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57" r:id="rId3"/>
    <p:sldId id="289" r:id="rId4"/>
    <p:sldId id="290" r:id="rId5"/>
    <p:sldId id="292" r:id="rId6"/>
    <p:sldId id="262" r:id="rId7"/>
    <p:sldId id="269" r:id="rId8"/>
    <p:sldId id="260" r:id="rId9"/>
    <p:sldId id="261" r:id="rId10"/>
    <p:sldId id="264" r:id="rId11"/>
    <p:sldId id="265" r:id="rId12"/>
    <p:sldId id="278" r:id="rId13"/>
    <p:sldId id="284" r:id="rId14"/>
    <p:sldId id="268" r:id="rId15"/>
    <p:sldId id="271" r:id="rId16"/>
    <p:sldId id="276" r:id="rId17"/>
    <p:sldId id="288" r:id="rId18"/>
    <p:sldId id="272" r:id="rId19"/>
    <p:sldId id="273" r:id="rId20"/>
    <p:sldId id="274" r:id="rId21"/>
    <p:sldId id="279" r:id="rId22"/>
    <p:sldId id="281" r:id="rId23"/>
    <p:sldId id="282" r:id="rId24"/>
    <p:sldId id="280" r:id="rId25"/>
    <p:sldId id="293" r:id="rId26"/>
    <p:sldId id="294" r:id="rId27"/>
    <p:sldId id="29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KS SHAIKH" userId="8e7ba8020c878f83" providerId="LiveId" clId="{FF631302-A389-4045-B308-8F23DB1E22C0}"/>
    <pc:docChg chg="addSld delSld modSld">
      <pc:chgData name="RUKS SHAIKH" userId="8e7ba8020c878f83" providerId="LiveId" clId="{FF631302-A389-4045-B308-8F23DB1E22C0}" dt="2021-10-27T12:20:34.999" v="27" actId="1076"/>
      <pc:docMkLst>
        <pc:docMk/>
      </pc:docMkLst>
      <pc:sldChg chg="modSp mod">
        <pc:chgData name="RUKS SHAIKH" userId="8e7ba8020c878f83" providerId="LiveId" clId="{FF631302-A389-4045-B308-8F23DB1E22C0}" dt="2021-10-27T12:16:31.165" v="2" actId="14100"/>
        <pc:sldMkLst>
          <pc:docMk/>
          <pc:sldMk cId="4129946781" sldId="260"/>
        </pc:sldMkLst>
        <pc:spChg chg="mod">
          <ac:chgData name="RUKS SHAIKH" userId="8e7ba8020c878f83" providerId="LiveId" clId="{FF631302-A389-4045-B308-8F23DB1E22C0}" dt="2021-10-27T12:16:31.165" v="2" actId="14100"/>
          <ac:spMkLst>
            <pc:docMk/>
            <pc:sldMk cId="4129946781" sldId="260"/>
            <ac:spMk id="3" creationId="{1157123C-4CAB-4757-92BF-44DE6CD26326}"/>
          </ac:spMkLst>
        </pc:spChg>
      </pc:sldChg>
      <pc:sldChg chg="addSp delSp modSp">
        <pc:chgData name="RUKS SHAIKH" userId="8e7ba8020c878f83" providerId="LiveId" clId="{FF631302-A389-4045-B308-8F23DB1E22C0}" dt="2021-10-27T12:20:34.999" v="27" actId="1076"/>
        <pc:sldMkLst>
          <pc:docMk/>
          <pc:sldMk cId="6775910" sldId="262"/>
        </pc:sldMkLst>
        <pc:picChg chg="add mod">
          <ac:chgData name="RUKS SHAIKH" userId="8e7ba8020c878f83" providerId="LiveId" clId="{FF631302-A389-4045-B308-8F23DB1E22C0}" dt="2021-10-27T12:20:34.999" v="27" actId="1076"/>
          <ac:picMkLst>
            <pc:docMk/>
            <pc:sldMk cId="6775910" sldId="262"/>
            <ac:picMk id="3" creationId="{F07B18ED-B358-43EB-A1BB-A9A996E0140E}"/>
          </ac:picMkLst>
        </pc:picChg>
        <pc:picChg chg="del mod">
          <ac:chgData name="RUKS SHAIKH" userId="8e7ba8020c878f83" providerId="LiveId" clId="{FF631302-A389-4045-B308-8F23DB1E22C0}" dt="2021-10-27T12:20:24.805" v="25" actId="21"/>
          <ac:picMkLst>
            <pc:docMk/>
            <pc:sldMk cId="6775910" sldId="262"/>
            <ac:picMk id="2050" creationId="{BCC3F473-60F6-43D6-BC40-11E60DE3F50E}"/>
          </ac:picMkLst>
        </pc:picChg>
      </pc:sldChg>
      <pc:sldChg chg="modSp">
        <pc:chgData name="RUKS SHAIKH" userId="8e7ba8020c878f83" providerId="LiveId" clId="{FF631302-A389-4045-B308-8F23DB1E22C0}" dt="2021-10-27T12:17:50.871" v="8" actId="1076"/>
        <pc:sldMkLst>
          <pc:docMk/>
          <pc:sldMk cId="1457459044" sldId="279"/>
        </pc:sldMkLst>
        <pc:picChg chg="mod">
          <ac:chgData name="RUKS SHAIKH" userId="8e7ba8020c878f83" providerId="LiveId" clId="{FF631302-A389-4045-B308-8F23DB1E22C0}" dt="2021-10-27T12:17:42.945" v="5" actId="14100"/>
          <ac:picMkLst>
            <pc:docMk/>
            <pc:sldMk cId="1457459044" sldId="279"/>
            <ac:picMk id="3074" creationId="{9060F274-E8CA-40ED-933D-BFF69A78321B}"/>
          </ac:picMkLst>
        </pc:picChg>
        <pc:picChg chg="mod">
          <ac:chgData name="RUKS SHAIKH" userId="8e7ba8020c878f83" providerId="LiveId" clId="{FF631302-A389-4045-B308-8F23DB1E22C0}" dt="2021-10-27T12:17:50.871" v="8" actId="1076"/>
          <ac:picMkLst>
            <pc:docMk/>
            <pc:sldMk cId="1457459044" sldId="279"/>
            <ac:picMk id="3076" creationId="{9F084B15-2741-4513-9BB9-75D31271D548}"/>
          </ac:picMkLst>
        </pc:picChg>
      </pc:sldChg>
      <pc:sldChg chg="modSp">
        <pc:chgData name="RUKS SHAIKH" userId="8e7ba8020c878f83" providerId="LiveId" clId="{FF631302-A389-4045-B308-8F23DB1E22C0}" dt="2021-10-27T12:18:17.220" v="10" actId="14100"/>
        <pc:sldMkLst>
          <pc:docMk/>
          <pc:sldMk cId="2445058700" sldId="281"/>
        </pc:sldMkLst>
        <pc:picChg chg="mod">
          <ac:chgData name="RUKS SHAIKH" userId="8e7ba8020c878f83" providerId="LiveId" clId="{FF631302-A389-4045-B308-8F23DB1E22C0}" dt="2021-10-27T12:18:17.220" v="10" actId="14100"/>
          <ac:picMkLst>
            <pc:docMk/>
            <pc:sldMk cId="2445058700" sldId="281"/>
            <ac:picMk id="4101" creationId="{701BC3DC-2C9E-493B-849A-0DF9B69BAF0A}"/>
          </ac:picMkLst>
        </pc:picChg>
      </pc:sldChg>
      <pc:sldChg chg="addSp delSp modSp">
        <pc:chgData name="RUKS SHAIKH" userId="8e7ba8020c878f83" providerId="LiveId" clId="{FF631302-A389-4045-B308-8F23DB1E22C0}" dt="2021-10-27T12:20:30.006" v="26" actId="21"/>
        <pc:sldMkLst>
          <pc:docMk/>
          <pc:sldMk cId="3379760030" sldId="292"/>
        </pc:sldMkLst>
        <pc:picChg chg="add mod">
          <ac:chgData name="RUKS SHAIKH" userId="8e7ba8020c878f83" providerId="LiveId" clId="{FF631302-A389-4045-B308-8F23DB1E22C0}" dt="2021-10-27T12:20:03.832" v="22"/>
          <ac:picMkLst>
            <pc:docMk/>
            <pc:sldMk cId="3379760030" sldId="292"/>
            <ac:picMk id="3" creationId="{790DDB47-1D18-4B78-97F8-26368DEA975B}"/>
          </ac:picMkLst>
        </pc:picChg>
        <pc:picChg chg="del">
          <ac:chgData name="RUKS SHAIKH" userId="8e7ba8020c878f83" providerId="LiveId" clId="{FF631302-A389-4045-B308-8F23DB1E22C0}" dt="2021-10-27T12:20:30.006" v="26" actId="21"/>
          <ac:picMkLst>
            <pc:docMk/>
            <pc:sldMk cId="3379760030" sldId="292"/>
            <ac:picMk id="3074" creationId="{15E4FD43-6C9A-47C4-B5F1-EC367FF413A2}"/>
          </ac:picMkLst>
        </pc:picChg>
      </pc:sldChg>
      <pc:sldChg chg="modSp">
        <pc:chgData name="RUKS SHAIKH" userId="8e7ba8020c878f83" providerId="LiveId" clId="{FF631302-A389-4045-B308-8F23DB1E22C0}" dt="2021-10-27T12:18:56.508" v="16" actId="1076"/>
        <pc:sldMkLst>
          <pc:docMk/>
          <pc:sldMk cId="3791643959" sldId="293"/>
        </pc:sldMkLst>
        <pc:picChg chg="mod">
          <ac:chgData name="RUKS SHAIKH" userId="8e7ba8020c878f83" providerId="LiveId" clId="{FF631302-A389-4045-B308-8F23DB1E22C0}" dt="2021-10-27T12:18:56.508" v="16" actId="1076"/>
          <ac:picMkLst>
            <pc:docMk/>
            <pc:sldMk cId="3791643959" sldId="293"/>
            <ac:picMk id="1028" creationId="{D63C140C-19F1-466C-91D3-5A60562BAB7A}"/>
          </ac:picMkLst>
        </pc:picChg>
      </pc:sldChg>
      <pc:sldChg chg="modSp">
        <pc:chgData name="RUKS SHAIKH" userId="8e7ba8020c878f83" providerId="LiveId" clId="{FF631302-A389-4045-B308-8F23DB1E22C0}" dt="2021-10-27T12:18:32.365" v="13" actId="1076"/>
        <pc:sldMkLst>
          <pc:docMk/>
          <pc:sldMk cId="3374734995" sldId="295"/>
        </pc:sldMkLst>
        <pc:picChg chg="mod">
          <ac:chgData name="RUKS SHAIKH" userId="8e7ba8020c878f83" providerId="LiveId" clId="{FF631302-A389-4045-B308-8F23DB1E22C0}" dt="2021-10-27T12:18:30.379" v="12" actId="1076"/>
          <ac:picMkLst>
            <pc:docMk/>
            <pc:sldMk cId="3374734995" sldId="295"/>
            <ac:picMk id="4098" creationId="{32FB149B-A654-406E-AD16-ADBB2B8EC852}"/>
          </ac:picMkLst>
        </pc:picChg>
        <pc:picChg chg="mod">
          <ac:chgData name="RUKS SHAIKH" userId="8e7ba8020c878f83" providerId="LiveId" clId="{FF631302-A389-4045-B308-8F23DB1E22C0}" dt="2021-10-27T12:18:32.365" v="13" actId="1076"/>
          <ac:picMkLst>
            <pc:docMk/>
            <pc:sldMk cId="3374734995" sldId="295"/>
            <ac:picMk id="4100" creationId="{90B04557-7C71-4C59-BC51-7C9916D76ACF}"/>
          </ac:picMkLst>
        </pc:picChg>
      </pc:sldChg>
      <pc:sldChg chg="modSp add del">
        <pc:chgData name="RUKS SHAIKH" userId="8e7ba8020c878f83" providerId="LiveId" clId="{FF631302-A389-4045-B308-8F23DB1E22C0}" dt="2021-10-27T12:19:51.219" v="21" actId="2696"/>
        <pc:sldMkLst>
          <pc:docMk/>
          <pc:sldMk cId="1512298671" sldId="296"/>
        </pc:sldMkLst>
        <pc:picChg chg="mod">
          <ac:chgData name="RUKS SHAIKH" userId="8e7ba8020c878f83" providerId="LiveId" clId="{FF631302-A389-4045-B308-8F23DB1E22C0}" dt="2021-10-27T12:19:43.140" v="20" actId="1076"/>
          <ac:picMkLst>
            <pc:docMk/>
            <pc:sldMk cId="1512298671" sldId="296"/>
            <ac:picMk id="2050" creationId="{BCC3F473-60F6-43D6-BC40-11E60DE3F50E}"/>
          </ac:picMkLst>
        </pc:picChg>
      </pc:sldChg>
    </pc:docChg>
  </pc:docChgLst>
  <pc:docChgLst>
    <pc:chgData name="RUKS SHAIKH" userId="8e7ba8020c878f83" providerId="LiveId" clId="{B648868A-9FD0-4018-A4C2-A8AEAD8CCA2D}"/>
    <pc:docChg chg="undo custSel addSld delSld modSld">
      <pc:chgData name="RUKS SHAIKH" userId="8e7ba8020c878f83" providerId="LiveId" clId="{B648868A-9FD0-4018-A4C2-A8AEAD8CCA2D}" dt="2021-10-04T04:06:19.725" v="154" actId="1076"/>
      <pc:docMkLst>
        <pc:docMk/>
      </pc:docMkLst>
      <pc:sldChg chg="modSp mod">
        <pc:chgData name="RUKS SHAIKH" userId="8e7ba8020c878f83" providerId="LiveId" clId="{B648868A-9FD0-4018-A4C2-A8AEAD8CCA2D}" dt="2021-09-30T16:08:38.570" v="7" actId="14100"/>
        <pc:sldMkLst>
          <pc:docMk/>
          <pc:sldMk cId="4129946781" sldId="260"/>
        </pc:sldMkLst>
        <pc:spChg chg="mod">
          <ac:chgData name="RUKS SHAIKH" userId="8e7ba8020c878f83" providerId="LiveId" clId="{B648868A-9FD0-4018-A4C2-A8AEAD8CCA2D}" dt="2021-09-30T16:08:38.570" v="7" actId="14100"/>
          <ac:spMkLst>
            <pc:docMk/>
            <pc:sldMk cId="4129946781" sldId="260"/>
            <ac:spMk id="3" creationId="{1157123C-4CAB-4757-92BF-44DE6CD26326}"/>
          </ac:spMkLst>
        </pc:spChg>
      </pc:sldChg>
      <pc:sldChg chg="del">
        <pc:chgData name="RUKS SHAIKH" userId="8e7ba8020c878f83" providerId="LiveId" clId="{B648868A-9FD0-4018-A4C2-A8AEAD8CCA2D}" dt="2021-09-30T16:12:16.792" v="61" actId="2696"/>
        <pc:sldMkLst>
          <pc:docMk/>
          <pc:sldMk cId="711236147" sldId="263"/>
        </pc:sldMkLst>
      </pc:sldChg>
      <pc:sldChg chg="modSp">
        <pc:chgData name="RUKS SHAIKH" userId="8e7ba8020c878f83" providerId="LiveId" clId="{B648868A-9FD0-4018-A4C2-A8AEAD8CCA2D}" dt="2021-09-30T16:11:53.261" v="57" actId="1076"/>
        <pc:sldMkLst>
          <pc:docMk/>
          <pc:sldMk cId="89195008" sldId="269"/>
        </pc:sldMkLst>
        <pc:picChg chg="mod">
          <ac:chgData name="RUKS SHAIKH" userId="8e7ba8020c878f83" providerId="LiveId" clId="{B648868A-9FD0-4018-A4C2-A8AEAD8CCA2D}" dt="2021-09-30T16:11:53.261" v="57" actId="1076"/>
          <ac:picMkLst>
            <pc:docMk/>
            <pc:sldMk cId="89195008" sldId="269"/>
            <ac:picMk id="10242" creationId="{98B0823C-CC53-403A-9ED4-26934E07D6C4}"/>
          </ac:picMkLst>
        </pc:picChg>
      </pc:sldChg>
      <pc:sldChg chg="modSp">
        <pc:chgData name="RUKS SHAIKH" userId="8e7ba8020c878f83" providerId="LiveId" clId="{B648868A-9FD0-4018-A4C2-A8AEAD8CCA2D}" dt="2021-10-04T03:57:13.457" v="150" actId="1076"/>
        <pc:sldMkLst>
          <pc:docMk/>
          <pc:sldMk cId="1457459044" sldId="279"/>
        </pc:sldMkLst>
        <pc:picChg chg="mod">
          <ac:chgData name="RUKS SHAIKH" userId="8e7ba8020c878f83" providerId="LiveId" clId="{B648868A-9FD0-4018-A4C2-A8AEAD8CCA2D}" dt="2021-10-01T06:11:01.854" v="140" actId="1076"/>
          <ac:picMkLst>
            <pc:docMk/>
            <pc:sldMk cId="1457459044" sldId="279"/>
            <ac:picMk id="3074" creationId="{9060F274-E8CA-40ED-933D-BFF69A78321B}"/>
          </ac:picMkLst>
        </pc:picChg>
        <pc:picChg chg="mod">
          <ac:chgData name="RUKS SHAIKH" userId="8e7ba8020c878f83" providerId="LiveId" clId="{B648868A-9FD0-4018-A4C2-A8AEAD8CCA2D}" dt="2021-10-04T03:57:13.457" v="150" actId="1076"/>
          <ac:picMkLst>
            <pc:docMk/>
            <pc:sldMk cId="1457459044" sldId="279"/>
            <ac:picMk id="3076" creationId="{9F084B15-2741-4513-9BB9-75D31271D548}"/>
          </ac:picMkLst>
        </pc:picChg>
      </pc:sldChg>
      <pc:sldChg chg="addSp delSp modSp mod">
        <pc:chgData name="RUKS SHAIKH" userId="8e7ba8020c878f83" providerId="LiveId" clId="{B648868A-9FD0-4018-A4C2-A8AEAD8CCA2D}" dt="2021-09-30T16:16:13.255" v="104" actId="14100"/>
        <pc:sldMkLst>
          <pc:docMk/>
          <pc:sldMk cId="682136944" sldId="280"/>
        </pc:sldMkLst>
        <pc:spChg chg="mod">
          <ac:chgData name="RUKS SHAIKH" userId="8e7ba8020c878f83" providerId="LiveId" clId="{B648868A-9FD0-4018-A4C2-A8AEAD8CCA2D}" dt="2021-09-30T16:15:56.203" v="96" actId="1076"/>
          <ac:spMkLst>
            <pc:docMk/>
            <pc:sldMk cId="682136944" sldId="280"/>
            <ac:spMk id="3" creationId="{854B82AA-E757-433E-8A24-FD7961D45C16}"/>
          </ac:spMkLst>
        </pc:spChg>
        <pc:picChg chg="add del mod">
          <ac:chgData name="RUKS SHAIKH" userId="8e7ba8020c878f83" providerId="LiveId" clId="{B648868A-9FD0-4018-A4C2-A8AEAD8CCA2D}" dt="2021-09-30T16:15:23.094" v="86"/>
          <ac:picMkLst>
            <pc:docMk/>
            <pc:sldMk cId="682136944" sldId="280"/>
            <ac:picMk id="2050" creationId="{ECEAE8E3-5942-49D3-A660-47F2A68CCC35}"/>
          </ac:picMkLst>
        </pc:picChg>
        <pc:picChg chg="add del mod">
          <ac:chgData name="RUKS SHAIKH" userId="8e7ba8020c878f83" providerId="LiveId" clId="{B648868A-9FD0-4018-A4C2-A8AEAD8CCA2D}" dt="2021-09-30T16:15:56.879" v="97"/>
          <ac:picMkLst>
            <pc:docMk/>
            <pc:sldMk cId="682136944" sldId="280"/>
            <ac:picMk id="2052" creationId="{57635991-8BCF-4F24-93FC-DFDB3B16A384}"/>
          </ac:picMkLst>
        </pc:picChg>
        <pc:picChg chg="add mod">
          <ac:chgData name="RUKS SHAIKH" userId="8e7ba8020c878f83" providerId="LiveId" clId="{B648868A-9FD0-4018-A4C2-A8AEAD8CCA2D}" dt="2021-09-30T16:16:13.255" v="104" actId="14100"/>
          <ac:picMkLst>
            <pc:docMk/>
            <pc:sldMk cId="682136944" sldId="280"/>
            <ac:picMk id="2054" creationId="{7855B930-3BEF-4E18-BD1D-6163CB2E98C7}"/>
          </ac:picMkLst>
        </pc:picChg>
      </pc:sldChg>
      <pc:sldChg chg="modSp">
        <pc:chgData name="RUKS SHAIKH" userId="8e7ba8020c878f83" providerId="LiveId" clId="{B648868A-9FD0-4018-A4C2-A8AEAD8CCA2D}" dt="2021-09-30T16:13:35.687" v="66" actId="1076"/>
        <pc:sldMkLst>
          <pc:docMk/>
          <pc:sldMk cId="2445058700" sldId="281"/>
        </pc:sldMkLst>
        <pc:picChg chg="mod">
          <ac:chgData name="RUKS SHAIKH" userId="8e7ba8020c878f83" providerId="LiveId" clId="{B648868A-9FD0-4018-A4C2-A8AEAD8CCA2D}" dt="2021-09-30T16:13:31.891" v="65" actId="1076"/>
          <ac:picMkLst>
            <pc:docMk/>
            <pc:sldMk cId="2445058700" sldId="281"/>
            <ac:picMk id="4099" creationId="{10D3FD15-48FB-43EE-B7AA-4229119C65BC}"/>
          </ac:picMkLst>
        </pc:picChg>
        <pc:picChg chg="mod">
          <ac:chgData name="RUKS SHAIKH" userId="8e7ba8020c878f83" providerId="LiveId" clId="{B648868A-9FD0-4018-A4C2-A8AEAD8CCA2D}" dt="2021-09-30T16:13:35.687" v="66" actId="1076"/>
          <ac:picMkLst>
            <pc:docMk/>
            <pc:sldMk cId="2445058700" sldId="281"/>
            <ac:picMk id="4101" creationId="{701BC3DC-2C9E-493B-849A-0DF9B69BAF0A}"/>
          </ac:picMkLst>
        </pc:picChg>
      </pc:sldChg>
      <pc:sldChg chg="modSp">
        <pc:chgData name="RUKS SHAIKH" userId="8e7ba8020c878f83" providerId="LiveId" clId="{B648868A-9FD0-4018-A4C2-A8AEAD8CCA2D}" dt="2021-10-04T03:54:30.076" v="149" actId="1076"/>
        <pc:sldMkLst>
          <pc:docMk/>
          <pc:sldMk cId="2205186185" sldId="282"/>
        </pc:sldMkLst>
        <pc:picChg chg="mod">
          <ac:chgData name="RUKS SHAIKH" userId="8e7ba8020c878f83" providerId="LiveId" clId="{B648868A-9FD0-4018-A4C2-A8AEAD8CCA2D}" dt="2021-10-04T03:54:30.076" v="149" actId="1076"/>
          <ac:picMkLst>
            <pc:docMk/>
            <pc:sldMk cId="2205186185" sldId="282"/>
            <ac:picMk id="5122" creationId="{640997DF-CA81-46C9-8654-D76278E8C3C4}"/>
          </ac:picMkLst>
        </pc:picChg>
      </pc:sldChg>
      <pc:sldChg chg="del">
        <pc:chgData name="RUKS SHAIKH" userId="8e7ba8020c878f83" providerId="LiveId" clId="{B648868A-9FD0-4018-A4C2-A8AEAD8CCA2D}" dt="2021-09-30T16:12:39.436" v="64" actId="2696"/>
        <pc:sldMkLst>
          <pc:docMk/>
          <pc:sldMk cId="367897866" sldId="283"/>
        </pc:sldMkLst>
      </pc:sldChg>
      <pc:sldChg chg="del">
        <pc:chgData name="RUKS SHAIKH" userId="8e7ba8020c878f83" providerId="LiveId" clId="{B648868A-9FD0-4018-A4C2-A8AEAD8CCA2D}" dt="2021-09-30T16:12:24.582" v="62" actId="2696"/>
        <pc:sldMkLst>
          <pc:docMk/>
          <pc:sldMk cId="1128523642" sldId="286"/>
        </pc:sldMkLst>
      </pc:sldChg>
      <pc:sldChg chg="del">
        <pc:chgData name="RUKS SHAIKH" userId="8e7ba8020c878f83" providerId="LiveId" clId="{B648868A-9FD0-4018-A4C2-A8AEAD8CCA2D}" dt="2021-09-30T16:12:27.826" v="63" actId="2696"/>
        <pc:sldMkLst>
          <pc:docMk/>
          <pc:sldMk cId="3770062292" sldId="287"/>
        </pc:sldMkLst>
      </pc:sldChg>
      <pc:sldChg chg="addSp modSp new mod">
        <pc:chgData name="RUKS SHAIKH" userId="8e7ba8020c878f83" providerId="LiveId" clId="{B648868A-9FD0-4018-A4C2-A8AEAD8CCA2D}" dt="2021-09-30T16:11:17.785" v="53" actId="1076"/>
        <pc:sldMkLst>
          <pc:docMk/>
          <pc:sldMk cId="3047001839" sldId="289"/>
        </pc:sldMkLst>
        <pc:spChg chg="mod">
          <ac:chgData name="RUKS SHAIKH" userId="8e7ba8020c878f83" providerId="LiveId" clId="{B648868A-9FD0-4018-A4C2-A8AEAD8CCA2D}" dt="2021-09-30T16:11:13.022" v="52" actId="20577"/>
          <ac:spMkLst>
            <pc:docMk/>
            <pc:sldMk cId="3047001839" sldId="289"/>
            <ac:spMk id="2" creationId="{2C8E9EF3-AC2A-4517-88D1-D5294BF5112C}"/>
          </ac:spMkLst>
        </pc:spChg>
        <pc:picChg chg="add mod">
          <ac:chgData name="RUKS SHAIKH" userId="8e7ba8020c878f83" providerId="LiveId" clId="{B648868A-9FD0-4018-A4C2-A8AEAD8CCA2D}" dt="2021-09-30T16:11:17.785" v="53" actId="1076"/>
          <ac:picMkLst>
            <pc:docMk/>
            <pc:sldMk cId="3047001839" sldId="289"/>
            <ac:picMk id="3" creationId="{0379C539-FA50-4D0F-B0DC-FCECCF8262B6}"/>
          </ac:picMkLst>
        </pc:picChg>
      </pc:sldChg>
      <pc:sldChg chg="addSp modSp new">
        <pc:chgData name="RUKS SHAIKH" userId="8e7ba8020c878f83" providerId="LiveId" clId="{B648868A-9FD0-4018-A4C2-A8AEAD8CCA2D}" dt="2021-09-30T16:11:40.717" v="56" actId="1076"/>
        <pc:sldMkLst>
          <pc:docMk/>
          <pc:sldMk cId="1414235477" sldId="290"/>
        </pc:sldMkLst>
        <pc:picChg chg="add mod">
          <ac:chgData name="RUKS SHAIKH" userId="8e7ba8020c878f83" providerId="LiveId" clId="{B648868A-9FD0-4018-A4C2-A8AEAD8CCA2D}" dt="2021-09-30T16:11:40.717" v="56" actId="1076"/>
          <ac:picMkLst>
            <pc:docMk/>
            <pc:sldMk cId="1414235477" sldId="290"/>
            <ac:picMk id="2" creationId="{4F5B4014-D057-4BB3-A9D3-58B4865060EE}"/>
          </ac:picMkLst>
        </pc:picChg>
      </pc:sldChg>
      <pc:sldChg chg="new del">
        <pc:chgData name="RUKS SHAIKH" userId="8e7ba8020c878f83" providerId="LiveId" clId="{B648868A-9FD0-4018-A4C2-A8AEAD8CCA2D}" dt="2021-09-30T16:12:10.359" v="60" actId="2696"/>
        <pc:sldMkLst>
          <pc:docMk/>
          <pc:sldMk cId="3810461708" sldId="291"/>
        </pc:sldMkLst>
      </pc:sldChg>
      <pc:sldChg chg="add">
        <pc:chgData name="RUKS SHAIKH" userId="8e7ba8020c878f83" providerId="LiveId" clId="{B648868A-9FD0-4018-A4C2-A8AEAD8CCA2D}" dt="2021-09-30T16:12:03.651" v="59"/>
        <pc:sldMkLst>
          <pc:docMk/>
          <pc:sldMk cId="3379760030" sldId="292"/>
        </pc:sldMkLst>
      </pc:sldChg>
      <pc:sldChg chg="addSp delSp modSp new">
        <pc:chgData name="RUKS SHAIKH" userId="8e7ba8020c878f83" providerId="LiveId" clId="{B648868A-9FD0-4018-A4C2-A8AEAD8CCA2D}" dt="2021-09-30T16:18:28.186" v="105" actId="1076"/>
        <pc:sldMkLst>
          <pc:docMk/>
          <pc:sldMk cId="3791643959" sldId="293"/>
        </pc:sldMkLst>
        <pc:picChg chg="add del mod">
          <ac:chgData name="RUKS SHAIKH" userId="8e7ba8020c878f83" providerId="LiveId" clId="{B648868A-9FD0-4018-A4C2-A8AEAD8CCA2D}" dt="2021-09-30T16:14:43.904" v="76" actId="21"/>
          <ac:picMkLst>
            <pc:docMk/>
            <pc:sldMk cId="3791643959" sldId="293"/>
            <ac:picMk id="1026" creationId="{01D41C2D-FC6F-4053-B8C0-A352F6293DB4}"/>
          </ac:picMkLst>
        </pc:picChg>
        <pc:picChg chg="add mod">
          <ac:chgData name="RUKS SHAIKH" userId="8e7ba8020c878f83" providerId="LiveId" clId="{B648868A-9FD0-4018-A4C2-A8AEAD8CCA2D}" dt="2021-09-30T16:18:28.186" v="105" actId="1076"/>
          <ac:picMkLst>
            <pc:docMk/>
            <pc:sldMk cId="3791643959" sldId="293"/>
            <ac:picMk id="1028" creationId="{D63C140C-19F1-466C-91D3-5A60562BAB7A}"/>
          </ac:picMkLst>
        </pc:picChg>
      </pc:sldChg>
      <pc:sldChg chg="addSp modSp new">
        <pc:chgData name="RUKS SHAIKH" userId="8e7ba8020c878f83" providerId="LiveId" clId="{B648868A-9FD0-4018-A4C2-A8AEAD8CCA2D}" dt="2021-09-30T16:19:23.808" v="117" actId="1076"/>
        <pc:sldMkLst>
          <pc:docMk/>
          <pc:sldMk cId="1803742919" sldId="294"/>
        </pc:sldMkLst>
        <pc:picChg chg="add mod">
          <ac:chgData name="RUKS SHAIKH" userId="8e7ba8020c878f83" providerId="LiveId" clId="{B648868A-9FD0-4018-A4C2-A8AEAD8CCA2D}" dt="2021-09-30T16:19:21.765" v="116" actId="1076"/>
          <ac:picMkLst>
            <pc:docMk/>
            <pc:sldMk cId="1803742919" sldId="294"/>
            <ac:picMk id="3074" creationId="{7D825AB8-6B8D-44DE-A8C1-B49F5A4E2536}"/>
          </ac:picMkLst>
        </pc:picChg>
        <pc:picChg chg="add mod">
          <ac:chgData name="RUKS SHAIKH" userId="8e7ba8020c878f83" providerId="LiveId" clId="{B648868A-9FD0-4018-A4C2-A8AEAD8CCA2D}" dt="2021-09-30T16:19:23.808" v="117" actId="1076"/>
          <ac:picMkLst>
            <pc:docMk/>
            <pc:sldMk cId="1803742919" sldId="294"/>
            <ac:picMk id="3076" creationId="{E64839AD-0B23-4CEE-A031-7023A2DEB0F3}"/>
          </ac:picMkLst>
        </pc:picChg>
      </pc:sldChg>
      <pc:sldChg chg="addSp modSp new">
        <pc:chgData name="RUKS SHAIKH" userId="8e7ba8020c878f83" providerId="LiveId" clId="{B648868A-9FD0-4018-A4C2-A8AEAD8CCA2D}" dt="2021-10-04T04:06:19.725" v="154" actId="1076"/>
        <pc:sldMkLst>
          <pc:docMk/>
          <pc:sldMk cId="3374734995" sldId="295"/>
        </pc:sldMkLst>
        <pc:picChg chg="add mod">
          <ac:chgData name="RUKS SHAIKH" userId="8e7ba8020c878f83" providerId="LiveId" clId="{B648868A-9FD0-4018-A4C2-A8AEAD8CCA2D}" dt="2021-10-04T04:06:16.419" v="153" actId="1076"/>
          <ac:picMkLst>
            <pc:docMk/>
            <pc:sldMk cId="3374734995" sldId="295"/>
            <ac:picMk id="4098" creationId="{32FB149B-A654-406E-AD16-ADBB2B8EC852}"/>
          </ac:picMkLst>
        </pc:picChg>
        <pc:picChg chg="add mod">
          <ac:chgData name="RUKS SHAIKH" userId="8e7ba8020c878f83" providerId="LiveId" clId="{B648868A-9FD0-4018-A4C2-A8AEAD8CCA2D}" dt="2021-10-04T04:06:19.725" v="154" actId="1076"/>
          <ac:picMkLst>
            <pc:docMk/>
            <pc:sldMk cId="3374734995" sldId="295"/>
            <ac:picMk id="4100" creationId="{90B04557-7C71-4C59-BC51-7C9916D76AC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B32E67-181C-4D22-9280-3177C62FC19B}" type="datetimeFigureOut">
              <a:rPr lang="en-US" smtClean="0"/>
              <a:t>10/27/2021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D86FED-6A2F-420E-92D4-19E04361763F}" type="slidenum">
              <a:rPr lang="en-US" smtClean="0"/>
              <a:t>‹#›</a:t>
            </a:fld>
            <a:endParaRPr lang="en-US"/>
          </a:p>
        </p:txBody>
      </p:sp>
    </p:spTree>
    <p:extLst>
      <p:ext uri="{BB962C8B-B14F-4D97-AF65-F5344CB8AC3E}">
        <p14:creationId xmlns:p14="http://schemas.microsoft.com/office/powerpoint/2010/main" val="1444408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Elasticity :- responsiveness in change in demand due to change in its </a:t>
            </a:r>
            <a:r>
              <a:rPr lang="en-US" dirty="0" err="1"/>
              <a:t>deterinants</a:t>
            </a:r>
            <a:r>
              <a:rPr lang="en-US" dirty="0"/>
              <a:t>.</a:t>
            </a:r>
          </a:p>
        </p:txBody>
      </p:sp>
      <p:sp>
        <p:nvSpPr>
          <p:cNvPr id="4" name="Slide Number Placeholder 3"/>
          <p:cNvSpPr>
            <a:spLocks noGrp="1"/>
          </p:cNvSpPr>
          <p:nvPr>
            <p:ph type="sldNum" sz="quarter" idx="5"/>
          </p:nvPr>
        </p:nvSpPr>
        <p:spPr/>
        <p:txBody>
          <a:bodyPr/>
          <a:lstStyle/>
          <a:p>
            <a:fld id="{2FD86FED-6A2F-420E-92D4-19E04361763F}" type="slidenum">
              <a:rPr lang="en-US" smtClean="0"/>
              <a:t>18</a:t>
            </a:fld>
            <a:endParaRPr lang="en-US"/>
          </a:p>
        </p:txBody>
      </p:sp>
    </p:spTree>
    <p:extLst>
      <p:ext uri="{BB962C8B-B14F-4D97-AF65-F5344CB8AC3E}">
        <p14:creationId xmlns:p14="http://schemas.microsoft.com/office/powerpoint/2010/main" val="11223884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4E7477F8-2348-4E8F-90EF-8FA909218777}"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6822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9D836-63B9-4061-A898-19158DDB57F7}"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2046666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2646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4904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1970345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27679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2459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4728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2851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1633569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9D836-63B9-4061-A898-19158DDB57F7}"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477F8-2348-4E8F-90EF-8FA909218777}"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825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39D836-63B9-4061-A898-19158DDB57F7}"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1991436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39D836-63B9-4061-A898-19158DDB57F7}" type="datetimeFigureOut">
              <a:rPr lang="en-US" smtClean="0"/>
              <a:t>10/27/2021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7477F8-2348-4E8F-90EF-8FA909218777}"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8444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39D836-63B9-4061-A898-19158DDB57F7}" type="datetimeFigureOut">
              <a:rPr lang="en-US" smtClean="0"/>
              <a:t>10/27/2021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7477F8-2348-4E8F-90EF-8FA909218777}"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383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9D836-63B9-4061-A898-19158DDB57F7}" type="datetimeFigureOut">
              <a:rPr lang="en-US" smtClean="0"/>
              <a:t>10/27/2021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203887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9D836-63B9-4061-A898-19158DDB57F7}"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477F8-2348-4E8F-90EF-8FA909218777}"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84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9D836-63B9-4061-A898-19158DDB57F7}"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477F8-2348-4E8F-90EF-8FA909218777}" type="slidenum">
              <a:rPr lang="en-US" smtClean="0"/>
              <a:t>‹#›</a:t>
            </a:fld>
            <a:endParaRPr lang="en-US"/>
          </a:p>
        </p:txBody>
      </p:sp>
    </p:spTree>
    <p:extLst>
      <p:ext uri="{BB962C8B-B14F-4D97-AF65-F5344CB8AC3E}">
        <p14:creationId xmlns:p14="http://schemas.microsoft.com/office/powerpoint/2010/main" val="1640087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239D836-63B9-4061-A898-19158DDB57F7}" type="datetimeFigureOut">
              <a:rPr lang="en-US" smtClean="0"/>
              <a:t>10/27/2021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E7477F8-2348-4E8F-90EF-8FA909218777}" type="slidenum">
              <a:rPr lang="en-US" smtClean="0"/>
              <a:t>‹#›</a:t>
            </a:fld>
            <a:endParaRPr lang="en-US"/>
          </a:p>
        </p:txBody>
      </p:sp>
    </p:spTree>
    <p:extLst>
      <p:ext uri="{BB962C8B-B14F-4D97-AF65-F5344CB8AC3E}">
        <p14:creationId xmlns:p14="http://schemas.microsoft.com/office/powerpoint/2010/main" val="4208893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opentextbc.ca/principlesofeconomics/chapter/3-2-shifts-in-demand-and-supply-for-goods-and-services/#CNX_Econ_C03_020" TargetMode="Externa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EA7D2-01BC-4605-BC10-0A79580A6D99}"/>
              </a:ext>
            </a:extLst>
          </p:cNvPr>
          <p:cNvSpPr>
            <a:spLocks noGrp="1"/>
          </p:cNvSpPr>
          <p:nvPr>
            <p:ph type="ctrTitle"/>
          </p:nvPr>
        </p:nvSpPr>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sz="5400" dirty="0"/>
              <a:t>ECONOMICS-I</a:t>
            </a:r>
            <a:br>
              <a:rPr lang="en-US" sz="5400" dirty="0"/>
            </a:br>
            <a:r>
              <a:rPr lang="en-US" sz="5400" dirty="0"/>
              <a:t>MODULE-2 </a:t>
            </a:r>
            <a:r>
              <a:rPr lang="en-US" dirty="0"/>
              <a:t>	</a:t>
            </a:r>
          </a:p>
        </p:txBody>
      </p:sp>
      <p:sp>
        <p:nvSpPr>
          <p:cNvPr id="3" name="Subtitle 2">
            <a:extLst>
              <a:ext uri="{FF2B5EF4-FFF2-40B4-BE49-F238E27FC236}">
                <a16:creationId xmlns:a16="http://schemas.microsoft.com/office/drawing/2014/main" id="{CCF1588E-76C2-4491-BC63-0B232CFC58C7}"/>
              </a:ext>
            </a:extLst>
          </p:cNvPr>
          <p:cNvSpPr>
            <a:spLocks noGrp="1"/>
          </p:cNvSpPr>
          <p:nvPr>
            <p:ph type="subTitle" idx="1"/>
          </p:nvPr>
        </p:nvSpPr>
        <p:spPr/>
        <p:txBody>
          <a:bodyPr/>
          <a:lstStyle/>
          <a:p>
            <a:r>
              <a:rPr lang="en-US" dirty="0"/>
              <a:t>DEMAND AND SUPPLY ANALYSIS AND THEORY OF </a:t>
            </a:r>
            <a:r>
              <a:rPr lang="en-US"/>
              <a:t>CONSUMER’S CHOICE</a:t>
            </a:r>
            <a:endParaRPr lang="en-US" dirty="0"/>
          </a:p>
        </p:txBody>
      </p:sp>
    </p:spTree>
    <p:extLst>
      <p:ext uri="{BB962C8B-B14F-4D97-AF65-F5344CB8AC3E}">
        <p14:creationId xmlns:p14="http://schemas.microsoft.com/office/powerpoint/2010/main" val="3459868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Law Of Supply And Demand Definition - slide share">
            <a:extLst>
              <a:ext uri="{FF2B5EF4-FFF2-40B4-BE49-F238E27FC236}">
                <a16:creationId xmlns:a16="http://schemas.microsoft.com/office/drawing/2014/main" id="{17EF3511-71BC-40AF-AB2C-183EBD9055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666999"/>
            <a:ext cx="5676900" cy="36353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84FA56E-49C9-4E5A-814D-1620C1E7FBB4}"/>
              </a:ext>
            </a:extLst>
          </p:cNvPr>
          <p:cNvSpPr txBox="1"/>
          <p:nvPr/>
        </p:nvSpPr>
        <p:spPr>
          <a:xfrm>
            <a:off x="304800" y="458698"/>
            <a:ext cx="11468100" cy="1754326"/>
          </a:xfrm>
          <a:prstGeom prst="rect">
            <a:avLst/>
          </a:prstGeom>
          <a:noFill/>
        </p:spPr>
        <p:txBody>
          <a:bodyPr wrap="square">
            <a:spAutoFit/>
          </a:bodyPr>
          <a:lstStyle/>
          <a:p>
            <a:r>
              <a:rPr lang="en-US" sz="1800" i="1" u="sng" dirty="0">
                <a:solidFill>
                  <a:srgbClr val="FF0000"/>
                </a:solidFill>
                <a:effectLst/>
                <a:latin typeface="PalatinoLTStd-Roman"/>
              </a:rPr>
              <a:t>Law of demand :-</a:t>
            </a:r>
          </a:p>
          <a:p>
            <a:endParaRPr lang="en-US" dirty="0">
              <a:solidFill>
                <a:srgbClr val="231F20"/>
              </a:solidFill>
              <a:latin typeface="PalatinoLTStd-Roman"/>
            </a:endParaRPr>
          </a:p>
          <a:p>
            <a:r>
              <a:rPr lang="en-US" sz="1800" dirty="0">
                <a:solidFill>
                  <a:srgbClr val="231F20"/>
                </a:solidFill>
                <a:effectLst/>
                <a:latin typeface="PalatinoLTStd-Roman"/>
              </a:rPr>
              <a:t>Law of demand state the inverse relationship between price and quantity demanded. </a:t>
            </a:r>
          </a:p>
          <a:p>
            <a:endParaRPr lang="en-US" dirty="0">
              <a:solidFill>
                <a:srgbClr val="231F20"/>
              </a:solidFill>
              <a:latin typeface="PalatinoLTStd-Roman"/>
            </a:endParaRPr>
          </a:p>
          <a:p>
            <a:r>
              <a:rPr lang="en-US" sz="1800" dirty="0">
                <a:solidFill>
                  <a:srgbClr val="231F20"/>
                </a:solidFill>
                <a:effectLst/>
                <a:latin typeface="PalatinoLTStd-Roman"/>
              </a:rPr>
              <a:t>Other things being equal, when the price of a good rises, the quantity demanded </a:t>
            </a:r>
            <a:endParaRPr lang="en-US" dirty="0"/>
          </a:p>
          <a:p>
            <a:r>
              <a:rPr lang="en-US" sz="1800" dirty="0">
                <a:solidFill>
                  <a:srgbClr val="231F20"/>
                </a:solidFill>
                <a:effectLst/>
                <a:latin typeface="PalatinoLTStd-Roman"/>
              </a:rPr>
              <a:t>of the good falls, and when the price falls, the quantity demanded rises. </a:t>
            </a:r>
            <a:endParaRPr lang="en-US" dirty="0"/>
          </a:p>
        </p:txBody>
      </p:sp>
      <p:pic>
        <p:nvPicPr>
          <p:cNvPr id="4100" name="Picture 4" descr="Introduction to Macroeconomics - 3. Microeconomic Laws of Demand and Supply">
            <a:extLst>
              <a:ext uri="{FF2B5EF4-FFF2-40B4-BE49-F238E27FC236}">
                <a16:creationId xmlns:a16="http://schemas.microsoft.com/office/drawing/2014/main" id="{95BA5D36-0AF7-40D9-91D8-90CF4E7775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514" y="2679699"/>
            <a:ext cx="5512986" cy="363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988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heory of Demand, Law of Demand">
            <a:extLst>
              <a:ext uri="{FF2B5EF4-FFF2-40B4-BE49-F238E27FC236}">
                <a16:creationId xmlns:a16="http://schemas.microsoft.com/office/drawing/2014/main" id="{BB360D4D-D219-4527-A70A-A82DF09552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8550" y="2335681"/>
            <a:ext cx="4997450" cy="37288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6FD1F9-5115-41EE-A416-0AF6383C13EE}"/>
              </a:ext>
            </a:extLst>
          </p:cNvPr>
          <p:cNvSpPr txBox="1"/>
          <p:nvPr/>
        </p:nvSpPr>
        <p:spPr>
          <a:xfrm>
            <a:off x="520700" y="484359"/>
            <a:ext cx="9867900" cy="1754326"/>
          </a:xfrm>
          <a:prstGeom prst="rect">
            <a:avLst/>
          </a:prstGeom>
          <a:noFill/>
        </p:spPr>
        <p:txBody>
          <a:bodyPr wrap="square">
            <a:spAutoFit/>
          </a:bodyPr>
          <a:lstStyle/>
          <a:p>
            <a:pPr algn="l"/>
            <a:r>
              <a:rPr lang="en-US" b="0" i="0" dirty="0">
                <a:solidFill>
                  <a:srgbClr val="73AD21"/>
                </a:solidFill>
                <a:effectLst/>
                <a:latin typeface="Roboto" panose="02000000000000000000" pitchFamily="2" charset="0"/>
              </a:rPr>
              <a:t>DEMAND CURVE.</a:t>
            </a:r>
          </a:p>
          <a:p>
            <a:pPr algn="l"/>
            <a:endParaRPr lang="en-US" b="0" i="0" dirty="0">
              <a:solidFill>
                <a:srgbClr val="333333"/>
              </a:solidFill>
              <a:effectLst/>
              <a:latin typeface="Roboto" panose="020B0604020202020204" pitchFamily="2" charset="0"/>
            </a:endParaRPr>
          </a:p>
          <a:p>
            <a:pPr algn="l"/>
            <a:r>
              <a:rPr lang="en-US" b="0" i="0" dirty="0">
                <a:solidFill>
                  <a:srgbClr val="333333"/>
                </a:solidFill>
                <a:effectLst/>
                <a:latin typeface="Roboto" panose="02000000000000000000" pitchFamily="2" charset="0"/>
              </a:rPr>
              <a:t>The demand curve is a graphical depiction of the association between the price of a commodity or the service and the number demanded for a given time frame. In a typical depiction, the cost will appear on the left vertical axis. The number (quantity) demanded on the horizontal axis is known as a</a:t>
            </a:r>
            <a:r>
              <a:rPr lang="en-US" b="0" i="0" dirty="0">
                <a:solidFill>
                  <a:srgbClr val="73AD21"/>
                </a:solidFill>
                <a:effectLst/>
                <a:latin typeface="Roboto" panose="02000000000000000000" pitchFamily="2" charset="0"/>
              </a:rPr>
              <a:t> DEMAND CURVE.</a:t>
            </a:r>
            <a:endParaRPr lang="en-US" b="0" i="0" dirty="0">
              <a:solidFill>
                <a:srgbClr val="333333"/>
              </a:solidFill>
              <a:effectLst/>
              <a:latin typeface="Roboto" panose="020B0604020202020204" pitchFamily="2" charset="0"/>
            </a:endParaRPr>
          </a:p>
        </p:txBody>
      </p:sp>
    </p:spTree>
    <p:extLst>
      <p:ext uri="{BB962C8B-B14F-4D97-AF65-F5344CB8AC3E}">
        <p14:creationId xmlns:p14="http://schemas.microsoft.com/office/powerpoint/2010/main" val="1223614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Microeconomics - The Market Forces of Supply and Demand | NIUHE">
            <a:extLst>
              <a:ext uri="{FF2B5EF4-FFF2-40B4-BE49-F238E27FC236}">
                <a16:creationId xmlns:a16="http://schemas.microsoft.com/office/drawing/2014/main" id="{06D2E167-B650-4588-98E1-99816EF87F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609" y="660979"/>
            <a:ext cx="10624782" cy="5536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527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What Is Law Of Demand? Definition, Exceptions, Assumptions">
            <a:extLst>
              <a:ext uri="{FF2B5EF4-FFF2-40B4-BE49-F238E27FC236}">
                <a16:creationId xmlns:a16="http://schemas.microsoft.com/office/drawing/2014/main" id="{2A7C34BF-A185-49C7-8233-38C06D5E15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828" y="1373306"/>
            <a:ext cx="6591878" cy="458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987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8BB2F8-32B0-41C7-9C80-7A467BC1CACA}"/>
              </a:ext>
            </a:extLst>
          </p:cNvPr>
          <p:cNvSpPr txBox="1"/>
          <p:nvPr/>
        </p:nvSpPr>
        <p:spPr>
          <a:xfrm>
            <a:off x="546100" y="343238"/>
            <a:ext cx="6096000" cy="2031325"/>
          </a:xfrm>
          <a:prstGeom prst="rect">
            <a:avLst/>
          </a:prstGeom>
          <a:noFill/>
        </p:spPr>
        <p:txBody>
          <a:bodyPr wrap="square">
            <a:spAutoFit/>
          </a:bodyPr>
          <a:lstStyle/>
          <a:p>
            <a:r>
              <a:rPr lang="en-US" sz="1800" b="1" dirty="0">
                <a:solidFill>
                  <a:srgbClr val="C91F25"/>
                </a:solidFill>
                <a:effectLst/>
                <a:latin typeface="TradeGothicLTStd-Bold"/>
              </a:rPr>
              <a:t>Shifts in the Demand Curve </a:t>
            </a:r>
            <a:endParaRPr lang="en-US" dirty="0"/>
          </a:p>
          <a:p>
            <a:r>
              <a:rPr lang="en-US" sz="1800" dirty="0">
                <a:solidFill>
                  <a:srgbClr val="231F20"/>
                </a:solidFill>
                <a:effectLst/>
                <a:latin typeface="TradeGothicLTStd"/>
              </a:rPr>
              <a:t>Any change that raises the quantity that </a:t>
            </a:r>
            <a:endParaRPr lang="en-US" dirty="0"/>
          </a:p>
          <a:p>
            <a:r>
              <a:rPr lang="en-US" sz="1800" dirty="0">
                <a:solidFill>
                  <a:srgbClr val="231F20"/>
                </a:solidFill>
                <a:effectLst/>
                <a:latin typeface="TradeGothicLTStd"/>
              </a:rPr>
              <a:t>buyers wish to purchase at any given </a:t>
            </a:r>
            <a:endParaRPr lang="en-US" dirty="0"/>
          </a:p>
          <a:p>
            <a:r>
              <a:rPr lang="en-US" sz="1800" dirty="0">
                <a:solidFill>
                  <a:srgbClr val="231F20"/>
                </a:solidFill>
                <a:effectLst/>
                <a:latin typeface="TradeGothicLTStd"/>
              </a:rPr>
              <a:t>price shifts the demand curve to the </a:t>
            </a:r>
            <a:endParaRPr lang="en-US" dirty="0"/>
          </a:p>
          <a:p>
            <a:r>
              <a:rPr lang="en-US" sz="1800" dirty="0">
                <a:solidFill>
                  <a:srgbClr val="231F20"/>
                </a:solidFill>
                <a:effectLst/>
                <a:latin typeface="TradeGothicLTStd"/>
              </a:rPr>
              <a:t>right. Any change that lowers the quantity </a:t>
            </a:r>
            <a:endParaRPr lang="en-US" dirty="0"/>
          </a:p>
          <a:p>
            <a:r>
              <a:rPr lang="en-US" sz="1800" dirty="0">
                <a:solidFill>
                  <a:srgbClr val="231F20"/>
                </a:solidFill>
                <a:effectLst/>
                <a:latin typeface="TradeGothicLTStd"/>
              </a:rPr>
              <a:t>that buyers wish to purchase at any given </a:t>
            </a:r>
            <a:endParaRPr lang="en-US" dirty="0"/>
          </a:p>
          <a:p>
            <a:r>
              <a:rPr lang="en-US" sz="1800" dirty="0">
                <a:solidFill>
                  <a:srgbClr val="231F20"/>
                </a:solidFill>
                <a:effectLst/>
                <a:latin typeface="TradeGothicLTStd"/>
              </a:rPr>
              <a:t>price shifts the demand curve to the left</a:t>
            </a:r>
            <a:endParaRPr lang="en-US" dirty="0"/>
          </a:p>
        </p:txBody>
      </p:sp>
      <p:pic>
        <p:nvPicPr>
          <p:cNvPr id="9220" name="Picture 4" descr="Shifts in Demand Curve">
            <a:extLst>
              <a:ext uri="{FF2B5EF4-FFF2-40B4-BE49-F238E27FC236}">
                <a16:creationId xmlns:a16="http://schemas.microsoft.com/office/drawing/2014/main" id="{401EA777-6285-401A-9612-51B11F8B83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1251" y="1584101"/>
            <a:ext cx="6154101" cy="4533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248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24699-E327-4371-8E7A-B9C509F4C2D4}"/>
              </a:ext>
            </a:extLst>
          </p:cNvPr>
          <p:cNvSpPr txBox="1"/>
          <p:nvPr/>
        </p:nvSpPr>
        <p:spPr>
          <a:xfrm>
            <a:off x="904741" y="867924"/>
            <a:ext cx="9643056" cy="1200329"/>
          </a:xfrm>
          <a:prstGeom prst="rect">
            <a:avLst/>
          </a:prstGeom>
          <a:noFill/>
        </p:spPr>
        <p:txBody>
          <a:bodyPr wrap="square">
            <a:spAutoFit/>
          </a:bodyPr>
          <a:lstStyle/>
          <a:p>
            <a:r>
              <a:rPr lang="en-US" b="0" i="0" dirty="0">
                <a:solidFill>
                  <a:srgbClr val="000000"/>
                </a:solidFill>
                <a:effectLst/>
                <a:latin typeface="Times New Roman" panose="02020603050405020304" pitchFamily="18" charset="0"/>
              </a:rPr>
              <a:t>Step 2. Suppose income increases. As a result of the change, are consumers going to buy more or less pizza? The answer is more. Draw a dotted horizontal line from the chosen price, through the original quantity demanded, to the new point with the new Q</a:t>
            </a:r>
            <a:r>
              <a:rPr lang="en-US" b="0" i="0" baseline="-25000" dirty="0">
                <a:solidFill>
                  <a:srgbClr val="000000"/>
                </a:solidFill>
                <a:effectLst/>
                <a:latin typeface="Times New Roman" panose="02020603050405020304" pitchFamily="18" charset="0"/>
              </a:rPr>
              <a:t>1</a:t>
            </a:r>
            <a:r>
              <a:rPr lang="en-US" b="0" i="0" dirty="0">
                <a:solidFill>
                  <a:srgbClr val="000000"/>
                </a:solidFill>
                <a:effectLst/>
                <a:latin typeface="Times New Roman" panose="02020603050405020304" pitchFamily="18" charset="0"/>
              </a:rPr>
              <a:t>. Draw a dotted vertical line down to the horizontal axis and label the new Q</a:t>
            </a:r>
            <a:r>
              <a:rPr lang="en-US" b="0" i="0" baseline="-25000" dirty="0">
                <a:solidFill>
                  <a:srgbClr val="000000"/>
                </a:solidFill>
                <a:effectLst/>
                <a:latin typeface="Times New Roman" panose="02020603050405020304" pitchFamily="18" charset="0"/>
              </a:rPr>
              <a:t>1</a:t>
            </a:r>
            <a:r>
              <a:rPr lang="en-US" b="0" i="0" dirty="0">
                <a:solidFill>
                  <a:srgbClr val="000000"/>
                </a:solidFill>
                <a:effectLst/>
                <a:latin typeface="Times New Roman" panose="02020603050405020304" pitchFamily="18" charset="0"/>
              </a:rPr>
              <a:t>. An example is provided in </a:t>
            </a:r>
            <a:r>
              <a:rPr lang="en-US" b="0" i="0" u="sng" dirty="0">
                <a:effectLst/>
                <a:latin typeface="Times New Roman" panose="02020603050405020304" pitchFamily="18" charset="0"/>
                <a:hlinkClick r:id="rId2"/>
              </a:rPr>
              <a:t>Figure 3</a:t>
            </a:r>
            <a:r>
              <a:rPr lang="en-US" b="0" i="0" dirty="0">
                <a:solidFill>
                  <a:srgbClr val="000000"/>
                </a:solidFill>
                <a:effectLst/>
                <a:latin typeface="Times New Roman" panose="02020603050405020304" pitchFamily="18" charset="0"/>
              </a:rPr>
              <a:t>.</a:t>
            </a:r>
            <a:endParaRPr lang="en-US" dirty="0"/>
          </a:p>
        </p:txBody>
      </p:sp>
      <p:pic>
        <p:nvPicPr>
          <p:cNvPr id="2050" name="Picture 2" descr="The graph represents the directions for step 2. With an increased income, consumers will wish to buy a higher quantity (Q sub 1) than they bought with a lower income.">
            <a:extLst>
              <a:ext uri="{FF2B5EF4-FFF2-40B4-BE49-F238E27FC236}">
                <a16:creationId xmlns:a16="http://schemas.microsoft.com/office/drawing/2014/main" id="{55212A46-9747-4C7F-8870-1F3A51F786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6034" y="2706241"/>
            <a:ext cx="3714750" cy="22955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e graph represents the directions for step 3. An increased income results in an increase in demand, which is shown by a rightward shift in the demand curve.">
            <a:extLst>
              <a:ext uri="{FF2B5EF4-FFF2-40B4-BE49-F238E27FC236}">
                <a16:creationId xmlns:a16="http://schemas.microsoft.com/office/drawing/2014/main" id="{5AC14568-B72F-4211-89BA-4891BD0E65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218" y="2513273"/>
            <a:ext cx="3714750" cy="227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559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conomics | Economics for BBA | Economics for BBA-BI | Economics for BBA |  Economics Notes | Economics PDF | Microeconomics | Macroeconomics |  Economics answer | Economics numerical answer">
            <a:extLst>
              <a:ext uri="{FF2B5EF4-FFF2-40B4-BE49-F238E27FC236}">
                <a16:creationId xmlns:a16="http://schemas.microsoft.com/office/drawing/2014/main" id="{4B863405-2BEA-40C8-8A83-45CC31AD46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8495" y="821315"/>
            <a:ext cx="5456417" cy="4506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1704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emand - IB Economics">
            <a:extLst>
              <a:ext uri="{FF2B5EF4-FFF2-40B4-BE49-F238E27FC236}">
                <a16:creationId xmlns:a16="http://schemas.microsoft.com/office/drawing/2014/main" id="{9E0E4557-6A68-49C3-AF71-66152DD525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6913" y="1247775"/>
            <a:ext cx="8258175" cy="436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527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Elasticity of Demand and its Types - Price, Income and Cross Elasticity of  Demand">
            <a:extLst>
              <a:ext uri="{FF2B5EF4-FFF2-40B4-BE49-F238E27FC236}">
                <a16:creationId xmlns:a16="http://schemas.microsoft.com/office/drawing/2014/main" id="{F449CB48-3270-4414-A76C-CB3ED9A1C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90" y="701764"/>
            <a:ext cx="5286510" cy="252904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xplaining Demand Elasticity - Fincash">
            <a:extLst>
              <a:ext uri="{FF2B5EF4-FFF2-40B4-BE49-F238E27FC236}">
                <a16:creationId xmlns:a16="http://schemas.microsoft.com/office/drawing/2014/main" id="{2344216F-D0CB-4678-A060-7D6338D6E9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410996"/>
            <a:ext cx="5485645" cy="443240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oncept of Elasticity of Demand | Notes, Videos, QA and Tests | Grade  12&gt;Economics&gt;Elasticity &amp; It's Measurement | Kullabs">
            <a:extLst>
              <a:ext uri="{FF2B5EF4-FFF2-40B4-BE49-F238E27FC236}">
                <a16:creationId xmlns:a16="http://schemas.microsoft.com/office/drawing/2014/main" id="{5DD151F3-007F-40A5-B7EA-32FC092C42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0689" y="3706392"/>
            <a:ext cx="5115539" cy="17406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008DB3B-B26C-4006-965E-F74D9E8D19F5}"/>
              </a:ext>
            </a:extLst>
          </p:cNvPr>
          <p:cNvSpPr txBox="1"/>
          <p:nvPr/>
        </p:nvSpPr>
        <p:spPr>
          <a:xfrm>
            <a:off x="932553" y="2663668"/>
            <a:ext cx="6114196" cy="646331"/>
          </a:xfrm>
          <a:prstGeom prst="rect">
            <a:avLst/>
          </a:prstGeom>
          <a:noFill/>
        </p:spPr>
        <p:txBody>
          <a:bodyPr wrap="square">
            <a:spAutoFit/>
          </a:bodyPr>
          <a:lstStyle/>
          <a:p>
            <a:r>
              <a:rPr lang="en-US" b="1" dirty="0"/>
              <a:t>responsiveness in change in demand due to change in its determinants.</a:t>
            </a:r>
          </a:p>
        </p:txBody>
      </p:sp>
    </p:spTree>
    <p:extLst>
      <p:ext uri="{BB962C8B-B14F-4D97-AF65-F5344CB8AC3E}">
        <p14:creationId xmlns:p14="http://schemas.microsoft.com/office/powerpoint/2010/main" val="976652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ypes Of Price Elasticity Of Demand | Example, Graphs">
            <a:extLst>
              <a:ext uri="{FF2B5EF4-FFF2-40B4-BE49-F238E27FC236}">
                <a16:creationId xmlns:a16="http://schemas.microsoft.com/office/drawing/2014/main" id="{F687082A-1E2D-4A38-87C0-650A21B9D5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6296" y="875764"/>
            <a:ext cx="4984411" cy="432730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Elasticity of Demand Lecture Plan n n Objectives">
            <a:extLst>
              <a:ext uri="{FF2B5EF4-FFF2-40B4-BE49-F238E27FC236}">
                <a16:creationId xmlns:a16="http://schemas.microsoft.com/office/drawing/2014/main" id="{82771070-F13D-4D95-A141-502FF25986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634" y="875764"/>
            <a:ext cx="6138243" cy="4597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186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1DEB6-5037-4C87-B048-567BB53D0D74}"/>
              </a:ext>
            </a:extLst>
          </p:cNvPr>
          <p:cNvSpPr>
            <a:spLocks noGrp="1"/>
          </p:cNvSpPr>
          <p:nvPr>
            <p:ph type="title"/>
          </p:nvPr>
        </p:nvSpPr>
        <p:spPr/>
        <p:txBody>
          <a:bodyPr>
            <a:normAutofit fontScale="90000"/>
          </a:bodyPr>
          <a:lstStyle/>
          <a:p>
            <a:r>
              <a:rPr lang="en-US" u="sng" dirty="0">
                <a:solidFill>
                  <a:srgbClr val="FF0000"/>
                </a:solidFill>
              </a:rPr>
              <a:t>DEMAND AND ITS DETERMINANTS AND LAW OF DEMAND</a:t>
            </a:r>
          </a:p>
        </p:txBody>
      </p:sp>
      <p:sp>
        <p:nvSpPr>
          <p:cNvPr id="4" name="TextBox 3">
            <a:extLst>
              <a:ext uri="{FF2B5EF4-FFF2-40B4-BE49-F238E27FC236}">
                <a16:creationId xmlns:a16="http://schemas.microsoft.com/office/drawing/2014/main" id="{6260AF3E-CD2D-4258-9634-FBC0457C5005}"/>
              </a:ext>
            </a:extLst>
          </p:cNvPr>
          <p:cNvSpPr txBox="1"/>
          <p:nvPr/>
        </p:nvSpPr>
        <p:spPr>
          <a:xfrm>
            <a:off x="489397" y="1690688"/>
            <a:ext cx="11397803" cy="4524315"/>
          </a:xfrm>
          <a:prstGeom prst="rect">
            <a:avLst/>
          </a:prstGeom>
          <a:noFill/>
        </p:spPr>
        <p:txBody>
          <a:bodyPr wrap="square">
            <a:spAutoFit/>
          </a:bodyPr>
          <a:lstStyle/>
          <a:p>
            <a:pPr algn="l"/>
            <a:r>
              <a:rPr lang="en-US" b="1" i="0" dirty="0">
                <a:solidFill>
                  <a:srgbClr val="813588"/>
                </a:solidFill>
                <a:effectLst/>
                <a:latin typeface="Roboto" panose="020B0604020202020204" pitchFamily="2" charset="0"/>
              </a:rPr>
              <a:t>What is demand?</a:t>
            </a:r>
          </a:p>
          <a:p>
            <a:pPr algn="l"/>
            <a:endParaRPr lang="en-US" b="0" i="0" dirty="0">
              <a:solidFill>
                <a:srgbClr val="813588"/>
              </a:solidFill>
              <a:effectLst/>
              <a:latin typeface="Roboto" panose="020B0604020202020204" pitchFamily="2" charset="0"/>
            </a:endParaRPr>
          </a:p>
          <a:p>
            <a:pPr algn="l"/>
            <a:r>
              <a:rPr lang="en-US" b="0" i="0" dirty="0">
                <a:solidFill>
                  <a:srgbClr val="333333"/>
                </a:solidFill>
                <a:effectLst/>
                <a:latin typeface="Roboto" panose="020B0604020202020204" pitchFamily="2" charset="0"/>
              </a:rPr>
              <a:t>Demand simply means a consumer’s desire to buy goods and services without any hesitation and pay the price for it. In simple words, demand is the number of goods that the customers are ready and willing to buy at several prices during a given time frame. Preferences and choices are the basics of demand, and can be described in terms of the cost, benefits, profit, and other variables.</a:t>
            </a:r>
          </a:p>
          <a:p>
            <a:pPr algn="l"/>
            <a:endParaRPr lang="en-US" b="0" i="0" dirty="0">
              <a:solidFill>
                <a:srgbClr val="333333"/>
              </a:solidFill>
              <a:effectLst/>
              <a:latin typeface="Roboto" panose="020B0604020202020204" pitchFamily="2" charset="0"/>
            </a:endParaRPr>
          </a:p>
          <a:p>
            <a:pPr algn="l"/>
            <a:r>
              <a:rPr lang="en-US" b="0" i="0" dirty="0">
                <a:solidFill>
                  <a:srgbClr val="333333"/>
                </a:solidFill>
                <a:effectLst/>
                <a:latin typeface="Roboto" panose="020B0604020202020204" pitchFamily="2" charset="0"/>
              </a:rPr>
              <a:t>The amount of goods that the customers pick, modestly relies on the cost of the commodity, the cost of other commodities, the customer’s earnings, and his or her tastes and proclivity. The amount of a commodity that a customer is ready to purchase, is able to manage and afford at provided prices of goods, and customer’s tastes and preferences are known as demand for the commodity.</a:t>
            </a:r>
          </a:p>
          <a:p>
            <a:pPr algn="l"/>
            <a:endParaRPr lang="en-US" dirty="0">
              <a:solidFill>
                <a:srgbClr val="333333"/>
              </a:solidFill>
              <a:latin typeface="Roboto" panose="020B0604020202020204" pitchFamily="2" charset="0"/>
            </a:endParaRPr>
          </a:p>
          <a:p>
            <a:pPr algn="l"/>
            <a:endParaRPr lang="en-US" b="0" i="0" dirty="0">
              <a:solidFill>
                <a:srgbClr val="333333"/>
              </a:solidFill>
              <a:effectLst/>
              <a:latin typeface="Roboto" panose="020B0604020202020204" pitchFamily="2" charset="0"/>
            </a:endParaRPr>
          </a:p>
          <a:p>
            <a:pPr algn="l"/>
            <a:r>
              <a:rPr lang="en-US" b="0" i="0" dirty="0">
                <a:solidFill>
                  <a:srgbClr val="333333"/>
                </a:solidFill>
                <a:effectLst/>
                <a:latin typeface="Roboto" panose="02000000000000000000" pitchFamily="2" charset="0"/>
              </a:rPr>
              <a:t>The demand curve is a graphical depiction of the association between the price of a commodity or the service and the number demanded for a given time frame. In a typical depiction, the cost will appear on the left vertical axis. The number (quantity) demanded on the horizontal axis is known as a</a:t>
            </a:r>
            <a:r>
              <a:rPr lang="en-US" b="0" i="0" dirty="0">
                <a:solidFill>
                  <a:srgbClr val="73AD21"/>
                </a:solidFill>
                <a:effectLst/>
                <a:latin typeface="Roboto" panose="02000000000000000000" pitchFamily="2" charset="0"/>
              </a:rPr>
              <a:t> DEMAND CURVE.</a:t>
            </a:r>
            <a:endParaRPr lang="en-US" b="0" i="0" dirty="0">
              <a:solidFill>
                <a:srgbClr val="333333"/>
              </a:solidFill>
              <a:effectLst/>
              <a:latin typeface="Roboto" panose="020B0604020202020204" pitchFamily="2" charset="0"/>
            </a:endParaRPr>
          </a:p>
        </p:txBody>
      </p:sp>
    </p:spTree>
    <p:extLst>
      <p:ext uri="{BB962C8B-B14F-4D97-AF65-F5344CB8AC3E}">
        <p14:creationId xmlns:p14="http://schemas.microsoft.com/office/powerpoint/2010/main" val="1031227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Explain the concept of price elasticity of demand and its types - Economics  | Shaalaa.com">
            <a:extLst>
              <a:ext uri="{FF2B5EF4-FFF2-40B4-BE49-F238E27FC236}">
                <a16:creationId xmlns:a16="http://schemas.microsoft.com/office/drawing/2014/main" id="{A126CCE8-2690-4BBD-AC9E-4DF1AD7910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0491" y="1622738"/>
            <a:ext cx="9173451" cy="3026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260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ice Elasticity of Demand-Types and its Determinants - Tutor's Tips">
            <a:extLst>
              <a:ext uri="{FF2B5EF4-FFF2-40B4-BE49-F238E27FC236}">
                <a16:creationId xmlns:a16="http://schemas.microsoft.com/office/drawing/2014/main" id="{9060F274-E8CA-40ED-933D-BFF69A7832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611" y="951620"/>
            <a:ext cx="6417635" cy="35938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 Primer on the Price Elasticity of Demand">
            <a:extLst>
              <a:ext uri="{FF2B5EF4-FFF2-40B4-BE49-F238E27FC236}">
                <a16:creationId xmlns:a16="http://schemas.microsoft.com/office/drawing/2014/main" id="{9F084B15-2741-4513-9BB9-75D31271D5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0465" y="951620"/>
            <a:ext cx="3935924" cy="2619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459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Income Elasticity of Demand Formula | Examples with Excel Template">
            <a:extLst>
              <a:ext uri="{FF2B5EF4-FFF2-40B4-BE49-F238E27FC236}">
                <a16:creationId xmlns:a16="http://schemas.microsoft.com/office/drawing/2014/main" id="{10D3FD15-48FB-43EE-B7AA-4229119C65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995" y="491917"/>
            <a:ext cx="5307487" cy="273004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Important Uses of Income Elasticity of Demand - Assignment Point">
            <a:extLst>
              <a:ext uri="{FF2B5EF4-FFF2-40B4-BE49-F238E27FC236}">
                <a16:creationId xmlns:a16="http://schemas.microsoft.com/office/drawing/2014/main" id="{701BC3DC-2C9E-493B-849A-0DF9B69BA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539" y="2939849"/>
            <a:ext cx="6453809" cy="3226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058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ross price elasticity of demand:">
            <a:extLst>
              <a:ext uri="{FF2B5EF4-FFF2-40B4-BE49-F238E27FC236}">
                <a16:creationId xmlns:a16="http://schemas.microsoft.com/office/drawing/2014/main" id="{640997DF-CA81-46C9-8654-D76278E8C3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865" y="976429"/>
            <a:ext cx="6548619" cy="4905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186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4B82AA-E757-433E-8A24-FD7961D45C16}"/>
              </a:ext>
            </a:extLst>
          </p:cNvPr>
          <p:cNvSpPr txBox="1"/>
          <p:nvPr/>
        </p:nvSpPr>
        <p:spPr>
          <a:xfrm>
            <a:off x="925548" y="843677"/>
            <a:ext cx="9995736" cy="2585323"/>
          </a:xfrm>
          <a:prstGeom prst="rect">
            <a:avLst/>
          </a:prstGeom>
          <a:noFill/>
        </p:spPr>
        <p:txBody>
          <a:bodyPr wrap="square">
            <a:spAutoFit/>
          </a:bodyPr>
          <a:lstStyle/>
          <a:p>
            <a:r>
              <a:rPr lang="en-US" dirty="0"/>
              <a:t>Methods of Calculating Price Elasticity of Demand </a:t>
            </a:r>
          </a:p>
          <a:p>
            <a:endParaRPr lang="en-US" dirty="0"/>
          </a:p>
          <a:p>
            <a:r>
              <a:rPr lang="en-US" dirty="0"/>
              <a:t>• Percentage or Proportionate Method: Elasticity is measured as the ratio of % change in quantity demanded to % change in price </a:t>
            </a:r>
          </a:p>
          <a:p>
            <a:endParaRPr lang="en-US" dirty="0"/>
          </a:p>
          <a:p>
            <a:r>
              <a:rPr lang="en-US" dirty="0"/>
              <a:t>• Geometric or Point Method: It measures elasticities at different points on a demand curve </a:t>
            </a:r>
          </a:p>
          <a:p>
            <a:endParaRPr lang="en-US" dirty="0"/>
          </a:p>
          <a:p>
            <a:r>
              <a:rPr lang="en-US" dirty="0"/>
              <a:t>• Total Expenditure Method: It examines how the total expenditure incurred on a good changes with a change in the price of the good.</a:t>
            </a:r>
          </a:p>
        </p:txBody>
      </p:sp>
      <p:pic>
        <p:nvPicPr>
          <p:cNvPr id="2054" name="Picture 6" descr="Price Elasticity Of Demand - LEARNINCOMMERCE">
            <a:extLst>
              <a:ext uri="{FF2B5EF4-FFF2-40B4-BE49-F238E27FC236}">
                <a16:creationId xmlns:a16="http://schemas.microsoft.com/office/drawing/2014/main" id="{7855B930-3BEF-4E18-BD1D-6163CB2E98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0597" y="3429000"/>
            <a:ext cx="7250805" cy="2443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136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Methods of Measurement of Price Elasticity of Demand-Microeconomics">
            <a:extLst>
              <a:ext uri="{FF2B5EF4-FFF2-40B4-BE49-F238E27FC236}">
                <a16:creationId xmlns:a16="http://schemas.microsoft.com/office/drawing/2014/main" id="{D63C140C-19F1-466C-91D3-5A60562BAB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5020" y="1273497"/>
            <a:ext cx="6903075" cy="4015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643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lasticity of demand">
            <a:extLst>
              <a:ext uri="{FF2B5EF4-FFF2-40B4-BE49-F238E27FC236}">
                <a16:creationId xmlns:a16="http://schemas.microsoft.com/office/drawing/2014/main" id="{7D825AB8-6B8D-44DE-A8C1-B49F5A4E25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007" y="792513"/>
            <a:ext cx="6627038" cy="496388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portant Questions for Class 12 Economics,Concept of Price Elasticity of  Demand and Its Determinants">
            <a:extLst>
              <a:ext uri="{FF2B5EF4-FFF2-40B4-BE49-F238E27FC236}">
                <a16:creationId xmlns:a16="http://schemas.microsoft.com/office/drawing/2014/main" id="{E64839AD-0B23-4CEE-A031-7023A2DEB0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4090" y="1435591"/>
            <a:ext cx="3837903" cy="2634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742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Elasticity of demand">
            <a:extLst>
              <a:ext uri="{FF2B5EF4-FFF2-40B4-BE49-F238E27FC236}">
                <a16:creationId xmlns:a16="http://schemas.microsoft.com/office/drawing/2014/main" id="{32FB149B-A654-406E-AD16-ADBB2B8EC8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439" y="926905"/>
            <a:ext cx="5829251" cy="43663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our Methods of Measuring Price Elasticity of Demand - HubPages">
            <a:extLst>
              <a:ext uri="{FF2B5EF4-FFF2-40B4-BE49-F238E27FC236}">
                <a16:creationId xmlns:a16="http://schemas.microsoft.com/office/drawing/2014/main" id="{90B04557-7C71-4C59-BC51-7C9916D76A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8813" y="926905"/>
            <a:ext cx="3420682" cy="3563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473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E9EF3-AC2A-4517-88D1-D5294BF5112C}"/>
              </a:ext>
            </a:extLst>
          </p:cNvPr>
          <p:cNvSpPr>
            <a:spLocks noGrp="1"/>
          </p:cNvSpPr>
          <p:nvPr>
            <p:ph type="title"/>
          </p:nvPr>
        </p:nvSpPr>
        <p:spPr/>
        <p:txBody>
          <a:bodyPr>
            <a:normAutofit fontScale="90000"/>
          </a:bodyPr>
          <a:lstStyle/>
          <a:p>
            <a:r>
              <a:rPr lang="en-US" dirty="0"/>
              <a:t>INDIVIDUAL AND MARKET DEMAND </a:t>
            </a:r>
          </a:p>
        </p:txBody>
      </p:sp>
      <p:pic>
        <p:nvPicPr>
          <p:cNvPr id="3" name="Picture 4" descr="Lecture 3 - Individual demand vs Market demand - YouTube">
            <a:extLst>
              <a:ext uri="{FF2B5EF4-FFF2-40B4-BE49-F238E27FC236}">
                <a16:creationId xmlns:a16="http://schemas.microsoft.com/office/drawing/2014/main" id="{0379C539-FA50-4D0F-B0DC-FCECCF8262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023" y="2427666"/>
            <a:ext cx="7142287" cy="372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001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ndividual Demand Market Demand">
            <a:extLst>
              <a:ext uri="{FF2B5EF4-FFF2-40B4-BE49-F238E27FC236}">
                <a16:creationId xmlns:a16="http://schemas.microsoft.com/office/drawing/2014/main" id="{4F5B4014-D057-4BB3-A9D3-58B4865060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9274" y="773069"/>
            <a:ext cx="9216434" cy="4673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235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hat are the Determinants of Market Demand? - Business Jargons">
            <a:extLst>
              <a:ext uri="{FF2B5EF4-FFF2-40B4-BE49-F238E27FC236}">
                <a16:creationId xmlns:a16="http://schemas.microsoft.com/office/drawing/2014/main" id="{790DDB47-1D18-4B78-97F8-26368DEA97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5500" y="596900"/>
            <a:ext cx="7886700" cy="566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760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0 Determinants Of Demand: What, Definition, Example [2021]">
            <a:extLst>
              <a:ext uri="{FF2B5EF4-FFF2-40B4-BE49-F238E27FC236}">
                <a16:creationId xmlns:a16="http://schemas.microsoft.com/office/drawing/2014/main" id="{F07B18ED-B358-43EB-A1BB-A9A996E014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102" y="946296"/>
            <a:ext cx="9063363" cy="4965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5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NTA-UGC NET - Demand function (in Hindi) Offered by Unacademy">
            <a:extLst>
              <a:ext uri="{FF2B5EF4-FFF2-40B4-BE49-F238E27FC236}">
                <a16:creationId xmlns:a16="http://schemas.microsoft.com/office/drawing/2014/main" id="{98B0823C-CC53-403A-9ED4-26934E07D6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482" y="1114425"/>
            <a:ext cx="6515100" cy="462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95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57123C-4CAB-4757-92BF-44DE6CD26326}"/>
              </a:ext>
            </a:extLst>
          </p:cNvPr>
          <p:cNvSpPr txBox="1"/>
          <p:nvPr/>
        </p:nvSpPr>
        <p:spPr>
          <a:xfrm>
            <a:off x="492616" y="474345"/>
            <a:ext cx="11304431" cy="5909310"/>
          </a:xfrm>
          <a:prstGeom prst="rect">
            <a:avLst/>
          </a:prstGeom>
          <a:noFill/>
        </p:spPr>
        <p:txBody>
          <a:bodyPr wrap="square">
            <a:spAutoFit/>
          </a:bodyPr>
          <a:lstStyle/>
          <a:p>
            <a:pPr algn="l"/>
            <a:r>
              <a:rPr lang="en-US" b="1" i="0" dirty="0">
                <a:solidFill>
                  <a:srgbClr val="813588"/>
                </a:solidFill>
                <a:effectLst/>
                <a:latin typeface="Roboto" panose="02000000000000000000" pitchFamily="2" charset="0"/>
              </a:rPr>
              <a:t>Types of Demand</a:t>
            </a:r>
          </a:p>
          <a:p>
            <a:pPr algn="l"/>
            <a:endParaRPr lang="en-US" b="0" i="0" dirty="0">
              <a:solidFill>
                <a:srgbClr val="813588"/>
              </a:solidFill>
              <a:effectLst/>
              <a:latin typeface="Roboto" panose="02000000000000000000" pitchFamily="2" charset="0"/>
            </a:endParaRPr>
          </a:p>
          <a:p>
            <a:pPr algn="l"/>
            <a:r>
              <a:rPr lang="en-US" b="0" i="0" dirty="0">
                <a:solidFill>
                  <a:srgbClr val="333333"/>
                </a:solidFill>
                <a:effectLst/>
                <a:latin typeface="Roboto" panose="02000000000000000000" pitchFamily="2" charset="0"/>
              </a:rPr>
              <a:t>Few important different types of demand are as follows:</a:t>
            </a:r>
          </a:p>
          <a:p>
            <a:pPr algn="l"/>
            <a:endParaRPr lang="en-US" b="0" i="0" dirty="0">
              <a:solidFill>
                <a:srgbClr val="333333"/>
              </a:solidFill>
              <a:effectLst/>
              <a:latin typeface="Roboto" panose="02000000000000000000" pitchFamily="2" charset="0"/>
            </a:endParaRPr>
          </a:p>
          <a:p>
            <a:pPr algn="l">
              <a:buFont typeface="+mj-lt"/>
              <a:buAutoNum type="arabicPeriod"/>
            </a:pPr>
            <a:r>
              <a:rPr lang="en-US" b="1" i="0" dirty="0">
                <a:solidFill>
                  <a:srgbClr val="333333"/>
                </a:solidFill>
                <a:effectLst/>
                <a:latin typeface="Roboto" panose="02000000000000000000" pitchFamily="2" charset="0"/>
              </a:rPr>
              <a:t>Price demand: </a:t>
            </a:r>
            <a:r>
              <a:rPr lang="en-US" b="0" i="0" dirty="0">
                <a:solidFill>
                  <a:srgbClr val="333333"/>
                </a:solidFill>
                <a:effectLst/>
                <a:latin typeface="Roboto" panose="02000000000000000000" pitchFamily="2" charset="0"/>
              </a:rPr>
              <a:t>It refers to various types of quantities of goods or services that a customer will buy at a quoted price and given time, considering the other things remain constant.</a:t>
            </a:r>
          </a:p>
          <a:p>
            <a:pPr algn="l">
              <a:buFont typeface="+mj-lt"/>
              <a:buAutoNum type="arabicPeriod"/>
            </a:pPr>
            <a:endParaRPr lang="en-US" b="0" i="0" dirty="0">
              <a:solidFill>
                <a:srgbClr val="333333"/>
              </a:solidFill>
              <a:effectLst/>
              <a:latin typeface="Roboto" panose="02000000000000000000" pitchFamily="2" charset="0"/>
            </a:endParaRPr>
          </a:p>
          <a:p>
            <a:pPr algn="l">
              <a:buFont typeface="+mj-lt"/>
              <a:buAutoNum type="arabicPeriod"/>
            </a:pPr>
            <a:r>
              <a:rPr lang="en-US" b="1" i="0" dirty="0">
                <a:solidFill>
                  <a:srgbClr val="333333"/>
                </a:solidFill>
                <a:effectLst/>
                <a:latin typeface="Roboto" panose="02000000000000000000" pitchFamily="2" charset="0"/>
              </a:rPr>
              <a:t>Income demand: </a:t>
            </a:r>
            <a:r>
              <a:rPr lang="en-US" b="0" i="0" dirty="0">
                <a:solidFill>
                  <a:srgbClr val="333333"/>
                </a:solidFill>
                <a:effectLst/>
                <a:latin typeface="Roboto" panose="02000000000000000000" pitchFamily="2" charset="0"/>
              </a:rPr>
              <a:t>It refers to various types of quantities of goods or services that a customer will buy at different stages of income, considering the other things remain constant.</a:t>
            </a:r>
          </a:p>
          <a:p>
            <a:pPr algn="l">
              <a:buFont typeface="+mj-lt"/>
              <a:buAutoNum type="arabicPeriod"/>
            </a:pPr>
            <a:endParaRPr lang="en-US" b="0" i="0" dirty="0">
              <a:solidFill>
                <a:srgbClr val="333333"/>
              </a:solidFill>
              <a:effectLst/>
              <a:latin typeface="Roboto" panose="02000000000000000000" pitchFamily="2" charset="0"/>
            </a:endParaRPr>
          </a:p>
          <a:p>
            <a:pPr algn="l">
              <a:buFont typeface="+mj-lt"/>
              <a:buAutoNum type="arabicPeriod"/>
            </a:pPr>
            <a:r>
              <a:rPr lang="en-US" b="1" i="0" dirty="0">
                <a:solidFill>
                  <a:srgbClr val="333333"/>
                </a:solidFill>
                <a:effectLst/>
                <a:latin typeface="Roboto" panose="02000000000000000000" pitchFamily="2" charset="0"/>
              </a:rPr>
              <a:t>Cross demand: </a:t>
            </a:r>
            <a:r>
              <a:rPr lang="en-US" b="0" i="0" dirty="0">
                <a:solidFill>
                  <a:srgbClr val="333333"/>
                </a:solidFill>
                <a:effectLst/>
                <a:latin typeface="Roboto" panose="02000000000000000000" pitchFamily="2" charset="0"/>
              </a:rPr>
              <a:t>This means that the product’s demand does not depend on its own cost but depends on the cost of the other related commodities.</a:t>
            </a:r>
          </a:p>
          <a:p>
            <a:pPr algn="l">
              <a:buFont typeface="+mj-lt"/>
              <a:buAutoNum type="arabicPeriod"/>
            </a:pPr>
            <a:endParaRPr lang="en-US" b="0" i="0" dirty="0">
              <a:solidFill>
                <a:srgbClr val="333333"/>
              </a:solidFill>
              <a:effectLst/>
              <a:latin typeface="Roboto" panose="02000000000000000000" pitchFamily="2" charset="0"/>
            </a:endParaRPr>
          </a:p>
          <a:p>
            <a:pPr algn="l">
              <a:buFont typeface="+mj-lt"/>
              <a:buAutoNum type="arabicPeriod"/>
            </a:pPr>
            <a:r>
              <a:rPr lang="en-US" b="1" i="0" dirty="0">
                <a:solidFill>
                  <a:srgbClr val="333333"/>
                </a:solidFill>
                <a:effectLst/>
                <a:latin typeface="Roboto" panose="02000000000000000000" pitchFamily="2" charset="0"/>
              </a:rPr>
              <a:t>Direct demand: </a:t>
            </a:r>
            <a:r>
              <a:rPr lang="en-US" b="0" i="0" dirty="0">
                <a:solidFill>
                  <a:srgbClr val="333333"/>
                </a:solidFill>
                <a:effectLst/>
                <a:latin typeface="Roboto" panose="02000000000000000000" pitchFamily="2" charset="0"/>
              </a:rPr>
              <a:t>When goods or services satisfy an individual’s wants directly, it is known as direct demand.</a:t>
            </a:r>
          </a:p>
          <a:p>
            <a:pPr algn="l">
              <a:buFont typeface="+mj-lt"/>
              <a:buAutoNum type="arabicPeriod"/>
            </a:pPr>
            <a:r>
              <a:rPr lang="en-US" b="1" i="0" dirty="0">
                <a:solidFill>
                  <a:srgbClr val="333333"/>
                </a:solidFill>
                <a:effectLst/>
                <a:latin typeface="Roboto" panose="02000000000000000000" pitchFamily="2" charset="0"/>
              </a:rPr>
              <a:t>Derived demand or Indirect demand: </a:t>
            </a:r>
            <a:r>
              <a:rPr lang="en-US" b="0" i="0" dirty="0">
                <a:solidFill>
                  <a:srgbClr val="333333"/>
                </a:solidFill>
                <a:effectLst/>
                <a:latin typeface="Roboto" panose="02000000000000000000" pitchFamily="2" charset="0"/>
              </a:rPr>
              <a:t>The goods or services demanded or needed for manufacturing the goods and satisfying the consumer indirectly is known as derived demand.</a:t>
            </a:r>
          </a:p>
          <a:p>
            <a:pPr algn="l">
              <a:buFont typeface="+mj-lt"/>
              <a:buAutoNum type="arabicPeriod"/>
            </a:pPr>
            <a:r>
              <a:rPr lang="en-US" b="1" i="0" dirty="0">
                <a:solidFill>
                  <a:srgbClr val="333333"/>
                </a:solidFill>
                <a:effectLst/>
                <a:latin typeface="Roboto" panose="02000000000000000000" pitchFamily="2" charset="0"/>
              </a:rPr>
              <a:t>Joint demand: </a:t>
            </a:r>
            <a:r>
              <a:rPr lang="en-US" b="0" i="0" dirty="0">
                <a:solidFill>
                  <a:srgbClr val="333333"/>
                </a:solidFill>
                <a:effectLst/>
                <a:latin typeface="Roboto" panose="02000000000000000000" pitchFamily="2" charset="0"/>
              </a:rPr>
              <a:t>To produce a product there are many things that are related to each other, for example, to produce bread, we need services like an oven, fuel, flour mill, and more. So, the demand for other additional things to produce a product is known as joint demand.</a:t>
            </a:r>
          </a:p>
          <a:p>
            <a:pPr algn="l">
              <a:buFont typeface="+mj-lt"/>
              <a:buAutoNum type="arabicPeriod"/>
            </a:pPr>
            <a:r>
              <a:rPr lang="en-US" b="1" i="0" dirty="0">
                <a:solidFill>
                  <a:srgbClr val="333333"/>
                </a:solidFill>
                <a:effectLst/>
                <a:latin typeface="Roboto" panose="02000000000000000000" pitchFamily="2" charset="0"/>
              </a:rPr>
              <a:t>Composite demand: </a:t>
            </a:r>
            <a:r>
              <a:rPr lang="en-US" b="0" i="0" dirty="0">
                <a:solidFill>
                  <a:srgbClr val="333333"/>
                </a:solidFill>
                <a:effectLst/>
                <a:latin typeface="Roboto" panose="02000000000000000000" pitchFamily="2" charset="0"/>
              </a:rPr>
              <a:t>A composite demand can be described when goods and services are </a:t>
            </a:r>
            <a:r>
              <a:rPr lang="en-US" b="0" i="0" dirty="0" err="1">
                <a:solidFill>
                  <a:srgbClr val="333333"/>
                </a:solidFill>
                <a:effectLst/>
                <a:latin typeface="Roboto" panose="02000000000000000000" pitchFamily="2" charset="0"/>
              </a:rPr>
              <a:t>utilised</a:t>
            </a:r>
            <a:r>
              <a:rPr lang="en-US" b="0" i="0" dirty="0">
                <a:solidFill>
                  <a:srgbClr val="333333"/>
                </a:solidFill>
                <a:effectLst/>
                <a:latin typeface="Roboto" panose="02000000000000000000" pitchFamily="2" charset="0"/>
              </a:rPr>
              <a:t> for more than one cause. Example: Coal</a:t>
            </a:r>
          </a:p>
        </p:txBody>
      </p:sp>
    </p:spTree>
    <p:extLst>
      <p:ext uri="{BB962C8B-B14F-4D97-AF65-F5344CB8AC3E}">
        <p14:creationId xmlns:p14="http://schemas.microsoft.com/office/powerpoint/2010/main" val="4129946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21AD3DDF-E22E-4D8B-B808-4C905631717C}"/>
              </a:ext>
            </a:extLst>
          </p:cNvPr>
          <p:cNvSpPr/>
          <p:nvPr/>
        </p:nvSpPr>
        <p:spPr>
          <a:xfrm>
            <a:off x="626413" y="587061"/>
            <a:ext cx="3580327" cy="24985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a:solidFill>
                  <a:srgbClr val="C84626"/>
                </a:solidFill>
                <a:effectLst/>
                <a:latin typeface="TradeGothicLTStd-Bd2"/>
              </a:rPr>
              <a:t>quantity demanded </a:t>
            </a:r>
            <a:endParaRPr lang="en-US"/>
          </a:p>
          <a:p>
            <a:r>
              <a:rPr lang="en-US" sz="1800">
                <a:solidFill>
                  <a:srgbClr val="231F20"/>
                </a:solidFill>
                <a:effectLst/>
                <a:latin typeface="TradeGothicLTStd"/>
              </a:rPr>
              <a:t>the amount of a good that </a:t>
            </a:r>
            <a:endParaRPr lang="en-US"/>
          </a:p>
          <a:p>
            <a:r>
              <a:rPr lang="en-US" sz="1800">
                <a:solidFill>
                  <a:srgbClr val="231F20"/>
                </a:solidFill>
                <a:effectLst/>
                <a:latin typeface="TradeGothicLTStd"/>
              </a:rPr>
              <a:t>buyers are willing and </a:t>
            </a:r>
            <a:endParaRPr lang="en-US"/>
          </a:p>
          <a:p>
            <a:r>
              <a:rPr lang="en-US" sz="1800">
                <a:solidFill>
                  <a:srgbClr val="231F20"/>
                </a:solidFill>
                <a:effectLst/>
                <a:latin typeface="TradeGothicLTStd"/>
              </a:rPr>
              <a:t>able to purchase</a:t>
            </a:r>
            <a:endParaRPr lang="en-US" dirty="0"/>
          </a:p>
        </p:txBody>
      </p:sp>
      <p:sp>
        <p:nvSpPr>
          <p:cNvPr id="5" name="Oval 4">
            <a:extLst>
              <a:ext uri="{FF2B5EF4-FFF2-40B4-BE49-F238E27FC236}">
                <a16:creationId xmlns:a16="http://schemas.microsoft.com/office/drawing/2014/main" id="{AF189AE0-9216-4F60-84EE-B54BD6B76EBF}"/>
              </a:ext>
            </a:extLst>
          </p:cNvPr>
          <p:cNvSpPr/>
          <p:nvPr/>
        </p:nvSpPr>
        <p:spPr>
          <a:xfrm>
            <a:off x="6591299" y="1028700"/>
            <a:ext cx="3580327" cy="309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a:solidFill>
                  <a:srgbClr val="C84626"/>
                </a:solidFill>
                <a:effectLst/>
                <a:latin typeface="TradeGothicLTStd-Bd2"/>
              </a:rPr>
              <a:t>demand schedule </a:t>
            </a:r>
            <a:endParaRPr lang="en-US"/>
          </a:p>
          <a:p>
            <a:r>
              <a:rPr lang="en-US" sz="1800">
                <a:solidFill>
                  <a:srgbClr val="231F20"/>
                </a:solidFill>
                <a:effectLst/>
                <a:latin typeface="TradeGothicLTStd"/>
              </a:rPr>
              <a:t>a table that shows the </a:t>
            </a:r>
            <a:endParaRPr lang="en-US"/>
          </a:p>
          <a:p>
            <a:r>
              <a:rPr lang="en-US" sz="1800">
                <a:solidFill>
                  <a:srgbClr val="231F20"/>
                </a:solidFill>
                <a:effectLst/>
                <a:latin typeface="TradeGothicLTStd"/>
              </a:rPr>
              <a:t>relationship between the </a:t>
            </a:r>
            <a:endParaRPr lang="en-US"/>
          </a:p>
          <a:p>
            <a:r>
              <a:rPr lang="en-US" sz="1800">
                <a:solidFill>
                  <a:srgbClr val="231F20"/>
                </a:solidFill>
                <a:effectLst/>
                <a:latin typeface="TradeGothicLTStd"/>
              </a:rPr>
              <a:t>price of a good and the </a:t>
            </a:r>
            <a:endParaRPr lang="en-US"/>
          </a:p>
          <a:p>
            <a:r>
              <a:rPr lang="en-US" sz="1800">
                <a:solidFill>
                  <a:srgbClr val="231F20"/>
                </a:solidFill>
                <a:effectLst/>
                <a:latin typeface="TradeGothicLTStd"/>
              </a:rPr>
              <a:t>quantity demanded</a:t>
            </a:r>
            <a:endParaRPr lang="en-US"/>
          </a:p>
        </p:txBody>
      </p:sp>
      <p:sp>
        <p:nvSpPr>
          <p:cNvPr id="6" name="Oval 5">
            <a:extLst>
              <a:ext uri="{FF2B5EF4-FFF2-40B4-BE49-F238E27FC236}">
                <a16:creationId xmlns:a16="http://schemas.microsoft.com/office/drawing/2014/main" id="{52E450CE-E6B6-49BC-9B1D-229166230E55}"/>
              </a:ext>
            </a:extLst>
          </p:cNvPr>
          <p:cNvSpPr/>
          <p:nvPr/>
        </p:nvSpPr>
        <p:spPr>
          <a:xfrm>
            <a:off x="2822976" y="2182164"/>
            <a:ext cx="4330700" cy="38906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rgbClr val="C84626"/>
                </a:solidFill>
                <a:effectLst/>
                <a:latin typeface="TradeGothicLTStd-Bd2"/>
              </a:rPr>
              <a:t>law of demand </a:t>
            </a:r>
            <a:endParaRPr lang="en-US" dirty="0"/>
          </a:p>
          <a:p>
            <a:r>
              <a:rPr lang="en-US" sz="1800" dirty="0">
                <a:solidFill>
                  <a:srgbClr val="231F20"/>
                </a:solidFill>
                <a:effectLst/>
                <a:latin typeface="TradeGothicLTStd"/>
              </a:rPr>
              <a:t>the claim that, other </a:t>
            </a:r>
            <a:endParaRPr lang="en-US" dirty="0"/>
          </a:p>
          <a:p>
            <a:r>
              <a:rPr lang="en-US" sz="1800" dirty="0">
                <a:solidFill>
                  <a:srgbClr val="231F20"/>
                </a:solidFill>
                <a:effectLst/>
                <a:latin typeface="TradeGothicLTStd"/>
              </a:rPr>
              <a:t>things being equal, the </a:t>
            </a:r>
            <a:endParaRPr lang="en-US" dirty="0"/>
          </a:p>
          <a:p>
            <a:r>
              <a:rPr lang="en-US" sz="1800" dirty="0">
                <a:solidFill>
                  <a:srgbClr val="231F20"/>
                </a:solidFill>
                <a:effectLst/>
                <a:latin typeface="TradeGothicLTStd"/>
              </a:rPr>
              <a:t>quantity demanded of a </a:t>
            </a:r>
            <a:endParaRPr lang="en-US" dirty="0"/>
          </a:p>
          <a:p>
            <a:r>
              <a:rPr lang="en-US" sz="1800" dirty="0">
                <a:solidFill>
                  <a:srgbClr val="231F20"/>
                </a:solidFill>
                <a:effectLst/>
                <a:latin typeface="TradeGothicLTStd"/>
              </a:rPr>
              <a:t>good falls when the price </a:t>
            </a:r>
            <a:endParaRPr lang="en-US" dirty="0"/>
          </a:p>
          <a:p>
            <a:r>
              <a:rPr lang="en-US" sz="1800" dirty="0">
                <a:solidFill>
                  <a:srgbClr val="231F20"/>
                </a:solidFill>
                <a:effectLst/>
                <a:latin typeface="TradeGothicLTStd"/>
              </a:rPr>
              <a:t>of the good rises</a:t>
            </a:r>
            <a:endParaRPr lang="en-US" dirty="0"/>
          </a:p>
        </p:txBody>
      </p:sp>
    </p:spTree>
    <p:extLst>
      <p:ext uri="{BB962C8B-B14F-4D97-AF65-F5344CB8AC3E}">
        <p14:creationId xmlns:p14="http://schemas.microsoft.com/office/powerpoint/2010/main" val="137939251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1700</TotalTime>
  <Words>886</Words>
  <Application>Microsoft Office PowerPoint</Application>
  <PresentationFormat>Widescreen</PresentationFormat>
  <Paragraphs>68</Paragraphs>
  <Slides>27</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Garamond</vt:lpstr>
      <vt:lpstr>PalatinoLTStd-Roman</vt:lpstr>
      <vt:lpstr>Roboto</vt:lpstr>
      <vt:lpstr>Times New Roman</vt:lpstr>
      <vt:lpstr>TradeGothicLTStd</vt:lpstr>
      <vt:lpstr>TradeGothicLTStd-Bd2</vt:lpstr>
      <vt:lpstr>TradeGothicLTStd-Bold</vt:lpstr>
      <vt:lpstr>Organic</vt:lpstr>
      <vt:lpstr>           ECONOMICS-I MODULE-2  </vt:lpstr>
      <vt:lpstr>DEMAND AND ITS DETERMINANTS AND LAW OF DEMAND</vt:lpstr>
      <vt:lpstr>INDIVIDUAL AND MARKET DEMAND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ECONOMICS-I MODULE-2</dc:title>
  <dc:creator>RUKS SHAIKH</dc:creator>
  <cp:lastModifiedBy>RUKS SHAIKH</cp:lastModifiedBy>
  <cp:revision>20</cp:revision>
  <dcterms:created xsi:type="dcterms:W3CDTF">2021-09-21T02:48:23Z</dcterms:created>
  <dcterms:modified xsi:type="dcterms:W3CDTF">2021-10-27T12:20:40Z</dcterms:modified>
</cp:coreProperties>
</file>