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2378767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4038642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74429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2306464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56472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14840938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13378469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1444070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2078395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50AC93-C051-481D-B48A-E348800510D5}" type="datetimeFigureOut">
              <a:rPr lang="en-IN" smtClean="0"/>
              <a:t>22-01-2022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1648177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50AC93-C051-481D-B48A-E348800510D5}" type="datetimeFigureOut">
              <a:rPr lang="en-IN" smtClean="0"/>
              <a:t>22-01-2022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1847728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50AC93-C051-481D-B48A-E348800510D5}" type="datetimeFigureOut">
              <a:rPr lang="en-IN" smtClean="0"/>
              <a:t>22-01-2022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2746048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C50AC93-C051-481D-B48A-E348800510D5}" type="datetimeFigureOut">
              <a:rPr lang="en-IN" smtClean="0"/>
              <a:t>22-01-2022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2020069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50AC93-C051-481D-B48A-E348800510D5}" type="datetimeFigureOut">
              <a:rPr lang="en-IN" smtClean="0"/>
              <a:t>22-01-2022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3153349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50AC93-C051-481D-B48A-E348800510D5}" type="datetimeFigureOut">
              <a:rPr lang="en-IN" smtClean="0"/>
              <a:t>22-01-2022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2232138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50AC93-C051-481D-B48A-E348800510D5}" type="datetimeFigureOut">
              <a:rPr lang="en-IN" smtClean="0"/>
              <a:t>22-01-2022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667E5D7-ED97-4265-A09F-A8DDF83927FD}" type="slidenum">
              <a:rPr lang="en-IN" smtClean="0"/>
              <a:t>‹#›</a:t>
            </a:fld>
            <a:endParaRPr lang="en-IN"/>
          </a:p>
        </p:txBody>
      </p:sp>
    </p:spTree>
    <p:extLst>
      <p:ext uri="{BB962C8B-B14F-4D97-AF65-F5344CB8AC3E}">
        <p14:creationId xmlns:p14="http://schemas.microsoft.com/office/powerpoint/2010/main" val="631399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C50AC93-C051-481D-B48A-E348800510D5}" type="datetimeFigureOut">
              <a:rPr lang="en-IN" smtClean="0"/>
              <a:t>22-01-2022</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667E5D7-ED97-4265-A09F-A8DDF83927FD}" type="slidenum">
              <a:rPr lang="en-IN" smtClean="0"/>
              <a:t>‹#›</a:t>
            </a:fld>
            <a:endParaRPr lang="en-IN"/>
          </a:p>
        </p:txBody>
      </p:sp>
    </p:spTree>
    <p:extLst>
      <p:ext uri="{BB962C8B-B14F-4D97-AF65-F5344CB8AC3E}">
        <p14:creationId xmlns:p14="http://schemas.microsoft.com/office/powerpoint/2010/main" val="578481559"/>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lKu2LAgEcpU"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rbi.org.in/scripts/FAQView.aspx?Id=26#Q1"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rbi.org.in/scripts/FAQView.aspx?Id=17"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rbi.org.in/scripts/FAQView.aspx?Id=115#:~:text=Q%208.-,Are%20there%20any%20restrictions%20on%20the%20frequency%20of%20the%20remittance,limit%20of%20USD%202%2C50%2C00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rbi.org.in/scripts/Fema.asp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B186D-C67F-4C2B-AEBC-628770593B3F}"/>
              </a:ext>
            </a:extLst>
          </p:cNvPr>
          <p:cNvSpPr>
            <a:spLocks noGrp="1"/>
          </p:cNvSpPr>
          <p:nvPr>
            <p:ph type="ctrTitle"/>
          </p:nvPr>
        </p:nvSpPr>
        <p:spPr/>
        <p:txBody>
          <a:bodyPr/>
          <a:lstStyle/>
          <a:p>
            <a:pPr algn="ctr"/>
            <a:r>
              <a:rPr lang="en-US" dirty="0"/>
              <a:t>Foreign Exchange Markets</a:t>
            </a:r>
            <a:endParaRPr lang="en-IN" dirty="0"/>
          </a:p>
        </p:txBody>
      </p:sp>
      <p:sp>
        <p:nvSpPr>
          <p:cNvPr id="3" name="Subtitle 2">
            <a:extLst>
              <a:ext uri="{FF2B5EF4-FFF2-40B4-BE49-F238E27FC236}">
                <a16:creationId xmlns:a16="http://schemas.microsoft.com/office/drawing/2014/main" id="{80FB0561-8543-4E83-99DD-837693C389AC}"/>
              </a:ext>
            </a:extLst>
          </p:cNvPr>
          <p:cNvSpPr>
            <a:spLocks noGrp="1"/>
          </p:cNvSpPr>
          <p:nvPr>
            <p:ph type="subTitle" idx="1"/>
          </p:nvPr>
        </p:nvSpPr>
        <p:spPr/>
        <p:txBody>
          <a:bodyPr/>
          <a:lstStyle/>
          <a:p>
            <a:endParaRPr lang="en-IN" dirty="0"/>
          </a:p>
        </p:txBody>
      </p:sp>
    </p:spTree>
    <p:extLst>
      <p:ext uri="{BB962C8B-B14F-4D97-AF65-F5344CB8AC3E}">
        <p14:creationId xmlns:p14="http://schemas.microsoft.com/office/powerpoint/2010/main" val="752462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Mechanics of currency trading</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Forex trading takes place through electronic platforms. It is possible to sell before buying by taking a short position. If the trader gets a profit , he may square off the position during the day and exiting. He may also not sell and keep the position “open” only if he is permitted by the risk management department. The reverse is also true , </a:t>
            </a:r>
            <a:r>
              <a:rPr lang="en-US" sz="2000" dirty="0" err="1">
                <a:latin typeface="Arial" panose="020B0604020202020204" pitchFamily="34" charset="0"/>
                <a:cs typeface="Arial" panose="020B0604020202020204" pitchFamily="34" charset="0"/>
              </a:rPr>
              <a:t>i.e</a:t>
            </a:r>
            <a:r>
              <a:rPr lang="en-US" sz="2000" dirty="0">
                <a:latin typeface="Arial" panose="020B0604020202020204" pitchFamily="34" charset="0"/>
                <a:cs typeface="Arial" panose="020B0604020202020204" pitchFamily="34" charset="0"/>
              </a:rPr>
              <a:t> buying first called taking a “long position”.</a:t>
            </a:r>
          </a:p>
          <a:p>
            <a:r>
              <a:rPr lang="en-US" sz="2000" dirty="0">
                <a:latin typeface="Arial" panose="020B0604020202020204" pitchFamily="34" charset="0"/>
                <a:cs typeface="Arial" panose="020B0604020202020204" pitchFamily="34" charset="0"/>
              </a:rPr>
              <a:t>The traders  have to settle each trade separately even if the trader has squared off his position through  both transactions.</a:t>
            </a:r>
          </a:p>
          <a:p>
            <a:r>
              <a:rPr lang="en-US" dirty="0"/>
              <a:t>Just as in an auction, a transaction in the foreign exchange market uses the terms Bid and Ask to describe the value of the currency. The Bid is the price at which the currency pair can be sold by a trader, while the Ask is the price at which the currency pair can be bought. In a long trade on a currency pair, profit loss is the difference between the Ask price when the trade is entered, and the Bid price when the trade is exited. Conversely, in a short trade profit/loss is calculated as the difference between the Bid price at the time of entry, and the Ask at the time the trade is exited.</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If a trader has the trading lot of USD 1000,000 and buys at 74.50 and sells at 74.52, his total profit is INR 20,000</a:t>
            </a:r>
          </a:p>
          <a:p>
            <a:endParaRPr lang="en-US" sz="2000" dirty="0">
              <a:latin typeface="Arial" panose="020B0604020202020204" pitchFamily="34" charset="0"/>
              <a:cs typeface="Arial" panose="020B0604020202020204" pitchFamily="34" charset="0"/>
            </a:endParaRP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4899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dirty="0"/>
              <a:t>Assume that a trader believes that the Euro will increase in value as compared with the US Dollar. The trader places a market order to buy EUR/USD, and the trade is executed at the (then) current price of 1.3490/93. Since the trader must buy at the Ask price, the purchase is for 100,000 Euros at the price of $134930 US Dollars.</a:t>
            </a:r>
          </a:p>
          <a:p>
            <a:r>
              <a:rPr lang="en-US" dirty="0"/>
              <a:t>As the trader hoped, the value of the Euro does in fact, increase relative to the US Dollar. The trader closes the trade by selling EUR/USD, at the market price of 1.3505/08. Since the trader must sell at the Bid price, he sells the EUR/USD for $135050 US Dollars.</a:t>
            </a:r>
          </a:p>
          <a:p>
            <a:r>
              <a:rPr lang="en-US" dirty="0"/>
              <a:t>The profit on this trade is $120 US Dollars ($135050-134930)</a:t>
            </a:r>
          </a:p>
          <a:p>
            <a:r>
              <a:rPr lang="en-US" dirty="0"/>
              <a:t>Now, if the trader is situated in Mumbai, he will have to sell the USD 120 in USD/INR market , </a:t>
            </a:r>
            <a:r>
              <a:rPr lang="en-US" dirty="0" err="1"/>
              <a:t>i.e</a:t>
            </a:r>
            <a:r>
              <a:rPr lang="en-US" dirty="0"/>
              <a:t> at 74.50 and quantum of profit is 120* 74/50 = INR 8950.</a:t>
            </a:r>
          </a:p>
          <a:p>
            <a:r>
              <a:rPr lang="en-US" dirty="0"/>
              <a:t>If the trader sells its USD 120 when the USD/INR market moves to 74.60/62, the profits are 74.60*120 = INR 8952</a:t>
            </a:r>
          </a:p>
          <a:p>
            <a:br>
              <a:rPr lang="en-US" sz="2000" dirty="0"/>
            </a:b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106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Arbitrage in forex markets</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dirty="0"/>
              <a:t>When traders exploit the pricing inefficiencies in the market, by buying and selling several currency pairs simultaneously. In Forex trading, there are essentially three ways to use the currency arbitrage strategy : </a:t>
            </a:r>
            <a:r>
              <a:rPr lang="en-US" sz="2000" dirty="0"/>
              <a:t>Geographical, Triangular and Interest Rate.</a:t>
            </a:r>
          </a:p>
          <a:p>
            <a:r>
              <a:rPr lang="en-US" sz="2000" dirty="0">
                <a:latin typeface="Arial" panose="020B0604020202020204" pitchFamily="34" charset="0"/>
                <a:cs typeface="Arial" panose="020B0604020202020204" pitchFamily="34" charset="0"/>
              </a:rPr>
              <a:t>Triangular arbitrage: </a:t>
            </a:r>
          </a:p>
          <a:p>
            <a:r>
              <a:rPr lang="en-US" sz="2000" dirty="0">
                <a:latin typeface="Arial" panose="020B0604020202020204" pitchFamily="34" charset="0"/>
                <a:cs typeface="Arial" panose="020B0604020202020204" pitchFamily="34" charset="0"/>
              </a:rPr>
              <a:t>This type of arbitrage results from 3 different types of currency pairs. The markets have different currency pair rates. A trader can participate in 3 different markets. Let us understand with the help of an example :</a:t>
            </a:r>
          </a:p>
          <a:p>
            <a:r>
              <a:rPr lang="en-US" dirty="0"/>
              <a:t>An individual opens a long EUR/USD position by buying €10,000 and selling $11,000.</a:t>
            </a:r>
          </a:p>
          <a:p>
            <a:r>
              <a:rPr lang="en-US" dirty="0"/>
              <a:t> The trader then opens a short EUR/GBP position, purchasing £8,800 in exchange for the sale of €10,000.</a:t>
            </a:r>
          </a:p>
          <a:p>
            <a:r>
              <a:rPr lang="en-US" dirty="0"/>
              <a:t> After that, the individual opens a short GBP/USD position by buying $11,044 and selling £8,800.</a:t>
            </a:r>
          </a:p>
          <a:p>
            <a:r>
              <a:rPr lang="en-US" dirty="0"/>
              <a:t> The trader closes all three positions and earns a $44 payout in the process.</a:t>
            </a:r>
          </a:p>
          <a:p>
            <a:r>
              <a:rPr lang="en-IN" sz="2000" dirty="0">
                <a:latin typeface="Arial" panose="020B0604020202020204" pitchFamily="34" charset="0"/>
                <a:cs typeface="Arial" panose="020B0604020202020204" pitchFamily="34" charset="0"/>
                <a:hlinkClick r:id="rId2"/>
              </a:rPr>
              <a:t>https://www.youtube.com/watch?v=lKu2LAgEcpU</a:t>
            </a:r>
            <a:endParaRPr lang="en-IN" sz="2000" dirty="0">
              <a:latin typeface="Arial" panose="020B0604020202020204" pitchFamily="34" charset="0"/>
              <a:cs typeface="Arial" panose="020B0604020202020204" pitchFamily="34" charset="0"/>
            </a:endParaRP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339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Geographical arbitrage: It refers to the difference in exchange rates existing in same currency pair in two different markets. So if the EUR/USD market in USA is quoting 1.35/36 and in Europe it is quoting 1.37/38., trader may buy in USA at 1.36 and sell in Europe at 1.37. This exists for a very short period.</a:t>
            </a:r>
          </a:p>
          <a:p>
            <a:r>
              <a:rPr lang="en-US" sz="2000" dirty="0">
                <a:latin typeface="Arial" panose="020B0604020202020204" pitchFamily="34" charset="0"/>
                <a:cs typeface="Arial" panose="020B0604020202020204" pitchFamily="34" charset="0"/>
              </a:rPr>
              <a:t>In case of a country having a fixed exchange rate and another floating rate system for any particular currency pair, if there is a difference between the above 2 markets, it is an example of geographical arbitrage. A trader may buy at one country and sell the same currency at another country.</a:t>
            </a:r>
          </a:p>
          <a:p>
            <a:r>
              <a:rPr lang="en-US" sz="2000" dirty="0">
                <a:latin typeface="Arial" panose="020B0604020202020204" pitchFamily="34" charset="0"/>
                <a:cs typeface="Arial" panose="020B0604020202020204" pitchFamily="34" charset="0"/>
              </a:rPr>
              <a:t>Geographical arbitrage can be exercised through a commodity.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At 9</a:t>
            </a:r>
            <a:r>
              <a:rPr lang="en-US" sz="2000" baseline="30000" dirty="0">
                <a:latin typeface="Arial" panose="020B0604020202020204" pitchFamily="34" charset="0"/>
                <a:cs typeface="Arial" panose="020B0604020202020204" pitchFamily="34" charset="0"/>
              </a:rPr>
              <a:t>th</a:t>
            </a:r>
            <a:r>
              <a:rPr lang="en-US" sz="2000" dirty="0">
                <a:latin typeface="Arial" panose="020B0604020202020204" pitchFamily="34" charset="0"/>
                <a:cs typeface="Arial" panose="020B0604020202020204" pitchFamily="34" charset="0"/>
              </a:rPr>
              <a:t> Jan, 10 </a:t>
            </a:r>
            <a:r>
              <a:rPr lang="en-US" sz="2000" dirty="0" err="1">
                <a:latin typeface="Arial" panose="020B0604020202020204" pitchFamily="34" charset="0"/>
                <a:cs typeface="Arial" panose="020B0604020202020204" pitchFamily="34" charset="0"/>
              </a:rPr>
              <a:t>gms</a:t>
            </a:r>
            <a:r>
              <a:rPr lang="en-US" sz="2000" dirty="0">
                <a:latin typeface="Arial" panose="020B0604020202020204" pitchFamily="34" charset="0"/>
                <a:cs typeface="Arial" panose="020B0604020202020204" pitchFamily="34" charset="0"/>
              </a:rPr>
              <a:t> of gold may be purchased in New York at $ 577.71 and sold in Mumbai at INR 49030/-. If  this amount is converted into USD it will fetch $ 660.07 . There is a profit of (660,07- 577.71=) USD 82.36</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3766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Interest arbitrage : </a:t>
            </a:r>
          </a:p>
          <a:p>
            <a:r>
              <a:rPr lang="en-US" sz="2000" dirty="0">
                <a:latin typeface="Arial" panose="020B0604020202020204" pitchFamily="34" charset="0"/>
                <a:cs typeface="Arial" panose="020B0604020202020204" pitchFamily="34" charset="0"/>
              </a:rPr>
              <a:t>This arbitrage exists because of interest rate differentials among different economies. </a:t>
            </a:r>
          </a:p>
          <a:p>
            <a:r>
              <a:rPr lang="en-US" sz="2000" dirty="0">
                <a:latin typeface="Arial" panose="020B0604020202020204" pitchFamily="34" charset="0"/>
                <a:cs typeface="Arial" panose="020B0604020202020204" pitchFamily="34" charset="0"/>
              </a:rPr>
              <a:t>Interest rates are formed by central banks’ decisions, growth in economy, and other factors. Let’s say the annual  interest rates are 3 % in USA and it is 6% in India.</a:t>
            </a:r>
          </a:p>
          <a:p>
            <a:r>
              <a:rPr lang="en-US" sz="2000" dirty="0">
                <a:latin typeface="Arial" panose="020B0604020202020204" pitchFamily="34" charset="0"/>
                <a:cs typeface="Arial" panose="020B0604020202020204" pitchFamily="34" charset="0"/>
              </a:rPr>
              <a:t>So the investor in USA will borrow funds at 3 % and send it to India, convert it to INR at say 74.50 . He will keep the funds invested in India for 1 year and receive 6 % interest . </a:t>
            </a:r>
          </a:p>
          <a:p>
            <a:r>
              <a:rPr lang="en-US" sz="2000" dirty="0">
                <a:latin typeface="Arial" panose="020B0604020202020204" pitchFamily="34" charset="0"/>
                <a:cs typeface="Arial" panose="020B0604020202020204" pitchFamily="34" charset="0"/>
              </a:rPr>
              <a:t>After 1 year funds need to be repatriated back and hence is converted into USD.</a:t>
            </a:r>
          </a:p>
          <a:p>
            <a:r>
              <a:rPr lang="en-US" sz="2000" dirty="0">
                <a:latin typeface="Arial" panose="020B0604020202020204" pitchFamily="34" charset="0"/>
                <a:cs typeface="Arial" panose="020B0604020202020204" pitchFamily="34" charset="0"/>
              </a:rPr>
              <a:t>Now the gains from interest differential is 3 %. So the premium of USD INR should be 3%of 74.50 </a:t>
            </a:r>
            <a:r>
              <a:rPr lang="en-US" sz="2000" dirty="0" err="1">
                <a:latin typeface="Arial" panose="020B0604020202020204" pitchFamily="34" charset="0"/>
                <a:cs typeface="Arial" panose="020B0604020202020204" pitchFamily="34" charset="0"/>
              </a:rPr>
              <a:t>i.e</a:t>
            </a:r>
            <a:r>
              <a:rPr lang="en-US" sz="2000" dirty="0">
                <a:latin typeface="Arial" panose="020B0604020202020204" pitchFamily="34" charset="0"/>
                <a:cs typeface="Arial" panose="020B0604020202020204" pitchFamily="34" charset="0"/>
              </a:rPr>
              <a:t> Rs 2.23 . So rate should be 76.83. If the actual rates are below 76.83, it is a gain.</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070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Determinants of exchange rates</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fontScale="92500"/>
          </a:bodyPr>
          <a:lstStyle/>
          <a:p>
            <a:pPr fontAlgn="base"/>
            <a:r>
              <a:rPr lang="en-US" b="1" dirty="0"/>
              <a:t>1. Inflation</a:t>
            </a:r>
          </a:p>
          <a:p>
            <a:pPr fontAlgn="base"/>
            <a:r>
              <a:rPr lang="en-US" dirty="0"/>
              <a:t>Inflation is the relative purchasing power of a currency compared to other currencies. For example, it might cost one unit of currency to buy an apple in one country but cost a thousand units of a different currency to buy the same apple in a country with higher inflation. Such differentials in inflation are the foundation of why different currencies have different purchasing powers and hence different currency rates. As such, countries with low inflation typically have stronger currencies compared to those with higher inflation rates.</a:t>
            </a:r>
          </a:p>
          <a:p>
            <a:pPr fontAlgn="base"/>
            <a:r>
              <a:rPr lang="en-US" b="1" dirty="0"/>
              <a:t>2. Interest Rates</a:t>
            </a:r>
          </a:p>
          <a:p>
            <a:pPr fontAlgn="base"/>
            <a:r>
              <a:rPr lang="en-US" dirty="0"/>
              <a:t>Interest rates are tightly tied to inflation and exchange rates. Different country’s central banks use interest rates to modulate inflation within the country. For example, establishing higher interest rates attracts foreign capital, which bolsters the local currency rates. However, if these rates remain too high for too long, inflation can start to creep up, resulting in a devalued currency. As such, central bankers must consistently adjust interest rates to balance benefits and drawbacks.</a:t>
            </a:r>
          </a:p>
          <a:p>
            <a:pPr fontAlgn="base"/>
            <a:r>
              <a:rPr lang="en-US" b="1" dirty="0"/>
              <a:t>3. Public Debt</a:t>
            </a:r>
          </a:p>
          <a:p>
            <a:pPr fontAlgn="base"/>
            <a:r>
              <a:rPr lang="en-US" dirty="0"/>
              <a:t>Most countries finance their budgets using large-scale deficit financing. In other words, they borrow to finance economic growth. If this government debt outpaces economic growth, it can drive up inflation by deterring foreign investment from entering the country, two factors that can devalue a currency. In some cases, a government might print money to finance debt, which can also drive up inflation.</a:t>
            </a:r>
          </a:p>
        </p:txBody>
      </p:sp>
    </p:spTree>
    <p:extLst>
      <p:ext uri="{BB962C8B-B14F-4D97-AF65-F5344CB8AC3E}">
        <p14:creationId xmlns:p14="http://schemas.microsoft.com/office/powerpoint/2010/main" val="2571484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fontScale="85000" lnSpcReduction="10000"/>
          </a:bodyPr>
          <a:lstStyle/>
          <a:p>
            <a:pPr fontAlgn="base"/>
            <a:r>
              <a:rPr lang="en-US" sz="2000" b="1" dirty="0"/>
              <a:t>4. Political Stability</a:t>
            </a:r>
          </a:p>
          <a:p>
            <a:pPr fontAlgn="base"/>
            <a:r>
              <a:rPr lang="en-US" sz="2000" dirty="0"/>
              <a:t>A politically stable country attracts more foreign investment, which helps prop up the currency rate. The opposite is also true – poor political stability devalues a country’s currency exchange rate. Political stability also affects local economic drivers and financial policies, two things that can have long term effects on a currency’s exchange rate. Invariably, countries with more robust political stability like Switzerland have stronger and higher valued currencies.</a:t>
            </a:r>
            <a:endParaRPr lang="en-IN" sz="2400" dirty="0">
              <a:latin typeface="Arial" panose="020B0604020202020204" pitchFamily="34" charset="0"/>
              <a:cs typeface="Arial" panose="020B0604020202020204" pitchFamily="34" charset="0"/>
            </a:endParaRPr>
          </a:p>
          <a:p>
            <a:pPr fontAlgn="base"/>
            <a:r>
              <a:rPr lang="en-US" sz="2000" b="1" dirty="0"/>
              <a:t>5. Economic Health</a:t>
            </a:r>
          </a:p>
          <a:p>
            <a:pPr fontAlgn="base"/>
            <a:r>
              <a:rPr lang="en-US" sz="2000" dirty="0"/>
              <a:t>Economic health or performance is another way exchange rates are determined. For example, a country with low unemployment rates means its citizens have more money to spend, which helps establish a more robust economy. With a stronger economy, the country attracts more foreign investment, which in turn helps lower inflation and drive up the country’s currency exchange rate. It is worth noting here that economic health is more of a catch-all term that encompasses multiple other drivers like interest rates, inflation, and balance of trade.</a:t>
            </a:r>
          </a:p>
          <a:p>
            <a:pPr fontAlgn="base"/>
            <a:r>
              <a:rPr lang="en-US" sz="2000" b="1" dirty="0"/>
              <a:t>6. Balance of Trade</a:t>
            </a:r>
          </a:p>
          <a:p>
            <a:pPr fontAlgn="base"/>
            <a:r>
              <a:rPr lang="en-US" sz="2000" dirty="0"/>
              <a:t>Balance of trade, or terms of trade, is the relative difference between a country’s imports and exports. For example, if a country has a positive balance of trade, it means that its exports exceed its imports. In such a case, the inflow of foreign currency is higher than the outflow. When this happens, a country’s foreign exchange reserves grow, helping it lower interest rates, which stimulates economic growth and bolsters the local currency exchange rate.</a:t>
            </a: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679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fontScale="92500" lnSpcReduction="20000"/>
          </a:bodyPr>
          <a:lstStyle/>
          <a:p>
            <a:pPr fontAlgn="base"/>
            <a:r>
              <a:rPr lang="en-US" sz="2000" b="1" dirty="0"/>
              <a:t>7. Current Account Deficit</a:t>
            </a:r>
          </a:p>
          <a:p>
            <a:pPr fontAlgn="base"/>
            <a:r>
              <a:rPr lang="en-US" sz="2000" dirty="0"/>
              <a:t>The current account deficit is closely related to the balance of trade. In this scenario, a country’s balance of trade is compared to those of its trading partners. If a country’s current account deficit is higher than that of a trading partner, this can weaken its currency relative to that country’s currency. As such, countries that have positive or low current account deficits tend to have stronger currencies than those with high deficits.</a:t>
            </a:r>
          </a:p>
          <a:p>
            <a:pPr fontAlgn="base"/>
            <a:r>
              <a:rPr lang="en-US" sz="2000" b="1" dirty="0"/>
              <a:t>8. Confidence/ Speculation</a:t>
            </a:r>
          </a:p>
          <a:p>
            <a:pPr fontAlgn="base"/>
            <a:r>
              <a:rPr lang="en-US" sz="2000" dirty="0"/>
              <a:t>Sometimes, currencies are affected by the confidence (or lack thereof) traders have in a currency. Currency changes from speculation tend to be irrational, abrupt, and short-lived. For example, traders may devalue a currency based on an election outcome, especially if the result is perceived as unfavorable for trade or economic growth. In other cases, traders may be bullish on a currency because of economic news, which may buoy the currency, even if the economic news itself did not affect the currency fundamentals.</a:t>
            </a:r>
          </a:p>
          <a:p>
            <a:pPr fontAlgn="base"/>
            <a:r>
              <a:rPr lang="en-US" sz="2000" b="1" dirty="0"/>
              <a:t>9. Government Intervention</a:t>
            </a:r>
          </a:p>
          <a:p>
            <a:pPr fontAlgn="base"/>
            <a:r>
              <a:rPr lang="en-US" sz="2000" dirty="0"/>
              <a:t>Governments have a collection of tools at their disposal through which they can manipulate their local exchange rate. Primarily, central banks are known to adjust interest rates, buy foreign currency, influence local lending rates, print money, and use other tools to modulate currency exchange rates. The primary objective of manipulating these factors is to ensure favorable conditions for a stable currency exchange rate, cheaper credit, more jobs, and high economic growth</a:t>
            </a: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6320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Borrowing and investment </a:t>
            </a:r>
            <a:r>
              <a:rPr lang="en-US" dirty="0" err="1"/>
              <a:t>decissions</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An Indian company may receive foreign investment through 2 routes automatic route / approval route, which requires the permission of FIPB, GOI.</a:t>
            </a:r>
          </a:p>
          <a:p>
            <a:r>
              <a:rPr lang="en-US" sz="2000" dirty="0">
                <a:latin typeface="Arial" panose="020B0604020202020204" pitchFamily="34" charset="0"/>
                <a:cs typeface="Arial" panose="020B0604020202020204" pitchFamily="34" charset="0"/>
              </a:rPr>
              <a:t>The investment received may be in the instruments like equity shares, preference shares, share warrants, debentures, convertible notes. A convertible note is investment in a start up, where funds are received first as a debt, but can be converted into equity shares within 5 years of issue. The instruments need to be issued within 60 days of receipt of payment.</a:t>
            </a:r>
          </a:p>
          <a:p>
            <a:r>
              <a:rPr lang="en-US" sz="2000">
                <a:latin typeface="Arial" panose="020B0604020202020204" pitchFamily="34" charset="0"/>
                <a:cs typeface="Arial" panose="020B0604020202020204" pitchFamily="34" charset="0"/>
              </a:rPr>
              <a:t>FII </a:t>
            </a:r>
            <a:r>
              <a:rPr lang="en-US" sz="2000" dirty="0">
                <a:latin typeface="Arial" panose="020B0604020202020204" pitchFamily="34" charset="0"/>
                <a:cs typeface="Arial" panose="020B0604020202020204" pitchFamily="34" charset="0"/>
              </a:rPr>
              <a:t>is the investment in unlisted companies or above 10% of post issued paid up capital of the company. FPI is investment in less than 10% of post issued paid up capital of the company.</a:t>
            </a:r>
          </a:p>
          <a:p>
            <a:r>
              <a:rPr lang="en-US" sz="2000" dirty="0">
                <a:latin typeface="Arial" panose="020B0604020202020204" pitchFamily="34" charset="0"/>
                <a:cs typeface="Arial" panose="020B0604020202020204" pitchFamily="34" charset="0"/>
              </a:rPr>
              <a:t>Only NRIs and OCIs are allowed to form partnerships with Indian firms/ proprietorship on a non repatriable basis. </a:t>
            </a:r>
          </a:p>
          <a:p>
            <a:r>
              <a:rPr lang="en-US" sz="2000" dirty="0">
                <a:latin typeface="Arial" panose="020B0604020202020204" pitchFamily="34" charset="0"/>
                <a:cs typeface="Arial" panose="020B0604020202020204" pitchFamily="34" charset="0"/>
              </a:rPr>
              <a:t>For details on foreign investment refer to RBI FAQ </a:t>
            </a:r>
          </a:p>
          <a:p>
            <a:r>
              <a:rPr lang="en-US" sz="2000" dirty="0">
                <a:latin typeface="Arial" panose="020B0604020202020204" pitchFamily="34" charset="0"/>
                <a:cs typeface="Arial" panose="020B0604020202020204" pitchFamily="34" charset="0"/>
                <a:hlinkClick r:id="rId2"/>
              </a:rPr>
              <a:t>https://m.rbi.org.in/scripts/FAQView.aspx?Id=26#Q1</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24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3" y="1129004"/>
            <a:ext cx="11013923" cy="5486399"/>
          </a:xfrm>
        </p:spPr>
        <p:txBody>
          <a:bodyPr>
            <a:normAutofit/>
          </a:bodyPr>
          <a:lstStyle/>
          <a:p>
            <a:r>
              <a:rPr lang="en-US" dirty="0"/>
              <a:t>Overseas Direct Investment by Indian nationals has been liberalized to allow Indian nationals and businesses to benefit from liberalization. These transactions are categorized under capital account transactions.</a:t>
            </a:r>
          </a:p>
          <a:p>
            <a:r>
              <a:rPr lang="en-US" sz="2000" dirty="0">
                <a:latin typeface="Arial" panose="020B0604020202020204" pitchFamily="34" charset="0"/>
                <a:cs typeface="Arial" panose="020B0604020202020204" pitchFamily="34" charset="0"/>
              </a:rPr>
              <a:t>This will help Indian companies acquire foreign assets and help in securing energy security.</a:t>
            </a:r>
          </a:p>
          <a:p>
            <a:r>
              <a:rPr lang="en-US" dirty="0"/>
              <a:t>Some areas are restricted from investment like real estate, banking etc. </a:t>
            </a:r>
          </a:p>
          <a:p>
            <a:r>
              <a:rPr lang="en-US" sz="2000" dirty="0">
                <a:latin typeface="Arial" panose="020B0604020202020204" pitchFamily="34" charset="0"/>
                <a:cs typeface="Arial" panose="020B0604020202020204" pitchFamily="34" charset="0"/>
              </a:rPr>
              <a:t>For details on overseas foreign direct investment refer to RBI FAQ on </a:t>
            </a:r>
            <a:r>
              <a:rPr lang="en-US" sz="2000" dirty="0">
                <a:latin typeface="Arial" panose="020B0604020202020204" pitchFamily="34" charset="0"/>
                <a:cs typeface="Arial" panose="020B0604020202020204" pitchFamily="34" charset="0"/>
                <a:hlinkClick r:id="rId2"/>
              </a:rPr>
              <a:t>https://www.rbi.org.in/scripts/FAQView.aspx?Id=17</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Overseas investment </a:t>
            </a:r>
            <a:r>
              <a:rPr lang="en-US" sz="2000" dirty="0" err="1">
                <a:latin typeface="Arial" panose="020B0604020202020204" pitchFamily="34" charset="0"/>
                <a:cs typeface="Arial" panose="020B0604020202020204" pitchFamily="34" charset="0"/>
              </a:rPr>
              <a:t>decissions</a:t>
            </a:r>
            <a:r>
              <a:rPr lang="en-US" sz="2000" dirty="0">
                <a:latin typeface="Arial" panose="020B0604020202020204" pitchFamily="34" charset="0"/>
                <a:cs typeface="Arial" panose="020B0604020202020204" pitchFamily="34" charset="0"/>
              </a:rPr>
              <a:t> are influenced by following factors :</a:t>
            </a:r>
          </a:p>
          <a:p>
            <a:r>
              <a:rPr lang="en-US" sz="2000" dirty="0">
                <a:latin typeface="Arial" panose="020B0604020202020204" pitchFamily="34" charset="0"/>
                <a:cs typeface="Arial" panose="020B0604020202020204" pitchFamily="34" charset="0"/>
              </a:rPr>
              <a:t>1.Financial conditions of the company 2. Developing and serving export markets 3. Acquiring overseas assets for supply of minerals, petroleum or other natural resources 4. Setting up  foreign joint ventures 5. Mergers and amalgamations with foreign companies 6. Acquiring foreign companies 7. Setting up offices for promotional or selling purposes 8. Foreign government collaborations 9. Being part of an international project funded by WB, ADB, </a:t>
            </a:r>
            <a:r>
              <a:rPr lang="en-US" sz="2000" dirty="0" err="1">
                <a:latin typeface="Arial" panose="020B0604020202020204" pitchFamily="34" charset="0"/>
                <a:cs typeface="Arial" panose="020B0604020202020204" pitchFamily="34" charset="0"/>
              </a:rPr>
              <a:t>etc</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Exchange risks arise if the </a:t>
            </a:r>
            <a:r>
              <a:rPr lang="en-US" sz="2000" dirty="0" err="1">
                <a:latin typeface="Arial" panose="020B0604020202020204" pitchFamily="34" charset="0"/>
                <a:cs typeface="Arial" panose="020B0604020202020204" pitchFamily="34" charset="0"/>
              </a:rPr>
              <a:t>the</a:t>
            </a:r>
            <a:r>
              <a:rPr lang="en-US" sz="2000" dirty="0">
                <a:latin typeface="Arial" panose="020B0604020202020204" pitchFamily="34" charset="0"/>
                <a:cs typeface="Arial" panose="020B0604020202020204" pitchFamily="34" charset="0"/>
              </a:rPr>
              <a:t> investments are made at a rate but the rupee appreciates at time of repatriation.</a:t>
            </a:r>
          </a:p>
          <a:p>
            <a:endParaRPr lang="en-US" sz="2000" dirty="0">
              <a:latin typeface="Arial" panose="020B0604020202020204" pitchFamily="34" charset="0"/>
              <a:cs typeface="Arial" panose="020B0604020202020204" pitchFamily="34" charset="0"/>
            </a:endParaRP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2350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Introduction</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Foreign currencies may be considered as commodities that are exchanged  between the buyers and sellers. The price is discovered by demand and supply of different foreign currencies. The buyers and sellers meet at a place called market. Currencies are exchanged in foreign exchange markets.</a:t>
            </a:r>
          </a:p>
          <a:p>
            <a:r>
              <a:rPr lang="en-US" sz="2000" dirty="0">
                <a:latin typeface="Arial" panose="020B0604020202020204" pitchFamily="34" charset="0"/>
                <a:cs typeface="Arial" panose="020B0604020202020204" pitchFamily="34" charset="0"/>
              </a:rPr>
              <a:t>Only currencies of different countries are involved . Hence this is absolutely an international market.</a:t>
            </a:r>
          </a:p>
          <a:p>
            <a:r>
              <a:rPr lang="en-US" sz="2000" dirty="0">
                <a:latin typeface="Arial" panose="020B0604020202020204" pitchFamily="34" charset="0"/>
                <a:cs typeface="Arial" panose="020B0604020202020204" pitchFamily="34" charset="0"/>
              </a:rPr>
              <a:t>Foreign exchange market transcends time zones and locations. A person in USA can transact with another in Japan in real time and they </a:t>
            </a:r>
            <a:r>
              <a:rPr lang="en-US" sz="2000" dirty="0" err="1">
                <a:latin typeface="Arial" panose="020B0604020202020204" pitchFamily="34" charset="0"/>
                <a:cs typeface="Arial" panose="020B0604020202020204" pitchFamily="34" charset="0"/>
              </a:rPr>
              <a:t>donot</a:t>
            </a:r>
            <a:r>
              <a:rPr lang="en-US" sz="2000" dirty="0">
                <a:latin typeface="Arial" panose="020B0604020202020204" pitchFamily="34" charset="0"/>
                <a:cs typeface="Arial" panose="020B0604020202020204" pitchFamily="34" charset="0"/>
              </a:rPr>
              <a:t> need to converge at a particular location for transacting.</a:t>
            </a:r>
          </a:p>
          <a:p>
            <a:r>
              <a:rPr lang="en-US" sz="2000" dirty="0">
                <a:latin typeface="Arial" panose="020B0604020202020204" pitchFamily="34" charset="0"/>
                <a:cs typeface="Arial" panose="020B0604020202020204" pitchFamily="34" charset="0"/>
              </a:rPr>
              <a:t>The currency transacted </a:t>
            </a:r>
            <a:r>
              <a:rPr lang="en-US" sz="2000" dirty="0" err="1">
                <a:latin typeface="Arial" panose="020B0604020202020204" pitchFamily="34" charset="0"/>
                <a:cs typeface="Arial" panose="020B0604020202020204" pitchFamily="34" charset="0"/>
              </a:rPr>
              <a:t>doesnot</a:t>
            </a:r>
            <a:r>
              <a:rPr lang="en-US" sz="2000" dirty="0">
                <a:latin typeface="Arial" panose="020B0604020202020204" pitchFamily="34" charset="0"/>
                <a:cs typeface="Arial" panose="020B0604020202020204" pitchFamily="34" charset="0"/>
              </a:rPr>
              <a:t> need to be of home country. So an US trader may transact in Euro and Australian Dollar with a Japanese trader.</a:t>
            </a:r>
          </a:p>
          <a:p>
            <a:r>
              <a:rPr lang="en-US" sz="2000" dirty="0">
                <a:latin typeface="Arial" panose="020B0604020202020204" pitchFamily="34" charset="0"/>
                <a:cs typeface="Arial" panose="020B0604020202020204" pitchFamily="34" charset="0"/>
              </a:rPr>
              <a:t>The settlement refers to delivery of the transacted currency. Lets suppose the US trader buys Euro from the Japanese trader and offers Australian Dollar in exchange. So it will be responsibility of US trader to send AUD and Japanese trader has the responsibility to send Euro to the US trader.</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243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Foreign currency loans are term loans. The borrower in India receives (say) USD 100,000 at 3%, interest payable monthly and principal repayable after 12 months on 1.1.2020. </a:t>
            </a:r>
          </a:p>
          <a:p>
            <a:r>
              <a:rPr lang="en-US" sz="2000" dirty="0">
                <a:latin typeface="Arial" panose="020B0604020202020204" pitchFamily="34" charset="0"/>
                <a:cs typeface="Arial" panose="020B0604020202020204" pitchFamily="34" charset="0"/>
              </a:rPr>
              <a:t>The borrower will convert the amount at spot rate prevailing on 1.1.2020. However the monthly interest of USD 250 shall be debited every month at that day’s spot rate and sent abroad at that day’s prevailing rates.</a:t>
            </a:r>
          </a:p>
          <a:p>
            <a:r>
              <a:rPr lang="en-US" sz="2000" dirty="0">
                <a:latin typeface="Arial" panose="020B0604020202020204" pitchFamily="34" charset="0"/>
                <a:cs typeface="Arial" panose="020B0604020202020204" pitchFamily="34" charset="0"/>
              </a:rPr>
              <a:t>On 31.12.2020, the USD 100,000 needs to be bought from the market at prevailing spot rates and sent abroad. </a:t>
            </a:r>
          </a:p>
          <a:p>
            <a:r>
              <a:rPr lang="en-US" sz="2000" dirty="0">
                <a:latin typeface="Arial" panose="020B0604020202020204" pitchFamily="34" charset="0"/>
                <a:cs typeface="Arial" panose="020B0604020202020204" pitchFamily="34" charset="0"/>
              </a:rPr>
              <a:t>If rates on 1.1.2020 is less than that prevailing on 31.1.2020, it will be recognized as exchange loss.</a:t>
            </a:r>
          </a:p>
        </p:txBody>
      </p:sp>
    </p:spTree>
    <p:extLst>
      <p:ext uri="{BB962C8B-B14F-4D97-AF65-F5344CB8AC3E}">
        <p14:creationId xmlns:p14="http://schemas.microsoft.com/office/powerpoint/2010/main" val="1603306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Purchasing power parity (PPP)</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Purchasing power parity is the yardstick of comparing the different currencies. It measures how much of the currency is required for purchasing same amount of goods or services. </a:t>
            </a:r>
            <a:r>
              <a:rPr lang="en-US" dirty="0"/>
              <a:t>Purchasing power parity is based on an economic theory that states the prices of goods and services should equalize among countries over time.</a:t>
            </a:r>
          </a:p>
          <a:p>
            <a:r>
              <a:rPr lang="en-US" dirty="0"/>
              <a:t>PPP was created after World War I. Before then, most countries relied on the gold standard.</a:t>
            </a:r>
          </a:p>
          <a:p>
            <a:r>
              <a:rPr lang="en-US" sz="2000" dirty="0">
                <a:latin typeface="Arial" panose="020B0604020202020204" pitchFamily="34" charset="0"/>
                <a:cs typeface="Arial" panose="020B0604020202020204" pitchFamily="34" charset="0"/>
              </a:rPr>
              <a:t>For comparing PPP it was evident that a goods/service must be chosen which is universally used. An approx. attempt was made using Mc Donald’s burgers. It is consumed in almost all countries in local currencies.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a:t>
            </a:r>
            <a:r>
              <a:rPr lang="en-US" dirty="0"/>
              <a:t>In December 2020, the U.S. Big Mac cost $5.66. In China, you can get the same thing for 22.4 yuan. At current market exchange rates, that comes out to only $3.47. </a:t>
            </a:r>
            <a:r>
              <a:rPr lang="en-US" sz="2000" dirty="0">
                <a:latin typeface="Arial" panose="020B0604020202020204" pitchFamily="34" charset="0"/>
                <a:cs typeface="Arial" panose="020B0604020202020204" pitchFamily="34" charset="0"/>
              </a:rPr>
              <a:t>The Economist’s Big Mc Index was covering only 55 countries.</a:t>
            </a:r>
          </a:p>
          <a:p>
            <a:r>
              <a:rPr lang="en-US" dirty="0"/>
              <a:t>Since US Dollar is a currency used in almost all countries, PPP recalculates the value of a country's goods and services as if they were being sold at U.S. prices. In other words GDP of a country is restated in terms of </a:t>
            </a:r>
            <a:r>
              <a:rPr lang="en-US" dirty="0" err="1"/>
              <a:t>USDollars</a:t>
            </a:r>
            <a:r>
              <a:rPr lang="en-US" dirty="0"/>
              <a:t> by applying local currency and USD exchange rate.</a:t>
            </a:r>
          </a:p>
          <a:p>
            <a:r>
              <a:rPr lang="en-US" sz="2000" dirty="0">
                <a:latin typeface="Arial" panose="020B0604020202020204" pitchFamily="34" charset="0"/>
                <a:cs typeface="Arial" panose="020B0604020202020204" pitchFamily="34" charset="0"/>
              </a:rPr>
              <a:t>However PPP comparison has its limitations as the basic assumption that all countries are having uniform tax structure, access to international trade, inputs is not valid. Also exchange rates also fluctuates on its own. Hence PPP calculations will vary.</a:t>
            </a:r>
          </a:p>
        </p:txBody>
      </p:sp>
    </p:spTree>
    <p:extLst>
      <p:ext uri="{BB962C8B-B14F-4D97-AF65-F5344CB8AC3E}">
        <p14:creationId xmlns:p14="http://schemas.microsoft.com/office/powerpoint/2010/main" val="3087798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Interest rate parity</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Interest rate parity links interest rates with the exchange rates. The spot exchange rates provides the current rates . Calculation of the forward rates of two currency is done with the help of forward premiums. The forward premiums are calculated on the basis of the interest rate differentials between the 2 countries.</a:t>
            </a:r>
          </a:p>
          <a:p>
            <a:r>
              <a:rPr lang="en-US" sz="2000" dirty="0">
                <a:latin typeface="Arial" panose="020B0604020202020204" pitchFamily="34" charset="0"/>
                <a:cs typeface="Arial" panose="020B0604020202020204" pitchFamily="34" charset="0"/>
              </a:rPr>
              <a:t>The forward rate premiums may be exemplified as : USD INR Spot rate for today is 74.50 and that of 31</a:t>
            </a:r>
            <a:r>
              <a:rPr lang="en-US" sz="2000" baseline="30000" dirty="0">
                <a:latin typeface="Arial" panose="020B0604020202020204" pitchFamily="34" charset="0"/>
                <a:cs typeface="Arial" panose="020B0604020202020204" pitchFamily="34" charset="0"/>
              </a:rPr>
              <a:t>st</a:t>
            </a:r>
            <a:r>
              <a:rPr lang="en-US" sz="2000" dirty="0">
                <a:latin typeface="Arial" panose="020B0604020202020204" pitchFamily="34" charset="0"/>
                <a:cs typeface="Arial" panose="020B0604020202020204" pitchFamily="34" charset="0"/>
              </a:rPr>
              <a:t> Dec 2022 is 75.70, then forward premium is 1.20. This forward premium depends upon the tendency of the fund flow. </a:t>
            </a:r>
          </a:p>
          <a:p>
            <a:r>
              <a:rPr lang="en-US" sz="2000" dirty="0">
                <a:latin typeface="Arial" panose="020B0604020202020204" pitchFamily="34" charset="0"/>
                <a:cs typeface="Arial" panose="020B0604020202020204" pitchFamily="34" charset="0"/>
              </a:rPr>
              <a:t>Lets say an US investor borrows @ 3 % from USA to invest in India @6 %. When he is bringing the USD there is a supply of USD and the spot rates are accordingly priced.</a:t>
            </a:r>
          </a:p>
          <a:p>
            <a:r>
              <a:rPr lang="en-US" sz="2000" dirty="0">
                <a:latin typeface="Arial" panose="020B0604020202020204" pitchFamily="34" charset="0"/>
                <a:cs typeface="Arial" panose="020B0604020202020204" pitchFamily="34" charset="0"/>
              </a:rPr>
              <a:t>The investor has to keep the funds invested in India for a period of 1 year to get the 6 % interest. At the end of 1 year, he gets the return in INR and wishes to return the investment to USA. Thus there is a demand for US Dollars in the future and hence the forward rates are always at a premium. </a:t>
            </a:r>
          </a:p>
          <a:p>
            <a:r>
              <a:rPr lang="en-US" sz="2000" dirty="0">
                <a:latin typeface="Arial" panose="020B0604020202020204" pitchFamily="34" charset="0"/>
                <a:cs typeface="Arial" panose="020B0604020202020204" pitchFamily="34" charset="0"/>
              </a:rPr>
              <a:t>Hence forward exchange rates are a function </a:t>
            </a:r>
            <a:r>
              <a:rPr lang="en-US" sz="2000">
                <a:latin typeface="Arial" panose="020B0604020202020204" pitchFamily="34" charset="0"/>
                <a:cs typeface="Arial" panose="020B0604020202020204" pitchFamily="34" charset="0"/>
              </a:rPr>
              <a:t>of interest rates.</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135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Foreign Exchange Management in India.</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Till 1991, forex was treated as a precious commodity and governed by FERA 1973 (modified version of FERA 1947)</a:t>
            </a:r>
          </a:p>
          <a:p>
            <a:r>
              <a:rPr lang="en-US" sz="2000" dirty="0">
                <a:latin typeface="Arial" panose="020B0604020202020204" pitchFamily="34" charset="0"/>
                <a:cs typeface="Arial" panose="020B0604020202020204" pitchFamily="34" charset="0"/>
              </a:rPr>
              <a:t>LPG forced us to </a:t>
            </a:r>
            <a:r>
              <a:rPr lang="en-US" sz="2000" dirty="0" err="1">
                <a:latin typeface="Arial" panose="020B0604020202020204" pitchFamily="34" charset="0"/>
                <a:cs typeface="Arial" panose="020B0604020202020204" pitchFamily="34" charset="0"/>
              </a:rPr>
              <a:t>liberalise</a:t>
            </a:r>
            <a:r>
              <a:rPr lang="en-US" sz="2000" dirty="0">
                <a:latin typeface="Arial" panose="020B0604020202020204" pitchFamily="34" charset="0"/>
                <a:cs typeface="Arial" panose="020B0604020202020204" pitchFamily="34" charset="0"/>
              </a:rPr>
              <a:t> the exports, imports and foreign investment sectors. This resulted in large fund flows. Now focus shifted from controlling forex to managing forex, and subsequently FEMA 1999 came into existed.</a:t>
            </a:r>
          </a:p>
          <a:p>
            <a:r>
              <a:rPr lang="en-US" sz="2000" dirty="0">
                <a:latin typeface="Arial" panose="020B0604020202020204" pitchFamily="34" charset="0"/>
                <a:cs typeface="Arial" panose="020B0604020202020204" pitchFamily="34" charset="0"/>
              </a:rPr>
              <a:t>RBI eliminated substantial controls on licensing, quotas, </a:t>
            </a:r>
            <a:r>
              <a:rPr lang="en-US" sz="2000" dirty="0" err="1">
                <a:latin typeface="Arial" panose="020B0604020202020204" pitchFamily="34" charset="0"/>
                <a:cs typeface="Arial" panose="020B0604020202020204" pitchFamily="34" charset="0"/>
              </a:rPr>
              <a:t>etc</a:t>
            </a:r>
            <a:r>
              <a:rPr lang="en-US" sz="2000" dirty="0">
                <a:latin typeface="Arial" panose="020B0604020202020204" pitchFamily="34" charset="0"/>
                <a:cs typeface="Arial" panose="020B0604020202020204" pitchFamily="34" charset="0"/>
              </a:rPr>
              <a:t> and </a:t>
            </a:r>
            <a:r>
              <a:rPr lang="en-US" sz="2000" dirty="0" err="1">
                <a:latin typeface="Arial" panose="020B0604020202020204" pitchFamily="34" charset="0"/>
                <a:cs typeface="Arial" panose="020B0604020202020204" pitchFamily="34" charset="0"/>
              </a:rPr>
              <a:t>liberalised</a:t>
            </a:r>
            <a:r>
              <a:rPr lang="en-US" sz="2000" dirty="0">
                <a:latin typeface="Arial" panose="020B0604020202020204" pitchFamily="34" charset="0"/>
                <a:cs typeface="Arial" panose="020B0604020202020204" pitchFamily="34" charset="0"/>
              </a:rPr>
              <a:t> travel abroad for purposes, such as, conducting business, attending international conferences, undertaking technical study tours, setting up joint ventures abroad, negotiating foreign collaboration, pursuing higher studies and training, and also for medical treatment. Moreover, the RBI has permitted residents to hold liberal amount of foreign currency. Residents can now also open foreign currency accounts in India and credit specified foreign exchange receipts into it.</a:t>
            </a:r>
          </a:p>
          <a:p>
            <a:r>
              <a:rPr lang="en-US" sz="2000" dirty="0">
                <a:latin typeface="Arial" panose="020B0604020202020204" pitchFamily="34" charset="0"/>
                <a:cs typeface="Arial" panose="020B0604020202020204" pitchFamily="34" charset="0"/>
              </a:rPr>
              <a:t> </a:t>
            </a:r>
            <a:r>
              <a:rPr lang="en-US" sz="2000" dirty="0"/>
              <a:t>In March 1992, </a:t>
            </a:r>
            <a:r>
              <a:rPr lang="en-US" sz="2000" dirty="0" err="1"/>
              <a:t>Liberalised</a:t>
            </a:r>
            <a:r>
              <a:rPr lang="en-US" sz="2000" dirty="0"/>
              <a:t> Exchange Rate Management System (LERMS) involving the dual exchange rate was instituted. A unified single market-determined exchange rate system based on the demand for and supply of foreign exchange replaced the LERMS effective March 1, 1993.</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988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Foreign institutional investors are allowed to invest in all equity securities traded in the primary and secondary markets. Foreign institutional investors have also been permitted to invest in Government of India treasury bills and dated securities, corporate debt instruments and mutual funds. The NRIs have the flexibility of investing under the options of repatriation and non-repatriation.</a:t>
            </a:r>
          </a:p>
          <a:p>
            <a:r>
              <a:rPr lang="en-US" sz="2000" dirty="0">
                <a:latin typeface="Arial" panose="020B0604020202020204" pitchFamily="34" charset="0"/>
                <a:cs typeface="Arial" panose="020B0604020202020204" pitchFamily="34" charset="0"/>
              </a:rPr>
              <a:t>Indian companies are allowed to raise external commercial borrowings including commercial-bank loans, buyers’ credit, suppliers’ credit, and </a:t>
            </a:r>
            <a:r>
              <a:rPr lang="en-US" sz="2000" dirty="0" err="1">
                <a:latin typeface="Arial" panose="020B0604020202020204" pitchFamily="34" charset="0"/>
                <a:cs typeface="Arial" panose="020B0604020202020204" pitchFamily="34" charset="0"/>
              </a:rPr>
              <a:t>securitised</a:t>
            </a:r>
            <a:r>
              <a:rPr lang="en-US" sz="2000" dirty="0">
                <a:latin typeface="Arial" panose="020B0604020202020204" pitchFamily="34" charset="0"/>
                <a:cs typeface="Arial" panose="020B0604020202020204" pitchFamily="34" charset="0"/>
              </a:rPr>
              <a:t> instruments. Foreign Currency Convertible Bonds (FCCBs) and Foreign Currency Exchangeable Bonds (FCEBs) are also governed by the ECB guidelines.</a:t>
            </a:r>
          </a:p>
          <a:p>
            <a:r>
              <a:rPr lang="en-US" sz="2000" dirty="0">
                <a:latin typeface="Arial" panose="020B0604020202020204" pitchFamily="34" charset="0"/>
                <a:cs typeface="Arial" panose="020B0604020202020204" pitchFamily="34" charset="0"/>
              </a:rPr>
              <a:t>Exchange-traded currency futures are permitted in India. Such trading facilities are currently being offered by the National Stock Exchange, the Bombay Stock Exchange and the MCX-Stock Exchange. As the product is exchange traded, the conduct of currency futures trading facility is being regulated jointly by the RBI and the Securities and Exchange Board of India.</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5457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Autofit/>
          </a:bodyPr>
          <a:lstStyle/>
          <a:p>
            <a:r>
              <a:rPr lang="en-US" sz="2000" dirty="0">
                <a:latin typeface="Arial" panose="020B0604020202020204" pitchFamily="34" charset="0"/>
                <a:cs typeface="Arial" panose="020B0604020202020204" pitchFamily="34" charset="0"/>
              </a:rPr>
              <a:t>The RBI’s  being the custodian of forex reserves, the management function has in recent years grown both in terms of importance and sophistication for two main reasons. </a:t>
            </a:r>
          </a:p>
          <a:p>
            <a:r>
              <a:rPr lang="en-US" sz="2000" dirty="0">
                <a:latin typeface="Arial" panose="020B0604020202020204" pitchFamily="34" charset="0"/>
                <a:cs typeface="Arial" panose="020B0604020202020204" pitchFamily="34" charset="0"/>
              </a:rPr>
              <a:t>1.The share of foreign currency assets in the balance sheet of the RBI has substantially increased.  2.With the increased volatility in exchange and interest rates in the global market, the task of preserving the value of reserves and obtaining a reasonable return on them has become challenging.</a:t>
            </a:r>
          </a:p>
          <a:p>
            <a:r>
              <a:rPr lang="en-US" sz="2000" dirty="0">
                <a:latin typeface="Arial" panose="020B0604020202020204" pitchFamily="34" charset="0"/>
                <a:cs typeface="Arial" panose="020B0604020202020204" pitchFamily="34" charset="0"/>
              </a:rPr>
              <a:t>The basic parameters of the RBI’s policies for foreign exchange reserves management are safety, liquidity and returns. The RBI of India Act permits the RBI to invest the reserves in the following types of instruments:</a:t>
            </a:r>
          </a:p>
          <a:p>
            <a:r>
              <a:rPr lang="en-US" sz="2000" dirty="0">
                <a:latin typeface="Arial" panose="020B0604020202020204" pitchFamily="34" charset="0"/>
                <a:cs typeface="Arial" panose="020B0604020202020204" pitchFamily="34" charset="0"/>
              </a:rPr>
              <a:t>1) Deposits with Bank for International Settlements and other central banks</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2) Deposits with foreign commercial banks</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3) Debt instruments representing sovereign or sovereign-guaranteed liability of not more than 10 years of residual maturity4) Other instruments and institutions as approved by the Central Board of the RBI in accordance with the provisions of the Act</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5) Certain types of derivatives</a:t>
            </a:r>
          </a:p>
          <a:p>
            <a:pPr marL="0" indent="0">
              <a:buNone/>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892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While safety and liquidity continue to be the twin-pillars of reserves management, return </a:t>
            </a:r>
            <a:r>
              <a:rPr lang="en-US" sz="2000" dirty="0" err="1">
                <a:latin typeface="Arial" panose="020B0604020202020204" pitchFamily="34" charset="0"/>
                <a:cs typeface="Arial" panose="020B0604020202020204" pitchFamily="34" charset="0"/>
              </a:rPr>
              <a:t>optimisation</a:t>
            </a:r>
            <a:r>
              <a:rPr lang="en-US" sz="2000" dirty="0">
                <a:latin typeface="Arial" panose="020B0604020202020204" pitchFamily="34" charset="0"/>
                <a:cs typeface="Arial" panose="020B0604020202020204" pitchFamily="34" charset="0"/>
              </a:rPr>
              <a:t> has become an embedded strategy within this framework. The RBI has framed policy guidelines stipulating stringent eligibility criteria for issuers, counterparties, and investments to be made with them to enhance the safety and liquidity of reserves. The RBI, in consultation with the Government, continuously reviews the reserves management strategies.</a:t>
            </a:r>
          </a:p>
          <a:p>
            <a:r>
              <a:rPr lang="en-US" sz="2000" dirty="0" err="1">
                <a:latin typeface="Arial" panose="020B0604020202020204" pitchFamily="34" charset="0"/>
                <a:cs typeface="Arial" panose="020B0604020202020204" pitchFamily="34" charset="0"/>
              </a:rPr>
              <a:t>Liberalised</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Remitance</a:t>
            </a:r>
            <a:r>
              <a:rPr lang="en-US" sz="2000" dirty="0">
                <a:latin typeface="Arial" panose="020B0604020202020204" pitchFamily="34" charset="0"/>
                <a:cs typeface="Arial" panose="020B0604020202020204" pitchFamily="34" charset="0"/>
              </a:rPr>
              <a:t> Scheme</a:t>
            </a:r>
          </a:p>
          <a:p>
            <a:r>
              <a:rPr lang="en-US" sz="2000" dirty="0">
                <a:latin typeface="Arial" panose="020B0604020202020204" pitchFamily="34" charset="0"/>
                <a:cs typeface="Arial" panose="020B0604020202020204" pitchFamily="34" charset="0"/>
                <a:hlinkClick r:id="rId2"/>
              </a:rPr>
              <a:t>https://m.rbi.org.in/scripts/FAQView.aspx?Id=115#:~:text=Q%208.-,Are%20there%20any%20restrictions%20on%20the%20frequency%20of%20the%20remittance,limit%20of%20USD%202%2C50%2C000</a:t>
            </a:r>
            <a:r>
              <a:rPr lang="en-US" sz="2000" dirty="0">
                <a:latin typeface="Arial" panose="020B0604020202020204" pitchFamily="34" charset="0"/>
                <a:cs typeface="Arial" panose="020B0604020202020204" pitchFamily="34" charset="0"/>
              </a:rPr>
              <a:t>.</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060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normAutofit fontScale="90000"/>
          </a:bodyPr>
          <a:lstStyle/>
          <a:p>
            <a:r>
              <a:rPr lang="en-US" dirty="0">
                <a:latin typeface="Arial" panose="020B0604020202020204" pitchFamily="34" charset="0"/>
                <a:cs typeface="Arial" panose="020B0604020202020204" pitchFamily="34" charset="0"/>
              </a:rPr>
              <a:t>Wholesale component of foreign exchange </a:t>
            </a:r>
            <a:br>
              <a:rPr lang="en-US" dirty="0">
                <a:latin typeface="Arial" panose="020B0604020202020204" pitchFamily="34" charset="0"/>
                <a:cs typeface="Arial" panose="020B0604020202020204" pitchFamily="34" charset="0"/>
              </a:rPr>
            </a:b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The interbank market in foreign exchange is the largest contributor of volumes. It is essentially an OTC market whare the banks are transacting with each other and exchanging currencies at market rates. </a:t>
            </a:r>
          </a:p>
          <a:p>
            <a:r>
              <a:rPr lang="en-US" sz="2000" dirty="0">
                <a:latin typeface="Arial" panose="020B0604020202020204" pitchFamily="34" charset="0"/>
                <a:cs typeface="Arial" panose="020B0604020202020204" pitchFamily="34" charset="0"/>
              </a:rPr>
              <a:t>The rates are spot market rates. There is a different interbank market for swaps using forward rates. </a:t>
            </a:r>
          </a:p>
          <a:p>
            <a:r>
              <a:rPr lang="en-US" sz="2000" dirty="0">
                <a:latin typeface="Arial" panose="020B0604020202020204" pitchFamily="34" charset="0"/>
                <a:cs typeface="Arial" panose="020B0604020202020204" pitchFamily="34" charset="0"/>
              </a:rPr>
              <a:t>The banks participate in the forex markets because of 2 main reasons : on behalf of merchant and </a:t>
            </a:r>
            <a:r>
              <a:rPr lang="en-US" sz="2000" dirty="0" err="1">
                <a:latin typeface="Arial" panose="020B0604020202020204" pitchFamily="34" charset="0"/>
                <a:cs typeface="Arial" panose="020B0604020202020204" pitchFamily="34" charset="0"/>
              </a:rPr>
              <a:t>proprietory</a:t>
            </a:r>
            <a:r>
              <a:rPr lang="en-US" sz="2000" dirty="0">
                <a:latin typeface="Arial" panose="020B0604020202020204" pitchFamily="34" charset="0"/>
                <a:cs typeface="Arial" panose="020B0604020202020204" pitchFamily="34" charset="0"/>
              </a:rPr>
              <a:t> trading.</a:t>
            </a:r>
          </a:p>
          <a:p>
            <a:r>
              <a:rPr lang="en-US" sz="2000" dirty="0">
                <a:latin typeface="Arial" panose="020B0604020202020204" pitchFamily="34" charset="0"/>
                <a:cs typeface="Arial" panose="020B0604020202020204" pitchFamily="34" charset="0"/>
              </a:rPr>
              <a:t>Merchants refers to the exporters , importers , remitters etc. The exporters in India receive USD and sell it to banks. The banks in turn sell it in the markets to other banks and receive a rate which they pass on to the exporter. </a:t>
            </a:r>
          </a:p>
          <a:p>
            <a:r>
              <a:rPr lang="en-US" sz="2000" dirty="0">
                <a:latin typeface="Arial" panose="020B0604020202020204" pitchFamily="34" charset="0"/>
                <a:cs typeface="Arial" panose="020B0604020202020204" pitchFamily="34" charset="0"/>
              </a:rPr>
              <a:t>Similarly an importer wishing to send USD outside will have to buy the USD. It approaches the bank and buys </a:t>
            </a:r>
            <a:r>
              <a:rPr lang="en-US" sz="2000" dirty="0" err="1">
                <a:latin typeface="Arial" panose="020B0604020202020204" pitchFamily="34" charset="0"/>
                <a:cs typeface="Arial" panose="020B0604020202020204" pitchFamily="34" charset="0"/>
              </a:rPr>
              <a:t>Usd</a:t>
            </a:r>
            <a:r>
              <a:rPr lang="en-US" sz="2000" dirty="0">
                <a:latin typeface="Arial" panose="020B0604020202020204" pitchFamily="34" charset="0"/>
                <a:cs typeface="Arial" panose="020B0604020202020204" pitchFamily="34" charset="0"/>
              </a:rPr>
              <a:t> from the bank. The bank in turn buys from the interbank market and the rate is quoted to the importer.</a:t>
            </a:r>
          </a:p>
          <a:p>
            <a:r>
              <a:rPr lang="en-US" sz="2000" dirty="0">
                <a:latin typeface="Arial" panose="020B0604020202020204" pitchFamily="34" charset="0"/>
                <a:cs typeface="Arial" panose="020B0604020202020204" pitchFamily="34" charset="0"/>
              </a:rPr>
              <a:t>The banks also does proprietary trading , </a:t>
            </a:r>
            <a:r>
              <a:rPr lang="en-US" sz="2000" dirty="0" err="1">
                <a:latin typeface="Arial" panose="020B0604020202020204" pitchFamily="34" charset="0"/>
                <a:cs typeface="Arial" panose="020B0604020202020204" pitchFamily="34" charset="0"/>
              </a:rPr>
              <a:t>ie</a:t>
            </a:r>
            <a:r>
              <a:rPr lang="en-US" sz="2000" dirty="0">
                <a:latin typeface="Arial" panose="020B0604020202020204" pitchFamily="34" charset="0"/>
                <a:cs typeface="Arial" panose="020B0604020202020204" pitchFamily="34" charset="0"/>
              </a:rPr>
              <a:t> buys and sells (trading) on its own and records the resulting profit and loss in its profit and loss account</a:t>
            </a:r>
          </a:p>
        </p:txBody>
      </p:sp>
    </p:spTree>
    <p:extLst>
      <p:ext uri="{BB962C8B-B14F-4D97-AF65-F5344CB8AC3E}">
        <p14:creationId xmlns:p14="http://schemas.microsoft.com/office/powerpoint/2010/main" val="188383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Retail component of foreign exchange</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Today retail customers have the chance of participating in foreign exchange markets.</a:t>
            </a:r>
          </a:p>
          <a:p>
            <a:r>
              <a:rPr lang="en-US" sz="2000" dirty="0">
                <a:latin typeface="Arial" panose="020B0604020202020204" pitchFamily="34" charset="0"/>
                <a:cs typeface="Arial" panose="020B0604020202020204" pitchFamily="34" charset="0"/>
              </a:rPr>
              <a:t>They participate through exchanges and not OTC markets. The markets are called futures and exchanges are currency future exchanges,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NSE, BSE, MCX, </a:t>
            </a:r>
            <a:r>
              <a:rPr lang="en-US" sz="2000" dirty="0" err="1">
                <a:latin typeface="Arial" panose="020B0604020202020204" pitchFamily="34" charset="0"/>
                <a:cs typeface="Arial" panose="020B0604020202020204" pitchFamily="34" charset="0"/>
              </a:rPr>
              <a:t>etc</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In these segment the individuals </a:t>
            </a:r>
            <a:r>
              <a:rPr lang="en-US" sz="2000" dirty="0" err="1">
                <a:latin typeface="Arial" panose="020B0604020202020204" pitchFamily="34" charset="0"/>
                <a:cs typeface="Arial" panose="020B0604020202020204" pitchFamily="34" charset="0"/>
              </a:rPr>
              <a:t>donot</a:t>
            </a:r>
            <a:r>
              <a:rPr lang="en-US" sz="2000" dirty="0">
                <a:latin typeface="Arial" panose="020B0604020202020204" pitchFamily="34" charset="0"/>
                <a:cs typeface="Arial" panose="020B0604020202020204" pitchFamily="34" charset="0"/>
              </a:rPr>
              <a:t> have the obligation to deliver actual US Dollars.</a:t>
            </a:r>
          </a:p>
          <a:p>
            <a:r>
              <a:rPr lang="en-US" sz="2000" dirty="0">
                <a:latin typeface="Arial" panose="020B0604020202020204" pitchFamily="34" charset="0"/>
                <a:cs typeface="Arial" panose="020B0604020202020204" pitchFamily="34" charset="0"/>
              </a:rPr>
              <a:t>The currency futures have a settlement date , usually the last date of the month . </a:t>
            </a:r>
          </a:p>
          <a:p>
            <a:r>
              <a:rPr lang="en-US" sz="2000" dirty="0">
                <a:latin typeface="Arial" panose="020B0604020202020204" pitchFamily="34" charset="0"/>
                <a:cs typeface="Arial" panose="020B0604020202020204" pitchFamily="34" charset="0"/>
              </a:rPr>
              <a:t>On the settlement day the exchange announces a rate. The profits and losses are calculated accordingly and are transferred.</a:t>
            </a:r>
          </a:p>
        </p:txBody>
      </p:sp>
    </p:spTree>
    <p:extLst>
      <p:ext uri="{BB962C8B-B14F-4D97-AF65-F5344CB8AC3E}">
        <p14:creationId xmlns:p14="http://schemas.microsoft.com/office/powerpoint/2010/main" val="334182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FEDAI</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t>Foreign Exchange Dealer's Association of India (FEDAI) was set up in 1958 as an Association of banks dealing in foreign exchange in India (typically called </a:t>
            </a:r>
            <a:r>
              <a:rPr lang="en-US" sz="2000" dirty="0" err="1"/>
              <a:t>Authorised</a:t>
            </a:r>
            <a:r>
              <a:rPr lang="en-US" sz="2000" dirty="0"/>
              <a:t> Dealers - ADs) as a self regulatory body and is incorporated under Section 25 of The Companies Act, 1956.</a:t>
            </a:r>
          </a:p>
          <a:p>
            <a:r>
              <a:rPr lang="en-US" sz="2000" dirty="0"/>
              <a:t> It's major activities include framing of rules governing the conduct of inter-bank foreign exchange business among banks vis-à-vis public and liaison with RBI for reforms and development of forex market.</a:t>
            </a:r>
          </a:p>
          <a:p>
            <a:r>
              <a:rPr lang="en-US" sz="2000" dirty="0"/>
              <a:t>Presently some of the functions are as follows:</a:t>
            </a:r>
          </a:p>
          <a:p>
            <a:r>
              <a:rPr lang="en-US" sz="2000" dirty="0"/>
              <a:t>1.Guidelines and Rules for Forex Business.</a:t>
            </a:r>
          </a:p>
          <a:p>
            <a:r>
              <a:rPr lang="en-US" sz="2000" dirty="0"/>
              <a:t>2.Training of Bank Personnel in the areas of Foreign Exchange Business.</a:t>
            </a:r>
          </a:p>
          <a:p>
            <a:r>
              <a:rPr lang="en-US" sz="2000" dirty="0"/>
              <a:t>3.Accreditation of Forex Brokers</a:t>
            </a:r>
          </a:p>
          <a:p>
            <a:r>
              <a:rPr lang="en-US" sz="2000" dirty="0"/>
              <a:t>4.Advising/Assisting member banks in settling issues/matters in their dealings.</a:t>
            </a:r>
          </a:p>
          <a:p>
            <a:r>
              <a:rPr lang="en-US" sz="2000" dirty="0"/>
              <a:t>5.Represent member banks on Government/Reserve Bank of India/Other Bodies.</a:t>
            </a:r>
          </a:p>
          <a:p>
            <a:r>
              <a:rPr lang="en-US" sz="2000" dirty="0"/>
              <a:t>6.Announcement of daily and periodical rates to member banks.</a:t>
            </a:r>
          </a:p>
        </p:txBody>
      </p:sp>
    </p:spTree>
    <p:extLst>
      <p:ext uri="{BB962C8B-B14F-4D97-AF65-F5344CB8AC3E}">
        <p14:creationId xmlns:p14="http://schemas.microsoft.com/office/powerpoint/2010/main" val="984058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The markets are essentially OTC in nature, wherein counterparty risks are high. Towards minimizing that, banks are allowed to transact in forex markets. There is no uniform regulator internationally but since the banks are regulated by the central banks of respective countries, the forex markets are somewhat disciplined.</a:t>
            </a:r>
          </a:p>
          <a:p>
            <a:r>
              <a:rPr lang="en-US" sz="2000" dirty="0">
                <a:latin typeface="Arial" panose="020B0604020202020204" pitchFamily="34" charset="0"/>
                <a:cs typeface="Arial" panose="020B0604020202020204" pitchFamily="34" charset="0"/>
              </a:rPr>
              <a:t>The forex markets are called 24 hours market as it has an international characteristic. The Japanese and Australian interbank forex markets open first, followed by other Asian markets like Korea, Shanghai, Singapore, Mumbai, Dubai. By the time Tokyo closes, it is midday in Mumbai and London markets are opening, followed by European markets. The time when Mumbai closes, it is mid day in Europe. When the European markets are closing US markets open ( New York followed by San Francisco)</a:t>
            </a:r>
          </a:p>
          <a:p>
            <a:r>
              <a:rPr lang="en-US" sz="2000" dirty="0">
                <a:latin typeface="Arial" panose="020B0604020202020204" pitchFamily="34" charset="0"/>
                <a:cs typeface="Arial" panose="020B0604020202020204" pitchFamily="34" charset="0"/>
              </a:rPr>
              <a:t>The dealer (bank) can place an order with its corresponding bank in any country . This way it can participate in other markets, thus making it a 24 hours market as some market is open in any country at any point of time in 24 hours.</a:t>
            </a:r>
          </a:p>
          <a:p>
            <a:r>
              <a:rPr lang="en-US" sz="2000" dirty="0">
                <a:latin typeface="Arial" panose="020B0604020202020204" pitchFamily="34" charset="0"/>
                <a:cs typeface="Arial" panose="020B0604020202020204" pitchFamily="34" charset="0"/>
              </a:rPr>
              <a:t>The most traded currency is US Dollar as it is the most traded currency. Indian interbank market trades in USD INR .</a:t>
            </a: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2982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t>Due to continuing integration of the global financial markets and increased pace of de-regulation, the role of self-regulatory organizations like FEDAI has also transformed.</a:t>
            </a:r>
          </a:p>
          <a:p>
            <a:r>
              <a:rPr lang="en-US" sz="2000" dirty="0"/>
              <a:t> In such an environment, FEDAI plays a catalytic role for smooth functioning of the markets through closer co-ordination with the RBI, other organizations like FIMMDA, the Forex Association of India and various market participants. </a:t>
            </a:r>
          </a:p>
          <a:p>
            <a:r>
              <a:rPr lang="en-US" sz="2000" dirty="0"/>
              <a:t>FEDAI also maximizes the benefits derived from synergies of member banks through innovation in areas like new customized products, bench marking against international standards on accounting, market practices, risk management systems, etc.</a:t>
            </a:r>
            <a:br>
              <a:rPr lang="en-US" sz="2400" dirty="0"/>
            </a:br>
            <a:endParaRPr lang="en-US" sz="24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4684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FEMA </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400" dirty="0">
                <a:latin typeface="Arial" panose="020B0604020202020204" pitchFamily="34" charset="0"/>
                <a:cs typeface="Arial" panose="020B0604020202020204" pitchFamily="34" charset="0"/>
              </a:rPr>
              <a:t>FEMA was set up to manage the flow of foreign currency. It was formulated in 1999 and came into force in 1st April 2000.</a:t>
            </a:r>
          </a:p>
          <a:p>
            <a:r>
              <a:rPr lang="en-US" sz="2400" dirty="0">
                <a:latin typeface="Arial" panose="020B0604020202020204" pitchFamily="34" charset="0"/>
                <a:cs typeface="Arial" panose="020B0604020202020204" pitchFamily="34" charset="0"/>
              </a:rPr>
              <a:t>FEMA deals with all rules relating to foreign exchange markets, dealing rooms, mid offices, back offices in the treasury.</a:t>
            </a:r>
          </a:p>
          <a:p>
            <a:r>
              <a:rPr lang="en-US" sz="2400" dirty="0">
                <a:latin typeface="Arial" panose="020B0604020202020204" pitchFamily="34" charset="0"/>
                <a:cs typeface="Arial" panose="020B0604020202020204" pitchFamily="34" charset="0"/>
              </a:rPr>
              <a:t>It also deals with the rules related to exports, imports, remittances, investments, foreign currency borrowings, currency holding, </a:t>
            </a:r>
            <a:r>
              <a:rPr lang="en-US" sz="2400" dirty="0" err="1">
                <a:latin typeface="Arial" panose="020B0604020202020204" pitchFamily="34" charset="0"/>
                <a:cs typeface="Arial" panose="020B0604020202020204" pitchFamily="34" charset="0"/>
              </a:rPr>
              <a:t>etc</a:t>
            </a: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FEMA also stipulates allowable transactions that can be made by foreigners in Indian forex markets.</a:t>
            </a:r>
          </a:p>
          <a:p>
            <a:r>
              <a:rPr lang="en-US" sz="2000" dirty="0">
                <a:latin typeface="Arial" panose="020B0604020202020204" pitchFamily="34" charset="0"/>
                <a:cs typeface="Arial" panose="020B0604020202020204" pitchFamily="34" charset="0"/>
                <a:hlinkClick r:id="rId2"/>
              </a:rPr>
              <a:t>https://rbi.org.in/scripts/Fema.aspx</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5714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Dealing Room operations</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lnSpcReduction="10000"/>
          </a:bodyPr>
          <a:lstStyle/>
          <a:p>
            <a:r>
              <a:rPr lang="en-US" sz="2000" dirty="0">
                <a:latin typeface="Arial" panose="020B0604020202020204" pitchFamily="34" charset="0"/>
                <a:cs typeface="Arial" panose="020B0604020202020204" pitchFamily="34" charset="0"/>
              </a:rPr>
              <a:t>Banks operate in the interbank forex markets through their treasury branches. The treasury has the front office known as dealing room. The forex deals are struck through dealers who are the employees working for effecting forex trades.</a:t>
            </a:r>
          </a:p>
          <a:p>
            <a:r>
              <a:rPr lang="en-US" sz="2000" dirty="0">
                <a:latin typeface="Arial" panose="020B0604020202020204" pitchFamily="34" charset="0"/>
                <a:cs typeface="Arial" panose="020B0604020202020204" pitchFamily="34" charset="0"/>
              </a:rPr>
              <a:t>The interbank deals are struck on a Reuters / Bloomberg platforms. USD INR deals are struck apart from the above on CCIL platforms and through brokers in the time period 9AM to 5 pm.</a:t>
            </a:r>
          </a:p>
          <a:p>
            <a:r>
              <a:rPr lang="en-US" sz="2000" dirty="0">
                <a:latin typeface="Arial" panose="020B0604020202020204" pitchFamily="34" charset="0"/>
                <a:cs typeface="Arial" panose="020B0604020202020204" pitchFamily="34" charset="0"/>
              </a:rPr>
              <a:t>Dealers buys and sells foreign currencies to exporters and importers and quotes a rate according to the market rates. They make the profit of the exchange differences between market rates and the final rates quoted to merchants.</a:t>
            </a:r>
          </a:p>
          <a:p>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 Lets say the USD INR interbank market is quoting a rate of 74.50/52. The dealer quotes the rate of 74.48 to the exporter and 74.54 to the importer, thus keeping 2 paise profit  for the bank. If volume of turnover is USD 10,000,000, total profit is INR 200,000.</a:t>
            </a:r>
          </a:p>
          <a:p>
            <a:r>
              <a:rPr lang="en-US" sz="2000" dirty="0">
                <a:latin typeface="Arial" panose="020B0604020202020204" pitchFamily="34" charset="0"/>
                <a:cs typeface="Arial" panose="020B0604020202020204" pitchFamily="34" charset="0"/>
              </a:rPr>
              <a:t>Similarly dealers also trade in foreign currencies with other banks. Since the volumes are very high the risk management also needs to be strictly adhered to . The board of the bank decides upon the mark to market exposure allowed on the overnight positions. </a:t>
            </a:r>
          </a:p>
          <a:p>
            <a:r>
              <a:rPr lang="en-US" sz="2000" dirty="0">
                <a:latin typeface="Arial" panose="020B0604020202020204" pitchFamily="34" charset="0"/>
                <a:cs typeface="Arial" panose="020B0604020202020204" pitchFamily="34" charset="0"/>
              </a:rPr>
              <a:t>The mid office keeps a control over risk management while back office is responsible for settlement </a:t>
            </a:r>
            <a:r>
              <a:rPr lang="en-US" sz="2000">
                <a:latin typeface="Arial" panose="020B0604020202020204" pitchFamily="34" charset="0"/>
                <a:cs typeface="Arial" panose="020B0604020202020204" pitchFamily="34" charset="0"/>
              </a:rPr>
              <a:t>of deals.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1234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712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nodePh="1">
                                  <p:stCondLst>
                                    <p:cond delay="0"/>
                                  </p:stCondLst>
                                  <p:endCondLst>
                                    <p:cond evt="begin" delay="0">
                                      <p:tn val="12"/>
                                    </p:cond>
                                  </p:end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8359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nodePh="1">
                                  <p:stCondLst>
                                    <p:cond delay="0"/>
                                  </p:stCondLst>
                                  <p:endCondLst>
                                    <p:cond evt="begin" delay="0">
                                      <p:tn val="12"/>
                                    </p:cond>
                                  </p:end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The international forex markets operates 5 days a week. Apart from that, markets are open for trading on days which there are no holidays. Suppose Mumbai is closed on Monday 3</a:t>
            </a:r>
            <a:r>
              <a:rPr lang="en-US" sz="2000" baseline="30000" dirty="0">
                <a:latin typeface="Arial" panose="020B0604020202020204" pitchFamily="34" charset="0"/>
                <a:cs typeface="Arial" panose="020B0604020202020204" pitchFamily="34" charset="0"/>
              </a:rPr>
              <a:t>rd</a:t>
            </a:r>
            <a:r>
              <a:rPr lang="en-US" sz="2000" dirty="0">
                <a:latin typeface="Arial" panose="020B0604020202020204" pitchFamily="34" charset="0"/>
                <a:cs typeface="Arial" panose="020B0604020202020204" pitchFamily="34" charset="0"/>
              </a:rPr>
              <a:t> January, but Kolkata, Chennai are open on that day. So the Indian forex market will operate on 3</a:t>
            </a:r>
            <a:r>
              <a:rPr lang="en-US" sz="2000" baseline="30000" dirty="0">
                <a:latin typeface="Arial" panose="020B0604020202020204" pitchFamily="34" charset="0"/>
                <a:cs typeface="Arial" panose="020B0604020202020204" pitchFamily="34" charset="0"/>
              </a:rPr>
              <a:t>rd</a:t>
            </a:r>
            <a:r>
              <a:rPr lang="en-US" sz="2000" dirty="0">
                <a:latin typeface="Arial" panose="020B0604020202020204" pitchFamily="34" charset="0"/>
                <a:cs typeface="Arial" panose="020B0604020202020204" pitchFamily="34" charset="0"/>
              </a:rPr>
              <a:t> Jan, but banks whose treasury is located in Mumbai will not participate.</a:t>
            </a:r>
          </a:p>
          <a:p>
            <a:r>
              <a:rPr lang="en-IN" sz="2000" dirty="0">
                <a:latin typeface="Arial" panose="020B0604020202020204" pitchFamily="34" charset="0"/>
                <a:cs typeface="Arial" panose="020B0604020202020204" pitchFamily="34" charset="0"/>
              </a:rPr>
              <a:t>The volume of forex market turnover is huge, greater than GDP of some nations. This turnover is ever increasing due to increase in trade, remittances, loans and speculation.</a:t>
            </a:r>
          </a:p>
          <a:p>
            <a:r>
              <a:rPr lang="en-IN" sz="2000" dirty="0">
                <a:latin typeface="Arial" panose="020B0604020202020204" pitchFamily="34" charset="0"/>
                <a:cs typeface="Arial" panose="020B0604020202020204" pitchFamily="34" charset="0"/>
              </a:rPr>
              <a:t>Current account transactions ( trade and remittances) and capital account transactions (loans and investments) are main bases for foreign exchange transactions</a:t>
            </a: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323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Market participants</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b="1" i="1" dirty="0">
                <a:latin typeface="Arial" panose="020B0604020202020204" pitchFamily="34" charset="0"/>
                <a:cs typeface="Arial" panose="020B0604020202020204" pitchFamily="34" charset="0"/>
              </a:rPr>
              <a:t>Commercial Banks</a:t>
            </a:r>
            <a:r>
              <a:rPr lang="en-US" sz="2000" dirty="0">
                <a:latin typeface="Arial" panose="020B0604020202020204" pitchFamily="34" charset="0"/>
                <a:cs typeface="Arial" panose="020B0604020202020204" pitchFamily="34" charset="0"/>
              </a:rPr>
              <a:t> also known as dealers are main participants in the forex market. Interbank (forex) markets form the major volume of the forex markets. The basis of interbank transactions may be 1) on behalf of merchants ( customers) –to provide an exchange rate to the customers and facilitate buying and selling of foreign exchange and 2)propriety trading , </a:t>
            </a:r>
            <a:r>
              <a:rPr lang="en-US" sz="2000" dirty="0" err="1">
                <a:latin typeface="Arial" panose="020B0604020202020204" pitchFamily="34" charset="0"/>
                <a:cs typeface="Arial" panose="020B0604020202020204" pitchFamily="34" charset="0"/>
              </a:rPr>
              <a:t>i.e</a:t>
            </a:r>
            <a:r>
              <a:rPr lang="en-US" sz="2000" dirty="0">
                <a:latin typeface="Arial" panose="020B0604020202020204" pitchFamily="34" charset="0"/>
                <a:cs typeface="Arial" panose="020B0604020202020204" pitchFamily="34" charset="0"/>
              </a:rPr>
              <a:t> undertaking trading of foreign exchange both in spot and forward markets.</a:t>
            </a:r>
          </a:p>
          <a:p>
            <a:r>
              <a:rPr lang="en-US" sz="2000" b="1" i="1" dirty="0">
                <a:latin typeface="Arial" panose="020B0604020202020204" pitchFamily="34" charset="0"/>
                <a:cs typeface="Arial" panose="020B0604020202020204" pitchFamily="34" charset="0"/>
              </a:rPr>
              <a:t>Central Banks</a:t>
            </a:r>
            <a:r>
              <a:rPr lang="en-US" sz="2000" dirty="0">
                <a:latin typeface="Arial" panose="020B0604020202020204" pitchFamily="34" charset="0"/>
                <a:cs typeface="Arial" panose="020B0604020202020204" pitchFamily="34" charset="0"/>
              </a:rPr>
              <a:t> : Central banks have  for stabilizing exchange rates, investments in overseas instruments, </a:t>
            </a:r>
            <a:r>
              <a:rPr lang="en-US" sz="2000" dirty="0" err="1">
                <a:latin typeface="Arial" panose="020B0604020202020204" pitchFamily="34" charset="0"/>
                <a:cs typeface="Arial" panose="020B0604020202020204" pitchFamily="34" charset="0"/>
              </a:rPr>
              <a:t>etc</a:t>
            </a:r>
            <a:endParaRPr lang="en-US" sz="2000" dirty="0">
              <a:latin typeface="Arial" panose="020B0604020202020204" pitchFamily="34" charset="0"/>
              <a:cs typeface="Arial" panose="020B0604020202020204" pitchFamily="34" charset="0"/>
            </a:endParaRPr>
          </a:p>
          <a:p>
            <a:r>
              <a:rPr lang="en-US" sz="2000" b="1" i="1" dirty="0">
                <a:latin typeface="Arial" panose="020B0604020202020204" pitchFamily="34" charset="0"/>
                <a:cs typeface="Arial" panose="020B0604020202020204" pitchFamily="34" charset="0"/>
              </a:rPr>
              <a:t>Brokers</a:t>
            </a:r>
            <a:r>
              <a:rPr lang="en-US" sz="2000" dirty="0">
                <a:latin typeface="Arial" panose="020B0604020202020204" pitchFamily="34" charset="0"/>
                <a:cs typeface="Arial" panose="020B0604020202020204" pitchFamily="34" charset="0"/>
              </a:rPr>
              <a:t> : who are involved in connecting banks for interbank trading</a:t>
            </a:r>
          </a:p>
          <a:p>
            <a:r>
              <a:rPr lang="en-US" sz="2000" b="1" i="1" dirty="0">
                <a:latin typeface="Arial" panose="020B0604020202020204" pitchFamily="34" charset="0"/>
                <a:cs typeface="Arial" panose="020B0604020202020204" pitchFamily="34" charset="0"/>
              </a:rPr>
              <a:t>Traders</a:t>
            </a:r>
            <a:r>
              <a:rPr lang="en-US" sz="2000" dirty="0">
                <a:latin typeface="Arial" panose="020B0604020202020204" pitchFamily="34" charset="0"/>
                <a:cs typeface="Arial" panose="020B0604020202020204" pitchFamily="34" charset="0"/>
              </a:rPr>
              <a:t> ( speculators, </a:t>
            </a:r>
            <a:r>
              <a:rPr lang="en-US" sz="2000" dirty="0" err="1">
                <a:latin typeface="Arial" panose="020B0604020202020204" pitchFamily="34" charset="0"/>
                <a:cs typeface="Arial" panose="020B0604020202020204" pitchFamily="34" charset="0"/>
              </a:rPr>
              <a:t>etc</a:t>
            </a:r>
            <a:r>
              <a:rPr lang="en-US" sz="2000" dirty="0">
                <a:latin typeface="Arial" panose="020B0604020202020204" pitchFamily="34" charset="0"/>
                <a:cs typeface="Arial" panose="020B0604020202020204" pitchFamily="34" charset="0"/>
              </a:rPr>
              <a:t>)</a:t>
            </a:r>
          </a:p>
          <a:p>
            <a:r>
              <a:rPr lang="en-US" sz="2000" b="1" i="1" dirty="0">
                <a:latin typeface="Arial" panose="020B0604020202020204" pitchFamily="34" charset="0"/>
                <a:cs typeface="Arial" panose="020B0604020202020204" pitchFamily="34" charset="0"/>
              </a:rPr>
              <a:t>Exporters and Importers</a:t>
            </a:r>
            <a:r>
              <a:rPr lang="en-US" sz="2000" dirty="0">
                <a:latin typeface="Arial" panose="020B0604020202020204" pitchFamily="34" charset="0"/>
                <a:cs typeface="Arial" panose="020B0604020202020204" pitchFamily="34" charset="0"/>
              </a:rPr>
              <a:t> : Exporters wish to sell foreign currency when they bring foreign exchange; importers buy foreign exchange to transmit them abroad. They may book forward contracts also.</a:t>
            </a:r>
          </a:p>
          <a:p>
            <a:r>
              <a:rPr lang="en-US" sz="2000" b="1" i="1" dirty="0">
                <a:latin typeface="Arial" panose="020B0604020202020204" pitchFamily="34" charset="0"/>
                <a:cs typeface="Arial" panose="020B0604020202020204" pitchFamily="34" charset="0"/>
              </a:rPr>
              <a:t>Multilateral Funding agencies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World Bank, IMF, ADB sending loan disbursements</a:t>
            </a:r>
            <a:endParaRPr lang="en-US" sz="2000" b="1" i="1" dirty="0">
              <a:latin typeface="Arial" panose="020B0604020202020204" pitchFamily="34" charset="0"/>
              <a:cs typeface="Arial" panose="020B0604020202020204" pitchFamily="34" charset="0"/>
            </a:endParaRPr>
          </a:p>
          <a:p>
            <a:r>
              <a:rPr lang="en-US" sz="2000" b="1" i="1" dirty="0">
                <a:latin typeface="Arial" panose="020B0604020202020204" pitchFamily="34" charset="0"/>
                <a:cs typeface="Arial" panose="020B0604020202020204" pitchFamily="34" charset="0"/>
              </a:rPr>
              <a:t>Retail participants</a:t>
            </a:r>
            <a:r>
              <a:rPr lang="en-US" sz="2000" dirty="0">
                <a:latin typeface="Arial" panose="020B0604020202020204" pitchFamily="34" charset="0"/>
                <a:cs typeface="Arial" panose="020B0604020202020204" pitchFamily="34" charset="0"/>
              </a:rPr>
              <a:t> ( tourists, expatriates , students ) : All casual </a:t>
            </a:r>
            <a:r>
              <a:rPr lang="en-US" sz="2000" dirty="0" err="1">
                <a:latin typeface="Arial" panose="020B0604020202020204" pitchFamily="34" charset="0"/>
                <a:cs typeface="Arial" panose="020B0604020202020204" pitchFamily="34" charset="0"/>
              </a:rPr>
              <a:t>receipents</a:t>
            </a:r>
            <a:r>
              <a:rPr lang="en-US" sz="2000" dirty="0">
                <a:latin typeface="Arial" panose="020B0604020202020204" pitchFamily="34" charset="0"/>
                <a:cs typeface="Arial" panose="020B0604020202020204" pitchFamily="34" charset="0"/>
              </a:rPr>
              <a:t> and senders.</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368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r>
              <a:rPr lang="en-US" dirty="0"/>
              <a:t>Exchange rates</a:t>
            </a:r>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Forex rates are derived from actual transactions in the forex market. In India the forex market exists for USD INR pair. Thus banks actually buys and sells USD amongst themselves in exchange of INR. </a:t>
            </a:r>
          </a:p>
          <a:p>
            <a:r>
              <a:rPr lang="en-US" sz="2000" dirty="0">
                <a:latin typeface="Arial" panose="020B0604020202020204" pitchFamily="34" charset="0"/>
                <a:cs typeface="Arial" panose="020B0604020202020204" pitchFamily="34" charset="0"/>
              </a:rPr>
              <a:t>If quote is given for USD/INR as 74.50, it implies 1 USD is equivalent to Rs 74.50. If we want to find how much USD is worth 1 INR, we have to find INR/USD </a:t>
            </a:r>
            <a:r>
              <a:rPr lang="en-US" sz="2000" dirty="0" err="1">
                <a:latin typeface="Arial" panose="020B0604020202020204" pitchFamily="34" charset="0"/>
                <a:cs typeface="Arial" panose="020B0604020202020204" pitchFamily="34" charset="0"/>
              </a:rPr>
              <a:t>i.e</a:t>
            </a:r>
            <a:r>
              <a:rPr lang="en-US" sz="2000" dirty="0">
                <a:latin typeface="Arial" panose="020B0604020202020204" pitchFamily="34" charset="0"/>
                <a:cs typeface="Arial" panose="020B0604020202020204" pitchFamily="34" charset="0"/>
              </a:rPr>
              <a:t> 1/74.50</a:t>
            </a:r>
          </a:p>
          <a:p>
            <a:r>
              <a:rPr lang="en-US" sz="2000" dirty="0">
                <a:latin typeface="Arial" panose="020B0604020202020204" pitchFamily="34" charset="0"/>
                <a:cs typeface="Arial" panose="020B0604020202020204" pitchFamily="34" charset="0"/>
              </a:rPr>
              <a:t>Rates are quoted either in spot market or forward market. Rates can be one way quote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74.50) or two way quote ( 74.50/52). The quotes are given by market maker. The other participant wants to either buy or sell. The market maker quotes rates both for buying and selling.</a:t>
            </a:r>
          </a:p>
          <a:p>
            <a:r>
              <a:rPr lang="en-US" sz="2000" dirty="0">
                <a:latin typeface="Arial" panose="020B0604020202020204" pitchFamily="34" charset="0"/>
                <a:cs typeface="Arial" panose="020B0604020202020204" pitchFamily="34" charset="0"/>
              </a:rPr>
              <a:t>In  two way quotes the ask price is 74.50 , it implies if I want to sell, the market maker will buy at lower price, </a:t>
            </a:r>
            <a:r>
              <a:rPr lang="en-US" sz="2000" dirty="0" err="1">
                <a:latin typeface="Arial" panose="020B0604020202020204" pitchFamily="34" charset="0"/>
                <a:cs typeface="Arial" panose="020B0604020202020204" pitchFamily="34" charset="0"/>
              </a:rPr>
              <a:t>i.e</a:t>
            </a:r>
            <a:r>
              <a:rPr lang="en-US" sz="2000" dirty="0">
                <a:latin typeface="Arial" panose="020B0604020202020204" pitchFamily="34" charset="0"/>
                <a:cs typeface="Arial" panose="020B0604020202020204" pitchFamily="34" charset="0"/>
              </a:rPr>
              <a:t> 74.50. Similarly if I want to buy, the market maker will be selling at higher price , </a:t>
            </a:r>
            <a:r>
              <a:rPr lang="en-US" sz="2000" dirty="0" err="1">
                <a:latin typeface="Arial" panose="020B0604020202020204" pitchFamily="34" charset="0"/>
                <a:cs typeface="Arial" panose="020B0604020202020204" pitchFamily="34" charset="0"/>
              </a:rPr>
              <a:t>ie</a:t>
            </a:r>
            <a:r>
              <a:rPr lang="en-US" sz="2000" dirty="0">
                <a:latin typeface="Arial" panose="020B0604020202020204" pitchFamily="34" charset="0"/>
                <a:cs typeface="Arial" panose="020B0604020202020204" pitchFamily="34" charset="0"/>
              </a:rPr>
              <a:t> 74.52, which is called the bid price. The profit for the market maker is 2 paise (74.52-74.50)</a:t>
            </a:r>
          </a:p>
          <a:p>
            <a:r>
              <a:rPr lang="en-US" sz="2000" dirty="0">
                <a:latin typeface="Arial" panose="020B0604020202020204" pitchFamily="34" charset="0"/>
                <a:cs typeface="Arial" panose="020B0604020202020204" pitchFamily="34" charset="0"/>
              </a:rPr>
              <a:t>Hence for an exporter, who has USD and wants to sell it to receive INR, he will be getting the rate 74.50 and an importer who has to buy USD for sending it abroad, has to buy at 74.52.</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411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Cross currency rates are those rates for which there is no direct market exists.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GBP/INR, EUR/INR. The banks </a:t>
            </a:r>
            <a:r>
              <a:rPr lang="en-US" sz="2000" dirty="0" err="1">
                <a:latin typeface="Arial" panose="020B0604020202020204" pitchFamily="34" charset="0"/>
                <a:cs typeface="Arial" panose="020B0604020202020204" pitchFamily="34" charset="0"/>
              </a:rPr>
              <a:t>donot</a:t>
            </a:r>
            <a:r>
              <a:rPr lang="en-US" sz="2000" dirty="0">
                <a:latin typeface="Arial" panose="020B0604020202020204" pitchFamily="34" charset="0"/>
                <a:cs typeface="Arial" panose="020B0604020202020204" pitchFamily="34" charset="0"/>
              </a:rPr>
              <a:t> trade in Euro and GBP against INR.</a:t>
            </a:r>
          </a:p>
          <a:p>
            <a:r>
              <a:rPr lang="en-US" sz="2000" dirty="0">
                <a:latin typeface="Arial" panose="020B0604020202020204" pitchFamily="34" charset="0"/>
                <a:cs typeface="Arial" panose="020B0604020202020204" pitchFamily="34" charset="0"/>
              </a:rPr>
              <a:t>So we take the GBP/USD or EUR/USD rates and multiply the same with USD/INR rates to arrive at GBP/INR or EUR/INR rates.</a:t>
            </a:r>
          </a:p>
          <a:p>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USD/ INR = 74.50/52</a:t>
            </a:r>
          </a:p>
          <a:p>
            <a:r>
              <a:rPr lang="en-US" sz="2000" dirty="0">
                <a:latin typeface="Arial" panose="020B0604020202020204" pitchFamily="34" charset="0"/>
                <a:cs typeface="Arial" panose="020B0604020202020204" pitchFamily="34" charset="0"/>
              </a:rPr>
              <a:t>      GBP/ USD = 1.3500/1.3520</a:t>
            </a:r>
          </a:p>
          <a:p>
            <a:r>
              <a:rPr lang="en-US" sz="2000" dirty="0">
                <a:latin typeface="Arial" panose="020B0604020202020204" pitchFamily="34" charset="0"/>
                <a:cs typeface="Arial" panose="020B0604020202020204" pitchFamily="34" charset="0"/>
              </a:rPr>
              <a:t>      EUR / USD = 1.1300/ 1.1320</a:t>
            </a:r>
          </a:p>
          <a:p>
            <a:r>
              <a:rPr lang="en-US" sz="2000" dirty="0">
                <a:latin typeface="Arial" panose="020B0604020202020204" pitchFamily="34" charset="0"/>
                <a:cs typeface="Arial" panose="020B0604020202020204" pitchFamily="34" charset="0"/>
              </a:rPr>
              <a:t>For exporter: USD/INR = 74.50</a:t>
            </a:r>
          </a:p>
          <a:p>
            <a:r>
              <a:rPr lang="en-US" sz="2000" dirty="0">
                <a:latin typeface="Arial" panose="020B0604020202020204" pitchFamily="34" charset="0"/>
                <a:cs typeface="Arial" panose="020B0604020202020204" pitchFamily="34" charset="0"/>
              </a:rPr>
              <a:t>                     GBP/INR= 74.50 * 1.3500 = 100.5750</a:t>
            </a:r>
          </a:p>
          <a:p>
            <a:r>
              <a:rPr lang="en-US" sz="2000" dirty="0">
                <a:latin typeface="Arial" panose="020B0604020202020204" pitchFamily="34" charset="0"/>
                <a:cs typeface="Arial" panose="020B0604020202020204" pitchFamily="34" charset="0"/>
              </a:rPr>
              <a:t>                     EUR/ INR = 74.50 * 1.1300 = 84.1850</a:t>
            </a:r>
          </a:p>
          <a:p>
            <a:r>
              <a:rPr lang="en-US" sz="2000" dirty="0">
                <a:latin typeface="Arial" panose="020B0604020202020204" pitchFamily="34" charset="0"/>
                <a:cs typeface="Arial" panose="020B0604020202020204" pitchFamily="34" charset="0"/>
              </a:rPr>
              <a:t>For importer: USD/ INR = 74.52</a:t>
            </a:r>
          </a:p>
          <a:p>
            <a:r>
              <a:rPr lang="en-US" sz="2000" dirty="0">
                <a:latin typeface="Arial" panose="020B0604020202020204" pitchFamily="34" charset="0"/>
                <a:cs typeface="Arial" panose="020B0604020202020204" pitchFamily="34" charset="0"/>
              </a:rPr>
              <a:t>                      GBP/INR  = 74.52 * 1.3520 = 100.7510</a:t>
            </a:r>
          </a:p>
          <a:p>
            <a:r>
              <a:rPr lang="en-US" sz="2000" dirty="0">
                <a:latin typeface="Arial" panose="020B0604020202020204" pitchFamily="34" charset="0"/>
                <a:cs typeface="Arial" panose="020B0604020202020204" pitchFamily="34" charset="0"/>
              </a:rPr>
              <a:t>                      EUR /INR = 74.52 * 1.1320 = 84.3566</a:t>
            </a:r>
          </a:p>
        </p:txBody>
      </p:sp>
    </p:spTree>
    <p:extLst>
      <p:ext uri="{BB962C8B-B14F-4D97-AF65-F5344CB8AC3E}">
        <p14:creationId xmlns:p14="http://schemas.microsoft.com/office/powerpoint/2010/main" val="3819735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 calcmode="lin" valueType="num">
                                      <p:cBhvr additive="base">
                                        <p:cTn id="6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3">
                                            <p:txEl>
                                              <p:pRg st="10" end="10"/>
                                            </p:txEl>
                                          </p:spTgt>
                                        </p:tgtEl>
                                        <p:attrNameLst>
                                          <p:attrName>style.visibility</p:attrName>
                                        </p:attrNameLst>
                                      </p:cBhvr>
                                      <p:to>
                                        <p:strVal val="visible"/>
                                      </p:to>
                                    </p:set>
                                    <p:anim calcmode="lin" valueType="num">
                                      <p:cBhvr additive="base">
                                        <p:cTn id="74"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3" y="1129004"/>
            <a:ext cx="10985931" cy="5486399"/>
          </a:xfrm>
        </p:spPr>
        <p:txBody>
          <a:bodyPr>
            <a:normAutofit/>
          </a:bodyPr>
          <a:lstStyle/>
          <a:p>
            <a:r>
              <a:rPr lang="en-US" sz="2000" dirty="0">
                <a:latin typeface="Arial" panose="020B0604020202020204" pitchFamily="34" charset="0"/>
                <a:cs typeface="Arial" panose="020B0604020202020204" pitchFamily="34" charset="0"/>
              </a:rPr>
              <a:t>The rates that are quoted are spot rates , implying settlement to take place on T + 2 days.</a:t>
            </a:r>
          </a:p>
          <a:p>
            <a:r>
              <a:rPr lang="en-US" sz="2000" dirty="0">
                <a:latin typeface="Arial" panose="020B0604020202020204" pitchFamily="34" charset="0"/>
                <a:cs typeface="Arial" panose="020B0604020202020204" pitchFamily="34" charset="0"/>
              </a:rPr>
              <a:t>The customers, traders, hedgers may also wish to lock on a rate which is at a future date. These rates are called forward rates. In the USD/INR market rates are available </a:t>
            </a:r>
            <a:r>
              <a:rPr lang="en-US" sz="2000" dirty="0" err="1">
                <a:latin typeface="Arial" panose="020B0604020202020204" pitchFamily="34" charset="0"/>
                <a:cs typeface="Arial" panose="020B0604020202020204" pitchFamily="34" charset="0"/>
              </a:rPr>
              <a:t>upto</a:t>
            </a:r>
            <a:r>
              <a:rPr lang="en-US" sz="2000" dirty="0">
                <a:latin typeface="Arial" panose="020B0604020202020204" pitchFamily="34" charset="0"/>
                <a:cs typeface="Arial" panose="020B0604020202020204" pitchFamily="34" charset="0"/>
              </a:rPr>
              <a:t> 1 year. The rates are available month wise, settlement dates being the last date of the month.</a:t>
            </a:r>
          </a:p>
          <a:p>
            <a:r>
              <a:rPr lang="en-US" sz="2000" dirty="0">
                <a:latin typeface="Arial" panose="020B0604020202020204" pitchFamily="34" charset="0"/>
                <a:cs typeface="Arial" panose="020B0604020202020204" pitchFamily="34" charset="0"/>
              </a:rPr>
              <a:t>There is a forward premium for the currencies.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Jan 10p, Feb 15 p, Mar 20 p, Apr 25p, May 30 p, June 35 p, July 40p, Aug 45 p, Sep 50p, Oct 55p, Nov 60p, Dec 65p</a:t>
            </a:r>
          </a:p>
          <a:p>
            <a:r>
              <a:rPr lang="en-US" sz="2000" dirty="0">
                <a:latin typeface="Arial" panose="020B0604020202020204" pitchFamily="34" charset="0"/>
                <a:cs typeface="Arial" panose="020B0604020202020204" pitchFamily="34" charset="0"/>
              </a:rPr>
              <a:t>These forward premiums are market driven but depends upon economic conditions, interest rate difference between 2 countries (here USA and India), expected liquidity, etc.</a:t>
            </a:r>
          </a:p>
          <a:p>
            <a:r>
              <a:rPr lang="en-US" sz="2000" dirty="0">
                <a:latin typeface="Arial" panose="020B0604020202020204" pitchFamily="34" charset="0"/>
                <a:cs typeface="Arial" panose="020B0604020202020204" pitchFamily="34" charset="0"/>
              </a:rPr>
              <a:t>The forward rate is derived by adding forward premium to the spot rate. </a:t>
            </a:r>
          </a:p>
          <a:p>
            <a:r>
              <a:rPr lang="en-US" sz="2000" dirty="0">
                <a:latin typeface="Arial" panose="020B0604020202020204" pitchFamily="34" charset="0"/>
                <a:cs typeface="Arial" panose="020B0604020202020204" pitchFamily="34" charset="0"/>
              </a:rPr>
              <a:t>Taking the USD INR spot rate as 74.50/52, rates for an exporter are : Jan 74.60 , Feb 74.65, Mar 74.70 and so on. The delivery dates will be 31</a:t>
            </a:r>
            <a:r>
              <a:rPr lang="en-US" sz="2000" baseline="30000" dirty="0">
                <a:latin typeface="Arial" panose="020B0604020202020204" pitchFamily="34" charset="0"/>
                <a:cs typeface="Arial" panose="020B0604020202020204" pitchFamily="34" charset="0"/>
              </a:rPr>
              <a:t>st</a:t>
            </a:r>
            <a:r>
              <a:rPr lang="en-US" sz="2000" dirty="0">
                <a:latin typeface="Arial" panose="020B0604020202020204" pitchFamily="34" charset="0"/>
                <a:cs typeface="Arial" panose="020B0604020202020204" pitchFamily="34" charset="0"/>
              </a:rPr>
              <a:t> Jan, 28</a:t>
            </a:r>
            <a:r>
              <a:rPr lang="en-US" sz="2000" baseline="30000" dirty="0">
                <a:latin typeface="Arial" panose="020B0604020202020204" pitchFamily="34" charset="0"/>
                <a:cs typeface="Arial" panose="020B0604020202020204" pitchFamily="34" charset="0"/>
              </a:rPr>
              <a:t>th</a:t>
            </a:r>
            <a:r>
              <a:rPr lang="en-US" sz="2000" dirty="0">
                <a:latin typeface="Arial" panose="020B0604020202020204" pitchFamily="34" charset="0"/>
                <a:cs typeface="Arial" panose="020B0604020202020204" pitchFamily="34" charset="0"/>
              </a:rPr>
              <a:t> Feb, 31</a:t>
            </a:r>
            <a:r>
              <a:rPr lang="en-US" sz="2000" baseline="30000" dirty="0">
                <a:latin typeface="Arial" panose="020B0604020202020204" pitchFamily="34" charset="0"/>
                <a:cs typeface="Arial" panose="020B0604020202020204" pitchFamily="34" charset="0"/>
              </a:rPr>
              <a:t>st</a:t>
            </a:r>
            <a:r>
              <a:rPr lang="en-US" sz="2000" dirty="0">
                <a:latin typeface="Arial" panose="020B0604020202020204" pitchFamily="34" charset="0"/>
                <a:cs typeface="Arial" panose="020B0604020202020204" pitchFamily="34" charset="0"/>
              </a:rPr>
              <a:t> Mar, and so on.</a:t>
            </a:r>
          </a:p>
          <a:p>
            <a:r>
              <a:rPr lang="en-US" sz="2000" dirty="0">
                <a:latin typeface="Arial" panose="020B0604020202020204" pitchFamily="34" charset="0"/>
                <a:cs typeface="Arial" panose="020B0604020202020204" pitchFamily="34" charset="0"/>
              </a:rPr>
              <a:t>The forward rates for importer are : Jan 74.62, Feb 74.67, Mar 74.72 etc. and delivery dates are 31</a:t>
            </a:r>
            <a:r>
              <a:rPr lang="en-US" sz="2000" baseline="30000" dirty="0">
                <a:latin typeface="Arial" panose="020B0604020202020204" pitchFamily="34" charset="0"/>
                <a:cs typeface="Arial" panose="020B0604020202020204" pitchFamily="34" charset="0"/>
              </a:rPr>
              <a:t>st</a:t>
            </a:r>
            <a:r>
              <a:rPr lang="en-US" sz="2000" dirty="0">
                <a:latin typeface="Arial" panose="020B0604020202020204" pitchFamily="34" charset="0"/>
                <a:cs typeface="Arial" panose="020B0604020202020204" pitchFamily="34" charset="0"/>
              </a:rPr>
              <a:t> Jan, 28</a:t>
            </a:r>
            <a:r>
              <a:rPr lang="en-US" sz="2000" baseline="30000" dirty="0">
                <a:latin typeface="Arial" panose="020B0604020202020204" pitchFamily="34" charset="0"/>
                <a:cs typeface="Arial" panose="020B0604020202020204" pitchFamily="34" charset="0"/>
              </a:rPr>
              <a:t>th</a:t>
            </a:r>
            <a:r>
              <a:rPr lang="en-US" sz="2000" dirty="0">
                <a:latin typeface="Arial" panose="020B0604020202020204" pitchFamily="34" charset="0"/>
                <a:cs typeface="Arial" panose="020B0604020202020204" pitchFamily="34" charset="0"/>
              </a:rPr>
              <a:t> Feb, 31</a:t>
            </a:r>
            <a:r>
              <a:rPr lang="en-US" sz="2000" baseline="30000" dirty="0">
                <a:latin typeface="Arial" panose="020B0604020202020204" pitchFamily="34" charset="0"/>
                <a:cs typeface="Arial" panose="020B0604020202020204" pitchFamily="34" charset="0"/>
              </a:rPr>
              <a:t>st</a:t>
            </a:r>
            <a:r>
              <a:rPr lang="en-US" sz="2000" dirty="0">
                <a:latin typeface="Arial" panose="020B0604020202020204" pitchFamily="34" charset="0"/>
                <a:cs typeface="Arial" panose="020B0604020202020204" pitchFamily="34" charset="0"/>
              </a:rPr>
              <a:t> Mar and so on.</a:t>
            </a:r>
          </a:p>
        </p:txBody>
      </p:sp>
    </p:spTree>
    <p:extLst>
      <p:ext uri="{BB962C8B-B14F-4D97-AF65-F5344CB8AC3E}">
        <p14:creationId xmlns:p14="http://schemas.microsoft.com/office/powerpoint/2010/main" val="164689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7C2B-24C1-44A5-949B-68EF58217F9F}"/>
              </a:ext>
            </a:extLst>
          </p:cNvPr>
          <p:cNvSpPr>
            <a:spLocks noGrp="1"/>
          </p:cNvSpPr>
          <p:nvPr>
            <p:ph type="title"/>
          </p:nvPr>
        </p:nvSpPr>
        <p:spPr>
          <a:xfrm>
            <a:off x="677333" y="242596"/>
            <a:ext cx="10650029" cy="755780"/>
          </a:xfrm>
        </p:spPr>
        <p:txBody>
          <a:bodyPr/>
          <a:lstStyle/>
          <a:p>
            <a:endParaRPr lang="en-IN" dirty="0"/>
          </a:p>
        </p:txBody>
      </p:sp>
      <p:sp>
        <p:nvSpPr>
          <p:cNvPr id="3" name="Content Placeholder 2">
            <a:extLst>
              <a:ext uri="{FF2B5EF4-FFF2-40B4-BE49-F238E27FC236}">
                <a16:creationId xmlns:a16="http://schemas.microsoft.com/office/drawing/2014/main" id="{9ACC66C1-06C6-4DD4-B192-3525FDC3E7BB}"/>
              </a:ext>
            </a:extLst>
          </p:cNvPr>
          <p:cNvSpPr>
            <a:spLocks noGrp="1"/>
          </p:cNvSpPr>
          <p:nvPr>
            <p:ph idx="1"/>
          </p:nvPr>
        </p:nvSpPr>
        <p:spPr>
          <a:xfrm>
            <a:off x="677334" y="1129004"/>
            <a:ext cx="10724674" cy="5486399"/>
          </a:xfrm>
        </p:spPr>
        <p:txBody>
          <a:bodyPr>
            <a:normAutofit/>
          </a:bodyPr>
          <a:lstStyle/>
          <a:p>
            <a:r>
              <a:rPr lang="en-US" sz="2000" dirty="0">
                <a:latin typeface="Arial" panose="020B0604020202020204" pitchFamily="34" charset="0"/>
                <a:cs typeface="Arial" panose="020B0604020202020204" pitchFamily="34" charset="0"/>
              </a:rPr>
              <a:t>Rates for broken dates are not available from the market, but are derived from a proportionate division of forward premiums.</a:t>
            </a:r>
          </a:p>
          <a:p>
            <a:r>
              <a:rPr lang="en-US" sz="2000" dirty="0">
                <a:latin typeface="Arial" panose="020B0604020202020204" pitchFamily="34" charset="0"/>
                <a:cs typeface="Arial" panose="020B0604020202020204" pitchFamily="34" charset="0"/>
              </a:rPr>
              <a:t>So if an exporter wants to book a rate for delivery on 15</a:t>
            </a:r>
            <a:r>
              <a:rPr lang="en-US" sz="2000" baseline="30000" dirty="0">
                <a:latin typeface="Arial" panose="020B0604020202020204" pitchFamily="34" charset="0"/>
                <a:cs typeface="Arial" panose="020B0604020202020204" pitchFamily="34" charset="0"/>
              </a:rPr>
              <a:t>th</a:t>
            </a:r>
            <a:r>
              <a:rPr lang="en-US" sz="2000" dirty="0">
                <a:latin typeface="Arial" panose="020B0604020202020204" pitchFamily="34" charset="0"/>
                <a:cs typeface="Arial" panose="020B0604020202020204" pitchFamily="34" charset="0"/>
              </a:rPr>
              <a:t> September, the premium applicable is : 45p(Aug) + 5p/30*15 (difference between Sep and Aug prem is 5 paise and calculated on a pro rata basis for 15 days) . So the rate is Rs 74.9750.</a:t>
            </a:r>
          </a:p>
          <a:p>
            <a:r>
              <a:rPr lang="en-US" sz="2000" dirty="0">
                <a:latin typeface="Arial" panose="020B0604020202020204" pitchFamily="34" charset="0"/>
                <a:cs typeface="Arial" panose="020B0604020202020204" pitchFamily="34" charset="0"/>
              </a:rPr>
              <a:t>The forward contracts which are deliverable on any future date except the last date of the month are called broken date forward contracts. This is a </a:t>
            </a:r>
            <a:r>
              <a:rPr lang="en-US" sz="2000" dirty="0" err="1">
                <a:latin typeface="Arial" panose="020B0604020202020204" pitchFamily="34" charset="0"/>
                <a:cs typeface="Arial" panose="020B0604020202020204" pitchFamily="34" charset="0"/>
              </a:rPr>
              <a:t>speciality</a:t>
            </a:r>
            <a:r>
              <a:rPr lang="en-US" sz="2000" dirty="0">
                <a:latin typeface="Arial" panose="020B0604020202020204" pitchFamily="34" charset="0"/>
                <a:cs typeface="Arial" panose="020B0604020202020204" pitchFamily="34" charset="0"/>
              </a:rPr>
              <a:t> of an OTC product. The forward contracts otherwise are supposed to have delivery dates on the last day of the respective month. </a:t>
            </a:r>
          </a:p>
          <a:p>
            <a:r>
              <a:rPr lang="en-US" sz="2000" dirty="0">
                <a:latin typeface="Arial" panose="020B0604020202020204" pitchFamily="34" charset="0"/>
                <a:cs typeface="Arial" panose="020B0604020202020204" pitchFamily="34" charset="0"/>
              </a:rPr>
              <a:t>On the date of delivery, the bank will be receiving the funds on that future date and exporter will be credited with the INR in his account.</a:t>
            </a:r>
          </a:p>
          <a:p>
            <a:endParaRPr lang="en-IN" sz="2000" dirty="0">
              <a:latin typeface="Arial" panose="020B0604020202020204" pitchFamily="34" charset="0"/>
              <a:cs typeface="Arial" panose="020B0604020202020204" pitchFamily="34" charset="0"/>
            </a:endParaRP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83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1154</TotalTime>
  <Words>5894</Words>
  <Application>Microsoft Office PowerPoint</Application>
  <PresentationFormat>Widescreen</PresentationFormat>
  <Paragraphs>184</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Trebuchet MS</vt:lpstr>
      <vt:lpstr>Wingdings 3</vt:lpstr>
      <vt:lpstr>Facet</vt:lpstr>
      <vt:lpstr>Foreign Exchange Markets</vt:lpstr>
      <vt:lpstr>Introduction</vt:lpstr>
      <vt:lpstr>PowerPoint Presentation</vt:lpstr>
      <vt:lpstr>PowerPoint Presentation</vt:lpstr>
      <vt:lpstr>Market participants</vt:lpstr>
      <vt:lpstr>Exchange rates</vt:lpstr>
      <vt:lpstr>PowerPoint Presentation</vt:lpstr>
      <vt:lpstr>PowerPoint Presentation</vt:lpstr>
      <vt:lpstr>PowerPoint Presentation</vt:lpstr>
      <vt:lpstr>Mechanics of currency trading</vt:lpstr>
      <vt:lpstr>PowerPoint Presentation</vt:lpstr>
      <vt:lpstr>Arbitrage in forex markets</vt:lpstr>
      <vt:lpstr>PowerPoint Presentation</vt:lpstr>
      <vt:lpstr>PowerPoint Presentation</vt:lpstr>
      <vt:lpstr>Determinants of exchange rates</vt:lpstr>
      <vt:lpstr>PowerPoint Presentation</vt:lpstr>
      <vt:lpstr>PowerPoint Presentation</vt:lpstr>
      <vt:lpstr>Borrowing and investment decissions</vt:lpstr>
      <vt:lpstr>PowerPoint Presentation</vt:lpstr>
      <vt:lpstr>PowerPoint Presentation</vt:lpstr>
      <vt:lpstr>Purchasing power parity (PPP)</vt:lpstr>
      <vt:lpstr>Interest rate parity</vt:lpstr>
      <vt:lpstr>Foreign Exchange Management in India.</vt:lpstr>
      <vt:lpstr>PowerPoint Presentation</vt:lpstr>
      <vt:lpstr>PowerPoint Presentation</vt:lpstr>
      <vt:lpstr>PowerPoint Presentation</vt:lpstr>
      <vt:lpstr>Wholesale component of foreign exchange  </vt:lpstr>
      <vt:lpstr>Retail component of foreign exchange</vt:lpstr>
      <vt:lpstr>FEDAI</vt:lpstr>
      <vt:lpstr>PowerPoint Presentation</vt:lpstr>
      <vt:lpstr>FEMA </vt:lpstr>
      <vt:lpstr>Dealing Room operations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Foreign Exchange Markets</dc:title>
  <dc:creator>Dell Ins3501</dc:creator>
  <cp:lastModifiedBy>Dell Ins3501</cp:lastModifiedBy>
  <cp:revision>24</cp:revision>
  <dcterms:created xsi:type="dcterms:W3CDTF">2022-01-02T15:19:21Z</dcterms:created>
  <dcterms:modified xsi:type="dcterms:W3CDTF">2022-01-22T18:57:39Z</dcterms:modified>
</cp:coreProperties>
</file>