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BC219D2F-4729-4B50-AC02-03EE59EC6039}" type="datetimeFigureOut">
              <a:rPr lang="en-GB" smtClean="0"/>
              <a:t>03/12/2020</a:t>
            </a:fld>
            <a:endParaRPr lang="en-GB"/>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GB"/>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CA82D192-7FF5-4151-AA2F-980207662EE2}" type="slidenum">
              <a:rPr lang="en-GB" smtClean="0"/>
              <a:t>‹#›</a:t>
            </a:fld>
            <a:endParaRPr lang="en-GB"/>
          </a:p>
        </p:txBody>
      </p:sp>
    </p:spTree>
    <p:extLst>
      <p:ext uri="{BB962C8B-B14F-4D97-AF65-F5344CB8AC3E}">
        <p14:creationId xmlns:p14="http://schemas.microsoft.com/office/powerpoint/2010/main" val="399139070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219D2F-4729-4B50-AC02-03EE59EC6039}" type="datetimeFigureOut">
              <a:rPr lang="en-GB" smtClean="0"/>
              <a:t>03/12/2020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2296136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219D2F-4729-4B50-AC02-03EE59EC6039}" type="datetimeFigureOut">
              <a:rPr lang="en-GB" smtClean="0"/>
              <a:t>03/12/2020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1945241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219D2F-4729-4B50-AC02-03EE59EC6039}" type="datetimeFigureOut">
              <a:rPr lang="en-GB" smtClean="0"/>
              <a:t>03/12/2020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937685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BC219D2F-4729-4B50-AC02-03EE59EC6039}" type="datetimeFigureOut">
              <a:rPr lang="en-GB" smtClean="0"/>
              <a:t>03/12/2020</a:t>
            </a:fld>
            <a:endParaRPr lang="en-GB"/>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GB"/>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CA82D192-7FF5-4151-AA2F-980207662EE2}" type="slidenum">
              <a:rPr lang="en-GB" smtClean="0"/>
              <a:t>‹#›</a:t>
            </a:fld>
            <a:endParaRPr lang="en-GB"/>
          </a:p>
        </p:txBody>
      </p:sp>
    </p:spTree>
    <p:extLst>
      <p:ext uri="{BB962C8B-B14F-4D97-AF65-F5344CB8AC3E}">
        <p14:creationId xmlns:p14="http://schemas.microsoft.com/office/powerpoint/2010/main" val="275876388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219D2F-4729-4B50-AC02-03EE59EC6039}" type="datetimeFigureOut">
              <a:rPr lang="en-GB" smtClean="0"/>
              <a:t>03/12/2020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354516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C219D2F-4729-4B50-AC02-03EE59EC6039}" type="datetimeFigureOut">
              <a:rPr lang="en-GB" smtClean="0"/>
              <a:t>03/12/2020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3597813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C219D2F-4729-4B50-AC02-03EE59EC6039}" type="datetimeFigureOut">
              <a:rPr lang="en-GB" smtClean="0"/>
              <a:t>03/12/2020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279856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219D2F-4729-4B50-AC02-03EE59EC6039}" type="datetimeFigureOut">
              <a:rPr lang="en-GB" smtClean="0"/>
              <a:t>03/12/2020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A82D192-7FF5-4151-AA2F-980207662EE2}" type="slidenum">
              <a:rPr lang="en-GB" smtClean="0"/>
              <a:t>‹#›</a:t>
            </a:fld>
            <a:endParaRPr lang="en-GB"/>
          </a:p>
        </p:txBody>
      </p:sp>
    </p:spTree>
    <p:extLst>
      <p:ext uri="{BB962C8B-B14F-4D97-AF65-F5344CB8AC3E}">
        <p14:creationId xmlns:p14="http://schemas.microsoft.com/office/powerpoint/2010/main" val="1144480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BC219D2F-4729-4B50-AC02-03EE59EC6039}" type="datetimeFigureOut">
              <a:rPr lang="en-GB" smtClean="0"/>
              <a:t>03/12/2020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A82D192-7FF5-4151-AA2F-980207662EE2}" type="slidenum">
              <a:rPr lang="en-GB" smtClean="0"/>
              <a:t>‹#›</a:t>
            </a:fld>
            <a:endParaRPr lang="en-GB"/>
          </a:p>
        </p:txBody>
      </p:sp>
    </p:spTree>
    <p:extLst>
      <p:ext uri="{BB962C8B-B14F-4D97-AF65-F5344CB8AC3E}">
        <p14:creationId xmlns:p14="http://schemas.microsoft.com/office/powerpoint/2010/main" val="809952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BC219D2F-4729-4B50-AC02-03EE59EC6039}" type="datetimeFigureOut">
              <a:rPr lang="en-GB" smtClean="0"/>
              <a:t>03/12/2020</a:t>
            </a:fld>
            <a:endParaRPr lang="en-GB"/>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GB"/>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CA82D192-7FF5-4151-AA2F-980207662EE2}" type="slidenum">
              <a:rPr lang="en-GB" smtClean="0"/>
              <a:t>‹#›</a:t>
            </a:fld>
            <a:endParaRPr lang="en-GB"/>
          </a:p>
        </p:txBody>
      </p:sp>
    </p:spTree>
    <p:extLst>
      <p:ext uri="{BB962C8B-B14F-4D97-AF65-F5344CB8AC3E}">
        <p14:creationId xmlns:p14="http://schemas.microsoft.com/office/powerpoint/2010/main" val="4197389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BC219D2F-4729-4B50-AC02-03EE59EC6039}" type="datetimeFigureOut">
              <a:rPr lang="en-GB" smtClean="0"/>
              <a:t>03/12/2020</a:t>
            </a:fld>
            <a:endParaRPr lang="en-GB"/>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GB"/>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CA82D192-7FF5-4151-AA2F-980207662EE2}" type="slidenum">
              <a:rPr lang="en-GB" smtClean="0"/>
              <a:t>‹#›</a:t>
            </a:fld>
            <a:endParaRPr lang="en-GB"/>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1492058157"/>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D8971-AE5C-46FC-A2DA-3740BC4A5ACE}"/>
              </a:ext>
            </a:extLst>
          </p:cNvPr>
          <p:cNvSpPr>
            <a:spLocks noGrp="1"/>
          </p:cNvSpPr>
          <p:nvPr>
            <p:ph type="ctrTitle"/>
          </p:nvPr>
        </p:nvSpPr>
        <p:spPr/>
        <p:txBody>
          <a:bodyPr>
            <a:normAutofit/>
          </a:bodyPr>
          <a:lstStyle/>
          <a:p>
            <a:r>
              <a:rPr lang="en-GB" sz="5400" dirty="0"/>
              <a:t>Caste System and Intergroup Conflict </a:t>
            </a:r>
          </a:p>
        </p:txBody>
      </p:sp>
    </p:spTree>
    <p:extLst>
      <p:ext uri="{BB962C8B-B14F-4D97-AF65-F5344CB8AC3E}">
        <p14:creationId xmlns:p14="http://schemas.microsoft.com/office/powerpoint/2010/main" val="23097049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D1BDB-A04C-47B0-81DC-760453A069BA}"/>
              </a:ext>
            </a:extLst>
          </p:cNvPr>
          <p:cNvSpPr>
            <a:spLocks noGrp="1"/>
          </p:cNvSpPr>
          <p:nvPr>
            <p:ph type="ctrTitle"/>
          </p:nvPr>
        </p:nvSpPr>
        <p:spPr/>
        <p:txBody>
          <a:bodyPr/>
          <a:lstStyle/>
          <a:p>
            <a:r>
              <a:rPr lang="en-GB" dirty="0"/>
              <a:t>Thank You </a:t>
            </a:r>
          </a:p>
        </p:txBody>
      </p:sp>
    </p:spTree>
    <p:extLst>
      <p:ext uri="{BB962C8B-B14F-4D97-AF65-F5344CB8AC3E}">
        <p14:creationId xmlns:p14="http://schemas.microsoft.com/office/powerpoint/2010/main" val="245761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8A841-1AF8-4BF4-8F83-19F6228615C3}"/>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E730BC70-6933-4495-83ED-2C66C510622D}"/>
              </a:ext>
            </a:extLst>
          </p:cNvPr>
          <p:cNvSpPr>
            <a:spLocks noGrp="1"/>
          </p:cNvSpPr>
          <p:nvPr>
            <p:ph idx="1"/>
          </p:nvPr>
        </p:nvSpPr>
        <p:spPr/>
        <p:txBody>
          <a:bodyPr>
            <a:normAutofit/>
          </a:bodyPr>
          <a:lstStyle/>
          <a:p>
            <a:r>
              <a:rPr lang="en-US" dirty="0"/>
              <a:t>In the previous chapters we have understood Indian society to be pluralistic and diverse in nature. i.e. there exist several groups in India that hold different identities as Indian society is multi-regional, multi- lingual, multi-ethnic, multi-religious as well as multi- cultural. Hence differences are bound to occur among these groups from time to time giving rise to conflict and strife. It is this diverse nature of our country that is responsible for creating social and economic disparities among our people.</a:t>
            </a:r>
            <a:endParaRPr lang="en-GB" dirty="0"/>
          </a:p>
        </p:txBody>
      </p:sp>
    </p:spTree>
    <p:extLst>
      <p:ext uri="{BB962C8B-B14F-4D97-AF65-F5344CB8AC3E}">
        <p14:creationId xmlns:p14="http://schemas.microsoft.com/office/powerpoint/2010/main" val="1701817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B0E27-248A-4ABF-82C3-C587C840D692}"/>
              </a:ext>
            </a:extLst>
          </p:cNvPr>
          <p:cNvSpPr>
            <a:spLocks noGrp="1"/>
          </p:cNvSpPr>
          <p:nvPr>
            <p:ph type="title"/>
          </p:nvPr>
        </p:nvSpPr>
        <p:spPr/>
        <p:txBody>
          <a:bodyPr/>
          <a:lstStyle/>
          <a:p>
            <a:r>
              <a:rPr lang="en-GB" dirty="0"/>
              <a:t>Definition </a:t>
            </a:r>
          </a:p>
        </p:txBody>
      </p:sp>
      <p:sp>
        <p:nvSpPr>
          <p:cNvPr id="3" name="Content Placeholder 2">
            <a:extLst>
              <a:ext uri="{FF2B5EF4-FFF2-40B4-BE49-F238E27FC236}">
                <a16:creationId xmlns:a16="http://schemas.microsoft.com/office/drawing/2014/main" id="{652041E0-176D-43EB-91CD-4D12DE81528B}"/>
              </a:ext>
            </a:extLst>
          </p:cNvPr>
          <p:cNvSpPr>
            <a:spLocks noGrp="1"/>
          </p:cNvSpPr>
          <p:nvPr>
            <p:ph idx="1"/>
          </p:nvPr>
        </p:nvSpPr>
        <p:spPr/>
        <p:txBody>
          <a:bodyPr>
            <a:normAutofit/>
          </a:bodyPr>
          <a:lstStyle/>
          <a:p>
            <a:r>
              <a:rPr lang="en-US" dirty="0"/>
              <a:t>India is a secular nation where several religions co-exist and the Constitution asks of each citizen to be tolerant of other religions. However despite the provisions of the Indian Constitution to protect the interests of people belonging to all religions, communalism has often endangered peace and harmony of our country in several instances in the past. The most oppressive system, the caste system plays a very important role in Indian society. It is a unique system </a:t>
            </a:r>
            <a:r>
              <a:rPr lang="en-US" dirty="0" err="1"/>
              <a:t>tha</a:t>
            </a:r>
            <a:r>
              <a:rPr lang="en-US" dirty="0"/>
              <a:t> </a:t>
            </a:r>
            <a:r>
              <a:rPr lang="en-US" dirty="0" err="1"/>
              <a:t>thas</a:t>
            </a:r>
            <a:r>
              <a:rPr lang="en-US" dirty="0"/>
              <a:t> initiated social stratification in Indian society. All the religions in India have their own caste differences. For .</a:t>
            </a:r>
            <a:r>
              <a:rPr lang="en-US" dirty="0" err="1"/>
              <a:t>eg.</a:t>
            </a:r>
            <a:r>
              <a:rPr lang="en-US" dirty="0"/>
              <a:t> Hinduism is divided into thousands of castes and sub-castes which find their origin in the Varna system of the ancient Rigveda. The Varna system classifies Hindus into four main castes : Brahmins, Kshatriyas, Vaishyas and Shudras.</a:t>
            </a:r>
            <a:endParaRPr lang="en-GB" dirty="0"/>
          </a:p>
        </p:txBody>
      </p:sp>
    </p:spTree>
    <p:extLst>
      <p:ext uri="{BB962C8B-B14F-4D97-AF65-F5344CB8AC3E}">
        <p14:creationId xmlns:p14="http://schemas.microsoft.com/office/powerpoint/2010/main" val="11498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64843-D90E-480B-91C8-ADBFB4FD0396}"/>
              </a:ext>
            </a:extLst>
          </p:cNvPr>
          <p:cNvSpPr>
            <a:spLocks noGrp="1"/>
          </p:cNvSpPr>
          <p:nvPr>
            <p:ph type="title"/>
          </p:nvPr>
        </p:nvSpPr>
        <p:spPr/>
        <p:txBody>
          <a:bodyPr/>
          <a:lstStyle/>
          <a:p>
            <a:r>
              <a:rPr lang="en-GB" dirty="0"/>
              <a:t>Characteristics of Caste </a:t>
            </a:r>
          </a:p>
        </p:txBody>
      </p:sp>
      <p:sp>
        <p:nvSpPr>
          <p:cNvPr id="3" name="Content Placeholder 2">
            <a:extLst>
              <a:ext uri="{FF2B5EF4-FFF2-40B4-BE49-F238E27FC236}">
                <a16:creationId xmlns:a16="http://schemas.microsoft.com/office/drawing/2014/main" id="{70373508-3EC0-4B80-A021-BBDF77066BFB}"/>
              </a:ext>
            </a:extLst>
          </p:cNvPr>
          <p:cNvSpPr>
            <a:spLocks noGrp="1"/>
          </p:cNvSpPr>
          <p:nvPr>
            <p:ph idx="1"/>
          </p:nvPr>
        </p:nvSpPr>
        <p:spPr/>
        <p:txBody>
          <a:bodyPr/>
          <a:lstStyle/>
          <a:p>
            <a:r>
              <a:rPr lang="en-GB" dirty="0"/>
              <a:t>Restrictions on Marriage</a:t>
            </a:r>
          </a:p>
          <a:p>
            <a:endParaRPr lang="en-GB" dirty="0"/>
          </a:p>
          <a:p>
            <a:r>
              <a:rPr lang="en-GB" dirty="0"/>
              <a:t>Taboos</a:t>
            </a:r>
          </a:p>
          <a:p>
            <a:endParaRPr lang="en-GB" dirty="0"/>
          </a:p>
          <a:p>
            <a:r>
              <a:rPr lang="en-GB" dirty="0"/>
              <a:t>Traditional Occupation/ Skilled Occupation</a:t>
            </a:r>
          </a:p>
          <a:p>
            <a:endParaRPr lang="en-GB" dirty="0"/>
          </a:p>
        </p:txBody>
      </p:sp>
    </p:spTree>
    <p:extLst>
      <p:ext uri="{BB962C8B-B14F-4D97-AF65-F5344CB8AC3E}">
        <p14:creationId xmlns:p14="http://schemas.microsoft.com/office/powerpoint/2010/main" val="2686800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1995F-AD8C-4899-BB10-739994D908D7}"/>
              </a:ext>
            </a:extLst>
          </p:cNvPr>
          <p:cNvSpPr>
            <a:spLocks noGrp="1"/>
          </p:cNvSpPr>
          <p:nvPr>
            <p:ph type="title"/>
          </p:nvPr>
        </p:nvSpPr>
        <p:spPr/>
        <p:txBody>
          <a:bodyPr/>
          <a:lstStyle/>
          <a:p>
            <a:r>
              <a:rPr lang="en-GB" dirty="0"/>
              <a:t>Characteristics of Caste System</a:t>
            </a:r>
          </a:p>
        </p:txBody>
      </p:sp>
      <p:sp>
        <p:nvSpPr>
          <p:cNvPr id="3" name="Content Placeholder 2">
            <a:extLst>
              <a:ext uri="{FF2B5EF4-FFF2-40B4-BE49-F238E27FC236}">
                <a16:creationId xmlns:a16="http://schemas.microsoft.com/office/drawing/2014/main" id="{6DD97902-EE5F-4FC8-ADEE-84AA53554117}"/>
              </a:ext>
            </a:extLst>
          </p:cNvPr>
          <p:cNvSpPr>
            <a:spLocks noGrp="1"/>
          </p:cNvSpPr>
          <p:nvPr>
            <p:ph idx="1"/>
          </p:nvPr>
        </p:nvSpPr>
        <p:spPr/>
        <p:txBody>
          <a:bodyPr/>
          <a:lstStyle/>
          <a:p>
            <a:r>
              <a:rPr lang="en-GB" dirty="0"/>
              <a:t>Segmented Division of Society</a:t>
            </a:r>
          </a:p>
          <a:p>
            <a:endParaRPr lang="en-GB" dirty="0"/>
          </a:p>
          <a:p>
            <a:r>
              <a:rPr lang="en-GB" dirty="0"/>
              <a:t>Hierarchy </a:t>
            </a:r>
          </a:p>
          <a:p>
            <a:endParaRPr lang="en-GB" dirty="0"/>
          </a:p>
          <a:p>
            <a:r>
              <a:rPr lang="en-GB" dirty="0"/>
              <a:t>Differential Civil and Religious Privileges and Disabilities </a:t>
            </a:r>
          </a:p>
          <a:p>
            <a:endParaRPr lang="en-GB" dirty="0"/>
          </a:p>
          <a:p>
            <a:r>
              <a:rPr lang="en-GB" dirty="0"/>
              <a:t>Lack of unrestricted choice of Occupation</a:t>
            </a:r>
          </a:p>
        </p:txBody>
      </p:sp>
    </p:spTree>
    <p:extLst>
      <p:ext uri="{BB962C8B-B14F-4D97-AF65-F5344CB8AC3E}">
        <p14:creationId xmlns:p14="http://schemas.microsoft.com/office/powerpoint/2010/main" val="4042458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1C0A-61ED-41C2-91BB-CB0836887F0C}"/>
              </a:ext>
            </a:extLst>
          </p:cNvPr>
          <p:cNvSpPr>
            <a:spLocks noGrp="1"/>
          </p:cNvSpPr>
          <p:nvPr>
            <p:ph type="title"/>
          </p:nvPr>
        </p:nvSpPr>
        <p:spPr/>
        <p:txBody>
          <a:bodyPr>
            <a:normAutofit fontScale="90000"/>
          </a:bodyPr>
          <a:lstStyle/>
          <a:p>
            <a:r>
              <a:rPr lang="en-US" dirty="0"/>
              <a:t>Inequalities Caused by the Caste System </a:t>
            </a:r>
            <a:endParaRPr lang="en-GB" dirty="0"/>
          </a:p>
        </p:txBody>
      </p:sp>
      <p:sp>
        <p:nvSpPr>
          <p:cNvPr id="3" name="Content Placeholder 2">
            <a:extLst>
              <a:ext uri="{FF2B5EF4-FFF2-40B4-BE49-F238E27FC236}">
                <a16:creationId xmlns:a16="http://schemas.microsoft.com/office/drawing/2014/main" id="{0E459B57-1115-4A0C-8632-9EA445A6DF5A}"/>
              </a:ext>
            </a:extLst>
          </p:cNvPr>
          <p:cNvSpPr>
            <a:spLocks noGrp="1"/>
          </p:cNvSpPr>
          <p:nvPr>
            <p:ph idx="1"/>
          </p:nvPr>
        </p:nvSpPr>
        <p:spPr/>
        <p:txBody>
          <a:bodyPr>
            <a:normAutofit/>
          </a:bodyPr>
          <a:lstStyle/>
          <a:p>
            <a:r>
              <a:rPr lang="en-GB" dirty="0"/>
              <a:t>Damage done by the British Rule</a:t>
            </a:r>
          </a:p>
          <a:p>
            <a:r>
              <a:rPr lang="en-GB" dirty="0"/>
              <a:t>Unequal Social Status</a:t>
            </a:r>
          </a:p>
          <a:p>
            <a:r>
              <a:rPr lang="en-GB" dirty="0"/>
              <a:t>Inequalities withing Castes</a:t>
            </a:r>
          </a:p>
          <a:p>
            <a:r>
              <a:rPr lang="en-GB" dirty="0"/>
              <a:t>Literacy </a:t>
            </a:r>
          </a:p>
          <a:p>
            <a:r>
              <a:rPr lang="en-GB" dirty="0"/>
              <a:t>Primary Education </a:t>
            </a:r>
          </a:p>
          <a:p>
            <a:r>
              <a:rPr lang="en-GB" dirty="0"/>
              <a:t>Health Indicators </a:t>
            </a:r>
          </a:p>
          <a:p>
            <a:r>
              <a:rPr lang="en-GB" dirty="0"/>
              <a:t>Poverty </a:t>
            </a:r>
          </a:p>
          <a:p>
            <a:r>
              <a:rPr lang="en-GB" dirty="0"/>
              <a:t>Availability of Work</a:t>
            </a:r>
          </a:p>
          <a:p>
            <a:r>
              <a:rPr lang="en-GB" dirty="0"/>
              <a:t>Housing</a:t>
            </a:r>
          </a:p>
        </p:txBody>
      </p:sp>
    </p:spTree>
    <p:extLst>
      <p:ext uri="{BB962C8B-B14F-4D97-AF65-F5344CB8AC3E}">
        <p14:creationId xmlns:p14="http://schemas.microsoft.com/office/powerpoint/2010/main" val="3627087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5C844-3FF1-4CBC-B26C-7CF6E66E0474}"/>
              </a:ext>
            </a:extLst>
          </p:cNvPr>
          <p:cNvSpPr>
            <a:spLocks noGrp="1"/>
          </p:cNvSpPr>
          <p:nvPr>
            <p:ph type="title"/>
          </p:nvPr>
        </p:nvSpPr>
        <p:spPr/>
        <p:txBody>
          <a:bodyPr/>
          <a:lstStyle/>
          <a:p>
            <a:r>
              <a:rPr lang="en-GB" dirty="0"/>
              <a:t>Measures to control casteism:</a:t>
            </a:r>
          </a:p>
        </p:txBody>
      </p:sp>
      <p:sp>
        <p:nvSpPr>
          <p:cNvPr id="3" name="Content Placeholder 2">
            <a:extLst>
              <a:ext uri="{FF2B5EF4-FFF2-40B4-BE49-F238E27FC236}">
                <a16:creationId xmlns:a16="http://schemas.microsoft.com/office/drawing/2014/main" id="{640B510B-DE0A-488D-BA3C-0253F5435CCC}"/>
              </a:ext>
            </a:extLst>
          </p:cNvPr>
          <p:cNvSpPr>
            <a:spLocks noGrp="1"/>
          </p:cNvSpPr>
          <p:nvPr>
            <p:ph idx="1"/>
          </p:nvPr>
        </p:nvSpPr>
        <p:spPr/>
        <p:txBody>
          <a:bodyPr/>
          <a:lstStyle/>
          <a:p>
            <a:r>
              <a:rPr lang="en-US" dirty="0"/>
              <a:t>While the caste system has become an integral part of the Indian society originating in ancient mythology, in keeping with the modern era a scientific approach should be taken in understanding the relevance of this system today.</a:t>
            </a:r>
            <a:endParaRPr lang="en-GB" dirty="0"/>
          </a:p>
        </p:txBody>
      </p:sp>
    </p:spTree>
    <p:extLst>
      <p:ext uri="{BB962C8B-B14F-4D97-AF65-F5344CB8AC3E}">
        <p14:creationId xmlns:p14="http://schemas.microsoft.com/office/powerpoint/2010/main" val="3635639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D096E-4C28-45BF-A0CC-769268500756}"/>
              </a:ext>
            </a:extLst>
          </p:cNvPr>
          <p:cNvSpPr>
            <a:spLocks noGrp="1"/>
          </p:cNvSpPr>
          <p:nvPr>
            <p:ph type="title"/>
          </p:nvPr>
        </p:nvSpPr>
        <p:spPr/>
        <p:txBody>
          <a:bodyPr>
            <a:normAutofit fontScale="90000"/>
          </a:bodyPr>
          <a:lstStyle/>
          <a:p>
            <a:r>
              <a:rPr lang="en-US" dirty="0"/>
              <a:t>Intergroup Conflicts Caused due to Caste Division</a:t>
            </a:r>
            <a:endParaRPr lang="en-GB" dirty="0"/>
          </a:p>
        </p:txBody>
      </p:sp>
      <p:sp>
        <p:nvSpPr>
          <p:cNvPr id="3" name="Content Placeholder 2">
            <a:extLst>
              <a:ext uri="{FF2B5EF4-FFF2-40B4-BE49-F238E27FC236}">
                <a16:creationId xmlns:a16="http://schemas.microsoft.com/office/drawing/2014/main" id="{A1532F33-3273-409D-846B-D854FFBB64C9}"/>
              </a:ext>
            </a:extLst>
          </p:cNvPr>
          <p:cNvSpPr>
            <a:spLocks noGrp="1"/>
          </p:cNvSpPr>
          <p:nvPr>
            <p:ph idx="1"/>
          </p:nvPr>
        </p:nvSpPr>
        <p:spPr/>
        <p:txBody>
          <a:bodyPr>
            <a:normAutofit/>
          </a:bodyPr>
          <a:lstStyle/>
          <a:p>
            <a:r>
              <a:rPr lang="en-US" dirty="0"/>
              <a:t>A group plays a very important role in the development of an individual’s personality. A group is formed when two or more people come together as they may possess some common characteristics, for Ex. they may speak the same language or belong to the same community. While most groups come together out of a common purpose or goal, some groups get formed coincidentally. Given that man is a social being who cannot do without Interaction and communication with his fellow human beings, it is only natural that a person belongs to several groups at any given time. Thus formations of groups make man realize not only his full potential but also achieve what is best for everyone and this leads to development of society.</a:t>
            </a:r>
          </a:p>
          <a:p>
            <a:endParaRPr lang="en-GB" dirty="0"/>
          </a:p>
        </p:txBody>
      </p:sp>
    </p:spTree>
    <p:extLst>
      <p:ext uri="{BB962C8B-B14F-4D97-AF65-F5344CB8AC3E}">
        <p14:creationId xmlns:p14="http://schemas.microsoft.com/office/powerpoint/2010/main" val="752581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CFBBC-31D3-440C-B650-ABD31C0F7623}"/>
              </a:ext>
            </a:extLst>
          </p:cNvPr>
          <p:cNvSpPr>
            <a:spLocks noGrp="1"/>
          </p:cNvSpPr>
          <p:nvPr>
            <p:ph type="title"/>
          </p:nvPr>
        </p:nvSpPr>
        <p:spPr/>
        <p:txBody>
          <a:bodyPr>
            <a:normAutofit fontScale="90000"/>
          </a:bodyPr>
          <a:lstStyle/>
          <a:p>
            <a:r>
              <a:rPr lang="en-US" dirty="0"/>
              <a:t>Intergroup Conflicts Caused due to Caste Division Reasons</a:t>
            </a:r>
            <a:endParaRPr lang="en-GB" dirty="0"/>
          </a:p>
        </p:txBody>
      </p:sp>
      <p:sp>
        <p:nvSpPr>
          <p:cNvPr id="3" name="Content Placeholder 2">
            <a:extLst>
              <a:ext uri="{FF2B5EF4-FFF2-40B4-BE49-F238E27FC236}">
                <a16:creationId xmlns:a16="http://schemas.microsoft.com/office/drawing/2014/main" id="{E7101926-8537-46A5-8817-BB322BF6AFA0}"/>
              </a:ext>
            </a:extLst>
          </p:cNvPr>
          <p:cNvSpPr>
            <a:spLocks noGrp="1"/>
          </p:cNvSpPr>
          <p:nvPr>
            <p:ph idx="1"/>
          </p:nvPr>
        </p:nvSpPr>
        <p:spPr/>
        <p:txBody>
          <a:bodyPr>
            <a:normAutofit/>
          </a:bodyPr>
          <a:lstStyle/>
          <a:p>
            <a:r>
              <a:rPr lang="en-GB" dirty="0"/>
              <a:t>Dominance of one caste over others</a:t>
            </a:r>
          </a:p>
          <a:p>
            <a:endParaRPr lang="en-GB" dirty="0"/>
          </a:p>
          <a:p>
            <a:r>
              <a:rPr lang="en-GB" dirty="0"/>
              <a:t>Exploitation of lower castes by higher caste </a:t>
            </a:r>
          </a:p>
          <a:p>
            <a:endParaRPr lang="en-GB" dirty="0"/>
          </a:p>
          <a:p>
            <a:r>
              <a:rPr lang="en-GB" dirty="0"/>
              <a:t>Barriers in mobility and achieving political power</a:t>
            </a:r>
          </a:p>
          <a:p>
            <a:endParaRPr lang="en-GB" dirty="0"/>
          </a:p>
          <a:p>
            <a:r>
              <a:rPr lang="en-GB" dirty="0"/>
              <a:t>Competition for Economic opportunities and acquiring symbols of higher status </a:t>
            </a:r>
          </a:p>
        </p:txBody>
      </p:sp>
    </p:spTree>
    <p:extLst>
      <p:ext uri="{BB962C8B-B14F-4D97-AF65-F5344CB8AC3E}">
        <p14:creationId xmlns:p14="http://schemas.microsoft.com/office/powerpoint/2010/main" val="9364023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docProps/app.xml><?xml version="1.0" encoding="utf-8"?>
<Properties xmlns="http://schemas.openxmlformats.org/officeDocument/2006/extended-properties" xmlns:vt="http://schemas.openxmlformats.org/officeDocument/2006/docPropsVTypes">
  <Template>Savon</Template>
  <TotalTime>2</TotalTime>
  <Words>528</Words>
  <Application>Microsoft Office PowerPoint</Application>
  <PresentationFormat>Widescreen</PresentationFormat>
  <Paragraphs>42</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Century Gothic</vt:lpstr>
      <vt:lpstr>Savon</vt:lpstr>
      <vt:lpstr>Caste System and Intergroup Conflict </vt:lpstr>
      <vt:lpstr>Introduction</vt:lpstr>
      <vt:lpstr>Definition </vt:lpstr>
      <vt:lpstr>Characteristics of Caste </vt:lpstr>
      <vt:lpstr>Characteristics of Caste System</vt:lpstr>
      <vt:lpstr>Inequalities Caused by the Caste System </vt:lpstr>
      <vt:lpstr>Measures to control casteism:</vt:lpstr>
      <vt:lpstr>Intergroup Conflicts Caused due to Caste Division</vt:lpstr>
      <vt:lpstr>Intergroup Conflicts Caused due to Caste Division Reasons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Caste System and Intergroup Conflict </dc:title>
  <dc:creator>Andrea Mascarnhas</dc:creator>
  <cp:lastModifiedBy>Andrea Mascarnhas</cp:lastModifiedBy>
  <cp:revision>2</cp:revision>
  <dcterms:created xsi:type="dcterms:W3CDTF">2020-12-03T07:00:08Z</dcterms:created>
  <dcterms:modified xsi:type="dcterms:W3CDTF">2020-12-03T07:02:18Z</dcterms:modified>
</cp:coreProperties>
</file>