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80" y="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705600" y="4206240"/>
            <a:ext cx="960120" cy="457200"/>
          </a:xfrm>
        </p:spPr>
        <p:txBody>
          <a:bodyPr/>
          <a:lstStyle/>
          <a:p>
            <a:fld id="{A1551E80-E7A9-4A9E-9875-6057C07117D9}" type="datetimeFigureOut">
              <a:rPr lang="en-US" smtClean="0"/>
              <a:t>2/22/2021</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56503DB-0F85-489B-AF00-730B313D120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1551E80-E7A9-4A9E-9875-6057C07117D9}" type="datetimeFigureOut">
              <a:rPr lang="en-US" smtClean="0"/>
              <a:t>2/22/2021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6503DB-0F85-489B-AF00-730B313D120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1551E80-E7A9-4A9E-9875-6057C07117D9}" type="datetimeFigureOut">
              <a:rPr lang="en-US" smtClean="0"/>
              <a:t>2/22/2021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6503DB-0F85-489B-AF00-730B313D120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1551E80-E7A9-4A9E-9875-6057C07117D9}" type="datetimeFigureOut">
              <a:rPr lang="en-US" smtClean="0"/>
              <a:t>2/22/2021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6503DB-0F85-489B-AF00-730B313D120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A1551E80-E7A9-4A9E-9875-6057C07117D9}" type="datetimeFigureOut">
              <a:rPr lang="en-US" smtClean="0"/>
              <a:t>2/22/2021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6503DB-0F85-489B-AF00-730B313D120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A1551E80-E7A9-4A9E-9875-6057C07117D9}" type="datetimeFigureOut">
              <a:rPr lang="en-US" smtClean="0"/>
              <a:t>2/22/2021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6503DB-0F85-489B-AF00-730B313D120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A1551E80-E7A9-4A9E-9875-6057C07117D9}" type="datetimeFigureOut">
              <a:rPr lang="en-US" smtClean="0"/>
              <a:t>2/22/2021</a:t>
            </a:fld>
            <a:endParaRPr lang="en-US"/>
          </a:p>
        </p:txBody>
      </p:sp>
      <p:sp>
        <p:nvSpPr>
          <p:cNvPr id="27" name="Slide Number Placeholder 26"/>
          <p:cNvSpPr>
            <a:spLocks noGrp="1"/>
          </p:cNvSpPr>
          <p:nvPr>
            <p:ph type="sldNum" sz="quarter" idx="11"/>
          </p:nvPr>
        </p:nvSpPr>
        <p:spPr/>
        <p:txBody>
          <a:bodyPr rtlCol="0"/>
          <a:lstStyle/>
          <a:p>
            <a:fld id="{656503DB-0F85-489B-AF00-730B313D1203}"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6583680" y="612648"/>
            <a:ext cx="957264" cy="457200"/>
          </a:xfrm>
        </p:spPr>
        <p:txBody>
          <a:bodyPr/>
          <a:lstStyle/>
          <a:p>
            <a:fld id="{A1551E80-E7A9-4A9E-9875-6057C07117D9}" type="datetimeFigureOut">
              <a:rPr lang="en-US" smtClean="0"/>
              <a:t>2/22/2021</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656503DB-0F85-489B-AF00-730B313D12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551E80-E7A9-4A9E-9875-6057C07117D9}" type="datetimeFigureOut">
              <a:rPr lang="en-US" smtClean="0"/>
              <a:t>2/22/2021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6503DB-0F85-489B-AF00-730B313D12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A1551E80-E7A9-4A9E-9875-6057C07117D9}" type="datetimeFigureOut">
              <a:rPr lang="en-US" smtClean="0"/>
              <a:t>2/22/2021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6503DB-0F85-489B-AF00-730B313D120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A1551E80-E7A9-4A9E-9875-6057C07117D9}" type="datetimeFigureOut">
              <a:rPr lang="en-US" smtClean="0"/>
              <a:t>2/22/2021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6503DB-0F85-489B-AF00-730B313D120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A1551E80-E7A9-4A9E-9875-6057C07117D9}" type="datetimeFigureOut">
              <a:rPr lang="en-US" smtClean="0"/>
              <a:t>2/22/2021</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56503DB-0F85-489B-AF00-730B313D120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Technology" TargetMode="External"/><Relationship Id="rId2" Type="http://schemas.openxmlformats.org/officeDocument/2006/relationships/hyperlink" Target="https://en.wikipedia.org/wiki/Banking" TargetMode="External"/><Relationship Id="rId1" Type="http://schemas.openxmlformats.org/officeDocument/2006/relationships/slideLayout" Target="../slideLayouts/slideLayout2.xml"/><Relationship Id="rId5" Type="http://schemas.openxmlformats.org/officeDocument/2006/relationships/hyperlink" Target="https://en.wikipedia.org/wiki/Applied_Research" TargetMode="External"/><Relationship Id="rId4" Type="http://schemas.openxmlformats.org/officeDocument/2006/relationships/hyperlink" Target="https://en.wikipedia.org/wiki/Reserve_Bank_of_India"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Technological changes in Indian banking</a:t>
            </a:r>
          </a:p>
        </p:txBody>
      </p:sp>
      <p:sp>
        <p:nvSpPr>
          <p:cNvPr id="3" name="Subtitle 2"/>
          <p:cNvSpPr>
            <a:spLocks noGrp="1"/>
          </p:cNvSpPr>
          <p:nvPr>
            <p:ph type="subTitle" idx="1"/>
          </p:nvPr>
        </p:nvSpPr>
        <p:spPr/>
        <p:txBody>
          <a:bodyPr/>
          <a:lstStyle/>
          <a:p>
            <a:r>
              <a:rPr lang="en-US" dirty="0"/>
              <a:t>Unit 2 SYBBI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Text Placeholder 4"/>
          <p:cNvSpPr>
            <a:spLocks noGrp="1"/>
          </p:cNvSpPr>
          <p:nvPr>
            <p:ph type="body" idx="1"/>
          </p:nvPr>
        </p:nvSpPr>
        <p:spPr/>
        <p:txBody>
          <a:bodyPr/>
          <a:lstStyle/>
          <a:p>
            <a:r>
              <a:rPr lang="en-US" dirty="0"/>
              <a:t>MICR</a:t>
            </a:r>
          </a:p>
        </p:txBody>
      </p:sp>
      <p:sp>
        <p:nvSpPr>
          <p:cNvPr id="7" name="Text Placeholder 6"/>
          <p:cNvSpPr>
            <a:spLocks noGrp="1"/>
          </p:cNvSpPr>
          <p:nvPr>
            <p:ph type="body" sz="half" idx="3"/>
          </p:nvPr>
        </p:nvSpPr>
        <p:spPr/>
        <p:txBody>
          <a:bodyPr/>
          <a:lstStyle/>
          <a:p>
            <a:r>
              <a:rPr lang="en-US" dirty="0"/>
              <a:t>CHEQUE TRUNCATION</a:t>
            </a:r>
          </a:p>
        </p:txBody>
      </p:sp>
      <p:pic>
        <p:nvPicPr>
          <p:cNvPr id="9" name="Content Placeholder 8" descr="cheque.PNG"/>
          <p:cNvPicPr>
            <a:picLocks noGrp="1" noChangeAspect="1"/>
          </p:cNvPicPr>
          <p:nvPr>
            <p:ph sz="quarter" idx="2"/>
          </p:nvPr>
        </p:nvPicPr>
        <p:blipFill>
          <a:blip r:embed="rId2"/>
          <a:stretch>
            <a:fillRect/>
          </a:stretch>
        </p:blipFill>
        <p:spPr>
          <a:xfrm>
            <a:off x="381000" y="3026331"/>
            <a:ext cx="4041775" cy="3250087"/>
          </a:xfrm>
        </p:spPr>
      </p:pic>
      <p:pic>
        <p:nvPicPr>
          <p:cNvPr id="10" name="Content Placeholder 9" descr="Cheque-Truncation-Model-Authors-Construct.png"/>
          <p:cNvPicPr>
            <a:picLocks noGrp="1" noChangeAspect="1"/>
          </p:cNvPicPr>
          <p:nvPr>
            <p:ph sz="quarter" idx="4"/>
          </p:nvPr>
        </p:nvPicPr>
        <p:blipFill>
          <a:blip r:embed="rId3"/>
          <a:stretch>
            <a:fillRect/>
          </a:stretch>
        </p:blipFill>
        <p:spPr>
          <a:xfrm>
            <a:off x="4718050" y="3229621"/>
            <a:ext cx="4041775" cy="284350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Dealing with fraud transactions under CTS</a:t>
            </a:r>
          </a:p>
        </p:txBody>
      </p:sp>
      <p:sp>
        <p:nvSpPr>
          <p:cNvPr id="3" name="Content Placeholder 2"/>
          <p:cNvSpPr>
            <a:spLocks noGrp="1"/>
          </p:cNvSpPr>
          <p:nvPr>
            <p:ph idx="1"/>
          </p:nvPr>
        </p:nvSpPr>
        <p:spPr/>
        <p:txBody>
          <a:bodyPr/>
          <a:lstStyle/>
          <a:p>
            <a:r>
              <a:rPr lang="en-US" dirty="0"/>
              <a:t>One can take following preventive measure while paying/collecting high value cheque at non home branch:</a:t>
            </a:r>
          </a:p>
          <a:p>
            <a:pPr marL="624078" indent="-514350">
              <a:buAutoNum type="arabicPeriod"/>
            </a:pPr>
            <a:r>
              <a:rPr lang="en-US" dirty="0"/>
              <a:t>If doubt, then contact home branch.</a:t>
            </a:r>
          </a:p>
          <a:p>
            <a:pPr marL="624078" indent="-514350">
              <a:buAutoNum type="arabicPeriod"/>
            </a:pPr>
            <a:r>
              <a:rPr lang="en-US" dirty="0"/>
              <a:t>Bank can ask for physical instrument and check it properly before paying.</a:t>
            </a:r>
          </a:p>
          <a:p>
            <a:pPr marL="624078" indent="-514350">
              <a:buAutoNum type="arabicPeriod"/>
            </a:pPr>
            <a:r>
              <a:rPr lang="en-US" dirty="0"/>
              <a:t>Person doing CTS clearing must have knowledge of CTS cheque security parameter because then only he can catch forged cheque.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sp>
        <p:nvSpPr>
          <p:cNvPr id="3" name="Content Placeholder 2"/>
          <p:cNvSpPr>
            <a:spLocks noGrp="1"/>
          </p:cNvSpPr>
          <p:nvPr>
            <p:ph idx="1"/>
          </p:nvPr>
        </p:nvSpPr>
        <p:spPr/>
        <p:txBody>
          <a:bodyPr>
            <a:normAutofit fontScale="92500" lnSpcReduction="10000"/>
          </a:bodyPr>
          <a:lstStyle/>
          <a:p>
            <a:r>
              <a:rPr lang="en-US" dirty="0"/>
              <a:t>HOW A PERSON COMMIT FRAUD IN CTS?</a:t>
            </a:r>
          </a:p>
          <a:p>
            <a:pPr marL="624078" indent="-514350">
              <a:buAutoNum type="arabicPeriod"/>
            </a:pPr>
            <a:r>
              <a:rPr lang="en-US" dirty="0"/>
              <a:t>The person first tries to get information of customer such as their account number, their cheque book series number, account transaction etc.</a:t>
            </a:r>
          </a:p>
          <a:p>
            <a:pPr marL="624078" indent="-514350">
              <a:buAutoNum type="arabicPeriod"/>
            </a:pPr>
            <a:r>
              <a:rPr lang="en-US" dirty="0"/>
              <a:t>He notes which cheque number is used for last transaction</a:t>
            </a:r>
          </a:p>
          <a:p>
            <a:pPr marL="624078" indent="-514350">
              <a:buAutoNum type="arabicPeriod"/>
            </a:pPr>
            <a:r>
              <a:rPr lang="en-US" dirty="0"/>
              <a:t>Then he uses some image </a:t>
            </a:r>
            <a:r>
              <a:rPr lang="en-US" dirty="0" err="1"/>
              <a:t>editting</a:t>
            </a:r>
            <a:r>
              <a:rPr lang="en-US" dirty="0"/>
              <a:t> software like </a:t>
            </a:r>
            <a:r>
              <a:rPr lang="en-US" dirty="0" err="1"/>
              <a:t>photoshop</a:t>
            </a:r>
            <a:r>
              <a:rPr lang="en-US" dirty="0"/>
              <a:t> and create forged cheque of his own.</a:t>
            </a:r>
          </a:p>
          <a:p>
            <a:pPr marL="624078" indent="-514350">
              <a:buAutoNum type="arabicPeriod"/>
            </a:pPr>
            <a:r>
              <a:rPr lang="en-US" dirty="0"/>
              <a:t>A fraud person uses such cheque either </a:t>
            </a:r>
            <a:r>
              <a:rPr lang="en-US" dirty="0" err="1"/>
              <a:t>ou</a:t>
            </a:r>
            <a:r>
              <a:rPr lang="en-US" dirty="0"/>
              <a:t> of city or out of state to get payment.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IDRBT</a:t>
            </a:r>
          </a:p>
        </p:txBody>
      </p:sp>
      <p:sp>
        <p:nvSpPr>
          <p:cNvPr id="3" name="Content Placeholder 2"/>
          <p:cNvSpPr>
            <a:spLocks noGrp="1"/>
          </p:cNvSpPr>
          <p:nvPr>
            <p:ph idx="1"/>
          </p:nvPr>
        </p:nvSpPr>
        <p:spPr/>
        <p:txBody>
          <a:bodyPr>
            <a:normAutofit fontScale="70000" lnSpcReduction="20000"/>
          </a:bodyPr>
          <a:lstStyle/>
          <a:p>
            <a:r>
              <a:rPr lang="en-US" dirty="0"/>
              <a:t>The </a:t>
            </a:r>
            <a:r>
              <a:rPr lang="en-US" b="1" dirty="0"/>
              <a:t>Institute for Development &amp; Research in Banking Technology</a:t>
            </a:r>
            <a:r>
              <a:rPr lang="en-US" dirty="0"/>
              <a:t> (</a:t>
            </a:r>
            <a:r>
              <a:rPr lang="en-US" b="1" dirty="0"/>
              <a:t>IDRBT</a:t>
            </a:r>
            <a:r>
              <a:rPr lang="en-US" dirty="0"/>
              <a:t>) is an institution exclusively focused on </a:t>
            </a:r>
            <a:r>
              <a:rPr lang="en-US" dirty="0">
                <a:hlinkClick r:id="rId2" tooltip="Banking"/>
              </a:rPr>
              <a:t>banking</a:t>
            </a:r>
            <a:r>
              <a:rPr lang="en-US" dirty="0"/>
              <a:t> </a:t>
            </a:r>
            <a:r>
              <a:rPr lang="en-US" dirty="0">
                <a:hlinkClick r:id="rId3" tooltip="Technology"/>
              </a:rPr>
              <a:t>technology</a:t>
            </a:r>
            <a:r>
              <a:rPr lang="en-US" dirty="0"/>
              <a:t>. </a:t>
            </a:r>
          </a:p>
          <a:p>
            <a:r>
              <a:rPr lang="en-US" dirty="0"/>
              <a:t>Established by the </a:t>
            </a:r>
            <a:r>
              <a:rPr lang="en-US" dirty="0">
                <a:hlinkClick r:id="rId4" tooltip="Reserve Bank of India"/>
              </a:rPr>
              <a:t>Reserve Bank of India</a:t>
            </a:r>
            <a:r>
              <a:rPr lang="en-US" dirty="0"/>
              <a:t> (RBI) in 1996, the institution works at the intersection of banking and technology.</a:t>
            </a:r>
          </a:p>
          <a:p>
            <a:r>
              <a:rPr lang="en-US" dirty="0"/>
              <a:t>The main focus of the institute is on conducting </a:t>
            </a:r>
            <a:r>
              <a:rPr lang="en-US" dirty="0">
                <a:hlinkClick r:id="rId5" tooltip="Applied Research"/>
              </a:rPr>
              <a:t>applied research</a:t>
            </a:r>
            <a:r>
              <a:rPr lang="en-US" dirty="0"/>
              <a:t> and experimental development in the area of banking technology. The research at the institute is directed primarily towards a specific practical objective that will serve the banking and financial sector.</a:t>
            </a:r>
          </a:p>
          <a:p>
            <a:r>
              <a:rPr lang="en-US" dirty="0"/>
              <a:t>Accordingly, the research and development activities of the institute aim at improving banking technology in India. </a:t>
            </a:r>
          </a:p>
          <a:p>
            <a:r>
              <a:rPr lang="en-US" dirty="0"/>
              <a:t>While addressing the immediate concerns of the banking sector, the research at the institute also focuses on anticipating the future needs and requirements of the banking sector and developing technologies to address them.</a:t>
            </a:r>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E-Checks-Protocols and Standards</a:t>
            </a:r>
          </a:p>
        </p:txBody>
      </p:sp>
      <p:sp>
        <p:nvSpPr>
          <p:cNvPr id="3" name="Content Placeholder 2"/>
          <p:cNvSpPr>
            <a:spLocks noGrp="1"/>
          </p:cNvSpPr>
          <p:nvPr>
            <p:ph idx="1"/>
          </p:nvPr>
        </p:nvSpPr>
        <p:spPr/>
        <p:txBody>
          <a:bodyPr/>
          <a:lstStyle/>
          <a:p>
            <a:r>
              <a:rPr lang="en-US" dirty="0"/>
              <a:t>The drawbacks of e-Checks are:</a:t>
            </a:r>
          </a:p>
          <a:p>
            <a:pPr marL="624078" indent="-514350">
              <a:buAutoNum type="arabicPeriod"/>
            </a:pPr>
            <a:r>
              <a:rPr lang="en-US" dirty="0"/>
              <a:t>Customer education</a:t>
            </a:r>
          </a:p>
          <a:p>
            <a:pPr marL="624078" indent="-514350">
              <a:buAutoNum type="arabicPeriod"/>
            </a:pPr>
            <a:r>
              <a:rPr lang="en-US" dirty="0"/>
              <a:t>Chances of misuse, fraud</a:t>
            </a:r>
          </a:p>
          <a:p>
            <a:pPr marL="624078" indent="-514350">
              <a:buAutoNum type="arabicPeriod"/>
            </a:pPr>
            <a:r>
              <a:rPr lang="en-US" dirty="0"/>
              <a:t>Need a different infrastructure</a:t>
            </a:r>
          </a:p>
          <a:p>
            <a:pPr marL="624078" indent="-514350">
              <a:buAutoNum type="arabicPeriod"/>
            </a:pPr>
            <a:r>
              <a:rPr lang="en-US" dirty="0"/>
              <a:t>Unauthorized transaction becomes challenge for banks.</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E-Banking RBI Regulations.</a:t>
            </a:r>
          </a:p>
        </p:txBody>
      </p:sp>
      <p:sp>
        <p:nvSpPr>
          <p:cNvPr id="3" name="Content Placeholder 2"/>
          <p:cNvSpPr>
            <a:spLocks noGrp="1"/>
          </p:cNvSpPr>
          <p:nvPr>
            <p:ph idx="1"/>
          </p:nvPr>
        </p:nvSpPr>
        <p:spPr/>
        <p:txBody>
          <a:bodyPr>
            <a:normAutofit fontScale="92500" lnSpcReduction="10000"/>
          </a:bodyPr>
          <a:lstStyle/>
          <a:p>
            <a:r>
              <a:rPr lang="en-US" sz="2000" dirty="0"/>
              <a:t> The bank should formulate a policy for Internet Banking with the approval of the Board. </a:t>
            </a:r>
          </a:p>
          <a:p>
            <a:r>
              <a:rPr lang="en-US" sz="2000" dirty="0"/>
              <a:t> The policy should fit into the bank’s overall Information technology and Information Security Policy and ensures confidentiality of records and security systems. </a:t>
            </a:r>
          </a:p>
          <a:p>
            <a:r>
              <a:rPr lang="en-US" sz="2000" dirty="0"/>
              <a:t> The policy should clearly lay down the procedure to be followed in respect of 'Know Your Customer' requirements. </a:t>
            </a:r>
          </a:p>
          <a:p>
            <a:r>
              <a:rPr lang="en-US" sz="2000" dirty="0"/>
              <a:t> The policy should cover technology and security standards and also address the legal, regulatory and supervisory issues as enumerated in this Annex. </a:t>
            </a:r>
          </a:p>
          <a:p>
            <a:r>
              <a:rPr lang="en-US" sz="2000" dirty="0"/>
              <a:t> The banks should put in place sound internal control systems and take into account the operational risks involved in providing the service. </a:t>
            </a:r>
          </a:p>
          <a:p>
            <a:r>
              <a:rPr lang="en-US" sz="2000" dirty="0"/>
              <a:t>Adequate disclosure should be made regarding the risk, responsibilities and liabilities to the customers before offering the facility. </a:t>
            </a:r>
          </a:p>
          <a:p>
            <a:endParaRPr lang="en-US" sz="2000" dirty="0"/>
          </a:p>
          <a:p>
            <a:endParaRPr lang="en-US" sz="2000" dirty="0"/>
          </a:p>
          <a:p>
            <a:endParaRPr lang="en-US"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Technology and Security Standards</a:t>
            </a:r>
          </a:p>
        </p:txBody>
      </p:sp>
      <p:sp>
        <p:nvSpPr>
          <p:cNvPr id="3" name="Content Placeholder 2"/>
          <p:cNvSpPr>
            <a:spLocks noGrp="1"/>
          </p:cNvSpPr>
          <p:nvPr>
            <p:ph idx="1"/>
          </p:nvPr>
        </p:nvSpPr>
        <p:spPr/>
        <p:txBody>
          <a:bodyPr>
            <a:normAutofit fontScale="85000" lnSpcReduction="10000"/>
          </a:bodyPr>
          <a:lstStyle/>
          <a:p>
            <a:r>
              <a:rPr lang="en-US" dirty="0"/>
              <a:t>Use of IS and other forms of securities.</a:t>
            </a:r>
          </a:p>
          <a:p>
            <a:r>
              <a:rPr lang="en-US" dirty="0"/>
              <a:t> The banks should designate a Network and Database Administrator with clearly defined roles as per the IS Audit policy duly approved by their Board. </a:t>
            </a:r>
          </a:p>
          <a:p>
            <a:r>
              <a:rPr lang="en-US" dirty="0"/>
              <a:t>Logical access controls to data, Systems, Application software, utilities, telecommunication lines, libraries, System software, etc. should be in place. </a:t>
            </a:r>
          </a:p>
          <a:p>
            <a:r>
              <a:rPr lang="en-US" dirty="0"/>
              <a:t> The banks should ensure that there is no direct connection between the Internet and the bank's system. </a:t>
            </a:r>
          </a:p>
          <a:p>
            <a:r>
              <a:rPr lang="en-US" dirty="0"/>
              <a:t>The banks should have effective safeguards to prevent intrusions into the systems/network.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		THANK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609600"/>
          </a:xfrm>
        </p:spPr>
        <p:txBody>
          <a:bodyPr>
            <a:normAutofit fontScale="90000"/>
          </a:bodyPr>
          <a:lstStyle/>
          <a:p>
            <a:r>
              <a:rPr lang="en-US" dirty="0"/>
              <a:t>Lead role of Reserve Bank of India</a:t>
            </a:r>
          </a:p>
        </p:txBody>
      </p:sp>
      <p:sp>
        <p:nvSpPr>
          <p:cNvPr id="3" name="Content Placeholder 2"/>
          <p:cNvSpPr>
            <a:spLocks noGrp="1"/>
          </p:cNvSpPr>
          <p:nvPr>
            <p:ph idx="1"/>
          </p:nvPr>
        </p:nvSpPr>
        <p:spPr/>
        <p:txBody>
          <a:bodyPr>
            <a:normAutofit/>
          </a:bodyPr>
          <a:lstStyle/>
          <a:p>
            <a:r>
              <a:rPr lang="en-US" sz="2400" dirty="0">
                <a:latin typeface="Calibri" pitchFamily="34" charset="0"/>
              </a:rPr>
              <a:t>Monetary Authority</a:t>
            </a:r>
          </a:p>
          <a:p>
            <a:r>
              <a:rPr lang="en-US" sz="2400" dirty="0">
                <a:latin typeface="Calibri" pitchFamily="34" charset="0"/>
              </a:rPr>
              <a:t>Regulator and supervisor of the financial system</a:t>
            </a:r>
          </a:p>
          <a:p>
            <a:r>
              <a:rPr lang="en-US" sz="2400" dirty="0">
                <a:latin typeface="Calibri" pitchFamily="34" charset="0"/>
              </a:rPr>
              <a:t>Regulator and supervisor of the payment systems</a:t>
            </a:r>
          </a:p>
          <a:p>
            <a:r>
              <a:rPr lang="en-US" sz="2400" dirty="0">
                <a:latin typeface="Calibri" pitchFamily="34" charset="0"/>
              </a:rPr>
              <a:t>Manager of Foreign Exchange</a:t>
            </a:r>
          </a:p>
          <a:p>
            <a:r>
              <a:rPr lang="en-US" sz="2400" dirty="0">
                <a:latin typeface="Calibri" pitchFamily="34" charset="0"/>
              </a:rPr>
              <a:t>Issuer of currency</a:t>
            </a:r>
          </a:p>
          <a:p>
            <a:r>
              <a:rPr lang="en-US" sz="2400" dirty="0">
                <a:latin typeface="Calibri" pitchFamily="34" charset="0"/>
              </a:rPr>
              <a:t>Developmental role</a:t>
            </a:r>
          </a:p>
          <a:p>
            <a:r>
              <a:rPr lang="en-US" sz="2400" dirty="0">
                <a:latin typeface="Calibri" pitchFamily="34" charset="0"/>
              </a:rPr>
              <a:t>Banker to the Government</a:t>
            </a:r>
          </a:p>
          <a:p>
            <a:r>
              <a:rPr lang="en-US" sz="2400" dirty="0">
                <a:latin typeface="Calibri" pitchFamily="34" charset="0"/>
              </a:rPr>
              <a:t>Banker to banks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ACH Operations</a:t>
            </a:r>
          </a:p>
        </p:txBody>
      </p:sp>
      <p:sp>
        <p:nvSpPr>
          <p:cNvPr id="3" name="Content Placeholder 2"/>
          <p:cNvSpPr>
            <a:spLocks noGrp="1"/>
          </p:cNvSpPr>
          <p:nvPr>
            <p:ph idx="1"/>
          </p:nvPr>
        </p:nvSpPr>
        <p:spPr/>
        <p:txBody>
          <a:bodyPr>
            <a:normAutofit/>
          </a:bodyPr>
          <a:lstStyle/>
          <a:p>
            <a:r>
              <a:rPr lang="en-US" sz="1600" dirty="0">
                <a:latin typeface="Calibri" pitchFamily="34" charset="0"/>
              </a:rPr>
              <a:t>The Automated Clearing House (ACH) Network is an electronic funds-transfer system run by NACHA,  since 1974. </a:t>
            </a:r>
          </a:p>
          <a:p>
            <a:r>
              <a:rPr lang="en-US" sz="1600" dirty="0">
                <a:latin typeface="Calibri" pitchFamily="34" charset="0"/>
              </a:rPr>
              <a:t>This payment system provides ACH transactions for use with payroll, direct deposit, tax refunds, consumer bills, tax payments, and many more payment services in the U.S.</a:t>
            </a:r>
          </a:p>
          <a:p>
            <a:r>
              <a:rPr lang="en-US" sz="1600" dirty="0"/>
              <a:t>NACHA is a self-regulating institution, and it gives the ACH network its management, development, administration, and rules. The organization's operating rules are designed to facilitate growth in the size and scope of electronic payments within the network.</a:t>
            </a:r>
          </a:p>
          <a:p>
            <a:r>
              <a:rPr lang="en-US" sz="1600" dirty="0"/>
              <a:t>The ACH Network essentially acts as a financial hub and helps people and organizations move money from one bank account to another. ACH transactions consist of direct deposits and direct payments, including </a:t>
            </a:r>
            <a:r>
              <a:rPr lang="en-US" sz="1600" u="sng" dirty="0"/>
              <a:t>business-to-</a:t>
            </a:r>
            <a:r>
              <a:rPr lang="en-US" sz="1600" u="sng" dirty="0" err="1"/>
              <a:t>businesss</a:t>
            </a:r>
            <a:r>
              <a:rPr lang="en-US" sz="1600" dirty="0"/>
              <a:t> (B2B) transactions, government transactions, and consumer transactions.</a:t>
            </a:r>
          </a:p>
          <a:p>
            <a:pPr>
              <a:buNone/>
            </a:pPr>
            <a:br>
              <a:rPr lang="en-US" sz="1600" dirty="0"/>
            </a:br>
            <a:br>
              <a:rPr lang="en-US" sz="1600" dirty="0"/>
            </a:br>
            <a:endParaRPr lang="en-US" sz="1600" dirty="0">
              <a:latin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ch-5bfd6df4c9e77c0026eeff9a.png"/>
          <p:cNvPicPr>
            <a:picLocks noGrp="1" noChangeAspect="1"/>
          </p:cNvPicPr>
          <p:nvPr>
            <p:ph idx="1"/>
          </p:nvPr>
        </p:nvPicPr>
        <p:blipFill>
          <a:blip r:embed="rId2"/>
          <a:stretch>
            <a:fillRect/>
          </a:stretch>
        </p:blipFill>
        <p:spPr>
          <a:xfrm>
            <a:off x="952896" y="2249488"/>
            <a:ext cx="7238207" cy="432435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Automation in Indian Banks</a:t>
            </a:r>
          </a:p>
        </p:txBody>
      </p:sp>
      <p:sp>
        <p:nvSpPr>
          <p:cNvPr id="3" name="Content Placeholder 2"/>
          <p:cNvSpPr>
            <a:spLocks noGrp="1"/>
          </p:cNvSpPr>
          <p:nvPr>
            <p:ph idx="1"/>
          </p:nvPr>
        </p:nvSpPr>
        <p:spPr/>
        <p:txBody>
          <a:bodyPr>
            <a:noAutofit/>
          </a:bodyPr>
          <a:lstStyle/>
          <a:p>
            <a:pPr fontAlgn="base"/>
            <a:r>
              <a:rPr lang="en-US" sz="1600" dirty="0"/>
              <a:t>Indian banking industry is now in the midst of IT revolution paving the way for the introduction of new technology into banking operations. Increasing importance of total banking automation in Indian banking industry has been </a:t>
            </a:r>
            <a:r>
              <a:rPr lang="en-US" sz="1600" dirty="0" err="1"/>
              <a:t>realised</a:t>
            </a:r>
            <a:r>
              <a:rPr lang="en-US" sz="1600" dirty="0"/>
              <a:t> because of a combination of regulatory and competitive scenario.</a:t>
            </a:r>
          </a:p>
          <a:p>
            <a:pPr fontAlgn="base"/>
            <a:r>
              <a:rPr lang="en-US" sz="1600" dirty="0"/>
              <a:t>Information Technology has been largely used basically under two different avenues in Banking. One area is communication and connectivity and the other in Business Process Reengineering.</a:t>
            </a:r>
          </a:p>
          <a:p>
            <a:pPr fontAlgn="base"/>
            <a:r>
              <a:rPr lang="en-US" sz="1600" dirty="0"/>
              <a:t>As a result of this, modern technology has largely changed the contours of three major functions usually performed by banks, i.e., access to liquidity, transformation of assets and monitoring of risks. Moreover, Information Technology and the communication networking systems have an important bearing on the efficiency of money, capital and foreign exchange markets.</a:t>
            </a:r>
          </a:p>
          <a:p>
            <a:pPr fontAlgn="base"/>
            <a:r>
              <a:rPr lang="en-US" sz="1600" dirty="0"/>
              <a:t>In India, the Software packages for Banking Applications had its beginning in the middle of eighties, when Indian Banks made an attempt to computerize their branches in a limited scale.</a:t>
            </a:r>
          </a:p>
          <a:p>
            <a:pPr>
              <a:buNone/>
            </a:pPr>
            <a:br>
              <a:rPr lang="en-US" sz="1600" dirty="0"/>
            </a:br>
            <a:br>
              <a:rPr lang="en-US" sz="1600" dirty="0"/>
            </a:br>
            <a:br>
              <a:rPr lang="en-US" sz="1600" dirty="0"/>
            </a:br>
            <a:endParaRPr lang="en-US"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Cheque clearing using MICR</a:t>
            </a:r>
          </a:p>
        </p:txBody>
      </p:sp>
      <p:pic>
        <p:nvPicPr>
          <p:cNvPr id="6" name="Content Placeholder 5" descr="MICR.JPG"/>
          <p:cNvPicPr>
            <a:picLocks noGrp="1" noChangeAspect="1"/>
          </p:cNvPicPr>
          <p:nvPr>
            <p:ph idx="1"/>
          </p:nvPr>
        </p:nvPicPr>
        <p:blipFill>
          <a:blip r:embed="rId2"/>
          <a:stretch>
            <a:fillRect/>
          </a:stretch>
        </p:blipFill>
        <p:spPr>
          <a:xfrm>
            <a:off x="2104903" y="2249488"/>
            <a:ext cx="4934194" cy="432435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CORE Banking solutions (CBS)</a:t>
            </a:r>
          </a:p>
        </p:txBody>
      </p:sp>
      <p:sp>
        <p:nvSpPr>
          <p:cNvPr id="5" name="Content Placeholder 4"/>
          <p:cNvSpPr>
            <a:spLocks noGrp="1"/>
          </p:cNvSpPr>
          <p:nvPr>
            <p:ph idx="1"/>
          </p:nvPr>
        </p:nvSpPr>
        <p:spPr/>
        <p:txBody>
          <a:bodyPr>
            <a:normAutofit lnSpcReduction="10000"/>
          </a:bodyPr>
          <a:lstStyle/>
          <a:p>
            <a:r>
              <a:rPr lang="en-US" dirty="0"/>
              <a:t>The features of CBS:</a:t>
            </a:r>
          </a:p>
          <a:p>
            <a:pPr marL="624078" indent="-514350">
              <a:buAutoNum type="arabicPeriod"/>
            </a:pPr>
            <a:r>
              <a:rPr lang="en-US" dirty="0"/>
              <a:t>Customer-On boarding</a:t>
            </a:r>
          </a:p>
          <a:p>
            <a:pPr marL="624078" indent="-514350">
              <a:buAutoNum type="arabicPeriod"/>
            </a:pPr>
            <a:r>
              <a:rPr lang="en-US" dirty="0"/>
              <a:t>Managing deposits and withdrawals</a:t>
            </a:r>
          </a:p>
          <a:p>
            <a:pPr marL="624078" indent="-514350">
              <a:buAutoNum type="arabicPeriod"/>
            </a:pPr>
            <a:r>
              <a:rPr lang="en-US" dirty="0"/>
              <a:t>Transactions management</a:t>
            </a:r>
          </a:p>
          <a:p>
            <a:pPr marL="624078" indent="-514350">
              <a:buAutoNum type="arabicPeriod"/>
            </a:pPr>
            <a:r>
              <a:rPr lang="en-US" dirty="0"/>
              <a:t>Interest calculation and management</a:t>
            </a:r>
          </a:p>
          <a:p>
            <a:pPr marL="624078" indent="-514350">
              <a:buAutoNum type="arabicPeriod"/>
            </a:pPr>
            <a:r>
              <a:rPr lang="en-US" dirty="0"/>
              <a:t>Payments processing.</a:t>
            </a:r>
          </a:p>
          <a:p>
            <a:pPr marL="624078" indent="-514350">
              <a:buAutoNum type="arabicPeriod"/>
            </a:pPr>
            <a:r>
              <a:rPr lang="en-US" dirty="0"/>
              <a:t>Customer relationship management</a:t>
            </a:r>
          </a:p>
          <a:p>
            <a:pPr marL="624078" indent="-514350">
              <a:buAutoNum type="arabicPeriod"/>
            </a:pPr>
            <a:r>
              <a:rPr lang="en-US" dirty="0"/>
              <a:t>Designing new banking products </a:t>
            </a:r>
          </a:p>
          <a:p>
            <a:pPr marL="624078" indent="-514350">
              <a:buAutoNum type="arabicPeriod"/>
            </a:pPr>
            <a:r>
              <a:rPr lang="en-US" dirty="0"/>
              <a:t>Loans disbursal and management</a:t>
            </a:r>
          </a:p>
          <a:p>
            <a:pPr marL="624078" indent="-514350">
              <a:buAutoNum type="arabicPeriod"/>
            </a:pPr>
            <a:r>
              <a:rPr lang="en-US" dirty="0"/>
              <a:t>Account management</a:t>
            </a:r>
          </a:p>
          <a:p>
            <a:pPr marL="624078" indent="-514350">
              <a:buAutoNum type="arabicPeriod"/>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Human resource Development(HRD)</a:t>
            </a:r>
          </a:p>
        </p:txBody>
      </p:sp>
      <p:sp>
        <p:nvSpPr>
          <p:cNvPr id="3" name="Content Placeholder 2"/>
          <p:cNvSpPr>
            <a:spLocks noGrp="1"/>
          </p:cNvSpPr>
          <p:nvPr>
            <p:ph idx="1"/>
          </p:nvPr>
        </p:nvSpPr>
        <p:spPr/>
        <p:txBody>
          <a:bodyPr/>
          <a:lstStyle/>
          <a:p>
            <a:r>
              <a:rPr lang="en-US" dirty="0"/>
              <a:t>Challenge in talent acquisition:</a:t>
            </a:r>
          </a:p>
          <a:p>
            <a:r>
              <a:rPr lang="en-US" dirty="0"/>
              <a:t>Staying relevant:</a:t>
            </a:r>
          </a:p>
          <a:p>
            <a:r>
              <a:rPr lang="en-US" dirty="0"/>
              <a:t>Digital will be key:</a:t>
            </a:r>
          </a:p>
          <a:p>
            <a:r>
              <a:rPr lang="en-US" dirty="0"/>
              <a:t>Redefining diversity:</a:t>
            </a:r>
          </a:p>
          <a:p>
            <a:r>
              <a:rPr lang="en-US" dirty="0"/>
              <a:t>Performance management:</a:t>
            </a:r>
          </a:p>
          <a:p>
            <a:r>
              <a:rPr lang="en-US" dirty="0"/>
              <a:t>Changes in work “space”:</a:t>
            </a:r>
          </a:p>
          <a:p>
            <a:r>
              <a:rPr lang="en-US"/>
              <a:t>Focus </a:t>
            </a:r>
            <a:r>
              <a:rPr lang="en-US" dirty="0"/>
              <a:t>on data analytics: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Technology in Banking Industry</a:t>
            </a:r>
          </a:p>
        </p:txBody>
      </p:sp>
      <p:sp>
        <p:nvSpPr>
          <p:cNvPr id="3" name="Content Placeholder 2"/>
          <p:cNvSpPr>
            <a:spLocks noGrp="1"/>
          </p:cNvSpPr>
          <p:nvPr>
            <p:ph idx="1"/>
          </p:nvPr>
        </p:nvSpPr>
        <p:spPr/>
        <p:txBody>
          <a:bodyPr/>
          <a:lstStyle/>
          <a:p>
            <a:pPr marL="624078" indent="-514350">
              <a:buAutoNum type="arabicPeriod"/>
            </a:pPr>
            <a:r>
              <a:rPr lang="en-US" dirty="0"/>
              <a:t>Teleconferencing: Audio, video, computer, </a:t>
            </a:r>
            <a:r>
              <a:rPr lang="en-US" dirty="0" err="1"/>
              <a:t>audiographics</a:t>
            </a:r>
            <a:r>
              <a:rPr lang="en-US" dirty="0"/>
              <a:t>.</a:t>
            </a:r>
          </a:p>
          <a:p>
            <a:pPr marL="624078" indent="-514350">
              <a:buAutoNum type="arabicPeriod"/>
            </a:pPr>
            <a:r>
              <a:rPr lang="en-US" dirty="0"/>
              <a:t>Internet Banking</a:t>
            </a:r>
          </a:p>
          <a:p>
            <a:pPr marL="624078" indent="-514350">
              <a:buAutoNum type="arabicPeriod"/>
            </a:pPr>
            <a:r>
              <a:rPr lang="en-US" dirty="0"/>
              <a:t>Digital signature in banking MICR</a:t>
            </a:r>
          </a:p>
          <a:p>
            <a:pPr marL="624078" indent="-514350">
              <a:buAutoNum type="arabicPeriod"/>
            </a:pPr>
            <a:r>
              <a:rPr lang="en-US" dirty="0"/>
              <a:t>Cheque truncation.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113</TotalTime>
  <Words>1034</Words>
  <Application>Microsoft Office PowerPoint</Application>
  <PresentationFormat>On-screen Show (4:3)</PresentationFormat>
  <Paragraphs>88</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Calibri</vt:lpstr>
      <vt:lpstr>Georgia</vt:lpstr>
      <vt:lpstr>Trebuchet MS</vt:lpstr>
      <vt:lpstr>Wingdings 2</vt:lpstr>
      <vt:lpstr>Urban</vt:lpstr>
      <vt:lpstr>Technological changes in Indian banking</vt:lpstr>
      <vt:lpstr>Lead role of Reserve Bank of India</vt:lpstr>
      <vt:lpstr>ACH Operations</vt:lpstr>
      <vt:lpstr>PowerPoint Presentation</vt:lpstr>
      <vt:lpstr>Automation in Indian Banks</vt:lpstr>
      <vt:lpstr>Cheque clearing using MICR</vt:lpstr>
      <vt:lpstr>CORE Banking solutions (CBS)</vt:lpstr>
      <vt:lpstr>Human resource Development(HRD)</vt:lpstr>
      <vt:lpstr>Technology in Banking Industry</vt:lpstr>
      <vt:lpstr>PowerPoint Presentation</vt:lpstr>
      <vt:lpstr>Dealing with fraud transactions under CTS</vt:lpstr>
      <vt:lpstr>CONT.</vt:lpstr>
      <vt:lpstr>IDRBT</vt:lpstr>
      <vt:lpstr>E-Checks-Protocols and Standards</vt:lpstr>
      <vt:lpstr>E-Banking RBI Regulations.</vt:lpstr>
      <vt:lpstr>Technology and Security Standards</vt:lpstr>
      <vt:lpstr>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Technological changes in Indian banking</dc:title>
  <dc:creator>Nitesh</dc:creator>
  <cp:lastModifiedBy>Lenovo</cp:lastModifiedBy>
  <cp:revision>45</cp:revision>
  <dcterms:created xsi:type="dcterms:W3CDTF">2021-02-19T13:35:03Z</dcterms:created>
  <dcterms:modified xsi:type="dcterms:W3CDTF">2021-02-22T04:23:06Z</dcterms:modified>
</cp:coreProperties>
</file>