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4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2366211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DD22D7-AE46-4786-981F-1D935BF64514}" type="datetimeFigureOut">
              <a:rPr lang="en-US" smtClean="0"/>
              <a:t>19-Apr-21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2916073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2873286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B7FFB-FE11-4A82-B562-EAF823DCA6A8}"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515715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1959646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9DD22D7-AE46-4786-981F-1D935BF64514}" type="datetimeFigureOut">
              <a:rPr lang="en-US" smtClean="0"/>
              <a:t>19-Apr-21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1667590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9DD22D7-AE46-4786-981F-1D935BF64514}" type="datetimeFigureOut">
              <a:rPr lang="en-US" smtClean="0"/>
              <a:t>19-Apr-21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9472664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470914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1019127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3718482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1835855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9DD22D7-AE46-4786-981F-1D935BF64514}" type="datetimeFigureOut">
              <a:rPr lang="en-US" smtClean="0"/>
              <a:t>19-Apr-21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1645616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9DD22D7-AE46-4786-981F-1D935BF64514}" type="datetimeFigureOut">
              <a:rPr lang="en-US" smtClean="0"/>
              <a:t>19-Apr-21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2226972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21230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562447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C9DD22D7-AE46-4786-981F-1D935BF64514}" type="datetimeFigureOut">
              <a:rPr lang="en-US" smtClean="0"/>
              <a:t>19-Apr-21</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1306393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DD22D7-AE46-4786-981F-1D935BF64514}" type="datetimeFigureOut">
              <a:rPr lang="en-US" smtClean="0"/>
              <a:t>19-Apr-21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B7FFB-FE11-4A82-B562-EAF823DCA6A8}" type="slidenum">
              <a:rPr lang="en-US" smtClean="0"/>
              <a:t>‹#›</a:t>
            </a:fld>
            <a:endParaRPr lang="en-US"/>
          </a:p>
        </p:txBody>
      </p:sp>
    </p:spTree>
    <p:extLst>
      <p:ext uri="{BB962C8B-B14F-4D97-AF65-F5344CB8AC3E}">
        <p14:creationId xmlns:p14="http://schemas.microsoft.com/office/powerpoint/2010/main" val="3215454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9DD22D7-AE46-4786-981F-1D935BF64514}" type="datetimeFigureOut">
              <a:rPr lang="en-US" smtClean="0"/>
              <a:t>19-Apr-21</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42B7FFB-FE11-4A82-B562-EAF823DCA6A8}" type="slidenum">
              <a:rPr lang="en-US" smtClean="0"/>
              <a:t>‹#›</a:t>
            </a:fld>
            <a:endParaRPr lang="en-US"/>
          </a:p>
        </p:txBody>
      </p:sp>
    </p:spTree>
    <p:extLst>
      <p:ext uri="{BB962C8B-B14F-4D97-AF65-F5344CB8AC3E}">
        <p14:creationId xmlns:p14="http://schemas.microsoft.com/office/powerpoint/2010/main" val="86509699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nBftXI4jvK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INTERNATIONAL FINANCIAL INSTITUTIONS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564332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134754"/>
            <a:ext cx="9404723" cy="837398"/>
          </a:xfrm>
        </p:spPr>
        <p:txBody>
          <a:bodyPr/>
          <a:lstStyle/>
          <a:p>
            <a:r>
              <a:rPr lang="en-US" dirty="0" smtClean="0"/>
              <a:t>ASIAN DEVELOPMENT BANK(ADB)</a:t>
            </a:r>
            <a:endParaRPr lang="en-US" dirty="0"/>
          </a:p>
        </p:txBody>
      </p:sp>
      <p:sp>
        <p:nvSpPr>
          <p:cNvPr id="3" name="Content Placeholder 2"/>
          <p:cNvSpPr>
            <a:spLocks noGrp="1"/>
          </p:cNvSpPr>
          <p:nvPr>
            <p:ph idx="1"/>
          </p:nvPr>
        </p:nvSpPr>
        <p:spPr>
          <a:xfrm>
            <a:off x="250257" y="972152"/>
            <a:ext cx="11781321" cy="5717406"/>
          </a:xfrm>
        </p:spPr>
        <p:txBody>
          <a:bodyPr>
            <a:normAutofit lnSpcReduction="10000"/>
          </a:bodyPr>
          <a:lstStyle/>
          <a:p>
            <a:r>
              <a:rPr lang="en-US" dirty="0" smtClean="0">
                <a:latin typeface="Arial" panose="020B0604020202020204" pitchFamily="34" charset="0"/>
                <a:cs typeface="Arial" panose="020B0604020202020204" pitchFamily="34" charset="0"/>
              </a:rPr>
              <a:t>ADB was established in 19</a:t>
            </a:r>
            <a:r>
              <a:rPr lang="en-US" baseline="30000" dirty="0" smtClean="0">
                <a:latin typeface="Arial" panose="020B0604020202020204" pitchFamily="34" charset="0"/>
                <a:cs typeface="Arial" panose="020B0604020202020204" pitchFamily="34" charset="0"/>
              </a:rPr>
              <a:t>th</a:t>
            </a:r>
            <a:r>
              <a:rPr lang="en-US" dirty="0" smtClean="0">
                <a:latin typeface="Arial" panose="020B0604020202020204" pitchFamily="34" charset="0"/>
                <a:cs typeface="Arial" panose="020B0604020202020204" pitchFamily="34" charset="0"/>
              </a:rPr>
              <a:t> Dec 1966. It is headquartered at </a:t>
            </a:r>
            <a:r>
              <a:rPr lang="en-US" dirty="0" err="1" smtClean="0">
                <a:latin typeface="Arial" panose="020B0604020202020204" pitchFamily="34" charset="0"/>
                <a:cs typeface="Arial" panose="020B0604020202020204" pitchFamily="34" charset="0"/>
              </a:rPr>
              <a:t>Manilla</a:t>
            </a:r>
            <a:r>
              <a:rPr lang="en-US" dirty="0" smtClean="0">
                <a:latin typeface="Arial" panose="020B0604020202020204" pitchFamily="34" charset="0"/>
                <a:cs typeface="Arial" panose="020B0604020202020204" pitchFamily="34" charset="0"/>
              </a:rPr>
              <a:t>, Philippines. Its objective is to provide financial assistance to nations for social and economic development. It has 67 member countries, 48 from </a:t>
            </a:r>
            <a:r>
              <a:rPr lang="en-US" dirty="0" err="1" smtClean="0">
                <a:latin typeface="Arial" panose="020B0604020202020204" pitchFamily="34" charset="0"/>
                <a:cs typeface="Arial" panose="020B0604020202020204" pitchFamily="34" charset="0"/>
              </a:rPr>
              <a:t>AsiaPacific</a:t>
            </a:r>
            <a:r>
              <a:rPr lang="en-US" dirty="0" smtClean="0">
                <a:latin typeface="Arial" panose="020B0604020202020204" pitchFamily="34" charset="0"/>
                <a:cs typeface="Arial" panose="020B0604020202020204" pitchFamily="34" charset="0"/>
              </a:rPr>
              <a:t> and 19 from outside.</a:t>
            </a:r>
          </a:p>
          <a:p>
            <a:r>
              <a:rPr lang="en-US" dirty="0" smtClean="0">
                <a:latin typeface="Arial" panose="020B0604020202020204" pitchFamily="34" charset="0"/>
                <a:cs typeface="Arial" panose="020B0604020202020204" pitchFamily="34" charset="0"/>
              </a:rPr>
              <a:t>All member countries has a representative , which forms the Board of Governors. They in turn elect the 12 member Board of Directors, responsible for running the institution.</a:t>
            </a:r>
          </a:p>
          <a:p>
            <a:r>
              <a:rPr lang="en-US" dirty="0" smtClean="0">
                <a:latin typeface="Arial" panose="020B0604020202020204" pitchFamily="34" charset="0"/>
                <a:cs typeface="Arial" panose="020B0604020202020204" pitchFamily="34" charset="0"/>
              </a:rPr>
              <a:t>The main objective of ADB was poverty alleviation in Asia, regional integrity and inclusive growth. Towards that, it gives financial assistance in the form of loans, grants, technical assistance, equity</a:t>
            </a:r>
          </a:p>
          <a:p>
            <a:r>
              <a:rPr lang="en-US" dirty="0" smtClean="0">
                <a:latin typeface="Arial" panose="020B0604020202020204" pitchFamily="34" charset="0"/>
                <a:cs typeface="Arial" panose="020B0604020202020204" pitchFamily="34" charset="0"/>
              </a:rPr>
              <a:t>The main thrust areas are education, environment, financial sector development, infrastructure, regional cooperation and integration. It assist s even the private sector also with loans and equity capital. The central banks are the nodal agencies in a country actively interacting with ADB to get funding for various projects.</a:t>
            </a:r>
          </a:p>
          <a:p>
            <a:r>
              <a:rPr lang="en-US" dirty="0" smtClean="0">
                <a:latin typeface="Arial" panose="020B0604020202020204" pitchFamily="34" charset="0"/>
                <a:cs typeface="Arial" panose="020B0604020202020204" pitchFamily="34" charset="0"/>
              </a:rPr>
              <a:t>Source of funding are : issuance of bonds in world’s capital markets, contribution from member countries, interest received from loans and retained earnings</a:t>
            </a:r>
          </a:p>
          <a:p>
            <a:r>
              <a:rPr lang="en-US" dirty="0" smtClean="0">
                <a:latin typeface="Arial" panose="020B0604020202020204" pitchFamily="34" charset="0"/>
                <a:cs typeface="Arial" panose="020B0604020202020204" pitchFamily="34" charset="0"/>
              </a:rPr>
              <a:t>The largest borrowers are China, India, Pakistan, Indonesia and Bangladesh.</a:t>
            </a:r>
          </a:p>
          <a:p>
            <a:r>
              <a:rPr lang="en-US" dirty="0" smtClean="0">
                <a:latin typeface="Arial" panose="020B0604020202020204" pitchFamily="34" charset="0"/>
                <a:cs typeface="Arial" panose="020B0604020202020204" pitchFamily="34" charset="0"/>
              </a:rPr>
              <a:t>India has received USD 47.96 billion assistance for 730 projects from ADB till date, majority being in transport sector.</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4447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614" y="135084"/>
            <a:ext cx="9404723" cy="731190"/>
          </a:xfrm>
        </p:spPr>
        <p:txBody>
          <a:bodyPr/>
          <a:lstStyle/>
          <a:p>
            <a:r>
              <a:rPr lang="en-US" dirty="0" smtClean="0"/>
              <a:t>INTERNATIONAL MONETARY FUND</a:t>
            </a:r>
            <a:endParaRPr lang="en-US" dirty="0"/>
          </a:p>
        </p:txBody>
      </p:sp>
      <p:sp>
        <p:nvSpPr>
          <p:cNvPr id="3" name="Content Placeholder 2"/>
          <p:cNvSpPr>
            <a:spLocks noGrp="1"/>
          </p:cNvSpPr>
          <p:nvPr>
            <p:ph idx="1"/>
          </p:nvPr>
        </p:nvSpPr>
        <p:spPr>
          <a:xfrm>
            <a:off x="227413" y="907512"/>
            <a:ext cx="11881168" cy="5733920"/>
          </a:xfrm>
        </p:spPr>
        <p:txBody>
          <a:bodyPr/>
          <a:lstStyle/>
          <a:p>
            <a:r>
              <a:rPr lang="en-US" dirty="0" smtClean="0">
                <a:latin typeface="Arial" panose="020B0604020202020204" pitchFamily="34" charset="0"/>
                <a:cs typeface="Arial" panose="020B0604020202020204" pitchFamily="34" charset="0"/>
              </a:rPr>
              <a:t>During Great Depression in 1930s countries became protective and raised tariff </a:t>
            </a:r>
            <a:r>
              <a:rPr lang="en-US" dirty="0" err="1" smtClean="0">
                <a:latin typeface="Arial" panose="020B0604020202020204" pitchFamily="34" charset="0"/>
                <a:cs typeface="Arial" panose="020B0604020202020204" pitchFamily="34" charset="0"/>
              </a:rPr>
              <a:t>barirers</a:t>
            </a:r>
            <a:r>
              <a:rPr lang="en-US" dirty="0" smtClean="0">
                <a:latin typeface="Arial" panose="020B0604020202020204" pitchFamily="34" charset="0"/>
                <a:cs typeface="Arial" panose="020B0604020202020204" pitchFamily="34" charset="0"/>
              </a:rPr>
              <a:t> which prevented international trade. The WW2 was draining finances of major countries. So they met in </a:t>
            </a:r>
            <a:r>
              <a:rPr lang="en-US" dirty="0" err="1" smtClean="0">
                <a:latin typeface="Arial" panose="020B0604020202020204" pitchFamily="34" charset="0"/>
                <a:cs typeface="Arial" panose="020B0604020202020204" pitchFamily="34" charset="0"/>
              </a:rPr>
              <a:t>Brettonwoods</a:t>
            </a:r>
            <a:r>
              <a:rPr lang="en-US" dirty="0" smtClean="0">
                <a:latin typeface="Arial" panose="020B0604020202020204" pitchFamily="34" charset="0"/>
                <a:cs typeface="Arial" panose="020B0604020202020204" pitchFamily="34" charset="0"/>
              </a:rPr>
              <a:t>, New Hampshire, USA in 1944 to discuss about increasing trade and exchange rate.</a:t>
            </a:r>
          </a:p>
          <a:p>
            <a:r>
              <a:rPr lang="en-US" dirty="0" smtClean="0">
                <a:latin typeface="Arial" panose="020B0604020202020204" pitchFamily="34" charset="0"/>
                <a:cs typeface="Arial" panose="020B0604020202020204" pitchFamily="34" charset="0"/>
              </a:rPr>
              <a:t>IMF was thus born and became operational 1947. Currently it has 190 member countries.</a:t>
            </a:r>
          </a:p>
          <a:p>
            <a:r>
              <a:rPr lang="en-US" dirty="0" smtClean="0">
                <a:latin typeface="Arial" panose="020B0604020202020204" pitchFamily="34" charset="0"/>
                <a:cs typeface="Arial" panose="020B0604020202020204" pitchFamily="34" charset="0"/>
              </a:rPr>
              <a:t>Its objectives were : 1. Ensuring exchange rate stability 2. Providing assistance to member countries to overcome short term disequilibrium in balance of payments. 3. Promoting international monetary cooperation. 4. Assistance to member nations to expand international trade 5. Establishing a multilateral system of payments to ensure smooth trade 6. Providing funds to member countries to correct adverse balance of payments position.</a:t>
            </a:r>
          </a:p>
          <a:p>
            <a:r>
              <a:rPr lang="en-US" dirty="0" smtClean="0">
                <a:latin typeface="Arial" panose="020B0604020202020204" pitchFamily="34" charset="0"/>
                <a:cs typeface="Arial" panose="020B0604020202020204" pitchFamily="34" charset="0"/>
              </a:rPr>
              <a:t>Financial assistance is given on the basis of a quota (or contribution) of countries to the fund. The size of the quota depends upon GDP of the member. Concessional loans to low income countries to bring about structural adjustments in their economy. Financial assistance is provided to stabilize the currency, meet emergencies like natural calamities, to manage balance of trade, reduce poverty and enhance growth rate, </a:t>
            </a:r>
            <a:r>
              <a:rPr lang="en-US" dirty="0" err="1" smtClean="0">
                <a:latin typeface="Arial" panose="020B0604020202020204" pitchFamily="34" charset="0"/>
                <a:cs typeface="Arial" panose="020B0604020202020204" pitchFamily="34" charset="0"/>
              </a:rPr>
              <a:t>etc</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Special Drawing Rights (SDR)</a:t>
            </a:r>
          </a:p>
          <a:p>
            <a:r>
              <a:rPr lang="en-US" dirty="0">
                <a:latin typeface="Arial" panose="020B0604020202020204" pitchFamily="34" charset="0"/>
                <a:cs typeface="Arial" panose="020B0604020202020204" pitchFamily="34" charset="0"/>
                <a:hlinkClick r:id="rId2"/>
              </a:rPr>
              <a:t>https://</a:t>
            </a:r>
            <a:r>
              <a:rPr lang="en-US" dirty="0" smtClean="0">
                <a:latin typeface="Arial" panose="020B0604020202020204" pitchFamily="34" charset="0"/>
                <a:cs typeface="Arial" panose="020B0604020202020204" pitchFamily="34" charset="0"/>
                <a:hlinkClick r:id="rId2"/>
              </a:rPr>
              <a:t>www.youtube.com/watch?v=nBftXI4jvK0</a:t>
            </a:r>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4843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86628"/>
            <a:ext cx="9404723" cy="847024"/>
          </a:xfrm>
        </p:spPr>
        <p:txBody>
          <a:bodyPr/>
          <a:lstStyle/>
          <a:p>
            <a:r>
              <a:rPr lang="en-US" dirty="0" smtClean="0"/>
              <a:t>WORLD BANK</a:t>
            </a:r>
            <a:endParaRPr lang="en-US" dirty="0"/>
          </a:p>
        </p:txBody>
      </p:sp>
      <p:sp>
        <p:nvSpPr>
          <p:cNvPr id="3" name="Content Placeholder 2"/>
          <p:cNvSpPr>
            <a:spLocks noGrp="1"/>
          </p:cNvSpPr>
          <p:nvPr>
            <p:ph idx="1"/>
          </p:nvPr>
        </p:nvSpPr>
        <p:spPr>
          <a:xfrm>
            <a:off x="125128" y="933652"/>
            <a:ext cx="11944952" cy="5765531"/>
          </a:xfrm>
        </p:spPr>
        <p:txBody>
          <a:bodyPr/>
          <a:lstStyle/>
          <a:p>
            <a:r>
              <a:rPr lang="en-US" dirty="0" smtClean="0"/>
              <a:t>WB, headquartered in Washington was established in 1944 to provide financial assistance to developing economies. It has the following 5 arms :</a:t>
            </a:r>
          </a:p>
          <a:p>
            <a:r>
              <a:rPr lang="en-US" dirty="0" smtClean="0"/>
              <a:t>International Bank for Reconstruction and Development (IBRD) formed in 1945, it raises capital from member countries, international financial markets, and interest earning from loans. It works with governments, private sector and NGOs in providing financial &amp; technical assistance for projects in developing countries that are sustainable and result in poverty alleviation and economic development.</a:t>
            </a:r>
          </a:p>
          <a:p>
            <a:r>
              <a:rPr lang="en-US" dirty="0" smtClean="0"/>
              <a:t>International Development Association (IDA), set up in 1960 focusses on assisting poorest countries. IDA provides long term loans(40 years) at 0% to poorest countries to implement projects of sustainable development in the fields of education, poverty alleviation, health, sanitation, water supply, rural development, </a:t>
            </a:r>
            <a:r>
              <a:rPr lang="en-US" dirty="0" err="1" smtClean="0"/>
              <a:t>etc</a:t>
            </a:r>
            <a:r>
              <a:rPr lang="en-US" dirty="0" smtClean="0"/>
              <a:t> and work with governments to bring about structural reforms.</a:t>
            </a:r>
          </a:p>
          <a:p>
            <a:r>
              <a:rPr lang="en-US" dirty="0" smtClean="0"/>
              <a:t>International Finance Corporation ( IFC)</a:t>
            </a:r>
          </a:p>
          <a:p>
            <a:r>
              <a:rPr lang="en-US" dirty="0" smtClean="0"/>
              <a:t>Multilateral Investment Guarantee Agency (MIGA)</a:t>
            </a:r>
          </a:p>
          <a:p>
            <a:r>
              <a:rPr lang="en-US" dirty="0" smtClean="0"/>
              <a:t>International Centre for Settlement of Investment Disputes (ICSID)</a:t>
            </a:r>
          </a:p>
          <a:p>
            <a:endParaRPr lang="en-US" dirty="0" smtClean="0"/>
          </a:p>
          <a:p>
            <a:endParaRPr lang="en-US" dirty="0"/>
          </a:p>
        </p:txBody>
      </p:sp>
    </p:spTree>
    <p:extLst>
      <p:ext uri="{BB962C8B-B14F-4D97-AF65-F5344CB8AC3E}">
        <p14:creationId xmlns:p14="http://schemas.microsoft.com/office/powerpoint/2010/main" val="25636323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144380"/>
            <a:ext cx="9404723" cy="693018"/>
          </a:xfrm>
        </p:spPr>
        <p:txBody>
          <a:bodyPr/>
          <a:lstStyle/>
          <a:p>
            <a:r>
              <a:rPr lang="en-US" dirty="0" smtClean="0"/>
              <a:t>WB</a:t>
            </a:r>
            <a:endParaRPr lang="en-US" dirty="0"/>
          </a:p>
        </p:txBody>
      </p:sp>
      <p:sp>
        <p:nvSpPr>
          <p:cNvPr id="3" name="Content Placeholder 2"/>
          <p:cNvSpPr>
            <a:spLocks noGrp="1"/>
          </p:cNvSpPr>
          <p:nvPr>
            <p:ph idx="1"/>
          </p:nvPr>
        </p:nvSpPr>
        <p:spPr>
          <a:xfrm>
            <a:off x="237038" y="1100017"/>
            <a:ext cx="11756040" cy="5531789"/>
          </a:xfrm>
        </p:spPr>
        <p:txBody>
          <a:bodyPr/>
          <a:lstStyle/>
          <a:p>
            <a:r>
              <a:rPr lang="en-US" dirty="0"/>
              <a:t>WB is comprised of a Board of Governors, selecting the Executive Board of Directors who takes the decisions about policy formation, loan disbursal and choosing projects for assisting. The President, serving a term of 5 years is always an US national as USA is the largest shareholder.</a:t>
            </a:r>
          </a:p>
          <a:p>
            <a:r>
              <a:rPr lang="en-US" dirty="0" smtClean="0"/>
              <a:t>WB provides loan assistance in building infrastructure projects like roads, </a:t>
            </a:r>
            <a:r>
              <a:rPr lang="en-US" dirty="0" err="1" smtClean="0"/>
              <a:t>ports,etc</a:t>
            </a:r>
            <a:r>
              <a:rPr lang="en-US" dirty="0" smtClean="0"/>
              <a:t> and energy development. It tries to supplement private capital. The lending </a:t>
            </a:r>
            <a:r>
              <a:rPr lang="en-US" dirty="0" err="1" smtClean="0"/>
              <a:t>programmes</a:t>
            </a:r>
            <a:r>
              <a:rPr lang="en-US" dirty="0" smtClean="0"/>
              <a:t> are 1.Structural adjustment lending, wherein the bank gives loans to developing nations to introduce institutional reforms that will increase their growth rate and BOP position, 2.Export credit, to enhance international trade, 3. Special Action </a:t>
            </a:r>
            <a:r>
              <a:rPr lang="en-US" dirty="0" err="1" smtClean="0"/>
              <a:t>programme</a:t>
            </a:r>
            <a:r>
              <a:rPr lang="en-US" dirty="0" smtClean="0"/>
              <a:t> to help weaker economies face the global recessions.</a:t>
            </a:r>
          </a:p>
          <a:p>
            <a:r>
              <a:rPr lang="en-US" dirty="0" smtClean="0"/>
              <a:t>The bank conducts a detailed feasibility study and identifies areas of funding. Funds are made available for projects that have positive impact on poverty alleviation, </a:t>
            </a:r>
            <a:r>
              <a:rPr lang="en-US" dirty="0" err="1" smtClean="0"/>
              <a:t>infrasture</a:t>
            </a:r>
            <a:r>
              <a:rPr lang="en-US" dirty="0" smtClean="0"/>
              <a:t> development and economic acceleration. The bank also provides technical know how and monitors the progress of the project.</a:t>
            </a:r>
          </a:p>
          <a:p>
            <a:endParaRPr lang="en-US" dirty="0"/>
          </a:p>
        </p:txBody>
      </p:sp>
    </p:spTree>
    <p:extLst>
      <p:ext uri="{BB962C8B-B14F-4D97-AF65-F5344CB8AC3E}">
        <p14:creationId xmlns:p14="http://schemas.microsoft.com/office/powerpoint/2010/main" val="900406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86628"/>
            <a:ext cx="9404723" cy="654517"/>
          </a:xfrm>
        </p:spPr>
        <p:txBody>
          <a:bodyPr/>
          <a:lstStyle/>
          <a:p>
            <a:r>
              <a:rPr lang="en-US" dirty="0" smtClean="0"/>
              <a:t>WB</a:t>
            </a:r>
            <a:endParaRPr lang="en-US" dirty="0"/>
          </a:p>
        </p:txBody>
      </p:sp>
      <p:sp>
        <p:nvSpPr>
          <p:cNvPr id="3" name="Content Placeholder 2"/>
          <p:cNvSpPr>
            <a:spLocks noGrp="1"/>
          </p:cNvSpPr>
          <p:nvPr>
            <p:ph idx="1"/>
          </p:nvPr>
        </p:nvSpPr>
        <p:spPr>
          <a:xfrm>
            <a:off x="115504" y="837398"/>
            <a:ext cx="11935326" cy="5746282"/>
          </a:xfrm>
        </p:spPr>
        <p:txBody>
          <a:bodyPr/>
          <a:lstStyle/>
          <a:p>
            <a:r>
              <a:rPr lang="en-US" dirty="0" smtClean="0"/>
              <a:t>WB has come under criticism due to the following reasons</a:t>
            </a:r>
          </a:p>
          <a:p>
            <a:r>
              <a:rPr lang="en-US" dirty="0" smtClean="0"/>
              <a:t>1. Developed countries have more share and hence influence the lending decisions. So the developing nations are not having a neutral lender.</a:t>
            </a:r>
          </a:p>
          <a:p>
            <a:r>
              <a:rPr lang="en-US" dirty="0" smtClean="0"/>
              <a:t>2. The soft loans are highly inadequate for poverty alleviation and economic development.</a:t>
            </a:r>
          </a:p>
          <a:p>
            <a:r>
              <a:rPr lang="en-US" dirty="0" smtClean="0"/>
              <a:t>3. WB controlled by rich nations maintain a rigid principle , however each poor country has its own set of problems and it becomes insensitive on WB’s part to not understand the uniqueness and change policy accordingly to customize the solution .</a:t>
            </a:r>
          </a:p>
          <a:p>
            <a:r>
              <a:rPr lang="en-US" dirty="0" err="1" smtClean="0"/>
              <a:t>Neverthless</a:t>
            </a:r>
            <a:r>
              <a:rPr lang="en-US" dirty="0" smtClean="0"/>
              <a:t> WB funding has gone a long way in poverty </a:t>
            </a:r>
            <a:r>
              <a:rPr lang="en-US" dirty="0" err="1" smtClean="0"/>
              <a:t>allevation</a:t>
            </a:r>
            <a:r>
              <a:rPr lang="en-US" dirty="0" smtClean="0"/>
              <a:t> in poor countries.</a:t>
            </a:r>
          </a:p>
          <a:p>
            <a:r>
              <a:rPr lang="en-US" dirty="0" smtClean="0"/>
              <a:t>In Dec 2020, WB &amp; Indian </a:t>
            </a:r>
            <a:r>
              <a:rPr lang="en-US" dirty="0" err="1" smtClean="0"/>
              <a:t>govt</a:t>
            </a:r>
            <a:r>
              <a:rPr lang="en-US" dirty="0" smtClean="0"/>
              <a:t> signed an agreement for USD 400 million for assistance towards India’s COVID19 fight. India is one of the founder members of IBRD, IDA and IFC. We have an executive director in IBRD, IDA,IFC and MIGA. India is 7</a:t>
            </a:r>
            <a:r>
              <a:rPr lang="en-US" baseline="30000" dirty="0" smtClean="0"/>
              <a:t>th</a:t>
            </a:r>
            <a:r>
              <a:rPr lang="en-US" dirty="0" smtClean="0"/>
              <a:t> largest member with 2.91% share in IBRD. Major projects that received WB assistance are </a:t>
            </a:r>
            <a:r>
              <a:rPr lang="en-US" dirty="0" err="1" smtClean="0"/>
              <a:t>Sarva</a:t>
            </a:r>
            <a:r>
              <a:rPr lang="en-US" dirty="0" smtClean="0"/>
              <a:t> </a:t>
            </a:r>
            <a:r>
              <a:rPr lang="en-US" dirty="0" err="1" smtClean="0"/>
              <a:t>Shiksha</a:t>
            </a:r>
            <a:r>
              <a:rPr lang="en-US" dirty="0" smtClean="0"/>
              <a:t> </a:t>
            </a:r>
            <a:r>
              <a:rPr lang="en-US" dirty="0" err="1" smtClean="0"/>
              <a:t>Abhiyan</a:t>
            </a:r>
            <a:r>
              <a:rPr lang="en-US" dirty="0" smtClean="0"/>
              <a:t>, Pradhan </a:t>
            </a:r>
            <a:r>
              <a:rPr lang="en-US" dirty="0" err="1" smtClean="0"/>
              <a:t>Mantri</a:t>
            </a:r>
            <a:r>
              <a:rPr lang="en-US" dirty="0" smtClean="0"/>
              <a:t> gram </a:t>
            </a:r>
            <a:r>
              <a:rPr lang="en-US" dirty="0" err="1" smtClean="0"/>
              <a:t>Sadak</a:t>
            </a:r>
            <a:r>
              <a:rPr lang="en-US" dirty="0" smtClean="0"/>
              <a:t> </a:t>
            </a:r>
            <a:r>
              <a:rPr lang="en-US" dirty="0" err="1" smtClean="0"/>
              <a:t>Yojana</a:t>
            </a:r>
            <a:r>
              <a:rPr lang="en-US" dirty="0" smtClean="0"/>
              <a:t>, </a:t>
            </a:r>
            <a:r>
              <a:rPr lang="en-US" dirty="0" err="1" smtClean="0"/>
              <a:t>Uttarkhand</a:t>
            </a:r>
            <a:r>
              <a:rPr lang="en-US" dirty="0" smtClean="0"/>
              <a:t> Health System development project, Tamil </a:t>
            </a:r>
            <a:r>
              <a:rPr lang="en-US" dirty="0"/>
              <a:t>N</a:t>
            </a:r>
            <a:r>
              <a:rPr lang="en-US" dirty="0" smtClean="0"/>
              <a:t>adu Health Reform project</a:t>
            </a:r>
            <a:endParaRPr lang="en-US" dirty="0"/>
          </a:p>
        </p:txBody>
      </p:sp>
    </p:spTree>
    <p:extLst>
      <p:ext uri="{BB962C8B-B14F-4D97-AF65-F5344CB8AC3E}">
        <p14:creationId xmlns:p14="http://schemas.microsoft.com/office/powerpoint/2010/main" val="659068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105878"/>
            <a:ext cx="11250714" cy="770021"/>
          </a:xfrm>
        </p:spPr>
        <p:txBody>
          <a:bodyPr/>
          <a:lstStyle/>
          <a:p>
            <a:r>
              <a:rPr lang="en-US" dirty="0" smtClean="0"/>
              <a:t>BANK FOR INTERNATIONAL SETTLEMENTS</a:t>
            </a:r>
            <a:endParaRPr lang="en-US" dirty="0"/>
          </a:p>
        </p:txBody>
      </p:sp>
      <p:sp>
        <p:nvSpPr>
          <p:cNvPr id="3" name="Content Placeholder 2"/>
          <p:cNvSpPr>
            <a:spLocks noGrp="1"/>
          </p:cNvSpPr>
          <p:nvPr>
            <p:ph idx="1"/>
          </p:nvPr>
        </p:nvSpPr>
        <p:spPr>
          <a:xfrm>
            <a:off x="211756" y="875900"/>
            <a:ext cx="11771697" cy="5813658"/>
          </a:xfrm>
        </p:spPr>
        <p:txBody>
          <a:bodyPr/>
          <a:lstStyle/>
          <a:p>
            <a:r>
              <a:rPr lang="en-US" dirty="0" smtClean="0"/>
              <a:t>BIS established in 1930 at Basel, Switzerland acts as the major international financial institution for interconnecting the central banks of the world.</a:t>
            </a:r>
          </a:p>
          <a:p>
            <a:r>
              <a:rPr lang="en-US" dirty="0" smtClean="0"/>
              <a:t>It comprises of General secretariat, Monetary and Economics Department and  Banking department. The members are drawn from different countries. It is administered by a 17 member Board of Directors headed by a Chairman, whose term is of 3 years. The board meets 6 times a year. </a:t>
            </a:r>
          </a:p>
          <a:p>
            <a:r>
              <a:rPr lang="en-US" dirty="0" smtClean="0"/>
              <a:t>BIS serves as a platform for central banks meeting, interchanging ideas on various global issues.</a:t>
            </a:r>
          </a:p>
          <a:p>
            <a:r>
              <a:rPr lang="en-US" dirty="0" smtClean="0"/>
              <a:t>BIS does </a:t>
            </a:r>
            <a:r>
              <a:rPr lang="en-US" dirty="0" err="1" smtClean="0"/>
              <a:t>indepth</a:t>
            </a:r>
            <a:r>
              <a:rPr lang="en-US" dirty="0" smtClean="0"/>
              <a:t> research and its expert </a:t>
            </a:r>
            <a:r>
              <a:rPr lang="en-US" dirty="0" err="1" smtClean="0"/>
              <a:t>commitees</a:t>
            </a:r>
            <a:r>
              <a:rPr lang="en-US" dirty="0" smtClean="0"/>
              <a:t> provide global standard recommendation to member central banks that help in anchoring financial stability</a:t>
            </a:r>
          </a:p>
          <a:p>
            <a:r>
              <a:rPr lang="en-US" dirty="0" smtClean="0"/>
              <a:t>BIS acts as custodian and manages the reserves and gold of the central banks.</a:t>
            </a:r>
          </a:p>
          <a:p>
            <a:r>
              <a:rPr lang="en-US" dirty="0" smtClean="0"/>
              <a:t>BIS acts as the lender of last resort for many central banks. Many European countries benefitted from BIS help in 1960s. Similarly Mexico in 1982 and Brazil in 1998 received financial assistance.</a:t>
            </a:r>
            <a:endParaRPr lang="en-US" dirty="0"/>
          </a:p>
        </p:txBody>
      </p:sp>
    </p:spTree>
    <p:extLst>
      <p:ext uri="{BB962C8B-B14F-4D97-AF65-F5344CB8AC3E}">
        <p14:creationId xmlns:p14="http://schemas.microsoft.com/office/powerpoint/2010/main" val="2148955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0"/>
            <a:ext cx="9404723" cy="779646"/>
          </a:xfrm>
        </p:spPr>
        <p:txBody>
          <a:bodyPr/>
          <a:lstStyle/>
          <a:p>
            <a:r>
              <a:rPr lang="en-US" dirty="0" smtClean="0"/>
              <a:t>BIS : INTERCONNECTIVITY FUNCTION</a:t>
            </a:r>
            <a:endParaRPr lang="en-US" dirty="0"/>
          </a:p>
        </p:txBody>
      </p:sp>
      <p:sp>
        <p:nvSpPr>
          <p:cNvPr id="3" name="Content Placeholder 2"/>
          <p:cNvSpPr>
            <a:spLocks noGrp="1"/>
          </p:cNvSpPr>
          <p:nvPr>
            <p:ph idx="1"/>
          </p:nvPr>
        </p:nvSpPr>
        <p:spPr>
          <a:xfrm>
            <a:off x="246664" y="1068404"/>
            <a:ext cx="11736789" cy="5582653"/>
          </a:xfrm>
        </p:spPr>
        <p:txBody>
          <a:bodyPr>
            <a:normAutofit/>
          </a:bodyPr>
          <a:lstStyle/>
          <a:p>
            <a:r>
              <a:rPr lang="en-US" dirty="0" smtClean="0"/>
              <a:t>BIS has done pivotal work in acting as anchor agency to bring about economic cooperation between governments, central banks and other international agencies in smooth conduct of a financial system. The assistance provided are :</a:t>
            </a:r>
          </a:p>
          <a:p>
            <a:r>
              <a:rPr lang="en-US" dirty="0" smtClean="0"/>
              <a:t>1. Central banks of advanced countries are guided to coordinate technical assistance and selective training.</a:t>
            </a:r>
          </a:p>
          <a:p>
            <a:r>
              <a:rPr lang="en-US" dirty="0" smtClean="0"/>
              <a:t>2. Provision of vast database and platform of information exchange between central banks.</a:t>
            </a:r>
          </a:p>
          <a:p>
            <a:r>
              <a:rPr lang="en-US" dirty="0" smtClean="0"/>
              <a:t>3. Expert guidance on internal controls, risk management, information security , </a:t>
            </a:r>
            <a:r>
              <a:rPr lang="en-US" dirty="0" err="1" smtClean="0"/>
              <a:t>etc</a:t>
            </a:r>
            <a:endParaRPr lang="en-US" dirty="0" smtClean="0"/>
          </a:p>
          <a:p>
            <a:r>
              <a:rPr lang="en-US" dirty="0" smtClean="0"/>
              <a:t>4. Research work done by Monetary and Economics department provides valuable insight</a:t>
            </a:r>
          </a:p>
          <a:p>
            <a:r>
              <a:rPr lang="en-US" dirty="0" smtClean="0"/>
              <a:t>5. Databases on forex markets, derivatives, international debt market, </a:t>
            </a:r>
            <a:r>
              <a:rPr lang="en-US" dirty="0" err="1" smtClean="0"/>
              <a:t>BoP</a:t>
            </a:r>
            <a:r>
              <a:rPr lang="en-US" dirty="0" smtClean="0"/>
              <a:t>, international banking are very valuable to central banks</a:t>
            </a:r>
          </a:p>
          <a:p>
            <a:r>
              <a:rPr lang="en-US" dirty="0" smtClean="0"/>
              <a:t>6. Various committees of BIS have given recommendations , which have been adopted by many central banks and have become international standard parameters for development and stability of international financial system. </a:t>
            </a:r>
            <a:endParaRPr lang="en-US" dirty="0"/>
          </a:p>
        </p:txBody>
      </p:sp>
    </p:spTree>
    <p:extLst>
      <p:ext uri="{BB962C8B-B14F-4D97-AF65-F5344CB8AC3E}">
        <p14:creationId xmlns:p14="http://schemas.microsoft.com/office/powerpoint/2010/main" val="2028767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171</TotalTime>
  <Words>1331</Words>
  <Application>Microsoft Office PowerPoint</Application>
  <PresentationFormat>Widescreen</PresentationFormat>
  <Paragraphs>49</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Century Gothic</vt:lpstr>
      <vt:lpstr>Wingdings 3</vt:lpstr>
      <vt:lpstr>Ion</vt:lpstr>
      <vt:lpstr>INTERNATIONAL FINANCIAL INSTITUTIONS</vt:lpstr>
      <vt:lpstr>ASIAN DEVELOPMENT BANK(ADB)</vt:lpstr>
      <vt:lpstr>INTERNATIONAL MONETARY FUND</vt:lpstr>
      <vt:lpstr>WORLD BANK</vt:lpstr>
      <vt:lpstr>WB</vt:lpstr>
      <vt:lpstr>WB</vt:lpstr>
      <vt:lpstr>BANK FOR INTERNATIONAL SETTLEMENTS</vt:lpstr>
      <vt:lpstr>BIS : INTERCONNECTIVITY FUNCTION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FINANCIAL INSTITUTIONS</dc:title>
  <dc:creator>Windows 10 Pro</dc:creator>
  <cp:lastModifiedBy>Windows 10 Pro</cp:lastModifiedBy>
  <cp:revision>20</cp:revision>
  <dcterms:created xsi:type="dcterms:W3CDTF">2021-04-19T02:04:39Z</dcterms:created>
  <dcterms:modified xsi:type="dcterms:W3CDTF">2021-04-19T11:41:49Z</dcterms:modified>
</cp:coreProperties>
</file>