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57" r:id="rId5"/>
    <p:sldId id="259" r:id="rId6"/>
    <p:sldId id="260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  <p:sldId id="279" r:id="rId24"/>
    <p:sldId id="280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E2C073-CEE9-48C0-8A4F-B337FAD7667D}" type="doc">
      <dgm:prSet loTypeId="urn:microsoft.com/office/officeart/2005/8/layout/equati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614FE14D-12CC-4751-BB11-59BCA6872A8D}">
      <dgm:prSet custT="1"/>
      <dgm:spPr/>
      <dgm:t>
        <a:bodyPr/>
        <a:lstStyle/>
        <a:p>
          <a:r>
            <a:rPr lang="en-US" sz="1800" b="1" u="none" dirty="0"/>
            <a:t>A) CAPITALISATION  OF FUTURE MAINTAINABLE PROFIT</a:t>
          </a:r>
        </a:p>
      </dgm:t>
    </dgm:pt>
    <dgm:pt modelId="{B65D1985-60AD-4D47-955B-EE40D0DF23FE}" type="parTrans" cxnId="{9ED9CFF3-EFA4-468D-B689-0A840251B883}">
      <dgm:prSet/>
      <dgm:spPr/>
      <dgm:t>
        <a:bodyPr/>
        <a:lstStyle/>
        <a:p>
          <a:endParaRPr lang="en-IN"/>
        </a:p>
      </dgm:t>
    </dgm:pt>
    <dgm:pt modelId="{921D4C51-AAFE-4B42-ACC8-6158C3B45A20}" type="sibTrans" cxnId="{9ED9CFF3-EFA4-468D-B689-0A840251B883}">
      <dgm:prSet/>
      <dgm:spPr/>
      <dgm:t>
        <a:bodyPr/>
        <a:lstStyle/>
        <a:p>
          <a:endParaRPr lang="en-IN"/>
        </a:p>
      </dgm:t>
    </dgm:pt>
    <dgm:pt modelId="{381439E2-225C-49E5-A2B3-8E3CAF740CA1}">
      <dgm:prSet custT="1"/>
      <dgm:spPr/>
      <dgm:t>
        <a:bodyPr/>
        <a:lstStyle/>
        <a:p>
          <a:r>
            <a:rPr lang="en-IN" sz="2400" dirty="0"/>
            <a:t>B) CAPITALISATION OF SUPER PROFIT</a:t>
          </a:r>
        </a:p>
      </dgm:t>
    </dgm:pt>
    <dgm:pt modelId="{509E1FA0-37AB-41F1-BBC2-6BBD56D011C9}" type="parTrans" cxnId="{547AEDAC-92CD-4097-92A7-CF32350ED96E}">
      <dgm:prSet/>
      <dgm:spPr/>
      <dgm:t>
        <a:bodyPr/>
        <a:lstStyle/>
        <a:p>
          <a:endParaRPr lang="en-IN"/>
        </a:p>
      </dgm:t>
    </dgm:pt>
    <dgm:pt modelId="{F76B4885-4FAE-49A8-87B7-026A72FAF0D6}" type="sibTrans" cxnId="{547AEDAC-92CD-4097-92A7-CF32350ED96E}">
      <dgm:prSet/>
      <dgm:spPr/>
      <dgm:t>
        <a:bodyPr/>
        <a:lstStyle/>
        <a:p>
          <a:endParaRPr lang="en-IN"/>
        </a:p>
      </dgm:t>
    </dgm:pt>
    <dgm:pt modelId="{BF4BAD70-F5F9-4510-AFE2-C16D375E2923}">
      <dgm:prSet/>
      <dgm:spPr/>
      <dgm:t>
        <a:bodyPr/>
        <a:lstStyle/>
        <a:p>
          <a:r>
            <a:rPr lang="en-IN" dirty="0"/>
            <a:t>CAPITALISATION METHOD</a:t>
          </a:r>
        </a:p>
      </dgm:t>
    </dgm:pt>
    <dgm:pt modelId="{56E88E08-F13E-4227-B8D9-C0BAC7679095}" type="parTrans" cxnId="{94EEB6BA-26B8-44E2-B03E-FA473012188D}">
      <dgm:prSet/>
      <dgm:spPr/>
      <dgm:t>
        <a:bodyPr/>
        <a:lstStyle/>
        <a:p>
          <a:endParaRPr lang="en-IN"/>
        </a:p>
      </dgm:t>
    </dgm:pt>
    <dgm:pt modelId="{40B20D21-7D10-415C-865B-A451B23343C2}" type="sibTrans" cxnId="{94EEB6BA-26B8-44E2-B03E-FA473012188D}">
      <dgm:prSet/>
      <dgm:spPr/>
      <dgm:t>
        <a:bodyPr/>
        <a:lstStyle/>
        <a:p>
          <a:endParaRPr lang="en-IN"/>
        </a:p>
      </dgm:t>
    </dgm:pt>
    <dgm:pt modelId="{0EE54F28-22D8-4938-9994-ECC8E8D80A10}" type="pres">
      <dgm:prSet presAssocID="{5FE2C073-CEE9-48C0-8A4F-B337FAD7667D}" presName="Name0" presStyleCnt="0">
        <dgm:presLayoutVars>
          <dgm:dir/>
          <dgm:resizeHandles val="exact"/>
        </dgm:presLayoutVars>
      </dgm:prSet>
      <dgm:spPr/>
    </dgm:pt>
    <dgm:pt modelId="{7C7A19FC-A4CE-4343-A5A8-A9D33DCDA37F}" type="pres">
      <dgm:prSet presAssocID="{5FE2C073-CEE9-48C0-8A4F-B337FAD7667D}" presName="vNodes" presStyleCnt="0"/>
      <dgm:spPr/>
    </dgm:pt>
    <dgm:pt modelId="{DA5C3A4A-4016-4CE9-B4B7-775A5CFE6BEF}" type="pres">
      <dgm:prSet presAssocID="{614FE14D-12CC-4751-BB11-59BCA6872A8D}" presName="node" presStyleLbl="node1" presStyleIdx="0" presStyleCnt="3" custScaleX="211454">
        <dgm:presLayoutVars>
          <dgm:bulletEnabled val="1"/>
        </dgm:presLayoutVars>
      </dgm:prSet>
      <dgm:spPr/>
    </dgm:pt>
    <dgm:pt modelId="{1D1D629C-73C0-478B-A888-F9DE7F04ECDD}" type="pres">
      <dgm:prSet presAssocID="{921D4C51-AAFE-4B42-ACC8-6158C3B45A20}" presName="spacerT" presStyleCnt="0"/>
      <dgm:spPr/>
    </dgm:pt>
    <dgm:pt modelId="{BA053B41-1C0A-43DF-BE22-34EBB2651411}" type="pres">
      <dgm:prSet presAssocID="{921D4C51-AAFE-4B42-ACC8-6158C3B45A20}" presName="sibTrans" presStyleLbl="sibTrans2D1" presStyleIdx="0" presStyleCnt="2"/>
      <dgm:spPr/>
    </dgm:pt>
    <dgm:pt modelId="{7F00F960-E7A8-40EC-9557-39A2FC6DCBBB}" type="pres">
      <dgm:prSet presAssocID="{921D4C51-AAFE-4B42-ACC8-6158C3B45A20}" presName="spacerB" presStyleCnt="0"/>
      <dgm:spPr/>
    </dgm:pt>
    <dgm:pt modelId="{0CA609E3-D3D1-4C69-A62E-A9D0EF05CF00}" type="pres">
      <dgm:prSet presAssocID="{381439E2-225C-49E5-A2B3-8E3CAF740CA1}" presName="node" presStyleLbl="node1" presStyleIdx="1" presStyleCnt="3" custScaleX="240909">
        <dgm:presLayoutVars>
          <dgm:bulletEnabled val="1"/>
        </dgm:presLayoutVars>
      </dgm:prSet>
      <dgm:spPr/>
    </dgm:pt>
    <dgm:pt modelId="{026B0EA4-5E98-4876-97EC-7471BC4E3DBE}" type="pres">
      <dgm:prSet presAssocID="{5FE2C073-CEE9-48C0-8A4F-B337FAD7667D}" presName="sibTransLast" presStyleLbl="sibTrans2D1" presStyleIdx="1" presStyleCnt="2"/>
      <dgm:spPr/>
    </dgm:pt>
    <dgm:pt modelId="{82D90F20-D9B0-4A15-B1FB-0B6FE927898F}" type="pres">
      <dgm:prSet presAssocID="{5FE2C073-CEE9-48C0-8A4F-B337FAD7667D}" presName="connectorText" presStyleLbl="sibTrans2D1" presStyleIdx="1" presStyleCnt="2"/>
      <dgm:spPr/>
    </dgm:pt>
    <dgm:pt modelId="{EB490242-BA92-4961-BBAB-BFDC4EC1B26D}" type="pres">
      <dgm:prSet presAssocID="{5FE2C073-CEE9-48C0-8A4F-B337FAD7667D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D046BC27-1A39-4338-9A15-BBC5CF8A80F1}" type="presOf" srcId="{921D4C51-AAFE-4B42-ACC8-6158C3B45A20}" destId="{BA053B41-1C0A-43DF-BE22-34EBB2651411}" srcOrd="0" destOrd="0" presId="urn:microsoft.com/office/officeart/2005/8/layout/equation2"/>
    <dgm:cxn modelId="{67285355-BD8D-4ED6-976E-E3B50533E260}" type="presOf" srcId="{381439E2-225C-49E5-A2B3-8E3CAF740CA1}" destId="{0CA609E3-D3D1-4C69-A62E-A9D0EF05CF00}" srcOrd="0" destOrd="0" presId="urn:microsoft.com/office/officeart/2005/8/layout/equation2"/>
    <dgm:cxn modelId="{0E0C3C8B-51AE-48B2-B11E-6729D48CD654}" type="presOf" srcId="{F76B4885-4FAE-49A8-87B7-026A72FAF0D6}" destId="{026B0EA4-5E98-4876-97EC-7471BC4E3DBE}" srcOrd="0" destOrd="0" presId="urn:microsoft.com/office/officeart/2005/8/layout/equation2"/>
    <dgm:cxn modelId="{547AEDAC-92CD-4097-92A7-CF32350ED96E}" srcId="{5FE2C073-CEE9-48C0-8A4F-B337FAD7667D}" destId="{381439E2-225C-49E5-A2B3-8E3CAF740CA1}" srcOrd="1" destOrd="0" parTransId="{509E1FA0-37AB-41F1-BBC2-6BBD56D011C9}" sibTransId="{F76B4885-4FAE-49A8-87B7-026A72FAF0D6}"/>
    <dgm:cxn modelId="{FD4D71B1-BFCB-4582-A0E9-49B94D2EB05E}" type="presOf" srcId="{5FE2C073-CEE9-48C0-8A4F-B337FAD7667D}" destId="{0EE54F28-22D8-4938-9994-ECC8E8D80A10}" srcOrd="0" destOrd="0" presId="urn:microsoft.com/office/officeart/2005/8/layout/equation2"/>
    <dgm:cxn modelId="{94EEB6BA-26B8-44E2-B03E-FA473012188D}" srcId="{5FE2C073-CEE9-48C0-8A4F-B337FAD7667D}" destId="{BF4BAD70-F5F9-4510-AFE2-C16D375E2923}" srcOrd="2" destOrd="0" parTransId="{56E88E08-F13E-4227-B8D9-C0BAC7679095}" sibTransId="{40B20D21-7D10-415C-865B-A451B23343C2}"/>
    <dgm:cxn modelId="{5D0E35D4-91BB-4D10-B727-4D8E404F19F0}" type="presOf" srcId="{F76B4885-4FAE-49A8-87B7-026A72FAF0D6}" destId="{82D90F20-D9B0-4A15-B1FB-0B6FE927898F}" srcOrd="1" destOrd="0" presId="urn:microsoft.com/office/officeart/2005/8/layout/equation2"/>
    <dgm:cxn modelId="{B2E128DD-B199-4D0F-8677-F353EC2438A5}" type="presOf" srcId="{614FE14D-12CC-4751-BB11-59BCA6872A8D}" destId="{DA5C3A4A-4016-4CE9-B4B7-775A5CFE6BEF}" srcOrd="0" destOrd="0" presId="urn:microsoft.com/office/officeart/2005/8/layout/equation2"/>
    <dgm:cxn modelId="{9ED9CFF3-EFA4-468D-B689-0A840251B883}" srcId="{5FE2C073-CEE9-48C0-8A4F-B337FAD7667D}" destId="{614FE14D-12CC-4751-BB11-59BCA6872A8D}" srcOrd="0" destOrd="0" parTransId="{B65D1985-60AD-4D47-955B-EE40D0DF23FE}" sibTransId="{921D4C51-AAFE-4B42-ACC8-6158C3B45A20}"/>
    <dgm:cxn modelId="{8FD33FFF-39CC-4A66-B7DE-F10BB8716D9E}" type="presOf" srcId="{BF4BAD70-F5F9-4510-AFE2-C16D375E2923}" destId="{EB490242-BA92-4961-BBAB-BFDC4EC1B26D}" srcOrd="0" destOrd="0" presId="urn:microsoft.com/office/officeart/2005/8/layout/equation2"/>
    <dgm:cxn modelId="{2B2C455D-4A11-445E-B81A-FE6B6E41DD42}" type="presParOf" srcId="{0EE54F28-22D8-4938-9994-ECC8E8D80A10}" destId="{7C7A19FC-A4CE-4343-A5A8-A9D33DCDA37F}" srcOrd="0" destOrd="0" presId="urn:microsoft.com/office/officeart/2005/8/layout/equation2"/>
    <dgm:cxn modelId="{FE9674DC-0634-4A41-B858-612014093D8C}" type="presParOf" srcId="{7C7A19FC-A4CE-4343-A5A8-A9D33DCDA37F}" destId="{DA5C3A4A-4016-4CE9-B4B7-775A5CFE6BEF}" srcOrd="0" destOrd="0" presId="urn:microsoft.com/office/officeart/2005/8/layout/equation2"/>
    <dgm:cxn modelId="{64A5F4B4-9073-4451-8BAB-B59C2DC3CD0C}" type="presParOf" srcId="{7C7A19FC-A4CE-4343-A5A8-A9D33DCDA37F}" destId="{1D1D629C-73C0-478B-A888-F9DE7F04ECDD}" srcOrd="1" destOrd="0" presId="urn:microsoft.com/office/officeart/2005/8/layout/equation2"/>
    <dgm:cxn modelId="{52DC6A66-749C-4D5D-8747-B780BDD41C2E}" type="presParOf" srcId="{7C7A19FC-A4CE-4343-A5A8-A9D33DCDA37F}" destId="{BA053B41-1C0A-43DF-BE22-34EBB2651411}" srcOrd="2" destOrd="0" presId="urn:microsoft.com/office/officeart/2005/8/layout/equation2"/>
    <dgm:cxn modelId="{373D861A-5BC8-45E8-9DE3-14263AB7F3E3}" type="presParOf" srcId="{7C7A19FC-A4CE-4343-A5A8-A9D33DCDA37F}" destId="{7F00F960-E7A8-40EC-9557-39A2FC6DCBBB}" srcOrd="3" destOrd="0" presId="urn:microsoft.com/office/officeart/2005/8/layout/equation2"/>
    <dgm:cxn modelId="{6F40B837-5226-4866-B930-4DE1C374ACF8}" type="presParOf" srcId="{7C7A19FC-A4CE-4343-A5A8-A9D33DCDA37F}" destId="{0CA609E3-D3D1-4C69-A62E-A9D0EF05CF00}" srcOrd="4" destOrd="0" presId="urn:microsoft.com/office/officeart/2005/8/layout/equation2"/>
    <dgm:cxn modelId="{577308C3-6725-4A1B-97C8-9250DD69093D}" type="presParOf" srcId="{0EE54F28-22D8-4938-9994-ECC8E8D80A10}" destId="{026B0EA4-5E98-4876-97EC-7471BC4E3DBE}" srcOrd="1" destOrd="0" presId="urn:microsoft.com/office/officeart/2005/8/layout/equation2"/>
    <dgm:cxn modelId="{568C3D33-2403-4F42-8888-1D65EABE96C7}" type="presParOf" srcId="{026B0EA4-5E98-4876-97EC-7471BC4E3DBE}" destId="{82D90F20-D9B0-4A15-B1FB-0B6FE927898F}" srcOrd="0" destOrd="0" presId="urn:microsoft.com/office/officeart/2005/8/layout/equation2"/>
    <dgm:cxn modelId="{F0FA5ED6-EBEA-4BD9-8E3B-3BE97871B49B}" type="presParOf" srcId="{0EE54F28-22D8-4938-9994-ECC8E8D80A10}" destId="{EB490242-BA92-4961-BBAB-BFDC4EC1B26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C3A4A-4016-4CE9-B4B7-775A5CFE6BEF}">
      <dsp:nvSpPr>
        <dsp:cNvPr id="0" name=""/>
        <dsp:cNvSpPr/>
      </dsp:nvSpPr>
      <dsp:spPr>
        <a:xfrm>
          <a:off x="1717725" y="2693"/>
          <a:ext cx="3692474" cy="17462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u="none" kern="1200" dirty="0"/>
            <a:t>A) CAPITALISATION  OF FUTURE MAINTAINABLE PROFIT</a:t>
          </a:r>
        </a:p>
      </dsp:txBody>
      <dsp:txXfrm>
        <a:off x="2258475" y="258422"/>
        <a:ext cx="2610974" cy="1234772"/>
      </dsp:txXfrm>
    </dsp:sp>
    <dsp:sp modelId="{BA053B41-1C0A-43DF-BE22-34EBB2651411}">
      <dsp:nvSpPr>
        <dsp:cNvPr id="0" name=""/>
        <dsp:cNvSpPr/>
      </dsp:nvSpPr>
      <dsp:spPr>
        <a:xfrm>
          <a:off x="3057555" y="1890718"/>
          <a:ext cx="1012813" cy="1012813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1700" kern="1200"/>
        </a:p>
      </dsp:txBody>
      <dsp:txXfrm>
        <a:off x="3191803" y="2278018"/>
        <a:ext cx="744317" cy="238213"/>
      </dsp:txXfrm>
    </dsp:sp>
    <dsp:sp modelId="{0CA609E3-D3D1-4C69-A62E-A9D0EF05CF00}">
      <dsp:nvSpPr>
        <dsp:cNvPr id="0" name=""/>
        <dsp:cNvSpPr/>
      </dsp:nvSpPr>
      <dsp:spPr>
        <a:xfrm>
          <a:off x="1460549" y="3045325"/>
          <a:ext cx="4206826" cy="1746230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/>
            <a:t>B) CAPITALISATION OF SUPER PROFIT</a:t>
          </a:r>
        </a:p>
      </dsp:txBody>
      <dsp:txXfrm>
        <a:off x="2076624" y="3301054"/>
        <a:ext cx="2974676" cy="1234772"/>
      </dsp:txXfrm>
    </dsp:sp>
    <dsp:sp modelId="{026B0EA4-5E98-4876-97EC-7471BC4E3DBE}">
      <dsp:nvSpPr>
        <dsp:cNvPr id="0" name=""/>
        <dsp:cNvSpPr/>
      </dsp:nvSpPr>
      <dsp:spPr>
        <a:xfrm>
          <a:off x="5929310" y="2072326"/>
          <a:ext cx="555301" cy="649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700" kern="1200"/>
        </a:p>
      </dsp:txBody>
      <dsp:txXfrm>
        <a:off x="5929310" y="2202245"/>
        <a:ext cx="388711" cy="389759"/>
      </dsp:txXfrm>
    </dsp:sp>
    <dsp:sp modelId="{EB490242-BA92-4961-BBAB-BFDC4EC1B26D}">
      <dsp:nvSpPr>
        <dsp:cNvPr id="0" name=""/>
        <dsp:cNvSpPr/>
      </dsp:nvSpPr>
      <dsp:spPr>
        <a:xfrm>
          <a:off x="6715114" y="650894"/>
          <a:ext cx="3492461" cy="3492461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/>
            <a:t>CAPITALISATION METHOD</a:t>
          </a:r>
        </a:p>
      </dsp:txBody>
      <dsp:txXfrm>
        <a:off x="7226573" y="1162353"/>
        <a:ext cx="2469543" cy="2469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2E6B1-929D-4591-805C-9F88E4415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A7FC4-2AE7-4392-8C11-11F787A96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8F3D4-4740-41E0-BF32-1E2FBFE5E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BD697-4B92-4905-853E-348EE2EEA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EE318-1B46-4D98-B29A-BB3E0243B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426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5EB72-9981-4C87-822D-A27A4320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C986F-5994-4F34-B55C-00125B91E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07EB-7771-4D49-BB5F-7211020D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7676E-F0C9-4211-A772-4E01E73D3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6AFCC-CA1A-4811-B1C2-AF2E3FA61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189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C0FD1-DE73-48CC-9227-62439A779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82A51-63F3-464C-A606-55B6F97C8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F0B84-AE36-4B33-B61A-2D901BDB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79053-49D5-4E74-AC7F-0EECC2454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882BB-3CBB-4F7C-A225-D520237B4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867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F40F7-907B-4FCE-B4DD-495A674B6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8B180-B6D5-4425-8938-D7EBF65C9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4C980-615D-490B-AB42-6251AB9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BAEF-A727-4036-A891-61B3F7956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9C9B1-CF0F-40A1-8B74-3FD05A8E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45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88C2-54E9-4919-A1D0-78083D22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10100-E856-4588-BE9D-6BA124467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C472C-5CC1-4B35-AAC1-BA090C33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EB89A-8AE9-4320-AAB2-8BD8898FC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E21E4-40D0-4ACA-B7C1-44E0122A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9739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AB00-F0B4-4365-AD35-7A5BA2370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3BE5B-8B91-4EE5-9236-D97C4F869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1576E-EA5B-4B5F-8BB0-70849B434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642C7-035E-4960-A442-3B8DC6BB3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27BF5-93D3-4AE4-BFEF-B40217DD6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F1229-4C50-4EB7-8896-AEB098DB1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9690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DF2E-773E-46A0-88C6-D797745D5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5BA7A-C901-43AE-A80A-470E2AE2A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D2DCD7-6355-4F4C-B044-A8D364365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8A426C-88C9-475D-93F9-93C5BA358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086D5-26DE-4B23-BFBF-923FFB3F0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B636FC-7C36-40E0-B965-DDD919142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E0EDB5-10C3-4F7E-8882-3972EA0A1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3F4063-014A-409A-A7B2-38E4A6C56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158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0964B-D74E-4DEA-A2EB-244924976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AAFB-17D6-42D0-A901-B6799AF2C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D9E670-63DC-4E19-A303-A252DB79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80E2E8-E913-40A9-8218-09CA0D465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05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ADC5B-87B6-4F09-82B3-6DC086D17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12A9C-EDCF-4027-A7ED-6E048138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28F6C-B691-4044-A628-4D5634BF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28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5991E-F64F-435D-8F8B-F1413418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674B4-CCD9-45EC-93D8-C5354693F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2EBDC9-6FB0-471E-ABC7-521815563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5DF36-3FBD-4923-A4C3-3AC6A2A8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DEBBE-CE9D-4C76-8C29-58F9BF7D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143D4-1D0F-46A5-97D1-DD317CC33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433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EAD89-D485-4544-8675-96E1814B9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F4D873-F937-47DE-A9C1-7D79126727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3695BF-D4D0-476C-A749-AFB25FCEF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07CF0C-DE86-4C52-982B-484C7DC66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94688-FAF3-4B1F-9C65-76B0306FA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70610-3C65-42CC-BECA-0FBE02794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310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5ED86C-D9A1-436F-9044-BF8CC511D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7F2F2-B0E7-4211-9E83-827442D22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00125-1BF7-4B1B-97CB-AEEAEC739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1FD2C-247F-4635-BD6A-FCC5FA17A399}" type="datetimeFigureOut">
              <a:rPr lang="en-IN" smtClean="0"/>
              <a:t>06-01-2021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A2A1A-712D-403D-BE5B-F792EB0A9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34202-D909-4B3B-B709-EA3B24AC5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C2D92-1C4A-4F20-9717-F74CEA1530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597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3402F-FDA2-4FA4-B77F-9F22E0564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0150"/>
            <a:ext cx="9144000" cy="1500188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8000" b="1" u="sng" dirty="0"/>
              <a:t>CHAPTER 1</a:t>
            </a:r>
            <a:endParaRPr lang="en-IN" sz="8000" b="1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9B277-E80E-4F27-B533-7973D2826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8288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sz="7200" b="1" u="sng" dirty="0"/>
              <a:t>BUSINESS VALUATION</a:t>
            </a:r>
            <a:endParaRPr lang="en-IN" sz="7200" b="1" u="sng" dirty="0"/>
          </a:p>
        </p:txBody>
      </p:sp>
    </p:spTree>
    <p:extLst>
      <p:ext uri="{BB962C8B-B14F-4D97-AF65-F5344CB8AC3E}">
        <p14:creationId xmlns:p14="http://schemas.microsoft.com/office/powerpoint/2010/main" val="1548837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825625"/>
            <a:ext cx="11668125" cy="47942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C00000"/>
                </a:solidFill>
              </a:rPr>
              <a:t> A) </a:t>
            </a:r>
            <a:r>
              <a:rPr lang="en-US" sz="3200" b="1" u="sng" dirty="0">
                <a:solidFill>
                  <a:srgbClr val="C00000"/>
                </a:solidFill>
              </a:rPr>
              <a:t>CAPITALISATION OF FUTURE MAINTAINABLE PROFIT</a:t>
            </a:r>
          </a:p>
          <a:p>
            <a:pPr marL="0" indent="0">
              <a:buNone/>
            </a:pPr>
            <a:r>
              <a:rPr lang="en-IN" sz="3200" b="1" u="sng" dirty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en-IN" sz="3200" b="1" dirty="0">
                <a:solidFill>
                  <a:srgbClr val="C00000"/>
                </a:solidFill>
              </a:rPr>
              <a:t> </a:t>
            </a:r>
            <a:r>
              <a:rPr lang="en-IN" sz="3200" b="1" dirty="0">
                <a:solidFill>
                  <a:schemeClr val="accent1">
                    <a:lumMod val="75000"/>
                  </a:schemeClr>
                </a:solidFill>
              </a:rPr>
              <a:t>Capitalized Value</a:t>
            </a:r>
            <a:r>
              <a:rPr lang="en-IN" sz="3200" b="1" dirty="0">
                <a:solidFill>
                  <a:srgbClr val="C00000"/>
                </a:solidFill>
              </a:rPr>
              <a:t> = </a:t>
            </a:r>
            <a:r>
              <a:rPr lang="en-IN" b="1" dirty="0"/>
              <a:t>Future Maintainable Profit x          100</a:t>
            </a:r>
          </a:p>
          <a:p>
            <a:pPr marL="0" indent="0">
              <a:buNone/>
            </a:pPr>
            <a:r>
              <a:rPr lang="en-IN" b="1" dirty="0"/>
              <a:t>								      Normal Rate of Return</a:t>
            </a:r>
          </a:p>
          <a:p>
            <a:pPr marL="0" indent="0">
              <a:buNone/>
            </a:pPr>
            <a:endParaRPr lang="en-IN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IN" b="1" dirty="0">
                <a:solidFill>
                  <a:srgbClr val="C00000"/>
                </a:solidFill>
              </a:rPr>
              <a:t> </a:t>
            </a:r>
            <a:r>
              <a:rPr lang="en-IN" sz="3200" b="1" dirty="0">
                <a:solidFill>
                  <a:srgbClr val="00B050"/>
                </a:solidFill>
              </a:rPr>
              <a:t>Goodwill</a:t>
            </a:r>
            <a:r>
              <a:rPr lang="en-IN" b="1" dirty="0">
                <a:solidFill>
                  <a:srgbClr val="C00000"/>
                </a:solidFill>
              </a:rPr>
              <a:t> = </a:t>
            </a:r>
            <a:r>
              <a:rPr lang="en-IN" b="1" dirty="0">
                <a:solidFill>
                  <a:schemeClr val="accent6">
                    <a:lumMod val="50000"/>
                  </a:schemeClr>
                </a:solidFill>
              </a:rPr>
              <a:t>Capitalized Value – Average Capital Employed </a:t>
            </a:r>
            <a:r>
              <a:rPr lang="en-IN" b="1" dirty="0"/>
              <a:t>or</a:t>
            </a:r>
            <a:r>
              <a:rPr lang="en-IN" b="1" dirty="0">
                <a:solidFill>
                  <a:srgbClr val="C00000"/>
                </a:solidFill>
              </a:rPr>
              <a:t> </a:t>
            </a:r>
            <a:r>
              <a:rPr lang="en-IN" b="1" dirty="0">
                <a:solidFill>
                  <a:schemeClr val="accent4">
                    <a:lumMod val="50000"/>
                  </a:schemeClr>
                </a:solidFill>
              </a:rPr>
              <a:t>Net Assets</a:t>
            </a:r>
          </a:p>
          <a:p>
            <a:pPr marL="0" indent="0">
              <a:buNone/>
            </a:pPr>
            <a:endParaRPr lang="en-IN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IN" b="1" dirty="0">
                <a:solidFill>
                  <a:srgbClr val="C00000"/>
                </a:solidFill>
              </a:rPr>
              <a:t> </a:t>
            </a:r>
            <a:r>
              <a:rPr lang="en-IN" b="1" dirty="0">
                <a:solidFill>
                  <a:schemeClr val="accent4">
                    <a:lumMod val="50000"/>
                  </a:schemeClr>
                </a:solidFill>
              </a:rPr>
              <a:t>Net Assets </a:t>
            </a:r>
            <a:r>
              <a:rPr lang="en-IN" b="1" dirty="0">
                <a:solidFill>
                  <a:srgbClr val="C00000"/>
                </a:solidFill>
              </a:rPr>
              <a:t>= </a:t>
            </a:r>
            <a:r>
              <a:rPr lang="en-IN" b="1" dirty="0"/>
              <a:t>Assets – Outside Liabilities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4BECBC-B5E1-4922-B6E5-877F475406FB}"/>
              </a:ext>
            </a:extLst>
          </p:cNvPr>
          <p:cNvCxnSpPr/>
          <p:nvPr/>
        </p:nvCxnSpPr>
        <p:spPr>
          <a:xfrm>
            <a:off x="8048625" y="3429000"/>
            <a:ext cx="3409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676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825625"/>
            <a:ext cx="11668125" cy="33845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00B0F0"/>
                </a:solidFill>
              </a:rPr>
              <a:t> B) </a:t>
            </a:r>
            <a:r>
              <a:rPr lang="en-US" sz="3200" b="1" u="sng" dirty="0">
                <a:solidFill>
                  <a:srgbClr val="00B0F0"/>
                </a:solidFill>
              </a:rPr>
              <a:t>CAPITALISATION OF SUPER PROFIT</a:t>
            </a:r>
          </a:p>
          <a:p>
            <a:pPr marL="0" indent="0">
              <a:buNone/>
            </a:pPr>
            <a:r>
              <a:rPr lang="en-IN" sz="3200" b="1" u="sng" dirty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en-IN" sz="3200" b="1" dirty="0">
                <a:solidFill>
                  <a:srgbClr val="C00000"/>
                </a:solidFill>
              </a:rPr>
              <a:t>  </a:t>
            </a:r>
            <a:r>
              <a:rPr lang="en-IN" sz="4000" b="1" dirty="0">
                <a:solidFill>
                  <a:srgbClr val="00B050"/>
                </a:solidFill>
              </a:rPr>
              <a:t>Goodwill</a:t>
            </a:r>
            <a:r>
              <a:rPr lang="en-IN" sz="4000" b="1" dirty="0">
                <a:solidFill>
                  <a:srgbClr val="C00000"/>
                </a:solidFill>
              </a:rPr>
              <a:t> = </a:t>
            </a:r>
            <a:r>
              <a:rPr lang="en-IN" sz="4000" b="1" dirty="0"/>
              <a:t>Super Profit x    100</a:t>
            </a:r>
          </a:p>
          <a:p>
            <a:pPr marL="0" indent="0">
              <a:buNone/>
            </a:pPr>
            <a:r>
              <a:rPr lang="en-IN" sz="4000" b="1" dirty="0"/>
              <a:t>				                  Normal Rate of Return</a:t>
            </a:r>
          </a:p>
          <a:p>
            <a:pPr marL="0" indent="0">
              <a:buNone/>
            </a:pPr>
            <a:endParaRPr lang="en-IN" b="1" dirty="0">
              <a:solidFill>
                <a:srgbClr val="C0000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4BECBC-B5E1-4922-B6E5-877F475406FB}"/>
              </a:ext>
            </a:extLst>
          </p:cNvPr>
          <p:cNvCxnSpPr>
            <a:cxnSpLocks/>
          </p:cNvCxnSpPr>
          <p:nvPr/>
        </p:nvCxnSpPr>
        <p:spPr>
          <a:xfrm>
            <a:off x="5972175" y="3533775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211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81FC2-EAC6-4F3E-939B-E3BD3501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65125"/>
            <a:ext cx="9039225" cy="1325563"/>
          </a:xfrm>
          <a:solidFill>
            <a:schemeClr val="accent6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SHARES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2E66A-9275-4002-817A-040EF701C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1" y="1690688"/>
            <a:ext cx="11972924" cy="4802187"/>
          </a:xfrm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METHODS OF VALUATION OF SHARES</a:t>
            </a:r>
          </a:p>
          <a:p>
            <a:pPr marL="0" indent="0" algn="ctr">
              <a:buNone/>
            </a:pP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arenR"/>
            </a:pPr>
            <a:r>
              <a:rPr lang="en-US" b="1" u="sng" dirty="0">
                <a:solidFill>
                  <a:srgbClr val="00B0F0"/>
                </a:solidFill>
              </a:rPr>
              <a:t>Intrinsic Value Method</a:t>
            </a:r>
            <a:r>
              <a:rPr lang="en-US" b="1" dirty="0">
                <a:solidFill>
                  <a:srgbClr val="00B0F0"/>
                </a:solidFill>
              </a:rPr>
              <a:t>     </a:t>
            </a:r>
            <a:r>
              <a:rPr lang="en-US" b="1" dirty="0">
                <a:solidFill>
                  <a:srgbClr val="00B050"/>
                </a:solidFill>
              </a:rPr>
              <a:t>2) </a:t>
            </a:r>
            <a:r>
              <a:rPr lang="en-US" b="1" u="sng" dirty="0">
                <a:solidFill>
                  <a:srgbClr val="00B050"/>
                </a:solidFill>
              </a:rPr>
              <a:t>Yield Method</a:t>
            </a:r>
            <a:r>
              <a:rPr lang="en-US" dirty="0"/>
              <a:t>		 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3)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Fair Value Method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OR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Asset – Backing Method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OR</a:t>
            </a:r>
            <a:r>
              <a:rPr lang="en-US" dirty="0"/>
              <a:t>		      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a) Expected   </a:t>
            </a:r>
            <a:r>
              <a:rPr lang="en-US" b="1" i="1" dirty="0">
                <a:solidFill>
                  <a:srgbClr val="0070C0"/>
                </a:solidFill>
              </a:rPr>
              <a:t>b) Expected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7030A0"/>
                </a:solidFill>
              </a:rPr>
              <a:t>Net Asset Value Method          </a:t>
            </a:r>
            <a:r>
              <a:rPr lang="en-US" b="1" i="1" u="sng" dirty="0">
                <a:solidFill>
                  <a:schemeClr val="accent1">
                    <a:lumMod val="50000"/>
                  </a:schemeClr>
                </a:solidFill>
              </a:rPr>
              <a:t>Dividend</a:t>
            </a:r>
            <a:r>
              <a:rPr lang="en-US" dirty="0"/>
              <a:t> 	  </a:t>
            </a:r>
            <a:r>
              <a:rPr lang="en-US" b="1" i="1" u="sng" dirty="0">
                <a:solidFill>
                  <a:srgbClr val="0070C0"/>
                </a:solidFill>
              </a:rPr>
              <a:t>Earning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OR</a:t>
            </a:r>
            <a:r>
              <a:rPr lang="en-US" dirty="0"/>
              <a:t>			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  Basis	   </a:t>
            </a:r>
            <a:r>
              <a:rPr lang="en-US" b="1" i="1" dirty="0">
                <a:solidFill>
                  <a:srgbClr val="0070C0"/>
                </a:solidFill>
              </a:rPr>
              <a:t>Basis</a:t>
            </a:r>
          </a:p>
          <a:p>
            <a:pPr marL="0" indent="0">
              <a:buNone/>
            </a:pP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  Break-up Value Method</a:t>
            </a:r>
          </a:p>
          <a:p>
            <a:pPr marL="0" indent="0">
              <a:buNone/>
            </a:pPr>
            <a:endParaRPr lang="en-IN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8F2582B-9F98-4D44-A5B3-9B7ABB0346D2}"/>
              </a:ext>
            </a:extLst>
          </p:cNvPr>
          <p:cNvCxnSpPr/>
          <p:nvPr/>
        </p:nvCxnSpPr>
        <p:spPr>
          <a:xfrm>
            <a:off x="5676900" y="2066925"/>
            <a:ext cx="0" cy="333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C479B5-EBB4-4E4E-B31F-F171BBA1D8C0}"/>
              </a:ext>
            </a:extLst>
          </p:cNvPr>
          <p:cNvCxnSpPr/>
          <p:nvPr/>
        </p:nvCxnSpPr>
        <p:spPr>
          <a:xfrm>
            <a:off x="1962150" y="2400300"/>
            <a:ext cx="7991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1F1B77-F1CF-4628-A997-FD92B104D8D2}"/>
              </a:ext>
            </a:extLst>
          </p:cNvPr>
          <p:cNvCxnSpPr/>
          <p:nvPr/>
        </p:nvCxnSpPr>
        <p:spPr>
          <a:xfrm>
            <a:off x="1962150" y="24003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B7A23E5-05E9-43FC-B5CA-88DF2AE34421}"/>
              </a:ext>
            </a:extLst>
          </p:cNvPr>
          <p:cNvCxnSpPr/>
          <p:nvPr/>
        </p:nvCxnSpPr>
        <p:spPr>
          <a:xfrm>
            <a:off x="5600700" y="24003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81CC79-808D-4E0F-9C11-A3E833EDB22F}"/>
              </a:ext>
            </a:extLst>
          </p:cNvPr>
          <p:cNvCxnSpPr/>
          <p:nvPr/>
        </p:nvCxnSpPr>
        <p:spPr>
          <a:xfrm>
            <a:off x="9953625" y="24003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A30526-FBC7-46CB-9811-ECCBF4A5E670}"/>
              </a:ext>
            </a:extLst>
          </p:cNvPr>
          <p:cNvCxnSpPr/>
          <p:nvPr/>
        </p:nvCxnSpPr>
        <p:spPr>
          <a:xfrm>
            <a:off x="6029325" y="3105150"/>
            <a:ext cx="0" cy="6286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9847ED2-13F7-407B-A172-3549977D3F5B}"/>
              </a:ext>
            </a:extLst>
          </p:cNvPr>
          <p:cNvCxnSpPr/>
          <p:nvPr/>
        </p:nvCxnSpPr>
        <p:spPr>
          <a:xfrm>
            <a:off x="5172075" y="3733800"/>
            <a:ext cx="1895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3271233-853B-4633-BCF4-4D6698124A86}"/>
              </a:ext>
            </a:extLst>
          </p:cNvPr>
          <p:cNvCxnSpPr/>
          <p:nvPr/>
        </p:nvCxnSpPr>
        <p:spPr>
          <a:xfrm>
            <a:off x="5172075" y="3733800"/>
            <a:ext cx="0" cy="542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B061A7-4190-419D-A8E7-0B709C3B24B8}"/>
              </a:ext>
            </a:extLst>
          </p:cNvPr>
          <p:cNvCxnSpPr/>
          <p:nvPr/>
        </p:nvCxnSpPr>
        <p:spPr>
          <a:xfrm>
            <a:off x="7067550" y="3733800"/>
            <a:ext cx="0" cy="523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454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D0388-9ECB-42C4-8750-4AE44FFA2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350" y="365125"/>
            <a:ext cx="865822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1) </a:t>
            </a:r>
            <a:r>
              <a:rPr lang="en-US" sz="4800" b="1" u="sng" dirty="0"/>
              <a:t>Intrinsic Value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BB8BB-E8EF-416F-AAC7-9530B376B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u="sng" dirty="0">
                <a:solidFill>
                  <a:srgbClr val="FF0000"/>
                </a:solidFill>
              </a:rPr>
              <a:t>Calculation of Net Asset Available to Equity Shareholders</a:t>
            </a:r>
            <a:r>
              <a:rPr lang="en-US" sz="3200" b="1" dirty="0"/>
              <a:t>:-</a:t>
            </a:r>
          </a:p>
          <a:p>
            <a:pPr marL="0" indent="0">
              <a:buNone/>
            </a:pPr>
            <a:endParaRPr lang="en-IN" sz="3200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BBFB08-B090-4855-A221-92EC78AC71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899419"/>
              </p:ext>
            </p:extLst>
          </p:nvPr>
        </p:nvGraphicFramePr>
        <p:xfrm>
          <a:off x="752475" y="2338916"/>
          <a:ext cx="10706100" cy="40970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391141025"/>
                    </a:ext>
                  </a:extLst>
                </a:gridCol>
                <a:gridCol w="8753475">
                  <a:extLst>
                    <a:ext uri="{9D8B030D-6E8A-4147-A177-3AD203B41FA5}">
                      <a16:colId xmlns:a16="http://schemas.microsoft.com/office/drawing/2014/main" val="2305157697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2015407346"/>
                    </a:ext>
                  </a:extLst>
                </a:gridCol>
              </a:tblGrid>
              <a:tr h="51011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No.</a:t>
                      </a:r>
                      <a:endParaRPr lang="en-IN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Particulars</a:t>
                      </a:r>
                      <a:endParaRPr lang="en-IN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   ₹</a:t>
                      </a:r>
                      <a:endParaRPr lang="en-IN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101706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1)</a:t>
                      </a:r>
                      <a:endParaRPr lang="en-IN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 Tangible, Real Assets</a:t>
                      </a:r>
                      <a:endParaRPr lang="en-IN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  xx</a:t>
                      </a:r>
                      <a:endParaRPr lang="en-IN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30917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</a:t>
                      </a:r>
                      <a:r>
                        <a:rPr lang="en-US" sz="2000" b="1" u="sng" dirty="0"/>
                        <a:t>Less</a:t>
                      </a:r>
                      <a:r>
                        <a:rPr lang="en-US" sz="2000" b="1" dirty="0"/>
                        <a:t>:- External Liabilities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 xx</a:t>
                      </a:r>
                      <a:endParaRPr lang="en-IN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18794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r>
                        <a:rPr lang="en-US" sz="2400" b="1" dirty="0"/>
                        <a:t>2) 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Net Assets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 xx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605494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</a:t>
                      </a:r>
                      <a:r>
                        <a:rPr lang="en-US" sz="2000" b="1" u="sng" dirty="0"/>
                        <a:t>Less</a:t>
                      </a:r>
                      <a:r>
                        <a:rPr lang="en-US" sz="2000" b="1" dirty="0"/>
                        <a:t>:- Preference Share Capital ( + Premium on Redemption, if any )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 xx</a:t>
                      </a:r>
                      <a:endParaRPr lang="en-IN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912615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r>
                        <a:rPr lang="en-US" sz="2400" b="1" dirty="0"/>
                        <a:t>3) 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</a:t>
                      </a:r>
                      <a:r>
                        <a:rPr lang="en-US" sz="2800" b="1" dirty="0">
                          <a:solidFill>
                            <a:srgbClr val="00B050"/>
                          </a:solidFill>
                        </a:rPr>
                        <a:t>Surplus</a:t>
                      </a:r>
                      <a:r>
                        <a:rPr lang="en-US" sz="2400" b="1" dirty="0"/>
                        <a:t> on liquidation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XXX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739544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</a:t>
                      </a:r>
                      <a:r>
                        <a:rPr lang="en-US" sz="2000" b="1" u="sng" dirty="0"/>
                        <a:t>Less</a:t>
                      </a:r>
                      <a:r>
                        <a:rPr lang="en-US" sz="2000" b="1" dirty="0"/>
                        <a:t>:- Share in Surplus of Participating Preference Shareholders, if any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 xx</a:t>
                      </a:r>
                      <a:endParaRPr lang="en-IN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113409"/>
                  </a:ext>
                </a:extLst>
              </a:tr>
              <a:tr h="510117">
                <a:tc>
                  <a:txBody>
                    <a:bodyPr/>
                    <a:lstStyle/>
                    <a:p>
                      <a:r>
                        <a:rPr lang="en-US" sz="2800" b="1" dirty="0"/>
                        <a:t>4) </a:t>
                      </a:r>
                      <a:endParaRPr lang="en-IN" sz="2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 Net Asset Available for Equity Shareholders</a:t>
                      </a:r>
                      <a:endParaRPr lang="en-IN" sz="2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XXX</a:t>
                      </a:r>
                      <a:endParaRPr lang="en-IN" sz="2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474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471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3391F-C338-4458-8D87-4CCD46FBF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6" y="365125"/>
            <a:ext cx="8953500" cy="1325563"/>
          </a:xfrm>
          <a:solidFill>
            <a:schemeClr val="accent5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1) </a:t>
            </a:r>
            <a:r>
              <a:rPr lang="en-US" sz="4800" b="1" u="sng" dirty="0"/>
              <a:t>Intrinsic Value Method</a:t>
            </a:r>
            <a:endParaRPr lang="en-IN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A84D0-A221-4E06-B3DD-9C28943B3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825625"/>
            <a:ext cx="11896725" cy="2813050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dirty="0"/>
          </a:p>
          <a:p>
            <a:endParaRPr lang="en-IN" dirty="0"/>
          </a:p>
          <a:p>
            <a:r>
              <a:rPr lang="en-IN" dirty="0"/>
              <a:t> </a:t>
            </a:r>
            <a:r>
              <a:rPr lang="en-IN" b="1" dirty="0">
                <a:solidFill>
                  <a:srgbClr val="FF0000"/>
                </a:solidFill>
              </a:rPr>
              <a:t>Intrinsic Value Per Equity Share </a:t>
            </a:r>
            <a:r>
              <a:rPr lang="en-IN" dirty="0"/>
              <a:t>= </a:t>
            </a:r>
            <a:r>
              <a:rPr lang="en-IN" u="sng" dirty="0"/>
              <a:t>Net Asset Available to Equity Shareholders</a:t>
            </a:r>
          </a:p>
          <a:p>
            <a:pPr marL="0" indent="0">
              <a:buNone/>
            </a:pPr>
            <a:r>
              <a:rPr lang="en-IN" dirty="0"/>
              <a:t>						     Number of Equity Shares</a:t>
            </a:r>
          </a:p>
        </p:txBody>
      </p:sp>
    </p:spTree>
    <p:extLst>
      <p:ext uri="{BB962C8B-B14F-4D97-AF65-F5344CB8AC3E}">
        <p14:creationId xmlns:p14="http://schemas.microsoft.com/office/powerpoint/2010/main" val="4211245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BA7-3DA8-4C7B-A480-932E075E1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9058276" cy="1325563"/>
          </a:xfr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2) </a:t>
            </a:r>
            <a:r>
              <a:rPr lang="en-US" sz="4800" b="1" u="sng" dirty="0"/>
              <a:t>YIELD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DAF9-FCF6-4679-A828-3D8C5592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84700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r>
              <a:rPr lang="en-US" dirty="0"/>
              <a:t> Equity Shares may be Purchased in a </a:t>
            </a:r>
            <a:r>
              <a:rPr lang="en-US" b="1" u="sng" dirty="0">
                <a:solidFill>
                  <a:srgbClr val="0070C0"/>
                </a:solidFill>
              </a:rPr>
              <a:t>Small Lot for Earning Dividends</a:t>
            </a:r>
            <a:r>
              <a:rPr lang="en-US" dirty="0"/>
              <a:t>. Such small lots of Equity Shares are Valued on the basis of Expected Dividends.</a:t>
            </a:r>
          </a:p>
          <a:p>
            <a:r>
              <a:rPr lang="en-US" dirty="0"/>
              <a:t> On the other hands, if Equity Shares are Acquired in a </a:t>
            </a:r>
            <a:r>
              <a:rPr lang="en-US" b="1" u="sng" dirty="0">
                <a:solidFill>
                  <a:srgbClr val="FF0000"/>
                </a:solidFill>
              </a:rPr>
              <a:t>Large number the Purchaser is more concerned with the Total Earning Capacity</a:t>
            </a:r>
            <a:r>
              <a:rPr lang="en-US" dirty="0"/>
              <a:t> of the Company rather than Dividends Paid.</a:t>
            </a:r>
          </a:p>
          <a:p>
            <a:r>
              <a:rPr lang="en-US" dirty="0"/>
              <a:t> Thus, </a:t>
            </a:r>
            <a:r>
              <a:rPr lang="en-US" b="1" u="sng" dirty="0"/>
              <a:t>the valuation of shares on yield basis may mean either:-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a)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Expected Dividend Basis</a:t>
            </a:r>
            <a:r>
              <a:rPr lang="en-US" dirty="0"/>
              <a:t>		  </a:t>
            </a:r>
            <a:r>
              <a:rPr lang="en-US" b="1" dirty="0">
                <a:solidFill>
                  <a:srgbClr val="0070C0"/>
                </a:solidFill>
              </a:rPr>
              <a:t>b) </a:t>
            </a:r>
            <a:r>
              <a:rPr lang="en-US" b="1" u="sng" dirty="0">
                <a:solidFill>
                  <a:srgbClr val="0070C0"/>
                </a:solidFill>
              </a:rPr>
              <a:t>Expected Earnings Basis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u="sng" dirty="0">
                <a:solidFill>
                  <a:srgbClr val="C00000"/>
                </a:solidFill>
              </a:rPr>
              <a:t>Dividend</a:t>
            </a:r>
            <a:r>
              <a:rPr lang="en-US" dirty="0"/>
              <a:t> is the Key Factor		      </a:t>
            </a:r>
            <a:r>
              <a:rPr lang="en-US" b="1" i="1" u="sng" dirty="0">
                <a:solidFill>
                  <a:srgbClr val="7030A0"/>
                </a:solidFill>
              </a:rPr>
              <a:t>Dividends + Reserves</a:t>
            </a:r>
            <a:r>
              <a:rPr lang="en-US" dirty="0"/>
              <a:t> is the Key Factor</a:t>
            </a:r>
            <a:endParaRPr lang="en-IN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815633-D7D8-43F6-8877-0A390D7F936B}"/>
              </a:ext>
            </a:extLst>
          </p:cNvPr>
          <p:cNvCxnSpPr/>
          <p:nvPr/>
        </p:nvCxnSpPr>
        <p:spPr>
          <a:xfrm>
            <a:off x="5010150" y="4219575"/>
            <a:ext cx="0" cy="276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C5DC89-6156-4CE8-B9B2-B3A6F67F6E36}"/>
              </a:ext>
            </a:extLst>
          </p:cNvPr>
          <p:cNvCxnSpPr/>
          <p:nvPr/>
        </p:nvCxnSpPr>
        <p:spPr>
          <a:xfrm>
            <a:off x="2781300" y="4495800"/>
            <a:ext cx="46005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183C1E-E577-4372-A102-829969619699}"/>
              </a:ext>
            </a:extLst>
          </p:cNvPr>
          <p:cNvCxnSpPr/>
          <p:nvPr/>
        </p:nvCxnSpPr>
        <p:spPr>
          <a:xfrm>
            <a:off x="2781300" y="4495800"/>
            <a:ext cx="0" cy="314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C3C145-EB6E-49D7-9A53-EF29DEFE5FAC}"/>
              </a:ext>
            </a:extLst>
          </p:cNvPr>
          <p:cNvCxnSpPr>
            <a:cxnSpLocks/>
          </p:cNvCxnSpPr>
          <p:nvPr/>
        </p:nvCxnSpPr>
        <p:spPr>
          <a:xfrm>
            <a:off x="7381875" y="4495800"/>
            <a:ext cx="0" cy="295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Down 15">
            <a:extLst>
              <a:ext uri="{FF2B5EF4-FFF2-40B4-BE49-F238E27FC236}">
                <a16:creationId xmlns:a16="http://schemas.microsoft.com/office/drawing/2014/main" id="{8F90C10C-43EF-4022-A0F9-7CCD78DEBD84}"/>
              </a:ext>
            </a:extLst>
          </p:cNvPr>
          <p:cNvSpPr/>
          <p:nvPr/>
        </p:nvSpPr>
        <p:spPr>
          <a:xfrm>
            <a:off x="2552700" y="5219700"/>
            <a:ext cx="428622" cy="51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39ABB6E-7ABF-4BE6-AE57-FAE48E779714}"/>
              </a:ext>
            </a:extLst>
          </p:cNvPr>
          <p:cNvSpPr/>
          <p:nvPr/>
        </p:nvSpPr>
        <p:spPr>
          <a:xfrm>
            <a:off x="7981950" y="5219700"/>
            <a:ext cx="428622" cy="51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5009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BA7-3DA8-4C7B-A480-932E075E1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9058276" cy="1325563"/>
          </a:xfr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2) </a:t>
            </a:r>
            <a:r>
              <a:rPr lang="en-US" sz="4800" b="1" u="sng" dirty="0"/>
              <a:t>YIELD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DAF9-FCF6-4679-A828-3D8C5592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825625"/>
            <a:ext cx="11515725" cy="4175126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Expected Dividend Basis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:- </a:t>
            </a:r>
            <a:r>
              <a:rPr lang="en-US" b="1" i="1" u="sng" dirty="0">
                <a:solidFill>
                  <a:srgbClr val="00B050"/>
                </a:solidFill>
              </a:rPr>
              <a:t>Dividend is the Key factor</a:t>
            </a:r>
            <a:r>
              <a:rPr lang="en-US" dirty="0"/>
              <a:t> in Valuation.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 Value of Shares </a:t>
            </a:r>
            <a:r>
              <a:rPr lang="en-US" dirty="0"/>
              <a:t>= </a:t>
            </a:r>
            <a:r>
              <a:rPr lang="en-US" u="sng" dirty="0"/>
              <a:t>Expected Rate of Dividend</a:t>
            </a:r>
            <a:r>
              <a:rPr lang="en-US" dirty="0"/>
              <a:t>  x Paid-up Value of Shares</a:t>
            </a:r>
          </a:p>
          <a:p>
            <a:pPr marL="0" indent="0">
              <a:buNone/>
            </a:pPr>
            <a:r>
              <a:rPr lang="en-US" dirty="0"/>
              <a:t>			    Normal Rate of Dividend</a:t>
            </a:r>
          </a:p>
          <a:p>
            <a:pPr marL="0" indent="0">
              <a:buNone/>
            </a:pPr>
            <a:r>
              <a:rPr lang="en-US" b="1" dirty="0"/>
              <a:t>Where,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Expected Rate of Dividend </a:t>
            </a:r>
            <a:r>
              <a:rPr lang="en-US" dirty="0"/>
              <a:t>= </a:t>
            </a:r>
            <a:r>
              <a:rPr lang="en-US" u="sng" dirty="0"/>
              <a:t>Profit Available for Equity Dividends</a:t>
            </a:r>
            <a:r>
              <a:rPr lang="en-US" dirty="0"/>
              <a:t>  x 100</a:t>
            </a:r>
          </a:p>
          <a:p>
            <a:pPr marL="0" indent="0">
              <a:buNone/>
            </a:pPr>
            <a:r>
              <a:rPr lang="en-US" dirty="0"/>
              <a:t>					Paid-up Equity Capital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15799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BA7-3DA8-4C7B-A480-932E075E1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9058276" cy="1325563"/>
          </a:xfr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2) </a:t>
            </a:r>
            <a:r>
              <a:rPr lang="en-US" sz="4800" b="1" u="sng" dirty="0"/>
              <a:t>YIELD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DAF9-FCF6-4679-A828-3D8C5592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825624"/>
            <a:ext cx="11515725" cy="4822825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Expected Dividend Basis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:- </a:t>
            </a:r>
            <a:r>
              <a:rPr lang="en-US" b="1" i="1" u="sng" dirty="0">
                <a:solidFill>
                  <a:srgbClr val="00B050"/>
                </a:solidFill>
              </a:rPr>
              <a:t>Dividend is the Key factor</a:t>
            </a:r>
            <a:r>
              <a:rPr lang="en-US" dirty="0"/>
              <a:t> in Valuation.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rgbClr val="0070C0"/>
                </a:solidFill>
              </a:rPr>
              <a:t> </a:t>
            </a:r>
            <a:r>
              <a:rPr lang="en-IN" b="1" u="sng" dirty="0">
                <a:solidFill>
                  <a:srgbClr val="0070C0"/>
                </a:solidFill>
              </a:rPr>
              <a:t>Estimating Future Dividend</a:t>
            </a:r>
            <a:endParaRPr lang="en-US" b="1" u="sng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B433190-18D0-48EC-BAF4-F0F46F85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68931"/>
              </p:ext>
            </p:extLst>
          </p:nvPr>
        </p:nvGraphicFramePr>
        <p:xfrm>
          <a:off x="523876" y="2791459"/>
          <a:ext cx="11077575" cy="37657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2949">
                  <a:extLst>
                    <a:ext uri="{9D8B030D-6E8A-4147-A177-3AD203B41FA5}">
                      <a16:colId xmlns:a16="http://schemas.microsoft.com/office/drawing/2014/main" val="1382903682"/>
                    </a:ext>
                  </a:extLst>
                </a:gridCol>
                <a:gridCol w="8839200">
                  <a:extLst>
                    <a:ext uri="{9D8B030D-6E8A-4147-A177-3AD203B41FA5}">
                      <a16:colId xmlns:a16="http://schemas.microsoft.com/office/drawing/2014/main" val="1402076582"/>
                    </a:ext>
                  </a:extLst>
                </a:gridCol>
                <a:gridCol w="1495426">
                  <a:extLst>
                    <a:ext uri="{9D8B030D-6E8A-4147-A177-3AD203B41FA5}">
                      <a16:colId xmlns:a16="http://schemas.microsoft.com/office/drawing/2014/main" val="3324623656"/>
                    </a:ext>
                  </a:extLst>
                </a:gridCol>
              </a:tblGrid>
              <a:tr h="470716">
                <a:tc>
                  <a:txBody>
                    <a:bodyPr/>
                    <a:lstStyle/>
                    <a:p>
                      <a:r>
                        <a:rPr lang="en-US" sz="2400" b="1" dirty="0"/>
                        <a:t>No.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Particulars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₹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798870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r>
                        <a:rPr lang="en-US" sz="2400" b="1" dirty="0"/>
                        <a:t>1)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Future Maintainable Profits (FMP)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 xx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9258198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</a:t>
                      </a:r>
                      <a:r>
                        <a:rPr lang="en-US" sz="2000" b="1" dirty="0"/>
                        <a:t>Add</a:t>
                      </a:r>
                      <a:r>
                        <a:rPr lang="en-US" sz="2000" dirty="0"/>
                        <a:t>:- Non-Trading Income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 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180674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XXX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77455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b="1" u="sng" dirty="0"/>
                        <a:t>Less</a:t>
                      </a:r>
                      <a:r>
                        <a:rPr lang="en-US" dirty="0"/>
                        <a:t>:- Preference Dividend                                                                                                               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220709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Expected Transfer to Reserve                                                                                                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792232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Expected Transfer to Fund etc.                                                                                              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(xxx)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446794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r>
                        <a:rPr lang="en-US" sz="2000" b="1" dirty="0"/>
                        <a:t>2) </a:t>
                      </a:r>
                      <a:endParaRPr lang="en-IN" sz="20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Estimated Amount of Future Dividend i.e. Profit Available for Equity Dividend</a:t>
                      </a:r>
                      <a:endParaRPr lang="en-IN" sz="20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 XXX</a:t>
                      </a:r>
                      <a:endParaRPr lang="en-IN" sz="20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27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29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BA7-3DA8-4C7B-A480-932E075E1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9058276" cy="1325563"/>
          </a:xfr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2) </a:t>
            </a:r>
            <a:r>
              <a:rPr lang="en-US" sz="4800" b="1" u="sng" dirty="0"/>
              <a:t>YIELD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DAF9-FCF6-4679-A828-3D8C5592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825625"/>
            <a:ext cx="11515725" cy="4175126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b)  </a:t>
            </a:r>
            <a:r>
              <a:rPr lang="en-US" b="1" u="sng" dirty="0">
                <a:solidFill>
                  <a:srgbClr val="0070C0"/>
                </a:solidFill>
              </a:rPr>
              <a:t>Expected Earning Basis</a:t>
            </a:r>
            <a:r>
              <a:rPr lang="en-US" dirty="0">
                <a:solidFill>
                  <a:srgbClr val="0070C0"/>
                </a:solidFill>
              </a:rPr>
              <a:t>:- </a:t>
            </a:r>
            <a:r>
              <a:rPr lang="en-US" b="1" i="1" u="sng" dirty="0">
                <a:solidFill>
                  <a:srgbClr val="7030A0"/>
                </a:solidFill>
              </a:rPr>
              <a:t>Dividend + Reserves (Earning Capacity) is the Key factor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in Valuation.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</a:rPr>
              <a:t> Value of Shares </a:t>
            </a:r>
            <a:r>
              <a:rPr lang="en-US" dirty="0"/>
              <a:t>= </a:t>
            </a:r>
            <a:r>
              <a:rPr lang="en-US" u="sng" dirty="0"/>
              <a:t>Expected Rate of Earnings</a:t>
            </a:r>
            <a:r>
              <a:rPr lang="en-US" dirty="0"/>
              <a:t>  x Paid-up Value of Shares</a:t>
            </a:r>
          </a:p>
          <a:p>
            <a:pPr marL="0" indent="0">
              <a:buNone/>
            </a:pPr>
            <a:r>
              <a:rPr lang="en-US" dirty="0"/>
              <a:t>			    Normal Rate of Earnings</a:t>
            </a:r>
          </a:p>
          <a:p>
            <a:pPr marL="0" indent="0">
              <a:buNone/>
            </a:pPr>
            <a:r>
              <a:rPr lang="en-US" b="1" dirty="0"/>
              <a:t>Where,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Expected Rate of Earnings </a:t>
            </a:r>
            <a:r>
              <a:rPr lang="en-US" dirty="0"/>
              <a:t>=         </a:t>
            </a:r>
            <a:r>
              <a:rPr lang="en-US" u="sng" dirty="0"/>
              <a:t>Expected Earnings</a:t>
            </a:r>
            <a:r>
              <a:rPr lang="en-US" dirty="0"/>
              <a:t>  x 100</a:t>
            </a:r>
          </a:p>
          <a:p>
            <a:pPr marL="0" indent="0">
              <a:buNone/>
            </a:pPr>
            <a:r>
              <a:rPr lang="en-US" dirty="0"/>
              <a:t>					Paid-up Equity Capital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8643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BA7-3DA8-4C7B-A480-932E075E1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9058276" cy="1325563"/>
          </a:xfr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2) </a:t>
            </a:r>
            <a:r>
              <a:rPr lang="en-US" sz="4800" b="1" u="sng" dirty="0"/>
              <a:t>YIELD METHOD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DAF9-FCF6-4679-A828-3D8C5592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825624"/>
            <a:ext cx="11515725" cy="4822825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514350" indent="-514350">
              <a:buAutoNum type="alphaLcParenR" startAt="2"/>
            </a:pPr>
            <a:r>
              <a:rPr lang="en-US" b="1" u="sng" dirty="0">
                <a:solidFill>
                  <a:srgbClr val="0070C0"/>
                </a:solidFill>
              </a:rPr>
              <a:t>Expected Earning Basis</a:t>
            </a:r>
            <a:r>
              <a:rPr lang="en-US" dirty="0">
                <a:solidFill>
                  <a:srgbClr val="0070C0"/>
                </a:solidFill>
              </a:rPr>
              <a:t>:- </a:t>
            </a:r>
            <a:r>
              <a:rPr lang="en-US" sz="2000" b="1" i="1" u="sng" dirty="0">
                <a:solidFill>
                  <a:srgbClr val="7030A0"/>
                </a:solidFill>
              </a:rPr>
              <a:t>Dividend + Reserves (Earning Capacity) is the Key factor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in Valuation.</a:t>
            </a:r>
            <a:r>
              <a:rPr lang="en-IN" b="1" dirty="0">
                <a:solidFill>
                  <a:srgbClr val="0070C0"/>
                </a:solidFill>
              </a:rPr>
              <a:t>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rgbClr val="0070C0"/>
                </a:solidFill>
              </a:rPr>
              <a:t> </a:t>
            </a:r>
            <a:r>
              <a:rPr lang="en-IN" b="1" u="sng" dirty="0">
                <a:solidFill>
                  <a:schemeClr val="accent2">
                    <a:lumMod val="50000"/>
                  </a:schemeClr>
                </a:solidFill>
              </a:rPr>
              <a:t>Calculating Estimated Earnings</a:t>
            </a:r>
            <a:endParaRPr lang="en-US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B433190-18D0-48EC-BAF4-F0F46F85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56280"/>
              </p:ext>
            </p:extLst>
          </p:nvPr>
        </p:nvGraphicFramePr>
        <p:xfrm>
          <a:off x="523876" y="2791459"/>
          <a:ext cx="11077575" cy="37657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2949">
                  <a:extLst>
                    <a:ext uri="{9D8B030D-6E8A-4147-A177-3AD203B41FA5}">
                      <a16:colId xmlns:a16="http://schemas.microsoft.com/office/drawing/2014/main" val="1382903682"/>
                    </a:ext>
                  </a:extLst>
                </a:gridCol>
                <a:gridCol w="8839200">
                  <a:extLst>
                    <a:ext uri="{9D8B030D-6E8A-4147-A177-3AD203B41FA5}">
                      <a16:colId xmlns:a16="http://schemas.microsoft.com/office/drawing/2014/main" val="1402076582"/>
                    </a:ext>
                  </a:extLst>
                </a:gridCol>
                <a:gridCol w="1495426">
                  <a:extLst>
                    <a:ext uri="{9D8B030D-6E8A-4147-A177-3AD203B41FA5}">
                      <a16:colId xmlns:a16="http://schemas.microsoft.com/office/drawing/2014/main" val="3324623656"/>
                    </a:ext>
                  </a:extLst>
                </a:gridCol>
              </a:tblGrid>
              <a:tr h="470716">
                <a:tc>
                  <a:txBody>
                    <a:bodyPr/>
                    <a:lstStyle/>
                    <a:p>
                      <a:r>
                        <a:rPr lang="en-US" sz="2400" b="1" dirty="0"/>
                        <a:t>No.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Particulars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₹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798870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r>
                        <a:rPr lang="en-US" sz="2400" b="1" dirty="0"/>
                        <a:t>1)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Future Maintainable Profits (FMP)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 xx</a:t>
                      </a:r>
                      <a:endParaRPr lang="en-IN" sz="24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9258198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</a:t>
                      </a:r>
                      <a:r>
                        <a:rPr lang="en-US" sz="2000" b="1" dirty="0"/>
                        <a:t>Add</a:t>
                      </a:r>
                      <a:r>
                        <a:rPr lang="en-US" sz="2000" dirty="0"/>
                        <a:t>:- Non-Trading Income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 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180674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XXX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77455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b="1" u="sng" dirty="0"/>
                        <a:t>Less</a:t>
                      </a:r>
                      <a:r>
                        <a:rPr lang="en-US" dirty="0"/>
                        <a:t>:-  Tax on Above                                                                                                                        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220709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XXX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328700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endParaRPr lang="en-IN" sz="1800" b="1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  </a:t>
                      </a:r>
                      <a:r>
                        <a:rPr lang="en-US" sz="1800" b="1" u="sng" dirty="0"/>
                        <a:t>Less</a:t>
                      </a:r>
                      <a:r>
                        <a:rPr lang="en-US" sz="1800" b="1" dirty="0"/>
                        <a:t>:-  Preference Dividend                                                                                                               </a:t>
                      </a:r>
                      <a:endParaRPr lang="en-IN" sz="18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 xx</a:t>
                      </a:r>
                      <a:endParaRPr lang="en-IN" sz="18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792232"/>
                  </a:ext>
                </a:extLst>
              </a:tr>
              <a:tr h="470716">
                <a:tc>
                  <a:txBody>
                    <a:bodyPr/>
                    <a:lstStyle/>
                    <a:p>
                      <a:r>
                        <a:rPr lang="en-US" sz="2000" b="1" dirty="0"/>
                        <a:t>2) </a:t>
                      </a:r>
                      <a:endParaRPr lang="en-IN" sz="2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 Expected Earnings Available for Appropriations (for equity shareholders)</a:t>
                      </a:r>
                      <a:endParaRPr lang="en-IN" sz="2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 XXX</a:t>
                      </a:r>
                      <a:endParaRPr lang="en-IN" sz="2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27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65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E0158-F264-499D-AE9B-769A9967A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365125"/>
            <a:ext cx="9258300" cy="1325563"/>
          </a:xfrm>
          <a:solidFill>
            <a:schemeClr val="accent6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BUSINESS VALUATION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D954C-A0D2-4CEE-BC65-0C273317B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27475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3200" dirty="0"/>
              <a:t> </a:t>
            </a:r>
            <a:r>
              <a:rPr lang="en-US" sz="3200" b="1" u="sng" dirty="0">
                <a:solidFill>
                  <a:srgbClr val="FF0000"/>
                </a:solidFill>
              </a:rPr>
              <a:t>Meaning of Business Valuation</a:t>
            </a:r>
            <a:r>
              <a:rPr lang="en-US" sz="3200" b="1" dirty="0">
                <a:solidFill>
                  <a:srgbClr val="FF0000"/>
                </a:solidFill>
              </a:rPr>
              <a:t>:- </a:t>
            </a:r>
            <a:r>
              <a:rPr lang="en-US" sz="3200" dirty="0"/>
              <a:t>A Business Valuation is An </a:t>
            </a:r>
            <a:r>
              <a:rPr lang="en-US" sz="3200" b="1" i="1" u="sng" dirty="0">
                <a:solidFill>
                  <a:srgbClr val="0070C0"/>
                </a:solidFill>
              </a:rPr>
              <a:t>Examination conducted towards rendering an estimate or opinion as to the Fair Value of Business</a:t>
            </a:r>
            <a:r>
              <a:rPr lang="en-US" sz="32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The Fundamental role of Valuation is </a:t>
            </a:r>
            <a:r>
              <a:rPr lang="en-US" sz="3200" b="1" i="1" u="sng" dirty="0">
                <a:solidFill>
                  <a:srgbClr val="00B050"/>
                </a:solidFill>
              </a:rPr>
              <a:t>to offer a base for negotiation</a:t>
            </a:r>
            <a:r>
              <a:rPr lang="en-US" sz="3200" dirty="0"/>
              <a:t> between Buyer and Seller and there are various users of Valuation of an Enterprise e.g.- Shareholders, Company itself, Financial Experts, Buyers of Property and Business, Banks, Government etc.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738944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3391F-C338-4458-8D87-4CCD46FBF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6" y="365125"/>
            <a:ext cx="8953500" cy="1325563"/>
          </a:xfr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3) </a:t>
            </a:r>
            <a:r>
              <a:rPr lang="en-US" sz="4800" b="1" u="sng" dirty="0"/>
              <a:t>Fair Value Method</a:t>
            </a:r>
            <a:endParaRPr lang="en-IN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A84D0-A221-4E06-B3DD-9C28943B3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825625"/>
            <a:ext cx="11896725" cy="281305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IN" dirty="0"/>
          </a:p>
          <a:p>
            <a:r>
              <a:rPr lang="en-IN" dirty="0">
                <a:solidFill>
                  <a:srgbClr val="002060"/>
                </a:solidFill>
              </a:rPr>
              <a:t> </a:t>
            </a:r>
            <a:r>
              <a:rPr lang="en-IN" b="1" dirty="0">
                <a:solidFill>
                  <a:srgbClr val="002060"/>
                </a:solidFill>
              </a:rPr>
              <a:t>Fair Value of Shares</a:t>
            </a:r>
            <a:r>
              <a:rPr lang="en-IN" b="1" dirty="0">
                <a:solidFill>
                  <a:srgbClr val="FF0000"/>
                </a:solidFill>
              </a:rPr>
              <a:t>  </a:t>
            </a:r>
            <a:r>
              <a:rPr lang="en-IN" dirty="0"/>
              <a:t>=    </a:t>
            </a:r>
            <a:r>
              <a:rPr lang="en-IN" u="sng" dirty="0"/>
              <a:t>Intrinsic Value + Yield method Value</a:t>
            </a:r>
          </a:p>
          <a:p>
            <a:pPr marL="0" indent="0">
              <a:buNone/>
            </a:pPr>
            <a:r>
              <a:rPr lang="en-IN" dirty="0"/>
              <a:t>						      2</a:t>
            </a:r>
          </a:p>
        </p:txBody>
      </p:sp>
    </p:spTree>
    <p:extLst>
      <p:ext uri="{BB962C8B-B14F-4D97-AF65-F5344CB8AC3E}">
        <p14:creationId xmlns:p14="http://schemas.microsoft.com/office/powerpoint/2010/main" val="33823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0AC9-D1C7-4C78-BD6A-787FD1740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365125"/>
            <a:ext cx="10020300" cy="1325563"/>
          </a:xfr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/>
              <a:t>MARKET VALUE ADDED APPROACH (MVA)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F2D2B-9BFE-493C-AFEC-8E2D309BB92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dirty="0"/>
              <a:t> </a:t>
            </a:r>
            <a:r>
              <a:rPr lang="en-US" sz="3600" b="1" u="sng" dirty="0">
                <a:solidFill>
                  <a:schemeClr val="accent2"/>
                </a:solidFill>
              </a:rPr>
              <a:t>Stewart invented</a:t>
            </a:r>
            <a:r>
              <a:rPr lang="en-US" sz="3600" dirty="0"/>
              <a:t> the term MVA.</a:t>
            </a:r>
          </a:p>
          <a:p>
            <a:r>
              <a:rPr lang="en-US" sz="3600" dirty="0"/>
              <a:t> </a:t>
            </a:r>
            <a:r>
              <a:rPr lang="en-US" sz="3600" b="1" u="sng" dirty="0"/>
              <a:t>MVA is defined as</a:t>
            </a:r>
            <a:r>
              <a:rPr lang="en-US" sz="3600" dirty="0"/>
              <a:t> The </a:t>
            </a:r>
            <a:r>
              <a:rPr lang="en-US" sz="3600" b="1" i="1" u="sng" dirty="0">
                <a:solidFill>
                  <a:srgbClr val="00B050"/>
                </a:solidFill>
              </a:rPr>
              <a:t>Difference between Market Value of Invested Capital</a:t>
            </a:r>
            <a:r>
              <a:rPr lang="en-US" sz="3600" dirty="0"/>
              <a:t> and </a:t>
            </a:r>
            <a:r>
              <a:rPr lang="en-US" sz="3600" b="1" i="1" u="sng" dirty="0">
                <a:solidFill>
                  <a:srgbClr val="0070C0"/>
                </a:solidFill>
              </a:rPr>
              <a:t>Book Value of Invested Capital</a:t>
            </a:r>
            <a:r>
              <a:rPr lang="en-US" sz="3600" dirty="0"/>
              <a:t> of a Company at a given period of time.</a:t>
            </a:r>
          </a:p>
          <a:p>
            <a:r>
              <a:rPr lang="en-US" sz="3600" dirty="0"/>
              <a:t> Market Value of Invested Capital refers to the Market Value of Equity Capital and Debt Capital.</a:t>
            </a:r>
          </a:p>
          <a:p>
            <a:r>
              <a:rPr lang="en-US" sz="3600" dirty="0"/>
              <a:t> Market Value of Debt is not easily Available as Debts are not generally Traded.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337780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0AC9-D1C7-4C78-BD6A-787FD1740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365125"/>
            <a:ext cx="10020300" cy="1325563"/>
          </a:xfr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/>
              <a:t>MARKET VALUE ADDED APPROACH (MVA)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F2D2B-9BFE-493C-AFEC-8E2D309BB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98925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dirty="0"/>
              <a:t> MVA Can be considered as an </a:t>
            </a:r>
            <a:r>
              <a:rPr lang="en-US" sz="3600" b="1" u="sng" dirty="0">
                <a:solidFill>
                  <a:srgbClr val="FF0000"/>
                </a:solidFill>
              </a:rPr>
              <a:t>External measure of Company’s Performance</a:t>
            </a:r>
            <a:r>
              <a:rPr lang="en-US" sz="3600" dirty="0"/>
              <a:t>.</a:t>
            </a:r>
          </a:p>
          <a:p>
            <a:r>
              <a:rPr lang="en-US" sz="3600" dirty="0"/>
              <a:t> MVA is a </a:t>
            </a:r>
            <a:r>
              <a:rPr lang="en-US" sz="3600" b="1" u="sng" dirty="0">
                <a:solidFill>
                  <a:srgbClr val="00B050"/>
                </a:solidFill>
              </a:rPr>
              <a:t>measure of Shareholder’s Wealth</a:t>
            </a:r>
            <a:r>
              <a:rPr lang="en-US" sz="3600" dirty="0"/>
              <a:t>. </a:t>
            </a:r>
          </a:p>
          <a:p>
            <a:r>
              <a:rPr lang="en-US" sz="3600" dirty="0"/>
              <a:t> MVA Shows the extent to which the </a:t>
            </a:r>
            <a:r>
              <a:rPr lang="en-US" sz="3600" b="1" u="sng" dirty="0">
                <a:solidFill>
                  <a:schemeClr val="accent2">
                    <a:lumMod val="50000"/>
                  </a:schemeClr>
                </a:solidFill>
              </a:rPr>
              <a:t>Market has Added Value to the Net Worth of a Company</a:t>
            </a:r>
            <a:r>
              <a:rPr lang="en-US" sz="3600" dirty="0"/>
              <a:t>.</a:t>
            </a:r>
          </a:p>
          <a:p>
            <a:r>
              <a:rPr lang="en-US" sz="3600" dirty="0"/>
              <a:t> An </a:t>
            </a:r>
            <a:r>
              <a:rPr lang="en-US" sz="3600" b="1" u="sng" dirty="0">
                <a:solidFill>
                  <a:srgbClr val="7030A0"/>
                </a:solidFill>
              </a:rPr>
              <a:t>Increase in MVA implies Maximization of Shareholder’s Wealth</a:t>
            </a:r>
            <a:r>
              <a:rPr lang="en-US" sz="3600" dirty="0"/>
              <a:t>.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1202981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0AC9-D1C7-4C78-BD6A-787FD1740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365125"/>
            <a:ext cx="10020300" cy="1325563"/>
          </a:xfr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/>
              <a:t>MARKET VALUE ADDED APPROACH (MVA)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F2D2B-9BFE-493C-AFEC-8E2D309BB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825625"/>
            <a:ext cx="11887200" cy="4351338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b="1" dirty="0"/>
              <a:t> </a:t>
            </a:r>
            <a:r>
              <a:rPr lang="en-US" sz="3600" b="1" u="sng" dirty="0"/>
              <a:t>Formula to Calculate Market Value Added</a:t>
            </a:r>
            <a:r>
              <a:rPr lang="en-US" sz="3600" b="1" dirty="0"/>
              <a:t>:-</a:t>
            </a:r>
          </a:p>
          <a:p>
            <a:pPr marL="0" indent="0">
              <a:buNone/>
            </a:pPr>
            <a:r>
              <a:rPr lang="en-US" sz="3600" b="1" dirty="0"/>
              <a:t>      </a:t>
            </a:r>
            <a:r>
              <a:rPr lang="en-US" sz="3600" b="1" dirty="0">
                <a:solidFill>
                  <a:srgbClr val="FF0000"/>
                </a:solidFill>
              </a:rPr>
              <a:t>MVA</a:t>
            </a:r>
            <a:r>
              <a:rPr lang="en-US" sz="3600" b="1" dirty="0"/>
              <a:t> = </a:t>
            </a:r>
            <a:r>
              <a:rPr lang="en-US" sz="3600" dirty="0"/>
              <a:t>Market Capitalization – Net Worth</a:t>
            </a:r>
          </a:p>
          <a:p>
            <a:pPr marL="0" indent="0">
              <a:buNone/>
            </a:pPr>
            <a:r>
              <a:rPr lang="en-US" sz="3200" b="1" dirty="0"/>
              <a:t> Where,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Market Capitalization </a:t>
            </a:r>
            <a:r>
              <a:rPr lang="en-US" sz="3200" b="1" dirty="0"/>
              <a:t>= </a:t>
            </a:r>
            <a:r>
              <a:rPr lang="en-US" sz="3200" dirty="0"/>
              <a:t>No. of Equity Shares x Market Price per share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3200" b="1" dirty="0">
                <a:solidFill>
                  <a:srgbClr val="0070C0"/>
                </a:solidFill>
              </a:rPr>
              <a:t> Net Worth </a:t>
            </a:r>
            <a:r>
              <a:rPr lang="en-US" sz="3200" b="1" dirty="0"/>
              <a:t>= </a:t>
            </a:r>
            <a:r>
              <a:rPr lang="en-US" dirty="0"/>
              <a:t>Equity Share Capital + Reserves &amp; Surplus – Accumulated Losses 		   (Profit &amp; Loss Dr. Balance) – Fictitious Assets (Expenses not w/off)</a:t>
            </a:r>
            <a:endParaRPr lang="en-IN" sz="3200" b="1" dirty="0"/>
          </a:p>
        </p:txBody>
      </p:sp>
    </p:spTree>
    <p:extLst>
      <p:ext uri="{BB962C8B-B14F-4D97-AF65-F5344CB8AC3E}">
        <p14:creationId xmlns:p14="http://schemas.microsoft.com/office/powerpoint/2010/main" val="3778219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0AC9-D1C7-4C78-BD6A-787FD1740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365125"/>
            <a:ext cx="10020300" cy="1325563"/>
          </a:xfr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/>
              <a:t>MARKET VALUE ADDED APPROACH (MVA)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F2D2B-9BFE-493C-AFEC-8E2D309BB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" y="1825624"/>
            <a:ext cx="12020550" cy="4022725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b="1" dirty="0"/>
              <a:t> </a:t>
            </a:r>
            <a:r>
              <a:rPr lang="en-US" sz="3600" b="1" u="sng" dirty="0"/>
              <a:t>Formula to Calculate Market Value Added</a:t>
            </a:r>
            <a:r>
              <a:rPr lang="en-US" sz="3600" b="1" dirty="0"/>
              <a:t>:-</a:t>
            </a:r>
          </a:p>
          <a:p>
            <a:pPr marL="0" indent="0">
              <a:buNone/>
            </a:pPr>
            <a:r>
              <a:rPr lang="en-US" sz="3600" b="1" dirty="0"/>
              <a:t>  </a:t>
            </a:r>
            <a:r>
              <a:rPr lang="en-US" sz="3600" b="1" dirty="0">
                <a:solidFill>
                  <a:srgbClr val="C00000"/>
                </a:solidFill>
              </a:rPr>
              <a:t>Market Price Per Share (MPS) </a:t>
            </a:r>
            <a:r>
              <a:rPr lang="en-US" sz="3600" b="1" dirty="0"/>
              <a:t>= </a:t>
            </a:r>
            <a:r>
              <a:rPr lang="en-US" dirty="0"/>
              <a:t>Price Earning Ratio x Earning Per Share</a:t>
            </a:r>
          </a:p>
          <a:p>
            <a:pPr marL="0" indent="0">
              <a:buNone/>
            </a:pPr>
            <a:r>
              <a:rPr lang="en-US" sz="3200" dirty="0"/>
              <a:t>							        (P/E Ratio)  x  EPS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b="1" dirty="0">
                <a:solidFill>
                  <a:srgbClr val="00B050"/>
                </a:solidFill>
              </a:rPr>
              <a:t>Earning Per Share (EPS) </a:t>
            </a:r>
            <a:r>
              <a:rPr lang="en-US" sz="3200" dirty="0"/>
              <a:t>= </a:t>
            </a:r>
            <a:r>
              <a:rPr lang="en-US" u="sng" dirty="0"/>
              <a:t>Profit Available to Equity Shareholders</a:t>
            </a:r>
          </a:p>
          <a:p>
            <a:pPr marL="0" indent="0">
              <a:buNone/>
            </a:pPr>
            <a:r>
              <a:rPr lang="en-US" sz="3200" dirty="0"/>
              <a:t>					       </a:t>
            </a:r>
            <a:r>
              <a:rPr lang="en-US" dirty="0"/>
              <a:t>Number of Equity Shares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546305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DC015-4BAE-4920-ACED-762B9AF28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65125"/>
            <a:ext cx="966787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ECONOMIC VALUE ADDED (EVA)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27F3-E158-44C1-ACD3-F12BC3EA1A8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200" dirty="0"/>
              <a:t> </a:t>
            </a:r>
            <a:r>
              <a:rPr lang="en-US" sz="3200" b="1" u="sng" dirty="0">
                <a:solidFill>
                  <a:srgbClr val="FF0000"/>
                </a:solidFill>
              </a:rPr>
              <a:t>Stern Stewart &amp; Co.</a:t>
            </a:r>
            <a:r>
              <a:rPr lang="en-US" sz="3200" dirty="0"/>
              <a:t>, The New York base Financial Advisory postulated a Concept of Economic Income in 1990 in the name of Economic Value Added.</a:t>
            </a:r>
          </a:p>
          <a:p>
            <a:r>
              <a:rPr lang="en-US" sz="3200" dirty="0"/>
              <a:t> It is a </a:t>
            </a:r>
            <a:r>
              <a:rPr lang="en-US" sz="3200" b="1" u="sng" dirty="0">
                <a:solidFill>
                  <a:schemeClr val="accent1"/>
                </a:solidFill>
              </a:rPr>
              <a:t>modified version</a:t>
            </a:r>
            <a:r>
              <a:rPr lang="en-US" sz="3200" dirty="0"/>
              <a:t> of Residual Income Concept.</a:t>
            </a:r>
          </a:p>
          <a:p>
            <a:r>
              <a:rPr lang="en-US" sz="3200" dirty="0"/>
              <a:t> </a:t>
            </a:r>
            <a:r>
              <a:rPr lang="en-US" sz="3200" b="1" u="sng" dirty="0">
                <a:solidFill>
                  <a:srgbClr val="00B050"/>
                </a:solidFill>
              </a:rPr>
              <a:t>Infosys Technologies Ltd.</a:t>
            </a:r>
            <a:r>
              <a:rPr lang="en-US" sz="3200" dirty="0"/>
              <a:t> is the First Indian Company to Report its EVA in the Annual Report.</a:t>
            </a:r>
          </a:p>
          <a:p>
            <a:r>
              <a:rPr lang="en-US" sz="3200" dirty="0"/>
              <a:t> EVA attempts to </a:t>
            </a:r>
            <a:r>
              <a:rPr lang="en-US" sz="3200" b="1" u="sng" dirty="0">
                <a:solidFill>
                  <a:srgbClr val="C00000"/>
                </a:solidFill>
              </a:rPr>
              <a:t>measure True Economic Profit</a:t>
            </a:r>
            <a:r>
              <a:rPr lang="en-US" sz="3200" dirty="0"/>
              <a:t> as it Compares Actual Rate of Return against the Required Rate of Return. 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479308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DC015-4BAE-4920-ACED-762B9AF28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65125"/>
            <a:ext cx="966787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ECONOMIC VALUE ADDED (EVA)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27F3-E158-44C1-ACD3-F12BC3EA1A8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000" dirty="0"/>
              <a:t> Economic Value Added (EVA) explain whether a Business unit </a:t>
            </a:r>
            <a:r>
              <a:rPr lang="en-US" sz="3000" b="1" u="sng" dirty="0">
                <a:solidFill>
                  <a:srgbClr val="C00000"/>
                </a:solidFill>
              </a:rPr>
              <a:t>Best Utilizes its Assets to Generate Return and Maximize Shareholder’s Value</a:t>
            </a:r>
            <a:r>
              <a:rPr lang="en-US" sz="3000" dirty="0"/>
              <a:t>.</a:t>
            </a:r>
          </a:p>
          <a:p>
            <a:r>
              <a:rPr lang="en-US" sz="3000" dirty="0"/>
              <a:t> EVA is just a way of measuring an </a:t>
            </a:r>
            <a:r>
              <a:rPr lang="en-US" sz="3000" b="1" u="sng" dirty="0">
                <a:solidFill>
                  <a:srgbClr val="00B0F0"/>
                </a:solidFill>
              </a:rPr>
              <a:t>Operation’s Real Profitability</a:t>
            </a:r>
            <a:r>
              <a:rPr lang="en-US" sz="3000" dirty="0"/>
              <a:t>. It measures </a:t>
            </a:r>
            <a:r>
              <a:rPr lang="en-US" sz="3000" b="1" u="sng" dirty="0">
                <a:solidFill>
                  <a:schemeClr val="accent2">
                    <a:lumMod val="50000"/>
                  </a:schemeClr>
                </a:solidFill>
              </a:rPr>
              <a:t>Productivity of all the Factors of Production</a:t>
            </a:r>
            <a:r>
              <a:rPr lang="en-US" sz="3000" dirty="0"/>
              <a:t> viz. Land, Labour, Capital, Entrepreneur &amp; Management.</a:t>
            </a:r>
          </a:p>
          <a:p>
            <a:r>
              <a:rPr lang="en-US" sz="3000" dirty="0"/>
              <a:t> EVA is a </a:t>
            </a:r>
            <a:r>
              <a:rPr lang="en-US" sz="3000" b="1" u="sng" dirty="0">
                <a:solidFill>
                  <a:srgbClr val="7030A0"/>
                </a:solidFill>
              </a:rPr>
              <a:t>Residual Income that Subtract the Cost of Capital from the Operating Profits generated by the Business</a:t>
            </a:r>
            <a:r>
              <a:rPr lang="en-US" sz="3000" dirty="0"/>
              <a:t>.</a:t>
            </a:r>
          </a:p>
          <a:p>
            <a:r>
              <a:rPr lang="en-US" sz="3000" dirty="0"/>
              <a:t> EVA is an </a:t>
            </a:r>
            <a:r>
              <a:rPr lang="en-US" sz="3000" b="1" u="sng" dirty="0">
                <a:solidFill>
                  <a:schemeClr val="accent1">
                    <a:lumMod val="50000"/>
                  </a:schemeClr>
                </a:solidFill>
              </a:rPr>
              <a:t>Excess Profit of a Firm after Charging Cost of Capital</a:t>
            </a:r>
            <a:r>
              <a:rPr lang="en-US" sz="3000" dirty="0"/>
              <a:t>.</a:t>
            </a:r>
            <a:endParaRPr lang="en-IN" sz="3000" dirty="0"/>
          </a:p>
        </p:txBody>
      </p:sp>
    </p:spTree>
    <p:extLst>
      <p:ext uri="{BB962C8B-B14F-4D97-AF65-F5344CB8AC3E}">
        <p14:creationId xmlns:p14="http://schemas.microsoft.com/office/powerpoint/2010/main" val="142780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DC015-4BAE-4920-ACED-762B9AF28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65125"/>
            <a:ext cx="966787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ECONOMIC VALUE ADDED (EVA)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27F3-E158-44C1-ACD3-F12BC3EA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510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200" b="1" dirty="0"/>
              <a:t> Therefore, EVA is </a:t>
            </a:r>
            <a:r>
              <a:rPr lang="en-US" sz="3200" dirty="0"/>
              <a:t>–</a:t>
            </a:r>
          </a:p>
          <a:p>
            <a:pPr marL="0" indent="0">
              <a:buNone/>
            </a:pPr>
            <a:r>
              <a:rPr lang="en-US" sz="3200" dirty="0"/>
              <a:t>			The </a:t>
            </a:r>
            <a:r>
              <a:rPr lang="en-US" sz="3200" b="1" i="1" u="sng" dirty="0">
                <a:solidFill>
                  <a:srgbClr val="00B050"/>
                </a:solidFill>
              </a:rPr>
              <a:t>Difference between Net Operating Profit After Tax (NOPAT) and the Capital Charge for Both Debt and Equity</a:t>
            </a:r>
            <a:r>
              <a:rPr lang="en-US" sz="3200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EVA is </a:t>
            </a:r>
            <a:r>
              <a:rPr lang="en-US" sz="3200" b="1" i="1" u="sng" dirty="0">
                <a:solidFill>
                  <a:srgbClr val="0070C0"/>
                </a:solidFill>
              </a:rPr>
              <a:t>Positive (Beneficial)</a:t>
            </a:r>
            <a:r>
              <a:rPr lang="en-US" sz="3200" dirty="0"/>
              <a:t> if Net Operating Profit After Tax (NOPAT) Exceeds the Weighted Average Cost of Capital.</a:t>
            </a:r>
          </a:p>
          <a:p>
            <a:r>
              <a:rPr lang="en-US" sz="3200" dirty="0"/>
              <a:t> </a:t>
            </a:r>
            <a:r>
              <a:rPr lang="en-US" sz="3600" b="1" dirty="0">
                <a:solidFill>
                  <a:srgbClr val="FF0000"/>
                </a:solidFill>
              </a:rPr>
              <a:t>EVA</a:t>
            </a:r>
            <a:r>
              <a:rPr lang="en-US" sz="3200" dirty="0"/>
              <a:t> = </a:t>
            </a:r>
            <a:r>
              <a:rPr lang="en-US" sz="3200" b="1" dirty="0">
                <a:solidFill>
                  <a:srgbClr val="00B0F0"/>
                </a:solidFill>
              </a:rPr>
              <a:t>NOPAT</a:t>
            </a:r>
            <a:r>
              <a:rPr lang="en-US" sz="3200" dirty="0"/>
              <a:t> – </a:t>
            </a:r>
            <a:r>
              <a:rPr lang="en-US" sz="3200" b="1" dirty="0">
                <a:solidFill>
                  <a:srgbClr val="7030A0"/>
                </a:solidFill>
              </a:rPr>
              <a:t>Capital Employed x WACC %     </a:t>
            </a:r>
            <a:r>
              <a:rPr lang="en-US" sz="3200" dirty="0"/>
              <a:t>						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192003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DC015-4BAE-4920-ACED-762B9AF28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65125"/>
            <a:ext cx="966787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ECONOMIC VALUE ADDED (EVA)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27F3-E158-44C1-ACD3-F12BC3EA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825624"/>
            <a:ext cx="11906250" cy="4879976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200" dirty="0"/>
              <a:t> </a:t>
            </a:r>
            <a:r>
              <a:rPr lang="en-US" sz="3200" b="1" dirty="0">
                <a:solidFill>
                  <a:srgbClr val="00B0F0"/>
                </a:solidFill>
              </a:rPr>
              <a:t>NOPAT</a:t>
            </a:r>
            <a:r>
              <a:rPr lang="en-US" sz="3200" dirty="0"/>
              <a:t> = EBIT </a:t>
            </a:r>
            <a:r>
              <a:rPr lang="en-US" dirty="0"/>
              <a:t>(Earning Before Interest and Tax) – </a:t>
            </a:r>
            <a:r>
              <a:rPr lang="en-US" sz="3200" dirty="0"/>
              <a:t>Tax </a:t>
            </a:r>
          </a:p>
          <a:p>
            <a:r>
              <a:rPr lang="en-US" sz="3200" dirty="0"/>
              <a:t> </a:t>
            </a:r>
            <a:r>
              <a:rPr lang="en-US" sz="3200" b="1" u="sng" dirty="0">
                <a:solidFill>
                  <a:srgbClr val="7030A0"/>
                </a:solidFill>
              </a:rPr>
              <a:t>Calculation of Weighted Average Cost of Capital (WACC)</a:t>
            </a:r>
            <a:r>
              <a:rPr lang="en-US" sz="3200" b="1" dirty="0">
                <a:solidFill>
                  <a:srgbClr val="7030A0"/>
                </a:solidFill>
              </a:rPr>
              <a:t>:</a:t>
            </a:r>
          </a:p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en-US" sz="3200" b="1" u="sng" dirty="0">
                <a:solidFill>
                  <a:srgbClr val="002060"/>
                </a:solidFill>
              </a:rPr>
              <a:t>Cost of Equity (Ke) can be Calculated by using below formula also (CAPM Model)</a:t>
            </a:r>
            <a:r>
              <a:rPr lang="en-US" sz="3200" b="1" dirty="0">
                <a:solidFill>
                  <a:srgbClr val="002060"/>
                </a:solidFill>
              </a:rPr>
              <a:t>:- 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7030A0"/>
                </a:solidFill>
              </a:rPr>
              <a:t>  Ke = </a:t>
            </a:r>
            <a:r>
              <a:rPr lang="en-US" b="1" dirty="0">
                <a:solidFill>
                  <a:srgbClr val="7030A0"/>
                </a:solidFill>
              </a:rPr>
              <a:t>Risk free Return (Rf) + (Market Rate of Return i.e. Rm – Rf) beta i.e. </a:t>
            </a:r>
            <a:r>
              <a:rPr lang="el-GR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β</a:t>
            </a:r>
            <a:endParaRPr lang="en-US" b="1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02124"/>
                </a:solidFill>
                <a:latin typeface="arial" panose="020B0604020202020204" pitchFamily="34" charset="0"/>
              </a:rPr>
              <a:t>  Ke = Rf + ( Rm – Rf ) </a:t>
            </a:r>
            <a:r>
              <a:rPr lang="el-GR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β</a:t>
            </a:r>
            <a:endParaRPr lang="en-U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IN" sz="32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0F7CD1D-44CC-42D0-A4D7-E395C4F76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199826"/>
              </p:ext>
            </p:extLst>
          </p:nvPr>
        </p:nvGraphicFramePr>
        <p:xfrm>
          <a:off x="933450" y="2862791"/>
          <a:ext cx="8972550" cy="17568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94510">
                  <a:extLst>
                    <a:ext uri="{9D8B030D-6E8A-4147-A177-3AD203B41FA5}">
                      <a16:colId xmlns:a16="http://schemas.microsoft.com/office/drawing/2014/main" val="1149285524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3833547729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1877357035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938407628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2547658562"/>
                    </a:ext>
                  </a:extLst>
                </a:gridCol>
              </a:tblGrid>
              <a:tr h="439208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Capital</a:t>
                      </a:r>
                      <a:endParaRPr lang="en-IN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Amount (₹)</a:t>
                      </a:r>
                      <a:endParaRPr lang="en-IN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Proportion</a:t>
                      </a:r>
                      <a:endParaRPr lang="en-IN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Cost of Capital %</a:t>
                      </a:r>
                      <a:endParaRPr lang="en-IN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IN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95121"/>
                  </a:ext>
                </a:extLst>
              </a:tr>
              <a:tr h="439208">
                <a:tc>
                  <a:txBody>
                    <a:bodyPr/>
                    <a:lstStyle/>
                    <a:p>
                      <a:r>
                        <a:rPr lang="en-US" dirty="0"/>
                        <a:t> Equity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Equity / Total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917610"/>
                  </a:ext>
                </a:extLst>
              </a:tr>
              <a:tr h="439208">
                <a:tc>
                  <a:txBody>
                    <a:bodyPr/>
                    <a:lstStyle/>
                    <a:p>
                      <a:r>
                        <a:rPr lang="en-US" dirty="0"/>
                        <a:t> Debt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Debt / Total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328689"/>
                  </a:ext>
                </a:extLst>
              </a:tr>
              <a:tr h="43920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IN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XXX</a:t>
                      </a:r>
                      <a:endParaRPr lang="en-IN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XXX</a:t>
                      </a:r>
                      <a:endParaRPr lang="en-IN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62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520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DC015-4BAE-4920-ACED-762B9AF28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65125"/>
            <a:ext cx="9667875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ECONOMIC VALUE ADDED (EVA)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27F3-E158-44C1-ACD3-F12BC3EA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510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 </a:t>
            </a:r>
            <a:r>
              <a:rPr lang="en-US" sz="3200" b="1" u="sng" dirty="0">
                <a:solidFill>
                  <a:srgbClr val="C00000"/>
                </a:solidFill>
              </a:rPr>
              <a:t>Calculation of Capital Employed</a:t>
            </a:r>
            <a:r>
              <a:rPr lang="en-US" sz="3200" b="1" dirty="0">
                <a:solidFill>
                  <a:srgbClr val="C00000"/>
                </a:solidFill>
              </a:rPr>
              <a:t>:-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Capital Employed </a:t>
            </a:r>
            <a:r>
              <a:rPr lang="en-US" sz="3200" dirty="0">
                <a:solidFill>
                  <a:srgbClr val="FF0000"/>
                </a:solidFill>
              </a:rPr>
              <a:t>= </a:t>
            </a:r>
            <a:r>
              <a:rPr lang="en-US" sz="3200" dirty="0"/>
              <a:t>Equity Share Capital + Reserves &amp; Surplus 				- Fictitious Assets + Preference Share 					Capital + Debt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OR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</a:rPr>
              <a:t> Capital Employed =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Net Fixed Assets + Investments (excluding 				Non-trade Investments) + Net Current 					Assets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IN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6658-40A3-4D91-83FE-116ACD54CB9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hardEdge"/>
          </a:sp3d>
        </p:spPr>
        <p:txBody>
          <a:bodyPr/>
          <a:lstStyle/>
          <a:p>
            <a:pPr algn="ctr"/>
            <a:r>
              <a:rPr lang="en-US" b="1" u="sng" dirty="0"/>
              <a:t>METHODS / APPROACHES OF VALUATION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7142F-C665-486A-9211-A5861DD74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690688"/>
            <a:ext cx="12011026" cy="4957761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IN" dirty="0"/>
          </a:p>
          <a:p>
            <a:pPr marL="514350" indent="-514350">
              <a:buAutoNum type="arabicParenR"/>
            </a:pPr>
            <a:r>
              <a:rPr lang="en-IN" u="sng" dirty="0">
                <a:solidFill>
                  <a:srgbClr val="C00000"/>
                </a:solidFill>
              </a:rPr>
              <a:t>Asset based</a:t>
            </a:r>
            <a:r>
              <a:rPr lang="en-IN" dirty="0"/>
              <a:t>	</a:t>
            </a:r>
            <a:r>
              <a:rPr lang="en-IN" dirty="0">
                <a:solidFill>
                  <a:srgbClr val="00B050"/>
                </a:solidFill>
              </a:rPr>
              <a:t>2) </a:t>
            </a:r>
            <a:r>
              <a:rPr lang="en-IN" u="sng" dirty="0">
                <a:solidFill>
                  <a:srgbClr val="00B050"/>
                </a:solidFill>
              </a:rPr>
              <a:t>Earnings based</a:t>
            </a:r>
            <a:r>
              <a:rPr lang="en-IN" dirty="0"/>
              <a:t>	  </a:t>
            </a:r>
            <a:r>
              <a:rPr lang="en-IN" dirty="0">
                <a:solidFill>
                  <a:srgbClr val="00B0F0"/>
                </a:solidFill>
              </a:rPr>
              <a:t>3) </a:t>
            </a:r>
            <a:r>
              <a:rPr lang="en-IN" u="sng" dirty="0">
                <a:solidFill>
                  <a:srgbClr val="00B0F0"/>
                </a:solidFill>
              </a:rPr>
              <a:t>Earnings Measure on</a:t>
            </a:r>
            <a:r>
              <a:rPr lang="en-IN" dirty="0">
                <a:solidFill>
                  <a:srgbClr val="00B0F0"/>
                </a:solidFill>
              </a:rPr>
              <a:t>   </a:t>
            </a:r>
            <a:r>
              <a:rPr lang="en-IN" dirty="0">
                <a:solidFill>
                  <a:srgbClr val="FF0000"/>
                </a:solidFill>
              </a:rPr>
              <a:t>4) </a:t>
            </a:r>
            <a:r>
              <a:rPr lang="en-IN" u="sng" dirty="0">
                <a:solidFill>
                  <a:srgbClr val="FF0000"/>
                </a:solidFill>
              </a:rPr>
              <a:t>Other</a:t>
            </a:r>
          </a:p>
          <a:p>
            <a:pPr marL="0" indent="0">
              <a:buNone/>
            </a:pPr>
            <a:r>
              <a:rPr lang="en-IN" dirty="0"/>
              <a:t>      </a:t>
            </a:r>
            <a:r>
              <a:rPr lang="en-IN" u="sng" dirty="0">
                <a:solidFill>
                  <a:srgbClr val="C00000"/>
                </a:solidFill>
              </a:rPr>
              <a:t>Approach</a:t>
            </a:r>
            <a:r>
              <a:rPr lang="en-IN" dirty="0"/>
              <a:t>	     </a:t>
            </a:r>
            <a:r>
              <a:rPr lang="en-IN" u="sng" dirty="0">
                <a:solidFill>
                  <a:srgbClr val="00B050"/>
                </a:solidFill>
              </a:rPr>
              <a:t>Approach</a:t>
            </a:r>
            <a:r>
              <a:rPr lang="en-IN" dirty="0"/>
              <a:t> 	       </a:t>
            </a:r>
            <a:r>
              <a:rPr lang="en-IN" u="sng" dirty="0">
                <a:solidFill>
                  <a:srgbClr val="00B0F0"/>
                </a:solidFill>
              </a:rPr>
              <a:t>Cash Flow basis</a:t>
            </a:r>
            <a:r>
              <a:rPr lang="en-IN" dirty="0">
                <a:solidFill>
                  <a:srgbClr val="00B0F0"/>
                </a:solidFill>
              </a:rPr>
              <a:t> </a:t>
            </a:r>
            <a:r>
              <a:rPr lang="en-IN" dirty="0"/>
              <a:t>	      </a:t>
            </a:r>
            <a:r>
              <a:rPr lang="en-IN" u="sng" dirty="0">
                <a:solidFill>
                  <a:srgbClr val="FF0000"/>
                </a:solidFill>
              </a:rPr>
              <a:t>Approaches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b="1" i="1" u="sng" dirty="0">
                <a:solidFill>
                  <a:schemeClr val="accent2">
                    <a:lumMod val="50000"/>
                  </a:schemeClr>
                </a:solidFill>
              </a:rPr>
              <a:t>Net Asset Value</a:t>
            </a:r>
            <a:r>
              <a:rPr lang="en-IN" dirty="0"/>
              <a:t>	  Referring to 	       Based upon </a:t>
            </a:r>
            <a:r>
              <a:rPr lang="en-IN" u="sng" dirty="0">
                <a:solidFill>
                  <a:srgbClr val="7030A0"/>
                </a:solidFill>
              </a:rPr>
              <a:t>Expected</a:t>
            </a:r>
            <a:r>
              <a:rPr lang="en-IN" dirty="0"/>
              <a:t>     </a:t>
            </a:r>
            <a:r>
              <a:rPr lang="en-IN" sz="2400" b="1" u="sng" dirty="0">
                <a:solidFill>
                  <a:srgbClr val="00B050"/>
                </a:solidFill>
              </a:rPr>
              <a:t>Market Value</a:t>
            </a:r>
          </a:p>
          <a:p>
            <a:pPr marL="0" indent="0">
              <a:buNone/>
            </a:pPr>
            <a:r>
              <a:rPr lang="en-IN" dirty="0"/>
              <a:t>is arrived by 		  </a:t>
            </a:r>
            <a:r>
              <a:rPr lang="en-IN" u="sng" dirty="0">
                <a:solidFill>
                  <a:schemeClr val="accent6">
                    <a:lumMod val="50000"/>
                  </a:schemeClr>
                </a:solidFill>
              </a:rPr>
              <a:t>Earning Potential</a:t>
            </a:r>
            <a:r>
              <a:rPr lang="en-IN" dirty="0"/>
              <a:t>         </a:t>
            </a:r>
            <a:r>
              <a:rPr lang="en-IN" u="sng" dirty="0">
                <a:solidFill>
                  <a:srgbClr val="7030A0"/>
                </a:solidFill>
              </a:rPr>
              <a:t>Future Cash Flows</a:t>
            </a:r>
            <a:r>
              <a:rPr lang="en-IN" dirty="0"/>
              <a:t> &amp; 	</a:t>
            </a:r>
            <a:r>
              <a:rPr lang="en-IN" sz="2400" dirty="0"/>
              <a:t>      </a:t>
            </a:r>
            <a:r>
              <a:rPr lang="en-IN" sz="2400" b="1" u="sng" dirty="0">
                <a:solidFill>
                  <a:srgbClr val="00B050"/>
                </a:solidFill>
              </a:rPr>
              <a:t>Added (MVA)</a:t>
            </a:r>
          </a:p>
          <a:p>
            <a:pPr marL="0" indent="0">
              <a:buNone/>
            </a:pPr>
            <a:r>
              <a:rPr lang="en-IN" dirty="0"/>
              <a:t>Adding the Value      &amp; using 		        </a:t>
            </a:r>
            <a:r>
              <a:rPr lang="en-IN" u="sng" dirty="0">
                <a:solidFill>
                  <a:srgbClr val="7030A0"/>
                </a:solidFill>
              </a:rPr>
              <a:t>Discount Rates</a:t>
            </a:r>
            <a:r>
              <a:rPr lang="en-IN" dirty="0"/>
              <a:t>		</a:t>
            </a:r>
            <a:r>
              <a:rPr lang="en-IN" sz="2400" dirty="0"/>
              <a:t>    &amp; </a:t>
            </a:r>
          </a:p>
          <a:p>
            <a:pPr marL="0" indent="0">
              <a:buNone/>
            </a:pPr>
            <a:r>
              <a:rPr lang="en-IN" dirty="0"/>
              <a:t>Of all the Assets        Capitalization Rates     				      </a:t>
            </a:r>
            <a:r>
              <a:rPr lang="en-IN" sz="2400" b="1" u="sng" dirty="0">
                <a:solidFill>
                  <a:srgbClr val="0070C0"/>
                </a:solidFill>
              </a:rPr>
              <a:t>Economic Value</a:t>
            </a:r>
          </a:p>
          <a:p>
            <a:pPr marL="0" indent="0">
              <a:buNone/>
            </a:pPr>
            <a:r>
              <a:rPr lang="en-IN" dirty="0"/>
              <a:t>Less Liabilities 								      </a:t>
            </a:r>
            <a:r>
              <a:rPr lang="en-IN" sz="2400" b="1" u="sng" dirty="0">
                <a:solidFill>
                  <a:srgbClr val="0070C0"/>
                </a:solidFill>
              </a:rPr>
              <a:t>Added</a:t>
            </a:r>
            <a:r>
              <a:rPr lang="en-IN" sz="2000" b="1" u="sng" dirty="0">
                <a:solidFill>
                  <a:srgbClr val="0070C0"/>
                </a:solidFill>
              </a:rPr>
              <a:t> </a:t>
            </a:r>
            <a:r>
              <a:rPr lang="en-IN" sz="2400" b="1" u="sng" dirty="0">
                <a:solidFill>
                  <a:srgbClr val="0070C0"/>
                </a:solidFill>
              </a:rPr>
              <a:t>(EVA)</a:t>
            </a:r>
            <a:endParaRPr lang="en-IN" sz="2000" b="1" u="sng" dirty="0">
              <a:solidFill>
                <a:srgbClr val="0070C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B669D6B-7AFA-4152-BE0E-774808E7CA0B}"/>
              </a:ext>
            </a:extLst>
          </p:cNvPr>
          <p:cNvCxnSpPr/>
          <p:nvPr/>
        </p:nvCxnSpPr>
        <p:spPr>
          <a:xfrm>
            <a:off x="5781675" y="1257300"/>
            <a:ext cx="0" cy="809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FD4272-0D62-410C-9EF2-CE0DC9EDCD7E}"/>
              </a:ext>
            </a:extLst>
          </p:cNvPr>
          <p:cNvCxnSpPr/>
          <p:nvPr/>
        </p:nvCxnSpPr>
        <p:spPr>
          <a:xfrm>
            <a:off x="1019175" y="2066925"/>
            <a:ext cx="9239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827120-B883-42A2-802C-8F2ACC7B0905}"/>
              </a:ext>
            </a:extLst>
          </p:cNvPr>
          <p:cNvCxnSpPr/>
          <p:nvPr/>
        </p:nvCxnSpPr>
        <p:spPr>
          <a:xfrm>
            <a:off x="1019175" y="2066925"/>
            <a:ext cx="0" cy="43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8F1B17-CBA1-4730-ACC0-95360FDB1722}"/>
              </a:ext>
            </a:extLst>
          </p:cNvPr>
          <p:cNvCxnSpPr/>
          <p:nvPr/>
        </p:nvCxnSpPr>
        <p:spPr>
          <a:xfrm>
            <a:off x="4276725" y="2066925"/>
            <a:ext cx="0" cy="43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0A040E-A93F-40F2-A3CF-9101D5B2679B}"/>
              </a:ext>
            </a:extLst>
          </p:cNvPr>
          <p:cNvCxnSpPr/>
          <p:nvPr/>
        </p:nvCxnSpPr>
        <p:spPr>
          <a:xfrm>
            <a:off x="7029450" y="2066925"/>
            <a:ext cx="0" cy="43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493BD2E-79E2-4DDE-9625-093C7AF2C9F9}"/>
              </a:ext>
            </a:extLst>
          </p:cNvPr>
          <p:cNvCxnSpPr/>
          <p:nvPr/>
        </p:nvCxnSpPr>
        <p:spPr>
          <a:xfrm>
            <a:off x="10258425" y="2066925"/>
            <a:ext cx="0" cy="43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Down 18">
            <a:extLst>
              <a:ext uri="{FF2B5EF4-FFF2-40B4-BE49-F238E27FC236}">
                <a16:creationId xmlns:a16="http://schemas.microsoft.com/office/drawing/2014/main" id="{0858CC1B-0FAD-4390-9869-7BD2D0B55270}"/>
              </a:ext>
            </a:extLst>
          </p:cNvPr>
          <p:cNvSpPr/>
          <p:nvPr/>
        </p:nvSpPr>
        <p:spPr>
          <a:xfrm>
            <a:off x="1181100" y="3543300"/>
            <a:ext cx="247650" cy="419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E09004AC-F364-4CAD-BE1F-41C5ADFB41F0}"/>
              </a:ext>
            </a:extLst>
          </p:cNvPr>
          <p:cNvSpPr/>
          <p:nvPr/>
        </p:nvSpPr>
        <p:spPr>
          <a:xfrm>
            <a:off x="3971925" y="3533772"/>
            <a:ext cx="247650" cy="419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FE177921-5F55-4882-A4CF-9DD70896A6BF}"/>
              </a:ext>
            </a:extLst>
          </p:cNvPr>
          <p:cNvSpPr/>
          <p:nvPr/>
        </p:nvSpPr>
        <p:spPr>
          <a:xfrm>
            <a:off x="7172325" y="3533771"/>
            <a:ext cx="247650" cy="419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F3FFDD60-9BBD-4CCC-952E-0A48823F617B}"/>
              </a:ext>
            </a:extLst>
          </p:cNvPr>
          <p:cNvSpPr/>
          <p:nvPr/>
        </p:nvSpPr>
        <p:spPr>
          <a:xfrm>
            <a:off x="10372725" y="3543300"/>
            <a:ext cx="247650" cy="419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977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u="sng" dirty="0">
                <a:solidFill>
                  <a:srgbClr val="002060"/>
                </a:solidFill>
              </a:rPr>
              <a:t>What is Goodwill ?</a:t>
            </a:r>
            <a:r>
              <a:rPr lang="en-US" b="1" dirty="0">
                <a:solidFill>
                  <a:srgbClr val="002060"/>
                </a:solidFill>
              </a:rPr>
              <a:t>:- </a:t>
            </a:r>
            <a:r>
              <a:rPr lang="en-US" dirty="0"/>
              <a:t>Goodwill is </a:t>
            </a:r>
            <a:r>
              <a:rPr lang="en-US" b="1" u="sng" dirty="0">
                <a:solidFill>
                  <a:srgbClr val="FF0000"/>
                </a:solidFill>
              </a:rPr>
              <a:t>a Reputation of Business having Monetary Value</a:t>
            </a:r>
            <a:r>
              <a:rPr lang="en-US" dirty="0"/>
              <a:t>. It is an Intangible Fixed Asset having a Realisable Value.</a:t>
            </a:r>
          </a:p>
          <a:p>
            <a:r>
              <a:rPr lang="en-US" dirty="0"/>
              <a:t>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</a:rPr>
              <a:t>Types of Goodwill</a:t>
            </a:r>
            <a:r>
              <a:rPr lang="en-US" dirty="0"/>
              <a:t>:- Generally Two Types –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u="sng" dirty="0">
                <a:solidFill>
                  <a:srgbClr val="C00000"/>
                </a:solidFill>
              </a:rPr>
              <a:t>Purchased Goodwill</a:t>
            </a:r>
            <a:r>
              <a:rPr lang="en-US" dirty="0"/>
              <a:t>:- Purchased Goodwill arises when one Business Purchases another.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u="sng" dirty="0">
                <a:solidFill>
                  <a:srgbClr val="0070C0"/>
                </a:solidFill>
              </a:rPr>
              <a:t>Non-Purchased or Inherent Goodwill</a:t>
            </a:r>
            <a:r>
              <a:rPr lang="en-US" dirty="0"/>
              <a:t>:- Self Generated Goodwill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 </a:t>
            </a:r>
            <a:r>
              <a:rPr lang="en-US" b="1" u="sng" dirty="0"/>
              <a:t>Formula</a:t>
            </a:r>
            <a:r>
              <a:rPr lang="en-US" b="1" dirty="0"/>
              <a:t> </a:t>
            </a:r>
            <a:r>
              <a:rPr lang="en-US" dirty="0"/>
              <a:t>for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Simple Average Profit</a:t>
            </a:r>
            <a:r>
              <a:rPr lang="en-US" dirty="0"/>
              <a:t> = </a:t>
            </a:r>
            <a:r>
              <a:rPr lang="en-US" u="sng" dirty="0"/>
              <a:t>Total Profits for the years</a:t>
            </a:r>
          </a:p>
          <a:p>
            <a:pPr marL="0" indent="0">
              <a:buNone/>
            </a:pPr>
            <a:r>
              <a:rPr lang="en-US" dirty="0"/>
              <a:t>						          No. of Years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224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u="sng" dirty="0">
                <a:solidFill>
                  <a:srgbClr val="FF0000"/>
                </a:solidFill>
              </a:rPr>
              <a:t>Future Maintainable Profit (FMP)</a:t>
            </a:r>
            <a:r>
              <a:rPr lang="en-US" sz="3600" b="1" dirty="0">
                <a:solidFill>
                  <a:srgbClr val="FF0000"/>
                </a:solidFill>
              </a:rPr>
              <a:t>:- </a:t>
            </a:r>
            <a:r>
              <a:rPr lang="en-US" sz="3600" dirty="0"/>
              <a:t>It is the Future Maintainable Trading Profit. It is the </a:t>
            </a:r>
            <a:r>
              <a:rPr lang="en-US" sz="3600" b="1" i="1" u="sng" dirty="0">
                <a:solidFill>
                  <a:srgbClr val="00B050"/>
                </a:solidFill>
              </a:rPr>
              <a:t>Amount of Profit which is likely to be earned in future out of usual trading operations</a:t>
            </a:r>
            <a:r>
              <a:rPr lang="en-US" sz="3600" dirty="0"/>
              <a:t> under normal circumstances.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It is decided on the </a:t>
            </a:r>
            <a:r>
              <a:rPr lang="en-US" sz="3600" b="1" i="1" u="sng" dirty="0">
                <a:solidFill>
                  <a:srgbClr val="0070C0"/>
                </a:solidFill>
              </a:rPr>
              <a:t>basis of Average Profit</a:t>
            </a:r>
            <a:r>
              <a:rPr lang="en-US" sz="3600" dirty="0"/>
              <a:t> of the last four or five years after adjusting the future possibilities regarding Expenses, Losses, Incomes and Gains.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</a:t>
            </a:r>
            <a:r>
              <a:rPr lang="en-US" sz="3600" b="1" u="sng" dirty="0">
                <a:solidFill>
                  <a:srgbClr val="C00000"/>
                </a:solidFill>
              </a:rPr>
              <a:t>Abnormal items are to adjusted</a:t>
            </a:r>
            <a:r>
              <a:rPr lang="en-US" sz="3600" dirty="0"/>
              <a:t> like Abnormal Losses to be Added &amp; Abnormal Gains to be deducted to find Normal Profit.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1862886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49" y="0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341437"/>
            <a:ext cx="11734800" cy="5659438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q"/>
            </a:pP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u="sng" dirty="0">
                <a:solidFill>
                  <a:srgbClr val="FF0000"/>
                </a:solidFill>
              </a:rPr>
              <a:t>Calculating Future Maintainable Profit (FMP)</a:t>
            </a:r>
            <a:r>
              <a:rPr lang="en-US" sz="3600" b="1" dirty="0">
                <a:solidFill>
                  <a:srgbClr val="FF0000"/>
                </a:solidFill>
              </a:rPr>
              <a:t>:-</a:t>
            </a: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sz="3600" b="1" dirty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u="sng" dirty="0">
                <a:solidFill>
                  <a:srgbClr val="00B050"/>
                </a:solidFill>
              </a:rPr>
              <a:t>Goodwill = FMP X No. of Years Purchase</a:t>
            </a:r>
          </a:p>
          <a:p>
            <a:pPr marL="0" indent="0" algn="ctr">
              <a:buNone/>
            </a:pPr>
            <a:endParaRPr lang="en-IN" sz="36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2706126-30FA-49DC-AFBD-0FAC6AC68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919047"/>
              </p:ext>
            </p:extLst>
          </p:nvPr>
        </p:nvGraphicFramePr>
        <p:xfrm>
          <a:off x="685799" y="1872190"/>
          <a:ext cx="10820400" cy="449460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4043309254"/>
                    </a:ext>
                  </a:extLst>
                </a:gridCol>
                <a:gridCol w="8286750">
                  <a:extLst>
                    <a:ext uri="{9D8B030D-6E8A-4147-A177-3AD203B41FA5}">
                      <a16:colId xmlns:a16="http://schemas.microsoft.com/office/drawing/2014/main" val="2400215088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89196203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465498335"/>
                    </a:ext>
                  </a:extLst>
                </a:gridCol>
              </a:tblGrid>
              <a:tr h="499401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Particulars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₹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₹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054393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r>
                        <a:rPr lang="en-US" sz="2000" b="1" u="none" dirty="0"/>
                        <a:t>1)</a:t>
                      </a:r>
                      <a:endParaRPr lang="en-IN" sz="2000" b="1" u="none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u="none" dirty="0"/>
                        <a:t> Average Past Profit / Simple Average Past Profit</a:t>
                      </a:r>
                      <a:endParaRPr lang="en-IN" sz="2000" b="1" u="none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2000" b="1" u="none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u="none" dirty="0"/>
                        <a:t>xx</a:t>
                      </a:r>
                      <a:endParaRPr lang="en-IN" sz="2000" b="1" u="none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178351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Add</a:t>
                      </a:r>
                      <a:r>
                        <a:rPr lang="en-US" sz="2000" dirty="0"/>
                        <a:t>:- Expenses &amp; Losses incurred so far, but not likely to be incurred in future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383191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Add</a:t>
                      </a:r>
                      <a:r>
                        <a:rPr lang="en-US" sz="2000" dirty="0"/>
                        <a:t>:- Income &amp; gains not earned so far but likely to be earned in future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075476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87469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:- Expenses &amp; Losses not incurred so far, but likely to be incurred in future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384292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:- Income &amp; gains earned so far but not likely to be earned in future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081659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:- Net Non-Trading Income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(xxx)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2296"/>
                  </a:ext>
                </a:extLst>
              </a:tr>
              <a:tr h="499401">
                <a:tc>
                  <a:txBody>
                    <a:bodyPr/>
                    <a:lstStyle/>
                    <a:p>
                      <a:r>
                        <a:rPr lang="en-US" sz="2000" b="1" dirty="0"/>
                        <a:t>2) </a:t>
                      </a:r>
                      <a:endParaRPr lang="en-IN" sz="20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Future Maintainable Profit</a:t>
                      </a:r>
                      <a:endParaRPr lang="en-IN" sz="20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30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316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825625"/>
            <a:ext cx="11668125" cy="47942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u="sng" dirty="0">
                <a:solidFill>
                  <a:srgbClr val="00B050"/>
                </a:solidFill>
              </a:rPr>
              <a:t>Super Profit Method</a:t>
            </a:r>
            <a:r>
              <a:rPr lang="en-US" sz="3600" b="1" dirty="0">
                <a:solidFill>
                  <a:srgbClr val="00B050"/>
                </a:solidFill>
              </a:rPr>
              <a:t>:- </a:t>
            </a:r>
            <a:r>
              <a:rPr lang="en-US" sz="3200" dirty="0"/>
              <a:t>Super Profit is </a:t>
            </a:r>
            <a:r>
              <a:rPr lang="en-US" sz="3200" b="1" i="1" u="sng" dirty="0">
                <a:solidFill>
                  <a:srgbClr val="0070C0"/>
                </a:solidFill>
              </a:rPr>
              <a:t>the Excess of Average Profits over Nominal Profits</a:t>
            </a:r>
            <a:r>
              <a:rPr lang="en-US" sz="36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</a:t>
            </a:r>
            <a:r>
              <a:rPr lang="en-US" sz="3200" b="1" u="sng" dirty="0"/>
              <a:t>Formula</a:t>
            </a:r>
            <a:r>
              <a:rPr lang="en-US" sz="3200" b="1" dirty="0"/>
              <a:t> to Calculate Super Profit:- </a:t>
            </a:r>
          </a:p>
          <a:p>
            <a:pPr marL="0" indent="0">
              <a:buNone/>
            </a:pPr>
            <a:r>
              <a:rPr lang="en-US" sz="3200" dirty="0"/>
              <a:t>	= FMP – Normal Profit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b="1" dirty="0"/>
              <a:t>Where</a:t>
            </a:r>
            <a:r>
              <a:rPr lang="en-US" sz="3200" dirty="0"/>
              <a:t>, </a:t>
            </a:r>
            <a:r>
              <a:rPr lang="en-US" dirty="0"/>
              <a:t>Normal Profit = </a:t>
            </a:r>
            <a:r>
              <a:rPr lang="en-US" sz="2400" dirty="0"/>
              <a:t>Average Capital Employed  x  </a:t>
            </a:r>
            <a:r>
              <a:rPr lang="en-US" sz="2400" u="sng" dirty="0"/>
              <a:t>Normal Rate of Return (NRR)</a:t>
            </a:r>
          </a:p>
          <a:p>
            <a:pPr marL="0" indent="0">
              <a:buNone/>
            </a:pPr>
            <a:r>
              <a:rPr lang="en-US" sz="2400" dirty="0"/>
              <a:t>									100</a:t>
            </a:r>
          </a:p>
          <a:p>
            <a:pPr marL="0" indent="0">
              <a:buNone/>
            </a:pPr>
            <a:r>
              <a:rPr lang="en-US" sz="2400" b="1" dirty="0"/>
              <a:t>Where</a:t>
            </a:r>
            <a:r>
              <a:rPr lang="en-US" sz="2400" dirty="0"/>
              <a:t>, Average Capital Employed = </a:t>
            </a:r>
            <a:r>
              <a:rPr lang="en-US" sz="2400" u="sng" dirty="0"/>
              <a:t>Opening Capital Employed + Closing Capital Employed</a:t>
            </a:r>
          </a:p>
          <a:p>
            <a:pPr marL="0" indent="0">
              <a:buNone/>
            </a:pPr>
            <a:r>
              <a:rPr lang="en-US" sz="2400" dirty="0"/>
              <a:t>								2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rgbClr val="C00000"/>
                </a:solidFill>
              </a:rPr>
              <a:t> </a:t>
            </a:r>
            <a:r>
              <a:rPr lang="en-US" sz="3200" b="1" u="sng" dirty="0">
                <a:solidFill>
                  <a:srgbClr val="C00000"/>
                </a:solidFill>
              </a:rPr>
              <a:t>Goodwill = Super Profit x No. of Years Purchase</a:t>
            </a:r>
            <a:endParaRPr lang="en-IN" sz="32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87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C5EE3-C6B9-4C14-B6DF-39668EE8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825625"/>
            <a:ext cx="11668125" cy="47942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u="sng" dirty="0">
                <a:solidFill>
                  <a:srgbClr val="C00000"/>
                </a:solidFill>
              </a:rPr>
              <a:t>ASSET SIDE APPROACH TO CALCULATE AVERAGE CAPITAL EMPLOYED</a:t>
            </a:r>
          </a:p>
          <a:p>
            <a:pPr marL="0" indent="0">
              <a:buNone/>
            </a:pPr>
            <a:endParaRPr lang="en-IN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F585561-EC47-4871-885B-D3955EFA6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778312"/>
              </p:ext>
            </p:extLst>
          </p:nvPr>
        </p:nvGraphicFramePr>
        <p:xfrm>
          <a:off x="419101" y="2281765"/>
          <a:ext cx="11306175" cy="42111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66749">
                  <a:extLst>
                    <a:ext uri="{9D8B030D-6E8A-4147-A177-3AD203B41FA5}">
                      <a16:colId xmlns:a16="http://schemas.microsoft.com/office/drawing/2014/main" val="2452150664"/>
                    </a:ext>
                  </a:extLst>
                </a:gridCol>
                <a:gridCol w="8648700">
                  <a:extLst>
                    <a:ext uri="{9D8B030D-6E8A-4147-A177-3AD203B41FA5}">
                      <a16:colId xmlns:a16="http://schemas.microsoft.com/office/drawing/2014/main" val="99948012"/>
                    </a:ext>
                  </a:extLst>
                </a:gridCol>
                <a:gridCol w="1990726">
                  <a:extLst>
                    <a:ext uri="{9D8B030D-6E8A-4147-A177-3AD203B41FA5}">
                      <a16:colId xmlns:a16="http://schemas.microsoft.com/office/drawing/2014/main" val="2331399204"/>
                    </a:ext>
                  </a:extLst>
                </a:gridCol>
              </a:tblGrid>
              <a:tr h="649037">
                <a:tc>
                  <a:txBody>
                    <a:bodyPr/>
                    <a:lstStyle/>
                    <a:p>
                      <a:r>
                        <a:rPr lang="en-US" sz="2400" dirty="0"/>
                        <a:t>No.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₹</a:t>
                      </a:r>
                      <a:endParaRPr lang="en-IN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396687"/>
                  </a:ext>
                </a:extLst>
              </a:tr>
              <a:tr h="80748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1)</a:t>
                      </a:r>
                      <a:endParaRPr lang="en-IN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Tangible Trading Asset at Revised Value </a:t>
                      </a:r>
                      <a:r>
                        <a:rPr lang="en-US" dirty="0"/>
                        <a:t>(All Assets Except Goodwill, Deferred Revenue expenditure, Fictitious Assets and Non-Trade Investments)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766568"/>
                  </a:ext>
                </a:extLst>
              </a:tr>
              <a:tr h="80748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:- 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</a:rPr>
                        <a:t>Liabilities Payable </a:t>
                      </a:r>
                      <a:r>
                        <a:rPr lang="en-US" dirty="0"/>
                        <a:t>(Third Party Liabilities or Outsiders Liabilities e.g.- Creditors, Bills Payable, Outstanding Expenses, Debentures, Loans etc.)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615501"/>
                  </a:ext>
                </a:extLst>
              </a:tr>
              <a:tr h="649037">
                <a:tc>
                  <a:txBody>
                    <a:bodyPr/>
                    <a:lstStyle/>
                    <a:p>
                      <a:r>
                        <a:rPr lang="en-US" sz="2400" b="1" dirty="0"/>
                        <a:t>2) </a:t>
                      </a:r>
                      <a:endParaRPr lang="en-IN" sz="2400" b="1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Tangible Trading Capital Employed at the end of the year</a:t>
                      </a:r>
                      <a:endParaRPr lang="en-IN" sz="2400" b="1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   XXX</a:t>
                      </a:r>
                      <a:endParaRPr lang="en-IN" sz="2400" b="1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145605"/>
                  </a:ext>
                </a:extLst>
              </a:tr>
              <a:tr h="649037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u="sng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sz="2400" b="1" dirty="0"/>
                        <a:t>:- </a:t>
                      </a:r>
                      <a:r>
                        <a:rPr lang="en-US" sz="2800" dirty="0"/>
                        <a:t>½  of the Profit earned during the year</a:t>
                      </a:r>
                      <a:endParaRPr lang="en-IN" sz="28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xx</a:t>
                      </a:r>
                      <a:endParaRPr lang="en-IN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28149"/>
                  </a:ext>
                </a:extLst>
              </a:tr>
              <a:tr h="649037">
                <a:tc>
                  <a:txBody>
                    <a:bodyPr/>
                    <a:lstStyle/>
                    <a:p>
                      <a:r>
                        <a:rPr lang="en-US" sz="3200" b="1" dirty="0"/>
                        <a:t>3)</a:t>
                      </a:r>
                      <a:endParaRPr lang="en-IN" sz="3200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 Average Capital Employed [A.C.E]</a:t>
                      </a:r>
                      <a:endParaRPr lang="en-IN" sz="3200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/>
                        <a:t>   XXX</a:t>
                      </a:r>
                      <a:endParaRPr lang="en-IN" sz="3200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2387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978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DDFE-BCD6-457A-A0E6-4833B0CC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274" y="365125"/>
            <a:ext cx="9334501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VALUATION OF GOODWILL</a:t>
            </a:r>
            <a:endParaRPr lang="en-IN" sz="4800" b="1" u="sng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309719E-15A2-481C-BD6E-979CF00B20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487267"/>
              </p:ext>
            </p:extLst>
          </p:nvPr>
        </p:nvGraphicFramePr>
        <p:xfrm>
          <a:off x="238125" y="1825625"/>
          <a:ext cx="11668125" cy="4794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1107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2151</Words>
  <Application>Microsoft Office PowerPoint</Application>
  <PresentationFormat>Widescreen</PresentationFormat>
  <Paragraphs>281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</vt:lpstr>
      <vt:lpstr>Calibri</vt:lpstr>
      <vt:lpstr>Calibri Light</vt:lpstr>
      <vt:lpstr>Wingdings</vt:lpstr>
      <vt:lpstr>Office Theme</vt:lpstr>
      <vt:lpstr>CHAPTER 1</vt:lpstr>
      <vt:lpstr>BUSINESS VALUATION</vt:lpstr>
      <vt:lpstr>METHODS / APPROACHES OF VALUATION</vt:lpstr>
      <vt:lpstr>VALUATION OF GOODWILL</vt:lpstr>
      <vt:lpstr>VALUATION OF GOODWILL</vt:lpstr>
      <vt:lpstr>VALUATION OF GOODWILL</vt:lpstr>
      <vt:lpstr>VALUATION OF GOODWILL</vt:lpstr>
      <vt:lpstr>VALUATION OF GOODWILL</vt:lpstr>
      <vt:lpstr>VALUATION OF GOODWILL</vt:lpstr>
      <vt:lpstr>VALUATION OF GOODWILL</vt:lpstr>
      <vt:lpstr>VALUATION OF GOODWILL</vt:lpstr>
      <vt:lpstr>VALUATION OF SHARES</vt:lpstr>
      <vt:lpstr>1) Intrinsic Value Method</vt:lpstr>
      <vt:lpstr>1) Intrinsic Value Method</vt:lpstr>
      <vt:lpstr>2) YIELD METHOD</vt:lpstr>
      <vt:lpstr>2) YIELD METHOD</vt:lpstr>
      <vt:lpstr>2) YIELD METHOD</vt:lpstr>
      <vt:lpstr>2) YIELD METHOD</vt:lpstr>
      <vt:lpstr>2) YIELD METHOD</vt:lpstr>
      <vt:lpstr>3) Fair Value Method</vt:lpstr>
      <vt:lpstr>MARKET VALUE ADDED APPROACH (MVA)</vt:lpstr>
      <vt:lpstr>MARKET VALUE ADDED APPROACH (MVA)</vt:lpstr>
      <vt:lpstr>MARKET VALUE ADDED APPROACH (MVA)</vt:lpstr>
      <vt:lpstr>MARKET VALUE ADDED APPROACH (MVA)</vt:lpstr>
      <vt:lpstr>ECONOMIC VALUE ADDED (EVA)</vt:lpstr>
      <vt:lpstr>ECONOMIC VALUE ADDED (EVA)</vt:lpstr>
      <vt:lpstr>ECONOMIC VALUE ADDED (EVA)</vt:lpstr>
      <vt:lpstr>ECONOMIC VALUE ADDED (EVA)</vt:lpstr>
      <vt:lpstr>ECONOMIC VALUE ADDED (EVA)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Asst.Prof. Gavaskar Pandey</dc:creator>
  <cp:lastModifiedBy>PRADEEP</cp:lastModifiedBy>
  <cp:revision>81</cp:revision>
  <dcterms:created xsi:type="dcterms:W3CDTF">2020-12-17T06:27:19Z</dcterms:created>
  <dcterms:modified xsi:type="dcterms:W3CDTF">2021-01-06T04:11:00Z</dcterms:modified>
</cp:coreProperties>
</file>