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73" r:id="rId10"/>
    <p:sldId id="274" r:id="rId11"/>
    <p:sldId id="277" r:id="rId12"/>
    <p:sldId id="262" r:id="rId13"/>
    <p:sldId id="264" r:id="rId14"/>
    <p:sldId id="265" r:id="rId15"/>
    <p:sldId id="266" r:id="rId16"/>
    <p:sldId id="263" r:id="rId17"/>
    <p:sldId id="267" r:id="rId18"/>
    <p:sldId id="269" r:id="rId19"/>
    <p:sldId id="275" r:id="rId20"/>
    <p:sldId id="276" r:id="rId21"/>
    <p:sldId id="278" r:id="rId22"/>
    <p:sldId id="279" r:id="rId23"/>
    <p:sldId id="280" r:id="rId24"/>
    <p:sldId id="282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9CD0E-925A-46C8-9329-D6F1FF0094B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EB3E8-EF59-43A3-956E-B4E18458AF0B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3274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B3E8-EF59-43A3-956E-B4E18458AF0B}" type="slidenum">
              <a:rPr lang="en-IN" smtClean="0"/>
              <a:t>24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64530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7750C48-C90E-4239-88FC-2EEB00D11720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8FEA392-1C12-4763-843B-39EF0A652BE4}" type="datetimeFigureOut">
              <a:rPr lang="en-IN" smtClean="0"/>
              <a:t>19/10/2020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sscommunicationtalk.com/different-theories-used-mass-communication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556792"/>
            <a:ext cx="7543800" cy="1235968"/>
          </a:xfrm>
        </p:spPr>
        <p:txBody>
          <a:bodyPr/>
          <a:lstStyle/>
          <a:p>
            <a:pPr algn="ctr"/>
            <a:r>
              <a:rPr lang="en-IN" dirty="0" smtClean="0"/>
              <a:t>Media Studies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429000"/>
            <a:ext cx="6461760" cy="1066800"/>
          </a:xfrm>
        </p:spPr>
        <p:txBody>
          <a:bodyPr/>
          <a:lstStyle/>
          <a:p>
            <a:r>
              <a:rPr lang="en-US" dirty="0"/>
              <a:t>Media Studies encompasses the academic investigation of the mass media from perspectives such as sociology, psychology, history, </a:t>
            </a:r>
            <a:r>
              <a:rPr lang="en-US" dirty="0" smtClean="0"/>
              <a:t>semiotics- Oxford Reference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755576" y="6021287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 smtClean="0"/>
              <a:t>In Simple words- </a:t>
            </a:r>
            <a:r>
              <a:rPr lang="en-IN" dirty="0" smtClean="0"/>
              <a:t>Seeing Media and its content from different angles and understanding its effect on various aspects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31420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612" y="260648"/>
            <a:ext cx="756084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800" b="1" u="sng" dirty="0" smtClean="0">
                <a:cs typeface="Times New Roman" pitchFamily="18" charset="0"/>
              </a:rPr>
              <a:t>Mass Communication and Theory</a:t>
            </a:r>
            <a:r>
              <a:rPr lang="en-US" altLang="ko-KR" sz="2800" dirty="0" smtClean="0">
                <a:cs typeface="Times New Roman" pitchFamily="18" charset="0"/>
              </a:rPr>
              <a:t> </a:t>
            </a:r>
          </a:p>
          <a:p>
            <a:endParaRPr lang="en-US" altLang="ko-KR" dirty="0" smtClean="0">
              <a:cs typeface="Times New Roman" pitchFamily="18" charset="0"/>
            </a:endParaRPr>
          </a:p>
          <a:p>
            <a:pPr lvl="1" algn="just"/>
            <a:r>
              <a:rPr lang="en-US" altLang="ko-KR" sz="3200" dirty="0" smtClean="0">
                <a:cs typeface="Times New Roman" pitchFamily="18" charset="0"/>
              </a:rPr>
              <a:t>So little agreement about what constitutes a generally accepted theory of mass communication? </a:t>
            </a:r>
          </a:p>
          <a:p>
            <a:pPr lvl="1" algn="just"/>
            <a:endParaRPr lang="en-US" altLang="ko-KR" sz="3200" dirty="0" smtClean="0">
              <a:cs typeface="Times New Roman" pitchFamily="18" charset="0"/>
            </a:endParaRPr>
          </a:p>
          <a:p>
            <a:pPr lvl="1" algn="just"/>
            <a:r>
              <a:rPr lang="en-US" altLang="ko-KR" sz="3200" dirty="0" smtClean="0">
                <a:cs typeface="Times New Roman" pitchFamily="18" charset="0"/>
              </a:rPr>
              <a:t>Communication’ itself carries many problems. Either ‘mass media’ or ‘communication’ would cover a dozen disciplines and raise a thousand problems. –several hundred theories. </a:t>
            </a:r>
          </a:p>
          <a:p>
            <a:pPr lvl="1" algn="just"/>
            <a:endParaRPr lang="en-US" altLang="ko-KR" sz="3200" dirty="0" smtClean="0">
              <a:cs typeface="Times New Roman" pitchFamily="18" charset="0"/>
            </a:endParaRPr>
          </a:p>
          <a:p>
            <a:pPr lvl="1" algn="just"/>
            <a:r>
              <a:rPr lang="en-US" altLang="ko-KR" sz="3200" dirty="0" smtClean="0">
                <a:cs typeface="Times New Roman" pitchFamily="18" charset="0"/>
              </a:rPr>
              <a:t>Personalized and ever-evolving and dynamic. </a:t>
            </a:r>
          </a:p>
          <a:p>
            <a:r>
              <a:rPr lang="en-US" altLang="ko-KR" dirty="0" smtClean="0"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69823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992888" cy="1143000"/>
          </a:xfrm>
        </p:spPr>
        <p:txBody>
          <a:bodyPr/>
          <a:lstStyle/>
          <a:p>
            <a:r>
              <a:rPr lang="en-IN" dirty="0" smtClean="0"/>
              <a:t>The Four Eras in Mass Communication Theories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600" dirty="0" smtClean="0"/>
              <a:t>Era of Mass Society Theory (1850-1940)</a:t>
            </a:r>
          </a:p>
          <a:p>
            <a:r>
              <a:rPr lang="en-IN" sz="3600" dirty="0" smtClean="0"/>
              <a:t>Era of Scientific perspective on Mass Media (1940-1950)</a:t>
            </a:r>
          </a:p>
          <a:p>
            <a:r>
              <a:rPr lang="en-IN" sz="3600" dirty="0" smtClean="0"/>
              <a:t>Era of Limited effects(1950-1960s)</a:t>
            </a:r>
          </a:p>
          <a:p>
            <a:r>
              <a:rPr lang="en-IN" sz="3600" dirty="0" smtClean="0"/>
              <a:t>Era of cultural criticism (1960s-1980s)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3674213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/>
              <a:t>Module 1- Topic 1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780928"/>
            <a:ext cx="7620000" cy="18288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IN" sz="4400" dirty="0" smtClean="0"/>
              <a:t>Era of Mass Society and Culture</a:t>
            </a:r>
            <a:endParaRPr lang="en-IN" sz="4400" dirty="0"/>
          </a:p>
        </p:txBody>
      </p:sp>
    </p:spTree>
    <p:extLst>
      <p:ext uri="{BB962C8B-B14F-4D97-AF65-F5344CB8AC3E}">
        <p14:creationId xmlns:p14="http://schemas.microsoft.com/office/powerpoint/2010/main" val="2358834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706090"/>
          </a:xfrm>
        </p:spPr>
        <p:txBody>
          <a:bodyPr/>
          <a:lstStyle/>
          <a:p>
            <a:r>
              <a:rPr lang="en-IN" sz="3600" dirty="0" smtClean="0"/>
              <a:t>Mass Society…It was an effect of Industrialization</a:t>
            </a:r>
            <a:endParaRPr lang="en-IN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844824"/>
            <a:ext cx="8172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An early twentieth-century model of the social </a:t>
            </a:r>
            <a:r>
              <a:rPr lang="en-US" sz="2400" dirty="0" smtClean="0"/>
              <a:t>organization of industrial/capitalist societies comprising a vast </a:t>
            </a:r>
            <a:r>
              <a:rPr lang="en-US" sz="2400" dirty="0"/>
              <a:t>workforce of </a:t>
            </a:r>
            <a:r>
              <a:rPr lang="en-US" sz="2400" dirty="0" smtClean="0"/>
              <a:t>atomized, </a:t>
            </a:r>
            <a:r>
              <a:rPr lang="en-US" sz="2400" dirty="0"/>
              <a:t>isolated individuals without </a:t>
            </a:r>
            <a:r>
              <a:rPr lang="en-US" sz="2400" dirty="0" smtClean="0"/>
              <a:t>traditional bonds </a:t>
            </a:r>
            <a:r>
              <a:rPr lang="en-US" sz="2400" dirty="0"/>
              <a:t>of locality or kinship, who were alienated from their </a:t>
            </a:r>
            <a:r>
              <a:rPr lang="en-US" sz="2400" dirty="0" smtClean="0"/>
              <a:t>labor by its </a:t>
            </a:r>
            <a:r>
              <a:rPr lang="en-US" sz="2400" dirty="0"/>
              <a:t>repetitive, unskilled </a:t>
            </a:r>
            <a:r>
              <a:rPr lang="en-US" sz="2400" dirty="0" smtClean="0"/>
              <a:t>tendencies.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4869160"/>
            <a:ext cx="792088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Such individuals were entirely at the mercy of</a:t>
            </a:r>
          </a:p>
          <a:p>
            <a:pPr algn="just"/>
            <a:r>
              <a:rPr lang="en-IN" sz="2400" dirty="0"/>
              <a:t>. totalitarian ideologies and propaganda;</a:t>
            </a:r>
          </a:p>
          <a:p>
            <a:pPr algn="just"/>
            <a:r>
              <a:rPr lang="en-US" sz="2400" dirty="0"/>
              <a:t>. influence by the mass media (comprising, in this period, the </a:t>
            </a:r>
            <a:r>
              <a:rPr lang="en-US" sz="2400" dirty="0" smtClean="0"/>
              <a:t>press, </a:t>
            </a:r>
            <a:r>
              <a:rPr lang="en-IN" sz="2400" dirty="0" smtClean="0"/>
              <a:t>cinema </a:t>
            </a:r>
            <a:r>
              <a:rPr lang="en-IN" sz="2400" dirty="0"/>
              <a:t>and radio).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68865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7753672" cy="60681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Mass society theory was an understandable response to the </a:t>
            </a:r>
            <a:r>
              <a:rPr lang="en-US" dirty="0" smtClean="0"/>
              <a:t>economics and </a:t>
            </a:r>
            <a:r>
              <a:rPr lang="en-US" dirty="0"/>
              <a:t>politics of the 1930s, and was neatly summed up in </a:t>
            </a:r>
            <a:r>
              <a:rPr lang="en-US" dirty="0" smtClean="0"/>
              <a:t>Charlie </a:t>
            </a:r>
            <a:r>
              <a:rPr lang="en-IN" dirty="0" smtClean="0"/>
              <a:t>Chaplin’s </a:t>
            </a:r>
            <a:r>
              <a:rPr lang="en-IN" dirty="0"/>
              <a:t>film Modern Times (1936</a:t>
            </a:r>
            <a:r>
              <a:rPr lang="en-IN" dirty="0" smtClean="0"/>
              <a:t>).</a:t>
            </a:r>
          </a:p>
          <a:p>
            <a:pPr marL="114300" indent="0">
              <a:buNone/>
            </a:pPr>
            <a:endParaRPr lang="en-IN" dirty="0" smtClean="0"/>
          </a:p>
          <a:p>
            <a:r>
              <a:rPr lang="en-IN" dirty="0" smtClean="0"/>
              <a:t>It has view that media is influential but problematic. </a:t>
            </a:r>
          </a:p>
          <a:p>
            <a:pPr marL="114300" indent="0">
              <a:buNone/>
            </a:pPr>
            <a:endParaRPr lang="en-IN" dirty="0" smtClean="0"/>
          </a:p>
          <a:p>
            <a:r>
              <a:rPr lang="en-IN" dirty="0" smtClean="0"/>
              <a:t>It is rooted in a nostalgia for golden age of rural life and anticipates a nightmare future where we all lose our individuality and become servants to machine.</a:t>
            </a:r>
          </a:p>
          <a:p>
            <a:pPr marL="114300" indent="0">
              <a:buNone/>
            </a:pPr>
            <a:endParaRPr lang="en-IN" dirty="0" smtClean="0"/>
          </a:p>
          <a:p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The modern image of </a:t>
            </a:r>
            <a:r>
              <a:rPr lang="en-US" sz="2400" b="1" dirty="0">
                <a:solidFill>
                  <a:schemeClr val="tx2">
                    <a:satMod val="130000"/>
                  </a:schemeClr>
                </a:solidFill>
              </a:rPr>
              <a:t>mass society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 begins with the French aristocrat Alexis de Tocqueville who toured the United States of America in the 1830s in search of the ‘secret of democracy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’.</a:t>
            </a:r>
          </a:p>
          <a:p>
            <a:pPr marL="114300" indent="0">
              <a:buNone/>
            </a:pPr>
            <a:endParaRPr lang="en-US" sz="2400" dirty="0" smtClean="0">
              <a:solidFill>
                <a:schemeClr val="tx2">
                  <a:satMod val="130000"/>
                </a:schemeClr>
              </a:solidFill>
            </a:endParaRPr>
          </a:p>
          <a:p>
            <a:r>
              <a:rPr lang="en-US" sz="2400" dirty="0"/>
              <a:t>In a democracy, the greatest concern is that the majority will tyrannize and exploit diverse smaller interests</a:t>
            </a: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2226363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tx2">
                    <a:satMod val="130000"/>
                  </a:schemeClr>
                </a:solidFill>
              </a:rPr>
              <a:t>Tocqueville’s classic description of mass society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/>
              <a:t>An innumerable multitude of men, all equal and alike, incessantly </a:t>
            </a:r>
            <a:r>
              <a:rPr lang="en-US" sz="2400" dirty="0" smtClean="0"/>
              <a:t>endeavoring </a:t>
            </a:r>
            <a:r>
              <a:rPr lang="en-US" sz="2400" dirty="0"/>
              <a:t>to procure the petty and paltry pleasures with which they glut their lives. Each of them, living apart, is a stranger to the fate of all the rest. His children and his private friends constitute to him the whole of mankind. As for the rest of his fellow-citizens, he is close to them but </a:t>
            </a:r>
            <a:r>
              <a:rPr lang="en-US" sz="2400" u="sng" dirty="0"/>
              <a:t>he sees them not; he touches them be he feels them not.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15143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Mass society theory argues that with industrialization and subsequent social changes, people have become isolated and alienated.</a:t>
            </a:r>
          </a:p>
          <a:p>
            <a:pPr marL="114300" indent="0">
              <a:buNone/>
            </a:pPr>
            <a:endParaRPr lang="en-IN" dirty="0" smtClean="0"/>
          </a:p>
          <a:p>
            <a:r>
              <a:rPr lang="en-IN" dirty="0" smtClean="0"/>
              <a:t>Non-elites in particular are also highly available for mobilization because they lack attachment to independent groups, the local community and voluntary associations.</a:t>
            </a:r>
          </a:p>
          <a:p>
            <a:endParaRPr lang="en-IN" dirty="0" smtClean="0"/>
          </a:p>
          <a:p>
            <a:r>
              <a:rPr lang="en-IN" dirty="0" smtClean="0"/>
              <a:t>E.g. Rise of Nazi Germany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1548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Read this very carefully to understand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Some thinkers of this era blamed  industrialization for disrupting peaceful, rural communities and forcing people to live in urban areas merely to serve in their factories, mines or homes.</a:t>
            </a:r>
          </a:p>
          <a:p>
            <a:endParaRPr lang="en-IN" dirty="0"/>
          </a:p>
          <a:p>
            <a:pPr marL="114300" indent="0">
              <a:buNone/>
            </a:pPr>
            <a:endParaRPr lang="en-IN" dirty="0" smtClean="0"/>
          </a:p>
          <a:p>
            <a:pPr marL="114300" indent="0">
              <a:buNone/>
            </a:pPr>
            <a:r>
              <a:rPr lang="en-IN" dirty="0" smtClean="0"/>
              <a:t>e.g.- </a:t>
            </a:r>
            <a:r>
              <a:rPr lang="en-US" dirty="0"/>
              <a:t>Frankfurt School: mass society was linked to a society of alienated individuals held together by a culture industry that served the interests of capitalism</a:t>
            </a:r>
          </a:p>
          <a:p>
            <a:pPr marL="11430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757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 a nutshell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Refers to a society with a mass culture and large-scale, impersonal, </a:t>
            </a:r>
            <a:r>
              <a:rPr lang="en-US" dirty="0" smtClean="0"/>
              <a:t>social institutions</a:t>
            </a:r>
            <a:r>
              <a:rPr lang="en-US" dirty="0"/>
              <a:t>. </a:t>
            </a: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/>
              <a:t>Mass society theory has been active in a wide range of </a:t>
            </a:r>
            <a:r>
              <a:rPr lang="en-US" dirty="0" smtClean="0"/>
              <a:t>media studies</a:t>
            </a:r>
            <a:r>
              <a:rPr lang="en-US" dirty="0"/>
              <a:t>, where it tends to produce apocalyptic visions of </a:t>
            </a:r>
            <a:r>
              <a:rPr lang="en-US" dirty="0" smtClean="0"/>
              <a:t>what television </a:t>
            </a:r>
            <a:r>
              <a:rPr lang="en-US" dirty="0"/>
              <a:t>and cinema are doing to the masses</a:t>
            </a:r>
          </a:p>
        </p:txBody>
      </p:sp>
    </p:spTree>
    <p:extLst>
      <p:ext uri="{BB962C8B-B14F-4D97-AF65-F5344CB8AC3E}">
        <p14:creationId xmlns:p14="http://schemas.microsoft.com/office/powerpoint/2010/main" val="354703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/>
              <a:t>Mass Culture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7620000" cy="3835896"/>
          </a:xfrm>
        </p:spPr>
        <p:txBody>
          <a:bodyPr/>
          <a:lstStyle/>
          <a:p>
            <a:r>
              <a:rPr lang="en-US" dirty="0"/>
              <a:t>A set of cultural values and ideas, that arises from common exposure of </a:t>
            </a:r>
            <a:r>
              <a:rPr lang="en-US" dirty="0" smtClean="0"/>
              <a:t>a population </a:t>
            </a:r>
            <a:r>
              <a:rPr lang="en-US" dirty="0"/>
              <a:t>to the same cultural activities, </a:t>
            </a:r>
            <a:r>
              <a:rPr lang="en-US" dirty="0" smtClean="0"/>
              <a:t>communications </a:t>
            </a:r>
            <a:r>
              <a:rPr lang="en-US" dirty="0"/>
              <a:t>media, music and </a:t>
            </a:r>
            <a:r>
              <a:rPr lang="en-US" dirty="0" smtClean="0"/>
              <a:t>art </a:t>
            </a:r>
            <a:r>
              <a:rPr lang="en-IN" dirty="0" smtClean="0"/>
              <a:t>etc.</a:t>
            </a:r>
          </a:p>
          <a:p>
            <a:r>
              <a:rPr lang="en-IN" dirty="0" smtClean="0"/>
              <a:t>E.g. Cinema,  Popular bands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9407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5400" dirty="0" smtClean="0"/>
              <a:t>Objectives</a:t>
            </a:r>
            <a:endParaRPr lang="en-IN" sz="5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730750"/>
              </p:ext>
            </p:extLst>
          </p:nvPr>
        </p:nvGraphicFramePr>
        <p:xfrm>
          <a:off x="179512" y="1340768"/>
          <a:ext cx="8136904" cy="52565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7849"/>
                <a:gridCol w="7379055"/>
              </a:tblGrid>
              <a:tr h="1448157">
                <a:tc>
                  <a:txBody>
                    <a:bodyPr/>
                    <a:lstStyle/>
                    <a:p>
                      <a:pPr marR="635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1.</a:t>
                      </a:r>
                      <a:endParaRPr lang="en-IN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To provide an understanding of media theories</a:t>
                      </a:r>
                      <a:endParaRPr lang="en-IN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</a:tr>
              <a:tr h="1759242">
                <a:tc>
                  <a:txBody>
                    <a:bodyPr/>
                    <a:lstStyle/>
                    <a:p>
                      <a:pPr marR="635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2.</a:t>
                      </a:r>
                      <a:endParaRPr lang="en-IN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To understand the relationship of media with culture and society</a:t>
                      </a:r>
                      <a:endParaRPr lang="en-IN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</a:tr>
              <a:tr h="2049184">
                <a:tc>
                  <a:txBody>
                    <a:bodyPr/>
                    <a:lstStyle/>
                    <a:p>
                      <a:pPr marR="635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3.</a:t>
                      </a:r>
                      <a:endParaRPr lang="en-IN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To understand Media Studies in the context of trends in Global Media</a:t>
                      </a:r>
                      <a:endParaRPr lang="en-IN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5-Point Star 4"/>
          <p:cNvSpPr/>
          <p:nvPr/>
        </p:nvSpPr>
        <p:spPr>
          <a:xfrm>
            <a:off x="3707904" y="332656"/>
            <a:ext cx="1368152" cy="8640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5-Point Star 5"/>
          <p:cNvSpPr/>
          <p:nvPr/>
        </p:nvSpPr>
        <p:spPr>
          <a:xfrm>
            <a:off x="6660232" y="302180"/>
            <a:ext cx="1368152" cy="8640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5-Point Star 6"/>
          <p:cNvSpPr/>
          <p:nvPr/>
        </p:nvSpPr>
        <p:spPr>
          <a:xfrm>
            <a:off x="5148064" y="302180"/>
            <a:ext cx="1368152" cy="8640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2681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23" y="332656"/>
            <a:ext cx="4491544" cy="345638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2656"/>
            <a:ext cx="4016939" cy="34563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9040"/>
            <a:ext cx="4499992" cy="30689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801437"/>
            <a:ext cx="4051509" cy="305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115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The Era of Scientific Perspective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This has the view that media is not as powerful as previously imagined in mass society era. </a:t>
            </a:r>
          </a:p>
          <a:p>
            <a:endParaRPr lang="en-IN" dirty="0"/>
          </a:p>
          <a:p>
            <a:r>
              <a:rPr lang="en-US" dirty="0"/>
              <a:t>The era emphasized the use of scientific research and experiments that were carefully conducted.</a:t>
            </a:r>
            <a:endParaRPr lang="en-IN" dirty="0" smtClean="0"/>
          </a:p>
          <a:p>
            <a:endParaRPr lang="en-IN" dirty="0"/>
          </a:p>
          <a:p>
            <a:r>
              <a:rPr lang="en-IN" dirty="0" smtClean="0"/>
              <a:t>This perspective says that media reinforces social trends and strengthens rather than threatening the status quo.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475016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The Era of Limited Effects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There are factors like Family, church, society which </a:t>
            </a:r>
            <a:r>
              <a:rPr lang="en-IN" b="1" dirty="0" smtClean="0"/>
              <a:t>limit </a:t>
            </a:r>
            <a:r>
              <a:rPr lang="en-IN" dirty="0" smtClean="0"/>
              <a:t>the effects of Media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13878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The Era of </a:t>
            </a:r>
            <a:r>
              <a:rPr lang="en-IN" sz="4800" dirty="0" smtClean="0"/>
              <a:t>cultural </a:t>
            </a:r>
            <a:r>
              <a:rPr lang="en-IN" sz="4800" dirty="0"/>
              <a:t>criticism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M</a:t>
            </a:r>
            <a:r>
              <a:rPr lang="en-IN" dirty="0" smtClean="0"/>
              <a:t>edia enables </a:t>
            </a:r>
            <a:r>
              <a:rPr lang="en-IN" dirty="0"/>
              <a:t>dominant social elites to maintain power</a:t>
            </a:r>
            <a:r>
              <a:rPr lang="en-IN" dirty="0" smtClean="0"/>
              <a:t>.</a:t>
            </a:r>
          </a:p>
          <a:p>
            <a:r>
              <a:rPr lang="en-IN" dirty="0" smtClean="0"/>
              <a:t>Characterized by domination of one culture over another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157940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MASS COMMUNICATION </a:t>
            </a:r>
            <a:r>
              <a:rPr lang="en-IN" dirty="0" smtClean="0"/>
              <a:t>THEORY- </a:t>
            </a:r>
            <a:r>
              <a:rPr lang="en-IN" dirty="0"/>
              <a:t>Foundations, Ferment, and </a:t>
            </a:r>
            <a:r>
              <a:rPr lang="en-IN" dirty="0" smtClean="0"/>
              <a:t>Future- </a:t>
            </a:r>
            <a:r>
              <a:rPr lang="en-IN" dirty="0"/>
              <a:t>SEVENTH </a:t>
            </a:r>
            <a:r>
              <a:rPr lang="en-IN" dirty="0" smtClean="0"/>
              <a:t>EDITION- by </a:t>
            </a:r>
            <a:r>
              <a:rPr lang="en-IN" dirty="0"/>
              <a:t>Stanley J. </a:t>
            </a:r>
            <a:r>
              <a:rPr lang="en-IN" dirty="0" smtClean="0"/>
              <a:t>Baran and  </a:t>
            </a:r>
            <a:r>
              <a:rPr lang="en-IN" dirty="0"/>
              <a:t>Dennis K. </a:t>
            </a:r>
            <a:r>
              <a:rPr lang="en-IN" dirty="0" smtClean="0"/>
              <a:t> Published by Ceneage Learning</a:t>
            </a:r>
          </a:p>
          <a:p>
            <a:endParaRPr lang="en-IN" dirty="0"/>
          </a:p>
          <a:p>
            <a:r>
              <a:rPr lang="en-IN" dirty="0"/>
              <a:t> </a:t>
            </a:r>
            <a:r>
              <a:rPr lang="en-IN" dirty="0" smtClean="0"/>
              <a:t>COMMUNICATION, CULTURAL AND MEDIA STUDIES- </a:t>
            </a:r>
            <a:r>
              <a:rPr lang="en-IN" dirty="0"/>
              <a:t>The Key Concepts</a:t>
            </a:r>
            <a:r>
              <a:rPr lang="en-IN" dirty="0" smtClean="0"/>
              <a:t> by </a:t>
            </a:r>
            <a:r>
              <a:rPr lang="en-IN" dirty="0"/>
              <a:t>John </a:t>
            </a:r>
            <a:r>
              <a:rPr lang="en-IN" dirty="0" smtClean="0"/>
              <a:t>Hartley With </a:t>
            </a:r>
            <a:r>
              <a:rPr lang="en-IN" dirty="0"/>
              <a:t>additional material </a:t>
            </a:r>
            <a:r>
              <a:rPr lang="en-IN" dirty="0" smtClean="0"/>
              <a:t>by </a:t>
            </a:r>
            <a:r>
              <a:rPr lang="en-US" dirty="0" smtClean="0"/>
              <a:t>Martin </a:t>
            </a:r>
            <a:r>
              <a:rPr lang="en-US" dirty="0"/>
              <a:t>Montgomery, Elinor </a:t>
            </a:r>
            <a:r>
              <a:rPr lang="en-US" dirty="0" smtClean="0"/>
              <a:t>Ronnie </a:t>
            </a:r>
            <a:r>
              <a:rPr lang="en-US" dirty="0"/>
              <a:t>and Marc </a:t>
            </a:r>
            <a:r>
              <a:rPr lang="en-US" dirty="0" smtClean="0"/>
              <a:t>Brennan- Rutledge Publication</a:t>
            </a:r>
          </a:p>
          <a:p>
            <a:r>
              <a:rPr lang="en-IN" dirty="0">
                <a:hlinkClick r:id="rId3"/>
              </a:rPr>
              <a:t>https://</a:t>
            </a:r>
            <a:r>
              <a:rPr lang="en-IN" dirty="0" smtClean="0">
                <a:hlinkClick r:id="rId3"/>
              </a:rPr>
              <a:t>www.masscommunicationtalk.com/different-theories-used-mass-communication.html</a:t>
            </a:r>
            <a:endParaRPr lang="en-IN" dirty="0" smtClean="0"/>
          </a:p>
          <a:p>
            <a:pPr marL="114300" indent="0">
              <a:buNone/>
            </a:pPr>
            <a:endParaRPr lang="en-IN" dirty="0"/>
          </a:p>
          <a:p>
            <a:pPr marL="114300" indent="0">
              <a:buNone/>
            </a:pPr>
            <a:r>
              <a:rPr lang="en-IN" dirty="0"/>
              <a:t>  </a:t>
            </a:r>
          </a:p>
          <a:p>
            <a:pPr marL="114300" indent="0">
              <a:buNone/>
            </a:pPr>
            <a:r>
              <a:rPr lang="en-I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48760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3140968"/>
            <a:ext cx="3384376" cy="1143000"/>
          </a:xfrm>
        </p:spPr>
        <p:txBody>
          <a:bodyPr/>
          <a:lstStyle/>
          <a:p>
            <a:pPr algn="ctr"/>
            <a:r>
              <a:rPr lang="en-IN" sz="6000" dirty="0" smtClean="0"/>
              <a:t>The End</a:t>
            </a:r>
            <a:endParaRPr lang="en-IN" sz="6000" dirty="0"/>
          </a:p>
        </p:txBody>
      </p:sp>
    </p:spTree>
    <p:extLst>
      <p:ext uri="{BB962C8B-B14F-4D97-AF65-F5344CB8AC3E}">
        <p14:creationId xmlns:p14="http://schemas.microsoft.com/office/powerpoint/2010/main" val="2720592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/>
              <a:t>What to Study? </a:t>
            </a:r>
            <a:br>
              <a:rPr lang="en-IN" dirty="0" smtClean="0"/>
            </a:br>
            <a:r>
              <a:rPr lang="en-IN" dirty="0" smtClean="0"/>
              <a:t>Syllabus</a:t>
            </a:r>
            <a:endParaRPr lang="en-IN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18944"/>
            <a:ext cx="7848872" cy="4950416"/>
          </a:xfrm>
        </p:spPr>
      </p:pic>
    </p:spTree>
    <p:extLst>
      <p:ext uri="{BB962C8B-B14F-4D97-AF65-F5344CB8AC3E}">
        <p14:creationId xmlns:p14="http://schemas.microsoft.com/office/powerpoint/2010/main" val="1254732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0688"/>
            <a:ext cx="8136904" cy="5976664"/>
          </a:xfrm>
        </p:spPr>
      </p:pic>
    </p:spTree>
    <p:extLst>
      <p:ext uri="{BB962C8B-B14F-4D97-AF65-F5344CB8AC3E}">
        <p14:creationId xmlns:p14="http://schemas.microsoft.com/office/powerpoint/2010/main" val="2015115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7992888" cy="2007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2924944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IN" b="1" dirty="0" smtClean="0"/>
              <a:t>Some Reference Books</a:t>
            </a:r>
          </a:p>
          <a:p>
            <a:pPr lvl="0"/>
            <a:r>
              <a:rPr lang="en-IN" dirty="0" smtClean="0"/>
              <a:t>Mass </a:t>
            </a:r>
            <a:r>
              <a:rPr lang="en-IN" dirty="0"/>
              <a:t>communication theory- Dennis </a:t>
            </a:r>
            <a:r>
              <a:rPr lang="en-IN" dirty="0" smtClean="0"/>
              <a:t>Mcquail</a:t>
            </a:r>
            <a:endParaRPr lang="en-IN" dirty="0"/>
          </a:p>
          <a:p>
            <a:r>
              <a:rPr lang="en-IN" dirty="0"/>
              <a:t> </a:t>
            </a:r>
          </a:p>
          <a:p>
            <a:pPr lvl="0"/>
            <a:r>
              <a:rPr lang="en-IN" dirty="0"/>
              <a:t>Mass communication theory: foundations, ferment and future-Stanley j Baran &amp; Dennis k Davis</a:t>
            </a:r>
          </a:p>
          <a:p>
            <a:r>
              <a:rPr lang="en-IN" dirty="0"/>
              <a:t> </a:t>
            </a:r>
          </a:p>
          <a:p>
            <a:pPr lvl="0"/>
            <a:r>
              <a:rPr lang="en-IN" dirty="0"/>
              <a:t>Introduction to mass communication: media literacy and culture updated edition 8th edition</a:t>
            </a:r>
          </a:p>
          <a:p>
            <a:pPr lvl="0"/>
            <a:r>
              <a:rPr lang="en-IN" dirty="0"/>
              <a:t>Introduction to mass communication – Stanley j baran</a:t>
            </a:r>
          </a:p>
          <a:p>
            <a:pPr lvl="0"/>
            <a:r>
              <a:rPr lang="en-IN" dirty="0"/>
              <a:t>Media and cultural studies-meenakshi gigi durham &amp; douglas m kellner</a:t>
            </a:r>
          </a:p>
          <a:p>
            <a:r>
              <a:rPr lang="en-IN" dirty="0"/>
              <a:t> </a:t>
            </a:r>
          </a:p>
          <a:p>
            <a:r>
              <a:rPr lang="en-IN" dirty="0"/>
              <a:t>Social media: a critical introduction- christian fuchs</a:t>
            </a:r>
          </a:p>
        </p:txBody>
      </p:sp>
    </p:spTree>
    <p:extLst>
      <p:ext uri="{BB962C8B-B14F-4D97-AF65-F5344CB8AC3E}">
        <p14:creationId xmlns:p14="http://schemas.microsoft.com/office/powerpoint/2010/main" val="3379171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Download the following App for notes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IN" sz="8800" dirty="0" smtClean="0"/>
          </a:p>
          <a:p>
            <a:pPr marL="114300" indent="0">
              <a:buNone/>
            </a:pPr>
            <a:r>
              <a:rPr lang="en-IN" sz="8800" dirty="0" smtClean="0"/>
              <a:t>EDUSANCHAR</a:t>
            </a:r>
            <a:endParaRPr lang="en-IN" sz="8800" dirty="0"/>
          </a:p>
        </p:txBody>
      </p:sp>
    </p:spTree>
    <p:extLst>
      <p:ext uri="{BB962C8B-B14F-4D97-AF65-F5344CB8AC3E}">
        <p14:creationId xmlns:p14="http://schemas.microsoft.com/office/powerpoint/2010/main" val="1858405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We will be studying a lot of </a:t>
            </a:r>
            <a:r>
              <a:rPr lang="en-IN" sz="4800" b="1" dirty="0" smtClean="0"/>
              <a:t>theories. So, what is it?</a:t>
            </a:r>
            <a:endParaRPr lang="en-IN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ct val="50000"/>
              </a:spcBef>
            </a:pPr>
            <a:r>
              <a:rPr lang="en-US" sz="2400" b="1" dirty="0"/>
              <a:t>Theories</a:t>
            </a:r>
            <a:r>
              <a:rPr lang="en-US" sz="2400" dirty="0"/>
              <a:t> are constructed in order to explain, predict and master phenomena (e.g. relationships, events, or the behavior). In many instances we are constructing models of reality.</a:t>
            </a:r>
          </a:p>
          <a:p>
            <a:pPr marL="114300" indent="0" algn="just">
              <a:spcBef>
                <a:spcPct val="50000"/>
              </a:spcBef>
              <a:buNone/>
            </a:pPr>
            <a:r>
              <a:rPr lang="en-US" sz="2400" dirty="0"/>
              <a:t> </a:t>
            </a:r>
          </a:p>
          <a:p>
            <a:pPr algn="just">
              <a:spcBef>
                <a:spcPct val="50000"/>
              </a:spcBef>
            </a:pPr>
            <a:r>
              <a:rPr lang="en-US" sz="2400" dirty="0"/>
              <a:t>A theory makes generalizations about observations and consists of an interrelated, coherent set of ideas and models. </a:t>
            </a:r>
          </a:p>
          <a:p>
            <a:pPr marL="114300" indent="0">
              <a:buNone/>
            </a:pPr>
            <a:r>
              <a:rPr lang="en-IN" dirty="0" smtClean="0"/>
              <a:t>e.g.- The Big Bang Theory, Evolution Theory</a:t>
            </a:r>
          </a:p>
          <a:p>
            <a:pPr marL="11430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71097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Ask these questions to yourself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What happens after death?</a:t>
            </a:r>
          </a:p>
          <a:p>
            <a:r>
              <a:rPr lang="en-IN" dirty="0" smtClean="0"/>
              <a:t>Why Sun rises from the east and sets in the west?</a:t>
            </a:r>
          </a:p>
          <a:p>
            <a:r>
              <a:rPr lang="en-IN" dirty="0" smtClean="0"/>
              <a:t>What can be done to stop COVID-19?</a:t>
            </a:r>
          </a:p>
          <a:p>
            <a:r>
              <a:rPr lang="en-IN" dirty="0" smtClean="0"/>
              <a:t>The Janata Curfew will break the chain of corona.</a:t>
            </a:r>
          </a:p>
          <a:p>
            <a:pPr marL="114300" indent="0">
              <a:buNone/>
            </a:pPr>
            <a:endParaRPr lang="en-IN" dirty="0"/>
          </a:p>
          <a:p>
            <a:pPr marL="114300" indent="0">
              <a:buNone/>
            </a:pPr>
            <a:r>
              <a:rPr lang="en-IN" dirty="0" smtClean="0"/>
              <a:t>Aren’t we trying to explain or predict the phenomenon in  all these examples?</a:t>
            </a:r>
          </a:p>
          <a:p>
            <a:pPr marL="11430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3078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800" dirty="0"/>
              <a:t>Defining Theory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7969696" cy="4800600"/>
          </a:xfrm>
        </p:spPr>
        <p:txBody>
          <a:bodyPr/>
          <a:lstStyle/>
          <a:p>
            <a:pPr marL="609600" indent="-609600">
              <a:buNone/>
            </a:pPr>
            <a:r>
              <a:rPr lang="en-US" altLang="ko-KR" sz="2000" dirty="0" smtClean="0">
                <a:cs typeface="Times New Roman" pitchFamily="18" charset="0"/>
              </a:rPr>
              <a:t>	Theories </a:t>
            </a:r>
            <a:r>
              <a:rPr lang="en-US" altLang="ko-KR" sz="2000" dirty="0">
                <a:cs typeface="Times New Roman" pitchFamily="18" charset="0"/>
              </a:rPr>
              <a:t>…are set of statements asserting relationships among classes of variables (Bowers &amp; Courtright).</a:t>
            </a:r>
          </a:p>
          <a:p>
            <a:pPr marL="609600" indent="-609600">
              <a:buNone/>
            </a:pPr>
            <a:endParaRPr lang="en-US" altLang="ko-KR" sz="2000" dirty="0">
              <a:cs typeface="Times New Roman" pitchFamily="18" charset="0"/>
            </a:endParaRPr>
          </a:p>
          <a:p>
            <a:pPr marL="609600" indent="-609600"/>
            <a:r>
              <a:rPr lang="en-US" altLang="ko-KR" sz="2000" dirty="0">
                <a:cs typeface="Times New Roman" pitchFamily="18" charset="0"/>
              </a:rPr>
              <a:t> “ Explanations and predictions of social phenomena… relating the subject of interest…to some other phenomena” (Bailey). </a:t>
            </a:r>
          </a:p>
          <a:p>
            <a:pPr marL="609600" indent="-609600"/>
            <a:endParaRPr lang="en-US" altLang="ko-KR" sz="2000" dirty="0">
              <a:cs typeface="Times New Roman" pitchFamily="18" charset="0"/>
            </a:endParaRPr>
          </a:p>
          <a:p>
            <a:pPr marL="609600" indent="-609600"/>
            <a:r>
              <a:rPr lang="en-US" altLang="ko-KR" sz="2000" dirty="0">
                <a:cs typeface="Times New Roman" pitchFamily="18" charset="0"/>
              </a:rPr>
              <a:t> “Any conceptual representation or explanation of a phenomenon” (Steve Littlejohn).</a:t>
            </a:r>
          </a:p>
          <a:p>
            <a:pPr marL="609600" indent="-609600"/>
            <a:endParaRPr lang="en-US" altLang="ko-KR" sz="2000" dirty="0">
              <a:cs typeface="Times New Roman" pitchFamily="18" charset="0"/>
            </a:endParaRPr>
          </a:p>
          <a:p>
            <a:pPr marL="609600" indent="-609600"/>
            <a:r>
              <a:rPr lang="en-US" altLang="ko-KR" sz="2000" dirty="0">
                <a:cs typeface="Times New Roman" pitchFamily="18" charset="0"/>
              </a:rPr>
              <a:t> “Sets of ideas of varying status and origin which may explain or interpret some phenomenon” (Denis McQuail).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44461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916</TotalTime>
  <Words>915</Words>
  <Application>Microsoft Office PowerPoint</Application>
  <PresentationFormat>On-screen Show (4:3)</PresentationFormat>
  <Paragraphs>114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Adjacency</vt:lpstr>
      <vt:lpstr>Media Studies</vt:lpstr>
      <vt:lpstr>Objectives</vt:lpstr>
      <vt:lpstr>What to Study?  Syllabus</vt:lpstr>
      <vt:lpstr>PowerPoint Presentation</vt:lpstr>
      <vt:lpstr>PowerPoint Presentation</vt:lpstr>
      <vt:lpstr>Download the following App for notes</vt:lpstr>
      <vt:lpstr>We will be studying a lot of theories. So, what is it?</vt:lpstr>
      <vt:lpstr>Ask these questions to yourself</vt:lpstr>
      <vt:lpstr>Defining Theory</vt:lpstr>
      <vt:lpstr>PowerPoint Presentation</vt:lpstr>
      <vt:lpstr>The Four Eras in Mass Communication Theories</vt:lpstr>
      <vt:lpstr>Module 1- Topic 1</vt:lpstr>
      <vt:lpstr>Mass Society…It was an effect of Industrialization</vt:lpstr>
      <vt:lpstr>PowerPoint Presentation</vt:lpstr>
      <vt:lpstr>Tocqueville’s classic description of mass society</vt:lpstr>
      <vt:lpstr>PowerPoint Presentation</vt:lpstr>
      <vt:lpstr>Read this very carefully to understand</vt:lpstr>
      <vt:lpstr>In a nutshell</vt:lpstr>
      <vt:lpstr>Mass Culture</vt:lpstr>
      <vt:lpstr>PowerPoint Presentation</vt:lpstr>
      <vt:lpstr>The Era of Scientific Perspective</vt:lpstr>
      <vt:lpstr>The Era of Limited Effects</vt:lpstr>
      <vt:lpstr>The Era of cultural criticism </vt:lpstr>
      <vt:lpstr>References</vt:lpstr>
      <vt:lpstr>The End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Studies</dc:title>
  <dc:creator>HP</dc:creator>
  <cp:lastModifiedBy>HP</cp:lastModifiedBy>
  <cp:revision>34</cp:revision>
  <dcterms:created xsi:type="dcterms:W3CDTF">2020-06-10T17:46:29Z</dcterms:created>
  <dcterms:modified xsi:type="dcterms:W3CDTF">2020-10-19T09:14:51Z</dcterms:modified>
</cp:coreProperties>
</file>