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BF2010-611C-40C3-838A-5979AD750E6D}" type="datetimeFigureOut">
              <a:rPr lang="en-IN" smtClean="0"/>
              <a:t>19-02-2022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DC762BF-695E-495D-AF83-B7908DF9AF01}" type="slidenum">
              <a:rPr lang="en-IN" smtClean="0"/>
              <a:t>‹#›</a:t>
            </a:fld>
            <a:endParaRPr lang="en-IN"/>
          </a:p>
        </p:txBody>
      </p:sp>
    </p:spTree>
    <p:extLst>
      <p:ext uri="{BB962C8B-B14F-4D97-AF65-F5344CB8AC3E}">
        <p14:creationId xmlns:p14="http://schemas.microsoft.com/office/powerpoint/2010/main" val="2602930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BF2010-611C-40C3-838A-5979AD750E6D}" type="datetimeFigureOut">
              <a:rPr lang="en-IN" smtClean="0"/>
              <a:t>19-02-2022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DC762BF-695E-495D-AF83-B7908DF9AF01}" type="slidenum">
              <a:rPr lang="en-IN" smtClean="0"/>
              <a:t>‹#›</a:t>
            </a:fld>
            <a:endParaRPr lang="en-IN"/>
          </a:p>
        </p:txBody>
      </p:sp>
    </p:spTree>
    <p:extLst>
      <p:ext uri="{BB962C8B-B14F-4D97-AF65-F5344CB8AC3E}">
        <p14:creationId xmlns:p14="http://schemas.microsoft.com/office/powerpoint/2010/main" val="2356306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BF2010-611C-40C3-838A-5979AD750E6D}" type="datetimeFigureOut">
              <a:rPr lang="en-IN" smtClean="0"/>
              <a:t>19-02-2022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DC762BF-695E-495D-AF83-B7908DF9AF01}" type="slidenum">
              <a:rPr lang="en-IN" smtClean="0"/>
              <a:t>‹#›</a:t>
            </a:fld>
            <a:endParaRPr lang="en-IN"/>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7800448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BF2010-611C-40C3-838A-5979AD750E6D}" type="datetimeFigureOut">
              <a:rPr lang="en-IN" smtClean="0"/>
              <a:t>19-02-2022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DC762BF-695E-495D-AF83-B7908DF9AF01}" type="slidenum">
              <a:rPr lang="en-IN" smtClean="0"/>
              <a:t>‹#›</a:t>
            </a:fld>
            <a:endParaRPr lang="en-IN"/>
          </a:p>
        </p:txBody>
      </p:sp>
    </p:spTree>
    <p:extLst>
      <p:ext uri="{BB962C8B-B14F-4D97-AF65-F5344CB8AC3E}">
        <p14:creationId xmlns:p14="http://schemas.microsoft.com/office/powerpoint/2010/main" val="33817437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BF2010-611C-40C3-838A-5979AD750E6D}" type="datetimeFigureOut">
              <a:rPr lang="en-IN" smtClean="0"/>
              <a:t>19-02-2022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DC762BF-695E-495D-AF83-B7908DF9AF01}" type="slidenum">
              <a:rPr lang="en-IN" smtClean="0"/>
              <a:t>‹#›</a:t>
            </a:fld>
            <a:endParaRPr lang="en-IN"/>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867794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BF2010-611C-40C3-838A-5979AD750E6D}" type="datetimeFigureOut">
              <a:rPr lang="en-IN" smtClean="0"/>
              <a:t>19-02-2022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DC762BF-695E-495D-AF83-B7908DF9AF01}" type="slidenum">
              <a:rPr lang="en-IN" smtClean="0"/>
              <a:t>‹#›</a:t>
            </a:fld>
            <a:endParaRPr lang="en-IN"/>
          </a:p>
        </p:txBody>
      </p:sp>
    </p:spTree>
    <p:extLst>
      <p:ext uri="{BB962C8B-B14F-4D97-AF65-F5344CB8AC3E}">
        <p14:creationId xmlns:p14="http://schemas.microsoft.com/office/powerpoint/2010/main" val="27922781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BF2010-611C-40C3-838A-5979AD750E6D}" type="datetimeFigureOut">
              <a:rPr lang="en-IN" smtClean="0"/>
              <a:t>19-02-2022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DC762BF-695E-495D-AF83-B7908DF9AF01}" type="slidenum">
              <a:rPr lang="en-IN" smtClean="0"/>
              <a:t>‹#›</a:t>
            </a:fld>
            <a:endParaRPr lang="en-IN"/>
          </a:p>
        </p:txBody>
      </p:sp>
    </p:spTree>
    <p:extLst>
      <p:ext uri="{BB962C8B-B14F-4D97-AF65-F5344CB8AC3E}">
        <p14:creationId xmlns:p14="http://schemas.microsoft.com/office/powerpoint/2010/main" val="11073551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BF2010-611C-40C3-838A-5979AD750E6D}" type="datetimeFigureOut">
              <a:rPr lang="en-IN" smtClean="0"/>
              <a:t>19-02-2022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DC762BF-695E-495D-AF83-B7908DF9AF01}" type="slidenum">
              <a:rPr lang="en-IN" smtClean="0"/>
              <a:t>‹#›</a:t>
            </a:fld>
            <a:endParaRPr lang="en-IN"/>
          </a:p>
        </p:txBody>
      </p:sp>
    </p:spTree>
    <p:extLst>
      <p:ext uri="{BB962C8B-B14F-4D97-AF65-F5344CB8AC3E}">
        <p14:creationId xmlns:p14="http://schemas.microsoft.com/office/powerpoint/2010/main" val="3099293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BF2010-611C-40C3-838A-5979AD750E6D}" type="datetimeFigureOut">
              <a:rPr lang="en-IN" smtClean="0"/>
              <a:t>19-02-2022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DC762BF-695E-495D-AF83-B7908DF9AF01}" type="slidenum">
              <a:rPr lang="en-IN" smtClean="0"/>
              <a:t>‹#›</a:t>
            </a:fld>
            <a:endParaRPr lang="en-IN"/>
          </a:p>
        </p:txBody>
      </p:sp>
    </p:spTree>
    <p:extLst>
      <p:ext uri="{BB962C8B-B14F-4D97-AF65-F5344CB8AC3E}">
        <p14:creationId xmlns:p14="http://schemas.microsoft.com/office/powerpoint/2010/main" val="2916144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BF2010-611C-40C3-838A-5979AD750E6D}" type="datetimeFigureOut">
              <a:rPr lang="en-IN" smtClean="0"/>
              <a:t>19-02-2022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DC762BF-695E-495D-AF83-B7908DF9AF01}" type="slidenum">
              <a:rPr lang="en-IN" smtClean="0"/>
              <a:t>‹#›</a:t>
            </a:fld>
            <a:endParaRPr lang="en-IN"/>
          </a:p>
        </p:txBody>
      </p:sp>
    </p:spTree>
    <p:extLst>
      <p:ext uri="{BB962C8B-B14F-4D97-AF65-F5344CB8AC3E}">
        <p14:creationId xmlns:p14="http://schemas.microsoft.com/office/powerpoint/2010/main" val="3690398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BF2010-611C-40C3-838A-5979AD750E6D}" type="datetimeFigureOut">
              <a:rPr lang="en-IN" smtClean="0"/>
              <a:t>19-02-2022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DC762BF-695E-495D-AF83-B7908DF9AF01}" type="slidenum">
              <a:rPr lang="en-IN" smtClean="0"/>
              <a:t>‹#›</a:t>
            </a:fld>
            <a:endParaRPr lang="en-IN"/>
          </a:p>
        </p:txBody>
      </p:sp>
    </p:spTree>
    <p:extLst>
      <p:ext uri="{BB962C8B-B14F-4D97-AF65-F5344CB8AC3E}">
        <p14:creationId xmlns:p14="http://schemas.microsoft.com/office/powerpoint/2010/main" val="2266870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BF2010-611C-40C3-838A-5979AD750E6D}" type="datetimeFigureOut">
              <a:rPr lang="en-IN" smtClean="0"/>
              <a:t>19-02-2022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ADC762BF-695E-495D-AF83-B7908DF9AF01}" type="slidenum">
              <a:rPr lang="en-IN" smtClean="0"/>
              <a:t>‹#›</a:t>
            </a:fld>
            <a:endParaRPr lang="en-IN"/>
          </a:p>
        </p:txBody>
      </p:sp>
    </p:spTree>
    <p:extLst>
      <p:ext uri="{BB962C8B-B14F-4D97-AF65-F5344CB8AC3E}">
        <p14:creationId xmlns:p14="http://schemas.microsoft.com/office/powerpoint/2010/main" val="4238716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BF2010-611C-40C3-838A-5979AD750E6D}" type="datetimeFigureOut">
              <a:rPr lang="en-IN" smtClean="0"/>
              <a:t>19-02-2022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ADC762BF-695E-495D-AF83-B7908DF9AF01}" type="slidenum">
              <a:rPr lang="en-IN" smtClean="0"/>
              <a:t>‹#›</a:t>
            </a:fld>
            <a:endParaRPr lang="en-IN"/>
          </a:p>
        </p:txBody>
      </p:sp>
    </p:spTree>
    <p:extLst>
      <p:ext uri="{BB962C8B-B14F-4D97-AF65-F5344CB8AC3E}">
        <p14:creationId xmlns:p14="http://schemas.microsoft.com/office/powerpoint/2010/main" val="2710040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BF2010-611C-40C3-838A-5979AD750E6D}" type="datetimeFigureOut">
              <a:rPr lang="en-IN" smtClean="0"/>
              <a:t>19-02-2022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ADC762BF-695E-495D-AF83-B7908DF9AF01}" type="slidenum">
              <a:rPr lang="en-IN" smtClean="0"/>
              <a:t>‹#›</a:t>
            </a:fld>
            <a:endParaRPr lang="en-IN"/>
          </a:p>
        </p:txBody>
      </p:sp>
    </p:spTree>
    <p:extLst>
      <p:ext uri="{BB962C8B-B14F-4D97-AF65-F5344CB8AC3E}">
        <p14:creationId xmlns:p14="http://schemas.microsoft.com/office/powerpoint/2010/main" val="2702524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BF2010-611C-40C3-838A-5979AD750E6D}" type="datetimeFigureOut">
              <a:rPr lang="en-IN" smtClean="0"/>
              <a:t>19-02-2022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DC762BF-695E-495D-AF83-B7908DF9AF01}" type="slidenum">
              <a:rPr lang="en-IN" smtClean="0"/>
              <a:t>‹#›</a:t>
            </a:fld>
            <a:endParaRPr lang="en-IN"/>
          </a:p>
        </p:txBody>
      </p:sp>
    </p:spTree>
    <p:extLst>
      <p:ext uri="{BB962C8B-B14F-4D97-AF65-F5344CB8AC3E}">
        <p14:creationId xmlns:p14="http://schemas.microsoft.com/office/powerpoint/2010/main" val="962233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ABF2010-611C-40C3-838A-5979AD750E6D}" type="datetimeFigureOut">
              <a:rPr lang="en-IN" smtClean="0"/>
              <a:t>19-02-2022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DC762BF-695E-495D-AF83-B7908DF9AF01}" type="slidenum">
              <a:rPr lang="en-IN" smtClean="0"/>
              <a:t>‹#›</a:t>
            </a:fld>
            <a:endParaRPr lang="en-IN"/>
          </a:p>
        </p:txBody>
      </p:sp>
    </p:spTree>
    <p:extLst>
      <p:ext uri="{BB962C8B-B14F-4D97-AF65-F5344CB8AC3E}">
        <p14:creationId xmlns:p14="http://schemas.microsoft.com/office/powerpoint/2010/main" val="1068333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ABF2010-611C-40C3-838A-5979AD750E6D}" type="datetimeFigureOut">
              <a:rPr lang="en-IN" smtClean="0"/>
              <a:t>19-02-2022</a:t>
            </a:fld>
            <a:endParaRPr lang="en-IN"/>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DC762BF-695E-495D-AF83-B7908DF9AF01}" type="slidenum">
              <a:rPr lang="en-IN" smtClean="0"/>
              <a:t>‹#›</a:t>
            </a:fld>
            <a:endParaRPr lang="en-IN"/>
          </a:p>
        </p:txBody>
      </p:sp>
    </p:spTree>
    <p:extLst>
      <p:ext uri="{BB962C8B-B14F-4D97-AF65-F5344CB8AC3E}">
        <p14:creationId xmlns:p14="http://schemas.microsoft.com/office/powerpoint/2010/main" val="5249170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_tEbIzKbZhY"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in.investing.com/currencies/fx-futur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21D5A-4A4F-4507-B691-3A4EE59EE04C}"/>
              </a:ext>
            </a:extLst>
          </p:cNvPr>
          <p:cNvSpPr>
            <a:spLocks noGrp="1"/>
          </p:cNvSpPr>
          <p:nvPr>
            <p:ph type="ctrTitle"/>
          </p:nvPr>
        </p:nvSpPr>
        <p:spPr/>
        <p:txBody>
          <a:bodyPr/>
          <a:lstStyle/>
          <a:p>
            <a:r>
              <a:rPr lang="en-US" dirty="0"/>
              <a:t>CURRENCY FUTURES</a:t>
            </a:r>
            <a:endParaRPr lang="en-IN" dirty="0"/>
          </a:p>
        </p:txBody>
      </p:sp>
      <p:sp>
        <p:nvSpPr>
          <p:cNvPr id="3" name="Subtitle 2">
            <a:extLst>
              <a:ext uri="{FF2B5EF4-FFF2-40B4-BE49-F238E27FC236}">
                <a16:creationId xmlns:a16="http://schemas.microsoft.com/office/drawing/2014/main" id="{994C7D59-EEB2-47AD-AF6D-F3BD424659F6}"/>
              </a:ext>
            </a:extLst>
          </p:cNvPr>
          <p:cNvSpPr>
            <a:spLocks noGrp="1"/>
          </p:cNvSpPr>
          <p:nvPr>
            <p:ph type="subTitle" idx="1"/>
          </p:nvPr>
        </p:nvSpPr>
        <p:spPr/>
        <p:txBody>
          <a:bodyPr/>
          <a:lstStyle/>
          <a:p>
            <a:endParaRPr lang="en-IN"/>
          </a:p>
        </p:txBody>
      </p:sp>
    </p:spTree>
    <p:extLst>
      <p:ext uri="{BB962C8B-B14F-4D97-AF65-F5344CB8AC3E}">
        <p14:creationId xmlns:p14="http://schemas.microsoft.com/office/powerpoint/2010/main" val="2115944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5A332-B46F-45E7-AE5E-2D27A8AAAFF2}"/>
              </a:ext>
            </a:extLst>
          </p:cNvPr>
          <p:cNvSpPr>
            <a:spLocks noGrp="1"/>
          </p:cNvSpPr>
          <p:nvPr>
            <p:ph type="title"/>
          </p:nvPr>
        </p:nvSpPr>
        <p:spPr>
          <a:xfrm>
            <a:off x="838200" y="365125"/>
            <a:ext cx="10515600" cy="707895"/>
          </a:xfrm>
        </p:spPr>
        <p:txBody>
          <a:bodyPr/>
          <a:lstStyle/>
          <a:p>
            <a:r>
              <a:rPr lang="en-US" dirty="0"/>
              <a:t>Margin </a:t>
            </a:r>
            <a:endParaRPr lang="en-IN" dirty="0"/>
          </a:p>
        </p:txBody>
      </p:sp>
      <p:sp>
        <p:nvSpPr>
          <p:cNvPr id="3" name="Content Placeholder 2">
            <a:extLst>
              <a:ext uri="{FF2B5EF4-FFF2-40B4-BE49-F238E27FC236}">
                <a16:creationId xmlns:a16="http://schemas.microsoft.com/office/drawing/2014/main" id="{54CF2099-3AF4-409B-800F-4A710270CBCE}"/>
              </a:ext>
            </a:extLst>
          </p:cNvPr>
          <p:cNvSpPr>
            <a:spLocks noGrp="1"/>
          </p:cNvSpPr>
          <p:nvPr>
            <p:ph idx="1"/>
          </p:nvPr>
        </p:nvSpPr>
        <p:spPr>
          <a:xfrm>
            <a:off x="838200" y="1253331"/>
            <a:ext cx="10515600" cy="5044832"/>
          </a:xfrm>
        </p:spPr>
        <p:txBody>
          <a:bodyPr>
            <a:normAutofit/>
          </a:bodyPr>
          <a:lstStyle/>
          <a:p>
            <a:r>
              <a:rPr lang="en-US" dirty="0"/>
              <a:t>In the world of futures contracts, the margin rate is much lower. In a standard futures contract, the margin rate varies between 1% and 3% of the total value of the contract. The margins may be various types : initial margins, maintenance margin, extreme loss margins, etc. </a:t>
            </a:r>
            <a:r>
              <a:rPr lang="en-US" dirty="0" err="1"/>
              <a:t>eg</a:t>
            </a:r>
            <a:r>
              <a:rPr lang="en-US" dirty="0"/>
              <a:t> MCX charges an ELM  margin of 1 % for USD INR trades , while NSE charges a margin of 0.75%</a:t>
            </a:r>
          </a:p>
          <a:p>
            <a:r>
              <a:rPr lang="en-US" b="1" dirty="0"/>
              <a:t>Initial Margin</a:t>
            </a:r>
          </a:p>
          <a:p>
            <a:r>
              <a:rPr lang="en-US" dirty="0"/>
              <a:t>The initial futures margin is the amount of money that a trader need to deposit in order to open a buy or sell  position on a futures contract. Initial margin is also called "original margin," or the same amount posted when the trade first takes place. </a:t>
            </a:r>
            <a:r>
              <a:rPr lang="en-US" dirty="0" err="1"/>
              <a:t>Eg</a:t>
            </a:r>
            <a:r>
              <a:rPr lang="en-US" dirty="0"/>
              <a:t> if a person wants to trade in USD INR pair and ongoing rate is 74.50, then for a trade exposure of USD 100,000, the corresponding INR amount is 74,50,000. Hence the person has to deposit an initial margin of 74,500 (1% of 74,50,000).</a:t>
            </a:r>
          </a:p>
          <a:p>
            <a:r>
              <a:rPr lang="en-US" b="1" dirty="0"/>
              <a:t>Maintenance Margin</a:t>
            </a:r>
          </a:p>
          <a:p>
            <a:r>
              <a:rPr lang="en-US" dirty="0"/>
              <a:t>The maintenance margin is the amount of money a trader need to keep in the fund at any given time to cover his losses; if a futures position suffers a loss, the trader will need to put enough money in his account to return the margin to the initial or original margin level.</a:t>
            </a:r>
          </a:p>
          <a:p>
            <a:endParaRPr lang="en-US" dirty="0"/>
          </a:p>
          <a:p>
            <a:endParaRPr lang="en-IN" sz="2000" dirty="0">
              <a:cs typeface="Arial" panose="020B0604020202020204" pitchFamily="34" charset="0"/>
            </a:endParaRPr>
          </a:p>
        </p:txBody>
      </p:sp>
    </p:spTree>
    <p:extLst>
      <p:ext uri="{BB962C8B-B14F-4D97-AF65-F5344CB8AC3E}">
        <p14:creationId xmlns:p14="http://schemas.microsoft.com/office/powerpoint/2010/main" val="430856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5A332-B46F-45E7-AE5E-2D27A8AAAFF2}"/>
              </a:ext>
            </a:extLst>
          </p:cNvPr>
          <p:cNvSpPr>
            <a:spLocks noGrp="1"/>
          </p:cNvSpPr>
          <p:nvPr>
            <p:ph type="title"/>
          </p:nvPr>
        </p:nvSpPr>
        <p:spPr>
          <a:xfrm>
            <a:off x="838200" y="365125"/>
            <a:ext cx="10515600" cy="707895"/>
          </a:xfrm>
        </p:spPr>
        <p:txBody>
          <a:bodyPr/>
          <a:lstStyle/>
          <a:p>
            <a:endParaRPr lang="en-IN" dirty="0"/>
          </a:p>
        </p:txBody>
      </p:sp>
      <p:sp>
        <p:nvSpPr>
          <p:cNvPr id="3" name="Content Placeholder 2">
            <a:extLst>
              <a:ext uri="{FF2B5EF4-FFF2-40B4-BE49-F238E27FC236}">
                <a16:creationId xmlns:a16="http://schemas.microsoft.com/office/drawing/2014/main" id="{54CF2099-3AF4-409B-800F-4A710270CBCE}"/>
              </a:ext>
            </a:extLst>
          </p:cNvPr>
          <p:cNvSpPr>
            <a:spLocks noGrp="1"/>
          </p:cNvSpPr>
          <p:nvPr>
            <p:ph idx="1"/>
          </p:nvPr>
        </p:nvSpPr>
        <p:spPr>
          <a:xfrm>
            <a:off x="838200" y="1253331"/>
            <a:ext cx="10515600" cy="5044832"/>
          </a:xfrm>
        </p:spPr>
        <p:txBody>
          <a:bodyPr>
            <a:normAutofit/>
          </a:bodyPr>
          <a:lstStyle/>
          <a:p>
            <a:r>
              <a:rPr lang="en-US" dirty="0"/>
              <a:t>Margin calls are triggered when the value of an account drops below the maintenance level.</a:t>
            </a:r>
          </a:p>
          <a:p>
            <a:r>
              <a:rPr lang="en-US" dirty="0"/>
              <a:t>There are a few ways that market participants can benefit from margin. It guarantees anonymity for the buyer, since it's made in the name of the exchange. For the exchange, it eliminates credit risk from the transaction, through a method to assure that funds are in place to cover loss.</a:t>
            </a:r>
          </a:p>
          <a:p>
            <a:r>
              <a:rPr lang="en-US" dirty="0"/>
              <a:t>Margins are set and reviewed often, and since market volatility changes, margins can go up or down at any time.</a:t>
            </a:r>
          </a:p>
          <a:p>
            <a:r>
              <a:rPr lang="en-IN" sz="2000" dirty="0">
                <a:cs typeface="Arial" panose="020B0604020202020204" pitchFamily="34" charset="0"/>
                <a:hlinkClick r:id="rId2"/>
              </a:rPr>
              <a:t>https://www.youtube.com/watch?v=_tEbIzKbZhY</a:t>
            </a:r>
            <a:endParaRPr lang="en-IN" sz="2000" dirty="0">
              <a:cs typeface="Arial" panose="020B0604020202020204" pitchFamily="34" charset="0"/>
            </a:endParaRPr>
          </a:p>
          <a:p>
            <a:endParaRPr lang="en-IN" sz="2000" dirty="0">
              <a:cs typeface="Arial" panose="020B0604020202020204" pitchFamily="34" charset="0"/>
            </a:endParaRPr>
          </a:p>
        </p:txBody>
      </p:sp>
    </p:spTree>
    <p:extLst>
      <p:ext uri="{BB962C8B-B14F-4D97-AF65-F5344CB8AC3E}">
        <p14:creationId xmlns:p14="http://schemas.microsoft.com/office/powerpoint/2010/main" val="2637960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5A332-B46F-45E7-AE5E-2D27A8AAAFF2}"/>
              </a:ext>
            </a:extLst>
          </p:cNvPr>
          <p:cNvSpPr>
            <a:spLocks noGrp="1"/>
          </p:cNvSpPr>
          <p:nvPr>
            <p:ph type="title"/>
          </p:nvPr>
        </p:nvSpPr>
        <p:spPr>
          <a:xfrm>
            <a:off x="838200" y="365125"/>
            <a:ext cx="10515600" cy="707895"/>
          </a:xfrm>
        </p:spPr>
        <p:txBody>
          <a:bodyPr/>
          <a:lstStyle/>
          <a:p>
            <a:r>
              <a:rPr lang="en-US" dirty="0"/>
              <a:t>Hedging with currency futures</a:t>
            </a:r>
            <a:endParaRPr lang="en-IN" dirty="0"/>
          </a:p>
        </p:txBody>
      </p:sp>
      <p:sp>
        <p:nvSpPr>
          <p:cNvPr id="3" name="Content Placeholder 2">
            <a:extLst>
              <a:ext uri="{FF2B5EF4-FFF2-40B4-BE49-F238E27FC236}">
                <a16:creationId xmlns:a16="http://schemas.microsoft.com/office/drawing/2014/main" id="{54CF2099-3AF4-409B-800F-4A710270CBCE}"/>
              </a:ext>
            </a:extLst>
          </p:cNvPr>
          <p:cNvSpPr>
            <a:spLocks noGrp="1"/>
          </p:cNvSpPr>
          <p:nvPr>
            <p:ph idx="1"/>
          </p:nvPr>
        </p:nvSpPr>
        <p:spPr>
          <a:xfrm>
            <a:off x="838200" y="1253331"/>
            <a:ext cx="10515600" cy="5044832"/>
          </a:xfrm>
        </p:spPr>
        <p:txBody>
          <a:bodyPr>
            <a:normAutofit lnSpcReduction="10000"/>
          </a:bodyPr>
          <a:lstStyle/>
          <a:p>
            <a:r>
              <a:rPr lang="en-US" sz="2000" dirty="0"/>
              <a:t>Stabilizing earnings and cash flows </a:t>
            </a:r>
          </a:p>
          <a:p>
            <a:r>
              <a:rPr lang="en-US" sz="2000" dirty="0"/>
              <a:t>A hedging strategy aims to minimize exposure to currency fluctuations and provide stability to future earnings and expected cash flows. The objective of a proper hedge is to eliminate the uncertainty of futures transactions denominated in a foreign currency, not to maximize profits from currency speculation. A successful hedge will therefore not produce excess returns, but will protect the hedger against losses resulting from </a:t>
            </a:r>
            <a:r>
              <a:rPr lang="en-US" sz="2000" dirty="0" err="1"/>
              <a:t>unfavourable</a:t>
            </a:r>
            <a:r>
              <a:rPr lang="en-US" sz="2000" dirty="0"/>
              <a:t> exchange rate fluctuations.</a:t>
            </a:r>
          </a:p>
          <a:p>
            <a:r>
              <a:rPr lang="en-US" sz="2000" dirty="0"/>
              <a:t>A case study Consider a Canadian company that exports manufactured goods to the U.S. Inventory is priced in Canadian dollars, while the finished products sold in the U.S. are paid for in U.S. dollars. Since the costs are transacted in one currency and the receivables in another the company is exposed to significant currency risk (and in this case, to an appreciating Canadian dollar against the U.S. dollar). As a result, the company decides to implement a hedging strategy employing Canadian dollar futures contracts. It anticipates the </a:t>
            </a:r>
            <a:r>
              <a:rPr lang="en-US" sz="2000" dirty="0" err="1"/>
              <a:t>basisin</a:t>
            </a:r>
            <a:r>
              <a:rPr lang="en-US" sz="2000" dirty="0"/>
              <a:t> October to be $1 under. With the data, the company calculates its purchasing price in October to be $104.00 (futures price of $95 minus the anticipated basis of $1 under). </a:t>
            </a:r>
            <a:endParaRPr lang="en-IN" sz="2000" dirty="0">
              <a:cs typeface="Arial" panose="020B0604020202020204" pitchFamily="34" charset="0"/>
            </a:endParaRPr>
          </a:p>
        </p:txBody>
      </p:sp>
    </p:spTree>
    <p:extLst>
      <p:ext uri="{BB962C8B-B14F-4D97-AF65-F5344CB8AC3E}">
        <p14:creationId xmlns:p14="http://schemas.microsoft.com/office/powerpoint/2010/main" val="477217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5A332-B46F-45E7-AE5E-2D27A8AAAFF2}"/>
              </a:ext>
            </a:extLst>
          </p:cNvPr>
          <p:cNvSpPr>
            <a:spLocks noGrp="1"/>
          </p:cNvSpPr>
          <p:nvPr>
            <p:ph type="title"/>
          </p:nvPr>
        </p:nvSpPr>
        <p:spPr>
          <a:xfrm>
            <a:off x="838200" y="365125"/>
            <a:ext cx="10515600" cy="707895"/>
          </a:xfrm>
        </p:spPr>
        <p:txBody>
          <a:bodyPr/>
          <a:lstStyle/>
          <a:p>
            <a:endParaRPr lang="en-IN" dirty="0"/>
          </a:p>
        </p:txBody>
      </p:sp>
      <p:sp>
        <p:nvSpPr>
          <p:cNvPr id="3" name="Content Placeholder 2">
            <a:extLst>
              <a:ext uri="{FF2B5EF4-FFF2-40B4-BE49-F238E27FC236}">
                <a16:creationId xmlns:a16="http://schemas.microsoft.com/office/drawing/2014/main" id="{54CF2099-3AF4-409B-800F-4A710270CBCE}"/>
              </a:ext>
            </a:extLst>
          </p:cNvPr>
          <p:cNvSpPr>
            <a:spLocks noGrp="1"/>
          </p:cNvSpPr>
          <p:nvPr>
            <p:ph idx="1"/>
          </p:nvPr>
        </p:nvSpPr>
        <p:spPr>
          <a:xfrm>
            <a:off x="838200" y="811763"/>
            <a:ext cx="10515600" cy="5486400"/>
          </a:xfrm>
        </p:spPr>
        <p:txBody>
          <a:bodyPr>
            <a:normAutofit fontScale="92500" lnSpcReduction="20000"/>
          </a:bodyPr>
          <a:lstStyle/>
          <a:p>
            <a:r>
              <a:rPr lang="en-US" sz="2000" dirty="0"/>
              <a:t>On September 1, the Canadian export company purchases inventory for C$1,200,000, which it expects to sell in the U.S. next month for US$1,350,000. The Canadian dollar is trading at US$0.90. If the Canadian dollar strengthens between September 1 and the time the inventory is sold, the C$300,000 in anticipated profit will decline. </a:t>
            </a:r>
          </a:p>
          <a:p>
            <a:r>
              <a:rPr lang="en-US" sz="2000" dirty="0"/>
              <a:t>The size of the Canadian dollar futures contract is C$100,000 per contract. The export company decides to purchase 15 contracts of December Canadian dollar futures, to hedge the anticipated C$1,500,000 of revenue at the current price of .9000. This will effectively “lock in” that exchange rate for next month. </a:t>
            </a:r>
          </a:p>
          <a:p>
            <a:r>
              <a:rPr lang="en-US" sz="2000" dirty="0"/>
              <a:t>If the Canadian dollar appreciates between the time the hedge was entered and the time the sale is finalized, the profit on the futures transaction will offset any decline in Canadian dollar revenue. </a:t>
            </a:r>
          </a:p>
          <a:p>
            <a:r>
              <a:rPr lang="en-US" sz="2000" dirty="0"/>
              <a:t>Conversely, if the Canadian dollar declines in value, revenue will increase but will be offset by a loss on the futures transaction. </a:t>
            </a:r>
          </a:p>
          <a:p>
            <a:r>
              <a:rPr lang="en-US" sz="2000" dirty="0"/>
              <a:t>When the firm receives payment for the inventory and converts the U.S. dollars to Canadian dollars, it will simultaneously sell the 15 December Canadian dollar futures contracts at the market.</a:t>
            </a:r>
          </a:p>
          <a:p>
            <a:r>
              <a:rPr lang="en-US" sz="2000" dirty="0"/>
              <a:t> In this case, the exchange rate increased to US$.9300 over the life of the hedge. The Canadian dollar equivalent of the receivable will increase or decrease with a declining or appreciating exchange rate respectively. If hedged, the Canadian dollar equivalent of the receivable is constant.</a:t>
            </a:r>
            <a:endParaRPr lang="en-IN" sz="2000" dirty="0">
              <a:cs typeface="Arial" panose="020B0604020202020204" pitchFamily="34" charset="0"/>
            </a:endParaRPr>
          </a:p>
        </p:txBody>
      </p:sp>
    </p:spTree>
    <p:extLst>
      <p:ext uri="{BB962C8B-B14F-4D97-AF65-F5344CB8AC3E}">
        <p14:creationId xmlns:p14="http://schemas.microsoft.com/office/powerpoint/2010/main" val="1153335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5A332-B46F-45E7-AE5E-2D27A8AAAFF2}"/>
              </a:ext>
            </a:extLst>
          </p:cNvPr>
          <p:cNvSpPr>
            <a:spLocks noGrp="1"/>
          </p:cNvSpPr>
          <p:nvPr>
            <p:ph type="title"/>
          </p:nvPr>
        </p:nvSpPr>
        <p:spPr>
          <a:xfrm>
            <a:off x="838200" y="365125"/>
            <a:ext cx="10515600" cy="707895"/>
          </a:xfrm>
        </p:spPr>
        <p:txBody>
          <a:bodyPr/>
          <a:lstStyle/>
          <a:p>
            <a:r>
              <a:rPr lang="en-US" dirty="0"/>
              <a:t>Introduction</a:t>
            </a:r>
            <a:endParaRPr lang="en-IN" dirty="0"/>
          </a:p>
        </p:txBody>
      </p:sp>
      <p:sp>
        <p:nvSpPr>
          <p:cNvPr id="3" name="Content Placeholder 2">
            <a:extLst>
              <a:ext uri="{FF2B5EF4-FFF2-40B4-BE49-F238E27FC236}">
                <a16:creationId xmlns:a16="http://schemas.microsoft.com/office/drawing/2014/main" id="{54CF2099-3AF4-409B-800F-4A710270CBCE}"/>
              </a:ext>
            </a:extLst>
          </p:cNvPr>
          <p:cNvSpPr>
            <a:spLocks noGrp="1"/>
          </p:cNvSpPr>
          <p:nvPr>
            <p:ph idx="1"/>
          </p:nvPr>
        </p:nvSpPr>
        <p:spPr>
          <a:xfrm>
            <a:off x="838200" y="1253331"/>
            <a:ext cx="10515600" cy="5044832"/>
          </a:xfrm>
        </p:spPr>
        <p:txBody>
          <a:bodyPr>
            <a:normAutofit/>
          </a:bodyPr>
          <a:lstStyle/>
          <a:p>
            <a:pPr algn="l"/>
            <a:r>
              <a:rPr lang="en-US" sz="2000" b="0" i="0" dirty="0">
                <a:solidFill>
                  <a:srgbClr val="57595D"/>
                </a:solidFill>
                <a:effectLst/>
                <a:latin typeface="Arial" panose="020B0604020202020204" pitchFamily="34" charset="0"/>
                <a:cs typeface="Arial" panose="020B0604020202020204" pitchFamily="34" charset="0"/>
              </a:rPr>
              <a:t>Currency futures contracts also referred to as </a:t>
            </a:r>
            <a:r>
              <a:rPr lang="en-US" sz="2000" dirty="0">
                <a:solidFill>
                  <a:schemeClr val="tx1"/>
                </a:solidFill>
                <a:latin typeface="Arial" panose="020B0604020202020204" pitchFamily="34" charset="0"/>
                <a:cs typeface="Arial" panose="020B0604020202020204" pitchFamily="34" charset="0"/>
              </a:rPr>
              <a:t>foreign exchange</a:t>
            </a:r>
            <a:r>
              <a:rPr lang="en-US" sz="2000" b="0" i="0" dirty="0">
                <a:solidFill>
                  <a:srgbClr val="57595D"/>
                </a:solidFill>
                <a:effectLst/>
                <a:latin typeface="Arial" panose="020B0604020202020204" pitchFamily="34" charset="0"/>
                <a:cs typeface="Arial" panose="020B0604020202020204" pitchFamily="34" charset="0"/>
              </a:rPr>
              <a:t> futures or FX futures for short, are a type of futures contract to exchange a currency for another at a fixed exchange rate on a specific date in the future.</a:t>
            </a:r>
          </a:p>
          <a:p>
            <a:pPr algn="l"/>
            <a:r>
              <a:rPr lang="en-US" sz="2000" b="0" i="0" dirty="0">
                <a:solidFill>
                  <a:srgbClr val="57595D"/>
                </a:solidFill>
                <a:effectLst/>
                <a:latin typeface="Arial" panose="020B0604020202020204" pitchFamily="34" charset="0"/>
                <a:cs typeface="Arial" panose="020B0604020202020204" pitchFamily="34" charset="0"/>
              </a:rPr>
              <a:t>Since the value of the contract is based on the underlying currency exchange rate, currency futures are considered a financial derivative. These futures are very similar to currency forwards however futures contracts are standardized and traded on centralized exchanges rather than customized.</a:t>
            </a:r>
          </a:p>
          <a:p>
            <a:pPr algn="l"/>
            <a:r>
              <a:rPr lang="en-US" sz="2000" b="0" i="0" dirty="0">
                <a:solidFill>
                  <a:srgbClr val="57595D"/>
                </a:solidFill>
                <a:effectLst/>
                <a:latin typeface="Arial" panose="020B0604020202020204" pitchFamily="34" charset="0"/>
                <a:cs typeface="Arial" panose="020B0604020202020204" pitchFamily="34" charset="0"/>
              </a:rPr>
              <a:t>Currency futures contracts also referred to as </a:t>
            </a:r>
            <a:r>
              <a:rPr lang="en-US" sz="2000" dirty="0">
                <a:solidFill>
                  <a:schemeClr val="tx1"/>
                </a:solidFill>
                <a:latin typeface="Arial" panose="020B0604020202020204" pitchFamily="34" charset="0"/>
                <a:cs typeface="Arial" panose="020B0604020202020204" pitchFamily="34" charset="0"/>
              </a:rPr>
              <a:t>foreign exchange</a:t>
            </a:r>
            <a:r>
              <a:rPr lang="en-US" sz="2000" b="0" i="0" dirty="0">
                <a:solidFill>
                  <a:srgbClr val="57595D"/>
                </a:solidFill>
                <a:effectLst/>
                <a:latin typeface="Arial" panose="020B0604020202020204" pitchFamily="34" charset="0"/>
                <a:cs typeface="Arial" panose="020B0604020202020204" pitchFamily="34" charset="0"/>
              </a:rPr>
              <a:t> futures or FX futures for short, are a type of futures contract to exchange a currency for another at a fixed exchange rate on a specific date in the future.</a:t>
            </a:r>
          </a:p>
          <a:p>
            <a:pPr algn="l"/>
            <a:r>
              <a:rPr lang="en-US" sz="2000" b="0" i="0" dirty="0">
                <a:solidFill>
                  <a:srgbClr val="57595D"/>
                </a:solidFill>
                <a:effectLst/>
                <a:latin typeface="Arial" panose="020B0604020202020204" pitchFamily="34" charset="0"/>
                <a:cs typeface="Arial" panose="020B0604020202020204" pitchFamily="34" charset="0"/>
              </a:rPr>
              <a:t>Since the value of the contract is based on the underlying currency exchange rate, currency futures are considered a financial derivative. These futures are very similar to currency forwards however futures contracts are standardized and traded on centralized exchanges rather than customized.</a:t>
            </a:r>
          </a:p>
          <a:p>
            <a:pPr algn="l"/>
            <a:endParaRPr lang="en-US" sz="2000" b="0" i="0" dirty="0">
              <a:solidFill>
                <a:srgbClr val="57595D"/>
              </a:solidFill>
              <a:effectLst/>
              <a:latin typeface="Open Sans" panose="020B0606030504020204" pitchFamily="34" charset="0"/>
            </a:endParaRPr>
          </a:p>
          <a:p>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91980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5A332-B46F-45E7-AE5E-2D27A8AAAFF2}"/>
              </a:ext>
            </a:extLst>
          </p:cNvPr>
          <p:cNvSpPr>
            <a:spLocks noGrp="1"/>
          </p:cNvSpPr>
          <p:nvPr>
            <p:ph type="title"/>
          </p:nvPr>
        </p:nvSpPr>
        <p:spPr>
          <a:xfrm>
            <a:off x="838200" y="365125"/>
            <a:ext cx="10515600" cy="707895"/>
          </a:xfrm>
        </p:spPr>
        <p:txBody>
          <a:bodyPr/>
          <a:lstStyle/>
          <a:p>
            <a:endParaRPr lang="en-IN" dirty="0"/>
          </a:p>
        </p:txBody>
      </p:sp>
      <p:sp>
        <p:nvSpPr>
          <p:cNvPr id="3" name="Content Placeholder 2">
            <a:extLst>
              <a:ext uri="{FF2B5EF4-FFF2-40B4-BE49-F238E27FC236}">
                <a16:creationId xmlns:a16="http://schemas.microsoft.com/office/drawing/2014/main" id="{54CF2099-3AF4-409B-800F-4A710270CBCE}"/>
              </a:ext>
            </a:extLst>
          </p:cNvPr>
          <p:cNvSpPr>
            <a:spLocks noGrp="1"/>
          </p:cNvSpPr>
          <p:nvPr>
            <p:ph idx="1"/>
          </p:nvPr>
        </p:nvSpPr>
        <p:spPr>
          <a:xfrm>
            <a:off x="838200" y="1253331"/>
            <a:ext cx="10515600" cy="5044832"/>
          </a:xfrm>
        </p:spPr>
        <p:txBody>
          <a:bodyPr>
            <a:normAutofit/>
          </a:bodyPr>
          <a:lstStyle/>
          <a:p>
            <a:r>
              <a:rPr lang="en-US" dirty="0"/>
              <a:t>Foreign exchange futures contracts comprise several components outlined below:</a:t>
            </a:r>
          </a:p>
          <a:p>
            <a:r>
              <a:rPr lang="en-US" dirty="0"/>
              <a:t>Underlying Asset – This is the specified currency exchange rate</a:t>
            </a:r>
          </a:p>
          <a:p>
            <a:r>
              <a:rPr lang="en-US" dirty="0"/>
              <a:t>Expiration Date – For cash-settled futures, this is the last time it is settled. For physically delivered futures this is the date the currencies are exchanged</a:t>
            </a:r>
          </a:p>
          <a:p>
            <a:r>
              <a:rPr lang="en-US" dirty="0"/>
              <a:t>Size – Contracts sizes are standardized. For example, a USD currency contract is standardized to 1000 USD on NSE currency future markets.</a:t>
            </a:r>
          </a:p>
          <a:p>
            <a:r>
              <a:rPr lang="en-US" dirty="0"/>
              <a:t>Margin</a:t>
            </a:r>
            <a:r>
              <a:rPr lang="en-US" b="1" dirty="0"/>
              <a:t> </a:t>
            </a:r>
            <a:r>
              <a:rPr lang="en-US" dirty="0"/>
              <a:t>Requirement – To enter into a futures contract, an initial margin is required. A maintenance margin will also be established and if the initial margin falls below this point, a margin call will happen, meaning the trader or investor must deposit money to bring it above the maintenance margin</a:t>
            </a:r>
          </a:p>
          <a:p>
            <a:r>
              <a:rPr lang="en-US" dirty="0"/>
              <a:t>Since currency futures are traded on centralized exchanges and through clearinghouses, and margins are put into place, this vastly reduces counterparty risk compared to currency forwards.</a:t>
            </a:r>
          </a:p>
          <a:p>
            <a:pPr algn="l"/>
            <a:r>
              <a:rPr lang="en-US" sz="2000" dirty="0">
                <a:solidFill>
                  <a:srgbClr val="57595D"/>
                </a:solidFill>
                <a:cs typeface="Arial" panose="020B0604020202020204" pitchFamily="34" charset="0"/>
              </a:rPr>
              <a:t>The margin ensures that the exchange doesn’t loose money in case the participant fails to transfer the loss.</a:t>
            </a:r>
            <a:endParaRPr lang="en-IN" sz="2000" dirty="0">
              <a:cs typeface="Arial" panose="020B0604020202020204" pitchFamily="34" charset="0"/>
            </a:endParaRPr>
          </a:p>
        </p:txBody>
      </p:sp>
    </p:spTree>
    <p:extLst>
      <p:ext uri="{BB962C8B-B14F-4D97-AF65-F5344CB8AC3E}">
        <p14:creationId xmlns:p14="http://schemas.microsoft.com/office/powerpoint/2010/main" val="312967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5A332-B46F-45E7-AE5E-2D27A8AAAFF2}"/>
              </a:ext>
            </a:extLst>
          </p:cNvPr>
          <p:cNvSpPr>
            <a:spLocks noGrp="1"/>
          </p:cNvSpPr>
          <p:nvPr>
            <p:ph type="title"/>
          </p:nvPr>
        </p:nvSpPr>
        <p:spPr>
          <a:xfrm>
            <a:off x="838200" y="365125"/>
            <a:ext cx="10515600" cy="707895"/>
          </a:xfrm>
        </p:spPr>
        <p:txBody>
          <a:bodyPr/>
          <a:lstStyle/>
          <a:p>
            <a:endParaRPr lang="en-IN" dirty="0"/>
          </a:p>
        </p:txBody>
      </p:sp>
      <p:sp>
        <p:nvSpPr>
          <p:cNvPr id="3" name="Content Placeholder 2">
            <a:extLst>
              <a:ext uri="{FF2B5EF4-FFF2-40B4-BE49-F238E27FC236}">
                <a16:creationId xmlns:a16="http://schemas.microsoft.com/office/drawing/2014/main" id="{54CF2099-3AF4-409B-800F-4A710270CBCE}"/>
              </a:ext>
            </a:extLst>
          </p:cNvPr>
          <p:cNvSpPr>
            <a:spLocks noGrp="1"/>
          </p:cNvSpPr>
          <p:nvPr>
            <p:ph idx="1"/>
          </p:nvPr>
        </p:nvSpPr>
        <p:spPr>
          <a:xfrm>
            <a:off x="838200" y="1253331"/>
            <a:ext cx="10515600" cy="5044832"/>
          </a:xfrm>
        </p:spPr>
        <p:txBody>
          <a:bodyPr>
            <a:normAutofit/>
          </a:bodyPr>
          <a:lstStyle/>
          <a:p>
            <a:r>
              <a:rPr lang="en-US" sz="2000" b="0" i="0" dirty="0">
                <a:solidFill>
                  <a:srgbClr val="57595D"/>
                </a:solidFill>
                <a:effectLst/>
                <a:latin typeface="Open Sans" panose="020B0606030504020204" pitchFamily="34" charset="0"/>
              </a:rPr>
              <a:t>Currency futures are also often used by </a:t>
            </a:r>
            <a:r>
              <a:rPr lang="en-US" sz="2000" dirty="0">
                <a:solidFill>
                  <a:schemeClr val="tx1"/>
                </a:solidFill>
                <a:latin typeface="Open Sans" panose="020B0606030504020204" pitchFamily="34" charset="0"/>
              </a:rPr>
              <a:t>speculators</a:t>
            </a:r>
            <a:r>
              <a:rPr lang="en-US" sz="2000" b="0" i="0" dirty="0">
                <a:solidFill>
                  <a:srgbClr val="57595D"/>
                </a:solidFill>
                <a:effectLst/>
                <a:latin typeface="Open Sans" panose="020B0606030504020204" pitchFamily="34" charset="0"/>
              </a:rPr>
              <a:t>. If a trader expects a currency to appreciate against another, they can buy FX futures contracts to try to gain from the shifting exchange rate.</a:t>
            </a:r>
          </a:p>
          <a:p>
            <a:r>
              <a:rPr lang="en-US" sz="2000" b="0" i="0" dirty="0">
                <a:solidFill>
                  <a:srgbClr val="57595D"/>
                </a:solidFill>
                <a:effectLst/>
                <a:latin typeface="Open Sans" panose="020B0606030504020204" pitchFamily="34" charset="0"/>
              </a:rPr>
              <a:t>These contracts can also be useful for speculators because the initial margin that is held will generally be a fraction of the size of the contract. This allows them to essentially lever up their position and have more exposure to the exchange rate.</a:t>
            </a:r>
          </a:p>
          <a:p>
            <a:r>
              <a:rPr lang="en-US" sz="2000" b="0" i="0" dirty="0">
                <a:solidFill>
                  <a:srgbClr val="57595D"/>
                </a:solidFill>
                <a:effectLst/>
                <a:latin typeface="Open Sans" panose="020B0606030504020204" pitchFamily="34" charset="0"/>
              </a:rPr>
              <a:t>Currency futures can also be used as a check for </a:t>
            </a:r>
            <a:r>
              <a:rPr lang="en-US" sz="2000" dirty="0">
                <a:solidFill>
                  <a:schemeClr val="tx1"/>
                </a:solidFill>
                <a:latin typeface="Open Sans" panose="020B0606030504020204" pitchFamily="34" charset="0"/>
              </a:rPr>
              <a:t>interest</a:t>
            </a:r>
            <a:r>
              <a:rPr lang="en-US" sz="2000" dirty="0">
                <a:solidFill>
                  <a:srgbClr val="FA621C"/>
                </a:solidFill>
                <a:latin typeface="Open Sans" panose="020B0606030504020204" pitchFamily="34" charset="0"/>
              </a:rPr>
              <a:t> </a:t>
            </a:r>
            <a:r>
              <a:rPr lang="en-US" sz="2000" dirty="0">
                <a:solidFill>
                  <a:schemeClr val="tx1"/>
                </a:solidFill>
                <a:latin typeface="Open Sans" panose="020B0606030504020204" pitchFamily="34" charset="0"/>
              </a:rPr>
              <a:t>rate</a:t>
            </a:r>
            <a:r>
              <a:rPr lang="en-US" sz="2000" dirty="0">
                <a:solidFill>
                  <a:srgbClr val="FA621C"/>
                </a:solidFill>
                <a:latin typeface="Open Sans" panose="020B0606030504020204" pitchFamily="34" charset="0"/>
              </a:rPr>
              <a:t> </a:t>
            </a:r>
            <a:r>
              <a:rPr lang="en-US" sz="2000" dirty="0">
                <a:solidFill>
                  <a:schemeClr val="tx1"/>
                </a:solidFill>
                <a:latin typeface="Open Sans" panose="020B0606030504020204" pitchFamily="34" charset="0"/>
              </a:rPr>
              <a:t>parity</a:t>
            </a:r>
            <a:r>
              <a:rPr lang="en-US" sz="2000" b="0" i="0" dirty="0">
                <a:solidFill>
                  <a:srgbClr val="57595D"/>
                </a:solidFill>
                <a:effectLst/>
                <a:latin typeface="Open Sans" panose="020B0606030504020204" pitchFamily="34" charset="0"/>
              </a:rPr>
              <a:t>. If interest rate parity does not hold, a trader may be able to employ an arbitrage strategy to profit purely from borrowed funds and the use of futures contracts.</a:t>
            </a:r>
          </a:p>
          <a:p>
            <a:r>
              <a:rPr lang="en-US" sz="2000" dirty="0">
                <a:solidFill>
                  <a:srgbClr val="57595D"/>
                </a:solidFill>
                <a:latin typeface="Open Sans" panose="020B0606030504020204" pitchFamily="34" charset="0"/>
              </a:rPr>
              <a:t>Currency future rates :</a:t>
            </a:r>
          </a:p>
          <a:p>
            <a:r>
              <a:rPr lang="en-US" sz="2000" dirty="0">
                <a:solidFill>
                  <a:srgbClr val="57595D"/>
                </a:solidFill>
                <a:latin typeface="Open Sans" panose="020B0606030504020204" pitchFamily="34" charset="0"/>
                <a:hlinkClick r:id="rId2"/>
              </a:rPr>
              <a:t>https://in.investing.com/currencies/fx-futures</a:t>
            </a:r>
            <a:endParaRPr lang="en-US" sz="2000" dirty="0">
              <a:solidFill>
                <a:srgbClr val="57595D"/>
              </a:solidFill>
              <a:latin typeface="Open Sans" panose="020B0606030504020204" pitchFamily="34" charset="0"/>
            </a:endParaRPr>
          </a:p>
          <a:p>
            <a:endParaRPr lang="en-US" sz="2000" b="0" i="0" dirty="0">
              <a:solidFill>
                <a:srgbClr val="57595D"/>
              </a:solidFill>
              <a:effectLst/>
              <a:latin typeface="Open Sans" panose="020B0606030504020204" pitchFamily="34" charset="0"/>
            </a:endParaRPr>
          </a:p>
          <a:p>
            <a:endParaRPr lang="en-IN" sz="2000" dirty="0">
              <a:cs typeface="Arial" panose="020B0604020202020204" pitchFamily="34" charset="0"/>
            </a:endParaRPr>
          </a:p>
        </p:txBody>
      </p:sp>
    </p:spTree>
    <p:extLst>
      <p:ext uri="{BB962C8B-B14F-4D97-AF65-F5344CB8AC3E}">
        <p14:creationId xmlns:p14="http://schemas.microsoft.com/office/powerpoint/2010/main" val="2363726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5A332-B46F-45E7-AE5E-2D27A8AAAFF2}"/>
              </a:ext>
            </a:extLst>
          </p:cNvPr>
          <p:cNvSpPr>
            <a:spLocks noGrp="1"/>
          </p:cNvSpPr>
          <p:nvPr>
            <p:ph type="title"/>
          </p:nvPr>
        </p:nvSpPr>
        <p:spPr>
          <a:xfrm>
            <a:off x="335903" y="365125"/>
            <a:ext cx="11346024" cy="707895"/>
          </a:xfrm>
        </p:spPr>
        <p:txBody>
          <a:bodyPr>
            <a:normAutofit fontScale="90000"/>
          </a:bodyPr>
          <a:lstStyle/>
          <a:p>
            <a:r>
              <a:rPr lang="en-US" dirty="0"/>
              <a:t>Differences between currency  future and forward contract</a:t>
            </a:r>
            <a:endParaRPr lang="en-IN" dirty="0"/>
          </a:p>
        </p:txBody>
      </p:sp>
      <p:graphicFrame>
        <p:nvGraphicFramePr>
          <p:cNvPr id="4" name="Table 4">
            <a:extLst>
              <a:ext uri="{FF2B5EF4-FFF2-40B4-BE49-F238E27FC236}">
                <a16:creationId xmlns:a16="http://schemas.microsoft.com/office/drawing/2014/main" id="{6C297660-8952-4796-B29E-47DAC342C9F4}"/>
              </a:ext>
            </a:extLst>
          </p:cNvPr>
          <p:cNvGraphicFramePr>
            <a:graphicFrameLocks noGrp="1"/>
          </p:cNvGraphicFramePr>
          <p:nvPr>
            <p:ph idx="1"/>
            <p:extLst>
              <p:ext uri="{D42A27DB-BD31-4B8C-83A1-F6EECF244321}">
                <p14:modId xmlns:p14="http://schemas.microsoft.com/office/powerpoint/2010/main" val="2189048686"/>
              </p:ext>
            </p:extLst>
          </p:nvPr>
        </p:nvGraphicFramePr>
        <p:xfrm>
          <a:off x="838200" y="1847461"/>
          <a:ext cx="10629122" cy="3189324"/>
        </p:xfrm>
        <a:graphic>
          <a:graphicData uri="http://schemas.openxmlformats.org/drawingml/2006/table">
            <a:tbl>
              <a:tblPr firstRow="1" bandRow="1">
                <a:tableStyleId>{5C22544A-7EE6-4342-B048-85BDC9FD1C3A}</a:tableStyleId>
              </a:tblPr>
              <a:tblGrid>
                <a:gridCol w="5314561">
                  <a:extLst>
                    <a:ext uri="{9D8B030D-6E8A-4147-A177-3AD203B41FA5}">
                      <a16:colId xmlns:a16="http://schemas.microsoft.com/office/drawing/2014/main" val="1557298856"/>
                    </a:ext>
                  </a:extLst>
                </a:gridCol>
                <a:gridCol w="5314561">
                  <a:extLst>
                    <a:ext uri="{9D8B030D-6E8A-4147-A177-3AD203B41FA5}">
                      <a16:colId xmlns:a16="http://schemas.microsoft.com/office/drawing/2014/main" val="3086153366"/>
                    </a:ext>
                  </a:extLst>
                </a:gridCol>
              </a:tblGrid>
              <a:tr h="423028">
                <a:tc>
                  <a:txBody>
                    <a:bodyPr/>
                    <a:lstStyle/>
                    <a:p>
                      <a:r>
                        <a:rPr lang="en-US" dirty="0"/>
                        <a:t>Future contract</a:t>
                      </a:r>
                      <a:endParaRPr lang="en-IN" dirty="0"/>
                    </a:p>
                  </a:txBody>
                  <a:tcPr/>
                </a:tc>
                <a:tc>
                  <a:txBody>
                    <a:bodyPr/>
                    <a:lstStyle/>
                    <a:p>
                      <a:r>
                        <a:rPr lang="en-US" dirty="0"/>
                        <a:t>Forward contract</a:t>
                      </a:r>
                      <a:endParaRPr lang="en-IN" dirty="0"/>
                    </a:p>
                  </a:txBody>
                  <a:tcPr/>
                </a:tc>
                <a:extLst>
                  <a:ext uri="{0D108BD9-81ED-4DB2-BD59-A6C34878D82A}">
                    <a16:rowId xmlns:a16="http://schemas.microsoft.com/office/drawing/2014/main" val="719969912"/>
                  </a:ext>
                </a:extLst>
              </a:tr>
              <a:tr h="423028">
                <a:tc>
                  <a:txBody>
                    <a:bodyPr/>
                    <a:lstStyle/>
                    <a:p>
                      <a:r>
                        <a:rPr lang="en-US" dirty="0"/>
                        <a:t>1. They are operated in the exchanges</a:t>
                      </a:r>
                      <a:endParaRPr lang="en-IN" dirty="0"/>
                    </a:p>
                  </a:txBody>
                  <a:tcPr/>
                </a:tc>
                <a:tc>
                  <a:txBody>
                    <a:bodyPr/>
                    <a:lstStyle/>
                    <a:p>
                      <a:r>
                        <a:rPr lang="en-US" dirty="0"/>
                        <a:t>1. They are operational in OTC markets</a:t>
                      </a:r>
                      <a:endParaRPr lang="en-IN" dirty="0"/>
                    </a:p>
                  </a:txBody>
                  <a:tcPr/>
                </a:tc>
                <a:extLst>
                  <a:ext uri="{0D108BD9-81ED-4DB2-BD59-A6C34878D82A}">
                    <a16:rowId xmlns:a16="http://schemas.microsoft.com/office/drawing/2014/main" val="213825365"/>
                  </a:ext>
                </a:extLst>
              </a:tr>
              <a:tr h="423028">
                <a:tc>
                  <a:txBody>
                    <a:bodyPr/>
                    <a:lstStyle/>
                    <a:p>
                      <a:r>
                        <a:rPr lang="en-US" dirty="0"/>
                        <a:t>2. They have  fixed lot sizes of currencies</a:t>
                      </a:r>
                      <a:endParaRPr lang="en-IN" dirty="0"/>
                    </a:p>
                  </a:txBody>
                  <a:tcPr/>
                </a:tc>
                <a:tc>
                  <a:txBody>
                    <a:bodyPr/>
                    <a:lstStyle/>
                    <a:p>
                      <a:r>
                        <a:rPr lang="en-US" dirty="0"/>
                        <a:t>2. They cannot be customized for any amount</a:t>
                      </a:r>
                      <a:endParaRPr lang="en-IN" dirty="0"/>
                    </a:p>
                  </a:txBody>
                  <a:tcPr/>
                </a:tc>
                <a:extLst>
                  <a:ext uri="{0D108BD9-81ED-4DB2-BD59-A6C34878D82A}">
                    <a16:rowId xmlns:a16="http://schemas.microsoft.com/office/drawing/2014/main" val="4149897121"/>
                  </a:ext>
                </a:extLst>
              </a:tr>
              <a:tr h="423028">
                <a:tc>
                  <a:txBody>
                    <a:bodyPr/>
                    <a:lstStyle/>
                    <a:p>
                      <a:r>
                        <a:rPr lang="en-US" dirty="0"/>
                        <a:t>3. They have fixed settlement dates</a:t>
                      </a:r>
                      <a:endParaRPr lang="en-IN" dirty="0"/>
                    </a:p>
                  </a:txBody>
                  <a:tcPr/>
                </a:tc>
                <a:tc>
                  <a:txBody>
                    <a:bodyPr/>
                    <a:lstStyle/>
                    <a:p>
                      <a:r>
                        <a:rPr lang="en-US" dirty="0"/>
                        <a:t>3. They may be customized for any settlement date in the future</a:t>
                      </a:r>
                      <a:endParaRPr lang="en-IN" dirty="0"/>
                    </a:p>
                  </a:txBody>
                  <a:tcPr/>
                </a:tc>
                <a:extLst>
                  <a:ext uri="{0D108BD9-81ED-4DB2-BD59-A6C34878D82A}">
                    <a16:rowId xmlns:a16="http://schemas.microsoft.com/office/drawing/2014/main" val="3715657972"/>
                  </a:ext>
                </a:extLst>
              </a:tr>
              <a:tr h="423028">
                <a:tc>
                  <a:txBody>
                    <a:bodyPr/>
                    <a:lstStyle/>
                    <a:p>
                      <a:r>
                        <a:rPr lang="en-US" dirty="0"/>
                        <a:t>4. Settlement does not involve actual delivery of currencies </a:t>
                      </a:r>
                      <a:endParaRPr lang="en-IN" dirty="0"/>
                    </a:p>
                  </a:txBody>
                  <a:tcPr/>
                </a:tc>
                <a:tc>
                  <a:txBody>
                    <a:bodyPr/>
                    <a:lstStyle/>
                    <a:p>
                      <a:r>
                        <a:rPr lang="en-US" dirty="0"/>
                        <a:t>4. Actual delivery of foreign currency takes place on the settlement dates</a:t>
                      </a:r>
                      <a:endParaRPr lang="en-IN" dirty="0"/>
                    </a:p>
                  </a:txBody>
                  <a:tcPr/>
                </a:tc>
                <a:extLst>
                  <a:ext uri="{0D108BD9-81ED-4DB2-BD59-A6C34878D82A}">
                    <a16:rowId xmlns:a16="http://schemas.microsoft.com/office/drawing/2014/main" val="2937743026"/>
                  </a:ext>
                </a:extLst>
              </a:tr>
              <a:tr h="423028">
                <a:tc>
                  <a:txBody>
                    <a:bodyPr/>
                    <a:lstStyle/>
                    <a:p>
                      <a:r>
                        <a:rPr lang="en-US" dirty="0"/>
                        <a:t>5. Settlement rates are decided by exchanges on settlement dates</a:t>
                      </a:r>
                      <a:endParaRPr lang="en-IN" dirty="0"/>
                    </a:p>
                  </a:txBody>
                  <a:tcPr/>
                </a:tc>
                <a:tc>
                  <a:txBody>
                    <a:bodyPr/>
                    <a:lstStyle/>
                    <a:p>
                      <a:r>
                        <a:rPr lang="en-US" dirty="0"/>
                        <a:t>5. No such rate decision takes place</a:t>
                      </a:r>
                      <a:endParaRPr lang="en-IN" dirty="0"/>
                    </a:p>
                  </a:txBody>
                  <a:tcPr/>
                </a:tc>
                <a:extLst>
                  <a:ext uri="{0D108BD9-81ED-4DB2-BD59-A6C34878D82A}">
                    <a16:rowId xmlns:a16="http://schemas.microsoft.com/office/drawing/2014/main" val="928375874"/>
                  </a:ext>
                </a:extLst>
              </a:tr>
            </a:tbl>
          </a:graphicData>
        </a:graphic>
      </p:graphicFrame>
    </p:spTree>
    <p:extLst>
      <p:ext uri="{BB962C8B-B14F-4D97-AF65-F5344CB8AC3E}">
        <p14:creationId xmlns:p14="http://schemas.microsoft.com/office/powerpoint/2010/main" val="2987429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5A332-B46F-45E7-AE5E-2D27A8AAAFF2}"/>
              </a:ext>
            </a:extLst>
          </p:cNvPr>
          <p:cNvSpPr>
            <a:spLocks noGrp="1"/>
          </p:cNvSpPr>
          <p:nvPr>
            <p:ph type="title"/>
          </p:nvPr>
        </p:nvSpPr>
        <p:spPr>
          <a:xfrm>
            <a:off x="838200" y="365125"/>
            <a:ext cx="10515600" cy="707895"/>
          </a:xfrm>
        </p:spPr>
        <p:txBody>
          <a:bodyPr/>
          <a:lstStyle/>
          <a:p>
            <a:r>
              <a:rPr lang="en-US" dirty="0"/>
              <a:t>Reading a forex quote</a:t>
            </a:r>
            <a:endParaRPr lang="en-IN" dirty="0"/>
          </a:p>
        </p:txBody>
      </p:sp>
      <p:sp>
        <p:nvSpPr>
          <p:cNvPr id="3" name="Content Placeholder 2">
            <a:extLst>
              <a:ext uri="{FF2B5EF4-FFF2-40B4-BE49-F238E27FC236}">
                <a16:creationId xmlns:a16="http://schemas.microsoft.com/office/drawing/2014/main" id="{54CF2099-3AF4-409B-800F-4A710270CBCE}"/>
              </a:ext>
            </a:extLst>
          </p:cNvPr>
          <p:cNvSpPr>
            <a:spLocks noGrp="1"/>
          </p:cNvSpPr>
          <p:nvPr>
            <p:ph idx="1"/>
          </p:nvPr>
        </p:nvSpPr>
        <p:spPr>
          <a:xfrm>
            <a:off x="838200" y="1253331"/>
            <a:ext cx="10515600" cy="5044832"/>
          </a:xfrm>
        </p:spPr>
        <p:txBody>
          <a:bodyPr>
            <a:normAutofit fontScale="92500" lnSpcReduction="10000"/>
          </a:bodyPr>
          <a:lstStyle/>
          <a:p>
            <a:r>
              <a:rPr lang="en-US" sz="2000" dirty="0">
                <a:cs typeface="Arial" panose="020B0604020202020204" pitchFamily="34" charset="0"/>
              </a:rPr>
              <a:t>A typical forex quote is as :</a:t>
            </a:r>
          </a:p>
          <a:p>
            <a:r>
              <a:rPr lang="en-US" sz="2000" dirty="0">
                <a:cs typeface="Arial" panose="020B0604020202020204" pitchFamily="34" charset="0"/>
              </a:rPr>
              <a:t>USD/INR = 74.0525/75, or may be written as 74.0525/74.0575</a:t>
            </a:r>
          </a:p>
          <a:p>
            <a:r>
              <a:rPr lang="en-US" sz="2000" dirty="0">
                <a:cs typeface="Arial" panose="020B0604020202020204" pitchFamily="34" charset="0"/>
              </a:rPr>
              <a:t>It means the base currency is USD and the figure represents how much the other currency(INR) is worth the base currency. Here 1 USD = INR 74.0525 or 74.0575.</a:t>
            </a:r>
          </a:p>
          <a:p>
            <a:r>
              <a:rPr lang="en-US" sz="2000" dirty="0">
                <a:cs typeface="Arial" panose="020B0604020202020204" pitchFamily="34" charset="0"/>
              </a:rPr>
              <a:t>The figure on the left is called </a:t>
            </a:r>
            <a:r>
              <a:rPr lang="en-US" sz="2000" b="1" dirty="0">
                <a:cs typeface="Arial" panose="020B0604020202020204" pitchFamily="34" charset="0"/>
              </a:rPr>
              <a:t>bid</a:t>
            </a:r>
            <a:r>
              <a:rPr lang="en-US" sz="2000" dirty="0">
                <a:cs typeface="Arial" panose="020B0604020202020204" pitchFamily="34" charset="0"/>
              </a:rPr>
              <a:t> , </a:t>
            </a:r>
            <a:r>
              <a:rPr lang="en-US" sz="2000" dirty="0" err="1">
                <a:cs typeface="Arial" panose="020B0604020202020204" pitchFamily="34" charset="0"/>
              </a:rPr>
              <a:t>ie</a:t>
            </a:r>
            <a:r>
              <a:rPr lang="en-US" sz="2000" dirty="0">
                <a:cs typeface="Arial" panose="020B0604020202020204" pitchFamily="34" charset="0"/>
              </a:rPr>
              <a:t> 74.0525, and the other is called </a:t>
            </a:r>
            <a:r>
              <a:rPr lang="en-US" sz="2000" b="1" dirty="0">
                <a:cs typeface="Arial" panose="020B0604020202020204" pitchFamily="34" charset="0"/>
              </a:rPr>
              <a:t>ask </a:t>
            </a:r>
            <a:r>
              <a:rPr lang="en-US" sz="2000" dirty="0" err="1">
                <a:cs typeface="Arial" panose="020B0604020202020204" pitchFamily="34" charset="0"/>
              </a:rPr>
              <a:t>ie</a:t>
            </a:r>
            <a:r>
              <a:rPr lang="en-US" sz="2000" dirty="0">
                <a:cs typeface="Arial" panose="020B0604020202020204" pitchFamily="34" charset="0"/>
              </a:rPr>
              <a:t> 74.0575</a:t>
            </a:r>
          </a:p>
          <a:p>
            <a:r>
              <a:rPr lang="en-US" sz="2000" dirty="0">
                <a:cs typeface="Arial" panose="020B0604020202020204" pitchFamily="34" charset="0"/>
              </a:rPr>
              <a:t>It implies if I want to sell, the market will buy at 74.0525 and if I want to buy, the market will sell at a higher price </a:t>
            </a:r>
            <a:r>
              <a:rPr lang="en-US" sz="2000" dirty="0" err="1">
                <a:cs typeface="Arial" panose="020B0604020202020204" pitchFamily="34" charset="0"/>
              </a:rPr>
              <a:t>i.e</a:t>
            </a:r>
            <a:r>
              <a:rPr lang="en-US" sz="2000" dirty="0">
                <a:cs typeface="Arial" panose="020B0604020202020204" pitchFamily="34" charset="0"/>
              </a:rPr>
              <a:t> 74.0575. This means I will always buy at higher price and sell at a lower price in a given quote. </a:t>
            </a:r>
          </a:p>
          <a:p>
            <a:r>
              <a:rPr lang="en-US" sz="2000" dirty="0">
                <a:cs typeface="Arial" panose="020B0604020202020204" pitchFamily="34" charset="0"/>
              </a:rPr>
              <a:t>The market maker will buy at lower price (74.0525 ) and sell at higher price (74.0575)</a:t>
            </a:r>
          </a:p>
          <a:p>
            <a:r>
              <a:rPr lang="en-US" sz="2000" dirty="0">
                <a:cs typeface="Arial" panose="020B0604020202020204" pitchFamily="34" charset="0"/>
              </a:rPr>
              <a:t>The 3</a:t>
            </a:r>
            <a:r>
              <a:rPr lang="en-US" sz="2000" baseline="30000" dirty="0">
                <a:cs typeface="Arial" panose="020B0604020202020204" pitchFamily="34" charset="0"/>
              </a:rPr>
              <a:t>rd</a:t>
            </a:r>
            <a:r>
              <a:rPr lang="en-US" sz="2000" dirty="0">
                <a:cs typeface="Arial" panose="020B0604020202020204" pitchFamily="34" charset="0"/>
              </a:rPr>
              <a:t> and 4</a:t>
            </a:r>
            <a:r>
              <a:rPr lang="en-US" sz="2000" baseline="30000" dirty="0">
                <a:cs typeface="Arial" panose="020B0604020202020204" pitchFamily="34" charset="0"/>
              </a:rPr>
              <a:t>th</a:t>
            </a:r>
            <a:r>
              <a:rPr lang="en-US" sz="2000" dirty="0">
                <a:cs typeface="Arial" panose="020B0604020202020204" pitchFamily="34" charset="0"/>
              </a:rPr>
              <a:t> decimal places ( 25 and 75) are called pips. 1</a:t>
            </a:r>
            <a:r>
              <a:rPr lang="en-US" sz="2000" baseline="30000" dirty="0">
                <a:cs typeface="Arial" panose="020B0604020202020204" pitchFamily="34" charset="0"/>
              </a:rPr>
              <a:t>st</a:t>
            </a:r>
            <a:r>
              <a:rPr lang="en-US" sz="2000" dirty="0">
                <a:cs typeface="Arial" panose="020B0604020202020204" pitchFamily="34" charset="0"/>
              </a:rPr>
              <a:t> and 2</a:t>
            </a:r>
            <a:r>
              <a:rPr lang="en-US" sz="2000" baseline="30000" dirty="0">
                <a:cs typeface="Arial" panose="020B0604020202020204" pitchFamily="34" charset="0"/>
              </a:rPr>
              <a:t>nd</a:t>
            </a:r>
            <a:r>
              <a:rPr lang="en-US" sz="2000" dirty="0">
                <a:cs typeface="Arial" panose="020B0604020202020204" pitchFamily="34" charset="0"/>
              </a:rPr>
              <a:t> decimal </a:t>
            </a:r>
            <a:r>
              <a:rPr lang="en-US" sz="2000" dirty="0" err="1">
                <a:cs typeface="Arial" panose="020B0604020202020204" pitchFamily="34" charset="0"/>
              </a:rPr>
              <a:t>palces</a:t>
            </a:r>
            <a:r>
              <a:rPr lang="en-US" sz="2000" dirty="0">
                <a:cs typeface="Arial" panose="020B0604020202020204" pitchFamily="34" charset="0"/>
              </a:rPr>
              <a:t> represents paise (05) and the figures on left of decimal (74) represents the main currency unit (INR). It is also referred as the big figure.</a:t>
            </a:r>
          </a:p>
          <a:p>
            <a:r>
              <a:rPr lang="en-US" sz="2000" dirty="0">
                <a:cs typeface="Arial" panose="020B0604020202020204" pitchFamily="34" charset="0"/>
              </a:rPr>
              <a:t>The difference between the bid and ask is called spread . Here spread is 74.0575-74.0525 = 0.0025 or 25 pips. In case of a volatile market the spread increases. In case of highly liquid market whose size is huge the spread is low. The quote is called a fine quote.</a:t>
            </a:r>
            <a:endParaRPr lang="en-IN" sz="2000" dirty="0">
              <a:cs typeface="Arial" panose="020B0604020202020204" pitchFamily="34" charset="0"/>
            </a:endParaRPr>
          </a:p>
        </p:txBody>
      </p:sp>
    </p:spTree>
    <p:extLst>
      <p:ext uri="{BB962C8B-B14F-4D97-AF65-F5344CB8AC3E}">
        <p14:creationId xmlns:p14="http://schemas.microsoft.com/office/powerpoint/2010/main" val="2741669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5A332-B46F-45E7-AE5E-2D27A8AAAFF2}"/>
              </a:ext>
            </a:extLst>
          </p:cNvPr>
          <p:cNvSpPr>
            <a:spLocks noGrp="1"/>
          </p:cNvSpPr>
          <p:nvPr>
            <p:ph type="title"/>
          </p:nvPr>
        </p:nvSpPr>
        <p:spPr>
          <a:xfrm>
            <a:off x="838200" y="365125"/>
            <a:ext cx="10515600" cy="707895"/>
          </a:xfrm>
        </p:spPr>
        <p:txBody>
          <a:bodyPr/>
          <a:lstStyle/>
          <a:p>
            <a:r>
              <a:rPr lang="en-US" dirty="0"/>
              <a:t>Clearing houses</a:t>
            </a:r>
            <a:endParaRPr lang="en-IN" dirty="0"/>
          </a:p>
        </p:txBody>
      </p:sp>
      <p:sp>
        <p:nvSpPr>
          <p:cNvPr id="3" name="Content Placeholder 2">
            <a:extLst>
              <a:ext uri="{FF2B5EF4-FFF2-40B4-BE49-F238E27FC236}">
                <a16:creationId xmlns:a16="http://schemas.microsoft.com/office/drawing/2014/main" id="{54CF2099-3AF4-409B-800F-4A710270CBCE}"/>
              </a:ext>
            </a:extLst>
          </p:cNvPr>
          <p:cNvSpPr>
            <a:spLocks noGrp="1"/>
          </p:cNvSpPr>
          <p:nvPr>
            <p:ph idx="1"/>
          </p:nvPr>
        </p:nvSpPr>
        <p:spPr>
          <a:xfrm>
            <a:off x="838200" y="1253331"/>
            <a:ext cx="10515600" cy="5044832"/>
          </a:xfrm>
        </p:spPr>
        <p:txBody>
          <a:bodyPr>
            <a:normAutofit/>
          </a:bodyPr>
          <a:lstStyle/>
          <a:p>
            <a:r>
              <a:rPr lang="en-US" dirty="0"/>
              <a:t>A clearing house is an intermediary between buyers and sellers of financial instruments. It is an agency or separate corporation of a futures exchange responsible for settling trading accounts, clearing trades, collecting and maintaining margin monies, regulating delivery, and reporting trading data.</a:t>
            </a:r>
          </a:p>
          <a:p>
            <a:r>
              <a:rPr lang="en-US" dirty="0"/>
              <a:t>The purpose of a clearing house is to improve the efficiency of the markets and add stability to the financial system.</a:t>
            </a:r>
          </a:p>
          <a:p>
            <a:r>
              <a:rPr lang="en-US" dirty="0"/>
              <a:t>The futures market is most commonly associated with a clearing house, since its financial products can be complicated and require a stable intermediary. Each futures exchange has its own clearing house. </a:t>
            </a:r>
          </a:p>
          <a:p>
            <a:r>
              <a:rPr lang="en-US" sz="2000" dirty="0">
                <a:cs typeface="Arial" panose="020B0604020202020204" pitchFamily="34" charset="0"/>
              </a:rPr>
              <a:t> A clearing house basically acts as an intermediary not only for settlement of trades through exchanges but also acts as a counterparty, proving guarantee of settlement. </a:t>
            </a:r>
          </a:p>
          <a:p>
            <a:r>
              <a:rPr lang="en-US" dirty="0"/>
              <a:t>The establishment of guaranteed clearing and settlement led to substantial advances in transparency, market efficiency, liquidity, and risk management/measuring practices in these markets, along with additional benefits, such as operating risk and reduced settlement, savings with respect to settlement costs, etc.</a:t>
            </a:r>
            <a:endParaRPr lang="en-IN" sz="2000" dirty="0">
              <a:cs typeface="Arial" panose="020B0604020202020204" pitchFamily="34" charset="0"/>
            </a:endParaRPr>
          </a:p>
        </p:txBody>
      </p:sp>
    </p:spTree>
    <p:extLst>
      <p:ext uri="{BB962C8B-B14F-4D97-AF65-F5344CB8AC3E}">
        <p14:creationId xmlns:p14="http://schemas.microsoft.com/office/powerpoint/2010/main" val="3415359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5A332-B46F-45E7-AE5E-2D27A8AAAFF2}"/>
              </a:ext>
            </a:extLst>
          </p:cNvPr>
          <p:cNvSpPr>
            <a:spLocks noGrp="1"/>
          </p:cNvSpPr>
          <p:nvPr>
            <p:ph type="title"/>
          </p:nvPr>
        </p:nvSpPr>
        <p:spPr>
          <a:xfrm>
            <a:off x="838200" y="365125"/>
            <a:ext cx="10515600" cy="707895"/>
          </a:xfrm>
        </p:spPr>
        <p:txBody>
          <a:bodyPr/>
          <a:lstStyle/>
          <a:p>
            <a:endParaRPr lang="en-IN" dirty="0"/>
          </a:p>
        </p:txBody>
      </p:sp>
      <p:sp>
        <p:nvSpPr>
          <p:cNvPr id="3" name="Content Placeholder 2">
            <a:extLst>
              <a:ext uri="{FF2B5EF4-FFF2-40B4-BE49-F238E27FC236}">
                <a16:creationId xmlns:a16="http://schemas.microsoft.com/office/drawing/2014/main" id="{54CF2099-3AF4-409B-800F-4A710270CBCE}"/>
              </a:ext>
            </a:extLst>
          </p:cNvPr>
          <p:cNvSpPr>
            <a:spLocks noGrp="1"/>
          </p:cNvSpPr>
          <p:nvPr>
            <p:ph idx="1"/>
          </p:nvPr>
        </p:nvSpPr>
        <p:spPr>
          <a:xfrm>
            <a:off x="838200" y="1253331"/>
            <a:ext cx="10515600" cy="5044832"/>
          </a:xfrm>
        </p:spPr>
        <p:txBody>
          <a:bodyPr>
            <a:normAutofit lnSpcReduction="10000"/>
          </a:bodyPr>
          <a:lstStyle/>
          <a:p>
            <a:r>
              <a:rPr lang="en-US" dirty="0"/>
              <a:t>The Clearing Corporation of India Ltd was established in April 2001 to render guaranteed clearing and settlement functions concerning transactions in G-Secs, money, derivative markets, and foreign exchange.</a:t>
            </a:r>
          </a:p>
          <a:p>
            <a:r>
              <a:rPr lang="en-US" dirty="0"/>
              <a:t>The currency futures market is highly dependent on the clearinghouse since its financial products are leveraged. That is, they typically involve borrowing in order to invest, a process that requires a stable intermediary.</a:t>
            </a:r>
          </a:p>
          <a:p>
            <a:r>
              <a:rPr lang="en-US" dirty="0"/>
              <a:t>All members of an exchange are required to clear their trades through the clearinghouse at the end of each trading session and to deposit with the clearinghouse a sum of money, based on the clearinghouse's margin requirements, that is sufficient to cover the member's debit balance.</a:t>
            </a:r>
          </a:p>
          <a:p>
            <a:r>
              <a:rPr lang="en-US" sz="2000" dirty="0">
                <a:cs typeface="Arial" panose="020B0604020202020204" pitchFamily="34" charset="0"/>
              </a:rPr>
              <a:t>Example</a:t>
            </a:r>
          </a:p>
          <a:p>
            <a:r>
              <a:rPr lang="en-US" dirty="0"/>
              <a:t>Assume that a trader buys a futures contract. At this point, the clearinghouse has already set the initial and maintenance margin requirements.</a:t>
            </a:r>
          </a:p>
          <a:p>
            <a:r>
              <a:rPr lang="en-US" dirty="0"/>
              <a:t>The initial margin can be viewed as a good faith assurance that the trader can afford to hold the trade until it is closed. These funds are held by the clearing firm but within the trader's account, and can't be used for other trades. The intention is to offset any losses the trader may experience in the transaction.</a:t>
            </a:r>
          </a:p>
          <a:p>
            <a:endParaRPr lang="en-IN" sz="2000" dirty="0">
              <a:cs typeface="Arial" panose="020B0604020202020204" pitchFamily="34" charset="0"/>
            </a:endParaRPr>
          </a:p>
        </p:txBody>
      </p:sp>
    </p:spTree>
    <p:extLst>
      <p:ext uri="{BB962C8B-B14F-4D97-AF65-F5344CB8AC3E}">
        <p14:creationId xmlns:p14="http://schemas.microsoft.com/office/powerpoint/2010/main" val="3928895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5A332-B46F-45E7-AE5E-2D27A8AAAFF2}"/>
              </a:ext>
            </a:extLst>
          </p:cNvPr>
          <p:cNvSpPr>
            <a:spLocks noGrp="1"/>
          </p:cNvSpPr>
          <p:nvPr>
            <p:ph type="title"/>
          </p:nvPr>
        </p:nvSpPr>
        <p:spPr>
          <a:xfrm>
            <a:off x="838200" y="365125"/>
            <a:ext cx="10515600" cy="707895"/>
          </a:xfrm>
        </p:spPr>
        <p:txBody>
          <a:bodyPr/>
          <a:lstStyle/>
          <a:p>
            <a:endParaRPr lang="en-IN" dirty="0"/>
          </a:p>
        </p:txBody>
      </p:sp>
      <p:sp>
        <p:nvSpPr>
          <p:cNvPr id="3" name="Content Placeholder 2">
            <a:extLst>
              <a:ext uri="{FF2B5EF4-FFF2-40B4-BE49-F238E27FC236}">
                <a16:creationId xmlns:a16="http://schemas.microsoft.com/office/drawing/2014/main" id="{54CF2099-3AF4-409B-800F-4A710270CBCE}"/>
              </a:ext>
            </a:extLst>
          </p:cNvPr>
          <p:cNvSpPr>
            <a:spLocks noGrp="1"/>
          </p:cNvSpPr>
          <p:nvPr>
            <p:ph idx="1"/>
          </p:nvPr>
        </p:nvSpPr>
        <p:spPr>
          <a:xfrm>
            <a:off x="838200" y="1253331"/>
            <a:ext cx="10515600" cy="5044832"/>
          </a:xfrm>
        </p:spPr>
        <p:txBody>
          <a:bodyPr>
            <a:normAutofit/>
          </a:bodyPr>
          <a:lstStyle/>
          <a:p>
            <a:r>
              <a:rPr lang="en-US" sz="2000" dirty="0"/>
              <a:t>The maintenance margin, usually a fraction of the initial margin requirement, is the amount that must be available in a trader's account to keep the trade open. If the trader's account balance drops below this threshold, the account holder will receive a margin call demanding that the account be replenished to the level that satisfies the initial margin requirements.</a:t>
            </a:r>
          </a:p>
          <a:p>
            <a:r>
              <a:rPr lang="en-US" sz="2000" dirty="0"/>
              <a:t>If the trader fails to meet the margin call, the trade will be closed since the account cannot reasonably withstand further losses.</a:t>
            </a:r>
          </a:p>
          <a:p>
            <a:r>
              <a:rPr lang="en-US" sz="2000" dirty="0"/>
              <a:t>In this example, the clearinghouse has ensured that there is sufficient money in the account to cover any losses that the account holder may suffer in the trade. Once the trade is closed, the remaining margin funds are released to the trader.</a:t>
            </a:r>
          </a:p>
          <a:p>
            <a:endParaRPr lang="en-IN" sz="2000" dirty="0">
              <a:cs typeface="Arial" panose="020B0604020202020204" pitchFamily="34" charset="0"/>
            </a:endParaRPr>
          </a:p>
        </p:txBody>
      </p:sp>
    </p:spTree>
    <p:extLst>
      <p:ext uri="{BB962C8B-B14F-4D97-AF65-F5344CB8AC3E}">
        <p14:creationId xmlns:p14="http://schemas.microsoft.com/office/powerpoint/2010/main" val="362711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136</TotalTime>
  <Words>2232</Words>
  <Application>Microsoft Office PowerPoint</Application>
  <PresentationFormat>Widescreen</PresentationFormat>
  <Paragraphs>75</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Open Sans</vt:lpstr>
      <vt:lpstr>Trebuchet MS</vt:lpstr>
      <vt:lpstr>Wingdings 3</vt:lpstr>
      <vt:lpstr>Facet</vt:lpstr>
      <vt:lpstr>CURRENCY FUTURES</vt:lpstr>
      <vt:lpstr>Introduction</vt:lpstr>
      <vt:lpstr>PowerPoint Presentation</vt:lpstr>
      <vt:lpstr>PowerPoint Presentation</vt:lpstr>
      <vt:lpstr>Differences between currency  future and forward contract</vt:lpstr>
      <vt:lpstr>Reading a forex quote</vt:lpstr>
      <vt:lpstr>Clearing houses</vt:lpstr>
      <vt:lpstr>PowerPoint Presentation</vt:lpstr>
      <vt:lpstr>PowerPoint Presentation</vt:lpstr>
      <vt:lpstr>Margin </vt:lpstr>
      <vt:lpstr>PowerPoint Presentation</vt:lpstr>
      <vt:lpstr>Hedging with currency futures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CURRENCY FUTURES</dc:title>
  <dc:creator>Dell Ins3501</dc:creator>
  <cp:lastModifiedBy>Dell Ins3501</cp:lastModifiedBy>
  <cp:revision>4</cp:revision>
  <dcterms:created xsi:type="dcterms:W3CDTF">2022-01-28T15:03:34Z</dcterms:created>
  <dcterms:modified xsi:type="dcterms:W3CDTF">2022-02-19T17:37:46Z</dcterms:modified>
</cp:coreProperties>
</file>