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103" autoAdjust="0"/>
  </p:normalViewPr>
  <p:slideViewPr>
    <p:cSldViewPr snapToGrid="0">
      <p:cViewPr varScale="1">
        <p:scale>
          <a:sx n="68" d="100"/>
          <a:sy n="68" d="100"/>
        </p:scale>
        <p:origin x="115" y="3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2F5EEA5-EF95-47E3-8B82-F1C19E2AA715}" type="datetimeFigureOut">
              <a:rPr lang="en-US" smtClean="0"/>
              <a:t>9/29/2022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338188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F5EEA5-EF95-47E3-8B82-F1C19E2AA715}" type="datetimeFigureOut">
              <a:rPr lang="en-US" smtClean="0"/>
              <a:t>9/29/2022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2901999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F5EEA5-EF95-47E3-8B82-F1C19E2AA715}" type="datetimeFigureOut">
              <a:rPr lang="en-US" smtClean="0"/>
              <a:t>9/29/2022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C44B5-948D-4BF6-A354-1B903E4169C0}"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97940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F5EEA5-EF95-47E3-8B82-F1C19E2AA715}" type="datetimeFigureOut">
              <a:rPr lang="en-US" smtClean="0"/>
              <a:t>9/29/2022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4236173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F5EEA5-EF95-47E3-8B82-F1C19E2AA715}" type="datetimeFigureOut">
              <a:rPr lang="en-US" smtClean="0"/>
              <a:t>9/29/2022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C44B5-948D-4BF6-A354-1B903E4169C0}"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7931434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F5EEA5-EF95-47E3-8B82-F1C19E2AA715}" type="datetimeFigureOut">
              <a:rPr lang="en-US" smtClean="0"/>
              <a:t>9/29/2022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10249477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F5EEA5-EF95-47E3-8B82-F1C19E2AA715}" type="datetimeFigureOut">
              <a:rPr lang="en-US" smtClean="0"/>
              <a:t>9/29/2022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1592189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F5EEA5-EF95-47E3-8B82-F1C19E2AA715}" type="datetimeFigureOut">
              <a:rPr lang="en-US" smtClean="0"/>
              <a:t>9/29/2022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3666429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F5EEA5-EF95-47E3-8B82-F1C19E2AA715}" type="datetimeFigureOut">
              <a:rPr lang="en-US" smtClean="0"/>
              <a:t>9/29/2022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1145127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F5EEA5-EF95-47E3-8B82-F1C19E2AA715}" type="datetimeFigureOut">
              <a:rPr lang="en-US" smtClean="0"/>
              <a:t>9/29/2022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3644331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2F5EEA5-EF95-47E3-8B82-F1C19E2AA715}" type="datetimeFigureOut">
              <a:rPr lang="en-US" smtClean="0"/>
              <a:t>9/29/2022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1665087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F5EEA5-EF95-47E3-8B82-F1C19E2AA715}" type="datetimeFigureOut">
              <a:rPr lang="en-US" smtClean="0"/>
              <a:t>9/29/2022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1232018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2F5EEA5-EF95-47E3-8B82-F1C19E2AA715}" type="datetimeFigureOut">
              <a:rPr lang="en-US" smtClean="0"/>
              <a:t>9/29/2022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584307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F5EEA5-EF95-47E3-8B82-F1C19E2AA715}" type="datetimeFigureOut">
              <a:rPr lang="en-US" smtClean="0"/>
              <a:t>9/29/2022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1065126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F5EEA5-EF95-47E3-8B82-F1C19E2AA715}" type="datetimeFigureOut">
              <a:rPr lang="en-US" smtClean="0"/>
              <a:t>9/29/2022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2193865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F5EEA5-EF95-47E3-8B82-F1C19E2AA715}" type="datetimeFigureOut">
              <a:rPr lang="en-US" smtClean="0"/>
              <a:t>9/29/2022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4C44B5-948D-4BF6-A354-1B903E4169C0}" type="slidenum">
              <a:rPr lang="en-US" smtClean="0"/>
              <a:t>‹#›</a:t>
            </a:fld>
            <a:endParaRPr lang="en-US"/>
          </a:p>
        </p:txBody>
      </p:sp>
    </p:spTree>
    <p:extLst>
      <p:ext uri="{BB962C8B-B14F-4D97-AF65-F5344CB8AC3E}">
        <p14:creationId xmlns:p14="http://schemas.microsoft.com/office/powerpoint/2010/main" val="1488800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2F5EEA5-EF95-47E3-8B82-F1C19E2AA715}" type="datetimeFigureOut">
              <a:rPr lang="en-US" smtClean="0"/>
              <a:t>9/29/2022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14C44B5-948D-4BF6-A354-1B903E4169C0}" type="slidenum">
              <a:rPr lang="en-US" smtClean="0"/>
              <a:t>‹#›</a:t>
            </a:fld>
            <a:endParaRPr lang="en-US"/>
          </a:p>
        </p:txBody>
      </p:sp>
    </p:spTree>
    <p:extLst>
      <p:ext uri="{BB962C8B-B14F-4D97-AF65-F5344CB8AC3E}">
        <p14:creationId xmlns:p14="http://schemas.microsoft.com/office/powerpoint/2010/main" val="39708395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vpa8iOoNt3E" TargetMode="External"/><Relationship Id="rId2" Type="http://schemas.openxmlformats.org/officeDocument/2006/relationships/hyperlink" Target="https://www.youtube.com/watch?v=sdQfId91Y0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NjjX8YruseM" TargetMode="External"/><Relationship Id="rId2" Type="http://schemas.openxmlformats.org/officeDocument/2006/relationships/hyperlink" Target="https://www.youtube.com/watch?v=Fa7jQybMpRE" TargetMode="External"/><Relationship Id="rId1" Type="http://schemas.openxmlformats.org/officeDocument/2006/relationships/slideLayout" Target="../slideLayouts/slideLayout2.xml"/><Relationship Id="rId6" Type="http://schemas.openxmlformats.org/officeDocument/2006/relationships/hyperlink" Target="https://www.youtube.com/watch?v=94t-IkTuUdQ" TargetMode="External"/><Relationship Id="rId5" Type="http://schemas.openxmlformats.org/officeDocument/2006/relationships/hyperlink" Target="https://www.youtube.com/watch?v=OEIoJcdK57A" TargetMode="External"/><Relationship Id="rId4" Type="http://schemas.openxmlformats.org/officeDocument/2006/relationships/hyperlink" Target="https://www.youtube.com/watch?v=8EeiY24AJd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VQXuJ4XRS3Q" TargetMode="External"/><Relationship Id="rId2" Type="http://schemas.openxmlformats.org/officeDocument/2006/relationships/hyperlink" Target="https://www.youtube.com/watch?v=iGjl5S0tpYI"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3652" y="2404534"/>
            <a:ext cx="9914020" cy="1646302"/>
          </a:xfrm>
        </p:spPr>
        <p:txBody>
          <a:bodyPr>
            <a:normAutofit fontScale="90000"/>
          </a:bodyPr>
          <a:lstStyle/>
          <a:p>
            <a:pPr algn="ctr"/>
            <a:r>
              <a:rPr lang="en-US" dirty="0"/>
              <a:t>Customer satisfaction and Service quality in service marketing</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963768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r>
              <a:rPr lang="en-US" dirty="0"/>
              <a:t>Service failure and recovery</a:t>
            </a:r>
          </a:p>
        </p:txBody>
      </p:sp>
      <p:sp>
        <p:nvSpPr>
          <p:cNvPr id="3" name="Content Placeholder 2"/>
          <p:cNvSpPr>
            <a:spLocks noGrp="1"/>
          </p:cNvSpPr>
          <p:nvPr>
            <p:ph idx="1"/>
          </p:nvPr>
        </p:nvSpPr>
        <p:spPr>
          <a:xfrm>
            <a:off x="86626" y="664142"/>
            <a:ext cx="12021955" cy="6073541"/>
          </a:xfrm>
        </p:spPr>
        <p:txBody>
          <a:bodyPr>
            <a:normAutofit/>
          </a:bodyPr>
          <a:lstStyle/>
          <a:p>
            <a:r>
              <a:rPr lang="en-US" sz="2000" dirty="0">
                <a:latin typeface="Arial" panose="020B0604020202020204" pitchFamily="34" charset="0"/>
                <a:cs typeface="Arial" panose="020B0604020202020204" pitchFamily="34" charset="0"/>
              </a:rPr>
              <a:t>Service failure is inevitable. Several reasons both internal and external.</a:t>
            </a:r>
          </a:p>
          <a:p>
            <a:r>
              <a:rPr lang="en-US" sz="2000" dirty="0">
                <a:latin typeface="Arial" panose="020B0604020202020204" pitchFamily="34" charset="0"/>
                <a:cs typeface="Arial" panose="020B0604020202020204" pitchFamily="34" charset="0"/>
              </a:rPr>
              <a:t>Recovery is very important. </a:t>
            </a:r>
            <a:r>
              <a:rPr lang="en-US" sz="2000" dirty="0"/>
              <a:t>Handled tactfully, however, breakdowns can be resolved, and even turned into opportunities to enhance customer loyalty and improve overall customer satisfaction.5 ways to a recovery process are :</a:t>
            </a:r>
          </a:p>
          <a:p>
            <a:r>
              <a:rPr lang="en-US" sz="2000" dirty="0"/>
              <a:t>1.Offer a sincere apology, not be defensive and argue</a:t>
            </a:r>
          </a:p>
          <a:p>
            <a:r>
              <a:rPr lang="en-US" sz="2000" dirty="0"/>
              <a:t>2. Analyze the situation </a:t>
            </a:r>
          </a:p>
          <a:p>
            <a:r>
              <a:rPr lang="en-US" sz="2000" dirty="0"/>
              <a:t>3. Offer a solution acceptable to the customer</a:t>
            </a:r>
          </a:p>
          <a:p>
            <a:r>
              <a:rPr lang="en-US" sz="2000" dirty="0"/>
              <a:t>4. Follow-up and cement ties</a:t>
            </a:r>
          </a:p>
          <a:p>
            <a:r>
              <a:rPr lang="en-US" sz="2000" dirty="0"/>
              <a:t>5. Document, as it helps </a:t>
            </a:r>
            <a:r>
              <a:rPr lang="en-US" sz="2000" dirty="0" err="1"/>
              <a:t>analyse</a:t>
            </a:r>
            <a:r>
              <a:rPr lang="en-US" sz="2000" dirty="0"/>
              <a:t> </a:t>
            </a:r>
            <a:r>
              <a:rPr lang="en-US" sz="2000" dirty="0" err="1"/>
              <a:t>repeatation</a:t>
            </a:r>
            <a:r>
              <a:rPr lang="en-US" sz="2000" dirty="0"/>
              <a:t> of problems</a:t>
            </a:r>
          </a:p>
          <a:p>
            <a:r>
              <a:rPr lang="en-US" sz="2000" dirty="0"/>
              <a:t>Points to be remembered during service recovery are :</a:t>
            </a:r>
          </a:p>
          <a:p>
            <a:r>
              <a:rPr lang="en-US" sz="2000" dirty="0"/>
              <a:t>Anticipating customers' expectations, </a:t>
            </a:r>
          </a:p>
          <a:p>
            <a:r>
              <a:rPr lang="en-US" sz="2000" dirty="0"/>
              <a:t>Training staff and setting clear guidelines, </a:t>
            </a:r>
          </a:p>
          <a:p>
            <a:r>
              <a:rPr lang="en-US" sz="2000"/>
              <a:t>Responding </a:t>
            </a:r>
            <a:r>
              <a:rPr lang="en-US" sz="2000" dirty="0"/>
              <a:t>in a timely manner</a:t>
            </a:r>
            <a:r>
              <a:rPr lang="en-US" sz="2000"/>
              <a:t>, </a:t>
            </a:r>
          </a:p>
          <a:p>
            <a:r>
              <a:rPr lang="en-US" sz="2000"/>
              <a:t>Keeping </a:t>
            </a:r>
            <a:r>
              <a:rPr lang="en-US" sz="2000" dirty="0"/>
              <a:t>an open line of communication</a:t>
            </a:r>
            <a:br>
              <a:rPr lang="en-US" sz="2000" dirty="0"/>
            </a:b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2451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r>
              <a:rPr lang="en-US" dirty="0"/>
              <a:t>Role of Internet in MFS</a:t>
            </a:r>
          </a:p>
        </p:txBody>
      </p:sp>
      <p:sp>
        <p:nvSpPr>
          <p:cNvPr id="3" name="Content Placeholder 2"/>
          <p:cNvSpPr>
            <a:spLocks noGrp="1"/>
          </p:cNvSpPr>
          <p:nvPr>
            <p:ph idx="1"/>
          </p:nvPr>
        </p:nvSpPr>
        <p:spPr>
          <a:xfrm>
            <a:off x="86626" y="664142"/>
            <a:ext cx="12021955" cy="6073541"/>
          </a:xfrm>
        </p:spPr>
        <p:txBody>
          <a:bodyPr>
            <a:normAutofit lnSpcReduction="10000"/>
          </a:bodyPr>
          <a:lstStyle/>
          <a:p>
            <a:r>
              <a:rPr lang="en-US" sz="2000" dirty="0"/>
              <a:t>Digital marketing has an immense role in the financial sector, a sector that contributes significantly to the country’s economy. The financial services sector encompasses numerous institutions such as: banks, creditors, private lenders, investment banks and insurance companies. Financial marketing acts as the link between financial service providers and both business organizations and consumers in need of those services. Digital marketing strategies open the gates to more exposure, visibility and improved customer engagement- all vital components in the financial sector.</a:t>
            </a:r>
          </a:p>
          <a:p>
            <a:r>
              <a:rPr lang="en-US" sz="2000" b="1" dirty="0"/>
              <a:t>Increase Social Presence</a:t>
            </a:r>
          </a:p>
          <a:p>
            <a:r>
              <a:rPr lang="en-US" sz="2000" dirty="0"/>
              <a:t>Easy accessibility to your customers and the opportunity to increase brand awareness. Trust is a vital component in finance sector.  Social media is an effective and pragmatic way to promote interactions with a customer and create a more trusting relationship</a:t>
            </a:r>
          </a:p>
          <a:p>
            <a:r>
              <a:rPr lang="en-US" sz="2000" b="1" dirty="0"/>
              <a:t>Content Marketing</a:t>
            </a:r>
            <a:endParaRPr lang="en-US" sz="2000" dirty="0"/>
          </a:p>
          <a:p>
            <a:r>
              <a:rPr lang="en-US" sz="2000" dirty="0"/>
              <a:t>Content marketing is important for financial services since it strengthens the appearance of your brand. Financial blog posts are a perfect strategy to target a larger audience. Since the financial services sector is heavily reliant on personal relationships, content marketing is necessary to strengthen that relationship and establish trust. This bond will thus result in customers picking your company or financial organization over your competitors. Next time someone </a:t>
            </a:r>
            <a:r>
              <a:rPr lang="en-US" sz="2000" dirty="0" err="1"/>
              <a:t>googles</a:t>
            </a:r>
            <a:r>
              <a:rPr lang="en-US" sz="2000" dirty="0"/>
              <a:t> information on obtaining stocks, credit, financial managers or private lenders, your blog post can be the first thing they see. Financial blog posts help attract a wider market and can be transmitted on numerous platforms online.</a:t>
            </a:r>
          </a:p>
          <a:p>
            <a:endParaRPr lang="en-US" sz="2000" dirty="0"/>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46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endParaRPr lang="en-US" dirty="0"/>
          </a:p>
        </p:txBody>
      </p:sp>
      <p:sp>
        <p:nvSpPr>
          <p:cNvPr id="3" name="Content Placeholder 2"/>
          <p:cNvSpPr>
            <a:spLocks noGrp="1"/>
          </p:cNvSpPr>
          <p:nvPr>
            <p:ph idx="1"/>
          </p:nvPr>
        </p:nvSpPr>
        <p:spPr>
          <a:xfrm>
            <a:off x="0" y="452388"/>
            <a:ext cx="12108581" cy="6405612"/>
          </a:xfrm>
        </p:spPr>
        <p:txBody>
          <a:bodyPr>
            <a:normAutofit/>
          </a:bodyPr>
          <a:lstStyle/>
          <a:p>
            <a:r>
              <a:rPr lang="en-US" sz="2000" b="1" dirty="0"/>
              <a:t>Online Reputation Management </a:t>
            </a:r>
            <a:r>
              <a:rPr lang="en-US" sz="2000" dirty="0"/>
              <a:t>Numerous financial planners have reputations that are often tainted with a bad image. Being aware of your online reputation and responding to negative reviews is imperative in order to proceed in this field. Reviews can be written anywhere online and needs to be responded to in a professional and prompt manner . Its important not to respond in a confrontational way, so your future potential leads can be assured in your professionalism. </a:t>
            </a:r>
          </a:p>
          <a:p>
            <a:r>
              <a:rPr lang="en-US" sz="2000" b="1" dirty="0"/>
              <a:t>Search Engine Optimization (SEO) </a:t>
            </a:r>
            <a:r>
              <a:rPr lang="en-US" sz="2000" dirty="0"/>
              <a:t>SEO is a pivoting discovery in digital marketing. A specific study on data analysis conducted by Deloitte found that </a:t>
            </a:r>
            <a:r>
              <a:rPr lang="en-US" sz="2000" dirty="0" err="1"/>
              <a:t>millennials</a:t>
            </a:r>
            <a:r>
              <a:rPr lang="en-US" sz="2000" dirty="0"/>
              <a:t> prefer doing their own research on </a:t>
            </a:r>
            <a:r>
              <a:rPr lang="en-US" sz="2000" dirty="0" err="1"/>
              <a:t>google</a:t>
            </a:r>
            <a:r>
              <a:rPr lang="en-US" sz="2000" dirty="0"/>
              <a:t> when it comes to their wealth management. This depicts how financial sector service companies should be relying on SEO to be on the top of search results. We use Google Assistants and </a:t>
            </a:r>
            <a:r>
              <a:rPr lang="en-US" sz="2000" dirty="0" err="1"/>
              <a:t>Siri</a:t>
            </a:r>
            <a:r>
              <a:rPr lang="en-US" sz="2000" dirty="0"/>
              <a:t> for finding information.</a:t>
            </a:r>
          </a:p>
          <a:p>
            <a:r>
              <a:rPr lang="en-US" sz="2000" b="1" dirty="0"/>
              <a:t>Video Marketing </a:t>
            </a:r>
            <a:r>
              <a:rPr lang="en-US" sz="2000" dirty="0" err="1"/>
              <a:t>VIdeo</a:t>
            </a:r>
            <a:r>
              <a:rPr lang="en-US" sz="2000" dirty="0"/>
              <a:t> blogging is one of the most popular ways to interact with your customers, especially with the younger demographic. Various financial institutions are utilizing this tool in order to gain more attention. Video marketing has endless amount of promotional possibilities, such as: sponsorships, partnerships and public campaigns. Videos help tell a story and express emotion and are much easier to relate to than a simple newspaper advertisement.</a:t>
            </a:r>
          </a:p>
          <a:p>
            <a:r>
              <a:rPr lang="en-US" sz="2000" b="1" dirty="0"/>
              <a:t>Press Releases : </a:t>
            </a:r>
            <a:r>
              <a:rPr lang="en-US" sz="2000" dirty="0"/>
              <a:t>Various industries in the financial services sector use press releases to transmit messages.  Through the help of social media, these press releases can be shared with anyone anywhere. Whether it is on </a:t>
            </a:r>
            <a:r>
              <a:rPr lang="en-US" sz="2000" dirty="0" err="1"/>
              <a:t>Linkedin</a:t>
            </a:r>
            <a:r>
              <a:rPr lang="en-US" sz="2000" dirty="0"/>
              <a:t> for stockholders or on </a:t>
            </a:r>
            <a:r>
              <a:rPr lang="en-US" sz="2000" dirty="0" err="1"/>
              <a:t>facebook</a:t>
            </a:r>
            <a:r>
              <a:rPr lang="en-US" sz="2000" dirty="0"/>
              <a:t> for the everyday crowd, your press releases will be read faster and by a larger market which helps push volume for your stock.</a:t>
            </a:r>
          </a:p>
          <a:p>
            <a:endParaRPr lang="en-US" sz="2000" b="1"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846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r>
              <a:rPr lang="en-US" dirty="0" err="1"/>
              <a:t>Utilisation</a:t>
            </a:r>
            <a:r>
              <a:rPr lang="en-US" dirty="0"/>
              <a:t> of social networking channels </a:t>
            </a:r>
          </a:p>
        </p:txBody>
      </p:sp>
      <p:sp>
        <p:nvSpPr>
          <p:cNvPr id="3" name="Content Placeholder 2"/>
          <p:cNvSpPr>
            <a:spLocks noGrp="1"/>
          </p:cNvSpPr>
          <p:nvPr>
            <p:ph idx="1"/>
          </p:nvPr>
        </p:nvSpPr>
        <p:spPr>
          <a:xfrm>
            <a:off x="86626" y="664142"/>
            <a:ext cx="12021955" cy="6073541"/>
          </a:xfrm>
        </p:spPr>
        <p:txBody>
          <a:bodyPr>
            <a:normAutofit/>
          </a:bodyPr>
          <a:lstStyle/>
          <a:p>
            <a:r>
              <a:rPr lang="en-US" sz="2000" dirty="0">
                <a:latin typeface="Arial" panose="020B0604020202020204" pitchFamily="34" charset="0"/>
                <a:cs typeface="Arial" panose="020B0604020202020204" pitchFamily="34" charset="0"/>
              </a:rPr>
              <a:t>1. promotions of brands</a:t>
            </a:r>
          </a:p>
          <a:p>
            <a:r>
              <a:rPr lang="en-US" sz="2000" dirty="0">
                <a:latin typeface="Arial" panose="020B0604020202020204" pitchFamily="34" charset="0"/>
                <a:cs typeface="Arial" panose="020B0604020202020204" pitchFamily="34" charset="0"/>
              </a:rPr>
              <a:t>2. connectivity </a:t>
            </a:r>
            <a:r>
              <a:rPr lang="en-IN" sz="2000" dirty="0">
                <a:latin typeface="Arial" panose="020B0604020202020204" pitchFamily="34" charset="0"/>
                <a:cs typeface="Arial" panose="020B0604020202020204" pitchFamily="34" charset="0"/>
              </a:rPr>
              <a:t>And white reach</a:t>
            </a:r>
            <a:r>
              <a:rPr lang="en-US" sz="2000" dirty="0">
                <a:latin typeface="Arial" panose="020B0604020202020204" pitchFamily="34" charset="0"/>
                <a:cs typeface="Arial" panose="020B0604020202020204" pitchFamily="34" charset="0"/>
              </a:rPr>
              <a:t> with customer</a:t>
            </a:r>
          </a:p>
          <a:p>
            <a:r>
              <a:rPr lang="en-US" sz="2000" dirty="0">
                <a:latin typeface="Arial" panose="020B0604020202020204" pitchFamily="34" charset="0"/>
                <a:cs typeface="Arial" panose="020B0604020202020204" pitchFamily="34" charset="0"/>
              </a:rPr>
              <a:t>3. </a:t>
            </a:r>
            <a:r>
              <a:rPr lang="en-IN" sz="2000" dirty="0">
                <a:latin typeface="Arial" panose="020B0604020202020204" pitchFamily="34" charset="0"/>
                <a:cs typeface="Arial" panose="020B0604020202020204" pitchFamily="34" charset="0"/>
              </a:rPr>
              <a:t>time saving</a:t>
            </a:r>
          </a:p>
          <a:p>
            <a:r>
              <a:rPr lang="en-IN" sz="2000" dirty="0">
                <a:latin typeface="Arial" panose="020B0604020202020204" pitchFamily="34" charset="0"/>
                <a:cs typeface="Arial" panose="020B0604020202020204" pitchFamily="34" charset="0"/>
              </a:rPr>
              <a:t>4. Better customer service customers can interact directly with the service team and can directly interact</a:t>
            </a:r>
          </a:p>
          <a:p>
            <a:r>
              <a:rPr lang="en-IN" sz="2000" dirty="0">
                <a:latin typeface="Arial" panose="020B0604020202020204" pitchFamily="34" charset="0"/>
                <a:cs typeface="Arial" panose="020B0604020202020204" pitchFamily="34" charset="0"/>
              </a:rPr>
              <a:t>5. generating ad revenues </a:t>
            </a:r>
          </a:p>
          <a:p>
            <a:r>
              <a:rPr lang="en-IN" sz="2000" dirty="0">
                <a:latin typeface="Arial" panose="020B0604020202020204" pitchFamily="34" charset="0"/>
                <a:cs typeface="Arial" panose="020B0604020202020204" pitchFamily="34" charset="0"/>
              </a:rPr>
              <a:t>6. creation of brand value </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7. </a:t>
            </a:r>
            <a:r>
              <a:rPr lang="en-IN" sz="2000" dirty="0">
                <a:latin typeface="Arial" panose="020B0604020202020204" pitchFamily="34" charset="0"/>
                <a:cs typeface="Arial" panose="020B0604020202020204" pitchFamily="34" charset="0"/>
              </a:rPr>
              <a:t>Cost effective </a:t>
            </a:r>
          </a:p>
          <a:p>
            <a:r>
              <a:rPr lang="en-IN" sz="2000" dirty="0">
                <a:latin typeface="Arial" panose="020B0604020202020204" pitchFamily="34" charset="0"/>
                <a:cs typeface="Arial" panose="020B0604020202020204" pitchFamily="34" charset="0"/>
              </a:rPr>
              <a:t>8. new Platform and attract audience </a:t>
            </a:r>
          </a:p>
          <a:p>
            <a:r>
              <a:rPr lang="en-IN" sz="2000" dirty="0">
                <a:latin typeface="Arial" panose="020B0604020202020204" pitchFamily="34" charset="0"/>
                <a:cs typeface="Arial" panose="020B0604020202020204" pitchFamily="34" charset="0"/>
              </a:rPr>
              <a:t>9. Faster information dissemination </a:t>
            </a:r>
          </a:p>
          <a:p>
            <a:r>
              <a:rPr lang="en-IN" sz="2000" dirty="0">
                <a:latin typeface="Arial" panose="020B0604020202020204" pitchFamily="34" charset="0"/>
                <a:cs typeface="Arial" panose="020B0604020202020204" pitchFamily="34" charset="0"/>
              </a:rPr>
              <a:t>10. Help control damages from negative publicity </a:t>
            </a:r>
          </a:p>
          <a:p>
            <a:r>
              <a:rPr lang="en-IN" sz="2000" dirty="0">
                <a:latin typeface="Arial" panose="020B0604020202020204" pitchFamily="34" charset="0"/>
                <a:cs typeface="Arial" panose="020B0604020202020204" pitchFamily="34" charset="0"/>
              </a:rPr>
              <a:t>11. Alternative for product displays serves good for physical evidences in case of services </a:t>
            </a:r>
          </a:p>
          <a:p>
            <a:r>
              <a:rPr lang="en-IN" sz="2000" dirty="0">
                <a:latin typeface="Arial" panose="020B0604020202020204" pitchFamily="34" charset="0"/>
                <a:cs typeface="Arial" panose="020B0604020202020204" pitchFamily="34" charset="0"/>
              </a:rPr>
              <a:t>12. effective of increasing PR</a:t>
            </a:r>
          </a:p>
          <a:p>
            <a:r>
              <a:rPr lang="en-IN" sz="2000" dirty="0">
                <a:latin typeface="Arial" panose="020B0604020202020204" pitchFamily="34" charset="0"/>
                <a:cs typeface="Arial" panose="020B0604020202020204" pitchFamily="34" charset="0"/>
              </a:rPr>
              <a:t>13. Strong collaboration b/w different brands and exploring synergies of a symbiotic relationship</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167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r>
              <a:rPr lang="en-US" dirty="0"/>
              <a:t>Use of IT in marketing</a:t>
            </a:r>
          </a:p>
        </p:txBody>
      </p:sp>
      <p:sp>
        <p:nvSpPr>
          <p:cNvPr id="3" name="Content Placeholder 2"/>
          <p:cNvSpPr>
            <a:spLocks noGrp="1"/>
          </p:cNvSpPr>
          <p:nvPr>
            <p:ph idx="1"/>
          </p:nvPr>
        </p:nvSpPr>
        <p:spPr>
          <a:xfrm>
            <a:off x="86626" y="664142"/>
            <a:ext cx="12021955" cy="6073541"/>
          </a:xfrm>
        </p:spPr>
        <p:txBody>
          <a:bodyPr>
            <a:normAutofit/>
          </a:bodyPr>
          <a:lstStyle/>
          <a:p>
            <a:pPr marL="457200" indent="-457200">
              <a:buAutoNum type="arabicPeriod"/>
            </a:pPr>
            <a:r>
              <a:rPr lang="en-US" sz="2000" dirty="0">
                <a:latin typeface="Arial" panose="020B0604020202020204" pitchFamily="34" charset="0"/>
                <a:cs typeface="Arial" panose="020B0604020202020204" pitchFamily="34" charset="0"/>
              </a:rPr>
              <a:t>1. Promotion of advertising</a:t>
            </a:r>
          </a:p>
          <a:p>
            <a:pPr marL="457200" indent="-457200">
              <a:buAutoNum type="arabicPeriod"/>
            </a:pPr>
            <a:r>
              <a:rPr lang="en-US" sz="2000" dirty="0">
                <a:latin typeface="Arial" panose="020B0604020202020204" pitchFamily="34" charset="0"/>
                <a:cs typeface="Arial" panose="020B0604020202020204" pitchFamily="34" charset="0"/>
              </a:rPr>
              <a:t>2. Geo location based marketing</a:t>
            </a:r>
          </a:p>
          <a:p>
            <a:r>
              <a:rPr lang="en-US" sz="2000" dirty="0">
                <a:latin typeface="Arial" panose="020B0604020202020204" pitchFamily="34" charset="0"/>
                <a:cs typeface="Arial" panose="020B0604020202020204" pitchFamily="34" charset="0"/>
              </a:rPr>
              <a:t>3.Order soliciting</a:t>
            </a:r>
          </a:p>
          <a:p>
            <a:r>
              <a:rPr lang="en-US" sz="2000" dirty="0">
                <a:latin typeface="Arial" panose="020B0604020202020204" pitchFamily="34" charset="0"/>
                <a:cs typeface="Arial" panose="020B0604020202020204" pitchFamily="34" charset="0"/>
              </a:rPr>
              <a:t>4. </a:t>
            </a:r>
            <a:r>
              <a:rPr lang="en-US" sz="2000" dirty="0" err="1">
                <a:latin typeface="Arial" panose="020B0604020202020204" pitchFamily="34" charset="0"/>
                <a:cs typeface="Arial" panose="020B0604020202020204" pitchFamily="34" charset="0"/>
              </a:rPr>
              <a:t>Centralised</a:t>
            </a:r>
            <a:r>
              <a:rPr lang="en-US" sz="2000" dirty="0">
                <a:latin typeface="Arial" panose="020B0604020202020204" pitchFamily="34" charset="0"/>
                <a:cs typeface="Arial" panose="020B0604020202020204" pitchFamily="34" charset="0"/>
              </a:rPr>
              <a:t> inventory management</a:t>
            </a:r>
          </a:p>
          <a:p>
            <a:r>
              <a:rPr lang="en-US" sz="2000" dirty="0">
                <a:latin typeface="Arial" panose="020B0604020202020204" pitchFamily="34" charset="0"/>
                <a:cs typeface="Arial" panose="020B0604020202020204" pitchFamily="34" charset="0"/>
              </a:rPr>
              <a:t>5. CRM through auto generated responses</a:t>
            </a:r>
          </a:p>
          <a:p>
            <a:r>
              <a:rPr lang="en-US" sz="2000" dirty="0">
                <a:latin typeface="Arial" panose="020B0604020202020204" pitchFamily="34" charset="0"/>
                <a:cs typeface="Arial" panose="020B0604020202020204" pitchFamily="34" charset="0"/>
              </a:rPr>
              <a:t>6. Auto generated alerts for birthday wishes, anniversary greetings</a:t>
            </a:r>
          </a:p>
          <a:p>
            <a:r>
              <a:rPr lang="en-US" sz="2000" dirty="0">
                <a:latin typeface="Arial" panose="020B0604020202020204" pitchFamily="34" charset="0"/>
                <a:cs typeface="Arial" panose="020B0604020202020204" pitchFamily="34" charset="0"/>
              </a:rPr>
              <a:t>7. Payment reminders for creditors</a:t>
            </a:r>
          </a:p>
          <a:p>
            <a:r>
              <a:rPr lang="en-US" sz="2000" dirty="0">
                <a:latin typeface="Arial" panose="020B0604020202020204" pitchFamily="34" charset="0"/>
                <a:cs typeface="Arial" panose="020B0604020202020204" pitchFamily="34" charset="0"/>
              </a:rPr>
              <a:t>8. </a:t>
            </a:r>
            <a:r>
              <a:rPr lang="en-US" sz="2000" dirty="0" err="1">
                <a:latin typeface="Arial" panose="020B0604020202020204" pitchFamily="34" charset="0"/>
                <a:cs typeface="Arial" panose="020B0604020202020204" pitchFamily="34" charset="0"/>
              </a:rPr>
              <a:t>Analysing</a:t>
            </a:r>
            <a:r>
              <a:rPr lang="en-US" sz="2000" dirty="0">
                <a:latin typeface="Arial" panose="020B0604020202020204" pitchFamily="34" charset="0"/>
                <a:cs typeface="Arial" panose="020B0604020202020204" pitchFamily="34" charset="0"/>
              </a:rPr>
              <a:t> creditworthiness of customers, credit free period and limit of credit allowable</a:t>
            </a:r>
          </a:p>
          <a:p>
            <a:r>
              <a:rPr lang="en-US" sz="2000" dirty="0">
                <a:latin typeface="Arial" panose="020B0604020202020204" pitchFamily="34" charset="0"/>
                <a:cs typeface="Arial" panose="020B0604020202020204" pitchFamily="34" charset="0"/>
              </a:rPr>
              <a:t>9. Product displays using 3D techniques</a:t>
            </a:r>
          </a:p>
          <a:p>
            <a:r>
              <a:rPr lang="en-US" sz="2000" dirty="0">
                <a:latin typeface="Arial" panose="020B0604020202020204" pitchFamily="34" charset="0"/>
                <a:cs typeface="Arial" panose="020B0604020202020204" pitchFamily="34" charset="0"/>
              </a:rPr>
              <a:t>10. Artificial Intelligence</a:t>
            </a:r>
          </a:p>
          <a:p>
            <a:r>
              <a:rPr lang="en-US" sz="2000" dirty="0">
                <a:latin typeface="Arial" panose="020B0604020202020204" pitchFamily="34" charset="0"/>
                <a:cs typeface="Arial" panose="020B0604020202020204" pitchFamily="34" charset="0"/>
              </a:rPr>
              <a:t>11. Data analysis of consumer buying patterns by tracking credit card spending.</a:t>
            </a: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7378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r>
              <a:rPr lang="en-US" dirty="0"/>
              <a:t>Ethics in marketing</a:t>
            </a:r>
          </a:p>
        </p:txBody>
      </p:sp>
      <p:sp>
        <p:nvSpPr>
          <p:cNvPr id="3" name="Content Placeholder 2"/>
          <p:cNvSpPr>
            <a:spLocks noGrp="1"/>
          </p:cNvSpPr>
          <p:nvPr>
            <p:ph idx="1"/>
          </p:nvPr>
        </p:nvSpPr>
        <p:spPr>
          <a:xfrm>
            <a:off x="86626" y="664142"/>
            <a:ext cx="12021955" cy="6073541"/>
          </a:xfrm>
        </p:spPr>
        <p:txBody>
          <a:bodyPr>
            <a:normAutofit/>
          </a:bodyPr>
          <a:lstStyle/>
          <a:p>
            <a:r>
              <a:rPr lang="en-US" sz="2000" dirty="0">
                <a:latin typeface="Arial" panose="020B0604020202020204" pitchFamily="34" charset="0"/>
                <a:cs typeface="Arial" panose="020B0604020202020204" pitchFamily="34" charset="0"/>
                <a:hlinkClick r:id="rId2"/>
              </a:rPr>
              <a:t>https://www.youtube.com/watch?v=sdQfId91Y0g</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hlinkClick r:id="rId3"/>
              </a:rPr>
              <a:t>https://www.youtube.com/watch?v=vpa8iOoNt3E</a:t>
            </a:r>
            <a:endParaRPr lang="en-US" sz="2000" dirty="0">
              <a:latin typeface="Arial" panose="020B0604020202020204" pitchFamily="34" charset="0"/>
              <a:cs typeface="Arial" panose="020B0604020202020204" pitchFamily="34" charset="0"/>
            </a:endParaRPr>
          </a:p>
          <a:p>
            <a:r>
              <a:rPr lang="en-US" sz="2000" b="0" i="0" dirty="0">
                <a:solidFill>
                  <a:srgbClr val="5F6A74"/>
                </a:solidFill>
                <a:effectLst/>
                <a:latin typeface="Poppins"/>
              </a:rPr>
              <a:t>Ethical marketing is less of a marketing strategy and more of a philosophy that informs all marketing efforts. It seeks to promote honesty, fairness, and responsibility in all advertising. Ethics is a notoriously difficult subject because everyone has subjective judgments about what is “right” and what is “wrong.”</a:t>
            </a:r>
          </a:p>
          <a:p>
            <a:r>
              <a:rPr lang="en-US" sz="2000" b="0" i="0" dirty="0">
                <a:solidFill>
                  <a:srgbClr val="5F6A74"/>
                </a:solidFill>
                <a:effectLst/>
                <a:latin typeface="Poppins"/>
              </a:rPr>
              <a:t>Customers do not want to feel manipulated by the brands they like. Companies can use ethical marketing as a way to develop a sense of trust among their customers. </a:t>
            </a:r>
            <a:r>
              <a:rPr lang="en-US" sz="2000" dirty="0">
                <a:solidFill>
                  <a:srgbClr val="5F6A74"/>
                </a:solidFill>
                <a:latin typeface="Poppins"/>
              </a:rPr>
              <a:t>E</a:t>
            </a:r>
            <a:r>
              <a:rPr lang="en-US" sz="2000" b="0" i="0" dirty="0">
                <a:solidFill>
                  <a:srgbClr val="5F6A74"/>
                </a:solidFill>
                <a:effectLst/>
                <a:latin typeface="Poppins"/>
              </a:rPr>
              <a:t>thical marketing will be little more than an opportunity to boost their credibility.</a:t>
            </a:r>
          </a:p>
          <a:p>
            <a:r>
              <a:rPr lang="en-US" sz="2000" dirty="0">
                <a:solidFill>
                  <a:srgbClr val="5F6A74"/>
                </a:solidFill>
                <a:latin typeface="Poppins"/>
                <a:cs typeface="Arial" panose="020B0604020202020204" pitchFamily="34" charset="0"/>
              </a:rPr>
              <a:t>Unethical examples </a:t>
            </a:r>
          </a:p>
          <a:p>
            <a:pPr algn="l">
              <a:buFont typeface="Arial" panose="020B0604020202020204" pitchFamily="34" charset="0"/>
              <a:buChar char="•"/>
            </a:pPr>
            <a:r>
              <a:rPr lang="en-US" sz="2000" b="1" i="0" dirty="0">
                <a:solidFill>
                  <a:srgbClr val="5F6A74"/>
                </a:solidFill>
                <a:effectLst/>
                <a:latin typeface="Poppins"/>
              </a:rPr>
              <a:t>Surrogate Advertising –</a:t>
            </a:r>
            <a:r>
              <a:rPr lang="en-US" sz="2000" b="0" i="0" dirty="0">
                <a:solidFill>
                  <a:srgbClr val="5F6A74"/>
                </a:solidFill>
                <a:effectLst/>
                <a:latin typeface="Poppins"/>
              </a:rPr>
              <a:t> In certain places there are laws against advertising products like cigarettes or alcohol. Surrogate advertising finds ways to remind consumers of these products without referencing them directly.</a:t>
            </a:r>
          </a:p>
          <a:p>
            <a:pPr algn="l">
              <a:buFont typeface="Arial" panose="020B0604020202020204" pitchFamily="34" charset="0"/>
              <a:buChar char="•"/>
            </a:pPr>
            <a:r>
              <a:rPr lang="en-US" sz="2000" b="1" i="0" dirty="0">
                <a:solidFill>
                  <a:srgbClr val="5F6A74"/>
                </a:solidFill>
                <a:effectLst/>
                <a:latin typeface="Poppins"/>
              </a:rPr>
              <a:t>Exaggeration –</a:t>
            </a:r>
            <a:r>
              <a:rPr lang="en-US" sz="2000" b="0" i="0" dirty="0">
                <a:solidFill>
                  <a:srgbClr val="5F6A74"/>
                </a:solidFill>
                <a:effectLst/>
                <a:latin typeface="Poppins"/>
              </a:rPr>
              <a:t> Some advertisers use false claims about a product’s quality or popularity. A Slogan like “get coverage everywhere on earth” advertises features that cannot be delivered.</a:t>
            </a:r>
          </a:p>
          <a:p>
            <a:pPr algn="l">
              <a:buFont typeface="Arial" panose="020B0604020202020204" pitchFamily="34" charset="0"/>
              <a:buChar char="•"/>
            </a:pPr>
            <a:r>
              <a:rPr lang="en-US" sz="2000" b="1" i="0" dirty="0">
                <a:solidFill>
                  <a:srgbClr val="5F6A74"/>
                </a:solidFill>
                <a:effectLst/>
                <a:latin typeface="Poppins"/>
              </a:rPr>
              <a:t>Puffery –</a:t>
            </a:r>
            <a:r>
              <a:rPr lang="en-US" sz="2000" b="0" i="0" dirty="0">
                <a:solidFill>
                  <a:srgbClr val="5F6A74"/>
                </a:solidFill>
                <a:effectLst/>
                <a:latin typeface="Poppins"/>
              </a:rPr>
              <a:t> When an advertiser relies on subjective rather than objective claims, they are puffing up their products. Statements like “the best tasting coffee” cannot be confirmed objectively.</a:t>
            </a:r>
          </a:p>
        </p:txBody>
      </p:sp>
    </p:spTree>
    <p:extLst>
      <p:ext uri="{BB962C8B-B14F-4D97-AF65-F5344CB8AC3E}">
        <p14:creationId xmlns:p14="http://schemas.microsoft.com/office/powerpoint/2010/main" val="123482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endParaRPr lang="en-US" dirty="0"/>
          </a:p>
        </p:txBody>
      </p:sp>
      <p:sp>
        <p:nvSpPr>
          <p:cNvPr id="3" name="Content Placeholder 2"/>
          <p:cNvSpPr>
            <a:spLocks noGrp="1"/>
          </p:cNvSpPr>
          <p:nvPr>
            <p:ph idx="1"/>
          </p:nvPr>
        </p:nvSpPr>
        <p:spPr>
          <a:xfrm>
            <a:off x="86626" y="664142"/>
            <a:ext cx="12021955" cy="6073541"/>
          </a:xfrm>
        </p:spPr>
        <p:txBody>
          <a:bodyPr>
            <a:normAutofit/>
          </a:bodyPr>
          <a:lstStyle/>
          <a:p>
            <a:pPr>
              <a:buFont typeface="Arial" panose="020B0604020202020204" pitchFamily="34" charset="0"/>
              <a:buChar char="•"/>
            </a:pPr>
            <a:r>
              <a:rPr lang="en-US" sz="2000" b="1" i="0" dirty="0">
                <a:solidFill>
                  <a:srgbClr val="5F6A74"/>
                </a:solidFill>
                <a:effectLst/>
                <a:latin typeface="Poppins"/>
              </a:rPr>
              <a:t>Unverified  Claims –</a:t>
            </a:r>
            <a:r>
              <a:rPr lang="en-US" sz="2000" b="0" i="0" dirty="0">
                <a:solidFill>
                  <a:srgbClr val="5F6A74"/>
                </a:solidFill>
                <a:effectLst/>
                <a:latin typeface="Poppins"/>
              </a:rPr>
              <a:t> Many products promise to deliver results without providing any scientific evidence. Shampoo commercials that promise stronger, shinier hair do so without telling consumers why or how.</a:t>
            </a:r>
          </a:p>
          <a:p>
            <a:pPr algn="l">
              <a:buFont typeface="Arial" panose="020B0604020202020204" pitchFamily="34" charset="0"/>
              <a:buChar char="•"/>
            </a:pPr>
            <a:r>
              <a:rPr lang="en-US" sz="2000" b="1" i="0" dirty="0">
                <a:solidFill>
                  <a:srgbClr val="5F6A74"/>
                </a:solidFill>
                <a:effectLst/>
                <a:latin typeface="Poppins"/>
              </a:rPr>
              <a:t>Stereotyping Women –</a:t>
            </a:r>
            <a:r>
              <a:rPr lang="en-US" sz="2000" b="0" i="0" dirty="0">
                <a:solidFill>
                  <a:srgbClr val="5F6A74"/>
                </a:solidFill>
                <a:effectLst/>
                <a:latin typeface="Poppins"/>
              </a:rPr>
              <a:t> Women in advertising have often been portrayed as sex objects or domestic servants. This type of advertising traffics in negative stereotypes and contributes to a sexist culture.</a:t>
            </a:r>
          </a:p>
          <a:p>
            <a:pPr algn="l">
              <a:buFont typeface="Arial" panose="020B0604020202020204" pitchFamily="34" charset="0"/>
              <a:buChar char="•"/>
            </a:pPr>
            <a:r>
              <a:rPr lang="en-US" sz="2000" b="1" i="0" dirty="0">
                <a:solidFill>
                  <a:srgbClr val="5F6A74"/>
                </a:solidFill>
                <a:effectLst/>
                <a:latin typeface="Poppins"/>
              </a:rPr>
              <a:t>False brand comparisons –</a:t>
            </a:r>
            <a:r>
              <a:rPr lang="en-US" sz="2000" b="0" i="0" dirty="0">
                <a:solidFill>
                  <a:srgbClr val="5F6A74"/>
                </a:solidFill>
                <a:effectLst/>
                <a:latin typeface="Poppins"/>
              </a:rPr>
              <a:t> Any time a company makes false or misleading claims about their competitors they are spreading misinformation.</a:t>
            </a:r>
          </a:p>
          <a:p>
            <a:pPr algn="l">
              <a:buFont typeface="Arial" panose="020B0604020202020204" pitchFamily="34" charset="0"/>
              <a:buChar char="•"/>
            </a:pPr>
            <a:r>
              <a:rPr lang="en-US" sz="2000" b="1" i="0" dirty="0">
                <a:solidFill>
                  <a:srgbClr val="5F6A74"/>
                </a:solidFill>
                <a:effectLst/>
                <a:latin typeface="Poppins"/>
              </a:rPr>
              <a:t>Children in advertising –</a:t>
            </a:r>
            <a:r>
              <a:rPr lang="en-US" sz="2000" b="0" i="0" dirty="0">
                <a:solidFill>
                  <a:srgbClr val="5F6A74"/>
                </a:solidFill>
                <a:effectLst/>
                <a:latin typeface="Poppins"/>
              </a:rPr>
              <a:t> Children consume huge amounts of advertising without being able to evaluate it objectively. Exploiting this innocence is one of the most common unethical marketing practices.</a:t>
            </a:r>
          </a:p>
          <a:p>
            <a:r>
              <a:rPr lang="en-US" sz="2000" b="0" i="0" dirty="0">
                <a:solidFill>
                  <a:srgbClr val="5F6A74"/>
                </a:solidFill>
                <a:effectLst/>
                <a:latin typeface="Poppins"/>
              </a:rPr>
              <a:t>Finally, ethical marketers need to make difficult choices about how to leverage the capitol of their ethical decisions.</a:t>
            </a:r>
          </a:p>
          <a:p>
            <a:r>
              <a:rPr lang="en-IN" sz="2000" dirty="0">
                <a:latin typeface="Arial" panose="020B0604020202020204" pitchFamily="34" charset="0"/>
                <a:cs typeface="Arial" panose="020B0604020202020204" pitchFamily="34" charset="0"/>
              </a:rPr>
              <a:t>In financial markets it is all the more important to observe ethics as it is a very sensitive sector which is prone to scams frauds and different type of misutilization of financial services.</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120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r>
              <a:rPr lang="en-US" dirty="0"/>
              <a:t>New trends in marketing of financial services</a:t>
            </a:r>
          </a:p>
        </p:txBody>
      </p:sp>
      <p:sp>
        <p:nvSpPr>
          <p:cNvPr id="3" name="Content Placeholder 2"/>
          <p:cNvSpPr>
            <a:spLocks noGrp="1"/>
          </p:cNvSpPr>
          <p:nvPr>
            <p:ph idx="1"/>
          </p:nvPr>
        </p:nvSpPr>
        <p:spPr>
          <a:xfrm>
            <a:off x="86626" y="664142"/>
            <a:ext cx="12021955" cy="6073541"/>
          </a:xfrm>
        </p:spPr>
        <p:txBody>
          <a:bodyPr>
            <a:normAutofit/>
          </a:bodyPr>
          <a:lstStyle/>
          <a:p>
            <a:pPr algn="l"/>
            <a:r>
              <a:rPr lang="en-IN" sz="2000" b="1" i="0" dirty="0">
                <a:solidFill>
                  <a:srgbClr val="464F4F"/>
                </a:solidFill>
                <a:effectLst/>
                <a:latin typeface="Lato"/>
              </a:rPr>
              <a:t>1. Machine Learning : </a:t>
            </a:r>
            <a:r>
              <a:rPr lang="en-IN" sz="2000" i="0" dirty="0">
                <a:solidFill>
                  <a:srgbClr val="464F4F"/>
                </a:solidFill>
                <a:effectLst/>
                <a:latin typeface="Lato"/>
              </a:rPr>
              <a:t>M</a:t>
            </a:r>
            <a:r>
              <a:rPr lang="en-US" sz="2000" b="0" i="0" dirty="0" err="1">
                <a:solidFill>
                  <a:srgbClr val="464F4F"/>
                </a:solidFill>
                <a:effectLst/>
                <a:latin typeface="Lato"/>
              </a:rPr>
              <a:t>achine</a:t>
            </a:r>
            <a:r>
              <a:rPr lang="en-US" sz="2000" b="0" i="0" dirty="0">
                <a:solidFill>
                  <a:srgbClr val="464F4F"/>
                </a:solidFill>
                <a:effectLst/>
                <a:latin typeface="Lato"/>
              </a:rPr>
              <a:t> learning allows you to use data you can collect from social media, browsers, or even what’s shared during initial sign-ups to create custom marketing campaigns. </a:t>
            </a:r>
            <a:r>
              <a:rPr lang="en-US" sz="2000" b="0" i="0" dirty="0" err="1">
                <a:solidFill>
                  <a:srgbClr val="464F4F"/>
                </a:solidFill>
                <a:effectLst/>
                <a:latin typeface="Lato"/>
              </a:rPr>
              <a:t>E.g</a:t>
            </a:r>
            <a:r>
              <a:rPr lang="en-US" sz="2000" b="0" i="0" dirty="0">
                <a:solidFill>
                  <a:srgbClr val="464F4F"/>
                </a:solidFill>
                <a:effectLst/>
                <a:latin typeface="Lato"/>
              </a:rPr>
              <a:t> Finding who visited website, what they clicked on the site, how much time spent on the site, directing through search options, etc. are uses of machine learning. </a:t>
            </a:r>
          </a:p>
          <a:p>
            <a:pPr algn="l"/>
            <a:r>
              <a:rPr lang="en-US" sz="2000" b="0" i="0" dirty="0">
                <a:solidFill>
                  <a:srgbClr val="464F4F"/>
                </a:solidFill>
                <a:effectLst/>
                <a:latin typeface="Lato"/>
              </a:rPr>
              <a:t>This same type of machine-driven learning applies to track, as well as cross-channel marketing. Individuals leaving one platform and moving to another can be greeted with more information based on where they came from, creating a more seamless and intuitive experience.</a:t>
            </a:r>
            <a:endParaRPr lang="en-US" sz="2000" dirty="0">
              <a:solidFill>
                <a:srgbClr val="464F4F"/>
              </a:solidFill>
              <a:latin typeface="Lato"/>
            </a:endParaRPr>
          </a:p>
          <a:p>
            <a:pPr algn="l"/>
            <a:r>
              <a:rPr lang="en-IN" sz="2000" b="1" i="0" dirty="0">
                <a:solidFill>
                  <a:srgbClr val="464F4F"/>
                </a:solidFill>
                <a:effectLst/>
                <a:latin typeface="Lato"/>
              </a:rPr>
              <a:t>2. Mobile Marketing for Financial Marketing </a:t>
            </a:r>
            <a:r>
              <a:rPr lang="en-IN" sz="2000" dirty="0"/>
              <a:t>: </a:t>
            </a:r>
            <a:r>
              <a:rPr lang="en-US" sz="2000" b="0" i="0" dirty="0">
                <a:solidFill>
                  <a:srgbClr val="464F4F"/>
                </a:solidFill>
                <a:effectLst/>
                <a:latin typeface="Lato"/>
              </a:rPr>
              <a:t>This applies to mobile marketing in the form of applications and mobile-friendly websites, but also geo-location, in-app notifications and rewards, and support for tools like voice search. </a:t>
            </a:r>
          </a:p>
          <a:p>
            <a:pPr algn="l"/>
            <a:r>
              <a:rPr lang="en-US" sz="2000" b="0" i="0" dirty="0">
                <a:solidFill>
                  <a:srgbClr val="464F4F"/>
                </a:solidFill>
                <a:effectLst/>
                <a:latin typeface="Lato"/>
              </a:rPr>
              <a:t>For example, big banks like JP Morgan are creating Alexa-tools, enabling customers to ask questions about their finances and marketing right in Alexa. Geolocation allows banks to collect data based on most-used branches, locations where money is most-often spent, and eventually use automation to predict those locations.</a:t>
            </a:r>
            <a:endParaRPr lang="en-US" sz="2000" dirty="0">
              <a:solidFill>
                <a:srgbClr val="464F4F"/>
              </a:solidFill>
              <a:latin typeface="Lato"/>
            </a:endParaRPr>
          </a:p>
          <a:p>
            <a:pPr algn="l"/>
            <a:r>
              <a:rPr lang="en-US" sz="2000" b="0" i="0" dirty="0">
                <a:solidFill>
                  <a:srgbClr val="464F4F"/>
                </a:solidFill>
                <a:effectLst/>
                <a:latin typeface="Lato"/>
              </a:rPr>
              <a:t>This technology can be used for fraud reduction but can also be used to push personalized local offers. However it is sometimes associated with invasion of privacy.</a:t>
            </a:r>
            <a:br>
              <a:rPr lang="en-IN" sz="2000" dirty="0"/>
            </a:br>
            <a:endParaRPr lang="en-IN" sz="2000" b="1" i="0" dirty="0">
              <a:solidFill>
                <a:srgbClr val="464F4F"/>
              </a:solidFill>
              <a:effectLst/>
              <a:latin typeface="Lato"/>
            </a:endParaRPr>
          </a:p>
          <a:p>
            <a:pPr algn="l"/>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754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endParaRPr lang="en-US" dirty="0"/>
          </a:p>
        </p:txBody>
      </p:sp>
      <p:sp>
        <p:nvSpPr>
          <p:cNvPr id="3" name="Content Placeholder 2"/>
          <p:cNvSpPr>
            <a:spLocks noGrp="1"/>
          </p:cNvSpPr>
          <p:nvPr>
            <p:ph idx="1"/>
          </p:nvPr>
        </p:nvSpPr>
        <p:spPr>
          <a:xfrm>
            <a:off x="86626" y="664142"/>
            <a:ext cx="12021955" cy="6073541"/>
          </a:xfrm>
        </p:spPr>
        <p:txBody>
          <a:bodyPr>
            <a:normAutofit/>
          </a:bodyPr>
          <a:lstStyle/>
          <a:p>
            <a:r>
              <a:rPr lang="en-IN" sz="2000" b="1" i="0" dirty="0">
                <a:solidFill>
                  <a:srgbClr val="464F4F"/>
                </a:solidFill>
                <a:effectLst/>
                <a:latin typeface="Lato"/>
              </a:rPr>
              <a:t>3. Chatbots : </a:t>
            </a:r>
            <a:r>
              <a:rPr lang="en-US" sz="2000" b="0" i="0" dirty="0">
                <a:solidFill>
                  <a:srgbClr val="464F4F"/>
                </a:solidFill>
                <a:effectLst/>
                <a:latin typeface="Lato"/>
              </a:rPr>
              <a:t>Chatbots in financial services are becoming more valuable as they tie into other technologies such as RPA and big data, allowing banks to program automation to add customer value. Here, a good chatbot can function as a 24/7 customer assistant, helping customers with questions, opening accounts, checking account balance, and otherwise managing their account. .</a:t>
            </a:r>
          </a:p>
          <a:p>
            <a:r>
              <a:rPr lang="en-US" sz="2000" b="0" i="0" dirty="0">
                <a:solidFill>
                  <a:srgbClr val="464F4F"/>
                </a:solidFill>
                <a:effectLst/>
                <a:latin typeface="Lato"/>
              </a:rPr>
              <a:t>This naturally reduces the cost of customer service for the bank, it also offers convenience for most customers, reducing the need to wait for customer service to be online, reducing the need to call, and improving customer’s ability to quickly get information with very little effort involved.</a:t>
            </a:r>
          </a:p>
          <a:p>
            <a:pPr algn="l"/>
            <a:r>
              <a:rPr lang="en-US" sz="2000" b="1" i="0" dirty="0">
                <a:solidFill>
                  <a:srgbClr val="464F4F"/>
                </a:solidFill>
                <a:effectLst/>
                <a:latin typeface="Lato"/>
              </a:rPr>
              <a:t>4. Use Micro-Demographic Targeting to Market Financial Services </a:t>
            </a:r>
            <a:r>
              <a:rPr lang="en-US" sz="2000" i="0" dirty="0">
                <a:solidFill>
                  <a:srgbClr val="464F4F"/>
                </a:solidFill>
                <a:effectLst/>
                <a:latin typeface="Lato"/>
              </a:rPr>
              <a:t>: </a:t>
            </a:r>
            <a:r>
              <a:rPr lang="en-US" sz="2000" b="0" i="0" dirty="0">
                <a:solidFill>
                  <a:srgbClr val="464F4F"/>
                </a:solidFill>
                <a:effectLst/>
                <a:latin typeface="Lato"/>
              </a:rPr>
              <a:t>Micro-targeting is a growing trend across all areas of marketing but can add unique value to finance. This kind of platform allows you to use an “If This, Then That” approach to marketing, where prospects see specific information based on available data they have shared. </a:t>
            </a:r>
          </a:p>
          <a:p>
            <a:pPr algn="l"/>
            <a:r>
              <a:rPr lang="en-US" sz="2000" b="0" i="0" dirty="0">
                <a:solidFill>
                  <a:srgbClr val="464F4F"/>
                </a:solidFill>
                <a:effectLst/>
                <a:latin typeface="Lato"/>
              </a:rPr>
              <a:t>While data on new prospects will, of course, be limited, campaigns can include retargeting, predictive analytics, and dynamic pricing to offer individual rates, quotes, and approval, before the individual ever becomes a customer.</a:t>
            </a:r>
          </a:p>
          <a:p>
            <a:endParaRPr lang="en-IN" sz="2000" b="1" i="0" dirty="0">
              <a:solidFill>
                <a:srgbClr val="464F4F"/>
              </a:solidFill>
              <a:effectLst/>
              <a:latin typeface="Lato"/>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3393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endParaRPr lang="en-US" dirty="0"/>
          </a:p>
        </p:txBody>
      </p:sp>
      <p:sp>
        <p:nvSpPr>
          <p:cNvPr id="3" name="Content Placeholder 2"/>
          <p:cNvSpPr>
            <a:spLocks noGrp="1"/>
          </p:cNvSpPr>
          <p:nvPr>
            <p:ph idx="1"/>
          </p:nvPr>
        </p:nvSpPr>
        <p:spPr>
          <a:xfrm>
            <a:off x="86626" y="664142"/>
            <a:ext cx="12021955" cy="6073541"/>
          </a:xfrm>
        </p:spPr>
        <p:txBody>
          <a:bodyPr>
            <a:normAutofit/>
          </a:bodyPr>
          <a:lstStyle/>
          <a:p>
            <a:pPr algn="l"/>
            <a:r>
              <a:rPr lang="en-US" sz="2000" b="1" i="0" dirty="0">
                <a:solidFill>
                  <a:srgbClr val="464F4F"/>
                </a:solidFill>
                <a:effectLst/>
                <a:latin typeface="Lato"/>
              </a:rPr>
              <a:t>5. Human Experience Is Expected in Financial Marketing : </a:t>
            </a:r>
            <a:r>
              <a:rPr lang="en-US" sz="2000" b="0" i="0" dirty="0">
                <a:solidFill>
                  <a:srgbClr val="464F4F"/>
                </a:solidFill>
                <a:effectLst/>
                <a:latin typeface="Lato"/>
              </a:rPr>
              <a:t>Automation and machine learning are certainly on the rise, but neither reduce the need for human experience.</a:t>
            </a:r>
            <a:r>
              <a:rPr lang="en-US" sz="2000" i="0" dirty="0">
                <a:solidFill>
                  <a:srgbClr val="464F4F"/>
                </a:solidFill>
                <a:effectLst/>
                <a:latin typeface="Lato"/>
              </a:rPr>
              <a:t> </a:t>
            </a:r>
            <a:r>
              <a:rPr lang="en-US" sz="2000" b="0" i="0" dirty="0">
                <a:solidFill>
                  <a:srgbClr val="464F4F"/>
                </a:solidFill>
                <a:effectLst/>
                <a:latin typeface="Lato"/>
              </a:rPr>
              <a:t>Modern customers expect their organizations to be human in the sense of offering personal and friendly service, connecting with them as individuals, and working to provide human contact as part of marketing.</a:t>
            </a:r>
          </a:p>
          <a:p>
            <a:pPr algn="l"/>
            <a:r>
              <a:rPr lang="en-US" sz="2000" b="0" i="0" dirty="0">
                <a:solidFill>
                  <a:srgbClr val="464F4F"/>
                </a:solidFill>
                <a:effectLst/>
                <a:latin typeface="Lato"/>
              </a:rPr>
              <a:t>It may also involve creating live meetings and talking with potential customers one-on-one (when account volume is large enough to account for the cost). It can also mean working to curate a marketing-team mindset of being as friendly, helpful, and human-driven as possible. </a:t>
            </a:r>
            <a:endParaRPr lang="en-US" sz="2000" b="1" i="0" dirty="0">
              <a:solidFill>
                <a:srgbClr val="464F4F"/>
              </a:solidFill>
              <a:effectLst/>
              <a:latin typeface="Lato"/>
            </a:endParaRPr>
          </a:p>
          <a:p>
            <a:pPr algn="l"/>
            <a:r>
              <a:rPr lang="en-US" sz="2000" b="1" i="0" dirty="0">
                <a:solidFill>
                  <a:srgbClr val="464F4F"/>
                </a:solidFill>
                <a:effectLst/>
                <a:latin typeface="Lato"/>
              </a:rPr>
              <a:t>6. Customer Outreach, an Ever-Evolving Financial Services Marketing Trend</a:t>
            </a:r>
          </a:p>
          <a:p>
            <a:r>
              <a:rPr lang="en-US" sz="2000" b="0" i="0" dirty="0">
                <a:solidFill>
                  <a:srgbClr val="464F4F"/>
                </a:solidFill>
                <a:effectLst/>
                <a:latin typeface="Lato"/>
              </a:rPr>
              <a:t>Customer outreach is quickly growing as one of the most utilized financial services </a:t>
            </a:r>
            <a:r>
              <a:rPr lang="en-US" sz="2000" dirty="0">
                <a:solidFill>
                  <a:schemeClr val="tx1"/>
                </a:solidFill>
                <a:latin typeface="Lato"/>
              </a:rPr>
              <a:t>marketing trends. </a:t>
            </a:r>
            <a:r>
              <a:rPr lang="en-US" sz="2000" b="0" i="0" dirty="0">
                <a:solidFill>
                  <a:srgbClr val="464F4F"/>
                </a:solidFill>
                <a:effectLst/>
                <a:latin typeface="Lato"/>
              </a:rPr>
              <a:t>Customer outreach can include simple workshops, one-on-one sessions, long-term financial literacy courses at schools, and much more. However, it does allow you to literally reach out to the community, connect with them in a direct way, and offer something in return.</a:t>
            </a:r>
          </a:p>
          <a:p>
            <a:r>
              <a:rPr lang="en-US" sz="2000" b="0" i="0" dirty="0">
                <a:solidFill>
                  <a:srgbClr val="464F4F"/>
                </a:solidFill>
                <a:effectLst/>
                <a:latin typeface="Lato"/>
              </a:rPr>
              <a:t>Customer awareness and trust are often enough of a payoff. However, you can follow up sessions with enrollment to learn more, discounts for consumers who took a session should they choose to sign up for an account (related to the session) and offer specific help in getting new customers to actualize what they learned.</a:t>
            </a:r>
            <a:endParaRPr lang="en-US" sz="2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268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r>
              <a:rPr lang="en-US" dirty="0"/>
              <a:t>Customer satisfaction &amp; service quality</a:t>
            </a:r>
          </a:p>
        </p:txBody>
      </p:sp>
      <p:sp>
        <p:nvSpPr>
          <p:cNvPr id="3" name="Content Placeholder 2"/>
          <p:cNvSpPr>
            <a:spLocks noGrp="1"/>
          </p:cNvSpPr>
          <p:nvPr>
            <p:ph idx="1"/>
          </p:nvPr>
        </p:nvSpPr>
        <p:spPr>
          <a:xfrm>
            <a:off x="86626" y="664142"/>
            <a:ext cx="12021955" cy="6073541"/>
          </a:xfrm>
        </p:spPr>
        <p:txBody>
          <a:bodyPr>
            <a:normAutofit lnSpcReduction="10000"/>
          </a:bodyPr>
          <a:lstStyle/>
          <a:p>
            <a:r>
              <a:rPr lang="en-US" sz="2000" b="1" dirty="0">
                <a:latin typeface="Arial" panose="020B0604020202020204" pitchFamily="34" charset="0"/>
                <a:cs typeface="Arial" panose="020B0604020202020204" pitchFamily="34" charset="0"/>
              </a:rPr>
              <a:t>Customer </a:t>
            </a:r>
            <a:r>
              <a:rPr lang="en-US" sz="2000" dirty="0">
                <a:latin typeface="Arial" panose="020B0604020202020204" pitchFamily="34" charset="0"/>
                <a:cs typeface="Arial" panose="020B0604020202020204" pitchFamily="34" charset="0"/>
              </a:rPr>
              <a:t>satisfaction is defined as a measurement that determines how products or services provided by a company meet customer expectations. High-standard customer service can win your clients’ hearts and make you recognizable within your target group. Nowadays when social media play such an important role in making decisions it’s crucial to keep an eye on the quality of customer service you provide.</a:t>
            </a:r>
          </a:p>
          <a:p>
            <a:r>
              <a:rPr lang="en-US" sz="2000" dirty="0">
                <a:latin typeface="Arial" panose="020B0604020202020204" pitchFamily="34" charset="0"/>
                <a:cs typeface="Arial" panose="020B0604020202020204" pitchFamily="34" charset="0"/>
              </a:rPr>
              <a:t>Some research says that it is 6-7 times more expensive to acquire a new customer than it is to keep a current one. On average, loyal customers are worth up to 10 times as much as their first purchase. Banks or mobile providers know it best, so they don’t have any problem with going the extra mile for a customer who is not quite satisfied and often offer him something special. </a:t>
            </a:r>
          </a:p>
          <a:p>
            <a:r>
              <a:rPr lang="en-US" sz="2000" dirty="0">
                <a:latin typeface="Arial" panose="020B0604020202020204" pitchFamily="34" charset="0"/>
                <a:cs typeface="Arial" panose="020B0604020202020204" pitchFamily="34" charset="0"/>
              </a:rPr>
              <a:t>Happy customers won’t look at your competitor’s offers – they will happily interact with your brand again, make a purchase and recommend the product further. Satisfied customers are more likely to share your content across social </a:t>
            </a:r>
            <a:r>
              <a:rPr lang="en-US" sz="2000" dirty="0" err="1">
                <a:latin typeface="Arial" panose="020B0604020202020204" pitchFamily="34" charset="0"/>
                <a:cs typeface="Arial" panose="020B0604020202020204" pitchFamily="34" charset="0"/>
              </a:rPr>
              <a:t>media.They</a:t>
            </a:r>
            <a:r>
              <a:rPr lang="en-US" sz="2000" dirty="0">
                <a:latin typeface="Arial" panose="020B0604020202020204" pitchFamily="34" charset="0"/>
                <a:cs typeface="Arial" panose="020B0604020202020204" pitchFamily="34" charset="0"/>
              </a:rPr>
              <a:t> will also more keenly interact with your posts, leaving some delightful and admirable comments. Later you can use it as the source for case studies and success stories.</a:t>
            </a:r>
          </a:p>
          <a:p>
            <a:r>
              <a:rPr lang="en-US" sz="2000" dirty="0">
                <a:latin typeface="Arial" panose="020B0604020202020204" pitchFamily="34" charset="0"/>
                <a:cs typeface="Arial" panose="020B0604020202020204" pitchFamily="34" charset="0"/>
              </a:rPr>
              <a:t>An unhappy customer is even more dangerous. Even before you realized the dissatisfaction,  he has already started switching to the competitor. According to Kate </a:t>
            </a:r>
            <a:r>
              <a:rPr lang="en-US" sz="2000" i="1" dirty="0">
                <a:latin typeface="Arial" panose="020B0604020202020204" pitchFamily="34" charset="0"/>
                <a:cs typeface="Arial" panose="020B0604020202020204" pitchFamily="34" charset="0"/>
              </a:rPr>
              <a:t>“Although your customers won’t love you if you give bad service, your competitors will.”</a:t>
            </a:r>
            <a:r>
              <a:rPr lang="en-US" sz="2000" dirty="0">
                <a:latin typeface="Arial" panose="020B0604020202020204" pitchFamily="34" charset="0"/>
                <a:cs typeface="Arial" panose="020B0604020202020204" pitchFamily="34" charset="0"/>
              </a:rPr>
              <a:t>  Unfortunately, consumers are significantly more likely to share negative reviews than they are positive ones. According to American Express, U.S. consumers tell an average of 15 people about bad experiences, whereas they only share good experiences with 11 people.</a:t>
            </a: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161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endParaRPr lang="en-US" dirty="0"/>
          </a:p>
        </p:txBody>
      </p:sp>
      <p:sp>
        <p:nvSpPr>
          <p:cNvPr id="3" name="Content Placeholder 2"/>
          <p:cNvSpPr>
            <a:spLocks noGrp="1"/>
          </p:cNvSpPr>
          <p:nvPr>
            <p:ph idx="1"/>
          </p:nvPr>
        </p:nvSpPr>
        <p:spPr>
          <a:xfrm>
            <a:off x="86626" y="664142"/>
            <a:ext cx="12021955" cy="6073541"/>
          </a:xfrm>
        </p:spPr>
        <p:txBody>
          <a:bodyPr>
            <a:normAutofit/>
          </a:bodyPr>
          <a:lstStyle/>
          <a:p>
            <a:pPr algn="l"/>
            <a:r>
              <a:rPr lang="en-US" sz="2000" b="1" i="0" dirty="0">
                <a:solidFill>
                  <a:srgbClr val="464F4F"/>
                </a:solidFill>
                <a:effectLst/>
                <a:latin typeface="Lato"/>
              </a:rPr>
              <a:t>7. The Role of Personalization in Financial Marketing</a:t>
            </a:r>
          </a:p>
          <a:p>
            <a:r>
              <a:rPr lang="en-US" sz="2000" b="0" i="0" dirty="0">
                <a:solidFill>
                  <a:srgbClr val="464F4F"/>
                </a:solidFill>
                <a:effectLst/>
                <a:latin typeface="Lato"/>
              </a:rPr>
              <a:t>Personalized marketing includes offering dynamic quotes and pre-approval, taking the individual financial situation into account when creating accounts and offering rates, and treating individuals like the people they are. This will involve most of the financial marketing trends, as most tie into personalization a great deal.</a:t>
            </a:r>
          </a:p>
          <a:p>
            <a:r>
              <a:rPr lang="en-US" sz="2000" b="1" dirty="0">
                <a:solidFill>
                  <a:srgbClr val="464F4F"/>
                </a:solidFill>
                <a:latin typeface="Lato"/>
              </a:rPr>
              <a:t>8. Hybrid delivery channels</a:t>
            </a:r>
          </a:p>
          <a:p>
            <a:r>
              <a:rPr lang="en-US" sz="2000" dirty="0">
                <a:solidFill>
                  <a:srgbClr val="464F4F"/>
                </a:solidFill>
                <a:latin typeface="Lato"/>
              </a:rPr>
              <a:t>Banks previously were serving through brick and mortar branches. Further advancement saw ATMs and e kiosks being used as delivery channels. Internet was a medium used by banks as an alternative way. Nowadays internet channel is a necessity and banks are encouraging customers to shift to internet mode. While this reduces cost , customers get an uninterrupted service 24 hours. Today new generation is </a:t>
            </a:r>
            <a:r>
              <a:rPr lang="en-US" sz="2000" dirty="0" err="1">
                <a:solidFill>
                  <a:srgbClr val="464F4F"/>
                </a:solidFill>
                <a:latin typeface="Lato"/>
              </a:rPr>
              <a:t>favouring</a:t>
            </a:r>
            <a:r>
              <a:rPr lang="en-US" sz="2000" dirty="0">
                <a:solidFill>
                  <a:srgbClr val="464F4F"/>
                </a:solidFill>
                <a:latin typeface="Lato"/>
              </a:rPr>
              <a:t> internet but older generation is </a:t>
            </a:r>
            <a:r>
              <a:rPr lang="en-US" sz="2000" dirty="0" err="1">
                <a:solidFill>
                  <a:srgbClr val="464F4F"/>
                </a:solidFill>
                <a:latin typeface="Lato"/>
              </a:rPr>
              <a:t>favouring</a:t>
            </a:r>
            <a:r>
              <a:rPr lang="en-US" sz="2000" dirty="0">
                <a:solidFill>
                  <a:srgbClr val="464F4F"/>
                </a:solidFill>
                <a:latin typeface="Lato"/>
              </a:rPr>
              <a:t> physical presence of branches.</a:t>
            </a:r>
            <a:br>
              <a:rPr lang="en-US" sz="2000" dirty="0"/>
            </a:b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233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r>
              <a:rPr lang="en-US" dirty="0"/>
              <a:t>Trend in </a:t>
            </a:r>
            <a:r>
              <a:rPr lang="en-US"/>
              <a:t>21</a:t>
            </a:r>
            <a:r>
              <a:rPr lang="en-US" baseline="30000"/>
              <a:t>st</a:t>
            </a:r>
            <a:r>
              <a:rPr lang="en-US"/>
              <a:t> century</a:t>
            </a:r>
            <a:endParaRPr lang="en-US" dirty="0"/>
          </a:p>
        </p:txBody>
      </p:sp>
      <p:sp>
        <p:nvSpPr>
          <p:cNvPr id="3" name="Content Placeholder 2"/>
          <p:cNvSpPr>
            <a:spLocks noGrp="1"/>
          </p:cNvSpPr>
          <p:nvPr>
            <p:ph idx="1"/>
          </p:nvPr>
        </p:nvSpPr>
        <p:spPr>
          <a:xfrm>
            <a:off x="86626" y="664142"/>
            <a:ext cx="12021955" cy="6073541"/>
          </a:xfrm>
        </p:spPr>
        <p:txBody>
          <a:bodyPr>
            <a:normAutofit/>
          </a:bodyPr>
          <a:lstStyle/>
          <a:p>
            <a:pPr algn="l"/>
            <a:r>
              <a:rPr lang="en-US" sz="2000" b="1" i="0" dirty="0">
                <a:solidFill>
                  <a:srgbClr val="0A0A0A"/>
                </a:solidFill>
                <a:effectLst/>
                <a:latin typeface="source serif pro"/>
              </a:rPr>
              <a:t>1. Data is key to modern marketing</a:t>
            </a:r>
          </a:p>
          <a:p>
            <a:pPr algn="l"/>
            <a:r>
              <a:rPr lang="en-US" sz="2000" b="1" i="0" dirty="0">
                <a:solidFill>
                  <a:srgbClr val="0A0A0A"/>
                </a:solidFill>
                <a:effectLst/>
                <a:latin typeface="source serif pro"/>
              </a:rPr>
              <a:t>2. Social media is the channel of choice</a:t>
            </a:r>
          </a:p>
          <a:p>
            <a:pPr algn="l"/>
            <a:r>
              <a:rPr lang="en-US" sz="2000" b="1" i="0" dirty="0">
                <a:solidFill>
                  <a:srgbClr val="0A0A0A"/>
                </a:solidFill>
                <a:effectLst/>
                <a:latin typeface="source serif pro"/>
              </a:rPr>
              <a:t>3. Video is having its moment in the spotlight</a:t>
            </a:r>
          </a:p>
          <a:p>
            <a:pPr algn="l"/>
            <a:r>
              <a:rPr lang="en-US" sz="2000" b="1" i="0" dirty="0">
                <a:solidFill>
                  <a:srgbClr val="0A0A0A"/>
                </a:solidFill>
                <a:effectLst/>
                <a:latin typeface="source serif pro"/>
              </a:rPr>
              <a:t>4. Marketing budgets continue shift towards digital and mobile</a:t>
            </a:r>
          </a:p>
          <a:p>
            <a:pPr algn="l"/>
            <a:r>
              <a:rPr lang="en-US" sz="2000" b="1" i="0" dirty="0">
                <a:solidFill>
                  <a:srgbClr val="0A0A0A"/>
                </a:solidFill>
                <a:effectLst/>
                <a:latin typeface="source serif pro"/>
              </a:rPr>
              <a:t>5. Publishers are bringing sponsored content in-house </a:t>
            </a:r>
          </a:p>
          <a:p>
            <a:pPr algn="l"/>
            <a:r>
              <a:rPr lang="en-US" sz="2000" b="1" i="0" dirty="0">
                <a:solidFill>
                  <a:srgbClr val="0A0A0A"/>
                </a:solidFill>
                <a:effectLst/>
                <a:latin typeface="source serif pro"/>
              </a:rPr>
              <a:t>6. Marketers are enlisting influencers to help woo millennials</a:t>
            </a:r>
          </a:p>
          <a:p>
            <a:pPr algn="l"/>
            <a:r>
              <a:rPr lang="en-US" sz="2000" b="1" i="0" dirty="0">
                <a:solidFill>
                  <a:srgbClr val="0A0A0A"/>
                </a:solidFill>
                <a:effectLst/>
                <a:latin typeface="source serif pro"/>
              </a:rPr>
              <a:t>7. Use of ad blocking software is soaring</a:t>
            </a:r>
          </a:p>
          <a:p>
            <a:pPr algn="l"/>
            <a:r>
              <a:rPr lang="en-US" sz="2000" b="1" i="0" dirty="0">
                <a:solidFill>
                  <a:srgbClr val="0A0A0A"/>
                </a:solidFill>
                <a:effectLst/>
                <a:latin typeface="source serif pro"/>
              </a:rPr>
              <a:t>8. </a:t>
            </a:r>
            <a:r>
              <a:rPr lang="en-US" sz="2000" b="1" i="0" dirty="0" err="1">
                <a:solidFill>
                  <a:srgbClr val="0A0A0A"/>
                </a:solidFill>
                <a:effectLst/>
                <a:latin typeface="source serif pro"/>
              </a:rPr>
              <a:t>Martech</a:t>
            </a:r>
            <a:r>
              <a:rPr lang="en-US" sz="2000" b="1" i="0" dirty="0">
                <a:solidFill>
                  <a:srgbClr val="0A0A0A"/>
                </a:solidFill>
                <a:effectLst/>
                <a:latin typeface="source serif pro"/>
              </a:rPr>
              <a:t> adoption surging among marketers, but there is still more opportunity</a:t>
            </a:r>
          </a:p>
          <a:p>
            <a:pPr algn="l"/>
            <a:r>
              <a:rPr lang="en-US" sz="2000" b="1" i="0" dirty="0">
                <a:solidFill>
                  <a:srgbClr val="0A0A0A"/>
                </a:solidFill>
                <a:effectLst/>
                <a:latin typeface="source serif pro"/>
              </a:rPr>
              <a:t>9. Marketers and publishers are zeroing in on the value of programmatic ads</a:t>
            </a:r>
          </a:p>
          <a:p>
            <a:r>
              <a:rPr lang="en-US" sz="2000" b="1" i="0" dirty="0">
                <a:solidFill>
                  <a:srgbClr val="0A0A0A"/>
                </a:solidFill>
                <a:effectLst/>
                <a:latin typeface="source serif pro"/>
              </a:rPr>
              <a:t>10. The multi-billion dollar ‘</a:t>
            </a:r>
            <a:r>
              <a:rPr lang="en-US" sz="2000" b="1" i="0" dirty="0" err="1">
                <a:solidFill>
                  <a:srgbClr val="0A0A0A"/>
                </a:solidFill>
                <a:effectLst/>
                <a:latin typeface="source serif pro"/>
              </a:rPr>
              <a:t>reviewageddon</a:t>
            </a:r>
            <a:r>
              <a:rPr lang="en-US" sz="2000" b="1" i="0" dirty="0">
                <a:solidFill>
                  <a:srgbClr val="0A0A0A"/>
                </a:solidFill>
                <a:effectLst/>
                <a:latin typeface="source serif pro"/>
              </a:rPr>
              <a:t>’ has everyone wondering what creative account will be next</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08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endParaRPr lang="en-US" dirty="0"/>
          </a:p>
        </p:txBody>
      </p:sp>
      <p:sp>
        <p:nvSpPr>
          <p:cNvPr id="3" name="Content Placeholder 2"/>
          <p:cNvSpPr>
            <a:spLocks noGrp="1"/>
          </p:cNvSpPr>
          <p:nvPr>
            <p:ph idx="1"/>
          </p:nvPr>
        </p:nvSpPr>
        <p:spPr>
          <a:xfrm>
            <a:off x="86626" y="664142"/>
            <a:ext cx="12021955" cy="6073541"/>
          </a:xfrm>
        </p:spPr>
        <p:txBody>
          <a:bodyPr>
            <a:normAutofit/>
          </a:bodyPr>
          <a:lstStyle/>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914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endParaRPr lang="en-US" dirty="0"/>
          </a:p>
        </p:txBody>
      </p:sp>
      <p:sp>
        <p:nvSpPr>
          <p:cNvPr id="3" name="Content Placeholder 2"/>
          <p:cNvSpPr>
            <a:spLocks noGrp="1"/>
          </p:cNvSpPr>
          <p:nvPr>
            <p:ph idx="1"/>
          </p:nvPr>
        </p:nvSpPr>
        <p:spPr>
          <a:xfrm>
            <a:off x="86626" y="664142"/>
            <a:ext cx="12021955" cy="6073541"/>
          </a:xfrm>
        </p:spPr>
        <p:txBody>
          <a:bodyPr>
            <a:normAutofit fontScale="92500" lnSpcReduction="20000"/>
          </a:bodyPr>
          <a:lstStyle/>
          <a:p>
            <a:r>
              <a:rPr lang="en-US" sz="2000" dirty="0">
                <a:latin typeface="Arial" panose="020B0604020202020204" pitchFamily="34" charset="0"/>
                <a:cs typeface="Arial" panose="020B0604020202020204" pitchFamily="34" charset="0"/>
                <a:hlinkClick r:id="rId2"/>
              </a:rPr>
              <a:t>https://www.youtube.com/watch?v=Fa7jQybMpRE</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hlinkClick r:id="rId3"/>
              </a:rPr>
              <a:t>https://www.youtube.com/watch?v=NjjX8YruseM</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hlinkClick r:id="rId4"/>
              </a:rPr>
              <a:t>https://www.youtube.com/watch?v=8EeiY24AJdc</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SERVICE QUALITY</a:t>
            </a:r>
          </a:p>
          <a:p>
            <a:r>
              <a:rPr lang="en-US" sz="2000" dirty="0"/>
              <a:t>Managing the quality of products and services is very important to ensure that the business excels in meeting the customer requirements and achieves organizational goals. Whether it’s a manufacturing firm producing hardware or a software company providing services to clients, quality management is the very essence of continuous improvement and business growth.</a:t>
            </a:r>
          </a:p>
          <a:p>
            <a:r>
              <a:rPr lang="en-US" sz="2000" dirty="0"/>
              <a:t>After the Second World War, it was Japan that emerged as the strongest proponent of Quality Management as they rebuilt their economy with the help of great statisticians and engineers like </a:t>
            </a:r>
            <a:r>
              <a:rPr lang="en-US" sz="2000" dirty="0" err="1"/>
              <a:t>Shewhart</a:t>
            </a:r>
            <a:r>
              <a:rPr lang="en-US" sz="2000" dirty="0"/>
              <a:t>, Deming and </a:t>
            </a:r>
            <a:r>
              <a:rPr lang="en-US" sz="2000" dirty="0" err="1"/>
              <a:t>Juran</a:t>
            </a:r>
            <a:r>
              <a:rPr lang="en-US" sz="2000" dirty="0"/>
              <a:t>. Service provision boundaries are extended and goods are getting sold on the basis of the service being provided. </a:t>
            </a:r>
          </a:p>
          <a:p>
            <a:r>
              <a:rPr lang="en-US" sz="2000" dirty="0"/>
              <a:t>While product quality is measured through its ability to meet the user’s requirement and the value of its features and characteristics, service quality is more of a comparison of the customer expectations and the service performance.</a:t>
            </a:r>
          </a:p>
          <a:p>
            <a:r>
              <a:rPr lang="en-US" sz="2000" dirty="0"/>
              <a:t>The process of managing the quality of services delivered to a customer according to his expectations is called Service Quality Management. It basically assesses how well a service has been given, so as to improve its quality in the future</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hlinkClick r:id="rId5"/>
              </a:rPr>
              <a:t>https://www.youtube.com/watch?v=OEIoJcdK57A</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hlinkClick r:id="rId6"/>
              </a:rPr>
              <a:t>https://www.youtube.com/watch?v=94t-IkTuUdQ</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1743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90"/>
            <a:ext cx="11353800" cy="664142"/>
          </a:xfrm>
        </p:spPr>
        <p:txBody>
          <a:bodyPr>
            <a:normAutofit/>
          </a:bodyPr>
          <a:lstStyle/>
          <a:p>
            <a:endParaRPr lang="en-US" dirty="0"/>
          </a:p>
        </p:txBody>
      </p:sp>
      <p:sp>
        <p:nvSpPr>
          <p:cNvPr id="3" name="Content Placeholder 2"/>
          <p:cNvSpPr>
            <a:spLocks noGrp="1"/>
          </p:cNvSpPr>
          <p:nvPr>
            <p:ph idx="1"/>
          </p:nvPr>
        </p:nvSpPr>
        <p:spPr>
          <a:xfrm>
            <a:off x="86626" y="664142"/>
            <a:ext cx="12021955" cy="6073541"/>
          </a:xfrm>
        </p:spPr>
        <p:txBody>
          <a:bodyPr>
            <a:normAutofit/>
          </a:bodyPr>
          <a:lstStyle/>
          <a:p>
            <a:r>
              <a:rPr lang="en-US" sz="2000" dirty="0"/>
              <a:t>The main dimensions of service quality determination are as follows:</a:t>
            </a:r>
          </a:p>
          <a:p>
            <a:r>
              <a:rPr lang="en-US" sz="2000" b="1" dirty="0"/>
              <a:t>Reliability</a:t>
            </a:r>
            <a:r>
              <a:rPr lang="en-US" sz="2000" dirty="0"/>
              <a:t> – This is the ability to perform the service dependably and accurately, as promised. In software service, it would be the correct technical functioning of the application and various features such as GUI features, billing, product information etc.</a:t>
            </a:r>
          </a:p>
          <a:p>
            <a:r>
              <a:rPr lang="en-US" sz="2000" b="1" dirty="0"/>
              <a:t>Responsiveness</a:t>
            </a:r>
            <a:r>
              <a:rPr lang="en-US" sz="2000" dirty="0"/>
              <a:t> – How quickly the services are rendered to the customer and the promptness of service delivery. With respect to software services, it would be the ability to respond to customer problems or give solutions.</a:t>
            </a:r>
          </a:p>
          <a:p>
            <a:r>
              <a:rPr lang="en-US" sz="2000" b="1" dirty="0"/>
              <a:t>Assurance</a:t>
            </a:r>
            <a:r>
              <a:rPr lang="en-US" sz="2000" dirty="0"/>
              <a:t> – This is a measure of the ability to convey trust to the customers and how well they extend the courtesy. Software assurance involves the amount of confidence the customer has in handling the software application or navigating a site, the belief he has on the information provided and its clarity, reputation etc.</a:t>
            </a:r>
          </a:p>
          <a:p>
            <a:r>
              <a:rPr lang="en-US" sz="2000" b="1" dirty="0"/>
              <a:t>Empathy</a:t>
            </a:r>
            <a:r>
              <a:rPr lang="en-US" sz="2000" dirty="0"/>
              <a:t> – Giving personalized attention, understanding the requirements and caring for the customers. The software service would include customized applications, one-to-one customer attention, security privacy and understanding customer preferences.</a:t>
            </a:r>
          </a:p>
          <a:p>
            <a:r>
              <a:rPr lang="en-US" sz="2000" b="1" dirty="0"/>
              <a:t>Tangibles</a:t>
            </a:r>
            <a:r>
              <a:rPr lang="en-US" sz="2000" dirty="0"/>
              <a:t> – The physical attributes like appearance, equipment, facilities etc. When we speak of software services, the tangibles would be aesthetics of the software application or website, navigation features, accessibility, flexibility etc.</a:t>
            </a:r>
          </a:p>
          <a:p>
            <a:endParaRPr lang="en-US" sz="2000" dirty="0">
              <a:latin typeface="Arial" panose="020B0604020202020204" pitchFamily="34" charset="0"/>
              <a:cs typeface="Arial" panose="020B0604020202020204" pitchFamily="34" charset="0"/>
            </a:endParaRPr>
          </a:p>
          <a:p>
            <a:pPr marL="0" indent="0">
              <a:buNone/>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0583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r>
              <a:rPr lang="en-US" dirty="0"/>
              <a:t>GAP analysis</a:t>
            </a:r>
          </a:p>
        </p:txBody>
      </p:sp>
      <p:sp>
        <p:nvSpPr>
          <p:cNvPr id="3" name="Content Placeholder 2"/>
          <p:cNvSpPr>
            <a:spLocks noGrp="1"/>
          </p:cNvSpPr>
          <p:nvPr>
            <p:ph idx="1"/>
          </p:nvPr>
        </p:nvSpPr>
        <p:spPr>
          <a:xfrm>
            <a:off x="86626" y="664142"/>
            <a:ext cx="12021955" cy="6073541"/>
          </a:xfrm>
        </p:spPr>
        <p:txBody>
          <a:bodyPr>
            <a:normAutofit lnSpcReduction="10000"/>
          </a:bodyPr>
          <a:lstStyle/>
          <a:p>
            <a:pPr fontAlgn="base"/>
            <a:r>
              <a:rPr lang="en-US" sz="2000" b="1" dirty="0"/>
              <a:t>Customer expectation</a:t>
            </a:r>
            <a:r>
              <a:rPr lang="en-US" sz="2000" dirty="0"/>
              <a:t> is mainly what your customer believes and assumes your product or service will be like, according to the available resources to them. These expectations are generally influenced by the customer’s cultural background, family, lifestyle, personality, etc. </a:t>
            </a:r>
            <a:r>
              <a:rPr lang="en-US" sz="2000" b="1" dirty="0"/>
              <a:t>Customer perception</a:t>
            </a:r>
            <a:r>
              <a:rPr lang="en-US" sz="2000" dirty="0"/>
              <a:t> is totally subjective. It’s based on that customer’s interaction with your product or service. It’s more about how they feel and regard what you offer, after experiencing it first-hand.</a:t>
            </a:r>
          </a:p>
          <a:p>
            <a:pPr fontAlgn="base"/>
            <a:r>
              <a:rPr lang="en-US" sz="2000" dirty="0"/>
              <a:t>The Gap Model provides a combined, centralized view of the relationship between your customers and your company, highlighting five distinct gaps that contribute to an unsatisfactory customer experience. The objectives of GAP model are to Identify the gaps between customer expectation and customer perceptions and close the gap and improve overall customer satisfaction levels.</a:t>
            </a:r>
          </a:p>
          <a:p>
            <a:r>
              <a:rPr lang="en-US" sz="2000" dirty="0"/>
              <a:t>The 5 Gaps are as follows :</a:t>
            </a:r>
          </a:p>
          <a:p>
            <a:pPr fontAlgn="base"/>
            <a:r>
              <a:rPr lang="en-US" sz="2000" dirty="0"/>
              <a:t>Gap 1: The Knowledge Gap </a:t>
            </a:r>
          </a:p>
          <a:p>
            <a:pPr fontAlgn="base"/>
            <a:r>
              <a:rPr lang="en-US" sz="2000" dirty="0"/>
              <a:t>The knowledge gap tackles the difference between customer expectations and the perceptions of their needs, as seen by management. This usually occurs when the management team does not fully understand what the customers really want.</a:t>
            </a:r>
          </a:p>
          <a:p>
            <a:pPr fontAlgn="base"/>
            <a:r>
              <a:rPr lang="en-US" sz="2000" dirty="0"/>
              <a:t>Gap 2: The Policy Gap</a:t>
            </a:r>
          </a:p>
          <a:p>
            <a:pPr fontAlgn="base"/>
            <a:r>
              <a:rPr lang="en-US" sz="2000" dirty="0"/>
              <a:t>The policy gap means the difference between the perception of needs by management and the actual specification of the service provided. This happens when the management understands what the customers want but it doesn’t translate into correct specifications and orders to the rest of the company.</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976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endParaRPr lang="en-US" dirty="0"/>
          </a:p>
        </p:txBody>
      </p:sp>
      <p:sp>
        <p:nvSpPr>
          <p:cNvPr id="3" name="Content Placeholder 2"/>
          <p:cNvSpPr>
            <a:spLocks noGrp="1"/>
          </p:cNvSpPr>
          <p:nvPr>
            <p:ph idx="1"/>
          </p:nvPr>
        </p:nvSpPr>
        <p:spPr>
          <a:xfrm>
            <a:off x="86626" y="664142"/>
            <a:ext cx="12021955" cy="6073541"/>
          </a:xfrm>
        </p:spPr>
        <p:txBody>
          <a:bodyPr>
            <a:normAutofit/>
          </a:bodyPr>
          <a:lstStyle/>
          <a:p>
            <a:pPr fontAlgn="base"/>
            <a:r>
              <a:rPr lang="en-US" sz="2000" dirty="0"/>
              <a:t>Gap 3: The Delivery Gap</a:t>
            </a:r>
          </a:p>
          <a:p>
            <a:pPr fontAlgn="base"/>
            <a:r>
              <a:rPr lang="en-US" sz="2000" dirty="0"/>
              <a:t>The delivery gap refers to the difference between the specification of the service and the service that’s being produced by the company. This occurs when the people who “produce” the service are unable, unwilling, or just do not know how to fully reach the specified &amp; needed standard of that service.</a:t>
            </a:r>
          </a:p>
          <a:p>
            <a:pPr fontAlgn="base"/>
            <a:r>
              <a:rPr lang="en-US" sz="2000" dirty="0"/>
              <a:t>Gap 4: The Communication Gap</a:t>
            </a:r>
          </a:p>
          <a:p>
            <a:pPr fontAlgn="base"/>
            <a:r>
              <a:rPr lang="en-US" sz="2000" dirty="0"/>
              <a:t>In the case of the communication gap, we’re looking into the difference between the service produced by the company and overall communication. This mostly happens when the service expectations formed by customers based on corporate communication are not met at all.</a:t>
            </a:r>
          </a:p>
          <a:p>
            <a:pPr fontAlgn="base"/>
            <a:r>
              <a:rPr lang="en-US" sz="2000" dirty="0"/>
              <a:t>Gap 5: The Customer Gap</a:t>
            </a:r>
          </a:p>
          <a:p>
            <a:pPr fontAlgn="base"/>
            <a:r>
              <a:rPr lang="en-US" sz="2000" dirty="0"/>
              <a:t>And finally, the customer gap refers to the difference between customer expectations and customer perceptions. This may arise when the customer sees a characteristic of service quality as something undesirable. This gap is also now used to identify overall customer dissatisfaction, which appears as the result of the sum of the other gaps</a:t>
            </a:r>
          </a:p>
          <a:p>
            <a:pPr fontAlgn="base"/>
            <a:r>
              <a:rPr lang="en-US" sz="2000" dirty="0">
                <a:hlinkClick r:id="rId2"/>
              </a:rPr>
              <a:t>https://www.youtube.com/watch?v=iGjl5S0tpYI</a:t>
            </a:r>
            <a:endParaRPr lang="en-US" sz="2000" dirty="0"/>
          </a:p>
          <a:p>
            <a:pPr fontAlgn="base"/>
            <a:r>
              <a:rPr lang="en-US" sz="2000" dirty="0">
                <a:hlinkClick r:id="rId3"/>
              </a:rPr>
              <a:t>https://www.youtube.com/watch?v=VQXuJ4XRS3Q</a:t>
            </a:r>
            <a:endParaRPr lang="en-US" sz="2000" dirty="0"/>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9460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r>
              <a:rPr lang="en-US" dirty="0"/>
              <a:t>Customer satisfaction measurement</a:t>
            </a:r>
          </a:p>
        </p:txBody>
      </p:sp>
      <p:sp>
        <p:nvSpPr>
          <p:cNvPr id="3" name="Content Placeholder 2"/>
          <p:cNvSpPr>
            <a:spLocks noGrp="1"/>
          </p:cNvSpPr>
          <p:nvPr>
            <p:ph idx="1"/>
          </p:nvPr>
        </p:nvSpPr>
        <p:spPr>
          <a:xfrm>
            <a:off x="1" y="664143"/>
            <a:ext cx="12192000" cy="6193857"/>
          </a:xfrm>
        </p:spPr>
        <p:txBody>
          <a:bodyPr>
            <a:normAutofit/>
          </a:bodyPr>
          <a:lstStyle/>
          <a:p>
            <a:r>
              <a:rPr lang="en-US" b="1" dirty="0"/>
              <a:t>1 Customer Satisfaction Surveys </a:t>
            </a:r>
            <a:r>
              <a:rPr lang="en-US" dirty="0"/>
              <a:t>Different types are :  In app surveys (through websites at time of purchase), Post service surveys restricted to short 1 / 2 questions ( through e mail surveys with a rating link, live chats, </a:t>
            </a:r>
            <a:r>
              <a:rPr lang="en-US" dirty="0" err="1"/>
              <a:t>etc</a:t>
            </a:r>
            <a:r>
              <a:rPr lang="en-US" dirty="0"/>
              <a:t>), detailed email surveys.</a:t>
            </a:r>
          </a:p>
          <a:p>
            <a:r>
              <a:rPr lang="en-US" b="1" dirty="0"/>
              <a:t>2 Customer Satisfaction Score (CSAT) </a:t>
            </a:r>
            <a:r>
              <a:rPr lang="en-US" dirty="0"/>
              <a:t>A</a:t>
            </a:r>
            <a:r>
              <a:rPr lang="en-US" b="1" dirty="0"/>
              <a:t> </a:t>
            </a:r>
            <a:r>
              <a:rPr lang="en-US" dirty="0"/>
              <a:t>customer has to rate her satisfaction with your business, product, or service. </a:t>
            </a:r>
            <a:r>
              <a:rPr lang="en-US" b="1" dirty="0"/>
              <a:t> </a:t>
            </a:r>
            <a:r>
              <a:rPr lang="en-US" dirty="0"/>
              <a:t>The scale typically ranges between 1 – 3, 1 – 5, or 1 – 10. The charm of the CSAT metric comes from its directness. The downside, however, is that satisfaction is hard to estimate, even for the customer. It’s directed at a sentiment , which is fleeting and mood dependent.</a:t>
            </a:r>
          </a:p>
          <a:p>
            <a:endParaRPr lang="en-US" sz="2000" b="1" dirty="0"/>
          </a:p>
          <a:p>
            <a:endParaRPr lang="en-US" sz="2000" b="1" dirty="0"/>
          </a:p>
          <a:p>
            <a:endParaRPr lang="en-US" sz="2000" b="1" dirty="0"/>
          </a:p>
          <a:p>
            <a:r>
              <a:rPr lang="en-US" b="1" dirty="0"/>
              <a:t>3 Net Promoter Score (NPS) :</a:t>
            </a:r>
            <a:r>
              <a:rPr lang="en-US" dirty="0"/>
              <a:t>The Net Promoter Score (NPS) measures the likeliness of a customer referring you to someone. The strength from NPS is that it's not about an emotion of satisfaction, but about your intention of referring – which is easier to answer.</a:t>
            </a:r>
            <a:br>
              <a:rPr lang="en-US" dirty="0"/>
            </a:br>
            <a:endParaRPr lang="en-US" b="1" dirty="0"/>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pic>
        <p:nvPicPr>
          <p:cNvPr id="1026" name="Picture 2" descr="Picture from US government feedback syste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8822" y="2771023"/>
            <a:ext cx="5669280" cy="14341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creenshot picture of net promoter score plugin to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8822" y="5052210"/>
            <a:ext cx="6667500" cy="1521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17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endParaRPr lang="en-US" dirty="0"/>
          </a:p>
        </p:txBody>
      </p:sp>
      <p:sp>
        <p:nvSpPr>
          <p:cNvPr id="3" name="Content Placeholder 2"/>
          <p:cNvSpPr>
            <a:spLocks noGrp="1"/>
          </p:cNvSpPr>
          <p:nvPr>
            <p:ph idx="1"/>
          </p:nvPr>
        </p:nvSpPr>
        <p:spPr>
          <a:xfrm>
            <a:off x="86626" y="664142"/>
            <a:ext cx="12021955" cy="6073541"/>
          </a:xfrm>
        </p:spPr>
        <p:txBody>
          <a:bodyPr>
            <a:normAutofit/>
          </a:bodyPr>
          <a:lstStyle/>
          <a:p>
            <a:r>
              <a:rPr lang="en-US" sz="2000" b="1" dirty="0"/>
              <a:t>4 Customer Effort Score (CES) </a:t>
            </a:r>
            <a:r>
              <a:rPr lang="en-US" sz="2000" dirty="0"/>
              <a:t>With this method, customers aren’t asked for their satisfaction or likeliness of referring, but for the effort it took them to have their issue solved — generally on a scale from 1 (very low effort) to 7 (very high effort). This idea for a customer satisfaction metric was introduced in the Harvard Business Review article </a:t>
            </a:r>
            <a:r>
              <a:rPr lang="en-US" sz="2000" i="1" dirty="0"/>
              <a:t>Stop Trying to Delight Your Customers .</a:t>
            </a:r>
          </a:p>
          <a:p>
            <a:r>
              <a:rPr lang="en-US" sz="2000" b="1" dirty="0"/>
              <a:t>5 Social Media Monitoring</a:t>
            </a:r>
            <a:r>
              <a:rPr lang="en-US" sz="2000" dirty="0"/>
              <a:t> Tracking tools that are used are </a:t>
            </a:r>
            <a:r>
              <a:rPr lang="en-US" sz="2000" i="1" dirty="0"/>
              <a:t>Google Alerts, Mention, </a:t>
            </a:r>
            <a:r>
              <a:rPr lang="en-US" sz="2000" i="1" dirty="0" err="1"/>
              <a:t>Socialmention</a:t>
            </a:r>
            <a:r>
              <a:rPr lang="en-US" sz="2000" i="1" dirty="0"/>
              <a:t>,</a:t>
            </a:r>
            <a:r>
              <a:rPr lang="en-US" sz="2000" dirty="0"/>
              <a:t> </a:t>
            </a:r>
            <a:r>
              <a:rPr lang="en-US" sz="2000" dirty="0" err="1"/>
              <a:t>etc</a:t>
            </a:r>
            <a:r>
              <a:rPr lang="en-US" sz="2000" dirty="0"/>
              <a:t> which generates an alert or give a heads up </a:t>
            </a:r>
            <a:r>
              <a:rPr lang="en-US" sz="2000" dirty="0" err="1"/>
              <a:t>whwnever</a:t>
            </a:r>
            <a:r>
              <a:rPr lang="en-US" sz="2000" dirty="0"/>
              <a:t> the brand is mentioned in social media.</a:t>
            </a:r>
            <a:endParaRPr lang="en-US" sz="2000" b="1" dirty="0"/>
          </a:p>
          <a:p>
            <a:r>
              <a:rPr lang="en-US" sz="2000" b="1" dirty="0"/>
              <a:t>6 Things Gone Wrong </a:t>
            </a:r>
            <a:r>
              <a:rPr lang="en-US" sz="2000" dirty="0"/>
              <a:t>This metric originates from the Lean Six Sigma approach , and measures the number of complaints, or "Things Gone Wrong," per 100, 1000, or up to a 1,000,000 units of survey responses, units sold, or other.</a:t>
            </a:r>
          </a:p>
          <a:p>
            <a:pPr algn="ctr"/>
            <a:r>
              <a:rPr lang="en-US" sz="2000" b="1" dirty="0"/>
              <a:t>Handling Customer complaints</a:t>
            </a:r>
            <a:r>
              <a:rPr lang="en-US" sz="2000" dirty="0"/>
              <a:t> </a:t>
            </a:r>
          </a:p>
          <a:p>
            <a:r>
              <a:rPr lang="en-US" sz="2000" dirty="0"/>
              <a:t> Towards building a network of satisfied customers, handling customer complaints is very important and sensitive matter. To bring about an uniformity in handling complaints especially companies have formulated policies. Honesty and transparency are expected by the customers. Staff should be  trained to follow  procedure when handling complaints and that they have the power to resolve issues as quickly as possible.</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5804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664142"/>
          </a:xfrm>
        </p:spPr>
        <p:txBody>
          <a:bodyPr>
            <a:normAutofit/>
          </a:bodyPr>
          <a:lstStyle/>
          <a:p>
            <a:endParaRPr lang="en-US" dirty="0"/>
          </a:p>
        </p:txBody>
      </p:sp>
      <p:sp>
        <p:nvSpPr>
          <p:cNvPr id="3" name="Content Placeholder 2"/>
          <p:cNvSpPr>
            <a:spLocks noGrp="1"/>
          </p:cNvSpPr>
          <p:nvPr>
            <p:ph idx="1"/>
          </p:nvPr>
        </p:nvSpPr>
        <p:spPr>
          <a:xfrm>
            <a:off x="86626" y="664142"/>
            <a:ext cx="12021955" cy="6073541"/>
          </a:xfrm>
        </p:spPr>
        <p:txBody>
          <a:bodyPr>
            <a:normAutofit/>
          </a:bodyPr>
          <a:lstStyle/>
          <a:p>
            <a:r>
              <a:rPr lang="en-US" sz="2000" dirty="0"/>
              <a:t>Customer complaints can be handled by front line by obeying the following steps :</a:t>
            </a:r>
            <a:endParaRPr lang="en-US" sz="2000" b="1" dirty="0"/>
          </a:p>
          <a:p>
            <a:r>
              <a:rPr lang="en-US" sz="2000" b="1" dirty="0"/>
              <a:t>1 - Listen to the complaint </a:t>
            </a:r>
            <a:r>
              <a:rPr lang="en-US" sz="2000" dirty="0"/>
              <a:t>Thank the customer for bringing the matter to your attention. </a:t>
            </a:r>
            <a:r>
              <a:rPr lang="en-US" sz="2000" dirty="0" err="1"/>
              <a:t>Apologise</a:t>
            </a:r>
            <a:r>
              <a:rPr lang="en-US" sz="2000" dirty="0"/>
              <a:t> and accept ownership, don’t blame others and remain courteous.</a:t>
            </a:r>
          </a:p>
          <a:p>
            <a:r>
              <a:rPr lang="en-US" sz="2000" b="1" dirty="0"/>
              <a:t>2 - Record details of the complaint </a:t>
            </a:r>
            <a:r>
              <a:rPr lang="en-US" sz="2000" dirty="0"/>
              <a:t>Go through the complaint in detail so you can understand exactly what the problem is. Keep records of all complaints in one central place or register. This will help you identify any trends or issues.</a:t>
            </a:r>
          </a:p>
          <a:p>
            <a:r>
              <a:rPr lang="en-US" sz="2000" b="1" dirty="0"/>
              <a:t>3 - Get all the facts </a:t>
            </a:r>
            <a:r>
              <a:rPr lang="en-US" sz="2000" dirty="0"/>
              <a:t>Check that you have understood and recorded the details of the complaint correctly. Ask questions if necessary.</a:t>
            </a:r>
          </a:p>
          <a:p>
            <a:r>
              <a:rPr lang="en-US" sz="2000" b="1" dirty="0"/>
              <a:t>4 - Discuss options for fixing the problem </a:t>
            </a:r>
            <a:r>
              <a:rPr lang="en-US" sz="2000" dirty="0"/>
              <a:t>Ask the customer what response they are seeking; it could be a repair, replacement, refund or apology. Decide if the request is reasonable.</a:t>
            </a:r>
          </a:p>
          <a:p>
            <a:r>
              <a:rPr lang="en-US" sz="2000" b="1" dirty="0"/>
              <a:t>5 - Act quickly </a:t>
            </a:r>
            <a:r>
              <a:rPr lang="en-US" sz="2000" dirty="0"/>
              <a:t>Aim to resolve the complaint quickly. If you take a long time they tend to escalate.</a:t>
            </a:r>
          </a:p>
          <a:p>
            <a:r>
              <a:rPr lang="en-US" sz="2000" b="1" dirty="0"/>
              <a:t>6 - Keep your promises </a:t>
            </a:r>
            <a:r>
              <a:rPr lang="en-US" sz="2000" dirty="0"/>
              <a:t>Keep the customer informed if there are any delays in resolving their request. Don’t promise things that you can’t deliver.</a:t>
            </a:r>
          </a:p>
          <a:p>
            <a:r>
              <a:rPr lang="en-US" sz="2000" b="1" dirty="0"/>
              <a:t>7 - Follow up </a:t>
            </a:r>
            <a:r>
              <a:rPr lang="en-US" sz="2000" dirty="0"/>
              <a:t>Contact the customer to find out if they were satisfied with how their complaint was handled. Let them know what you are doing to avoid the problem in the future. This prevents negative word of mouth publicity.</a:t>
            </a:r>
            <a:endParaRPr lang="en-US" sz="2000" b="1" dirty="0"/>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8759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3060</TotalTime>
  <Words>4166</Words>
  <Application>Microsoft Office PowerPoint</Application>
  <PresentationFormat>Widescreen</PresentationFormat>
  <Paragraphs>155</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Lato</vt:lpstr>
      <vt:lpstr>Poppins</vt:lpstr>
      <vt:lpstr>source serif pro</vt:lpstr>
      <vt:lpstr>Trebuchet MS</vt:lpstr>
      <vt:lpstr>Wingdings 3</vt:lpstr>
      <vt:lpstr>Facet</vt:lpstr>
      <vt:lpstr>Customer satisfaction and Service quality in service marketing</vt:lpstr>
      <vt:lpstr>Customer satisfaction &amp; service quality</vt:lpstr>
      <vt:lpstr>PowerPoint Presentation</vt:lpstr>
      <vt:lpstr>PowerPoint Presentation</vt:lpstr>
      <vt:lpstr>GAP analysis</vt:lpstr>
      <vt:lpstr>PowerPoint Presentation</vt:lpstr>
      <vt:lpstr>Customer satisfaction measurement</vt:lpstr>
      <vt:lpstr>PowerPoint Presentation</vt:lpstr>
      <vt:lpstr>PowerPoint Presentation</vt:lpstr>
      <vt:lpstr>Service failure and recovery</vt:lpstr>
      <vt:lpstr>Role of Internet in MFS</vt:lpstr>
      <vt:lpstr>PowerPoint Presentation</vt:lpstr>
      <vt:lpstr>Utilisation of social networking channels </vt:lpstr>
      <vt:lpstr>Use of IT in marketing</vt:lpstr>
      <vt:lpstr>Ethics in marketing</vt:lpstr>
      <vt:lpstr>PowerPoint Presentation</vt:lpstr>
      <vt:lpstr>New trends in marketing of financial services</vt:lpstr>
      <vt:lpstr>PowerPoint Presentation</vt:lpstr>
      <vt:lpstr>PowerPoint Presentation</vt:lpstr>
      <vt:lpstr>PowerPoint Presentation</vt:lpstr>
      <vt:lpstr>Trend in 21st century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Customer satisfaction and Service quality in service marketing</dc:title>
  <dc:creator>Windows 10 Pro</dc:creator>
  <cp:lastModifiedBy>Dell Ins3501</cp:lastModifiedBy>
  <cp:revision>30</cp:revision>
  <dcterms:created xsi:type="dcterms:W3CDTF">2021-09-05T17:49:08Z</dcterms:created>
  <dcterms:modified xsi:type="dcterms:W3CDTF">2022-09-29T12:44:06Z</dcterms:modified>
</cp:coreProperties>
</file>