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22" r:id="rId2"/>
    <p:sldId id="348" r:id="rId3"/>
    <p:sldId id="349" r:id="rId4"/>
    <p:sldId id="336" r:id="rId5"/>
    <p:sldId id="256" r:id="rId6"/>
    <p:sldId id="324" r:id="rId7"/>
    <p:sldId id="334" r:id="rId8"/>
    <p:sldId id="335" r:id="rId9"/>
    <p:sldId id="337" r:id="rId10"/>
    <p:sldId id="338" r:id="rId11"/>
    <p:sldId id="339" r:id="rId12"/>
    <p:sldId id="333" r:id="rId13"/>
    <p:sldId id="341" r:id="rId14"/>
    <p:sldId id="342" r:id="rId15"/>
    <p:sldId id="343" r:id="rId16"/>
    <p:sldId id="344" r:id="rId17"/>
    <p:sldId id="345" r:id="rId18"/>
    <p:sldId id="300" r:id="rId19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B3655-7209-4D1D-8971-3EC16E7DBC80}" type="datetimeFigureOut">
              <a:rPr lang="en-US" smtClean="0"/>
              <a:pPr/>
              <a:t>8/16/2020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62FA9-6DB7-494E-BD33-A6CB3A24C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013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68270" y="6242371"/>
            <a:ext cx="1776095" cy="158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eepa\Pictures\Screenshots\Screenshot (27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11582400" cy="6400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615553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rgbClr val="7030A0"/>
                </a:solidFill>
              </a:rPr>
              <a:t>Features of MIS 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4662815"/>
          </a:xfrm>
        </p:spPr>
        <p:txBody>
          <a:bodyPr/>
          <a:lstStyle/>
          <a:p>
            <a:pPr marL="342900" indent="-342900"/>
            <a:r>
              <a:rPr lang="en-GB" sz="3000" dirty="0" smtClean="0">
                <a:solidFill>
                  <a:srgbClr val="FF0000"/>
                </a:solidFill>
              </a:rPr>
              <a:t>2. Components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Hardware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Software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Data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Procedures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People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Network resources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615553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rgbClr val="7030A0"/>
                </a:solidFill>
              </a:rPr>
              <a:t>Features of MIS 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831818"/>
          </a:xfrm>
        </p:spPr>
        <p:txBody>
          <a:bodyPr/>
          <a:lstStyle/>
          <a:p>
            <a:pPr marL="342900" indent="-342900"/>
            <a:r>
              <a:rPr lang="en-GB" sz="3000" dirty="0" smtClean="0">
                <a:solidFill>
                  <a:srgbClr val="FF0000"/>
                </a:solidFill>
              </a:rPr>
              <a:t>3. Unified and Centralised</a:t>
            </a:r>
          </a:p>
          <a:p>
            <a:pPr marL="342900" indent="-342900"/>
            <a:endParaRPr lang="en-GB" sz="3000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en-GB" sz="3000" dirty="0" smtClean="0">
                <a:solidFill>
                  <a:srgbClr val="FF0000"/>
                </a:solidFill>
              </a:rPr>
              <a:t>4. Professional Approach</a:t>
            </a:r>
          </a:p>
          <a:p>
            <a:pPr marL="342900" indent="-342900"/>
            <a:endParaRPr lang="en-GB" sz="3000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en-GB" sz="3000" dirty="0" smtClean="0">
                <a:solidFill>
                  <a:srgbClr val="FF0000"/>
                </a:solidFill>
              </a:rPr>
              <a:t>5. Continuous in Nature</a:t>
            </a:r>
          </a:p>
          <a:p>
            <a:pPr marL="342900" indent="-342900"/>
            <a:endParaRPr lang="en-GB" sz="3000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en-GB" sz="3000" dirty="0" smtClean="0">
                <a:solidFill>
                  <a:srgbClr val="FF0000"/>
                </a:solidFill>
              </a:rPr>
              <a:t>6. Accessibility and Integration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SUMMARY ....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1143000"/>
            <a:ext cx="9660635" cy="5181600"/>
          </a:xfrm>
        </p:spPr>
        <p:txBody>
          <a:bodyPr/>
          <a:lstStyle/>
          <a:p>
            <a:r>
              <a:rPr lang="en-GB" sz="3000" b="1" dirty="0" smtClean="0">
                <a:solidFill>
                  <a:srgbClr val="0070C0"/>
                </a:solidFill>
              </a:rPr>
              <a:t>MIS - </a:t>
            </a:r>
            <a:r>
              <a:rPr lang="en-GB" sz="3000" dirty="0" smtClean="0">
                <a:solidFill>
                  <a:srgbClr val="0070C0"/>
                </a:solidFill>
              </a:rPr>
              <a:t>MIS is planned, organised and systematic collection of relevant, accurate, precise and timely information. </a:t>
            </a:r>
            <a:endParaRPr lang="en-GB" sz="3000" b="1" dirty="0" smtClean="0">
              <a:solidFill>
                <a:srgbClr val="0070C0"/>
              </a:solidFill>
            </a:endParaRPr>
          </a:p>
          <a:p>
            <a:endParaRPr lang="en-GB" dirty="0" smtClean="0"/>
          </a:p>
          <a:p>
            <a:pPr marL="342900" indent="-342900">
              <a:buFontTx/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Systematic Process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 Components</a:t>
            </a:r>
          </a:p>
          <a:p>
            <a:pPr marL="342900" indent="-342900">
              <a:buAutoNum type="arabicPeriod"/>
            </a:pPr>
            <a:r>
              <a:rPr lang="en-GB" sz="2800" dirty="0" smtClean="0">
                <a:solidFill>
                  <a:srgbClr val="FF0000"/>
                </a:solidFill>
              </a:rPr>
              <a:t>Unified and Centralised</a:t>
            </a:r>
          </a:p>
          <a:p>
            <a:pPr marL="342900" indent="-342900"/>
            <a:r>
              <a:rPr lang="en-GB" sz="2800" dirty="0" smtClean="0">
                <a:solidFill>
                  <a:srgbClr val="FF0000"/>
                </a:solidFill>
              </a:rPr>
              <a:t>4. Professional Approach</a:t>
            </a:r>
          </a:p>
          <a:p>
            <a:pPr marL="342900" indent="-342900"/>
            <a:r>
              <a:rPr lang="en-GB" sz="2800" dirty="0" smtClean="0">
                <a:solidFill>
                  <a:srgbClr val="FF0000"/>
                </a:solidFill>
              </a:rPr>
              <a:t>5. Continuous in Nature</a:t>
            </a:r>
          </a:p>
          <a:p>
            <a:pPr marL="342900" indent="-342900"/>
            <a:r>
              <a:rPr lang="en-GB" sz="2800" dirty="0" smtClean="0">
                <a:solidFill>
                  <a:srgbClr val="FF0000"/>
                </a:solidFill>
              </a:rPr>
              <a:t>6. Accessibility and Integration </a:t>
            </a:r>
          </a:p>
          <a:p>
            <a:pPr marL="342900" indent="-342900">
              <a:buAutoNum type="arabicPeriod"/>
            </a:pPr>
            <a:endParaRPr lang="en-GB" sz="2800" dirty="0" smtClean="0"/>
          </a:p>
          <a:p>
            <a:pPr marL="342900" indent="-342900"/>
            <a:endParaRPr lang="en-GB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IN" dirty="0" smtClean="0"/>
              <a:t>Components of MIS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8653"/>
            <a:ext cx="10896600" cy="433965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IN" sz="3000" dirty="0" smtClean="0">
                <a:solidFill>
                  <a:srgbClr val="FF0000"/>
                </a:solidFill>
              </a:rPr>
              <a:t>People </a:t>
            </a:r>
          </a:p>
          <a:p>
            <a:pPr marL="342900" indent="-342900">
              <a:buAutoNum type="arabicPeriod"/>
            </a:pPr>
            <a:endParaRPr lang="en-IN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IN" sz="2400" dirty="0" smtClean="0"/>
              <a:t>Computer device operator – who operates computer device and feeds data </a:t>
            </a:r>
          </a:p>
          <a:p>
            <a:pPr marL="342900" indent="-342900"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IN" sz="2400" dirty="0" smtClean="0"/>
              <a:t>Support staff</a:t>
            </a:r>
          </a:p>
          <a:p>
            <a:pPr marL="342900" indent="-342900"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IN" sz="2400" dirty="0" smtClean="0"/>
              <a:t>Network administrator  -keeping computer network up to date</a:t>
            </a:r>
          </a:p>
          <a:p>
            <a:pPr marL="342900" indent="-342900"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IN" sz="2400" dirty="0" smtClean="0"/>
              <a:t>System specialist – Technical knowledge of the system  </a:t>
            </a:r>
          </a:p>
          <a:p>
            <a:pPr marL="342900" indent="-342900"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IN" sz="2400" dirty="0" smtClean="0"/>
              <a:t>End users – who used information 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IN" dirty="0" smtClean="0"/>
              <a:t>Components of MIS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8653"/>
            <a:ext cx="10896600" cy="4154984"/>
          </a:xfrm>
        </p:spPr>
        <p:txBody>
          <a:bodyPr/>
          <a:lstStyle/>
          <a:p>
            <a:pPr marL="342900" indent="-342900"/>
            <a:r>
              <a:rPr lang="en-IN" sz="3000" dirty="0" smtClean="0">
                <a:solidFill>
                  <a:srgbClr val="FF0000"/>
                </a:solidFill>
              </a:rPr>
              <a:t>2. Hardware  </a:t>
            </a:r>
          </a:p>
          <a:p>
            <a:pPr marL="342900" indent="-342900"/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Input and out put device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Input device – keyboard, scanners, mouse, sensors etc.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Output device – monitors, printers, network device etc.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Storage device – hard drives , cloud storage </a:t>
            </a:r>
          </a:p>
          <a:p>
            <a:pPr marL="342900" indent="-342900"/>
            <a:endParaRPr lang="en-IN" sz="2400" dirty="0" smtClean="0"/>
          </a:p>
          <a:p>
            <a:pPr marL="342900" indent="-342900"/>
            <a:r>
              <a:rPr lang="en-IN" sz="2400" dirty="0" smtClean="0"/>
              <a:t> </a:t>
            </a:r>
          </a:p>
          <a:p>
            <a:pPr marL="342900" indent="-342900"/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IN" dirty="0" smtClean="0"/>
              <a:t>Components of MIS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8653"/>
            <a:ext cx="10896600" cy="3600986"/>
          </a:xfrm>
        </p:spPr>
        <p:txBody>
          <a:bodyPr/>
          <a:lstStyle/>
          <a:p>
            <a:pPr marL="342900" indent="-342900"/>
            <a:r>
              <a:rPr lang="en-IN" sz="3000" dirty="0" smtClean="0">
                <a:solidFill>
                  <a:srgbClr val="FF0000"/>
                </a:solidFill>
              </a:rPr>
              <a:t>3. Software  </a:t>
            </a:r>
          </a:p>
          <a:p>
            <a:pPr marL="342900" indent="-342900"/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Various programmes and application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Like Microsoft word, Excel . Google Chrome, You tube, Skype, </a:t>
            </a:r>
            <a:r>
              <a:rPr lang="en-IN" sz="2400" dirty="0" err="1" smtClean="0"/>
              <a:t>Whatsapp</a:t>
            </a:r>
            <a:r>
              <a:rPr lang="en-IN" sz="2400" dirty="0" smtClean="0"/>
              <a:t>, Linux, etc.  </a:t>
            </a:r>
          </a:p>
          <a:p>
            <a:pPr marL="342900" indent="-342900"/>
            <a:endParaRPr lang="en-IN" sz="2400" dirty="0" smtClean="0"/>
          </a:p>
          <a:p>
            <a:pPr marL="342900" indent="-342900"/>
            <a:r>
              <a:rPr lang="en-IN" sz="2400" dirty="0" smtClean="0"/>
              <a:t> </a:t>
            </a:r>
          </a:p>
          <a:p>
            <a:pPr marL="342900" indent="-342900"/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IN" dirty="0" smtClean="0"/>
              <a:t>Components of MIS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68653"/>
            <a:ext cx="10896600" cy="3046988"/>
          </a:xfrm>
        </p:spPr>
        <p:txBody>
          <a:bodyPr/>
          <a:lstStyle/>
          <a:p>
            <a:pPr marL="342900" indent="-342900"/>
            <a:r>
              <a:rPr lang="en-IN" sz="3000" dirty="0" smtClean="0">
                <a:solidFill>
                  <a:srgbClr val="FF0000"/>
                </a:solidFill>
              </a:rPr>
              <a:t>4. Data   </a:t>
            </a:r>
          </a:p>
          <a:p>
            <a:pPr marL="342900" indent="-342900"/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Raw data and processed data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Data can be Text data, numeric data, graphic , image, audio etc. </a:t>
            </a:r>
          </a:p>
          <a:p>
            <a:pPr marL="342900" indent="-342900"/>
            <a:endParaRPr lang="en-IN" sz="2400" dirty="0" smtClean="0"/>
          </a:p>
          <a:p>
            <a:pPr marL="342900" indent="-342900"/>
            <a:r>
              <a:rPr lang="en-IN" sz="2400" dirty="0" smtClean="0"/>
              <a:t> </a:t>
            </a:r>
          </a:p>
          <a:p>
            <a:pPr marL="342900" indent="-342900"/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IN" dirty="0" smtClean="0"/>
              <a:t>Components of MIS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447800"/>
            <a:ext cx="10896600" cy="4419600"/>
          </a:xfrm>
        </p:spPr>
        <p:txBody>
          <a:bodyPr/>
          <a:lstStyle/>
          <a:p>
            <a:pPr marL="342900" indent="-342900"/>
            <a:r>
              <a:rPr lang="en-IN" sz="3000" dirty="0" smtClean="0">
                <a:solidFill>
                  <a:srgbClr val="FF0000"/>
                </a:solidFill>
              </a:rPr>
              <a:t>5. Network Resources    </a:t>
            </a:r>
          </a:p>
          <a:p>
            <a:pPr marL="342900" indent="-342900"/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2400" dirty="0" smtClean="0"/>
              <a:t>Server computer – internet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lnSpc>
                <a:spcPct val="150000"/>
              </a:lnSpc>
            </a:pPr>
            <a:r>
              <a:rPr lang="en-IN" sz="3000" dirty="0" smtClean="0">
                <a:solidFill>
                  <a:srgbClr val="FF0000"/>
                </a:solidFill>
              </a:rPr>
              <a:t>6. Process or procedure </a:t>
            </a:r>
          </a:p>
          <a:p>
            <a:pPr marL="342900" indent="-342900">
              <a:lnSpc>
                <a:spcPct val="150000"/>
              </a:lnSpc>
            </a:pPr>
            <a:r>
              <a:rPr lang="en-IN" sz="2200" dirty="0" smtClean="0"/>
              <a:t>Set of guidelines for use of data   </a:t>
            </a:r>
          </a:p>
          <a:p>
            <a:pPr marL="342900" indent="-342900">
              <a:lnSpc>
                <a:spcPct val="150000"/>
              </a:lnSpc>
            </a:pPr>
            <a:r>
              <a:rPr lang="en-IN" sz="2400" dirty="0" smtClean="0">
                <a:solidFill>
                  <a:srgbClr val="FF0000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endParaRPr lang="en-IN" sz="2400" dirty="0" smtClean="0"/>
          </a:p>
          <a:p>
            <a:pPr marL="342900" indent="-342900"/>
            <a:endParaRPr lang="en-IN" sz="2400" dirty="0" smtClean="0"/>
          </a:p>
          <a:p>
            <a:pPr marL="342900" indent="-342900"/>
            <a:r>
              <a:rPr lang="en-IN" sz="2400" dirty="0" smtClean="0"/>
              <a:t> </a:t>
            </a:r>
          </a:p>
          <a:p>
            <a:pPr marL="342900" indent="-342900"/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4 Tips for Writing Thank You Notes After An Interview - COOR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8305800" cy="53530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eepa\Pictures\Screenshots\Screenshot (27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113538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eepa\Pictures\Screenshots\Screenshot (27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114300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7375780" cy="63449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Let’s Revise Previous lecture ....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447800"/>
            <a:ext cx="10439400" cy="498598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activities or actions of the subordinates by the superior </a:t>
            </a:r>
          </a:p>
          <a:p>
            <a:pPr>
              <a:lnSpc>
                <a:spcPct val="120000"/>
              </a:lnSpc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Coordination </a:t>
            </a:r>
          </a:p>
          <a:p>
            <a:pPr>
              <a:lnSpc>
                <a:spcPct val="120000"/>
              </a:lnSpc>
            </a:pPr>
            <a:r>
              <a:rPr lang="en-IN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2400" b="1" dirty="0" smtClean="0">
                <a:solidFill>
                  <a:srgbClr val="7030A0"/>
                </a:solidFill>
              </a:rPr>
              <a:t>division of Work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Interdependence of Units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Integration of Individual and Group Goals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Essence of Management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Smooth Functioning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Enhance Morale of employees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Achievement of Goals</a:t>
            </a:r>
          </a:p>
          <a:p>
            <a:pPr>
              <a:lnSpc>
                <a:spcPct val="120000"/>
              </a:lnSpc>
            </a:pPr>
            <a:r>
              <a:rPr lang="en-GB" sz="2400" b="1" dirty="0" smtClean="0">
                <a:solidFill>
                  <a:srgbClr val="7030A0"/>
                </a:solidFill>
              </a:rPr>
              <a:t>Higher Efficiency</a:t>
            </a: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381000"/>
            <a:ext cx="8686800" cy="3200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838200"/>
            <a:ext cx="8382000" cy="41671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95"/>
              </a:spcBef>
            </a:pP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Management Information System </a:t>
            </a: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n-GB" sz="6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146" name="Picture 2" descr="MIS and ISM - Kipk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657600"/>
            <a:ext cx="47625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84775"/>
          </a:xfrm>
        </p:spPr>
        <p:txBody>
          <a:bodyPr/>
          <a:lstStyle/>
          <a:p>
            <a:pPr algn="ctr"/>
            <a:r>
              <a:rPr lang="en-GB" sz="3800" dirty="0" smtClean="0">
                <a:solidFill>
                  <a:srgbClr val="FF0000"/>
                </a:solidFill>
              </a:rPr>
              <a:t>Meaning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066801"/>
            <a:ext cx="10210799" cy="251459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Management required complete reliable information to take decision 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Proper collection, handling and providing data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Right information at right time, to right person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Information is different than data   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5122" name="Picture 2" descr="Know More, Practice Hard: Best MIS Interview Questions for Yo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810000"/>
            <a:ext cx="102870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Meaning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0"/>
            <a:ext cx="9660635" cy="470898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MIS is planned, organised and systematic collection of relevant, accurate, precise and timely information. </a:t>
            </a:r>
          </a:p>
          <a:p>
            <a:endParaRPr lang="en-GB" sz="3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Objectives of MIS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Facilitates decision making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Avoid duplication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Saving time</a:t>
            </a:r>
          </a:p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Improve service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84775"/>
          </a:xfrm>
        </p:spPr>
        <p:txBody>
          <a:bodyPr/>
          <a:lstStyle/>
          <a:p>
            <a:r>
              <a:rPr lang="en-GB" sz="3800" dirty="0" smtClean="0">
                <a:solidFill>
                  <a:srgbClr val="FF0000"/>
                </a:solidFill>
              </a:rPr>
              <a:t>Definition  </a:t>
            </a:r>
            <a:endParaRPr lang="en-US" sz="38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524000"/>
            <a:ext cx="9660635" cy="332398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rgbClr val="0070C0"/>
                </a:solidFill>
              </a:rPr>
              <a:t>“A formal method of collecting timely information in a presentable form in order to facilitate effective decision making” - </a:t>
            </a:r>
            <a:r>
              <a:rPr lang="en-GB" sz="3000" dirty="0" smtClean="0">
                <a:solidFill>
                  <a:srgbClr val="FF0000"/>
                </a:solidFill>
              </a:rPr>
              <a:t>Walter</a:t>
            </a:r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endParaRPr lang="en-GB" sz="3000" dirty="0" smtClean="0">
              <a:solidFill>
                <a:srgbClr val="0070C0"/>
              </a:solidFill>
            </a:endParaRPr>
          </a:p>
          <a:p>
            <a:r>
              <a:rPr lang="en-GB" sz="30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GB" sz="3000" dirty="0" smtClean="0">
                <a:solidFill>
                  <a:srgbClr val="0070C0"/>
                </a:solidFill>
              </a:rPr>
              <a:t>  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615553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rgbClr val="7030A0"/>
                </a:solidFill>
              </a:rPr>
              <a:t>Features of MIS 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462486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3000" dirty="0" smtClean="0">
                <a:solidFill>
                  <a:srgbClr val="FF0000"/>
                </a:solidFill>
              </a:rPr>
              <a:t>Systematic Process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Gathering data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Classification of data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Comparing data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Analysis of data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600" dirty="0" smtClean="0"/>
              <a:t>Transmitting data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</TotalTime>
  <Words>398</Words>
  <Application>Microsoft Office PowerPoint</Application>
  <PresentationFormat>Custom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Let’s Revise Previous lecture .... </vt:lpstr>
      <vt:lpstr>Management Information System  </vt:lpstr>
      <vt:lpstr>Meaning  </vt:lpstr>
      <vt:lpstr>Meaning  </vt:lpstr>
      <vt:lpstr>Definition  </vt:lpstr>
      <vt:lpstr>Features of MIS </vt:lpstr>
      <vt:lpstr>Features of MIS </vt:lpstr>
      <vt:lpstr>Features of MIS </vt:lpstr>
      <vt:lpstr>SUMMARY ....</vt:lpstr>
      <vt:lpstr>Components of MIS </vt:lpstr>
      <vt:lpstr>Components of MIS </vt:lpstr>
      <vt:lpstr>Components of MIS </vt:lpstr>
      <vt:lpstr>Components of MIS </vt:lpstr>
      <vt:lpstr>Components of MIS 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INFORMATION SYSTEM</dc:title>
  <dc:creator>Deepa</dc:creator>
  <cp:lastModifiedBy>Windows User</cp:lastModifiedBy>
  <cp:revision>101</cp:revision>
  <dcterms:created xsi:type="dcterms:W3CDTF">2020-06-24T17:45:06Z</dcterms:created>
  <dcterms:modified xsi:type="dcterms:W3CDTF">2020-08-16T23:27:21Z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2020-06-24T00:00:00Z</vt:filetime>
  </property>
</Properties>
</file>