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22" r:id="rId2"/>
    <p:sldId id="348" r:id="rId3"/>
    <p:sldId id="349" r:id="rId4"/>
    <p:sldId id="336" r:id="rId5"/>
    <p:sldId id="256" r:id="rId6"/>
    <p:sldId id="324" r:id="rId7"/>
    <p:sldId id="334" r:id="rId8"/>
    <p:sldId id="335" r:id="rId9"/>
    <p:sldId id="337" r:id="rId10"/>
    <p:sldId id="338" r:id="rId11"/>
    <p:sldId id="339" r:id="rId12"/>
    <p:sldId id="333" r:id="rId13"/>
    <p:sldId id="341" r:id="rId14"/>
    <p:sldId id="342" r:id="rId15"/>
    <p:sldId id="343" r:id="rId16"/>
    <p:sldId id="344" r:id="rId17"/>
    <p:sldId id="345" r:id="rId18"/>
    <p:sldId id="300" r:id="rId19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26" y="-2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BB3655-7209-4D1D-8971-3EC16E7DBC80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962FA9-6DB7-494E-BD33-A6CB3A24CE4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-5" dirty="0"/>
              <a:t>MARKETING INFORAMTION</a:t>
            </a:r>
            <a:r>
              <a:rPr spc="-30" dirty="0"/>
              <a:t> </a:t>
            </a:r>
            <a:r>
              <a:rPr dirty="0"/>
              <a:t>SYSTEM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2525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-5" dirty="0"/>
              <a:t>MARKETING INFORAMTION</a:t>
            </a:r>
            <a:r>
              <a:rPr spc="-30" dirty="0"/>
              <a:t> </a:t>
            </a:r>
            <a:r>
              <a:rPr dirty="0"/>
              <a:t>SYSTEM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2851404" cy="68595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82880" cy="6858000"/>
          </a:xfrm>
          <a:custGeom>
            <a:avLst/>
            <a:gdLst/>
            <a:ahLst/>
            <a:cxnLst/>
            <a:rect l="l" t="t" r="r" b="b"/>
            <a:pathLst>
              <a:path w="182880" h="6858000">
                <a:moveTo>
                  <a:pt x="0" y="6858000"/>
                </a:moveTo>
                <a:lnTo>
                  <a:pt x="182880" y="6858000"/>
                </a:lnTo>
                <a:lnTo>
                  <a:pt x="18288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766E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714756"/>
            <a:ext cx="1592580" cy="508000"/>
          </a:xfrm>
          <a:custGeom>
            <a:avLst/>
            <a:gdLst/>
            <a:ahLst/>
            <a:cxnLst/>
            <a:rect l="l" t="t" r="r" b="b"/>
            <a:pathLst>
              <a:path w="1592580" h="508000">
                <a:moveTo>
                  <a:pt x="0" y="0"/>
                </a:moveTo>
                <a:lnTo>
                  <a:pt x="0" y="503948"/>
                </a:lnTo>
                <a:lnTo>
                  <a:pt x="1245844" y="507491"/>
                </a:lnTo>
                <a:lnTo>
                  <a:pt x="1346200" y="507491"/>
                </a:lnTo>
                <a:lnTo>
                  <a:pt x="1350899" y="502665"/>
                </a:lnTo>
                <a:lnTo>
                  <a:pt x="1352423" y="501141"/>
                </a:lnTo>
                <a:lnTo>
                  <a:pt x="1354328" y="499617"/>
                </a:lnTo>
                <a:lnTo>
                  <a:pt x="1355852" y="497966"/>
                </a:lnTo>
                <a:lnTo>
                  <a:pt x="1584960" y="268858"/>
                </a:lnTo>
                <a:lnTo>
                  <a:pt x="1590246" y="261714"/>
                </a:lnTo>
                <a:lnTo>
                  <a:pt x="1592008" y="254571"/>
                </a:lnTo>
                <a:lnTo>
                  <a:pt x="1590246" y="247427"/>
                </a:lnTo>
                <a:lnTo>
                  <a:pt x="1584960" y="240283"/>
                </a:lnTo>
                <a:lnTo>
                  <a:pt x="1355852" y="11302"/>
                </a:lnTo>
                <a:lnTo>
                  <a:pt x="1350899" y="11302"/>
                </a:lnTo>
                <a:lnTo>
                  <a:pt x="1350899" y="6476"/>
                </a:lnTo>
                <a:lnTo>
                  <a:pt x="1346200" y="6476"/>
                </a:lnTo>
                <a:lnTo>
                  <a:pt x="1341374" y="1777"/>
                </a:lnTo>
                <a:lnTo>
                  <a:pt x="1245844" y="1777"/>
                </a:lnTo>
                <a:lnTo>
                  <a:pt x="0" y="0"/>
                </a:lnTo>
                <a:close/>
              </a:path>
            </a:pathLst>
          </a:custGeom>
          <a:solidFill>
            <a:srgbClr val="A42F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2525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-5" dirty="0"/>
              <a:t>MARKETING INFORAMTION</a:t>
            </a:r>
            <a:r>
              <a:rPr spc="-30" dirty="0"/>
              <a:t> </a:t>
            </a:r>
            <a:r>
              <a:rPr dirty="0"/>
              <a:t>SYSTEM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2851404" cy="68595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82880" cy="6858000"/>
          </a:xfrm>
          <a:custGeom>
            <a:avLst/>
            <a:gdLst/>
            <a:ahLst/>
            <a:cxnLst/>
            <a:rect l="l" t="t" r="r" b="b"/>
            <a:pathLst>
              <a:path w="182880" h="6858000">
                <a:moveTo>
                  <a:pt x="0" y="6858000"/>
                </a:moveTo>
                <a:lnTo>
                  <a:pt x="182880" y="6858000"/>
                </a:lnTo>
                <a:lnTo>
                  <a:pt x="18288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766E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714756"/>
            <a:ext cx="1592580" cy="508000"/>
          </a:xfrm>
          <a:custGeom>
            <a:avLst/>
            <a:gdLst/>
            <a:ahLst/>
            <a:cxnLst/>
            <a:rect l="l" t="t" r="r" b="b"/>
            <a:pathLst>
              <a:path w="1592580" h="508000">
                <a:moveTo>
                  <a:pt x="0" y="0"/>
                </a:moveTo>
                <a:lnTo>
                  <a:pt x="0" y="503948"/>
                </a:lnTo>
                <a:lnTo>
                  <a:pt x="1245844" y="507491"/>
                </a:lnTo>
                <a:lnTo>
                  <a:pt x="1346200" y="507491"/>
                </a:lnTo>
                <a:lnTo>
                  <a:pt x="1350899" y="502665"/>
                </a:lnTo>
                <a:lnTo>
                  <a:pt x="1352423" y="501141"/>
                </a:lnTo>
                <a:lnTo>
                  <a:pt x="1354328" y="499617"/>
                </a:lnTo>
                <a:lnTo>
                  <a:pt x="1355852" y="497966"/>
                </a:lnTo>
                <a:lnTo>
                  <a:pt x="1584960" y="268858"/>
                </a:lnTo>
                <a:lnTo>
                  <a:pt x="1590246" y="261714"/>
                </a:lnTo>
                <a:lnTo>
                  <a:pt x="1592008" y="254571"/>
                </a:lnTo>
                <a:lnTo>
                  <a:pt x="1590246" y="247427"/>
                </a:lnTo>
                <a:lnTo>
                  <a:pt x="1584960" y="240283"/>
                </a:lnTo>
                <a:lnTo>
                  <a:pt x="1355852" y="11302"/>
                </a:lnTo>
                <a:lnTo>
                  <a:pt x="1350899" y="11302"/>
                </a:lnTo>
                <a:lnTo>
                  <a:pt x="1350899" y="6476"/>
                </a:lnTo>
                <a:lnTo>
                  <a:pt x="1346200" y="6476"/>
                </a:lnTo>
                <a:lnTo>
                  <a:pt x="1341374" y="1777"/>
                </a:lnTo>
                <a:lnTo>
                  <a:pt x="1245844" y="1777"/>
                </a:lnTo>
                <a:lnTo>
                  <a:pt x="0" y="0"/>
                </a:lnTo>
                <a:close/>
              </a:path>
            </a:pathLst>
          </a:custGeom>
          <a:solidFill>
            <a:srgbClr val="A42F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2525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-5" dirty="0"/>
              <a:t>MARKETING INFORAMTION</a:t>
            </a:r>
            <a:r>
              <a:rPr spc="-30" dirty="0"/>
              <a:t> </a:t>
            </a:r>
            <a:r>
              <a:rPr dirty="0"/>
              <a:t>SYSTEM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-5" dirty="0"/>
              <a:t>MARKETING INFORAMTION</a:t>
            </a:r>
            <a:r>
              <a:rPr spc="-30" dirty="0"/>
              <a:t> </a:t>
            </a:r>
            <a:r>
              <a:rPr dirty="0"/>
              <a:t>SYSTEM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2851404" cy="685952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82880" cy="6858000"/>
          </a:xfrm>
          <a:custGeom>
            <a:avLst/>
            <a:gdLst/>
            <a:ahLst/>
            <a:cxnLst/>
            <a:rect l="l" t="t" r="r" b="b"/>
            <a:pathLst>
              <a:path w="182880" h="6858000">
                <a:moveTo>
                  <a:pt x="0" y="6858000"/>
                </a:moveTo>
                <a:lnTo>
                  <a:pt x="182880" y="6858000"/>
                </a:lnTo>
                <a:lnTo>
                  <a:pt x="18288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766E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77820" y="279907"/>
            <a:ext cx="4442459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2525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65682" y="1568653"/>
            <a:ext cx="9660635" cy="3013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68270" y="6242371"/>
            <a:ext cx="1776095" cy="1581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88888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-5" dirty="0"/>
              <a:t>MARKETING INFORAMTION</a:t>
            </a:r>
            <a:r>
              <a:rPr spc="-30" dirty="0"/>
              <a:t> </a:t>
            </a:r>
            <a:r>
              <a:rPr dirty="0"/>
              <a:t>SYSTEM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Deepa\Pictures\Screenshots\Screenshot (275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11582400" cy="64008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820" y="279907"/>
            <a:ext cx="4442459" cy="615553"/>
          </a:xfrm>
        </p:spPr>
        <p:txBody>
          <a:bodyPr/>
          <a:lstStyle/>
          <a:p>
            <a:pPr algn="ctr"/>
            <a:r>
              <a:rPr lang="en-GB" sz="4000" dirty="0" smtClean="0">
                <a:solidFill>
                  <a:srgbClr val="7030A0"/>
                </a:solidFill>
              </a:rPr>
              <a:t>Features of MIS </a:t>
            </a:r>
            <a:endParaRPr lang="en-US" sz="4000" dirty="0">
              <a:solidFill>
                <a:srgbClr val="7030A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5682" y="1568653"/>
            <a:ext cx="9660635" cy="4662815"/>
          </a:xfrm>
        </p:spPr>
        <p:txBody>
          <a:bodyPr/>
          <a:lstStyle/>
          <a:p>
            <a:pPr marL="342900" indent="-342900"/>
            <a:r>
              <a:rPr lang="en-GB" sz="3000" dirty="0" smtClean="0">
                <a:solidFill>
                  <a:srgbClr val="FF0000"/>
                </a:solidFill>
              </a:rPr>
              <a:t>2. Components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600" dirty="0" smtClean="0"/>
              <a:t>Hardware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600" dirty="0" smtClean="0"/>
              <a:t>Software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600" dirty="0" smtClean="0"/>
              <a:t>Data 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600" dirty="0" smtClean="0"/>
              <a:t>Procedures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600" dirty="0" smtClean="0"/>
              <a:t>People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600" dirty="0" smtClean="0"/>
              <a:t>Network resources 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endParaRPr lang="en-GB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820" y="279907"/>
            <a:ext cx="4442459" cy="615553"/>
          </a:xfrm>
        </p:spPr>
        <p:txBody>
          <a:bodyPr/>
          <a:lstStyle/>
          <a:p>
            <a:pPr algn="ctr"/>
            <a:r>
              <a:rPr lang="en-GB" sz="4000" dirty="0" smtClean="0">
                <a:solidFill>
                  <a:srgbClr val="7030A0"/>
                </a:solidFill>
              </a:rPr>
              <a:t>Features of MIS </a:t>
            </a:r>
            <a:endParaRPr lang="en-US" sz="4000" dirty="0">
              <a:solidFill>
                <a:srgbClr val="7030A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5682" y="1568653"/>
            <a:ext cx="9660635" cy="3831818"/>
          </a:xfrm>
        </p:spPr>
        <p:txBody>
          <a:bodyPr/>
          <a:lstStyle/>
          <a:p>
            <a:pPr marL="342900" indent="-342900"/>
            <a:r>
              <a:rPr lang="en-GB" sz="3000" dirty="0" smtClean="0">
                <a:solidFill>
                  <a:srgbClr val="FF0000"/>
                </a:solidFill>
              </a:rPr>
              <a:t>3. Unified and Centralised</a:t>
            </a:r>
          </a:p>
          <a:p>
            <a:pPr marL="342900" indent="-342900"/>
            <a:endParaRPr lang="en-GB" sz="3000" dirty="0" smtClean="0">
              <a:solidFill>
                <a:srgbClr val="FF0000"/>
              </a:solidFill>
            </a:endParaRPr>
          </a:p>
          <a:p>
            <a:pPr marL="342900" indent="-342900"/>
            <a:r>
              <a:rPr lang="en-GB" sz="3000" dirty="0" smtClean="0">
                <a:solidFill>
                  <a:srgbClr val="FF0000"/>
                </a:solidFill>
              </a:rPr>
              <a:t>4. Professional Approach</a:t>
            </a:r>
          </a:p>
          <a:p>
            <a:pPr marL="342900" indent="-342900"/>
            <a:endParaRPr lang="en-GB" sz="3000" dirty="0" smtClean="0">
              <a:solidFill>
                <a:srgbClr val="FF0000"/>
              </a:solidFill>
            </a:endParaRPr>
          </a:p>
          <a:p>
            <a:pPr marL="342900" indent="-342900"/>
            <a:r>
              <a:rPr lang="en-GB" sz="3000" dirty="0" smtClean="0">
                <a:solidFill>
                  <a:srgbClr val="FF0000"/>
                </a:solidFill>
              </a:rPr>
              <a:t>5. Continuous in Nature</a:t>
            </a:r>
          </a:p>
          <a:p>
            <a:pPr marL="342900" indent="-342900"/>
            <a:endParaRPr lang="en-GB" sz="3000" dirty="0" smtClean="0">
              <a:solidFill>
                <a:srgbClr val="FF0000"/>
              </a:solidFill>
            </a:endParaRPr>
          </a:p>
          <a:p>
            <a:pPr marL="342900" indent="-342900"/>
            <a:r>
              <a:rPr lang="en-GB" sz="3000" dirty="0" smtClean="0">
                <a:solidFill>
                  <a:srgbClr val="FF0000"/>
                </a:solidFill>
              </a:rPr>
              <a:t>6. Accessibility and Integration 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endParaRPr lang="en-GB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820" y="279907"/>
            <a:ext cx="4442459" cy="492443"/>
          </a:xfrm>
        </p:spPr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SUMMARY ....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2600" y="1143000"/>
            <a:ext cx="9660635" cy="5181600"/>
          </a:xfrm>
        </p:spPr>
        <p:txBody>
          <a:bodyPr/>
          <a:lstStyle/>
          <a:p>
            <a:r>
              <a:rPr lang="en-GB" sz="3000" b="1" dirty="0" smtClean="0">
                <a:solidFill>
                  <a:srgbClr val="0070C0"/>
                </a:solidFill>
              </a:rPr>
              <a:t>MIS - </a:t>
            </a:r>
            <a:r>
              <a:rPr lang="en-GB" sz="3000" dirty="0" smtClean="0">
                <a:solidFill>
                  <a:srgbClr val="0070C0"/>
                </a:solidFill>
              </a:rPr>
              <a:t>MIS is planned, organised and systematic collection of relevant, accurate, precise and timely information. </a:t>
            </a:r>
            <a:endParaRPr lang="en-GB" sz="3000" b="1" dirty="0" smtClean="0">
              <a:solidFill>
                <a:srgbClr val="0070C0"/>
              </a:solidFill>
            </a:endParaRPr>
          </a:p>
          <a:p>
            <a:endParaRPr lang="en-GB" dirty="0" smtClean="0"/>
          </a:p>
          <a:p>
            <a:pPr marL="342900" indent="-342900">
              <a:buFontTx/>
              <a:buAutoNum type="arabicPeriod"/>
            </a:pPr>
            <a:r>
              <a:rPr lang="en-GB" sz="2800" dirty="0" smtClean="0">
                <a:solidFill>
                  <a:srgbClr val="FF0000"/>
                </a:solidFill>
              </a:rPr>
              <a:t>Systematic Process</a:t>
            </a:r>
          </a:p>
          <a:p>
            <a:pPr marL="342900" indent="-342900">
              <a:buAutoNum type="arabicPeriod"/>
            </a:pPr>
            <a:r>
              <a:rPr lang="en-GB" sz="2800" dirty="0" smtClean="0">
                <a:solidFill>
                  <a:srgbClr val="FF0000"/>
                </a:solidFill>
              </a:rPr>
              <a:t> Components</a:t>
            </a:r>
          </a:p>
          <a:p>
            <a:pPr marL="342900" indent="-342900">
              <a:buAutoNum type="arabicPeriod"/>
            </a:pPr>
            <a:r>
              <a:rPr lang="en-GB" sz="2800" dirty="0" smtClean="0">
                <a:solidFill>
                  <a:srgbClr val="FF0000"/>
                </a:solidFill>
              </a:rPr>
              <a:t>Unified and Centralised</a:t>
            </a:r>
          </a:p>
          <a:p>
            <a:pPr marL="342900" indent="-342900"/>
            <a:r>
              <a:rPr lang="en-GB" sz="2800" dirty="0" smtClean="0">
                <a:solidFill>
                  <a:srgbClr val="FF0000"/>
                </a:solidFill>
              </a:rPr>
              <a:t>4. Professional Approach</a:t>
            </a:r>
          </a:p>
          <a:p>
            <a:pPr marL="342900" indent="-342900"/>
            <a:r>
              <a:rPr lang="en-GB" sz="2800" dirty="0" smtClean="0">
                <a:solidFill>
                  <a:srgbClr val="FF0000"/>
                </a:solidFill>
              </a:rPr>
              <a:t>5. Continuous in Nature</a:t>
            </a:r>
          </a:p>
          <a:p>
            <a:pPr marL="342900" indent="-342900"/>
            <a:r>
              <a:rPr lang="en-GB" sz="2800" dirty="0" smtClean="0">
                <a:solidFill>
                  <a:srgbClr val="FF0000"/>
                </a:solidFill>
              </a:rPr>
              <a:t>6. Accessibility and Integration </a:t>
            </a:r>
          </a:p>
          <a:p>
            <a:pPr marL="342900" indent="-342900">
              <a:buAutoNum type="arabicPeriod"/>
            </a:pPr>
            <a:endParaRPr lang="en-GB" sz="2800" dirty="0" smtClean="0"/>
          </a:p>
          <a:p>
            <a:pPr marL="342900" indent="-342900"/>
            <a:endParaRPr lang="en-GB" dirty="0" smtClean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820" y="279907"/>
            <a:ext cx="4442459" cy="492443"/>
          </a:xfrm>
        </p:spPr>
        <p:txBody>
          <a:bodyPr/>
          <a:lstStyle/>
          <a:p>
            <a:r>
              <a:rPr lang="en-IN" dirty="0" smtClean="0"/>
              <a:t>Components of MIS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68653"/>
            <a:ext cx="10896600" cy="4339650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en-IN" sz="3000" dirty="0" smtClean="0">
                <a:solidFill>
                  <a:srgbClr val="FF0000"/>
                </a:solidFill>
              </a:rPr>
              <a:t>People </a:t>
            </a:r>
          </a:p>
          <a:p>
            <a:pPr marL="342900" indent="-342900">
              <a:buAutoNum type="arabicPeriod"/>
            </a:pPr>
            <a:endParaRPr lang="en-IN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IN" sz="2400" dirty="0" smtClean="0"/>
              <a:t>Computer device operator – who operates computer device and feeds data </a:t>
            </a:r>
          </a:p>
          <a:p>
            <a:pPr marL="342900" indent="-342900">
              <a:buFont typeface="Wingdings" pitchFamily="2" charset="2"/>
              <a:buChar char="Ø"/>
            </a:pPr>
            <a:endParaRPr lang="en-IN" sz="240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IN" sz="2400" dirty="0" smtClean="0"/>
              <a:t>Support staff</a:t>
            </a:r>
          </a:p>
          <a:p>
            <a:pPr marL="342900" indent="-342900">
              <a:buFont typeface="Wingdings" pitchFamily="2" charset="2"/>
              <a:buChar char="Ø"/>
            </a:pPr>
            <a:endParaRPr lang="en-IN" sz="240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IN" sz="2400" dirty="0" smtClean="0"/>
              <a:t>Network administrator  -keeping computer network up to date</a:t>
            </a:r>
          </a:p>
          <a:p>
            <a:pPr marL="342900" indent="-342900">
              <a:buFont typeface="Wingdings" pitchFamily="2" charset="2"/>
              <a:buChar char="Ø"/>
            </a:pPr>
            <a:endParaRPr lang="en-IN" sz="240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IN" sz="2400" dirty="0" smtClean="0"/>
              <a:t>System specialist – Technical knowledge of the system  </a:t>
            </a:r>
          </a:p>
          <a:p>
            <a:pPr marL="342900" indent="-342900">
              <a:buFont typeface="Wingdings" pitchFamily="2" charset="2"/>
              <a:buChar char="Ø"/>
            </a:pPr>
            <a:endParaRPr lang="en-IN" sz="240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IN" sz="2400" dirty="0" smtClean="0"/>
              <a:t>End users – who used information </a:t>
            </a:r>
          </a:p>
          <a:p>
            <a:pPr marL="342900" indent="-342900"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820" y="279907"/>
            <a:ext cx="4442459" cy="492443"/>
          </a:xfrm>
        </p:spPr>
        <p:txBody>
          <a:bodyPr/>
          <a:lstStyle/>
          <a:p>
            <a:r>
              <a:rPr lang="en-IN" dirty="0" smtClean="0"/>
              <a:t>Components of MIS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68653"/>
            <a:ext cx="10896600" cy="4154984"/>
          </a:xfrm>
        </p:spPr>
        <p:txBody>
          <a:bodyPr/>
          <a:lstStyle/>
          <a:p>
            <a:pPr marL="342900" indent="-342900"/>
            <a:r>
              <a:rPr lang="en-IN" sz="3000" dirty="0" smtClean="0">
                <a:solidFill>
                  <a:srgbClr val="FF0000"/>
                </a:solidFill>
              </a:rPr>
              <a:t>2. Hardware  </a:t>
            </a:r>
          </a:p>
          <a:p>
            <a:pPr marL="342900" indent="-342900"/>
            <a:endParaRPr lang="en-IN" sz="2400" dirty="0" smtClean="0"/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400" dirty="0" smtClean="0"/>
              <a:t>Input and out put device 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400" dirty="0" smtClean="0"/>
              <a:t>Input device – keyboard, scanners, mouse, sensors etc. 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400" dirty="0" smtClean="0"/>
              <a:t>Output device – monitors, printers, network device etc. 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400" dirty="0" smtClean="0"/>
              <a:t>Storage device – hard drives , cloud storage </a:t>
            </a:r>
          </a:p>
          <a:p>
            <a:pPr marL="342900" indent="-342900"/>
            <a:endParaRPr lang="en-IN" sz="2400" dirty="0" smtClean="0"/>
          </a:p>
          <a:p>
            <a:pPr marL="342900" indent="-342900"/>
            <a:r>
              <a:rPr lang="en-IN" sz="2400" dirty="0" smtClean="0"/>
              <a:t> </a:t>
            </a:r>
          </a:p>
          <a:p>
            <a:pPr marL="342900" indent="-342900"/>
            <a:endParaRPr lang="en-IN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820" y="279907"/>
            <a:ext cx="4442459" cy="492443"/>
          </a:xfrm>
        </p:spPr>
        <p:txBody>
          <a:bodyPr/>
          <a:lstStyle/>
          <a:p>
            <a:r>
              <a:rPr lang="en-IN" dirty="0" smtClean="0"/>
              <a:t>Components of MIS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68653"/>
            <a:ext cx="10896600" cy="3600986"/>
          </a:xfrm>
        </p:spPr>
        <p:txBody>
          <a:bodyPr/>
          <a:lstStyle/>
          <a:p>
            <a:pPr marL="342900" indent="-342900"/>
            <a:r>
              <a:rPr lang="en-IN" sz="3000" dirty="0" smtClean="0">
                <a:solidFill>
                  <a:srgbClr val="FF0000"/>
                </a:solidFill>
              </a:rPr>
              <a:t>3. Software  </a:t>
            </a:r>
          </a:p>
          <a:p>
            <a:pPr marL="342900" indent="-342900"/>
            <a:endParaRPr lang="en-IN" sz="2400" dirty="0" smtClean="0"/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400" dirty="0" smtClean="0"/>
              <a:t>Various programmes and application  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400" dirty="0" smtClean="0"/>
              <a:t>Like Microsoft word, Excel . Google Chrome, You tube, Skype, </a:t>
            </a:r>
            <a:r>
              <a:rPr lang="en-IN" sz="2400" dirty="0" err="1" smtClean="0"/>
              <a:t>Whatsapp</a:t>
            </a:r>
            <a:r>
              <a:rPr lang="en-IN" sz="2400" dirty="0" smtClean="0"/>
              <a:t>, Linux, etc.  </a:t>
            </a:r>
          </a:p>
          <a:p>
            <a:pPr marL="342900" indent="-342900"/>
            <a:endParaRPr lang="en-IN" sz="2400" dirty="0" smtClean="0"/>
          </a:p>
          <a:p>
            <a:pPr marL="342900" indent="-342900"/>
            <a:r>
              <a:rPr lang="en-IN" sz="2400" dirty="0" smtClean="0"/>
              <a:t> </a:t>
            </a:r>
          </a:p>
          <a:p>
            <a:pPr marL="342900" indent="-342900"/>
            <a:endParaRPr lang="en-IN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820" y="279907"/>
            <a:ext cx="4442459" cy="492443"/>
          </a:xfrm>
        </p:spPr>
        <p:txBody>
          <a:bodyPr/>
          <a:lstStyle/>
          <a:p>
            <a:r>
              <a:rPr lang="en-IN" dirty="0" smtClean="0"/>
              <a:t>Components of MIS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68653"/>
            <a:ext cx="10896600" cy="3046988"/>
          </a:xfrm>
        </p:spPr>
        <p:txBody>
          <a:bodyPr/>
          <a:lstStyle/>
          <a:p>
            <a:pPr marL="342900" indent="-342900"/>
            <a:r>
              <a:rPr lang="en-IN" sz="3000" dirty="0" smtClean="0">
                <a:solidFill>
                  <a:srgbClr val="FF0000"/>
                </a:solidFill>
              </a:rPr>
              <a:t>4. Data   </a:t>
            </a:r>
          </a:p>
          <a:p>
            <a:pPr marL="342900" indent="-342900"/>
            <a:endParaRPr lang="en-IN" sz="2400" dirty="0" smtClean="0"/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400" dirty="0" smtClean="0"/>
              <a:t>Raw data and processed data  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400" dirty="0" smtClean="0"/>
              <a:t>Data can be Text data, numeric data, graphic , image, audio etc. </a:t>
            </a:r>
          </a:p>
          <a:p>
            <a:pPr marL="342900" indent="-342900"/>
            <a:endParaRPr lang="en-IN" sz="2400" dirty="0" smtClean="0"/>
          </a:p>
          <a:p>
            <a:pPr marL="342900" indent="-342900"/>
            <a:r>
              <a:rPr lang="en-IN" sz="2400" dirty="0" smtClean="0"/>
              <a:t> </a:t>
            </a:r>
          </a:p>
          <a:p>
            <a:pPr marL="342900" indent="-342900"/>
            <a:endParaRPr lang="en-IN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820" y="279907"/>
            <a:ext cx="4442459" cy="492443"/>
          </a:xfrm>
        </p:spPr>
        <p:txBody>
          <a:bodyPr/>
          <a:lstStyle/>
          <a:p>
            <a:r>
              <a:rPr lang="en-IN" dirty="0" smtClean="0"/>
              <a:t>Components of MIS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600" y="1447800"/>
            <a:ext cx="10896600" cy="4419600"/>
          </a:xfrm>
        </p:spPr>
        <p:txBody>
          <a:bodyPr/>
          <a:lstStyle/>
          <a:p>
            <a:pPr marL="342900" indent="-342900"/>
            <a:r>
              <a:rPr lang="en-IN" sz="3000" dirty="0" smtClean="0">
                <a:solidFill>
                  <a:srgbClr val="FF0000"/>
                </a:solidFill>
              </a:rPr>
              <a:t>5. Network Resources    </a:t>
            </a:r>
          </a:p>
          <a:p>
            <a:pPr marL="342900" indent="-342900"/>
            <a:endParaRPr lang="en-IN" sz="2400" dirty="0" smtClean="0"/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400" dirty="0" smtClean="0"/>
              <a:t>Server computer – internet 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endParaRPr lang="en-IN" sz="2400" dirty="0" smtClean="0"/>
          </a:p>
          <a:p>
            <a:pPr marL="342900" indent="-342900">
              <a:lnSpc>
                <a:spcPct val="150000"/>
              </a:lnSpc>
            </a:pPr>
            <a:r>
              <a:rPr lang="en-IN" sz="3000" dirty="0" smtClean="0">
                <a:solidFill>
                  <a:srgbClr val="FF0000"/>
                </a:solidFill>
              </a:rPr>
              <a:t>6. Process or procedure </a:t>
            </a:r>
          </a:p>
          <a:p>
            <a:pPr marL="342900" indent="-342900">
              <a:lnSpc>
                <a:spcPct val="150000"/>
              </a:lnSpc>
            </a:pPr>
            <a:r>
              <a:rPr lang="en-IN" sz="2200" dirty="0" smtClean="0"/>
              <a:t>Set of guidelines for use of data   </a:t>
            </a:r>
          </a:p>
          <a:p>
            <a:pPr marL="342900" indent="-342900">
              <a:lnSpc>
                <a:spcPct val="150000"/>
              </a:lnSpc>
            </a:pPr>
            <a:r>
              <a:rPr lang="en-IN" sz="2400" dirty="0" smtClean="0">
                <a:solidFill>
                  <a:srgbClr val="FF0000"/>
                </a:solidFill>
              </a:rPr>
              <a:t>  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endParaRPr lang="en-IN" sz="2400" dirty="0" smtClean="0"/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endParaRPr lang="en-IN" sz="2400" dirty="0" smtClean="0"/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endParaRPr lang="en-IN" sz="2400" dirty="0" smtClean="0"/>
          </a:p>
          <a:p>
            <a:pPr marL="342900" indent="-342900"/>
            <a:endParaRPr lang="en-IN" sz="2400" dirty="0" smtClean="0"/>
          </a:p>
          <a:p>
            <a:pPr marL="342900" indent="-342900"/>
            <a:r>
              <a:rPr lang="en-IN" sz="2400" dirty="0" smtClean="0"/>
              <a:t> </a:t>
            </a:r>
          </a:p>
          <a:p>
            <a:pPr marL="342900" indent="-342900"/>
            <a:endParaRPr lang="en-IN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 descr="4 Tips for Writing Thank You Notes After An Interview - COORS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838200"/>
            <a:ext cx="8305800" cy="535305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eepa\Pictures\Screenshots\Screenshot (27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04800"/>
            <a:ext cx="11353800" cy="624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Deepa\Pictures\Screenshots\Screenshot (274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57200"/>
            <a:ext cx="11430000" cy="601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820" y="279907"/>
            <a:ext cx="7375780" cy="634493"/>
          </a:xfrm>
        </p:spPr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Let’s Revise Previous lecture ....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447800"/>
            <a:ext cx="10439400" cy="498598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I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Integration of activities or actions of the subordinates by the superior </a:t>
            </a:r>
          </a:p>
          <a:p>
            <a:pPr>
              <a:lnSpc>
                <a:spcPct val="120000"/>
              </a:lnSpc>
            </a:pPr>
            <a:r>
              <a:rPr lang="en-I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Importance of Coordination </a:t>
            </a:r>
          </a:p>
          <a:p>
            <a:pPr>
              <a:lnSpc>
                <a:spcPct val="120000"/>
              </a:lnSpc>
            </a:pPr>
            <a:r>
              <a:rPr lang="en-I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GB" sz="2400" b="1" dirty="0" smtClean="0">
                <a:solidFill>
                  <a:srgbClr val="7030A0"/>
                </a:solidFill>
              </a:rPr>
              <a:t>division of Work</a:t>
            </a:r>
          </a:p>
          <a:p>
            <a:pPr>
              <a:lnSpc>
                <a:spcPct val="120000"/>
              </a:lnSpc>
            </a:pPr>
            <a:r>
              <a:rPr lang="en-GB" sz="2400" b="1" dirty="0" smtClean="0">
                <a:solidFill>
                  <a:srgbClr val="7030A0"/>
                </a:solidFill>
              </a:rPr>
              <a:t>Interdependence of Units</a:t>
            </a:r>
          </a:p>
          <a:p>
            <a:pPr>
              <a:lnSpc>
                <a:spcPct val="120000"/>
              </a:lnSpc>
            </a:pPr>
            <a:r>
              <a:rPr lang="en-GB" sz="2400" b="1" dirty="0" smtClean="0">
                <a:solidFill>
                  <a:srgbClr val="7030A0"/>
                </a:solidFill>
              </a:rPr>
              <a:t>Integration of Individual and Group Goals</a:t>
            </a:r>
          </a:p>
          <a:p>
            <a:pPr>
              <a:lnSpc>
                <a:spcPct val="120000"/>
              </a:lnSpc>
            </a:pPr>
            <a:r>
              <a:rPr lang="en-GB" sz="2400" b="1" dirty="0" smtClean="0">
                <a:solidFill>
                  <a:srgbClr val="7030A0"/>
                </a:solidFill>
              </a:rPr>
              <a:t>Essence of Management</a:t>
            </a:r>
          </a:p>
          <a:p>
            <a:pPr>
              <a:lnSpc>
                <a:spcPct val="120000"/>
              </a:lnSpc>
            </a:pPr>
            <a:r>
              <a:rPr lang="en-GB" sz="2400" b="1" dirty="0" smtClean="0">
                <a:solidFill>
                  <a:srgbClr val="7030A0"/>
                </a:solidFill>
              </a:rPr>
              <a:t>Smooth Functioning</a:t>
            </a:r>
          </a:p>
          <a:p>
            <a:pPr>
              <a:lnSpc>
                <a:spcPct val="120000"/>
              </a:lnSpc>
            </a:pPr>
            <a:r>
              <a:rPr lang="en-GB" sz="2400" b="1" dirty="0" smtClean="0">
                <a:solidFill>
                  <a:srgbClr val="7030A0"/>
                </a:solidFill>
              </a:rPr>
              <a:t>Enhance Morale of employees</a:t>
            </a:r>
          </a:p>
          <a:p>
            <a:pPr>
              <a:lnSpc>
                <a:spcPct val="120000"/>
              </a:lnSpc>
            </a:pPr>
            <a:r>
              <a:rPr lang="en-GB" sz="2400" b="1" dirty="0" smtClean="0">
                <a:solidFill>
                  <a:srgbClr val="7030A0"/>
                </a:solidFill>
              </a:rPr>
              <a:t>Achievement of Goals</a:t>
            </a:r>
          </a:p>
          <a:p>
            <a:pPr>
              <a:lnSpc>
                <a:spcPct val="120000"/>
              </a:lnSpc>
            </a:pPr>
            <a:r>
              <a:rPr lang="en-GB" sz="2400" b="1" dirty="0" smtClean="0">
                <a:solidFill>
                  <a:srgbClr val="7030A0"/>
                </a:solidFill>
              </a:rPr>
              <a:t>Higher Efficiency</a:t>
            </a:r>
          </a:p>
          <a:p>
            <a:endParaRPr lang="en-GB" b="1" dirty="0" smtClean="0">
              <a:solidFill>
                <a:srgbClr val="7030A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381000"/>
            <a:ext cx="8686800" cy="3200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1000" y="838200"/>
            <a:ext cx="8382000" cy="41671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50000"/>
              </a:lnSpc>
              <a:spcBef>
                <a:spcPts val="95"/>
              </a:spcBef>
            </a:pPr>
            <a:r>
              <a:rPr lang="en-GB" sz="60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Management Information System </a:t>
            </a:r>
            <a:r>
              <a:rPr lang="en-GB" sz="60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/>
            </a:r>
            <a:br>
              <a:rPr lang="en-GB" sz="60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endParaRPr lang="en-GB" sz="6000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6146" name="Picture 2" descr="MIS and ISM - Kipki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3657600"/>
            <a:ext cx="4762500" cy="29718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820" y="279907"/>
            <a:ext cx="4442459" cy="584775"/>
          </a:xfrm>
        </p:spPr>
        <p:txBody>
          <a:bodyPr/>
          <a:lstStyle/>
          <a:p>
            <a:pPr algn="ctr"/>
            <a:r>
              <a:rPr lang="en-GB" sz="3800" dirty="0" smtClean="0">
                <a:solidFill>
                  <a:srgbClr val="FF0000"/>
                </a:solidFill>
              </a:rPr>
              <a:t>Meaning  </a:t>
            </a:r>
            <a:endParaRPr lang="en-US" sz="3800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1066801"/>
            <a:ext cx="10210799" cy="2514599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Management required complete reliable information to take decision </a:t>
            </a:r>
          </a:p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Proper collection, handling and providing data</a:t>
            </a:r>
          </a:p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Right information at right time, to right person</a:t>
            </a:r>
          </a:p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Information is different than data   </a:t>
            </a:r>
          </a:p>
          <a:p>
            <a:endParaRPr lang="en-GB" dirty="0" smtClean="0"/>
          </a:p>
          <a:p>
            <a:endParaRPr lang="en-US" dirty="0"/>
          </a:p>
        </p:txBody>
      </p:sp>
      <p:pic>
        <p:nvPicPr>
          <p:cNvPr id="5122" name="Picture 2" descr="Know More, Practice Hard: Best MIS Interview Questions for Yo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3810000"/>
            <a:ext cx="10287000" cy="27432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820" y="279907"/>
            <a:ext cx="4442459" cy="584775"/>
          </a:xfrm>
        </p:spPr>
        <p:txBody>
          <a:bodyPr/>
          <a:lstStyle/>
          <a:p>
            <a:r>
              <a:rPr lang="en-GB" sz="3800" dirty="0" smtClean="0">
                <a:solidFill>
                  <a:srgbClr val="FF0000"/>
                </a:solidFill>
              </a:rPr>
              <a:t>Meaning  </a:t>
            </a:r>
            <a:endParaRPr lang="en-US" sz="3800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1524000"/>
            <a:ext cx="9660635" cy="4708981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MIS is planned, organised and systematic collection of relevant, accurate, precise and timely information. </a:t>
            </a:r>
          </a:p>
          <a:p>
            <a:endParaRPr lang="en-GB" sz="3000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Objectives of MIS</a:t>
            </a:r>
          </a:p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Facilitates decision making</a:t>
            </a:r>
          </a:p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Avoid duplication</a:t>
            </a:r>
          </a:p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Saving time</a:t>
            </a:r>
          </a:p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Improve service </a:t>
            </a:r>
          </a:p>
          <a:p>
            <a:r>
              <a:rPr lang="en-GB" sz="3000" dirty="0" smtClean="0">
                <a:solidFill>
                  <a:srgbClr val="0070C0"/>
                </a:solidFill>
              </a:rPr>
              <a:t>   </a:t>
            </a:r>
          </a:p>
          <a:p>
            <a:endParaRPr lang="en-GB" dirty="0" smtClean="0"/>
          </a:p>
          <a:p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820" y="279907"/>
            <a:ext cx="4442459" cy="584775"/>
          </a:xfrm>
        </p:spPr>
        <p:txBody>
          <a:bodyPr/>
          <a:lstStyle/>
          <a:p>
            <a:r>
              <a:rPr lang="en-GB" sz="3800" dirty="0" smtClean="0">
                <a:solidFill>
                  <a:srgbClr val="FF0000"/>
                </a:solidFill>
              </a:rPr>
              <a:t>Definition  </a:t>
            </a:r>
            <a:endParaRPr lang="en-US" sz="3800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1524000"/>
            <a:ext cx="9660635" cy="3323987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GB" sz="3000" dirty="0" smtClean="0">
                <a:solidFill>
                  <a:srgbClr val="0070C0"/>
                </a:solidFill>
              </a:rPr>
              <a:t>“A formal method of collecting timely information in a presentable form in order to facilitate effective decision making” - </a:t>
            </a:r>
            <a:r>
              <a:rPr lang="en-GB" sz="3000" dirty="0" smtClean="0">
                <a:solidFill>
                  <a:srgbClr val="FF0000"/>
                </a:solidFill>
              </a:rPr>
              <a:t>Walter</a:t>
            </a:r>
            <a:r>
              <a:rPr lang="en-GB" sz="3000" dirty="0" smtClean="0">
                <a:solidFill>
                  <a:srgbClr val="0070C0"/>
                </a:solidFill>
              </a:rPr>
              <a:t> </a:t>
            </a:r>
          </a:p>
          <a:p>
            <a:endParaRPr lang="en-GB" sz="3000" dirty="0" smtClean="0">
              <a:solidFill>
                <a:srgbClr val="0070C0"/>
              </a:solidFill>
            </a:endParaRPr>
          </a:p>
          <a:p>
            <a:r>
              <a:rPr lang="en-GB" sz="3000" dirty="0" smtClean="0">
                <a:solidFill>
                  <a:srgbClr val="0070C0"/>
                </a:solidFill>
              </a:rPr>
              <a:t> </a:t>
            </a:r>
          </a:p>
          <a:p>
            <a:r>
              <a:rPr lang="en-GB" sz="3000" dirty="0" smtClean="0">
                <a:solidFill>
                  <a:srgbClr val="0070C0"/>
                </a:solidFill>
              </a:rPr>
              <a:t>   </a:t>
            </a:r>
          </a:p>
          <a:p>
            <a:endParaRPr lang="en-GB" dirty="0" smtClean="0"/>
          </a:p>
          <a:p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820" y="279907"/>
            <a:ext cx="4442459" cy="615553"/>
          </a:xfrm>
        </p:spPr>
        <p:txBody>
          <a:bodyPr/>
          <a:lstStyle/>
          <a:p>
            <a:pPr algn="ctr"/>
            <a:r>
              <a:rPr lang="en-GB" sz="4000" dirty="0" smtClean="0">
                <a:solidFill>
                  <a:srgbClr val="7030A0"/>
                </a:solidFill>
              </a:rPr>
              <a:t>Features of MIS </a:t>
            </a:r>
            <a:endParaRPr lang="en-US" sz="4000" dirty="0">
              <a:solidFill>
                <a:srgbClr val="7030A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5682" y="1568653"/>
            <a:ext cx="9660635" cy="3462486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en-GB" sz="3000" dirty="0" smtClean="0">
                <a:solidFill>
                  <a:srgbClr val="FF0000"/>
                </a:solidFill>
              </a:rPr>
              <a:t>Systematic Process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600" dirty="0" smtClean="0"/>
              <a:t>Gathering data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600" dirty="0" smtClean="0"/>
              <a:t>Classification of data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600" dirty="0" smtClean="0"/>
              <a:t>Comparing data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600" dirty="0" smtClean="0"/>
              <a:t>Analysis of data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600" dirty="0" smtClean="0"/>
              <a:t>Transmitting data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803</TotalTime>
  <Words>398</Words>
  <Application>Microsoft Office PowerPoint</Application>
  <PresentationFormat>Custom</PresentationFormat>
  <Paragraphs>115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Let’s Revise Previous lecture .... </vt:lpstr>
      <vt:lpstr>Management Information System  </vt:lpstr>
      <vt:lpstr>Meaning  </vt:lpstr>
      <vt:lpstr>Meaning  </vt:lpstr>
      <vt:lpstr>Definition  </vt:lpstr>
      <vt:lpstr>Features of MIS </vt:lpstr>
      <vt:lpstr>Features of MIS </vt:lpstr>
      <vt:lpstr>Features of MIS </vt:lpstr>
      <vt:lpstr>SUMMARY ....</vt:lpstr>
      <vt:lpstr>Components of MIS </vt:lpstr>
      <vt:lpstr>Components of MIS </vt:lpstr>
      <vt:lpstr>Components of MIS </vt:lpstr>
      <vt:lpstr>Components of MIS </vt:lpstr>
      <vt:lpstr>Components of MIS 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INFORMATION SYSTEM</dc:title>
  <dc:creator>Deepa</dc:creator>
  <cp:lastModifiedBy>Windows User</cp:lastModifiedBy>
  <cp:revision>101</cp:revision>
  <dcterms:created xsi:type="dcterms:W3CDTF">2020-06-24T17:45:06Z</dcterms:created>
  <dcterms:modified xsi:type="dcterms:W3CDTF">2020-08-16T23:27:21Z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2015-03-22T00:00:00Z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2020-06-24T00:00:00Z</vt:filetime>
  </property>
</Properties>
</file>