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notesMasterIdLst>
    <p:notesMasterId r:id="rId35"/>
  </p:notesMasterIdLst>
  <p:sldIdLst>
    <p:sldId id="256" r:id="rId2"/>
    <p:sldId id="257" r:id="rId3"/>
    <p:sldId id="258" r:id="rId4"/>
    <p:sldId id="261" r:id="rId5"/>
    <p:sldId id="276" r:id="rId6"/>
    <p:sldId id="277" r:id="rId7"/>
    <p:sldId id="278" r:id="rId8"/>
    <p:sldId id="279" r:id="rId9"/>
    <p:sldId id="280" r:id="rId10"/>
    <p:sldId id="281" r:id="rId11"/>
    <p:sldId id="285" r:id="rId12"/>
    <p:sldId id="286" r:id="rId13"/>
    <p:sldId id="287" r:id="rId14"/>
    <p:sldId id="259" r:id="rId15"/>
    <p:sldId id="260" r:id="rId16"/>
    <p:sldId id="263" r:id="rId17"/>
    <p:sldId id="272" r:id="rId18"/>
    <p:sldId id="284" r:id="rId19"/>
    <p:sldId id="273" r:id="rId20"/>
    <p:sldId id="274" r:id="rId21"/>
    <p:sldId id="289" r:id="rId22"/>
    <p:sldId id="288" r:id="rId23"/>
    <p:sldId id="302" r:id="rId24"/>
    <p:sldId id="291" r:id="rId25"/>
    <p:sldId id="290" r:id="rId26"/>
    <p:sldId id="295" r:id="rId27"/>
    <p:sldId id="292" r:id="rId28"/>
    <p:sldId id="299" r:id="rId29"/>
    <p:sldId id="293" r:id="rId30"/>
    <p:sldId id="275" r:id="rId31"/>
    <p:sldId id="294" r:id="rId32"/>
    <p:sldId id="300" r:id="rId33"/>
    <p:sldId id="30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4660"/>
  </p:normalViewPr>
  <p:slideViewPr>
    <p:cSldViewPr snapToGrid="0">
      <p:cViewPr varScale="1">
        <p:scale>
          <a:sx n="82" d="100"/>
          <a:sy n="82" d="100"/>
        </p:scale>
        <p:origin x="59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8C561-004E-4EBE-9B18-DDCE222A9923}" type="datetimeFigureOut">
              <a:rPr lang="en-US" smtClean="0"/>
              <a:t>8/19/2022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400C91-709C-4435-9FC7-0E04B9046A65}" type="slidenum">
              <a:rPr lang="en-US" smtClean="0"/>
              <a:t>‹#›</a:t>
            </a:fld>
            <a:endParaRPr lang="en-US"/>
          </a:p>
        </p:txBody>
      </p:sp>
    </p:spTree>
    <p:extLst>
      <p:ext uri="{BB962C8B-B14F-4D97-AF65-F5344CB8AC3E}">
        <p14:creationId xmlns:p14="http://schemas.microsoft.com/office/powerpoint/2010/main" val="1956214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400C91-709C-4435-9FC7-0E04B9046A65}" type="slidenum">
              <a:rPr lang="en-US" smtClean="0"/>
              <a:t>1</a:t>
            </a:fld>
            <a:endParaRPr lang="en-US"/>
          </a:p>
        </p:txBody>
      </p:sp>
    </p:spTree>
    <p:extLst>
      <p:ext uri="{BB962C8B-B14F-4D97-AF65-F5344CB8AC3E}">
        <p14:creationId xmlns:p14="http://schemas.microsoft.com/office/powerpoint/2010/main" val="1923978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144791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7772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8123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1216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88924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90183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820712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253762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3149500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38E219-FBBB-4A6E-9845-67FBDB3486E2}" type="datetimeFigureOut">
              <a:rPr lang="en-US" smtClean="0"/>
              <a:t>8/19/2022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86778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38E219-FBBB-4A6E-9845-67FBDB3486E2}" type="datetimeFigureOut">
              <a:rPr lang="en-US" smtClean="0"/>
              <a:t>8/19/2022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4025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38E219-FBBB-4A6E-9845-67FBDB3486E2}" type="datetimeFigureOut">
              <a:rPr lang="en-US" smtClean="0"/>
              <a:t>8/19/2022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416724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38E219-FBBB-4A6E-9845-67FBDB3486E2}" type="datetimeFigureOut">
              <a:rPr lang="en-US" smtClean="0"/>
              <a:t>8/19/2022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25685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38E219-FBBB-4A6E-9845-67FBDB3486E2}" type="datetimeFigureOut">
              <a:rPr lang="en-US" smtClean="0"/>
              <a:t>8/19/2022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659258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38E219-FBBB-4A6E-9845-67FBDB3486E2}" type="datetimeFigureOut">
              <a:rPr lang="en-US" smtClean="0"/>
              <a:t>8/19/2022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133825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38E219-FBBB-4A6E-9845-67FBDB3486E2}" type="datetimeFigureOut">
              <a:rPr lang="en-US" smtClean="0"/>
              <a:t>8/19/2022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FDF965-201E-4BDB-89F2-D6C7EB507873}" type="slidenum">
              <a:rPr lang="en-US" smtClean="0"/>
              <a:t>‹#›</a:t>
            </a:fld>
            <a:endParaRPr lang="en-US"/>
          </a:p>
        </p:txBody>
      </p:sp>
    </p:spTree>
    <p:extLst>
      <p:ext uri="{BB962C8B-B14F-4D97-AF65-F5344CB8AC3E}">
        <p14:creationId xmlns:p14="http://schemas.microsoft.com/office/powerpoint/2010/main" val="219622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38E219-FBBB-4A6E-9845-67FBDB3486E2}" type="datetimeFigureOut">
              <a:rPr lang="en-US" smtClean="0"/>
              <a:t>8/19/2022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EFDF965-201E-4BDB-89F2-D6C7EB507873}" type="slidenum">
              <a:rPr lang="en-US" smtClean="0"/>
              <a:t>‹#›</a:t>
            </a:fld>
            <a:endParaRPr lang="en-US"/>
          </a:p>
        </p:txBody>
      </p:sp>
    </p:spTree>
    <p:extLst>
      <p:ext uri="{BB962C8B-B14F-4D97-AF65-F5344CB8AC3E}">
        <p14:creationId xmlns:p14="http://schemas.microsoft.com/office/powerpoint/2010/main" val="1963322775"/>
      </p:ext>
    </p:extLst>
  </p:cSld>
  <p:clrMap bg1="dk1" tx1="lt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youtube.com/watch?v=Kib-oqkKAk0"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youtube.com/watch?v=bx_LWm6_6t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Bonds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31468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Residual Maturity</a:t>
            </a:r>
          </a:p>
          <a:p>
            <a:r>
              <a:rPr lang="en-US" sz="2000" dirty="0"/>
              <a:t>The remaining period until maturity date of a security is its residual maturity. For example, a security issued for an original term to maturity of 10 years, after 2 years, will have a residual maturity of 8 years.</a:t>
            </a:r>
          </a:p>
          <a:p>
            <a:r>
              <a:rPr lang="en-US" sz="2000" b="1" dirty="0"/>
              <a:t>Yield</a:t>
            </a:r>
          </a:p>
          <a:p>
            <a:r>
              <a:rPr lang="en-US" sz="2000" dirty="0"/>
              <a:t>The annual percentage rate of return earned on a security. Yield is a function of a security’s purchase price and coupon interest rate. Yield fluctuates according to numerous factors including global markets and the economy.</a:t>
            </a:r>
          </a:p>
          <a:p>
            <a:r>
              <a:rPr lang="en-US" sz="2000" b="1" dirty="0"/>
              <a:t>Yield to Maturity (YTM)</a:t>
            </a:r>
          </a:p>
          <a:p>
            <a:r>
              <a:rPr lang="en-US" sz="2000" dirty="0"/>
              <a:t>Yield to maturity is the total return one would expect to receive if the security is being held until maturity. Yield to maturity is essentially the discount rate at which the present value of future payments (investment income and return of principal) equals the price of the security.</a:t>
            </a:r>
          </a:p>
          <a:p>
            <a:r>
              <a:rPr lang="en-US" sz="2000" b="1" dirty="0"/>
              <a:t>Yield Curve</a:t>
            </a:r>
          </a:p>
          <a:p>
            <a:r>
              <a:rPr lang="en-US" sz="2000" dirty="0"/>
              <a:t>The graphical relationship between yield and maturity among bonds of different maturities and the same credit quality. This curve shows the term structure of interest rates. It also enables investors to compare debt securities with different maturities and coupons</a:t>
            </a:r>
          </a:p>
          <a:p>
            <a:endParaRPr lang="en-US" sz="2000" dirty="0"/>
          </a:p>
        </p:txBody>
      </p:sp>
    </p:spTree>
    <p:extLst>
      <p:ext uri="{BB962C8B-B14F-4D97-AF65-F5344CB8AC3E}">
        <p14:creationId xmlns:p14="http://schemas.microsoft.com/office/powerpoint/2010/main" val="256771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r>
              <a:rPr lang="en-US" dirty="0"/>
              <a:t>Returns and risks</a:t>
            </a:r>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A bondholder gets returns from three sources if he buys and holds a bond till maturity. First there will be periodic interest payments, which are termed as coupon payments. If the holder wants to earn a compounded rate of return, he will have to reinvest these coupons. If none of the coupons have been reinvested till maturity, the investor would have earned simple interest. Interest obtained by reinvesting coupons is interest on interest.</a:t>
            </a:r>
          </a:p>
          <a:p>
            <a:r>
              <a:rPr lang="en-US" sz="2000" dirty="0"/>
              <a:t>This reinvestment income is the second source of return for the bondholder. Finally, at maturity, the holder will get the face value back. If he had bought the bond at a price below par, then there would be a capital gain. Else if the bond had been trading at a premium at the time of purchase, there will be a capital loss. This capital gain is the third source of income for the bond holder.</a:t>
            </a:r>
          </a:p>
          <a:p>
            <a:r>
              <a:rPr lang="en-US" sz="2000" b="1" dirty="0"/>
              <a:t>Reinvestment risks</a:t>
            </a:r>
          </a:p>
          <a:p>
            <a:r>
              <a:rPr lang="en-US" sz="2000" dirty="0"/>
              <a:t>This is the risk that the prevailing interest rate at the time of receipt of a coupon, is lower than what the holder had anticipated at the outset. This affects all bonds. The larger the coupon the greater the reinvestment risk, because the greater is the contribution of reinvestment income to the total return.</a:t>
            </a:r>
          </a:p>
          <a:p>
            <a:endParaRPr lang="en-US" sz="2000" dirty="0"/>
          </a:p>
          <a:p>
            <a:endParaRPr lang="en-US" sz="2000" dirty="0"/>
          </a:p>
        </p:txBody>
      </p:sp>
    </p:spTree>
    <p:extLst>
      <p:ext uri="{BB962C8B-B14F-4D97-AF65-F5344CB8AC3E}">
        <p14:creationId xmlns:p14="http://schemas.microsoft.com/office/powerpoint/2010/main" val="43102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Consequently, premium bonds are more vulnerable to reinvestment risk than par bonds, while discount bonds are less vulnerable. This is because the former is </a:t>
            </a:r>
            <a:r>
              <a:rPr lang="en-US" sz="2000" dirty="0" err="1"/>
              <a:t>characterised</a:t>
            </a:r>
            <a:r>
              <a:rPr lang="en-US" sz="2000" dirty="0"/>
              <a:t> by high coupons compared to the prevailing yields, while for the latter, the coupons are lower than the yields. Also, long-term bonds are more vulnerable to reinvestment risk than shorter-term bonds since longer the term to maturity, the greater is the contribution of reinvestment income to the total return.</a:t>
            </a:r>
          </a:p>
          <a:p>
            <a:r>
              <a:rPr lang="en-US" sz="2000" dirty="0"/>
              <a:t>Finally, the return also depends on tax factors. In many markets the coupons are taxed. The issue with paying a tax on coupons is that the investor not only gets a lower post-tax amount, he consequently, has less to invest, and gets a lower interest on interest. And the interest earned by reinvesting the coupons, will itself be subject to income tax.</a:t>
            </a:r>
          </a:p>
          <a:p>
            <a:pPr fontAlgn="base"/>
            <a:r>
              <a:rPr lang="en-US" sz="2000" dirty="0"/>
              <a:t>Second, if there is a capital gain at maturity, that too may attract a tax. In many countries, the rate of tax applied to income differs from that applied to capital gains. Also, some countries make a distinction between short-term and long-term capital gains. An investor may be able to get an indexation benefit while computing his or her capital gain. That is, the quantum of the original investment can be scaled up for inflation, and the capital gain is then computed with respect to this adjusted investment.</a:t>
            </a:r>
          </a:p>
          <a:p>
            <a:br>
              <a:rPr lang="en-US" sz="2000" dirty="0"/>
            </a:br>
            <a:endParaRPr lang="en-US" sz="2000" dirty="0"/>
          </a:p>
        </p:txBody>
      </p:sp>
    </p:spTree>
    <p:extLst>
      <p:ext uri="{BB962C8B-B14F-4D97-AF65-F5344CB8AC3E}">
        <p14:creationId xmlns:p14="http://schemas.microsoft.com/office/powerpoint/2010/main" val="41897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pPr fontAlgn="base"/>
            <a:r>
              <a:rPr lang="en-US" sz="2000" b="1" dirty="0"/>
              <a:t>Price risk</a:t>
            </a:r>
          </a:p>
          <a:p>
            <a:pPr fontAlgn="base"/>
            <a:r>
              <a:rPr lang="en-US" sz="2000" dirty="0"/>
              <a:t>A trader who sells the bond prior to maturity not only faces reinvestment risk, but also faces price risk. That is, if the yields are high at the time of sale, the selling price may be lower than anticipated. Remember, the face value will be received only if the bond is held to maturity. Prior to that, the holder will receive the market price, which may be lower or higher. The two risks work in opposite directions. Reinvestment risk impacts an investor if rates fall, while price risk hurts him if rates rise.</a:t>
            </a:r>
          </a:p>
          <a:p>
            <a:br>
              <a:rPr lang="en-US" sz="2000" dirty="0"/>
            </a:br>
            <a:endParaRPr lang="en-US" sz="2000" dirty="0"/>
          </a:p>
        </p:txBody>
      </p:sp>
    </p:spTree>
    <p:extLst>
      <p:ext uri="{BB962C8B-B14F-4D97-AF65-F5344CB8AC3E}">
        <p14:creationId xmlns:p14="http://schemas.microsoft.com/office/powerpoint/2010/main" val="392341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r>
              <a:rPr lang="en-US" dirty="0"/>
              <a:t>Types of bonds</a:t>
            </a:r>
          </a:p>
        </p:txBody>
      </p:sp>
      <p:sp>
        <p:nvSpPr>
          <p:cNvPr id="3" name="Content Placeholder 2"/>
          <p:cNvSpPr>
            <a:spLocks noGrp="1"/>
          </p:cNvSpPr>
          <p:nvPr>
            <p:ph idx="1"/>
          </p:nvPr>
        </p:nvSpPr>
        <p:spPr>
          <a:xfrm>
            <a:off x="125128" y="632093"/>
            <a:ext cx="11916076" cy="6047840"/>
          </a:xfrm>
        </p:spPr>
        <p:txBody>
          <a:bodyPr>
            <a:normAutofit fontScale="85000" lnSpcReduction="20000"/>
          </a:bodyPr>
          <a:lstStyle/>
          <a:p>
            <a:r>
              <a:rPr lang="en-US" sz="2400" dirty="0"/>
              <a:t>Plain vanilla bond :</a:t>
            </a:r>
          </a:p>
          <a:p>
            <a:r>
              <a:rPr lang="en-US" sz="2400" dirty="0"/>
              <a:t>Plain vanilla bond is the simplest form of debt. It requires the periodical payment of interest at a fixed rate. The principal amount is required to be returned with the maturity of the bond . This </a:t>
            </a:r>
            <a:r>
              <a:rPr lang="en-US" sz="2400"/>
              <a:t>type of </a:t>
            </a:r>
            <a:r>
              <a:rPr lang="en-US" sz="2400" dirty="0"/>
              <a:t>bond also allow slight variations in redemption price or make changes in the payment of frequency of interest quarterly, monthly, or annually.</a:t>
            </a:r>
            <a:br>
              <a:rPr lang="en-US" sz="2400" dirty="0"/>
            </a:br>
            <a:br>
              <a:rPr lang="en-US" sz="2400" dirty="0"/>
            </a:br>
            <a:r>
              <a:rPr lang="en-US" sz="2400" dirty="0"/>
              <a:t>Zero coupon bond</a:t>
            </a:r>
          </a:p>
          <a:p>
            <a:r>
              <a:rPr lang="en-US" sz="2400" dirty="0"/>
              <a:t>Zero coupon bond are such that they do not pay any coupons during the period of bond. This kind of bond is issued at a discount to the face value and redeemed at face value. The benefit gained from this kind of bond is the discounted price in face value and its difference with face value price while redeeming . Especially, in this kind of bond there must be no intermediate payments of coupon during the term of bond.</a:t>
            </a:r>
            <a:br>
              <a:rPr lang="en-US" sz="2400" dirty="0"/>
            </a:br>
            <a:br>
              <a:rPr lang="en-US" sz="2400" dirty="0"/>
            </a:br>
            <a:r>
              <a:rPr lang="en-US" sz="2400" dirty="0"/>
              <a:t>Floating rate bond</a:t>
            </a:r>
          </a:p>
          <a:p>
            <a:r>
              <a:rPr lang="en-US" sz="2400" dirty="0"/>
              <a:t>Floating rate bonds could be regarded as those bonds in which the interest rate is not fixed. In this case a pre-determined benchmark is considered, and the interest rate is re-set periodically. These are also known as variable rate bonds and adjustable rate bonds. The referred terms are used only in cases when the coupon rates are set at longer intervals.</a:t>
            </a:r>
            <a:br>
              <a:rPr lang="en-US" sz="2400" dirty="0"/>
            </a:br>
            <a:br>
              <a:rPr lang="en-US" sz="2400" dirty="0"/>
            </a:br>
            <a:br>
              <a:rPr lang="en-US" sz="2000" dirty="0"/>
            </a:br>
            <a:endParaRPr lang="en-US" sz="2000" dirty="0"/>
          </a:p>
        </p:txBody>
      </p:sp>
    </p:spTree>
    <p:extLst>
      <p:ext uri="{BB962C8B-B14F-4D97-AF65-F5344CB8AC3E}">
        <p14:creationId xmlns:p14="http://schemas.microsoft.com/office/powerpoint/2010/main" val="208821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Callable bonds</a:t>
            </a:r>
          </a:p>
          <a:p>
            <a:r>
              <a:rPr lang="en-US" sz="2000" dirty="0"/>
              <a:t>Callable bonds are of such nature that it allows the issuer to redeem the bonds before the original maturity date arrives. These kinds of bonds have call option in the contract which provides the issuer to make alterations in the period of the security. The main disadvantage in this kind of bond is that the investor might lose his position to secure higher interest. This is because the issuer might call bonds while the interest rates decline and then re-issue fresh bonds at lower interest.</a:t>
            </a:r>
            <a:br>
              <a:rPr lang="en-US" sz="2000" dirty="0"/>
            </a:br>
            <a:r>
              <a:rPr lang="en-US" sz="2000" dirty="0" err="1"/>
              <a:t>Puttable</a:t>
            </a:r>
            <a:r>
              <a:rPr lang="en-US" sz="2000" dirty="0"/>
              <a:t> bonds</a:t>
            </a:r>
          </a:p>
          <a:p>
            <a:r>
              <a:rPr lang="en-US" sz="2000" dirty="0" err="1"/>
              <a:t>Puttable</a:t>
            </a:r>
            <a:r>
              <a:rPr lang="en-US" sz="2000" dirty="0"/>
              <a:t> bonds provide the investor a right to redeem bonds before its actual date of redemption. This is opposite from callable bonds because the investor has discretion to exit the bond at any point of time . The investors could exit from low coupon bonds and invest in high coupon bonds.</a:t>
            </a:r>
            <a:br>
              <a:rPr lang="en-US" sz="2000" dirty="0"/>
            </a:br>
            <a:br>
              <a:rPr lang="en-US" sz="2000" dirty="0"/>
            </a:br>
            <a:r>
              <a:rPr lang="en-US" sz="2000" dirty="0"/>
              <a:t>Amortizing bonds</a:t>
            </a:r>
          </a:p>
          <a:p>
            <a:r>
              <a:rPr lang="en-US" sz="2000" dirty="0"/>
              <a:t>Amortizing bonds refer to those bonds where the principal is not repaid when the bond matures. Payment is made periodically within the life cycle of bond. These periodic payments include both the interest and principal amount. Home loans, auto loans, and consumer loans are some examples of amortizing bonds.</a:t>
            </a:r>
            <a:br>
              <a:rPr lang="en-US" sz="2000" dirty="0"/>
            </a:br>
            <a:br>
              <a:rPr lang="en-US" sz="2000" dirty="0"/>
            </a:br>
            <a:endParaRPr lang="en-US" sz="2000" dirty="0"/>
          </a:p>
        </p:txBody>
      </p:sp>
    </p:spTree>
    <p:extLst>
      <p:ext uri="{BB962C8B-B14F-4D97-AF65-F5344CB8AC3E}">
        <p14:creationId xmlns:p14="http://schemas.microsoft.com/office/powerpoint/2010/main" val="285394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Government securities</a:t>
            </a:r>
          </a:p>
          <a:p>
            <a:r>
              <a:rPr lang="en-US" sz="2000" dirty="0"/>
              <a:t>Government securities are those that include government bonds issued by governmental bodies at various levels. Government securities also known as G-</a:t>
            </a:r>
            <a:r>
              <a:rPr lang="en-US" sz="2000" dirty="0" err="1"/>
              <a:t>secs</a:t>
            </a:r>
            <a:r>
              <a:rPr lang="en-US" sz="2000" dirty="0"/>
              <a:t> include central governmental bonds, quasi-government bonds are issued by state, local, and municipal governments. Investment in government securities are secured because they could be considered free of default or credit risk . The government has authority to increase taxes for the purpose of meeting its obligations. Apart from that they could also borrow easily from others or print notes to repay the debts in extreme cases.</a:t>
            </a:r>
            <a:br>
              <a:rPr lang="en-US" sz="2000" dirty="0"/>
            </a:br>
            <a:br>
              <a:rPr lang="en-US" sz="2000" dirty="0"/>
            </a:br>
            <a:r>
              <a:rPr lang="en-US" sz="2000" dirty="0"/>
              <a:t>Corporate bonds</a:t>
            </a:r>
          </a:p>
          <a:p>
            <a:r>
              <a:rPr lang="en-US" sz="2000" dirty="0"/>
              <a:t>Corporate sector debt includes two sectors namely, the public sector units and private corporate sectors. The Corporate Bond Market is usually comprised of short-term commercial papers and long-term commercial papers. Certificate of deposit which comes under corporate bond market are short term debts issued by banks . The rate fixed by corporates, banks, and institutions depend upon the credit quality of borrower. The default risk or credit risk is measured by credit rating of the bond. If the credit rating is higher then the risk of default becomes less.</a:t>
            </a:r>
            <a:br>
              <a:rPr lang="en-US" sz="2000" dirty="0"/>
            </a:br>
            <a:endParaRPr lang="en-US" sz="2000" dirty="0"/>
          </a:p>
          <a:p>
            <a:endParaRPr lang="en-US" sz="2000" dirty="0"/>
          </a:p>
        </p:txBody>
      </p:sp>
    </p:spTree>
    <p:extLst>
      <p:ext uri="{BB962C8B-B14F-4D97-AF65-F5344CB8AC3E}">
        <p14:creationId xmlns:p14="http://schemas.microsoft.com/office/powerpoint/2010/main" val="74477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r>
              <a:rPr lang="en-US" dirty="0"/>
              <a:t>Bond Issuers</a:t>
            </a:r>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Technically, a </a:t>
            </a:r>
            <a:r>
              <a:rPr lang="en-US" sz="2000" b="1" dirty="0"/>
              <a:t>bond issuer is a borrower,</a:t>
            </a:r>
            <a:r>
              <a:rPr lang="en-US" sz="2000" dirty="0"/>
              <a:t> and the bondholder is the lender of the money. Till the maturity of the bond, the bond issuer pays periodic (can be annual/ semi-annual) interest to the bondholders, and upon maturity, the issuer returns the principal amount borrowed to the holder of the bond.</a:t>
            </a:r>
          </a:p>
          <a:p>
            <a:r>
              <a:rPr lang="en-US" sz="2000" dirty="0"/>
              <a:t>Bond Issuers play an important role in the capital markets, helping the inefficient allocation of capital by raising money from the investors. Issuers get the desired money for carrying out their projects or daily activities, and bondholders also get a decent return on their excess capital. Issuers play that link between the excess capital with the investors and the investment project, which requires funds for their usage.</a:t>
            </a:r>
          </a:p>
          <a:p>
            <a:r>
              <a:rPr lang="en-US" sz="2000" dirty="0"/>
              <a:t>Features of bond issuers </a:t>
            </a:r>
          </a:p>
          <a:p>
            <a:r>
              <a:rPr lang="en-US" sz="2000" b="1" dirty="0"/>
              <a:t>Entity: </a:t>
            </a:r>
            <a:r>
              <a:rPr lang="en-US" sz="2000" dirty="0"/>
              <a:t>They can be non-individual entities only, i.e., bonds can’t be issued by an individual.</a:t>
            </a:r>
          </a:p>
          <a:p>
            <a:r>
              <a:rPr lang="en-US" sz="2000" b="1" dirty="0"/>
              <a:t>The requirement of Money: </a:t>
            </a:r>
            <a:r>
              <a:rPr lang="en-US" sz="2000" dirty="0"/>
              <a:t>Bond Issuer’s issue bonds when they are in requirement of funds for a variety of reasons ranging from daily operational needs to need for funding expansion for growth of the business, etc.</a:t>
            </a:r>
          </a:p>
          <a:p>
            <a:r>
              <a:rPr lang="en-US" sz="2000" b="1" dirty="0"/>
              <a:t>Contractual Promise for Payment: </a:t>
            </a:r>
            <a:r>
              <a:rPr lang="en-US" sz="2000" dirty="0"/>
              <a:t>They enter into a contract by way of issue of bonds whereby they are liable to pay periodic interest to bondholders and to repay the principal loan amount upon maturity of the bond.</a:t>
            </a:r>
          </a:p>
          <a:p>
            <a:endParaRPr lang="en-US" sz="2000" dirty="0"/>
          </a:p>
          <a:p>
            <a:endParaRPr lang="en-US" sz="2000" dirty="0"/>
          </a:p>
        </p:txBody>
      </p:sp>
    </p:spTree>
    <p:extLst>
      <p:ext uri="{BB962C8B-B14F-4D97-AF65-F5344CB8AC3E}">
        <p14:creationId xmlns:p14="http://schemas.microsoft.com/office/powerpoint/2010/main" val="23862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Credit ratings</a:t>
            </a:r>
            <a:r>
              <a:rPr lang="en-US" sz="2000" b="1" dirty="0"/>
              <a:t>: </a:t>
            </a:r>
            <a:r>
              <a:rPr lang="en-US" sz="2000" dirty="0"/>
              <a:t>In order to issue a bond, Bond issuers are recommended, if not required, to get a credit rating from a credit rating agency. The rating tells about the creditworthiness of the issuer, i.e., its ability to pay the interest and principal. For example, the rating of a developed country like the US would be higher than any developing country like Thailand, implying that the bonds issued by the US would be relatively less risky than those issued by Thailand.</a:t>
            </a:r>
          </a:p>
          <a:p>
            <a:r>
              <a:rPr lang="en-US" sz="2000" dirty="0"/>
              <a:t>All bonds carry the risk of default. If a corporate or government bond issuer declares bankruptcy, that means they will likely default on their bond obligations, making it difficult for investors to get their principal back.</a:t>
            </a:r>
          </a:p>
          <a:p>
            <a:r>
              <a:rPr lang="en-US" sz="2000" dirty="0"/>
              <a:t>Bond credit ratings help you understand the default risk involved with your bond investments. They also suggest the likelihood that the issuer will be able to reliably pay investors the bond’s coupon rate.</a:t>
            </a:r>
          </a:p>
          <a:p>
            <a:r>
              <a:rPr lang="en-US" sz="2000" dirty="0"/>
              <a:t>Much like credit bureaus assign you a credit score based on your financial history, the credit rating agencies assess the financial health of bond issuers. Standard and Poor’s, Fitch Ratings and Moody’s are the top three credit rating agencies, which assign ratings to individual bonds to indicate and the bank backing the bond issue. </a:t>
            </a:r>
          </a:p>
          <a:p>
            <a:endParaRPr lang="en-US" sz="2000" dirty="0"/>
          </a:p>
          <a:p>
            <a:endParaRPr lang="en-US" sz="2000" dirty="0"/>
          </a:p>
        </p:txBody>
      </p:sp>
    </p:spTree>
    <p:extLst>
      <p:ext uri="{BB962C8B-B14F-4D97-AF65-F5344CB8AC3E}">
        <p14:creationId xmlns:p14="http://schemas.microsoft.com/office/powerpoint/2010/main" val="366546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lnSpcReduction="10000"/>
          </a:bodyPr>
          <a:lstStyle/>
          <a:p>
            <a:r>
              <a:rPr lang="en-US" sz="2000" dirty="0"/>
              <a:t>Types of bond issuers </a:t>
            </a:r>
          </a:p>
          <a:p>
            <a:r>
              <a:rPr lang="en-US" sz="2000" b="1" dirty="0"/>
              <a:t>1 – Corporations : </a:t>
            </a:r>
            <a:r>
              <a:rPr lang="en-US" sz="2000" dirty="0"/>
              <a:t>Corporations are one of the largest categories of Bond Issuers. Both private and public corporations issue bonds to raise money for a variety of reasons. These may range from funding their day to day operations to expanding their existing businesses. Corporations include </a:t>
            </a:r>
            <a:r>
              <a:rPr lang="en-US" sz="2000" b="1" u="sng" dirty="0"/>
              <a:t>FIs</a:t>
            </a:r>
            <a:r>
              <a:rPr lang="en-US" sz="2000" dirty="0"/>
              <a:t>, public sector undertakings, and other private companies. Regarding their maturity, corporate bonds are classified as : Short-term bonds – with a five-year term or less, Intermediate bonds – with maturity between 5 to 12 years, Long-term bonds – more than 12 years</a:t>
            </a:r>
          </a:p>
          <a:p>
            <a:r>
              <a:rPr lang="en-US" sz="2000" b="1" dirty="0" err="1"/>
              <a:t>Eg</a:t>
            </a:r>
            <a:r>
              <a:rPr lang="en-US" sz="2000" b="1" dirty="0"/>
              <a:t> </a:t>
            </a:r>
            <a:r>
              <a:rPr lang="en-US" sz="2000" dirty="0"/>
              <a:t>Boeing, has issued bonds and raised money to the tune of US$25 billion in the month of April 2020.Reliance Industries Ltd. raised ₹8,500 </a:t>
            </a:r>
            <a:r>
              <a:rPr lang="en-US" sz="2000" dirty="0" err="1"/>
              <a:t>crores</a:t>
            </a:r>
            <a:r>
              <a:rPr lang="en-US" sz="2000" dirty="0"/>
              <a:t> in three-year bonds in April 2020.</a:t>
            </a:r>
          </a:p>
          <a:p>
            <a:r>
              <a:rPr lang="en-US" sz="2000" b="1" dirty="0"/>
              <a:t>2 – Governments : </a:t>
            </a:r>
            <a:r>
              <a:rPr lang="en-US" sz="2000" dirty="0"/>
              <a:t>The government of a nation issues bonds in order to fund their various welfare measures or for other investment purposes. Government is generally considered relatively less risky than corporate issuers. They usually pay out interest on bonds and repay the principal from their revenue, such as taxes.</a:t>
            </a:r>
          </a:p>
          <a:p>
            <a:r>
              <a:rPr lang="en-US" sz="2000" dirty="0"/>
              <a:t>3- Municipalities : A Municipal Bond is a debt instrument issued by municipal corporations or associated bodies in India to finance socio-economic development projects. The Municipal Bonds come with a maturity period of three years</a:t>
            </a:r>
            <a:r>
              <a:rPr lang="en-US" sz="2000" b="1" dirty="0"/>
              <a:t>. </a:t>
            </a:r>
            <a:r>
              <a:rPr lang="en-US" sz="2000" dirty="0"/>
              <a:t>The </a:t>
            </a:r>
            <a:r>
              <a:rPr lang="en-US" sz="2000" b="1" dirty="0"/>
              <a:t>return on these bonds </a:t>
            </a:r>
            <a:r>
              <a:rPr lang="en-US" sz="2000" dirty="0"/>
              <a:t>is provided either from property and professional tax collected or from revenues generated from specific projects, or both. Nine Indian cities have issued Municipal Bonds till 2020. </a:t>
            </a:r>
          </a:p>
          <a:p>
            <a:endParaRPr lang="en-US" sz="2000" dirty="0"/>
          </a:p>
        </p:txBody>
      </p:sp>
    </p:spTree>
    <p:extLst>
      <p:ext uri="{BB962C8B-B14F-4D97-AF65-F5344CB8AC3E}">
        <p14:creationId xmlns:p14="http://schemas.microsoft.com/office/powerpoint/2010/main" val="132151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lnSpcReduction="10000"/>
          </a:bodyPr>
          <a:lstStyle/>
          <a:p>
            <a:r>
              <a:rPr lang="en-US" sz="2000" dirty="0"/>
              <a:t>Bonds are investment securities where an investor lends money to a company or a government for a set period of time, in exchange for regular interest payments. Once the bond reaches maturity, the bond issuer returns the investor’s money. Fixed income is a term often used to describe bonds, since your investment earns fixed payments over the life of the bond.</a:t>
            </a:r>
          </a:p>
          <a:p>
            <a:r>
              <a:rPr lang="en-US" sz="2000" dirty="0"/>
              <a:t>A bond is a debt instrument in which an investor loans money to an entity (typically corporate or government) which borrows the funds for a defined period of time at a variable or fixed interest rate. Bonds are used by companies, municipalities, states and sovereign governments to raise money to finance a variety of projects and activities. Owners of bonds are debt holders, or creditors, of the issuer.</a:t>
            </a:r>
          </a:p>
          <a:p>
            <a:r>
              <a:rPr lang="en-US" sz="2000" dirty="0"/>
              <a:t>Many types of bonds, especially investment-grade bonds, are lower-risk investments than equities, making them a key component to a well-rounded investment portfolio. Bonds can help hedge the risk of more volatile investments like stocks, and they can provide a steady stream of income during your retirement years while preserving capital.</a:t>
            </a:r>
          </a:p>
          <a:p>
            <a:r>
              <a:rPr lang="en-US" sz="2000" dirty="0"/>
              <a:t>History of bonds</a:t>
            </a:r>
          </a:p>
          <a:p>
            <a:r>
              <a:rPr lang="en-US" sz="2000" dirty="0"/>
              <a:t>The first-ever proof of a legally binding bond can be traced back to 2400 BC from a stone tablet discovered at one of the excavation sites of Mesopotamia (modern Iraq). In Venice at early 1100s investors in </a:t>
            </a:r>
            <a:r>
              <a:rPr lang="en-US" sz="2000" i="1" dirty="0" err="1"/>
              <a:t>prestiti</a:t>
            </a:r>
            <a:r>
              <a:rPr lang="en-US" sz="2000" i="1" dirty="0"/>
              <a:t> </a:t>
            </a:r>
            <a:r>
              <a:rPr lang="en-US" sz="2000" dirty="0"/>
              <a:t>were paid a nominal interest rate of 5% per annum which was utilized for funding wars. The Bank of England issued bonds in 1863 to fund their war against France. </a:t>
            </a:r>
          </a:p>
        </p:txBody>
      </p:sp>
    </p:spTree>
    <p:extLst>
      <p:ext uri="{BB962C8B-B14F-4D97-AF65-F5344CB8AC3E}">
        <p14:creationId xmlns:p14="http://schemas.microsoft.com/office/powerpoint/2010/main" val="164503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err="1"/>
              <a:t>E.g</a:t>
            </a:r>
            <a:r>
              <a:rPr lang="en-US" sz="2000" b="1" dirty="0"/>
              <a:t> </a:t>
            </a:r>
            <a:r>
              <a:rPr lang="en-US" sz="2000" dirty="0"/>
              <a:t>Amravati ( </a:t>
            </a:r>
            <a:r>
              <a:rPr lang="en-US" sz="2000" dirty="0" err="1"/>
              <a:t>Rs</a:t>
            </a:r>
            <a:r>
              <a:rPr lang="en-US" sz="2000" dirty="0"/>
              <a:t> 2000 </a:t>
            </a:r>
            <a:r>
              <a:rPr lang="en-US" sz="2000" dirty="0" err="1"/>
              <a:t>crores</a:t>
            </a:r>
            <a:r>
              <a:rPr lang="en-US" sz="2000" dirty="0"/>
              <a:t>), Vishakhapatnam, Ahmedabad, </a:t>
            </a:r>
            <a:r>
              <a:rPr lang="en-US" sz="2000" dirty="0" err="1"/>
              <a:t>Surat</a:t>
            </a:r>
            <a:r>
              <a:rPr lang="en-US" sz="2000" dirty="0"/>
              <a:t>, Bhopal, Indore, Pune, Hyderabad, </a:t>
            </a:r>
            <a:r>
              <a:rPr lang="en-US" sz="2000" dirty="0" err="1"/>
              <a:t>Lucknow</a:t>
            </a:r>
            <a:r>
              <a:rPr lang="en-US" sz="2000" dirty="0"/>
              <a:t> (listed on BSE on Dec 2020 for </a:t>
            </a:r>
            <a:r>
              <a:rPr lang="en-US" sz="2000" dirty="0" err="1"/>
              <a:t>Rs</a:t>
            </a:r>
            <a:r>
              <a:rPr lang="en-US" sz="2000" dirty="0"/>
              <a:t> 200 </a:t>
            </a:r>
            <a:r>
              <a:rPr lang="en-US" sz="2000" dirty="0" err="1"/>
              <a:t>crores</a:t>
            </a:r>
            <a:r>
              <a:rPr lang="en-US" sz="2000" dirty="0"/>
              <a:t>)</a:t>
            </a:r>
          </a:p>
          <a:p>
            <a:r>
              <a:rPr lang="en-US" sz="2000" b="1" dirty="0"/>
              <a:t>4 – Supranational and Multilateral Entities : </a:t>
            </a:r>
            <a:r>
              <a:rPr lang="en-US" sz="2000" dirty="0"/>
              <a:t>Supranational entities refer to global entities that are not based in a specific nation. More specifically, a supranational entity has members that exist in multiple countries. Examples of supranational entities that issue bonds are the World Bank or the European Investment Bank. Like government bonds, these bonds are typically quite highly rated.</a:t>
            </a:r>
          </a:p>
          <a:p>
            <a:r>
              <a:rPr lang="en-US" sz="2000" dirty="0"/>
              <a:t>A supranational entity may issue bonds to fund its operations, and pay out coupon payments through operational revenue.</a:t>
            </a:r>
          </a:p>
          <a:p>
            <a:r>
              <a:rPr lang="en-US" sz="2000" dirty="0"/>
              <a:t>World Bank issues somewhere between US$50-US$60 billion annually to support the financing of programs that support the Sustainable Development Goals.</a:t>
            </a:r>
          </a:p>
          <a:p>
            <a:r>
              <a:rPr lang="en-US" sz="2000" dirty="0"/>
              <a:t>5. </a:t>
            </a:r>
            <a:r>
              <a:rPr lang="en-US" sz="2000" b="1" dirty="0"/>
              <a:t>Special Projects and SPVs</a:t>
            </a:r>
          </a:p>
          <a:p>
            <a:r>
              <a:rPr lang="en-US" sz="2000" dirty="0"/>
              <a:t>Firms or governments may issue bonds for special projects or through special purpose vehicles. These bonds are tied to a specific project, such as an infrastructure build. The bond proceeds are then used to finance that project, and the coupon payments and principal are paid out through the project’s revenue.</a:t>
            </a:r>
          </a:p>
          <a:p>
            <a:endParaRPr lang="en-US" sz="2000" dirty="0"/>
          </a:p>
        </p:txBody>
      </p:sp>
    </p:spTree>
    <p:extLst>
      <p:ext uri="{BB962C8B-B14F-4D97-AF65-F5344CB8AC3E}">
        <p14:creationId xmlns:p14="http://schemas.microsoft.com/office/powerpoint/2010/main" val="248062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Advantages :</a:t>
            </a:r>
          </a:p>
          <a:p>
            <a:r>
              <a:rPr lang="en-US" sz="2000" b="1" dirty="0"/>
              <a:t>1. Efficient Allocation of Capital:</a:t>
            </a:r>
            <a:r>
              <a:rPr lang="en-US" sz="2000" dirty="0"/>
              <a:t> Bond Issuers play a vital role in capital markets by participating via issuing bonds. The excess capital with some investors can be deployed into more productive use when investors lend that money to bond issuers for their use.</a:t>
            </a:r>
          </a:p>
          <a:p>
            <a:r>
              <a:rPr lang="en-US" sz="2000" b="1" dirty="0"/>
              <a:t>2. Dependency on Equity Capital:</a:t>
            </a:r>
            <a:r>
              <a:rPr lang="en-US" sz="2000" dirty="0"/>
              <a:t> Dependency on raising money via equity shares is reduced when money can be raised by a company by acting as a bond issuer.</a:t>
            </a:r>
          </a:p>
          <a:p>
            <a:r>
              <a:rPr lang="en-US" sz="2000" b="1" dirty="0"/>
              <a:t>3. Lower cost of Capital:</a:t>
            </a:r>
            <a:r>
              <a:rPr lang="en-US" sz="2000" dirty="0"/>
              <a:t> The cost of raising capital by issuance of bonds is lower than the cost of raising capital by equity. This helps the issuer in reducing its overall cost of capital as interest on bonds is </a:t>
            </a:r>
            <a:r>
              <a:rPr lang="en-US" sz="2000" dirty="0" err="1"/>
              <a:t>relatvely</a:t>
            </a:r>
            <a:r>
              <a:rPr lang="en-US" sz="2000" dirty="0"/>
              <a:t> lower than expected return on equity.</a:t>
            </a:r>
          </a:p>
          <a:p>
            <a:endParaRPr lang="en-US" sz="2000" dirty="0"/>
          </a:p>
        </p:txBody>
      </p:sp>
    </p:spTree>
    <p:extLst>
      <p:ext uri="{BB962C8B-B14F-4D97-AF65-F5344CB8AC3E}">
        <p14:creationId xmlns:p14="http://schemas.microsoft.com/office/powerpoint/2010/main" val="376420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Disadvantages :</a:t>
            </a:r>
          </a:p>
          <a:p>
            <a:r>
              <a:rPr lang="en-US" sz="2000" b="1" dirty="0"/>
              <a:t>Fixed Interest Obligation:</a:t>
            </a:r>
            <a:r>
              <a:rPr lang="en-US" sz="2000" dirty="0"/>
              <a:t> Since there is a periodic interest payment which is required to be made by the bond issuers in case of bonds, this would increase the fixed cash flow burden to the issuer even when the issuer is not able to generate cash flows from its operations due to economic downturn. Interest in bonds is mandatory to pay, whereas the dividend on equity shares is optional; hence an issuer who is in the difficult financial situations might be at a disadvantage by raising money through bonds.</a:t>
            </a:r>
          </a:p>
          <a:p>
            <a:r>
              <a:rPr lang="en-US" sz="2000" b="1" dirty="0"/>
              <a:t>Limitations on Use:</a:t>
            </a:r>
            <a:r>
              <a:rPr lang="en-US" sz="2000" dirty="0"/>
              <a:t> Bond Issuer might be mandated by the bond agreement to use the proceeds of the bonds in certain areas only. This would lead to limited power and control to the issuer over where the borrowed money should be used.</a:t>
            </a:r>
          </a:p>
          <a:p>
            <a:r>
              <a:rPr lang="en-US" sz="2000" b="1" dirty="0"/>
              <a:t>Detrimental to shareholders in case of Liquidation:</a:t>
            </a:r>
            <a:r>
              <a:rPr lang="en-US" sz="2000" dirty="0"/>
              <a:t> A corporation must pay the interest and principal when they are due, despite the financial condition of the issuer. The bondholders have a preference over shareholders upon liquidation; hence the shareholders might not favor this avenue much.</a:t>
            </a:r>
          </a:p>
          <a:p>
            <a:endParaRPr lang="en-US" sz="2000" dirty="0"/>
          </a:p>
        </p:txBody>
      </p:sp>
    </p:spTree>
    <p:extLst>
      <p:ext uri="{BB962C8B-B14F-4D97-AF65-F5344CB8AC3E}">
        <p14:creationId xmlns:p14="http://schemas.microsoft.com/office/powerpoint/2010/main" val="2294839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r>
              <a:rPr lang="en-US" dirty="0"/>
              <a:t>Recent actions in corporate bond market</a:t>
            </a:r>
          </a:p>
        </p:txBody>
      </p:sp>
      <p:sp>
        <p:nvSpPr>
          <p:cNvPr id="3" name="Content Placeholder 2"/>
          <p:cNvSpPr>
            <a:spLocks noGrp="1"/>
          </p:cNvSpPr>
          <p:nvPr>
            <p:ph idx="1"/>
          </p:nvPr>
        </p:nvSpPr>
        <p:spPr>
          <a:xfrm>
            <a:off x="125128" y="632093"/>
            <a:ext cx="11916076" cy="6047840"/>
          </a:xfrm>
        </p:spPr>
        <p:txBody>
          <a:bodyPr>
            <a:normAutofit/>
          </a:bodyPr>
          <a:lstStyle/>
          <a:p>
            <a:pPr fontAlgn="base"/>
            <a:r>
              <a:rPr lang="en-US" sz="2000" dirty="0"/>
              <a:t>The lockdown appears to have opened the floodgates for corporate bond issues in India. The first two months of FY21 have been the best in decades, with companies raising </a:t>
            </a:r>
            <a:r>
              <a:rPr lang="en-US" sz="2000" dirty="0" err="1"/>
              <a:t>Rs</a:t>
            </a:r>
            <a:r>
              <a:rPr lang="en-US" sz="2000" dirty="0"/>
              <a:t> 1.63 lakh </a:t>
            </a:r>
            <a:r>
              <a:rPr lang="en-US" sz="2000" dirty="0" err="1"/>
              <a:t>crore</a:t>
            </a:r>
            <a:r>
              <a:rPr lang="en-US" sz="2000" dirty="0"/>
              <a:t> — more than double the same period last year and nearly four times of April-May in FY19 — as rates plunged to a record low and banks went slow with loans. HDFC, L&amp;T Group, Power Finance Corporation, the Tata Group and Reliance Industries led the giants.</a:t>
            </a:r>
          </a:p>
          <a:p>
            <a:r>
              <a:rPr lang="en-US" sz="2000" dirty="0"/>
              <a:t>Companies seemed to have turned to bond market to refinance existing loans and to reduce their loan burden during the pandemic. The heightened activity is to a large extent due to RBI’s liquidity injection to fight the slowdown and yield curve management. Corporate bond yields fell to multi-year lows over the past year, making finance available at lower cost to industry.</a:t>
            </a:r>
          </a:p>
          <a:p>
            <a:r>
              <a:rPr lang="en-US" sz="2000" dirty="0"/>
              <a:t>In 2020-21, even as economic activity contracted and companies postponed new </a:t>
            </a:r>
            <a:r>
              <a:rPr lang="en-US" sz="2000" dirty="0" err="1"/>
              <a:t>capex</a:t>
            </a:r>
            <a:r>
              <a:rPr lang="en-US" sz="2000" dirty="0"/>
              <a:t> projects, corporate bond issuances were robust at ₹7.82-lakh </a:t>
            </a:r>
            <a:r>
              <a:rPr lang="en-US" sz="2000" dirty="0" err="1"/>
              <a:t>crore</a:t>
            </a:r>
            <a:r>
              <a:rPr lang="en-US" sz="2000" dirty="0"/>
              <a:t>. This was 13 per cent higher than the issuances in 2019-20. Surprisingly, fund raising by companies from equity markets was more subdued, down 25 per cent last fiscal year. This was mainly due to preferential equity allotments, declining sharply.</a:t>
            </a:r>
          </a:p>
          <a:p>
            <a:r>
              <a:rPr lang="en-US" sz="2000" dirty="0"/>
              <a:t>In corporate bond market, private placement continued to be the preferred route with 98 per cent of the funds raised. According to the RBI, corporates have used the lower rates prevailing in the bond market to deleverage or to switch from high cost loans. </a:t>
            </a:r>
            <a:br>
              <a:rPr lang="en-US" sz="2000" dirty="0"/>
            </a:br>
            <a:endParaRPr lang="en-US" sz="2000" dirty="0"/>
          </a:p>
          <a:p>
            <a:endParaRPr lang="en-US" sz="2000" dirty="0"/>
          </a:p>
        </p:txBody>
      </p:sp>
    </p:spTree>
    <p:extLst>
      <p:ext uri="{BB962C8B-B14F-4D97-AF65-F5344CB8AC3E}">
        <p14:creationId xmlns:p14="http://schemas.microsoft.com/office/powerpoint/2010/main" val="87135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2050" name="Picture 2" descr="https://www.thefixedincome.com/upload/img/sgb-banner-1629094144.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505" y="240421"/>
            <a:ext cx="11848683" cy="6535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659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pic>
        <p:nvPicPr>
          <p:cNvPr id="1026" name="Picture 2" descr="https://www.fidelity.com.sg/static/singapore/images/article/bond-investing-made-simple/feature_colourful-names-of-bond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128" y="105879"/>
            <a:ext cx="11973827" cy="6752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9388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526214"/>
          </a:xfrm>
        </p:spPr>
        <p:txBody>
          <a:bodyPr>
            <a:normAutofit fontScale="90000"/>
          </a:bodyPr>
          <a:lstStyle/>
          <a:p>
            <a:r>
              <a:rPr lang="en-US" dirty="0"/>
              <a:t>Bond ratings</a:t>
            </a:r>
          </a:p>
        </p:txBody>
      </p:sp>
      <p:sp>
        <p:nvSpPr>
          <p:cNvPr id="3" name="Content Placeholder 2"/>
          <p:cNvSpPr>
            <a:spLocks noGrp="1"/>
          </p:cNvSpPr>
          <p:nvPr>
            <p:ph idx="1"/>
          </p:nvPr>
        </p:nvSpPr>
        <p:spPr>
          <a:xfrm>
            <a:off x="125128" y="632093"/>
            <a:ext cx="11916076" cy="6047840"/>
          </a:xfrm>
        </p:spPr>
        <p:txBody>
          <a:bodyPr>
            <a:normAutofit lnSpcReduction="10000"/>
          </a:bodyPr>
          <a:lstStyle/>
          <a:p>
            <a:r>
              <a:rPr lang="en-US" sz="2000" dirty="0"/>
              <a:t>A bond rating is a way to measure the creditworthiness of a bond, which corresponds to the cost of borrowing for an issuer. These ratings typically assign a letter grade to bonds that indicates their credit quality. </a:t>
            </a:r>
          </a:p>
          <a:p>
            <a:r>
              <a:rPr lang="en-US" sz="2000" dirty="0"/>
              <a:t>Investors rely on bond ratings to determine the safety of a bond. Individual investors, and even many institutional investors, do not have the resources or expertise to perform the analysis needed to determine the safety of a bond. Bond ratings give investors a way to easily and quickly determine the safety of a bond and the credit worthiness of the issuer.</a:t>
            </a:r>
          </a:p>
          <a:p>
            <a:r>
              <a:rPr lang="en-US" sz="2000" dirty="0"/>
              <a:t>Credit ratings are generally expressed using a letter-based system or alphanumeric system with symbols, for example A-,  AA+, AAA, A1+, A1- etc.</a:t>
            </a:r>
          </a:p>
          <a:p>
            <a:r>
              <a:rPr lang="en-US" sz="2000" dirty="0"/>
              <a:t>A good credit rating indicates a higher credit worthiness and lower risk of default for the lender/ investor and can thus help the borrowing entity access funds more easily and on better terms such as a reasonable rate of interest. Bonds that are rated higher usually have lower yields and interest rates. Lower rated bonds have higher yields and interest rates.</a:t>
            </a:r>
          </a:p>
          <a:p>
            <a:r>
              <a:rPr lang="en-US" sz="2000" dirty="0"/>
              <a:t>Credit ratings are different from credit scores. Credit rating involves evaluating the creditworthiness of entities, usually governments and businesses, by credit rating agencies such as CRISIL, ICRA, CARE, etc. Credit ratings are usually expressed as letter grades. Whereas, credit scores usually help determine the creditworthiness of individuals and are calculated on the basis of the credit history found in the credit report.</a:t>
            </a:r>
          </a:p>
          <a:p>
            <a:endParaRPr lang="en-US" sz="2000" dirty="0"/>
          </a:p>
        </p:txBody>
      </p:sp>
    </p:spTree>
    <p:extLst>
      <p:ext uri="{BB962C8B-B14F-4D97-AF65-F5344CB8AC3E}">
        <p14:creationId xmlns:p14="http://schemas.microsoft.com/office/powerpoint/2010/main" val="185530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A credit rating agency (CRA) assesses an entity’s (group, company, government, etc.) creditworthiness in general terms or relating to particular debt or financial obligation. These agencies help lenders and investors determine the potential risk involved in lending money to a particular borrowing entity and gauge the entity’s repayment ability based on its past credit </a:t>
            </a:r>
            <a:r>
              <a:rPr lang="en-US" sz="2000" dirty="0" err="1"/>
              <a:t>behaviour</a:t>
            </a:r>
            <a:r>
              <a:rPr lang="en-US" sz="2000" dirty="0"/>
              <a:t>. SEBI authorizes and regulates all credit rating agencies in India as per SEBI Regulations, 1999 of the Securities and Exchange Board of India Act, 1992. </a:t>
            </a:r>
          </a:p>
          <a:p>
            <a:r>
              <a:rPr lang="en-US" sz="2000" dirty="0"/>
              <a:t>Credit rating agencies assess and assign credit ratings to entities- including individuals, companies, state governments, countries, non-profit </a:t>
            </a:r>
            <a:r>
              <a:rPr lang="en-US" sz="2000" dirty="0" err="1"/>
              <a:t>organisations</a:t>
            </a:r>
            <a:r>
              <a:rPr lang="en-US" sz="2000" dirty="0"/>
              <a:t>, local government bodies,  securities and special purpose entities. Several factors such as financial statements, type and level of debt, lending and borrowing history, debt repayment ability, past credit repayment </a:t>
            </a:r>
            <a:r>
              <a:rPr lang="en-US" sz="2000" dirty="0" err="1"/>
              <a:t>behaviour</a:t>
            </a:r>
            <a:r>
              <a:rPr lang="en-US" sz="2000" dirty="0"/>
              <a:t>,  etc. are taken into consideration before assigning a rating to a particular entity. </a:t>
            </a:r>
          </a:p>
          <a:p>
            <a:r>
              <a:rPr lang="en-US" sz="2000" dirty="0"/>
              <a:t>Along with the credit rating of an entity, these credit rating agencies also provide additional inputs to help lenders/ investors and financial institutions </a:t>
            </a:r>
            <a:r>
              <a:rPr lang="en-US" sz="2000" dirty="0" err="1"/>
              <a:t>analyse</a:t>
            </a:r>
            <a:r>
              <a:rPr lang="en-US" sz="2000" dirty="0"/>
              <a:t> and take informed lending/ investment decisions. A good/ high credit rating indicates higher creditworthiness and a lower risk of default for the lender and thus, may help an entity avail credit more easily and at considerable rates of interest. Credit ratings that are assigned to entities also serve as a benchmark for financial market regulations.</a:t>
            </a:r>
            <a:br>
              <a:rPr lang="en-US" sz="2000" dirty="0"/>
            </a:br>
            <a:endParaRPr lang="en-US" sz="2000" dirty="0"/>
          </a:p>
        </p:txBody>
      </p:sp>
    </p:spTree>
    <p:extLst>
      <p:ext uri="{BB962C8B-B14F-4D97-AF65-F5344CB8AC3E}">
        <p14:creationId xmlns:p14="http://schemas.microsoft.com/office/powerpoint/2010/main" val="449668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2066872" cy="6047840"/>
          </a:xfrm>
        </p:spPr>
        <p:txBody>
          <a:bodyPr>
            <a:normAutofit lnSpcReduction="10000"/>
          </a:bodyPr>
          <a:lstStyle/>
          <a:p>
            <a:r>
              <a:rPr lang="en-US" sz="2000" dirty="0"/>
              <a:t>Rating is denoted by a simple alphanumeric symbol, for e.g. AA+, A-, etc. Each rating symbol is an alphanumeric representation of the probability of degree of repayment risk associated with debt instruments. Plus and minus symbols are used to indicate finer distinctions within a rating category. The minus symbol associated with ratings has no negative connotations. In fact, ratings in a higher rating category such as ‘AA-‘ are stronger than ratings in a lower rating category such as ‘A+’. </a:t>
            </a:r>
          </a:p>
          <a:p>
            <a:r>
              <a:rPr lang="en-US" sz="2000" dirty="0"/>
              <a:t>An investment grade rating signifies the rating agency’s belief that the rated instrument is likely to meet its payment obligations. In the Indian context, debt instruments rated 'BBB' and above are classified a s investment grade ratings. Instruments that are rated ‘BB‘ and below are classified as speculative grade category ratings in which case the ability to meet the payment obligations is considered to be “speculative”. Instruments rated in the speculative grade are considered to carry materially higher risk and a higher probability of default compared to instruments rated in the investment grade. </a:t>
            </a:r>
          </a:p>
          <a:p>
            <a:r>
              <a:rPr lang="en-US" sz="2000" dirty="0"/>
              <a:t>In India, the issuer company pays for the credit rating. Credit rating agencies are regulated by SEBI.</a:t>
            </a:r>
          </a:p>
          <a:p>
            <a:r>
              <a:rPr lang="en-US" sz="2000" dirty="0"/>
              <a:t>Rating downgrade : Rating is monitored throughout the life of the instrument. A downgrade in the rating indicates that the risk of default of the instrument is higher than what was earlier predicted</a:t>
            </a:r>
          </a:p>
          <a:p>
            <a:r>
              <a:rPr lang="en-US" sz="2000" dirty="0"/>
              <a:t>The credit rating agencies are required to continuously monitor the ratings assigned by them to a particular instrument. In case of any changes in the ratings so assigned, the agencies are required to disclose the same through press releases and on their respective websites. </a:t>
            </a:r>
          </a:p>
        </p:txBody>
      </p:sp>
    </p:spTree>
    <p:extLst>
      <p:ext uri="{BB962C8B-B14F-4D97-AF65-F5344CB8AC3E}">
        <p14:creationId xmlns:p14="http://schemas.microsoft.com/office/powerpoint/2010/main" val="376586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526214"/>
          </a:xfrm>
        </p:spPr>
        <p:txBody>
          <a:bodyPr>
            <a:normAutofit fontScale="90000"/>
          </a:bodyPr>
          <a:lstStyle/>
          <a:p>
            <a:r>
              <a:rPr lang="en-US" dirty="0"/>
              <a:t>Credit Rating agencies in India</a:t>
            </a:r>
          </a:p>
        </p:txBody>
      </p:sp>
      <p:sp>
        <p:nvSpPr>
          <p:cNvPr id="3" name="Content Placeholder 2"/>
          <p:cNvSpPr>
            <a:spLocks noGrp="1"/>
          </p:cNvSpPr>
          <p:nvPr>
            <p:ph idx="1"/>
          </p:nvPr>
        </p:nvSpPr>
        <p:spPr>
          <a:xfrm>
            <a:off x="125128" y="632093"/>
            <a:ext cx="11916076" cy="6047840"/>
          </a:xfrm>
        </p:spPr>
        <p:txBody>
          <a:bodyPr>
            <a:normAutofit lnSpcReduction="10000"/>
          </a:bodyPr>
          <a:lstStyle/>
          <a:p>
            <a:r>
              <a:rPr lang="en-US" sz="2000" dirty="0"/>
              <a:t>There are seven credit rating agencies in India including CRISIL, ICRA, CARE, India Ratings and Research </a:t>
            </a:r>
            <a:r>
              <a:rPr lang="en-US" sz="2000" dirty="0" err="1"/>
              <a:t>Pvt</a:t>
            </a:r>
            <a:r>
              <a:rPr lang="en-US" sz="2000" dirty="0"/>
              <a:t> Ltd, </a:t>
            </a:r>
            <a:r>
              <a:rPr lang="en-US" sz="2000" dirty="0" err="1"/>
              <a:t>Acuite</a:t>
            </a:r>
            <a:r>
              <a:rPr lang="en-US" sz="2000" dirty="0"/>
              <a:t> Ratings &amp; Research, Brickwork Ratings India Pvt. Ltd. and </a:t>
            </a:r>
            <a:r>
              <a:rPr lang="en-US" sz="2000" dirty="0" err="1"/>
              <a:t>Infomerics</a:t>
            </a:r>
            <a:r>
              <a:rPr lang="en-US" sz="2000" dirty="0"/>
              <a:t> Valuation and Rating Pvt. Ltd. that are </a:t>
            </a:r>
            <a:r>
              <a:rPr lang="en-US" sz="2000" dirty="0" err="1"/>
              <a:t>authorised</a:t>
            </a:r>
            <a:r>
              <a:rPr lang="en-US" sz="2000" dirty="0"/>
              <a:t> by SEBI to assess credit ratings.</a:t>
            </a:r>
          </a:p>
          <a:p>
            <a:r>
              <a:rPr lang="en-US" sz="2000" b="1" dirty="0"/>
              <a:t>1. Credit Rating Information Services of India Limited (CRISIL) :  </a:t>
            </a:r>
            <a:r>
              <a:rPr lang="en-US" sz="2000" dirty="0"/>
              <a:t>Set up in 1987, Credit Rating Information Services of India Limited (CRISIL) is one of the oldest credit rating agencies in India. It is operational in countries including the UK, USA, Poland, China, Hong Kong, and Argentina, in addition to India.</a:t>
            </a:r>
          </a:p>
          <a:p>
            <a:r>
              <a:rPr lang="en-US" sz="2000" dirty="0"/>
              <a:t> It evaluates the credit worthiness of commercial entities on the basis of their strengths, market reputation, market share and board. It helps investors make informed investment decisions by providing credit ratings for companies, </a:t>
            </a:r>
            <a:r>
              <a:rPr lang="en-US" sz="2000" dirty="0" err="1"/>
              <a:t>organisations</a:t>
            </a:r>
            <a:r>
              <a:rPr lang="en-US" sz="2000" dirty="0"/>
              <a:t> and banks. Starting from 2016, CRISIL has also ventured into infrastructure rating. CRISIL’s registered address : CRISIL Limited, CRISIL House, Central </a:t>
            </a:r>
            <a:r>
              <a:rPr lang="en-US" sz="2000" dirty="0" err="1"/>
              <a:t>Avenue,Hiranandani</a:t>
            </a:r>
            <a:r>
              <a:rPr lang="en-US" sz="2000" dirty="0"/>
              <a:t> Business Park, </a:t>
            </a:r>
            <a:r>
              <a:rPr lang="en-US" sz="2000" dirty="0" err="1"/>
              <a:t>Powai</a:t>
            </a:r>
            <a:r>
              <a:rPr lang="en-US" sz="2000" dirty="0"/>
              <a:t>, Mumbai – 400076</a:t>
            </a:r>
          </a:p>
          <a:p>
            <a:r>
              <a:rPr lang="en-US" sz="2000" b="1" dirty="0"/>
              <a:t>2. Investment Information and Credit Rating Agency of India (ICRA) Limited</a:t>
            </a:r>
            <a:endParaRPr lang="en-US" sz="2000" dirty="0"/>
          </a:p>
          <a:p>
            <a:r>
              <a:rPr lang="en-US" sz="2000" dirty="0"/>
              <a:t>Established in 1991 and headquartered in Mumbai, Investment Information and Credit Rating Agency of India uses a transparent rating system to assign comprehensive credit ratings to corporates. ICRA is known for assigning corporate governance rating, mutual funds rating, structured finance rating, performance rating, etc. ICRA’s registered address : 1105, </a:t>
            </a:r>
            <a:r>
              <a:rPr lang="en-US" sz="2000" dirty="0" err="1"/>
              <a:t>Kailash</a:t>
            </a:r>
            <a:r>
              <a:rPr lang="en-US" sz="2000" dirty="0"/>
              <a:t> Building, 11th Floor 26, Kasturba Gandhi Marg,  New Delhi 110 001</a:t>
            </a:r>
          </a:p>
          <a:p>
            <a:endParaRPr lang="en-US" sz="2000" dirty="0"/>
          </a:p>
        </p:txBody>
      </p:sp>
    </p:spTree>
    <p:extLst>
      <p:ext uri="{BB962C8B-B14F-4D97-AF65-F5344CB8AC3E}">
        <p14:creationId xmlns:p14="http://schemas.microsoft.com/office/powerpoint/2010/main" val="133535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Other countries followed suit, the US government financed the Revolutionary War with Bonds, and even World War 1 was funded through these bonds. In 1917, the US government issued bonds worth 5 million dollars at 3.5% interest rates to fund their war against Germany. Bonds performed very well during Great Depression as yields along with stocks were falling. In 1990s bond markets in USA were again in </a:t>
            </a:r>
            <a:r>
              <a:rPr lang="en-US" sz="2000" dirty="0" err="1"/>
              <a:t>tumoil</a:t>
            </a:r>
            <a:r>
              <a:rPr lang="en-US" sz="2000" dirty="0"/>
              <a:t>. Since the financial crisis of 2008, the US government and the Federal Reserve take regular steps to boost the markets.</a:t>
            </a:r>
          </a:p>
          <a:p>
            <a:r>
              <a:rPr lang="en-US" sz="2000" dirty="0"/>
              <a:t>In India, the first borrowing was made in 1867 for the purposes of railway construction. Apart from that a rise in public debt was also encountered during the first world war. Interest rate of bonds varied in India from time to time. In 1857 it came down to 5% and gradually to 4% in 1871.</a:t>
            </a:r>
            <a:br>
              <a:rPr lang="en-US" sz="2000" dirty="0"/>
            </a:br>
            <a:r>
              <a:rPr lang="en-US" sz="2000" dirty="0"/>
              <a:t>Post independence the withdrawal of government support to PSUs (Public Sector Units) since 1991 has increased their reliance on the bond market as well. Moreover, the corporate sector also heavily relies on raising capital through bonds to finance their projects. The bond market has seen significant changes with the emergence of liberalization in India. it has influenced several foreign investors to hold 30% of financials in the bond market of India . Today the bond market plays an immense role in raising funds by government and companies for expansion.</a:t>
            </a:r>
          </a:p>
          <a:p>
            <a:endParaRPr lang="en-US" sz="2000" dirty="0"/>
          </a:p>
          <a:p>
            <a:endParaRPr lang="en-US" sz="2000" dirty="0"/>
          </a:p>
        </p:txBody>
      </p:sp>
    </p:spTree>
    <p:extLst>
      <p:ext uri="{BB962C8B-B14F-4D97-AF65-F5344CB8AC3E}">
        <p14:creationId xmlns:p14="http://schemas.microsoft.com/office/powerpoint/2010/main" val="1734110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3. Credit Analysis and Research (CARE) Limited</a:t>
            </a:r>
            <a:endParaRPr lang="en-US" sz="2000" dirty="0"/>
          </a:p>
          <a:p>
            <a:r>
              <a:rPr lang="en-US" sz="2000" dirty="0"/>
              <a:t>Credit Analysis and Research Limited (CARE) started its operations in April 1993. Headquartered in Mumbai, it also has regional offices in New Delhi, Kolkata, Pune, Chandigarh, Ahmedabad, Jaipur, Bengaluru, Coimbatore, Chennai and Hyderabad. </a:t>
            </a:r>
          </a:p>
          <a:p>
            <a:r>
              <a:rPr lang="en-US" sz="2000" dirty="0"/>
              <a:t>CARE offers two categories of bank loan ratings- short-term and long-term debt instruments. Its credit ratings can be used by investors to make informed decisions on the basis of credit risk and risk-return expectations. It can also help companies raise funds to meet their investment needs.</a:t>
            </a:r>
          </a:p>
          <a:p>
            <a:r>
              <a:rPr lang="en-US" sz="2000" dirty="0"/>
              <a:t>CARE’s registered address : 4th Floor, Godrej Coliseum, </a:t>
            </a:r>
            <a:r>
              <a:rPr lang="en-US" sz="2000" dirty="0" err="1"/>
              <a:t>Somaiya</a:t>
            </a:r>
            <a:r>
              <a:rPr lang="en-US" sz="2000" dirty="0"/>
              <a:t> Hospital Road, Behind </a:t>
            </a:r>
            <a:r>
              <a:rPr lang="en-US" sz="2000" dirty="0" err="1"/>
              <a:t>Everard</a:t>
            </a:r>
            <a:r>
              <a:rPr lang="en-US" sz="2000" dirty="0"/>
              <a:t> Nagar, Off Eastern Express Highway, </a:t>
            </a:r>
            <a:r>
              <a:rPr lang="en-US" sz="2000" dirty="0" err="1"/>
              <a:t>Sion</a:t>
            </a:r>
            <a:r>
              <a:rPr lang="en-US" sz="2000" dirty="0"/>
              <a:t> (E), Mumbai 400 022</a:t>
            </a:r>
          </a:p>
          <a:p>
            <a:r>
              <a:rPr lang="en-US" sz="2000" b="1" dirty="0"/>
              <a:t>4. </a:t>
            </a:r>
            <a:r>
              <a:rPr lang="en-US" sz="2000" b="1" dirty="0" err="1"/>
              <a:t>Acuite</a:t>
            </a:r>
            <a:r>
              <a:rPr lang="en-US" sz="2000" b="1" dirty="0"/>
              <a:t> Ratings &amp; Research (earlier SMERA Ratings Limited)</a:t>
            </a:r>
            <a:endParaRPr lang="en-US" sz="2000" dirty="0"/>
          </a:p>
          <a:p>
            <a:r>
              <a:rPr lang="en-US" sz="2000" dirty="0"/>
              <a:t>Established in 2011, earlier known as Small Medium Enterprises Rating Agency Of India Limited is now known as </a:t>
            </a:r>
            <a:r>
              <a:rPr lang="en-US" sz="2000" dirty="0" err="1"/>
              <a:t>Acuite</a:t>
            </a:r>
            <a:r>
              <a:rPr lang="en-US" sz="2000" dirty="0"/>
              <a:t> Rating &amp; Research. It has two key divisions – Bond Ratings and SME Ratings. It evaluates the credibility of existing MSMEs (Micro, Small, and Medium enterprises).</a:t>
            </a:r>
          </a:p>
        </p:txBody>
      </p:sp>
    </p:spTree>
    <p:extLst>
      <p:ext uri="{BB962C8B-B14F-4D97-AF65-F5344CB8AC3E}">
        <p14:creationId xmlns:p14="http://schemas.microsoft.com/office/powerpoint/2010/main" val="935705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51343"/>
            <a:ext cx="11916076" cy="6047840"/>
          </a:xfrm>
        </p:spPr>
        <p:txBody>
          <a:bodyPr>
            <a:normAutofit fontScale="92500" lnSpcReduction="10000"/>
          </a:bodyPr>
          <a:lstStyle/>
          <a:p>
            <a:r>
              <a:rPr lang="en-US" sz="2000" b="1" dirty="0"/>
              <a:t>5. Brickwork Ratings India Private Limited (Bangalore)</a:t>
            </a:r>
            <a:endParaRPr lang="en-US" sz="2000" dirty="0"/>
          </a:p>
          <a:p>
            <a:r>
              <a:rPr lang="en-US" sz="2000" dirty="0"/>
              <a:t>Besides being registered with SEBI, Brickwork Ratings (BWR) is also accredited by RBI and empanelled by NCD, NSIC, MSME ratings and grading services.  It has </a:t>
            </a:r>
            <a:r>
              <a:rPr lang="en-US" sz="2000" dirty="0" err="1"/>
              <a:t>Canara</a:t>
            </a:r>
            <a:r>
              <a:rPr lang="en-US" sz="2000" dirty="0"/>
              <a:t> Bank as its leading promoter and strategic partner. It assigns credit rating to bank loans, capital market instruments,  municipal corporations and SMEs. Besides, it also grades real estate investments, NGOs, hospitals, MFI, etc. It provides several rating systems depending upon the different financial instruments.</a:t>
            </a:r>
          </a:p>
          <a:p>
            <a:r>
              <a:rPr lang="en-US" sz="2000" b="1" dirty="0"/>
              <a:t>6. India Ratings and Research Pvt. Ltd.</a:t>
            </a:r>
            <a:endParaRPr lang="en-US" sz="2000" dirty="0"/>
          </a:p>
          <a:p>
            <a:r>
              <a:rPr lang="en-US" sz="2000" dirty="0"/>
              <a:t>Formerly known as Fitch Ratings India Pvt. Ltd., determines credit ratings for corporate issuers, financial institutions, managed funds, project finance companies, structured finance companies and urban local bodies. Headquartered in Mumbai, it also has other branch offices in Ahmedabad, Chennai, Delhi, Hyderabad, Bengaluru, Pune, and Kolkata. Its registered address : </a:t>
            </a:r>
            <a:r>
              <a:rPr lang="en-US" sz="2000" dirty="0" err="1"/>
              <a:t>Wockhardt</a:t>
            </a:r>
            <a:r>
              <a:rPr lang="en-US" sz="2000" dirty="0"/>
              <a:t> Towers, 4th Floor, West Wing, </a:t>
            </a:r>
            <a:r>
              <a:rPr lang="en-US" sz="2000" dirty="0" err="1"/>
              <a:t>Bandra</a:t>
            </a:r>
            <a:r>
              <a:rPr lang="en-US" sz="2000" dirty="0"/>
              <a:t> </a:t>
            </a:r>
            <a:r>
              <a:rPr lang="en-US" sz="2000" dirty="0" err="1"/>
              <a:t>Kurla</a:t>
            </a:r>
            <a:r>
              <a:rPr lang="en-US" sz="2000" dirty="0"/>
              <a:t> Complex, </a:t>
            </a:r>
            <a:r>
              <a:rPr lang="en-US" sz="2000" dirty="0" err="1"/>
              <a:t>Bandra</a:t>
            </a:r>
            <a:r>
              <a:rPr lang="en-US" sz="2000" dirty="0"/>
              <a:t> East, Mumbai 400 051</a:t>
            </a:r>
          </a:p>
          <a:p>
            <a:r>
              <a:rPr lang="en-US" sz="2000" b="1" dirty="0"/>
              <a:t>7. </a:t>
            </a:r>
            <a:r>
              <a:rPr lang="en-US" sz="2000" b="1" dirty="0" err="1"/>
              <a:t>Infometrics</a:t>
            </a:r>
            <a:r>
              <a:rPr lang="en-US" sz="2000" b="1" dirty="0"/>
              <a:t> Valuation and Rating Pvt. Ltd. ( New Delhi)</a:t>
            </a:r>
            <a:endParaRPr lang="en-US" sz="2000" dirty="0"/>
          </a:p>
          <a:p>
            <a:r>
              <a:rPr lang="en-US" sz="2000" dirty="0"/>
              <a:t>Founded by former finance professionals, bankers and administrative services personnel,  </a:t>
            </a:r>
            <a:r>
              <a:rPr lang="en-US" sz="2000" dirty="0" err="1"/>
              <a:t>Infometrics</a:t>
            </a:r>
            <a:r>
              <a:rPr lang="en-US" sz="2000" dirty="0"/>
              <a:t> Valuation and Rating </a:t>
            </a:r>
            <a:r>
              <a:rPr lang="en-US" sz="2000" dirty="0" err="1"/>
              <a:t>Pvt</a:t>
            </a:r>
            <a:r>
              <a:rPr lang="en-US" sz="2000" dirty="0"/>
              <a:t> Ltd is an RBI-accredited and SEBI registered credit rating agency. It offers an unbiased assessment and evaluation of the creditworthiness of banks, non-banking financial companies (NBFCs), small and medium scale units (SMUs)and large corporates. It aims to reduce any kind of information asymmetry amongst lenders and investors. It has transparency as its core value and thus, </a:t>
            </a:r>
            <a:r>
              <a:rPr lang="en-US" sz="2000" dirty="0" err="1"/>
              <a:t>endeavours</a:t>
            </a:r>
            <a:r>
              <a:rPr lang="en-US" sz="2000" dirty="0"/>
              <a:t> to provide accurate and comprehensive reports and credit ratings to all its clients.</a:t>
            </a:r>
          </a:p>
        </p:txBody>
      </p:sp>
    </p:spTree>
    <p:extLst>
      <p:ext uri="{BB962C8B-B14F-4D97-AF65-F5344CB8AC3E}">
        <p14:creationId xmlns:p14="http://schemas.microsoft.com/office/powerpoint/2010/main" val="1473530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673767"/>
          </a:xfrm>
        </p:spPr>
        <p:txBody>
          <a:bodyPr>
            <a:normAutofit/>
          </a:bodyPr>
          <a:lstStyle/>
          <a:p>
            <a:r>
              <a:rPr lang="en-US" dirty="0"/>
              <a:t>Drawbacks</a:t>
            </a:r>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It can be noted that rating agencies have been largely blamed for their lax policies and oversight for the 2008 global financial crisis, which primarily spawned from junk-type mortgage bonds and their derivatives worth trillion of dollars that the Wall Street bankers invented and hawked across the globe to get AAA ratings and finally imploded.</a:t>
            </a:r>
          </a:p>
          <a:p>
            <a:r>
              <a:rPr lang="en-US" sz="2000" dirty="0"/>
              <a:t>Back home, a fortnight before IL&amp;FS went belly up in September 2018, rating agencies India Ratings, ICRA and CARE had given its debt papers AAA/AA+ ratings. SEBI </a:t>
            </a:r>
            <a:r>
              <a:rPr lang="en-US" sz="2000" dirty="0" err="1"/>
              <a:t>penalised</a:t>
            </a:r>
            <a:r>
              <a:rPr lang="en-US" sz="2000" dirty="0"/>
              <a:t> </a:t>
            </a:r>
            <a:r>
              <a:rPr lang="en-US" sz="2000" dirty="0" err="1"/>
              <a:t>Icra</a:t>
            </a:r>
            <a:r>
              <a:rPr lang="en-US" sz="2000" dirty="0"/>
              <a:t>, Care and India Ratings </a:t>
            </a:r>
            <a:r>
              <a:rPr lang="en-US" sz="2000" dirty="0" err="1"/>
              <a:t>Rs</a:t>
            </a:r>
            <a:r>
              <a:rPr lang="en-US" sz="2000" dirty="0"/>
              <a:t> 25 lakh each for their "lapses in their duty to investors by not taking timely action" when they rated NCDs of IL&amp;FS. IL &amp; FS defaulted on payments of around </a:t>
            </a:r>
            <a:r>
              <a:rPr lang="en-US" sz="2000" dirty="0" err="1"/>
              <a:t>Rs</a:t>
            </a:r>
            <a:r>
              <a:rPr lang="en-US" sz="2000" dirty="0"/>
              <a:t> 94000 </a:t>
            </a:r>
            <a:r>
              <a:rPr lang="en-US" sz="2000" dirty="0" err="1"/>
              <a:t>crores</a:t>
            </a:r>
            <a:r>
              <a:rPr lang="en-US" sz="2000" dirty="0"/>
              <a:t>. </a:t>
            </a:r>
          </a:p>
          <a:p>
            <a:r>
              <a:rPr lang="en-US" sz="2000" dirty="0"/>
              <a:t>These CRAs had given IL&amp;FS the highest rating of AAA, even when its subsidiary, IL&amp;FS Transport Networks, defaulted in June. There was also an abrupt downgrade in the ratings of bonds sold by IL&amp;FS and related entities, after they defaulted in September. Soon after they downgraded the bonds from AA+ to default or junk.</a:t>
            </a:r>
          </a:p>
          <a:p>
            <a:r>
              <a:rPr lang="en-US" sz="2000" dirty="0"/>
              <a:t>RBI has </a:t>
            </a:r>
            <a:r>
              <a:rPr lang="en-US" sz="2000"/>
              <a:t>warned CRAs about </a:t>
            </a:r>
            <a:r>
              <a:rPr lang="en-US" sz="2000" dirty="0"/>
              <a:t>rating shopping. Rating shopping refers to how, a company or a debt paper manages to get same or better rating from another agency within three months of it getting a poor rating. It can be noted that since 2016, </a:t>
            </a:r>
            <a:r>
              <a:rPr lang="en-US" sz="2000" dirty="0" err="1"/>
              <a:t>Sebi</a:t>
            </a:r>
            <a:r>
              <a:rPr lang="en-US" sz="2000" dirty="0"/>
              <a:t> had changed the regulations governing raters at least six times.</a:t>
            </a:r>
          </a:p>
          <a:p>
            <a:r>
              <a:rPr lang="en-US" sz="2000" dirty="0">
                <a:hlinkClick r:id="rId2"/>
              </a:rPr>
              <a:t>https://www.youtube.com/watch?v=Kib-oqkKAk0</a:t>
            </a:r>
            <a:endParaRPr lang="en-US" sz="2000" dirty="0"/>
          </a:p>
          <a:p>
            <a:endParaRPr lang="en-US" sz="2000" dirty="0"/>
          </a:p>
        </p:txBody>
      </p:sp>
    </p:spTree>
    <p:extLst>
      <p:ext uri="{BB962C8B-B14F-4D97-AF65-F5344CB8AC3E}">
        <p14:creationId xmlns:p14="http://schemas.microsoft.com/office/powerpoint/2010/main" val="74580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673767"/>
          </a:xfrm>
        </p:spPr>
        <p:txBody>
          <a:bodyPr>
            <a:normAutofit/>
          </a:bodyPr>
          <a:lstStyle/>
          <a:p>
            <a:r>
              <a:rPr lang="en-US" dirty="0"/>
              <a:t>Recent developments</a:t>
            </a:r>
          </a:p>
        </p:txBody>
      </p:sp>
      <p:sp>
        <p:nvSpPr>
          <p:cNvPr id="3" name="Content Placeholder 2"/>
          <p:cNvSpPr>
            <a:spLocks noGrp="1"/>
          </p:cNvSpPr>
          <p:nvPr>
            <p:ph idx="1"/>
          </p:nvPr>
        </p:nvSpPr>
        <p:spPr>
          <a:xfrm>
            <a:off x="125128" y="632093"/>
            <a:ext cx="11916076" cy="6047840"/>
          </a:xfrm>
        </p:spPr>
        <p:txBody>
          <a:bodyPr>
            <a:normAutofit/>
          </a:bodyPr>
          <a:lstStyle/>
          <a:p>
            <a:r>
              <a:rPr lang="en-US" sz="2000" dirty="0"/>
              <a:t>SEBI in July 2021 has introduced the expected loss-based rating that is divided into a scale of seven levels, spanning from lowest to highest expected loss. The new scale will be used by the credit rating agencies for ratings of projects or instruments associated with infrastructure sector. </a:t>
            </a:r>
          </a:p>
          <a:p>
            <a:r>
              <a:rPr lang="en-US" sz="2000" dirty="0"/>
              <a:t>Lowest expected loss, very low expected loss, low expected loss, moderate expected loss, high expected loss, very high expected loss and highest expected loss will be the seven levels on the new scale.</a:t>
            </a:r>
          </a:p>
          <a:p>
            <a:r>
              <a:rPr lang="en-US" sz="2000" dirty="0"/>
              <a:t>Instruments rated "EL (Expected Loss) 1" will be considered to have the lowest expected loss over the life of the instruments while those rated "EL 7" will indicate highest expected loss</a:t>
            </a:r>
          </a:p>
          <a:p>
            <a:r>
              <a:rPr lang="en-US" sz="2000" dirty="0"/>
              <a:t>In order to </a:t>
            </a:r>
            <a:r>
              <a:rPr lang="en-US" sz="2000" dirty="0" err="1"/>
              <a:t>standardise</a:t>
            </a:r>
            <a:r>
              <a:rPr lang="en-US" sz="2000" dirty="0"/>
              <a:t> the usage of rating scales, CRAs have been asked to align their rating scales with the rating scales prescribed by SEBI or respective market regulator. </a:t>
            </a:r>
          </a:p>
          <a:p>
            <a:r>
              <a:rPr lang="en-US" sz="2000" dirty="0"/>
              <a:t>"The CRAs shall ensure compliance with the requirements of this circular, latest by March 31, 2022 and also place the compliance status of this circular before their Board of Directors. Further, the CRAs are advised to confirm compliance of this circular to SEBI latest by April 15, 2022," </a:t>
            </a:r>
            <a:r>
              <a:rPr lang="en-US" sz="2000" dirty="0" err="1"/>
              <a:t>Sebi</a:t>
            </a:r>
            <a:r>
              <a:rPr lang="en-US" sz="2000" dirty="0"/>
              <a:t> said.</a:t>
            </a:r>
          </a:p>
          <a:p>
            <a:r>
              <a:rPr lang="en-US" sz="2000">
                <a:hlinkClick r:id="rId2"/>
              </a:rPr>
              <a:t>https://www.youtube.com/watch?v=bx_LWm6_6tA</a:t>
            </a:r>
            <a:endParaRPr lang="en-US" sz="2000"/>
          </a:p>
          <a:p>
            <a:br>
              <a:rPr lang="en-US" sz="2000" dirty="0"/>
            </a:br>
            <a:endParaRPr lang="en-US" sz="2000" dirty="0"/>
          </a:p>
        </p:txBody>
      </p:sp>
    </p:spTree>
    <p:extLst>
      <p:ext uri="{BB962C8B-B14F-4D97-AF65-F5344CB8AC3E}">
        <p14:creationId xmlns:p14="http://schemas.microsoft.com/office/powerpoint/2010/main" val="105838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fontScale="92500" lnSpcReduction="20000"/>
          </a:bodyPr>
          <a:lstStyle/>
          <a:p>
            <a:r>
              <a:rPr lang="en-US" sz="2000" b="1" dirty="0"/>
              <a:t>Features of bonds</a:t>
            </a:r>
          </a:p>
          <a:p>
            <a:r>
              <a:rPr lang="en-US" sz="2000" b="1" dirty="0"/>
              <a:t>Maturity:</a:t>
            </a:r>
            <a:r>
              <a:rPr lang="en-US" sz="2000" dirty="0"/>
              <a:t> The date on which the bond issuer returns the money lent to them by bond investors. Bonds have short, medium or long maturities.</a:t>
            </a:r>
          </a:p>
          <a:p>
            <a:r>
              <a:rPr lang="en-US" sz="2000" b="1" dirty="0"/>
              <a:t>Face value:</a:t>
            </a:r>
            <a:r>
              <a:rPr lang="en-US" sz="2000" dirty="0"/>
              <a:t> Also known as par, face value is the amount your bond will be worth at maturity. A bond’s face value is also the basis for calculating interest payments due to bondholders. Most commonly bonds have a par value of </a:t>
            </a:r>
            <a:r>
              <a:rPr lang="en-US" sz="2000" dirty="0" err="1"/>
              <a:t>Rs</a:t>
            </a:r>
            <a:r>
              <a:rPr lang="en-US" sz="2000" dirty="0"/>
              <a:t> 100.</a:t>
            </a:r>
          </a:p>
          <a:p>
            <a:r>
              <a:rPr lang="en-US" sz="2000" b="1" dirty="0"/>
              <a:t>Coupon:</a:t>
            </a:r>
            <a:r>
              <a:rPr lang="en-US" sz="2000" dirty="0"/>
              <a:t> The fixed rate of interest that the bond issuer pays its bondholders. Using the </a:t>
            </a:r>
            <a:r>
              <a:rPr lang="en-US" sz="2000" dirty="0" err="1"/>
              <a:t>Rs</a:t>
            </a:r>
            <a:r>
              <a:rPr lang="en-US" sz="2000" dirty="0"/>
              <a:t> 100 example, if a bond has a 3% coupon, the bond issuer promises to pay investors </a:t>
            </a:r>
            <a:r>
              <a:rPr lang="en-US" sz="2000" dirty="0" err="1"/>
              <a:t>Rs</a:t>
            </a:r>
            <a:r>
              <a:rPr lang="en-US" sz="2000" dirty="0"/>
              <a:t> 3 per year until the bond’s maturity date (3% of </a:t>
            </a:r>
            <a:r>
              <a:rPr lang="en-US" sz="2000" dirty="0" err="1"/>
              <a:t>Rs</a:t>
            </a:r>
            <a:r>
              <a:rPr lang="en-US" sz="2000" dirty="0"/>
              <a:t> 100 par value = </a:t>
            </a:r>
            <a:r>
              <a:rPr lang="en-US" sz="2000" dirty="0" err="1"/>
              <a:t>Rs</a:t>
            </a:r>
            <a:r>
              <a:rPr lang="en-US" sz="2000" dirty="0"/>
              <a:t> 3 per annum).</a:t>
            </a:r>
          </a:p>
          <a:p>
            <a:r>
              <a:rPr lang="en-US" sz="2000" b="1" dirty="0"/>
              <a:t>Yield:</a:t>
            </a:r>
            <a:r>
              <a:rPr lang="en-US" sz="2000" dirty="0"/>
              <a:t> The rate of return on the bond. While coupon is fixed, yield is variable and depends on a bond’s price in the secondary market and other factors. Yield can be expressed as current yield, yield to maturity and yield </a:t>
            </a:r>
            <a:r>
              <a:rPr lang="en-US" sz="2000"/>
              <a:t>to call.</a:t>
            </a:r>
            <a:endParaRPr lang="en-US" sz="2000" dirty="0"/>
          </a:p>
          <a:p>
            <a:r>
              <a:rPr lang="en-US" sz="2000" b="1" dirty="0"/>
              <a:t>Price:</a:t>
            </a:r>
            <a:r>
              <a:rPr lang="en-US" sz="2000" dirty="0"/>
              <a:t> Many if not most bonds are traded after they’ve been issued. In the market, bonds have two prices: bid and ask. The bid price is the highest amount a buyer is willing to pay for a bond, while ask price is the lowest price offered by a seller.</a:t>
            </a:r>
          </a:p>
          <a:p>
            <a:r>
              <a:rPr lang="en-US" sz="2000" b="1" dirty="0"/>
              <a:t>Duration risk: </a:t>
            </a:r>
            <a:r>
              <a:rPr lang="en-US" sz="2000" dirty="0"/>
              <a:t>This is a measure of how a bond’s price might change as market interest rates fluctuate. Experts suggest that a bond will decrease 1% in price for every 1% increase in interest rates. The longer a bond’s duration, the higher exposure its price has to changes in interest rates.</a:t>
            </a:r>
          </a:p>
          <a:p>
            <a:r>
              <a:rPr lang="en-US" sz="2000" b="1" dirty="0"/>
              <a:t>Rating:</a:t>
            </a:r>
            <a:r>
              <a:rPr lang="en-US" sz="2000" dirty="0"/>
              <a:t> Rating agencies assign ratings to bonds and bond issuers, based on their creditworthiness. Bond ratings help investors understand the risk of investing in bonds. Investment-grade bonds have ratings of BBB or better.</a:t>
            </a:r>
          </a:p>
        </p:txBody>
      </p:sp>
    </p:spTree>
    <p:extLst>
      <p:ext uri="{BB962C8B-B14F-4D97-AF65-F5344CB8AC3E}">
        <p14:creationId xmlns:p14="http://schemas.microsoft.com/office/powerpoint/2010/main" val="90591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lnSpcReduction="10000"/>
          </a:bodyPr>
          <a:lstStyle/>
          <a:p>
            <a:r>
              <a:rPr lang="en-US" sz="2000" dirty="0"/>
              <a:t>Market Terminologies</a:t>
            </a:r>
          </a:p>
          <a:p>
            <a:r>
              <a:rPr lang="en-US" sz="2000" b="1" dirty="0"/>
              <a:t>Accrued Interest</a:t>
            </a:r>
          </a:p>
          <a:p>
            <a:r>
              <a:rPr lang="en-US" sz="2000" dirty="0"/>
              <a:t>The accrued interest on a bond is the amount of interest accumulated on a bond since the last coupon payment. The interest has been earned, but because coupons are paid only on coupon dates, the investor has not gained the money yet. In India day count convention for G-</a:t>
            </a:r>
            <a:r>
              <a:rPr lang="en-US" sz="2000" dirty="0" err="1"/>
              <a:t>Secs</a:t>
            </a:r>
            <a:r>
              <a:rPr lang="en-US" sz="2000" dirty="0"/>
              <a:t> is 30/360.</a:t>
            </a:r>
          </a:p>
          <a:p>
            <a:r>
              <a:rPr lang="en-US" sz="2000" b="1" dirty="0"/>
              <a:t>Auction –Multiple price and Uniform Price</a:t>
            </a:r>
          </a:p>
          <a:p>
            <a:r>
              <a:rPr lang="en-US" sz="2000" dirty="0"/>
              <a:t>In a Multiple Price auction, the successful bidders are required to pay for the allotted quantity of securities at the respective price / yield at which they have bid. On the other hand, in a Uniform Price auction, all the successful bidders are required to pay for the allotted quantity of securities at the same rate, i.e., at the auction cut-off rate, irrespective of the rate quoted by them.</a:t>
            </a:r>
          </a:p>
          <a:p>
            <a:r>
              <a:rPr lang="en-US" sz="2000" b="1" dirty="0"/>
              <a:t>Bid Price/ Yield</a:t>
            </a:r>
          </a:p>
          <a:p>
            <a:r>
              <a:rPr lang="en-US" sz="2000" dirty="0"/>
              <a:t>The price/yield being offered by a potential buyer for a security.</a:t>
            </a:r>
          </a:p>
          <a:p>
            <a:r>
              <a:rPr lang="en-US" sz="2000" b="1" dirty="0"/>
              <a:t>Big Figure</a:t>
            </a:r>
          </a:p>
          <a:p>
            <a:r>
              <a:rPr lang="en-US" sz="2000" dirty="0"/>
              <a:t>When the price is quoted as ₹102.35, the portion other than decimals (102) is called the big figure.</a:t>
            </a:r>
          </a:p>
          <a:p>
            <a:r>
              <a:rPr lang="en-US" sz="2000" b="1" dirty="0"/>
              <a:t>Competitive Bid</a:t>
            </a:r>
          </a:p>
          <a:p>
            <a:r>
              <a:rPr lang="en-US" sz="2000" dirty="0"/>
              <a:t>Competitive bid refers to the bid for the stock at the price stated by a bidder in an auction.</a:t>
            </a:r>
          </a:p>
          <a:p>
            <a:endParaRPr lang="en-US" sz="2000" dirty="0"/>
          </a:p>
          <a:p>
            <a:endParaRPr lang="en-US" sz="2000" dirty="0"/>
          </a:p>
        </p:txBody>
      </p:sp>
    </p:spTree>
    <p:extLst>
      <p:ext uri="{BB962C8B-B14F-4D97-AF65-F5344CB8AC3E}">
        <p14:creationId xmlns:p14="http://schemas.microsoft.com/office/powerpoint/2010/main" val="179413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Coupon</a:t>
            </a:r>
          </a:p>
          <a:p>
            <a:r>
              <a:rPr lang="en-US" sz="2000" dirty="0"/>
              <a:t>The rate of interest paid on a debt security as calculated on the basis of the security’s face value.</a:t>
            </a:r>
          </a:p>
          <a:p>
            <a:r>
              <a:rPr lang="en-US" sz="2000" b="1" dirty="0"/>
              <a:t>Coupon Frequency</a:t>
            </a:r>
          </a:p>
          <a:p>
            <a:r>
              <a:rPr lang="en-US" sz="2000" dirty="0"/>
              <a:t>Coupon payments are made at regular intervals throughout the life of a debt security and may be quarterly, semi-annual (twice a year) or annual payments.</a:t>
            </a:r>
          </a:p>
          <a:p>
            <a:r>
              <a:rPr lang="en-US" sz="2000" b="1" dirty="0"/>
              <a:t>Discount</a:t>
            </a:r>
          </a:p>
          <a:p>
            <a:r>
              <a:rPr lang="en-US" sz="2000" dirty="0"/>
              <a:t>When the price of a security is below the par value, it is said to be trading at a discount. The value of the discount is the difference between the FV and the Price. For example, if a security is trading at ₹ 99, the discount is ₹ 1.</a:t>
            </a:r>
          </a:p>
          <a:p>
            <a:r>
              <a:rPr lang="en-US" sz="2000" b="1" dirty="0"/>
              <a:t>Duration (Macaulay Duration)</a:t>
            </a:r>
          </a:p>
          <a:p>
            <a:r>
              <a:rPr lang="en-US" sz="2000" dirty="0"/>
              <a:t>Duration of a bond is the number of years taken to recover the initial investment of a bond. It is calculated as the weighted average number of years to receive the cash flow wherein the present value of respective cash flows are multiplied with the time to that respective cash flows. The total of such values is divided by the price of the security to arrive at the duration. </a:t>
            </a:r>
          </a:p>
        </p:txBody>
      </p:sp>
    </p:spTree>
    <p:extLst>
      <p:ext uri="{BB962C8B-B14F-4D97-AF65-F5344CB8AC3E}">
        <p14:creationId xmlns:p14="http://schemas.microsoft.com/office/powerpoint/2010/main" val="3454091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Face Value</a:t>
            </a:r>
          </a:p>
          <a:p>
            <a:r>
              <a:rPr lang="en-US" sz="2000" dirty="0"/>
              <a:t>Face value is the amount that is to be paid to an investor at the maturity date of the security. Debt securities can be issued at varying face values, however in India they typically have a face value of ₹100. The face value is also known as the repayment amount. This amount is also referred as redemption value, principal value (or simply principal), maturity value or par value.</a:t>
            </a:r>
          </a:p>
          <a:p>
            <a:r>
              <a:rPr lang="en-US" sz="2000" b="1" dirty="0"/>
              <a:t>Floating-Rate Bond</a:t>
            </a:r>
          </a:p>
          <a:p>
            <a:r>
              <a:rPr lang="en-US" sz="2000" dirty="0"/>
              <a:t>Bonds whose coupon rate is re-set at predefined intervals and is based on a pre-specified market based interest rate.</a:t>
            </a:r>
          </a:p>
          <a:p>
            <a:r>
              <a:rPr lang="en-US" sz="2000" b="1" dirty="0"/>
              <a:t>Gilt/ G-</a:t>
            </a:r>
            <a:r>
              <a:rPr lang="en-US" sz="2000" b="1" dirty="0" err="1"/>
              <a:t>Secs</a:t>
            </a:r>
            <a:endParaRPr lang="en-US" sz="2000" b="1" dirty="0"/>
          </a:p>
          <a:p>
            <a:r>
              <a:rPr lang="en-US" sz="2000" dirty="0"/>
              <a:t>G-</a:t>
            </a:r>
            <a:r>
              <a:rPr lang="en-US" sz="2000" dirty="0" err="1"/>
              <a:t>Secs</a:t>
            </a:r>
            <a:r>
              <a:rPr lang="en-US" sz="2000" dirty="0"/>
              <a:t> are also known as gilts or gilt edged securities. “G-Sec” means a security created and issued by the Government for the purpose of raising a public loan or for any other purpose as may be notified by the Government in the Official Gazette and having one of the forms mentioned in the G-</a:t>
            </a:r>
            <a:r>
              <a:rPr lang="en-US" sz="2000" dirty="0" err="1"/>
              <a:t>Secs</a:t>
            </a:r>
            <a:r>
              <a:rPr lang="en-US" sz="2000" dirty="0"/>
              <a:t> Act, 2006.</a:t>
            </a:r>
          </a:p>
          <a:p>
            <a:r>
              <a:rPr lang="en-US" sz="2000" b="1" dirty="0"/>
              <a:t>Market Lot</a:t>
            </a:r>
          </a:p>
          <a:p>
            <a:r>
              <a:rPr lang="en-US" sz="2000" dirty="0"/>
              <a:t>Market lot refers to the standard value of the trades that happen in the market. The standard market lot size in the G-</a:t>
            </a:r>
            <a:r>
              <a:rPr lang="en-US" sz="2000" dirty="0" err="1"/>
              <a:t>Secs</a:t>
            </a:r>
            <a:r>
              <a:rPr lang="en-US" sz="2000" dirty="0"/>
              <a:t> market is ₹ 5 </a:t>
            </a:r>
            <a:r>
              <a:rPr lang="en-US" sz="2000" dirty="0" err="1"/>
              <a:t>crore</a:t>
            </a:r>
            <a:r>
              <a:rPr lang="en-US" sz="2000" dirty="0"/>
              <a:t> in face value terms.</a:t>
            </a:r>
          </a:p>
          <a:p>
            <a:endParaRPr lang="en-US" sz="2000" dirty="0"/>
          </a:p>
          <a:p>
            <a:endParaRPr lang="en-US" sz="2000" dirty="0"/>
          </a:p>
        </p:txBody>
      </p:sp>
    </p:spTree>
    <p:extLst>
      <p:ext uri="{BB962C8B-B14F-4D97-AF65-F5344CB8AC3E}">
        <p14:creationId xmlns:p14="http://schemas.microsoft.com/office/powerpoint/2010/main" val="336426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Maturity Date</a:t>
            </a:r>
          </a:p>
          <a:p>
            <a:r>
              <a:rPr lang="en-US" sz="2000" dirty="0"/>
              <a:t>The date when the principal (face value) is paid back. The final coupon and the face value of a debt security is repaid to the investor on the maturity date. The time to maturity can vary from short term (1 year) to long term (30 years).</a:t>
            </a:r>
          </a:p>
          <a:p>
            <a:r>
              <a:rPr lang="en-US" sz="2000" b="1" dirty="0"/>
              <a:t>Non-Competitive Bid</a:t>
            </a:r>
          </a:p>
          <a:p>
            <a:r>
              <a:rPr lang="en-US" sz="2000" dirty="0"/>
              <a:t>NCB means the bidder would be able to participate in the auctions of dated G-</a:t>
            </a:r>
            <a:r>
              <a:rPr lang="en-US" sz="2000" dirty="0" err="1"/>
              <a:t>Secs</a:t>
            </a:r>
            <a:r>
              <a:rPr lang="en-US" sz="2000" dirty="0"/>
              <a:t> without having to quote the yield or price in the bid. The allotment to the non-competitive segment will be at the weighted average rate that will emerge in the auction on the basis of competitive bidding. It is an allocating facility wherein a part of total securities are allocated to bidders at a weighted average price of successful competitive bid.</a:t>
            </a:r>
          </a:p>
          <a:p>
            <a:r>
              <a:rPr lang="en-US" sz="2000" b="1" dirty="0"/>
              <a:t>Odd Lot</a:t>
            </a:r>
          </a:p>
          <a:p>
            <a:r>
              <a:rPr lang="en-US" sz="2000" dirty="0"/>
              <a:t>Transactions of any value other than the standard market lot size of ₹ 5 </a:t>
            </a:r>
            <a:r>
              <a:rPr lang="en-US" sz="2000" dirty="0" err="1"/>
              <a:t>crore</a:t>
            </a:r>
            <a:r>
              <a:rPr lang="en-US" sz="2000" dirty="0"/>
              <a:t> are referred to as odd lot. Generally, the value is less than the ₹ 5 </a:t>
            </a:r>
            <a:r>
              <a:rPr lang="en-US" sz="2000" dirty="0" err="1"/>
              <a:t>crore</a:t>
            </a:r>
            <a:r>
              <a:rPr lang="en-US" sz="2000" dirty="0"/>
              <a:t> with a minimum of ₹10,000/-. Odd lot transactions are generally done by the retail and small participants in the market.</a:t>
            </a:r>
          </a:p>
          <a:p>
            <a:endParaRPr lang="en-US" sz="2000" dirty="0"/>
          </a:p>
          <a:p>
            <a:endParaRPr lang="en-US" sz="2000" dirty="0"/>
          </a:p>
        </p:txBody>
      </p:sp>
    </p:spTree>
    <p:extLst>
      <p:ext uri="{BB962C8B-B14F-4D97-AF65-F5344CB8AC3E}">
        <p14:creationId xmlns:p14="http://schemas.microsoft.com/office/powerpoint/2010/main" val="127538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05879"/>
            <a:ext cx="11228672" cy="365759"/>
          </a:xfrm>
        </p:spPr>
        <p:txBody>
          <a:bodyPr>
            <a:normAutofit fontScale="90000"/>
          </a:bodyPr>
          <a:lstStyle/>
          <a:p>
            <a:endParaRPr lang="en-US" dirty="0"/>
          </a:p>
        </p:txBody>
      </p:sp>
      <p:sp>
        <p:nvSpPr>
          <p:cNvPr id="3" name="Content Placeholder 2"/>
          <p:cNvSpPr>
            <a:spLocks noGrp="1"/>
          </p:cNvSpPr>
          <p:nvPr>
            <p:ph idx="1"/>
          </p:nvPr>
        </p:nvSpPr>
        <p:spPr>
          <a:xfrm>
            <a:off x="125128" y="632093"/>
            <a:ext cx="11916076" cy="6047840"/>
          </a:xfrm>
        </p:spPr>
        <p:txBody>
          <a:bodyPr>
            <a:normAutofit/>
          </a:bodyPr>
          <a:lstStyle/>
          <a:p>
            <a:r>
              <a:rPr lang="en-US" sz="2000" b="1" dirty="0"/>
              <a:t>Par value</a:t>
            </a:r>
          </a:p>
          <a:p>
            <a:r>
              <a:rPr lang="en-US" sz="2000" dirty="0"/>
              <a:t>Par value is nothing but the face value of the security which is ₹ 100 for G-</a:t>
            </a:r>
            <a:r>
              <a:rPr lang="en-US" sz="2000" dirty="0" err="1"/>
              <a:t>Secs</a:t>
            </a:r>
            <a:r>
              <a:rPr lang="en-US" sz="2000" dirty="0"/>
              <a:t>. When the price of a security is equal to face value, the security is said to be trading at par.</a:t>
            </a:r>
          </a:p>
          <a:p>
            <a:r>
              <a:rPr lang="en-US" sz="2000" b="1" dirty="0"/>
              <a:t>Premium</a:t>
            </a:r>
          </a:p>
          <a:p>
            <a:r>
              <a:rPr lang="en-US" sz="2000" dirty="0"/>
              <a:t>When the price of a security is above the par value, the security is said to be trading at premium. The value of the premium is the difference between the price and the face value. For example, if a security is trading at ₹102, the premium is ₹ 2.</a:t>
            </a:r>
          </a:p>
          <a:p>
            <a:r>
              <a:rPr lang="en-US" sz="2000" b="1" dirty="0"/>
              <a:t>Price</a:t>
            </a:r>
          </a:p>
          <a:p>
            <a:r>
              <a:rPr lang="en-US" sz="2000" dirty="0"/>
              <a:t>The price quoted is for per ₹ 100 of face value. The price of any financial instrument is equal to the present value of all the future cash flows. The price one pays for a debt security is based on a number of factors. Newly-issued debt securities usually sell at, or close to, their face value. In the secondary market, where already-issued debt securities are bought and sold between investors, the price one pays for a bond is based on a host of variables, including market interest rates, accrued interest, supply and demand, credit quality, maturity date, state of issuance, market events and the size of the transaction.</a:t>
            </a:r>
          </a:p>
          <a:p>
            <a:br>
              <a:rPr lang="en-US" sz="2000" dirty="0"/>
            </a:br>
            <a:endParaRPr lang="en-US" sz="2000" dirty="0"/>
          </a:p>
        </p:txBody>
      </p:sp>
    </p:spTree>
    <p:extLst>
      <p:ext uri="{BB962C8B-B14F-4D97-AF65-F5344CB8AC3E}">
        <p14:creationId xmlns:p14="http://schemas.microsoft.com/office/powerpoint/2010/main" val="38708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918</TotalTime>
  <Words>6976</Words>
  <Application>Microsoft Office PowerPoint</Application>
  <PresentationFormat>Widescreen</PresentationFormat>
  <Paragraphs>170</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Trebuchet MS</vt:lpstr>
      <vt:lpstr>Wingdings 3</vt:lpstr>
      <vt:lpstr>Facet</vt:lpstr>
      <vt:lpstr>Bonds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Returns and risks</vt:lpstr>
      <vt:lpstr>PowerPoint Presentation</vt:lpstr>
      <vt:lpstr>PowerPoint Presentation</vt:lpstr>
      <vt:lpstr>Types of bonds</vt:lpstr>
      <vt:lpstr>PowerPoint Presentation</vt:lpstr>
      <vt:lpstr>PowerPoint Presentation</vt:lpstr>
      <vt:lpstr>Bond Issuers</vt:lpstr>
      <vt:lpstr>PowerPoint Presentation</vt:lpstr>
      <vt:lpstr>PowerPoint Presentation</vt:lpstr>
      <vt:lpstr>PowerPoint Presentation</vt:lpstr>
      <vt:lpstr>PowerPoint Presentation</vt:lpstr>
      <vt:lpstr>PowerPoint Presentation</vt:lpstr>
      <vt:lpstr>Recent actions in corporate bond market</vt:lpstr>
      <vt:lpstr>PowerPoint Presentation</vt:lpstr>
      <vt:lpstr>PowerPoint Presentation</vt:lpstr>
      <vt:lpstr>Bond ratings</vt:lpstr>
      <vt:lpstr>PowerPoint Presentation</vt:lpstr>
      <vt:lpstr>PowerPoint Presentation</vt:lpstr>
      <vt:lpstr>Credit Rating agencies in India</vt:lpstr>
      <vt:lpstr>PowerPoint Presentation</vt:lpstr>
      <vt:lpstr>PowerPoint Presentation</vt:lpstr>
      <vt:lpstr>Drawbacks</vt:lpstr>
      <vt:lpstr>Recent developments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Bonds</dc:title>
  <dc:creator>Windows 10 Pro</dc:creator>
  <cp:lastModifiedBy>Dell Ins3501</cp:lastModifiedBy>
  <cp:revision>34</cp:revision>
  <dcterms:created xsi:type="dcterms:W3CDTF">2021-08-09T10:44:33Z</dcterms:created>
  <dcterms:modified xsi:type="dcterms:W3CDTF">2022-08-19T16:35:49Z</dcterms:modified>
</cp:coreProperties>
</file>