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5" r:id="rId1"/>
  </p:sldMasterIdLst>
  <p:notesMasterIdLst>
    <p:notesMasterId r:id="rId29"/>
  </p:notesMasterIdLst>
  <p:sldIdLst>
    <p:sldId id="256" r:id="rId2"/>
    <p:sldId id="257" r:id="rId3"/>
    <p:sldId id="258" r:id="rId4"/>
    <p:sldId id="259" r:id="rId5"/>
    <p:sldId id="261" r:id="rId6"/>
    <p:sldId id="263" r:id="rId7"/>
    <p:sldId id="265" r:id="rId8"/>
    <p:sldId id="266" r:id="rId9"/>
    <p:sldId id="262" r:id="rId10"/>
    <p:sldId id="260" r:id="rId11"/>
    <p:sldId id="268" r:id="rId12"/>
    <p:sldId id="274" r:id="rId13"/>
    <p:sldId id="267" r:id="rId14"/>
    <p:sldId id="269" r:id="rId15"/>
    <p:sldId id="270" r:id="rId16"/>
    <p:sldId id="271" r:id="rId17"/>
    <p:sldId id="272" r:id="rId18"/>
    <p:sldId id="273" r:id="rId19"/>
    <p:sldId id="276" r:id="rId20"/>
    <p:sldId id="275" r:id="rId21"/>
    <p:sldId id="277" r:id="rId22"/>
    <p:sldId id="281" r:id="rId23"/>
    <p:sldId id="285" r:id="rId24"/>
    <p:sldId id="278" r:id="rId25"/>
    <p:sldId id="279" r:id="rId26"/>
    <p:sldId id="280" r:id="rId27"/>
    <p:sldId id="282"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0" autoAdjust="0"/>
    <p:restoredTop sz="94660"/>
  </p:normalViewPr>
  <p:slideViewPr>
    <p:cSldViewPr snapToGrid="0">
      <p:cViewPr varScale="1">
        <p:scale>
          <a:sx n="86" d="100"/>
          <a:sy n="86" d="100"/>
        </p:scale>
        <p:origin x="422"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F0631E-41C6-4DF4-956B-1477FCBBFF5C}" type="datetimeFigureOut">
              <a:rPr lang="en-US" smtClean="0"/>
              <a:t>9/8/2022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1541AD-0267-4C3C-AB06-1655E0B9D4D0}" type="slidenum">
              <a:rPr lang="en-US" smtClean="0"/>
              <a:t>‹#›</a:t>
            </a:fld>
            <a:endParaRPr lang="en-US"/>
          </a:p>
        </p:txBody>
      </p:sp>
    </p:spTree>
    <p:extLst>
      <p:ext uri="{BB962C8B-B14F-4D97-AF65-F5344CB8AC3E}">
        <p14:creationId xmlns:p14="http://schemas.microsoft.com/office/powerpoint/2010/main" val="1763135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1541AD-0267-4C3C-AB06-1655E0B9D4D0}" type="slidenum">
              <a:rPr lang="en-US" smtClean="0"/>
              <a:t>13</a:t>
            </a:fld>
            <a:endParaRPr lang="en-US" dirty="0"/>
          </a:p>
        </p:txBody>
      </p:sp>
    </p:spTree>
    <p:extLst>
      <p:ext uri="{BB962C8B-B14F-4D97-AF65-F5344CB8AC3E}">
        <p14:creationId xmlns:p14="http://schemas.microsoft.com/office/powerpoint/2010/main" val="3870430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39DE71A-61ED-41E4-95F7-EE342C5B9630}" type="datetimeFigureOut">
              <a:rPr lang="en-US" smtClean="0"/>
              <a:t>9/8/2022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28D068-B1F9-475A-9014-B4DFB0D680A9}" type="slidenum">
              <a:rPr lang="en-US" smtClean="0"/>
              <a:t>‹#›</a:t>
            </a:fld>
            <a:endParaRPr lang="en-US"/>
          </a:p>
        </p:txBody>
      </p:sp>
    </p:spTree>
    <p:extLst>
      <p:ext uri="{BB962C8B-B14F-4D97-AF65-F5344CB8AC3E}">
        <p14:creationId xmlns:p14="http://schemas.microsoft.com/office/powerpoint/2010/main" val="29181174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39DE71A-61ED-41E4-95F7-EE342C5B9630}" type="datetimeFigureOut">
              <a:rPr lang="en-US" smtClean="0"/>
              <a:t>9/8/2022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28D068-B1F9-475A-9014-B4DFB0D680A9}" type="slidenum">
              <a:rPr lang="en-US" smtClean="0"/>
              <a:t>‹#›</a:t>
            </a:fld>
            <a:endParaRPr lang="en-US"/>
          </a:p>
        </p:txBody>
      </p:sp>
    </p:spTree>
    <p:extLst>
      <p:ext uri="{BB962C8B-B14F-4D97-AF65-F5344CB8AC3E}">
        <p14:creationId xmlns:p14="http://schemas.microsoft.com/office/powerpoint/2010/main" val="1149347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39DE71A-61ED-41E4-95F7-EE342C5B9630}" type="datetimeFigureOut">
              <a:rPr lang="en-US" smtClean="0"/>
              <a:t>9/8/2022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28D068-B1F9-475A-9014-B4DFB0D680A9}"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0741458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39DE71A-61ED-41E4-95F7-EE342C5B9630}" type="datetimeFigureOut">
              <a:rPr lang="en-US" smtClean="0"/>
              <a:t>9/8/2022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28D068-B1F9-475A-9014-B4DFB0D680A9}" type="slidenum">
              <a:rPr lang="en-US" smtClean="0"/>
              <a:t>‹#›</a:t>
            </a:fld>
            <a:endParaRPr lang="en-US"/>
          </a:p>
        </p:txBody>
      </p:sp>
    </p:spTree>
    <p:extLst>
      <p:ext uri="{BB962C8B-B14F-4D97-AF65-F5344CB8AC3E}">
        <p14:creationId xmlns:p14="http://schemas.microsoft.com/office/powerpoint/2010/main" val="35329098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39DE71A-61ED-41E4-95F7-EE342C5B9630}" type="datetimeFigureOut">
              <a:rPr lang="en-US" smtClean="0"/>
              <a:t>9/8/2022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28D068-B1F9-475A-9014-B4DFB0D680A9}"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5865845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39DE71A-61ED-41E4-95F7-EE342C5B9630}" type="datetimeFigureOut">
              <a:rPr lang="en-US" smtClean="0"/>
              <a:t>9/8/2022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28D068-B1F9-475A-9014-B4DFB0D680A9}" type="slidenum">
              <a:rPr lang="en-US" smtClean="0"/>
              <a:t>‹#›</a:t>
            </a:fld>
            <a:endParaRPr lang="en-US"/>
          </a:p>
        </p:txBody>
      </p:sp>
    </p:spTree>
    <p:extLst>
      <p:ext uri="{BB962C8B-B14F-4D97-AF65-F5344CB8AC3E}">
        <p14:creationId xmlns:p14="http://schemas.microsoft.com/office/powerpoint/2010/main" val="1756893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39DE71A-61ED-41E4-95F7-EE342C5B9630}" type="datetimeFigureOut">
              <a:rPr lang="en-US" smtClean="0"/>
              <a:t>9/8/2022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28D068-B1F9-475A-9014-B4DFB0D680A9}" type="slidenum">
              <a:rPr lang="en-US" smtClean="0"/>
              <a:t>‹#›</a:t>
            </a:fld>
            <a:endParaRPr lang="en-US"/>
          </a:p>
        </p:txBody>
      </p:sp>
    </p:spTree>
    <p:extLst>
      <p:ext uri="{BB962C8B-B14F-4D97-AF65-F5344CB8AC3E}">
        <p14:creationId xmlns:p14="http://schemas.microsoft.com/office/powerpoint/2010/main" val="40538595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39DE71A-61ED-41E4-95F7-EE342C5B9630}" type="datetimeFigureOut">
              <a:rPr lang="en-US" smtClean="0"/>
              <a:t>9/8/2022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28D068-B1F9-475A-9014-B4DFB0D680A9}" type="slidenum">
              <a:rPr lang="en-US" smtClean="0"/>
              <a:t>‹#›</a:t>
            </a:fld>
            <a:endParaRPr lang="en-US"/>
          </a:p>
        </p:txBody>
      </p:sp>
    </p:spTree>
    <p:extLst>
      <p:ext uri="{BB962C8B-B14F-4D97-AF65-F5344CB8AC3E}">
        <p14:creationId xmlns:p14="http://schemas.microsoft.com/office/powerpoint/2010/main" val="2308160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39DE71A-61ED-41E4-95F7-EE342C5B9630}" type="datetimeFigureOut">
              <a:rPr lang="en-US" smtClean="0"/>
              <a:t>9/8/2022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28D068-B1F9-475A-9014-B4DFB0D680A9}" type="slidenum">
              <a:rPr lang="en-US" smtClean="0"/>
              <a:t>‹#›</a:t>
            </a:fld>
            <a:endParaRPr lang="en-US"/>
          </a:p>
        </p:txBody>
      </p:sp>
    </p:spTree>
    <p:extLst>
      <p:ext uri="{BB962C8B-B14F-4D97-AF65-F5344CB8AC3E}">
        <p14:creationId xmlns:p14="http://schemas.microsoft.com/office/powerpoint/2010/main" val="32630455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39DE71A-61ED-41E4-95F7-EE342C5B9630}" type="datetimeFigureOut">
              <a:rPr lang="en-US" smtClean="0"/>
              <a:t>9/8/2022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28D068-B1F9-475A-9014-B4DFB0D680A9}" type="slidenum">
              <a:rPr lang="en-US" smtClean="0"/>
              <a:t>‹#›</a:t>
            </a:fld>
            <a:endParaRPr lang="en-US"/>
          </a:p>
        </p:txBody>
      </p:sp>
    </p:spTree>
    <p:extLst>
      <p:ext uri="{BB962C8B-B14F-4D97-AF65-F5344CB8AC3E}">
        <p14:creationId xmlns:p14="http://schemas.microsoft.com/office/powerpoint/2010/main" val="23672001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39DE71A-61ED-41E4-95F7-EE342C5B9630}" type="datetimeFigureOut">
              <a:rPr lang="en-US" smtClean="0"/>
              <a:t>9/8/2022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28D068-B1F9-475A-9014-B4DFB0D680A9}" type="slidenum">
              <a:rPr lang="en-US" smtClean="0"/>
              <a:t>‹#›</a:t>
            </a:fld>
            <a:endParaRPr lang="en-US"/>
          </a:p>
        </p:txBody>
      </p:sp>
    </p:spTree>
    <p:extLst>
      <p:ext uri="{BB962C8B-B14F-4D97-AF65-F5344CB8AC3E}">
        <p14:creationId xmlns:p14="http://schemas.microsoft.com/office/powerpoint/2010/main" val="2250596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39DE71A-61ED-41E4-95F7-EE342C5B9630}" type="datetimeFigureOut">
              <a:rPr lang="en-US" smtClean="0"/>
              <a:t>9/8/2022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028D068-B1F9-475A-9014-B4DFB0D680A9}" type="slidenum">
              <a:rPr lang="en-US" smtClean="0"/>
              <a:t>‹#›</a:t>
            </a:fld>
            <a:endParaRPr lang="en-US"/>
          </a:p>
        </p:txBody>
      </p:sp>
    </p:spTree>
    <p:extLst>
      <p:ext uri="{BB962C8B-B14F-4D97-AF65-F5344CB8AC3E}">
        <p14:creationId xmlns:p14="http://schemas.microsoft.com/office/powerpoint/2010/main" val="40355800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39DE71A-61ED-41E4-95F7-EE342C5B9630}" type="datetimeFigureOut">
              <a:rPr lang="en-US" smtClean="0"/>
              <a:t>9/8/2022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028D068-B1F9-475A-9014-B4DFB0D680A9}" type="slidenum">
              <a:rPr lang="en-US" smtClean="0"/>
              <a:t>‹#›</a:t>
            </a:fld>
            <a:endParaRPr lang="en-US"/>
          </a:p>
        </p:txBody>
      </p:sp>
    </p:spTree>
    <p:extLst>
      <p:ext uri="{BB962C8B-B14F-4D97-AF65-F5344CB8AC3E}">
        <p14:creationId xmlns:p14="http://schemas.microsoft.com/office/powerpoint/2010/main" val="4104449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9DE71A-61ED-41E4-95F7-EE342C5B9630}" type="datetimeFigureOut">
              <a:rPr lang="en-US" smtClean="0"/>
              <a:t>9/8/2022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028D068-B1F9-475A-9014-B4DFB0D680A9}" type="slidenum">
              <a:rPr lang="en-US" smtClean="0"/>
              <a:t>‹#›</a:t>
            </a:fld>
            <a:endParaRPr lang="en-US"/>
          </a:p>
        </p:txBody>
      </p:sp>
    </p:spTree>
    <p:extLst>
      <p:ext uri="{BB962C8B-B14F-4D97-AF65-F5344CB8AC3E}">
        <p14:creationId xmlns:p14="http://schemas.microsoft.com/office/powerpoint/2010/main" val="41490478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39DE71A-61ED-41E4-95F7-EE342C5B9630}" type="datetimeFigureOut">
              <a:rPr lang="en-US" smtClean="0"/>
              <a:t>9/8/2022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28D068-B1F9-475A-9014-B4DFB0D680A9}" type="slidenum">
              <a:rPr lang="en-US" smtClean="0"/>
              <a:t>‹#›</a:t>
            </a:fld>
            <a:endParaRPr lang="en-US"/>
          </a:p>
        </p:txBody>
      </p:sp>
    </p:spTree>
    <p:extLst>
      <p:ext uri="{BB962C8B-B14F-4D97-AF65-F5344CB8AC3E}">
        <p14:creationId xmlns:p14="http://schemas.microsoft.com/office/powerpoint/2010/main" val="24355711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39DE71A-61ED-41E4-95F7-EE342C5B9630}" type="datetimeFigureOut">
              <a:rPr lang="en-US" smtClean="0"/>
              <a:t>9/8/2022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28D068-B1F9-475A-9014-B4DFB0D680A9}" type="slidenum">
              <a:rPr lang="en-US" smtClean="0"/>
              <a:t>‹#›</a:t>
            </a:fld>
            <a:endParaRPr lang="en-US"/>
          </a:p>
        </p:txBody>
      </p:sp>
    </p:spTree>
    <p:extLst>
      <p:ext uri="{BB962C8B-B14F-4D97-AF65-F5344CB8AC3E}">
        <p14:creationId xmlns:p14="http://schemas.microsoft.com/office/powerpoint/2010/main" val="2237834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39DE71A-61ED-41E4-95F7-EE342C5B9630}" type="datetimeFigureOut">
              <a:rPr lang="en-US" smtClean="0"/>
              <a:t>9/8/2022</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028D068-B1F9-475A-9014-B4DFB0D680A9}" type="slidenum">
              <a:rPr lang="en-US" smtClean="0"/>
              <a:t>‹#›</a:t>
            </a:fld>
            <a:endParaRPr lang="en-US"/>
          </a:p>
        </p:txBody>
      </p:sp>
    </p:spTree>
    <p:extLst>
      <p:ext uri="{BB962C8B-B14F-4D97-AF65-F5344CB8AC3E}">
        <p14:creationId xmlns:p14="http://schemas.microsoft.com/office/powerpoint/2010/main" val="145642639"/>
      </p:ext>
    </p:extLst>
  </p:cSld>
  <p:clrMap bg1="dk1" tx1="lt1" bg2="dk2" tx2="lt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a:t>INSTRUMENTS AND PLAYERS IN DEBT MARKETS</a:t>
            </a: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29776115"/>
      </p:ext>
    </p:extLst>
  </p:cSld>
  <p:clrMapOvr>
    <a:masterClrMapping/>
  </p:clrMapOvr>
  <p:transition spd="med">
    <p:pull/>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
            <a:ext cx="11286423" cy="664142"/>
          </a:xfrm>
        </p:spPr>
        <p:txBody>
          <a:bodyPr>
            <a:normAutofit/>
          </a:bodyPr>
          <a:lstStyle/>
          <a:p>
            <a:r>
              <a:rPr lang="en-US" dirty="0"/>
              <a:t>State Development Loans (SDL)</a:t>
            </a:r>
          </a:p>
        </p:txBody>
      </p:sp>
      <p:sp>
        <p:nvSpPr>
          <p:cNvPr id="3" name="Content Placeholder 2"/>
          <p:cNvSpPr>
            <a:spLocks noGrp="1"/>
          </p:cNvSpPr>
          <p:nvPr>
            <p:ph idx="1"/>
          </p:nvPr>
        </p:nvSpPr>
        <p:spPr>
          <a:xfrm>
            <a:off x="154805" y="699468"/>
            <a:ext cx="11896023" cy="5941963"/>
          </a:xfrm>
        </p:spPr>
        <p:txBody>
          <a:bodyPr>
            <a:normAutofit lnSpcReduction="10000"/>
          </a:bodyPr>
          <a:lstStyle/>
          <a:p>
            <a:r>
              <a:rPr lang="en-US" sz="2000" dirty="0"/>
              <a:t>In terms of Sec. 21A (1) (b) of the Reserve Bank of India Act, 1934, the RBI may, by agreement with any State Government undertake the management of the public debt of that State. Accordingly, the RBI has entered into agreements with 29 State Governments and one Union Territory (UT of Puducherry) for management of their public debt. Under Article 293(3) of the Constitution of India (Under section 48A of Union territories Act, in case of Union Territory), a State Government has to obtain the permission of the Central Government for any borrowing as long as there is any outstanding loan that the State Government may have from the Centre.</a:t>
            </a:r>
          </a:p>
          <a:p>
            <a:r>
              <a:rPr lang="en-US" sz="2000" dirty="0"/>
              <a:t>Market borrowings are raised by the RBI on behalf of the State Governments to the extent of the allocations under the Market Borrowing Program as approved by the Ministry of Finance in consultation with the Planning Commission.</a:t>
            </a:r>
          </a:p>
          <a:p>
            <a:r>
              <a:rPr lang="en-US" sz="2000" dirty="0"/>
              <a:t>RBI, in consultation with State Governments announces, the indicative quantum of borrowing on a quarterly basis. All State Governments have issued General notifications which specify the terms and conditions for issue of SDL. Before every auction, respective state governments issue specific notifications indicating details of the securities being issued in the particular auction. RBI places a press release on its website and also issues advertisements in leading English and vernacular newspapers of the respective states.</a:t>
            </a:r>
          </a:p>
          <a:p>
            <a:r>
              <a:rPr lang="en-US" sz="2000" dirty="0"/>
              <a:t>Currently, SDL auctions are held generally on Tuesdays every week. As in case of Central Government securities, auction is held on the E-</a:t>
            </a:r>
            <a:r>
              <a:rPr lang="en-US" sz="2000" dirty="0" err="1"/>
              <a:t>Kuber</a:t>
            </a:r>
            <a:r>
              <a:rPr lang="en-US" sz="2000" dirty="0"/>
              <a:t> Platform. 10% of the notified amount is reserved for the retail investors under the non-competitive bidding.</a:t>
            </a:r>
          </a:p>
          <a:p>
            <a:endParaRPr lang="en-US" sz="2000" dirty="0"/>
          </a:p>
        </p:txBody>
      </p:sp>
    </p:spTree>
    <p:extLst>
      <p:ext uri="{BB962C8B-B14F-4D97-AF65-F5344CB8AC3E}">
        <p14:creationId xmlns:p14="http://schemas.microsoft.com/office/powerpoint/2010/main" val="1192680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6" presetClass="entr" presetSubtype="16"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circle(in)">
                                      <p:cBhvr>
                                        <p:cTn id="26" dur="2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
            <a:ext cx="11286423" cy="664142"/>
          </a:xfrm>
        </p:spPr>
        <p:txBody>
          <a:bodyPr>
            <a:normAutofit/>
          </a:bodyPr>
          <a:lstStyle/>
          <a:p>
            <a:r>
              <a:rPr lang="en-US" dirty="0"/>
              <a:t>Open Market Operations</a:t>
            </a:r>
          </a:p>
        </p:txBody>
      </p:sp>
      <p:sp>
        <p:nvSpPr>
          <p:cNvPr id="3" name="Content Placeholder 2"/>
          <p:cNvSpPr>
            <a:spLocks noGrp="1"/>
          </p:cNvSpPr>
          <p:nvPr>
            <p:ph idx="1"/>
          </p:nvPr>
        </p:nvSpPr>
        <p:spPr>
          <a:xfrm>
            <a:off x="154805" y="699468"/>
            <a:ext cx="11896023" cy="5941963"/>
          </a:xfrm>
        </p:spPr>
        <p:txBody>
          <a:bodyPr>
            <a:normAutofit/>
          </a:bodyPr>
          <a:lstStyle/>
          <a:p>
            <a:r>
              <a:rPr lang="en-US" sz="2000" dirty="0"/>
              <a:t>RBI in a bid to address liquidity concern in the economy goes in for bond buying/ selling programs. When the RBI buys bonds from the open market, it effectively increases the demand for bonds. These are typically large operations which are enough to raise bond prices. Those holding the bonds bought them at existing rates for various reasons, and so the RBI would have to pay a higher price to convince them to sell. When demand rises, price rise and hence bond yields fall. When RBI senses liquidity crunch or wants to inject liquidity for the sake of growth, it buys the bonds.</a:t>
            </a:r>
          </a:p>
          <a:p>
            <a:r>
              <a:rPr lang="en-US" sz="2000" dirty="0"/>
              <a:t>Rising yields signal that interest rates are set to climb, and this is viewed negatively by financial markets as well as companies. So RBI takes several measures to keep bond yields low :</a:t>
            </a:r>
          </a:p>
          <a:p>
            <a:pPr fontAlgn="base"/>
            <a:r>
              <a:rPr lang="en-US" sz="2000" b="1" dirty="0"/>
              <a:t>1. Communication or Open Mouth Operation : </a:t>
            </a:r>
            <a:r>
              <a:rPr lang="en-US" sz="2000" dirty="0"/>
              <a:t>The easiest and by far the cheapest mode of managing yields is good old communication, often referred to as "open mouth operation". By simply communicating where the preferred interest rates should be, that current yields are "too high" or "too low" or at "undesirable levels", the central banks are able to influence markets to adjust rates.</a:t>
            </a:r>
          </a:p>
          <a:p>
            <a:pPr fontAlgn="base"/>
            <a:r>
              <a:rPr lang="en-US" sz="2000" b="1" dirty="0"/>
              <a:t>2. Hiking </a:t>
            </a:r>
            <a:r>
              <a:rPr lang="en-US" sz="2000" dirty="0"/>
              <a:t>SLR, (statutory liquidity ratio), is a measure of the reserves that banks are required to hold in the form of government bonds, gold, and similar liquid assets. By hiking  SLR requirements, RBI can effectively mandate more bond buying which can drive yields down. But this method is not effective when there's already excess bond holding.</a:t>
            </a:r>
          </a:p>
          <a:p>
            <a:endParaRPr lang="en-US" sz="2000" dirty="0"/>
          </a:p>
        </p:txBody>
      </p:sp>
    </p:spTree>
    <p:extLst>
      <p:ext uri="{BB962C8B-B14F-4D97-AF65-F5344CB8AC3E}">
        <p14:creationId xmlns:p14="http://schemas.microsoft.com/office/powerpoint/2010/main" val="576233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arn(inVertical)">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barn(inVertical)">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barn(inVertical)">
                                      <p:cBhvr>
                                        <p:cTn id="2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
            <a:ext cx="11286423" cy="664142"/>
          </a:xfrm>
        </p:spPr>
        <p:txBody>
          <a:bodyPr>
            <a:normAutofit/>
          </a:bodyPr>
          <a:lstStyle/>
          <a:p>
            <a:endParaRPr lang="en-US" dirty="0"/>
          </a:p>
        </p:txBody>
      </p:sp>
      <p:sp>
        <p:nvSpPr>
          <p:cNvPr id="3" name="Content Placeholder 2"/>
          <p:cNvSpPr>
            <a:spLocks noGrp="1"/>
          </p:cNvSpPr>
          <p:nvPr>
            <p:ph idx="1"/>
          </p:nvPr>
        </p:nvSpPr>
        <p:spPr>
          <a:xfrm>
            <a:off x="154805" y="699468"/>
            <a:ext cx="11896023" cy="5941963"/>
          </a:xfrm>
        </p:spPr>
        <p:txBody>
          <a:bodyPr>
            <a:normAutofit/>
          </a:bodyPr>
          <a:lstStyle/>
          <a:p>
            <a:pPr fontAlgn="base"/>
            <a:r>
              <a:rPr lang="en-US" sz="2000" b="1" dirty="0"/>
              <a:t>3. Increasing the HTM limit of bonds for banks</a:t>
            </a:r>
            <a:endParaRPr lang="en-US" sz="2000" dirty="0"/>
          </a:p>
          <a:p>
            <a:pPr fontAlgn="base"/>
            <a:r>
              <a:rPr lang="en-US" sz="2000" dirty="0"/>
              <a:t>In the held to maturity (HTM) category, banks don't have to mark-to-market their investments to the current market rates. This helps banks avoid nominal losses that may arise because of the periodic fluctuation in bond prices. Increasing HTM limit would mean more demand for bonds, which would then help cool yields. However, RBI did not announce this in the 5 Feb policy; they just extended the HTM period by one more year.</a:t>
            </a:r>
          </a:p>
          <a:p>
            <a:pPr fontAlgn="base"/>
            <a:r>
              <a:rPr lang="en-US" sz="2000" b="1" dirty="0"/>
              <a:t>4. Introducing more floating-rate bonds</a:t>
            </a:r>
            <a:endParaRPr lang="en-US" sz="2000" dirty="0"/>
          </a:p>
          <a:p>
            <a:pPr fontAlgn="base"/>
            <a:r>
              <a:rPr lang="en-US" sz="2000" dirty="0"/>
              <a:t>Floating rate bonds have a coupon reset every six months- which addresses the duration risk of bonds. This also means the mark to the market problem doesn't arise. As risk goes down, so do bond yields. However, this is not commonly used as govt would also have to pay a higher coupon in case of an adverse yield movement.</a:t>
            </a:r>
          </a:p>
          <a:p>
            <a:pPr fontAlgn="t"/>
            <a:r>
              <a:rPr lang="en-US" sz="2000" i="1" dirty="0"/>
              <a:t>The Reserve Bank of India had decided to conduct simultaneous purchase and sale of government securities under Open Market Operations (OMO) for an aggregate amount of ₹10,000 crore each on May 6, 2021. </a:t>
            </a:r>
            <a:r>
              <a:rPr lang="en-US" sz="2000" dirty="0"/>
              <a:t>The decision was taken after a review of current liquidity and financial conditions, the RBI said in a statement. Simultaneous purchase and sale of government securities under OMOs, popularly known as the Operation Twist, involves purchasing G-Sec of longer maturities and selling equal amount of G-Sec of shorter maturities.</a:t>
            </a:r>
          </a:p>
          <a:p>
            <a:endParaRPr lang="en-US" sz="2000" i="1" dirty="0"/>
          </a:p>
        </p:txBody>
      </p:sp>
    </p:spTree>
    <p:extLst>
      <p:ext uri="{BB962C8B-B14F-4D97-AF65-F5344CB8AC3E}">
        <p14:creationId xmlns:p14="http://schemas.microsoft.com/office/powerpoint/2010/main" val="3643119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barn(inVertical)">
                                      <p:cBhvr>
                                        <p:cTn id="14" dur="500"/>
                                        <p:tgtEl>
                                          <p:spTgt spid="3">
                                            <p:txEl>
                                              <p:pRg st="4" end="4"/>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barn(inVertical)">
                                      <p:cBhvr>
                                        <p:cTn id="19" dur="500"/>
                                        <p:tgtEl>
                                          <p:spTgt spid="3">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barn(inVertical)">
                                      <p:cBhvr>
                                        <p:cTn id="24" dur="500"/>
                                        <p:tgtEl>
                                          <p:spTgt spid="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barn(inVertical)">
                                      <p:cBhvr>
                                        <p:cTn id="29" dur="500"/>
                                        <p:tgtEl>
                                          <p:spTgt spid="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barn(inVertical)">
                                      <p:cBhvr>
                                        <p:cTn id="34"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67377" y="-45718"/>
            <a:ext cx="11286423" cy="45719"/>
          </a:xfrm>
        </p:spPr>
        <p:txBody>
          <a:bodyPr>
            <a:normAutofit fontScale="90000"/>
          </a:bodyPr>
          <a:lstStyle/>
          <a:p>
            <a:endParaRPr lang="en-US" dirty="0"/>
          </a:p>
        </p:txBody>
      </p:sp>
      <p:pic>
        <p:nvPicPr>
          <p:cNvPr id="4" name="Content Placeholder 3"/>
          <p:cNvPicPr>
            <a:picLocks noGrp="1" noChangeAspect="1"/>
          </p:cNvPicPr>
          <p:nvPr>
            <p:ph idx="1"/>
          </p:nvPr>
        </p:nvPicPr>
        <p:blipFill>
          <a:blip r:embed="rId3"/>
          <a:stretch>
            <a:fillRect/>
          </a:stretch>
        </p:blipFill>
        <p:spPr>
          <a:xfrm>
            <a:off x="279133" y="-1443789"/>
            <a:ext cx="11675444" cy="8624235"/>
          </a:xfrm>
          <a:prstGeom prst="rect">
            <a:avLst/>
          </a:prstGeom>
        </p:spPr>
      </p:pic>
    </p:spTree>
    <p:extLst>
      <p:ext uri="{BB962C8B-B14F-4D97-AF65-F5344CB8AC3E}">
        <p14:creationId xmlns:p14="http://schemas.microsoft.com/office/powerpoint/2010/main" val="1662745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
            <a:ext cx="11286423" cy="664142"/>
          </a:xfrm>
        </p:spPr>
        <p:txBody>
          <a:bodyPr>
            <a:normAutofit/>
          </a:bodyPr>
          <a:lstStyle/>
          <a:p>
            <a:endParaRPr lang="en-US" dirty="0"/>
          </a:p>
        </p:txBody>
      </p:sp>
      <p:sp>
        <p:nvSpPr>
          <p:cNvPr id="3" name="Content Placeholder 2"/>
          <p:cNvSpPr>
            <a:spLocks noGrp="1"/>
          </p:cNvSpPr>
          <p:nvPr>
            <p:ph idx="1"/>
          </p:nvPr>
        </p:nvSpPr>
        <p:spPr>
          <a:xfrm>
            <a:off x="154805" y="699468"/>
            <a:ext cx="11896023" cy="5941963"/>
          </a:xfrm>
        </p:spPr>
        <p:txBody>
          <a:bodyPr>
            <a:normAutofit/>
          </a:bodyPr>
          <a:lstStyle/>
          <a:p>
            <a:r>
              <a:rPr lang="en-US" sz="2000" dirty="0"/>
              <a:t>After this announcements bond yields came down to 6.034 % from 6.071%. RBI’s aim was keeping bond yields under check so that the borrowing plan of the government goes through in a non-disruptive manner and to widen liquidity in the banking system to induce growth post COVID 19. It has held the key policy rates repo, CRR, etc. unchanged in spite of inflation figures expected to hover a bit over 5 %. </a:t>
            </a:r>
          </a:p>
          <a:p>
            <a:r>
              <a:rPr lang="en-US" sz="2000" dirty="0"/>
              <a:t>CRISIL analysts have noted : “In all, supply pressures will have a bearing on the 10-year G-sec yield once the RBI starts unwinding its ultra-accommodative monetary policy stance. We expect the yield to settle at 6.2 per cent by March 2021 and rise to 6.5 per cent by March 2022, which would still lower than the decadal average of 7.7 per cent.”</a:t>
            </a:r>
          </a:p>
          <a:p>
            <a:r>
              <a:rPr lang="en-US" sz="2000" dirty="0"/>
              <a:t>With no specific OMO calendar in sight, </a:t>
            </a:r>
            <a:r>
              <a:rPr lang="en-US" sz="2000"/>
              <a:t>traders pegged </a:t>
            </a:r>
            <a:r>
              <a:rPr lang="en-US" sz="2000" dirty="0"/>
              <a:t>at least Rs.2.5-3 lakh crore-worth of bond purchases by the RBI in fiscal 2022.</a:t>
            </a:r>
          </a:p>
          <a:p>
            <a:r>
              <a:rPr lang="en-US" sz="2000" dirty="0"/>
              <a:t>OMO operations are carried out through commercial banks with an intention to control liquidity and ease inflationary pressures or spur growth.</a:t>
            </a:r>
          </a:p>
          <a:p>
            <a:endParaRPr lang="en-US" sz="2000" dirty="0"/>
          </a:p>
        </p:txBody>
      </p:sp>
    </p:spTree>
    <p:extLst>
      <p:ext uri="{BB962C8B-B14F-4D97-AF65-F5344CB8AC3E}">
        <p14:creationId xmlns:p14="http://schemas.microsoft.com/office/powerpoint/2010/main" val="1666861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arn(inVertical)">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barn(inVertical)">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barn(inVertical)">
                                      <p:cBhvr>
                                        <p:cTn id="2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
            <a:ext cx="11286423" cy="664142"/>
          </a:xfrm>
        </p:spPr>
        <p:txBody>
          <a:bodyPr>
            <a:normAutofit/>
          </a:bodyPr>
          <a:lstStyle/>
          <a:p>
            <a:r>
              <a:rPr lang="en-US" dirty="0"/>
              <a:t>Securities Trading Corporation of India Ltd</a:t>
            </a:r>
          </a:p>
        </p:txBody>
      </p:sp>
      <p:sp>
        <p:nvSpPr>
          <p:cNvPr id="3" name="Content Placeholder 2"/>
          <p:cNvSpPr>
            <a:spLocks noGrp="1"/>
          </p:cNvSpPr>
          <p:nvPr>
            <p:ph idx="1"/>
          </p:nvPr>
        </p:nvSpPr>
        <p:spPr>
          <a:xfrm>
            <a:off x="154805" y="699468"/>
            <a:ext cx="11896023" cy="5941963"/>
          </a:xfrm>
        </p:spPr>
        <p:txBody>
          <a:bodyPr>
            <a:normAutofit/>
          </a:bodyPr>
          <a:lstStyle/>
          <a:p>
            <a:r>
              <a:rPr lang="en-US" sz="2000" dirty="0"/>
              <a:t>A </a:t>
            </a:r>
            <a:r>
              <a:rPr lang="en-US" sz="2000" b="1" dirty="0"/>
              <a:t>primary dealer</a:t>
            </a:r>
            <a:r>
              <a:rPr lang="en-US" sz="2000" dirty="0"/>
              <a:t> is a firm that buys government securities directly from a government, with the intention of reselling them to others, thus acting as a market maker of government securities. In India, the Primary Dealer business model was established to develop an active, vibrant and liquid secondary market for Government Securities.</a:t>
            </a:r>
          </a:p>
          <a:p>
            <a:r>
              <a:rPr lang="en-US" sz="2000" dirty="0"/>
              <a:t>STCI was among one of the first Primary Dealers in the country set up in 1994 as a subsidiary of RBI. Subsequently, RBI’s stake was divested in 1998 and 2000 in favor of leading public Sector Banks and All-India Financial Institutions. STCI has since been renamed as STCI Finance Ltd. In 2006, the PD business was de-merged by STCI into a separate wholly owned subsidiary, STCI Primary Dealer Ltd (STCI PD). STCI PD has an authorized capital of Rs 300 Cr and paid up share capital of Rs 150 Cr.</a:t>
            </a:r>
          </a:p>
          <a:p>
            <a:r>
              <a:rPr lang="en-US" sz="2000" dirty="0"/>
              <a:t>STCI PD has continually endeavored to aid in deepening the sovereign yield curve. STCI PD is an established player in the Fixed Income and money markets, catering to a diversified pool of investors across the Indian geography.</a:t>
            </a:r>
          </a:p>
          <a:p>
            <a:r>
              <a:rPr lang="en-US" sz="2000" dirty="0"/>
              <a:t>The core activities of STCI PD comprise of underwriting, bidding, market making and trading in Government Securities, Treasury Bills and other fixed income securities. Apart from the above, the Company is an active participant in the money market instruments. STCI PD plays an active role in all segments of the debt market i.e. in both the SLR and non-SLR segments.</a:t>
            </a:r>
          </a:p>
        </p:txBody>
      </p:sp>
    </p:spTree>
    <p:extLst>
      <p:ext uri="{BB962C8B-B14F-4D97-AF65-F5344CB8AC3E}">
        <p14:creationId xmlns:p14="http://schemas.microsoft.com/office/powerpoint/2010/main" val="523653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arn(inVertical)">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barn(inVertical)">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barn(inVertical)">
                                      <p:cBhvr>
                                        <p:cTn id="2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
            <a:ext cx="11286423" cy="664142"/>
          </a:xfrm>
        </p:spPr>
        <p:txBody>
          <a:bodyPr>
            <a:normAutofit/>
          </a:bodyPr>
          <a:lstStyle/>
          <a:p>
            <a:r>
              <a:rPr lang="en-US" dirty="0"/>
              <a:t>STCI</a:t>
            </a:r>
          </a:p>
        </p:txBody>
      </p:sp>
      <p:sp>
        <p:nvSpPr>
          <p:cNvPr id="3" name="Content Placeholder 2"/>
          <p:cNvSpPr>
            <a:spLocks noGrp="1"/>
          </p:cNvSpPr>
          <p:nvPr>
            <p:ph idx="1"/>
          </p:nvPr>
        </p:nvSpPr>
        <p:spPr>
          <a:xfrm>
            <a:off x="154805" y="699468"/>
            <a:ext cx="11896023" cy="5941963"/>
          </a:xfrm>
        </p:spPr>
        <p:txBody>
          <a:bodyPr>
            <a:normAutofit/>
          </a:bodyPr>
          <a:lstStyle/>
          <a:p>
            <a:r>
              <a:rPr lang="en-US" sz="2000" dirty="0"/>
              <a:t>The Company runs a proprietary portfolio comprising of </a:t>
            </a:r>
            <a:r>
              <a:rPr lang="en-US" sz="2000" dirty="0" err="1"/>
              <a:t>GoI</a:t>
            </a:r>
            <a:r>
              <a:rPr lang="en-US" sz="2000" dirty="0"/>
              <a:t> dated securities (including Floating Rate Bonds, Inflation Indexed Bonds, etc.), </a:t>
            </a:r>
            <a:r>
              <a:rPr lang="en-US" sz="2000" dirty="0" err="1"/>
              <a:t>GoI</a:t>
            </a:r>
            <a:r>
              <a:rPr lang="en-US" sz="2000" dirty="0"/>
              <a:t> Special Bonds, State Development Loans, Treasury Bills, Corporate Bonds, Commercial Papers, Certificates of Deposits, etc. As a Primary Dealer the Company is also allowed to participate and trade in STRIPS, Interest Rate Derivatives, When Issued market and undertake short selling in G-Secs on NDS OM. Since may 2015, STCI has diversified its portfolio and have started dealing in Equity and Equity F&amp;O markets on a proprietary basis</a:t>
            </a:r>
          </a:p>
          <a:p>
            <a:r>
              <a:rPr lang="en-US" sz="2000" dirty="0"/>
              <a:t>STCI PD is a leading player in the retail and mid-segment of the debt market with a large and diversified client base having pan India presence. It has been actively facilitating clients in shaping strategies, assisting in achievement of investment objectives while ensuring efficient service aided by quality research. STCI PD has been at the forefront in adhering to sound business practices and transparency in all its business dealings.</a:t>
            </a:r>
          </a:p>
          <a:p>
            <a:r>
              <a:rPr lang="en-US" sz="2000" dirty="0"/>
              <a:t>To help clients take well informed decisions, STCI publishes daily market updates along with a host of other macro updates which impact market dynamics. </a:t>
            </a:r>
          </a:p>
          <a:p>
            <a:r>
              <a:rPr lang="en-US" sz="2000" dirty="0"/>
              <a:t>STCI PD is an active member of Primary Dealers’ Association of India (PDAI) and the Fixed Income and Money Market Derivatives Association (FIMMDA). STCI PD has continued association with several committees which interact with regulatory authorities to provide feedback for both product and market development.</a:t>
            </a:r>
          </a:p>
        </p:txBody>
      </p:sp>
    </p:spTree>
    <p:extLst>
      <p:ext uri="{BB962C8B-B14F-4D97-AF65-F5344CB8AC3E}">
        <p14:creationId xmlns:p14="http://schemas.microsoft.com/office/powerpoint/2010/main" val="1702069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arn(inVertical)">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barn(inVertical)">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barn(inVertical)">
                                      <p:cBhvr>
                                        <p:cTn id="2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
            <a:ext cx="11286423" cy="664142"/>
          </a:xfrm>
        </p:spPr>
        <p:txBody>
          <a:bodyPr>
            <a:normAutofit/>
          </a:bodyPr>
          <a:lstStyle/>
          <a:p>
            <a:endParaRPr lang="en-US" dirty="0"/>
          </a:p>
        </p:txBody>
      </p:sp>
      <p:sp>
        <p:nvSpPr>
          <p:cNvPr id="3" name="Content Placeholder 2"/>
          <p:cNvSpPr>
            <a:spLocks noGrp="1"/>
          </p:cNvSpPr>
          <p:nvPr>
            <p:ph idx="1"/>
          </p:nvPr>
        </p:nvSpPr>
        <p:spPr>
          <a:xfrm>
            <a:off x="154805" y="699468"/>
            <a:ext cx="11896023" cy="5941963"/>
          </a:xfrm>
        </p:spPr>
        <p:txBody>
          <a:bodyPr>
            <a:normAutofit fontScale="92500" lnSpcReduction="10000"/>
          </a:bodyPr>
          <a:lstStyle/>
          <a:p>
            <a:r>
              <a:rPr lang="en-US" sz="2000" dirty="0"/>
              <a:t>Products traded by STCI : Government bonds, T bills, Corporate Bonds, ICDs, CPs, CDs, Repo instruments, Interest Rate derivatives</a:t>
            </a:r>
          </a:p>
          <a:p>
            <a:r>
              <a:rPr lang="en-US" sz="2000" dirty="0"/>
              <a:t>An interest rate derivative is an instrument where the underlying asset is the right to pay or receive an (usually notional) amount of money at a given interest rate. In other words, interest rate derivatives are financial instruments based on an underlying financial security whose value is affected by interest rate changes. These products are used by a variety of participants in order to hedge their exposures against adverse interest rate movements. Such instruments are also used for speculation purposes, which broadly serve as an indicator for interest rate expectations. In India, the interest rate derivatives segment is at a growing stage. As of now, the interest rate derivatives permitted by regulatory guidelines in India include :</a:t>
            </a:r>
          </a:p>
          <a:p>
            <a:r>
              <a:rPr lang="en-US" sz="2000" dirty="0"/>
              <a:t>Interest Rate Swaps (IRS) is a financial contract between two parties exchanging or swapping a stream of interest payments for a `notional principal’ amount on multiple occasions during a specified period. Such contracts generally involve exchange of a `fixed to floating’ or `floating to floating’ rates of interest. Accordingly, on each payment date - that occurs during the swap period - cash payments based on fixed/ floating and floating rates, are made by the parties to one another. Benchmark rates followed are MIFOR and MIBOR</a:t>
            </a:r>
          </a:p>
          <a:p>
            <a:r>
              <a:rPr lang="en-US" sz="2000" dirty="0"/>
              <a:t>Interest Rate Futures (IRF) is "an agreement to buy or sell a debt instrument at a specified future date at a price that is fixed today." The underlying security for Interest Rate Futures is either a Government Security or a T-Bill.</a:t>
            </a:r>
          </a:p>
          <a:p>
            <a:r>
              <a:rPr lang="en-US" sz="2000" dirty="0"/>
              <a:t> </a:t>
            </a:r>
          </a:p>
          <a:p>
            <a:endParaRPr lang="en-US" sz="2000" dirty="0"/>
          </a:p>
          <a:p>
            <a:endParaRPr lang="en-US" sz="2000" dirty="0"/>
          </a:p>
        </p:txBody>
      </p:sp>
    </p:spTree>
    <p:extLst>
      <p:ext uri="{BB962C8B-B14F-4D97-AF65-F5344CB8AC3E}">
        <p14:creationId xmlns:p14="http://schemas.microsoft.com/office/powerpoint/2010/main" val="3783170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arn(inVertical)">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barn(inVertical)">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barn(inVertical)">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barn(inVertical)">
                                      <p:cBhvr>
                                        <p:cTn id="3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
            <a:ext cx="11286423" cy="664142"/>
          </a:xfrm>
        </p:spPr>
        <p:txBody>
          <a:bodyPr>
            <a:normAutofit/>
          </a:bodyPr>
          <a:lstStyle/>
          <a:p>
            <a:r>
              <a:rPr lang="en-US" dirty="0"/>
              <a:t>Primary dealers </a:t>
            </a:r>
          </a:p>
        </p:txBody>
      </p:sp>
      <p:sp>
        <p:nvSpPr>
          <p:cNvPr id="3" name="Content Placeholder 2"/>
          <p:cNvSpPr>
            <a:spLocks noGrp="1"/>
          </p:cNvSpPr>
          <p:nvPr>
            <p:ph idx="1"/>
          </p:nvPr>
        </p:nvSpPr>
        <p:spPr>
          <a:xfrm>
            <a:off x="154805" y="699468"/>
            <a:ext cx="11896023" cy="5941963"/>
          </a:xfrm>
        </p:spPr>
        <p:txBody>
          <a:bodyPr>
            <a:normAutofit/>
          </a:bodyPr>
          <a:lstStyle/>
          <a:p>
            <a:r>
              <a:rPr lang="en-US" sz="2000" dirty="0"/>
              <a:t>In 1995, the Reserve Bank of India (RBI) introduced the system of Primary Dealers (PDs) in the Government Securities (G-Sec) Market. The objectives of the PD system are to strengthen the infrastructure in G-Sec market, development of underwriting and market making capabilities for G-Sec, improve secondary market trading system and to make PDs an effective conduit for open market operations (OMO). As on June 30, 2015, there are seven standalone PDs and fourteen banks authorized to undertake PD business departmentally.</a:t>
            </a:r>
          </a:p>
          <a:p>
            <a:r>
              <a:rPr lang="en-US" sz="2000" dirty="0"/>
              <a:t>For banks to function as PDs RBI has laid down following rules :1.  Minimum net owned funds (NOF) of Rs. 1,000 crore. 2. Minimum Capital to Risk Weighted Assets Ratio (CRAR) of 9 per cent. 3• Net NPA of less than 3 per cent and a profit making record for last three years. 4• The applicant bank should have approval of Department of Banking Regulation, Central Office, RBI, Mumbai.</a:t>
            </a:r>
          </a:p>
          <a:p>
            <a:r>
              <a:rPr lang="en-US" sz="2000" dirty="0"/>
              <a:t>Bank PDs registered with RBI and carrying out PD activity are :Bank of Baroda, Bank of America N.A, Canara Bank, Citibank NA, Union Bank of India, HDFC Bank, HSBC, J P Morgan Chase Bank NA, Axis Bank, Kotak Mahindra bank, IDBI Bank, Deutsche Bank, Yes Bank, Standard Chartered Bank.</a:t>
            </a:r>
          </a:p>
          <a:p>
            <a:r>
              <a:rPr lang="en-US" sz="2000" dirty="0"/>
              <a:t>Standalone PDs registered with FIMMDA :Goldman Sachs (India) Capital Markets  Pvt Ltd, Morgan Stanley India Primary Dealership Ltd,  ICICI Securities Primary Dealership Ltd, Nomura Fixed Income Securities PVT Ltd, PNB Gilts Ltd, STCI Primary Dealer Ltd, SBI DHFI Ltd</a:t>
            </a:r>
          </a:p>
          <a:p>
            <a:r>
              <a:rPr lang="en-US" sz="2000" dirty="0"/>
              <a:t>PDs are regulated by RBI through off site reporting and on site inspection.</a:t>
            </a:r>
          </a:p>
        </p:txBody>
      </p:sp>
    </p:spTree>
    <p:extLst>
      <p:ext uri="{BB962C8B-B14F-4D97-AF65-F5344CB8AC3E}">
        <p14:creationId xmlns:p14="http://schemas.microsoft.com/office/powerpoint/2010/main" val="1257995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arn(inVertical)">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barn(inVertical)">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barn(inVertical)">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barn(inVertical)">
                                      <p:cBhvr>
                                        <p:cTn id="3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
            <a:ext cx="11286423" cy="664142"/>
          </a:xfrm>
        </p:spPr>
        <p:txBody>
          <a:bodyPr>
            <a:normAutofit/>
          </a:bodyPr>
          <a:lstStyle/>
          <a:p>
            <a:endParaRPr lang="en-US" dirty="0"/>
          </a:p>
        </p:txBody>
      </p:sp>
      <p:sp>
        <p:nvSpPr>
          <p:cNvPr id="3" name="Content Placeholder 2"/>
          <p:cNvSpPr>
            <a:spLocks noGrp="1"/>
          </p:cNvSpPr>
          <p:nvPr>
            <p:ph idx="1"/>
          </p:nvPr>
        </p:nvSpPr>
        <p:spPr>
          <a:xfrm>
            <a:off x="154805" y="699468"/>
            <a:ext cx="11896023" cy="5941963"/>
          </a:xfrm>
        </p:spPr>
        <p:txBody>
          <a:bodyPr>
            <a:normAutofit/>
          </a:bodyPr>
          <a:lstStyle/>
          <a:p>
            <a:r>
              <a:rPr lang="en-US" sz="2000" dirty="0"/>
              <a:t>Functions of a PD :</a:t>
            </a:r>
          </a:p>
          <a:p>
            <a:r>
              <a:rPr lang="en-US" sz="2000" dirty="0"/>
              <a:t>PRIMARY MARKET ACTIVITIES :</a:t>
            </a:r>
          </a:p>
          <a:p>
            <a:r>
              <a:rPr lang="en-US" sz="2000" dirty="0"/>
              <a:t>1. Underwriting of dated securities of Central Govt and State Govt. 2. Bidding in primary auctions of T bills / CMBs 3. Participating in *When Issued Transactions of Central Govt securities 4. Submission of client bids in primary auctions 5. Submission of non competitive bids 6. Sale of securities allotted in primary issues on the same day (may undertake services through brokers) 7. Settlement of primary auctions</a:t>
            </a:r>
          </a:p>
          <a:p>
            <a:r>
              <a:rPr lang="en-US" sz="2000" dirty="0"/>
              <a:t>SECONDARY MARKET ACTIVITIES :</a:t>
            </a:r>
          </a:p>
          <a:p>
            <a:r>
              <a:rPr lang="en-US" sz="2000" dirty="0"/>
              <a:t>1.</a:t>
            </a:r>
            <a:r>
              <a:rPr lang="en-US" sz="2000" b="1" dirty="0"/>
              <a:t> </a:t>
            </a:r>
            <a:r>
              <a:rPr lang="en-US" sz="2000" dirty="0"/>
              <a:t>Market making in G-Sec  by offering two way quote through NDS-OM, OTC markets and stock exchanges. 2.</a:t>
            </a:r>
            <a:r>
              <a:rPr lang="en-US" sz="2000" b="1" dirty="0"/>
              <a:t> </a:t>
            </a:r>
            <a:r>
              <a:rPr lang="en-US" sz="2000" dirty="0"/>
              <a:t>Turnover ratio maintenance ( 5 times in case of dated G Secs and 10 times in case of T bills and CMBs of the average month end stocks) 3. Secondary Market Transactions</a:t>
            </a:r>
            <a:r>
              <a:rPr lang="en-US" sz="2000" b="1" dirty="0"/>
              <a:t> - </a:t>
            </a:r>
            <a:r>
              <a:rPr lang="en-US" sz="2000" dirty="0"/>
              <a:t>Short-selling 4. Separate Trading of Registered Interest and Principal of Securities (STRIPS) in G-Sec 5.Settlement of Secondary Market transaction (outright secondary market transactions in G-secs settled in T+ 1 days and deals through NDS-OM in T+2 days)</a:t>
            </a:r>
          </a:p>
          <a:p>
            <a:r>
              <a:rPr lang="en-US" sz="2000" i="1" dirty="0"/>
              <a:t>*When issued (WI) is a transaction that is made conditionally because a security has been authorized but not yet issued. Treasury securities, stock splits, and new issues of stocks and bonds are all traded on a when-issued basis.</a:t>
            </a:r>
          </a:p>
          <a:p>
            <a:endParaRPr lang="en-US" sz="2000" dirty="0"/>
          </a:p>
          <a:p>
            <a:endParaRPr lang="en-US" sz="2000" dirty="0"/>
          </a:p>
        </p:txBody>
      </p:sp>
    </p:spTree>
    <p:extLst>
      <p:ext uri="{BB962C8B-B14F-4D97-AF65-F5344CB8AC3E}">
        <p14:creationId xmlns:p14="http://schemas.microsoft.com/office/powerpoint/2010/main" val="2768782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arn(inVertical)">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barn(inVertical)">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barn(inVertical)">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barn(inVertical)">
                                      <p:cBhvr>
                                        <p:cTn id="34" dur="5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barn(inVertical)">
                                      <p:cBhvr>
                                        <p:cTn id="39"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808521"/>
          </a:xfrm>
        </p:spPr>
        <p:txBody>
          <a:bodyPr/>
          <a:lstStyle/>
          <a:p>
            <a:r>
              <a:rPr lang="en-US" dirty="0"/>
              <a:t>GOVERNMENT</a:t>
            </a:r>
          </a:p>
        </p:txBody>
      </p:sp>
      <p:sp>
        <p:nvSpPr>
          <p:cNvPr id="3" name="Content Placeholder 2"/>
          <p:cNvSpPr>
            <a:spLocks noGrp="1"/>
          </p:cNvSpPr>
          <p:nvPr>
            <p:ph idx="1"/>
          </p:nvPr>
        </p:nvSpPr>
        <p:spPr>
          <a:xfrm>
            <a:off x="202933" y="949725"/>
            <a:ext cx="11665016" cy="5720581"/>
          </a:xfrm>
        </p:spPr>
        <p:txBody>
          <a:bodyPr>
            <a:normAutofit fontScale="92500" lnSpcReduction="20000"/>
          </a:bodyPr>
          <a:lstStyle/>
          <a:p>
            <a:r>
              <a:rPr lang="en-US" sz="2000" dirty="0"/>
              <a:t>Government is the most important player in the debt market.</a:t>
            </a:r>
          </a:p>
          <a:p>
            <a:r>
              <a:rPr lang="en-US" sz="2000" dirty="0"/>
              <a:t>A Government Security (G-Sec) is a tradeable instrument issued by the Central Government or the State Governments. It acknowledges the Government’s debt obligation. The Public Debt Office (PDO) of the Reserve Bank of India acts as the registry / depository of G-Secs and deals with the issue, interest payment and repayment of principal at maturity. Most of the dated securities are fixed coupon securities.</a:t>
            </a:r>
          </a:p>
          <a:p>
            <a:r>
              <a:rPr lang="en-US" sz="2000" dirty="0"/>
              <a:t>Treasury bills or T-bills, which are money market instruments, are short term debt instruments issued by the Government of India and are presently issued in three tenors, namely, 91 day, 182 day and 364 day. Treasury bills are zero coupon securities and pay no interest. Instead, they are issued at a discount and redeemed at the face value at maturity. For example, a 91 day Treasury bill of ₹100/- (face value) may be issued at say ₹ 98.20, that is, at a discount of say, ₹1.80 and would be redeemed at the face value of ₹100/-. The return to the investors is the difference between the maturity value or the face value (that is ₹100) and the issue price </a:t>
            </a:r>
          </a:p>
          <a:p>
            <a:r>
              <a:rPr lang="en-US" sz="2000" dirty="0"/>
              <a:t>Cash Management Bills : In 2010, Government of India, in consultation with RBI introduced a new short-term instrument, known as Cash Management Bills (CMBs), to meet the temporary mismatches in the cash flow of the Government of India. The CMBs have the generic character of T-bills but are issued for maturities less than 91 days.</a:t>
            </a:r>
          </a:p>
          <a:p>
            <a:r>
              <a:rPr lang="en-US" sz="2000" dirty="0"/>
              <a:t>Dated G-Secs are securities which carry a fixed or floating coupon (interest rate) which is paid on the face value, on half-yearly basis. Generally, the tenor of dated securities ranges from 5 years to 40 years.</a:t>
            </a:r>
          </a:p>
        </p:txBody>
      </p:sp>
    </p:spTree>
    <p:extLst>
      <p:ext uri="{BB962C8B-B14F-4D97-AF65-F5344CB8AC3E}">
        <p14:creationId xmlns:p14="http://schemas.microsoft.com/office/powerpoint/2010/main" val="744974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1000"/>
                                        <p:tgtEl>
                                          <p:spTgt spid="3">
                                            <p:txEl>
                                              <p:pRg st="2" end="2"/>
                                            </p:txEl>
                                          </p:spTgt>
                                        </p:tgtEl>
                                      </p:cBhvr>
                                    </p:animEffect>
                                    <p:anim calcmode="lin" valueType="num">
                                      <p:cBhvr>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1000"/>
                                        <p:tgtEl>
                                          <p:spTgt spid="3">
                                            <p:txEl>
                                              <p:pRg st="3" end="3"/>
                                            </p:txEl>
                                          </p:spTgt>
                                        </p:tgtEl>
                                      </p:cBhvr>
                                    </p:animEffect>
                                    <p:anim calcmode="lin" valueType="num">
                                      <p:cBhvr>
                                        <p:cTn id="3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
            <a:ext cx="11286423" cy="664142"/>
          </a:xfrm>
        </p:spPr>
        <p:txBody>
          <a:bodyPr>
            <a:normAutofit/>
          </a:bodyPr>
          <a:lstStyle/>
          <a:p>
            <a:endParaRPr lang="en-US" dirty="0"/>
          </a:p>
        </p:txBody>
      </p:sp>
      <p:sp>
        <p:nvSpPr>
          <p:cNvPr id="3" name="Content Placeholder 2"/>
          <p:cNvSpPr>
            <a:spLocks noGrp="1"/>
          </p:cNvSpPr>
          <p:nvPr>
            <p:ph idx="1"/>
          </p:nvPr>
        </p:nvSpPr>
        <p:spPr>
          <a:xfrm>
            <a:off x="154805" y="699468"/>
            <a:ext cx="11896023" cy="5941963"/>
          </a:xfrm>
        </p:spPr>
        <p:txBody>
          <a:bodyPr>
            <a:normAutofit/>
          </a:bodyPr>
          <a:lstStyle/>
          <a:p>
            <a:r>
              <a:rPr lang="en-US" sz="2000" dirty="0"/>
              <a:t>International scenario :</a:t>
            </a:r>
          </a:p>
          <a:p>
            <a:r>
              <a:rPr lang="en-US" sz="2000" dirty="0"/>
              <a:t>In U.S.A banks and broker dealers are eligible to be selected as PDs by the Federal Reserve Bank. The entity applying for a PD recognition has to meet minimum capital standards. They then become eligible counterparties for OMO with Federal Reserve Bank of New York.</a:t>
            </a:r>
          </a:p>
          <a:p>
            <a:r>
              <a:rPr lang="en-US" sz="2000" dirty="0"/>
              <a:t>In France, PDs (called SVTs) are the market counterparties of choice for the Agency France </a:t>
            </a:r>
            <a:r>
              <a:rPr lang="en-US" sz="2000" dirty="0" err="1"/>
              <a:t>Trésor</a:t>
            </a:r>
            <a:r>
              <a:rPr lang="en-US" sz="2000" dirty="0"/>
              <a:t> and the </a:t>
            </a:r>
            <a:r>
              <a:rPr lang="en-US" sz="2000" dirty="0" err="1"/>
              <a:t>Caisse</a:t>
            </a:r>
            <a:r>
              <a:rPr lang="en-US" sz="2000" dirty="0"/>
              <a:t> de la </a:t>
            </a:r>
            <a:r>
              <a:rPr lang="en-US" sz="2000" dirty="0" err="1"/>
              <a:t>dette</a:t>
            </a:r>
            <a:r>
              <a:rPr lang="en-US" sz="2000" dirty="0"/>
              <a:t> </a:t>
            </a:r>
            <a:r>
              <a:rPr lang="en-US" sz="2000" dirty="0" err="1"/>
              <a:t>publique</a:t>
            </a:r>
            <a:r>
              <a:rPr lang="en-US" sz="2000" dirty="0"/>
              <a:t>. The composition of the SVTs has evolved over time. SVTs include large banking networks and capital market specialists, as well as organizations based in France and abroad.</a:t>
            </a:r>
          </a:p>
          <a:p>
            <a:r>
              <a:rPr lang="en-US" sz="2000" dirty="0"/>
              <a:t>In UK, PDs are known as Gilt Edged Market Makers (GEMMS). In addition to being </a:t>
            </a:r>
            <a:r>
              <a:rPr lang="en-US" sz="2000" dirty="0" err="1"/>
              <a:t>authorised</a:t>
            </a:r>
            <a:r>
              <a:rPr lang="en-US" sz="2000" dirty="0"/>
              <a:t> by the FSA, either directly or under the terms of the EEA passport, GEMMs must satisfy certain obligations, and be members of a recognized investment exchange (RIE), such as the London Stock Exchange (LSE)</a:t>
            </a:r>
          </a:p>
          <a:p>
            <a:r>
              <a:rPr lang="en-US" sz="2000" dirty="0"/>
              <a:t>In countries like Singapore, Korea, Sweden, Portugal, South Africa etc., PDs are commercial and investment banks. A detailed Table of the entities operating as PDs in various countries, as per an IMF Survey is given in the next page.</a:t>
            </a:r>
          </a:p>
        </p:txBody>
      </p:sp>
    </p:spTree>
    <p:extLst>
      <p:ext uri="{BB962C8B-B14F-4D97-AF65-F5344CB8AC3E}">
        <p14:creationId xmlns:p14="http://schemas.microsoft.com/office/powerpoint/2010/main" val="3818272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arn(inVertical)">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barn(inVertical)">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barn(inVertical)">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barn(inVertical)">
                                      <p:cBhvr>
                                        <p:cTn id="3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
            <a:ext cx="11286423" cy="664142"/>
          </a:xfrm>
        </p:spPr>
        <p:txBody>
          <a:bodyPr>
            <a:normAutofit/>
          </a:bodyPr>
          <a:lstStyle/>
          <a:p>
            <a:r>
              <a:rPr lang="en-US" dirty="0"/>
              <a:t>CCIL</a:t>
            </a:r>
          </a:p>
        </p:txBody>
      </p:sp>
      <p:sp>
        <p:nvSpPr>
          <p:cNvPr id="3" name="Content Placeholder 2"/>
          <p:cNvSpPr>
            <a:spLocks noGrp="1"/>
          </p:cNvSpPr>
          <p:nvPr>
            <p:ph idx="1"/>
          </p:nvPr>
        </p:nvSpPr>
        <p:spPr>
          <a:xfrm>
            <a:off x="154805" y="699468"/>
            <a:ext cx="11896023" cy="5941963"/>
          </a:xfrm>
        </p:spPr>
        <p:txBody>
          <a:bodyPr>
            <a:normAutofit/>
          </a:bodyPr>
          <a:lstStyle/>
          <a:p>
            <a:r>
              <a:rPr lang="en-US" sz="2000" dirty="0"/>
              <a:t>The Clearing Corporation of India Ltd. (CCIL)  was set up in April, 2001 to provide guaranteed clearing and settlement functions for transactions in Money, G-Secs, Foreign Exchange and Derivative markets. The introduction of guaranteed clearing and settlement led to significant improvement in the market efficiency, transparency, liquidity and risk management/measurement practices in these market along with added benefits like reduced settlement and operational risk, savings on settlement costs, etc.</a:t>
            </a:r>
          </a:p>
          <a:p>
            <a:r>
              <a:rPr lang="en-US" sz="2000" dirty="0"/>
              <a:t>CCIL has continuously evolved over the years with the shifting paradigms of the financial arena to take on various roles in the financial market. Through its fully owned subsidiary, Clear Corp Dealing Systems Limited (CDSL), CCIL has introduced various platforms for electronic execution of deals in various market segment. Further, CDSL has developed, implemented and manages the NDS-OM - the RBI owned anonymous electronic trading system for dealing in G-Secs and also for reporting of OTC deals as well as the NDS-CALL platform which facilitates electronic dealing in the Call, Notice &amp; Term Money market.</a:t>
            </a:r>
          </a:p>
          <a:p>
            <a:r>
              <a:rPr lang="en-US" sz="2000" i="1" dirty="0"/>
              <a:t> </a:t>
            </a:r>
            <a:r>
              <a:rPr lang="en-US" sz="2000" dirty="0"/>
              <a:t>CCIL was recognized as a Qualified Central Counterparty (QCCP) by the RBI in 2014.</a:t>
            </a:r>
          </a:p>
          <a:p>
            <a:r>
              <a:rPr lang="en-US" sz="2000" dirty="0"/>
              <a:t>The Company was incorporated with the authorized Equity Share Capital of Rs. 50 Crores. Present ownership pattern is : 62.2 % by commercial banks, 14% by Financial Institutions, 23.8% by NBFCs/ Insurance Companies/ other Corporate Bodies/ Primary Dealers</a:t>
            </a:r>
            <a:endParaRPr lang="en-US" sz="2000" i="1" dirty="0"/>
          </a:p>
        </p:txBody>
      </p:sp>
    </p:spTree>
    <p:extLst>
      <p:ext uri="{BB962C8B-B14F-4D97-AF65-F5344CB8AC3E}">
        <p14:creationId xmlns:p14="http://schemas.microsoft.com/office/powerpoint/2010/main" val="1916153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arn(inVertical)">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barn(inVertical)">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barn(inVertical)">
                                      <p:cBhvr>
                                        <p:cTn id="2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
            <a:ext cx="11286423" cy="664142"/>
          </a:xfrm>
        </p:spPr>
        <p:txBody>
          <a:bodyPr>
            <a:normAutofit/>
          </a:bodyPr>
          <a:lstStyle/>
          <a:p>
            <a:endParaRPr lang="en-US" dirty="0"/>
          </a:p>
        </p:txBody>
      </p:sp>
      <p:sp>
        <p:nvSpPr>
          <p:cNvPr id="3" name="Content Placeholder 2"/>
          <p:cNvSpPr>
            <a:spLocks noGrp="1"/>
          </p:cNvSpPr>
          <p:nvPr>
            <p:ph idx="1"/>
          </p:nvPr>
        </p:nvSpPr>
        <p:spPr>
          <a:xfrm>
            <a:off x="154805" y="699468"/>
            <a:ext cx="11896023" cy="5941963"/>
          </a:xfrm>
        </p:spPr>
        <p:txBody>
          <a:bodyPr>
            <a:normAutofit/>
          </a:bodyPr>
          <a:lstStyle/>
          <a:p>
            <a:r>
              <a:rPr lang="en-US" sz="2000" b="1" dirty="0"/>
              <a:t>VISION</a:t>
            </a:r>
            <a:r>
              <a:rPr lang="en-US" sz="2000" dirty="0"/>
              <a:t>   </a:t>
            </a:r>
          </a:p>
          <a:p>
            <a:r>
              <a:rPr lang="en-US" sz="2000" i="1" dirty="0"/>
              <a:t>“To be a pivotal Financial Market Infrastructure.”</a:t>
            </a:r>
            <a:endParaRPr lang="en-US" sz="2000" dirty="0"/>
          </a:p>
          <a:p>
            <a:r>
              <a:rPr lang="en-US" sz="2000" dirty="0"/>
              <a:t> </a:t>
            </a:r>
            <a:r>
              <a:rPr lang="en-US" sz="2000" b="1" dirty="0"/>
              <a:t>MISSION</a:t>
            </a:r>
            <a:r>
              <a:rPr lang="en-US" sz="2000" dirty="0"/>
              <a:t> </a:t>
            </a:r>
          </a:p>
          <a:p>
            <a:r>
              <a:rPr lang="en-US" sz="2000" i="1" dirty="0"/>
              <a:t>“1. To promote safety, efficiency, systemic and financial stability and other related public interests through technology and robust risk management processes and practices setting global standards</a:t>
            </a:r>
            <a:endParaRPr lang="en-US" sz="2000" dirty="0"/>
          </a:p>
          <a:p>
            <a:r>
              <a:rPr lang="en-US" sz="2000" i="1" dirty="0"/>
              <a:t>2. To encourage research and collaborative thinking for shaping the future of financial markets through innovation.”</a:t>
            </a:r>
            <a:endParaRPr lang="en-US" sz="2000" dirty="0"/>
          </a:p>
          <a:p>
            <a:r>
              <a:rPr lang="en-US" sz="2000" b="1" dirty="0"/>
              <a:t> VALUES</a:t>
            </a:r>
            <a:endParaRPr lang="en-US" sz="2000" dirty="0"/>
          </a:p>
          <a:p>
            <a:r>
              <a:rPr lang="en-US" sz="2000" dirty="0"/>
              <a:t> </a:t>
            </a:r>
            <a:r>
              <a:rPr lang="en-US" sz="2000" i="1" dirty="0"/>
              <a:t>1. Driven by public service</a:t>
            </a:r>
            <a:endParaRPr lang="en-US" sz="2000" dirty="0"/>
          </a:p>
          <a:p>
            <a:r>
              <a:rPr lang="en-US" sz="2000" i="1" dirty="0"/>
              <a:t>2. Learning and innovating organization</a:t>
            </a:r>
            <a:endParaRPr lang="en-US" sz="2000" dirty="0"/>
          </a:p>
          <a:p>
            <a:r>
              <a:rPr lang="en-US" sz="2000" i="1" dirty="0"/>
              <a:t>3. Practicing highest ethical standards and practices.</a:t>
            </a:r>
            <a:endParaRPr lang="en-US" sz="2000" dirty="0"/>
          </a:p>
          <a:p>
            <a:r>
              <a:rPr lang="en-US" sz="2000" dirty="0"/>
              <a:t>CCIL has a robust and secure IT structure which is the backbone of it fast settlement systems. CCIL has received the ISO/IEC 27001:2013 certification from DNV GL in 2015 for securing its information assets.</a:t>
            </a:r>
          </a:p>
        </p:txBody>
      </p:sp>
    </p:spTree>
    <p:extLst>
      <p:ext uri="{BB962C8B-B14F-4D97-AF65-F5344CB8AC3E}">
        <p14:creationId xmlns:p14="http://schemas.microsoft.com/office/powerpoint/2010/main" val="3390355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arn(inVertical)">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barn(inVertical)">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barn(inVertical)">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barn(inVertical)">
                                      <p:cBhvr>
                                        <p:cTn id="34" dur="5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barn(inVertical)">
                                      <p:cBhvr>
                                        <p:cTn id="39" dur="500"/>
                                        <p:tgtEl>
                                          <p:spTgt spid="3">
                                            <p:txEl>
                                              <p:pRg st="5" end="5"/>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nodeType="click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Effect transition="in" filter="barn(inVertical)">
                                      <p:cBhvr>
                                        <p:cTn id="44" dur="500"/>
                                        <p:tgtEl>
                                          <p:spTgt spid="3">
                                            <p:txEl>
                                              <p:pRg st="6" end="6"/>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barn(inVertical)">
                                      <p:cBhvr>
                                        <p:cTn id="49" dur="500"/>
                                        <p:tgtEl>
                                          <p:spTgt spid="3">
                                            <p:txEl>
                                              <p:pRg st="7" end="7"/>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6" presetClass="entr" presetSubtype="21" fill="hold" nodeType="clickEffect">
                                  <p:stCondLst>
                                    <p:cond delay="0"/>
                                  </p:stCondLst>
                                  <p:childTnLst>
                                    <p:set>
                                      <p:cBhvr>
                                        <p:cTn id="53" dur="1" fill="hold">
                                          <p:stCondLst>
                                            <p:cond delay="0"/>
                                          </p:stCondLst>
                                        </p:cTn>
                                        <p:tgtEl>
                                          <p:spTgt spid="3">
                                            <p:txEl>
                                              <p:pRg st="8" end="8"/>
                                            </p:txEl>
                                          </p:spTgt>
                                        </p:tgtEl>
                                        <p:attrNameLst>
                                          <p:attrName>style.visibility</p:attrName>
                                        </p:attrNameLst>
                                      </p:cBhvr>
                                      <p:to>
                                        <p:strVal val="visible"/>
                                      </p:to>
                                    </p:set>
                                    <p:animEffect transition="in" filter="barn(inVertical)">
                                      <p:cBhvr>
                                        <p:cTn id="54" dur="500"/>
                                        <p:tgtEl>
                                          <p:spTgt spid="3">
                                            <p:txEl>
                                              <p:pRg st="8" end="8"/>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6" presetClass="entr" presetSubtype="21" fill="hold" nodeType="clickEffect">
                                  <p:stCondLst>
                                    <p:cond delay="0"/>
                                  </p:stCondLst>
                                  <p:childTnLst>
                                    <p:set>
                                      <p:cBhvr>
                                        <p:cTn id="58" dur="1" fill="hold">
                                          <p:stCondLst>
                                            <p:cond delay="0"/>
                                          </p:stCondLst>
                                        </p:cTn>
                                        <p:tgtEl>
                                          <p:spTgt spid="3">
                                            <p:txEl>
                                              <p:pRg st="9" end="9"/>
                                            </p:txEl>
                                          </p:spTgt>
                                        </p:tgtEl>
                                        <p:attrNameLst>
                                          <p:attrName>style.visibility</p:attrName>
                                        </p:attrNameLst>
                                      </p:cBhvr>
                                      <p:to>
                                        <p:strVal val="visible"/>
                                      </p:to>
                                    </p:set>
                                    <p:animEffect transition="in" filter="barn(inVertical)">
                                      <p:cBhvr>
                                        <p:cTn id="59"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
            <a:ext cx="11286423" cy="664142"/>
          </a:xfrm>
        </p:spPr>
        <p:txBody>
          <a:bodyPr>
            <a:normAutofit/>
          </a:bodyPr>
          <a:lstStyle/>
          <a:p>
            <a:r>
              <a:rPr lang="en-US" dirty="0"/>
              <a:t>Membership</a:t>
            </a:r>
          </a:p>
        </p:txBody>
      </p:sp>
      <p:sp>
        <p:nvSpPr>
          <p:cNvPr id="3" name="Content Placeholder 2"/>
          <p:cNvSpPr>
            <a:spLocks noGrp="1"/>
          </p:cNvSpPr>
          <p:nvPr>
            <p:ph idx="1"/>
          </p:nvPr>
        </p:nvSpPr>
        <p:spPr>
          <a:xfrm>
            <a:off x="67377" y="699468"/>
            <a:ext cx="12124623" cy="5941963"/>
          </a:xfrm>
        </p:spPr>
        <p:txBody>
          <a:bodyPr>
            <a:normAutofit fontScale="92500" lnSpcReduction="10000"/>
          </a:bodyPr>
          <a:lstStyle/>
          <a:p>
            <a:r>
              <a:rPr lang="en-US" sz="2000" dirty="0"/>
              <a:t>Applicant shall be : 1. be a Bank/ Financial Institution /Primary Dealer/ Mutual Fund Payments Bank/ Small Finance Bank/ NBFC/ Insurance Company </a:t>
            </a:r>
          </a:p>
          <a:p>
            <a:r>
              <a:rPr lang="en-US" sz="2000" dirty="0"/>
              <a:t>2. have opened SGL Account or Gilt Account </a:t>
            </a:r>
          </a:p>
          <a:p>
            <a:r>
              <a:rPr lang="en-US" sz="2000" dirty="0"/>
              <a:t>3. have opened a Current Account with the Reserve Bank of India </a:t>
            </a:r>
          </a:p>
          <a:p>
            <a:r>
              <a:rPr lang="en-US" sz="2000" dirty="0"/>
              <a:t>4. be a Member of RBI–E-</a:t>
            </a:r>
            <a:r>
              <a:rPr lang="en-US" sz="2000" dirty="0" err="1"/>
              <a:t>Kuber</a:t>
            </a:r>
            <a:r>
              <a:rPr lang="en-US" sz="2000" dirty="0"/>
              <a:t> and INFINET</a:t>
            </a:r>
          </a:p>
          <a:p>
            <a:r>
              <a:rPr lang="en-US" sz="2000" dirty="0"/>
              <a:t> </a:t>
            </a:r>
            <a:r>
              <a:rPr lang="en-IN" sz="2000" dirty="0"/>
              <a:t>5. not have any record of repeated failure in complying with the regulatory requirements</a:t>
            </a:r>
          </a:p>
          <a:p>
            <a:r>
              <a:rPr lang="en-IN" sz="2000" dirty="0"/>
              <a:t> 6. not have been subject to an order of statutory disqualification or an order of similar effect issued by any regulatory authority </a:t>
            </a:r>
          </a:p>
          <a:p>
            <a:r>
              <a:rPr lang="en-IN" sz="2000" dirty="0"/>
              <a:t>7. have adequate risk management systems in place and shall have qualified personnel in its employment </a:t>
            </a:r>
            <a:r>
              <a:rPr lang="en-US" sz="2000" dirty="0"/>
              <a:t>8. fulfilled Capital Adequacy norms / Minimum Net Worth requirements </a:t>
            </a:r>
          </a:p>
          <a:p>
            <a:r>
              <a:rPr lang="en-US" sz="2000" dirty="0"/>
              <a:t>9. be a profitable organization</a:t>
            </a:r>
          </a:p>
          <a:p>
            <a:r>
              <a:rPr lang="en-US" sz="2000" dirty="0"/>
              <a:t>Financial criteria</a:t>
            </a:r>
          </a:p>
          <a:p>
            <a:r>
              <a:rPr lang="en-US" sz="2000" dirty="0"/>
              <a:t>1) Mutual Fund applicants shall have minimum Assets under Management (AUM) worth Rs.100 </a:t>
            </a:r>
            <a:r>
              <a:rPr lang="en-US" sz="2000" dirty="0" err="1"/>
              <a:t>crores</a:t>
            </a:r>
            <a:r>
              <a:rPr lang="en-US" sz="2000" dirty="0"/>
              <a:t>.</a:t>
            </a:r>
            <a:br>
              <a:rPr lang="en-US" sz="2000" dirty="0"/>
            </a:br>
            <a:r>
              <a:rPr lang="en-US" sz="2000" dirty="0"/>
              <a:t>2) Cooperative Banks shall have minimum Net worth of </a:t>
            </a:r>
            <a:r>
              <a:rPr lang="en-US" sz="2000" dirty="0" err="1"/>
              <a:t>Rs</a:t>
            </a:r>
            <a:r>
              <a:rPr lang="en-US" sz="2000" dirty="0"/>
              <a:t>. 25 </a:t>
            </a:r>
            <a:r>
              <a:rPr lang="en-US" sz="2000" dirty="0" err="1"/>
              <a:t>crores</a:t>
            </a:r>
            <a:r>
              <a:rPr lang="en-US" sz="2000" dirty="0"/>
              <a:t> and maximum Net NPAs at 5%.</a:t>
            </a:r>
            <a:br>
              <a:rPr lang="en-US" sz="2000" dirty="0"/>
            </a:br>
            <a:r>
              <a:rPr lang="en-US" sz="2000" dirty="0"/>
              <a:t>3) The Insurance Companies eligible for the Membership of CCIL shall have the minimum Net Worth of </a:t>
            </a:r>
            <a:r>
              <a:rPr lang="en-US" sz="2000" dirty="0" err="1"/>
              <a:t>Rs</a:t>
            </a:r>
            <a:r>
              <a:rPr lang="en-US" sz="2000" dirty="0"/>
              <a:t>. 100 </a:t>
            </a:r>
            <a:r>
              <a:rPr lang="en-US" sz="2000" dirty="0" err="1"/>
              <a:t>crores</a:t>
            </a:r>
            <a:r>
              <a:rPr lang="en-US" sz="2000" dirty="0"/>
              <a:t>.</a:t>
            </a:r>
            <a:br>
              <a:rPr lang="en-US" sz="2000" dirty="0"/>
            </a:br>
            <a:r>
              <a:rPr lang="en-US" sz="2000" dirty="0"/>
              <a:t>4) Provident Funds &amp; Trusts applicants shall have a minimum corpus of Rs.100 </a:t>
            </a:r>
            <a:r>
              <a:rPr lang="en-US" sz="2000" dirty="0" err="1"/>
              <a:t>crores</a:t>
            </a:r>
            <a:r>
              <a:rPr lang="en-US" sz="2000" dirty="0"/>
              <a:t>.</a:t>
            </a:r>
            <a:br>
              <a:rPr lang="en-US" sz="2000" dirty="0"/>
            </a:br>
            <a:r>
              <a:rPr lang="en-US" sz="2000" dirty="0"/>
              <a:t>5) The NBFCs applicants shall have minimum Net Worth of Rs.100.00 </a:t>
            </a:r>
            <a:r>
              <a:rPr lang="en-US" sz="2000" dirty="0" err="1"/>
              <a:t>crores</a:t>
            </a:r>
            <a:r>
              <a:rPr lang="en-US" sz="2000" dirty="0"/>
              <a:t>.</a:t>
            </a:r>
          </a:p>
          <a:p>
            <a:endParaRPr lang="en-US" sz="2000" dirty="0"/>
          </a:p>
        </p:txBody>
      </p:sp>
    </p:spTree>
    <p:extLst>
      <p:ext uri="{BB962C8B-B14F-4D97-AF65-F5344CB8AC3E}">
        <p14:creationId xmlns:p14="http://schemas.microsoft.com/office/powerpoint/2010/main" val="268837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calcmode="lin" valueType="num">
                                      <p:cBhvr additive="base">
                                        <p:cTn id="5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additive="base">
                                        <p:cTn id="5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3">
                                            <p:txEl>
                                              <p:pRg st="8" end="8"/>
                                            </p:txEl>
                                          </p:spTgt>
                                        </p:tgtEl>
                                        <p:attrNameLst>
                                          <p:attrName>style.visibility</p:attrName>
                                        </p:attrNameLst>
                                      </p:cBhvr>
                                      <p:to>
                                        <p:strVal val="visible"/>
                                      </p:to>
                                    </p:set>
                                    <p:anim calcmode="lin" valueType="num">
                                      <p:cBhvr additive="base">
                                        <p:cTn id="6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nodeType="clickEffect">
                                  <p:stCondLst>
                                    <p:cond delay="0"/>
                                  </p:stCondLst>
                                  <p:childTnLst>
                                    <p:set>
                                      <p:cBhvr>
                                        <p:cTn id="67" dur="1" fill="hold">
                                          <p:stCondLst>
                                            <p:cond delay="0"/>
                                          </p:stCondLst>
                                        </p:cTn>
                                        <p:tgtEl>
                                          <p:spTgt spid="3">
                                            <p:txEl>
                                              <p:pRg st="9" end="9"/>
                                            </p:txEl>
                                          </p:spTgt>
                                        </p:tgtEl>
                                        <p:attrNameLst>
                                          <p:attrName>style.visibility</p:attrName>
                                        </p:attrNameLst>
                                      </p:cBhvr>
                                      <p:to>
                                        <p:strVal val="visible"/>
                                      </p:to>
                                    </p:set>
                                    <p:anim calcmode="lin" valueType="num">
                                      <p:cBhvr additive="base">
                                        <p:cTn id="68"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
            <a:ext cx="11286423" cy="664142"/>
          </a:xfrm>
        </p:spPr>
        <p:txBody>
          <a:bodyPr>
            <a:normAutofit/>
          </a:bodyPr>
          <a:lstStyle/>
          <a:p>
            <a:endParaRPr lang="en-US" dirty="0"/>
          </a:p>
        </p:txBody>
      </p:sp>
      <p:sp>
        <p:nvSpPr>
          <p:cNvPr id="3" name="Content Placeholder 2"/>
          <p:cNvSpPr>
            <a:spLocks noGrp="1"/>
          </p:cNvSpPr>
          <p:nvPr>
            <p:ph idx="1"/>
          </p:nvPr>
        </p:nvSpPr>
        <p:spPr>
          <a:xfrm>
            <a:off x="154805" y="699468"/>
            <a:ext cx="11896023" cy="5941963"/>
          </a:xfrm>
        </p:spPr>
        <p:txBody>
          <a:bodyPr>
            <a:normAutofit lnSpcReduction="10000"/>
          </a:bodyPr>
          <a:lstStyle/>
          <a:p>
            <a:r>
              <a:rPr lang="en-US" sz="2000" dirty="0"/>
              <a:t>Securities settlement mechanism</a:t>
            </a:r>
          </a:p>
          <a:p>
            <a:r>
              <a:rPr lang="en-US" sz="2000" dirty="0"/>
              <a:t>All the secondary market transactions in Government Securities i.e. outright, market repo and triparty repo, are settled through Clearing Corporation of India Limited (CCIL). CCIL acts as a Central Counterparty (CCP) to all trades received for settlement subject to exposure check. The settlement obligations are determined through multilateral netting. The settlement is achieved under DVP III mode. </a:t>
            </a:r>
          </a:p>
          <a:p>
            <a:r>
              <a:rPr lang="en-US" sz="2000" dirty="0"/>
              <a:t>The funds settlement is achieved in the current account of the member with Settlement Bank or RBI as the case may be. The securities obligations are determined for outright and market repo trades (proprietary and gilt account)  and settled in their SGL and CSGL account respectively and demat trades in the CSGL of the depository.</a:t>
            </a:r>
          </a:p>
          <a:p>
            <a:r>
              <a:rPr lang="en-US" sz="2000" dirty="0"/>
              <a:t>The settlement of Forex transactions by CCIL started from November 8, 2002. This segment accepts the inter-bank Cash, Tom, Spot and Forward USD-INR transactions for settlement through a process of multilateral netting. The multilateral netting system provides a netting benefit of well over 95%. Every eligible foreign exchange contract, entered into between members, will get novated and be replaced by two new contracts - between CCIL and each of the two parties, respectively. CCIL has since moved to a settlement on a Payment V/S Payment basis from April 2015.The Corporation has been granted an 'Authorized Person' License under FEMA 1999 by the Reserve Bank of India for conduct of foreign exchange clearing and settlement operations and activities related thereto.</a:t>
            </a:r>
          </a:p>
        </p:txBody>
      </p:sp>
    </p:spTree>
    <p:extLst>
      <p:ext uri="{BB962C8B-B14F-4D97-AF65-F5344CB8AC3E}">
        <p14:creationId xmlns:p14="http://schemas.microsoft.com/office/powerpoint/2010/main" val="2883298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arn(inVertical)">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barn(inVertical)">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barn(inVertical)">
                                      <p:cBhvr>
                                        <p:cTn id="2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
            <a:ext cx="11286423" cy="664142"/>
          </a:xfrm>
        </p:spPr>
        <p:txBody>
          <a:bodyPr>
            <a:normAutofit/>
          </a:bodyPr>
          <a:lstStyle/>
          <a:p>
            <a:endParaRPr lang="en-US" dirty="0"/>
          </a:p>
        </p:txBody>
      </p:sp>
      <p:sp>
        <p:nvSpPr>
          <p:cNvPr id="3" name="Content Placeholder 2"/>
          <p:cNvSpPr>
            <a:spLocks noGrp="1"/>
          </p:cNvSpPr>
          <p:nvPr>
            <p:ph idx="1"/>
          </p:nvPr>
        </p:nvSpPr>
        <p:spPr>
          <a:xfrm>
            <a:off x="154805" y="699468"/>
            <a:ext cx="11896023" cy="5941963"/>
          </a:xfrm>
        </p:spPr>
        <p:txBody>
          <a:bodyPr>
            <a:normAutofit/>
          </a:bodyPr>
          <a:lstStyle/>
          <a:p>
            <a:r>
              <a:rPr lang="en-US" sz="2000" dirty="0"/>
              <a:t>Forex trading products</a:t>
            </a:r>
          </a:p>
          <a:p>
            <a:r>
              <a:rPr lang="en-US" sz="2000" dirty="0"/>
              <a:t>FX-CLEAR, a forex dealing system, which was launched by Clear Corp on August 7, 2003, offers two modes of dealing i.e. Order Matching mode and Negotiation mode. FX-CLEAR covers the inter-bank US Dollar-Indian Rupee (USD- INR) Spot, Swap and other transactions. The USD-INR deals constitute about 85% of the transactions of the total Forex transactions in India in terms of value. </a:t>
            </a:r>
          </a:p>
          <a:p>
            <a:r>
              <a:rPr lang="en-US" sz="2000" dirty="0"/>
              <a:t>The platform offers guaranteed settlement from the point of trade for all the trades concluded on the Order Matching Mode of the platform, wherein these trades are automatically sent to Clearing Corporation. Accordingly, Clearing Corporation (CCIL) is the Counterparty for these Trades.  </a:t>
            </a:r>
          </a:p>
          <a:p>
            <a:r>
              <a:rPr lang="en-US" sz="2000" dirty="0"/>
              <a:t>FX-SWAP, a forex swap dealing system, which was launched by Clearcorp on May 31, 2010, offers an order matching platform for forex swaps. This platform endeavours to provide a transparent and anonymous medium for trading in the highly broker driven swaps market by offering swap instruments extending up to 12 months</a:t>
            </a:r>
          </a:p>
          <a:p>
            <a:r>
              <a:rPr lang="en-US" sz="2000" dirty="0"/>
              <a:t>The platform extends the benefits of guaranteed settlement from the point of trade to all the legs of the trades concluded on the platform, including Cash, Tom, Spot and Forwards, wherein these trades are automatically sent to Clearing Corporation. Accordingly, Clearing Corporation (CCIL) is the Counterparty for these Trades.</a:t>
            </a:r>
          </a:p>
          <a:p>
            <a:endParaRPr lang="en-US" sz="2000" dirty="0"/>
          </a:p>
        </p:txBody>
      </p:sp>
    </p:spTree>
    <p:extLst>
      <p:ext uri="{BB962C8B-B14F-4D97-AF65-F5344CB8AC3E}">
        <p14:creationId xmlns:p14="http://schemas.microsoft.com/office/powerpoint/2010/main" val="2590699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arn(inVertical)">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barn(inVertical)">
                                      <p:cBhvr>
                                        <p:cTn id="24" dur="500"/>
                                        <p:tgtEl>
                                          <p:spTgt spid="3">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barn(inVertical)">
                                      <p:cBhvr>
                                        <p:cTn id="29" dur="500"/>
                                        <p:tgtEl>
                                          <p:spTgt spid="3">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3">
                                            <p:txEl>
                                              <p:pRg st="2" end="2"/>
                                            </p:txEl>
                                          </p:spTgt>
                                        </p:tgtEl>
                                        <p:attrNameLst>
                                          <p:attrName>style.visibility</p:attrName>
                                        </p:attrNameLst>
                                      </p:cBhvr>
                                      <p:to>
                                        <p:strVal val="visible"/>
                                      </p:to>
                                    </p:set>
                                    <p:animEffect transition="in" filter="barn(inVertical)">
                                      <p:cBhvr>
                                        <p:cTn id="34"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
            <a:ext cx="11286423" cy="664142"/>
          </a:xfrm>
        </p:spPr>
        <p:txBody>
          <a:bodyPr>
            <a:normAutofit/>
          </a:bodyPr>
          <a:lstStyle/>
          <a:p>
            <a:endParaRPr lang="en-US" dirty="0"/>
          </a:p>
        </p:txBody>
      </p:sp>
      <p:sp>
        <p:nvSpPr>
          <p:cNvPr id="3" name="Content Placeholder 2"/>
          <p:cNvSpPr>
            <a:spLocks noGrp="1"/>
          </p:cNvSpPr>
          <p:nvPr>
            <p:ph idx="1"/>
          </p:nvPr>
        </p:nvSpPr>
        <p:spPr>
          <a:xfrm>
            <a:off x="67377" y="699468"/>
            <a:ext cx="12124623" cy="5941963"/>
          </a:xfrm>
        </p:spPr>
        <p:txBody>
          <a:bodyPr>
            <a:normAutofit/>
          </a:bodyPr>
          <a:lstStyle/>
          <a:p>
            <a:r>
              <a:rPr lang="en-US" sz="2000" dirty="0"/>
              <a:t>Derivatives products</a:t>
            </a:r>
          </a:p>
          <a:p>
            <a:r>
              <a:rPr lang="en-US" sz="2000" dirty="0"/>
              <a:t>CCIL offers CCP clearing for Rupee Interest Rate Swaps (IRS), Forward Rate Agreements (FRA) and inter-bank USD/INR Forward trades.</a:t>
            </a:r>
          </a:p>
          <a:p>
            <a:r>
              <a:rPr lang="en-US" sz="2000" dirty="0"/>
              <a:t>Instruments covered under IRS and FRA are Interest Rate Swap – Fixed/Floating Swaps referenced to MIBOR and MIOIS with maximum maturity of 10 years and Forward Rate Agreements with maximum maturity of 10 years.</a:t>
            </a:r>
          </a:p>
          <a:p>
            <a:r>
              <a:rPr lang="en-US" sz="2000" dirty="0"/>
              <a:t>Interest Rate Swap- Fixed/ Floating referenced to MIFOR with maximum residual maturity of 5 years.</a:t>
            </a:r>
          </a:p>
          <a:p>
            <a:r>
              <a:rPr lang="en-US" sz="2000" dirty="0"/>
              <a:t>Interbank Forex Forward trades with residual maturity upto 13 months are eligible for guaranteed settlement under Forex Forward Segment.</a:t>
            </a:r>
          </a:p>
          <a:p>
            <a:r>
              <a:rPr lang="en-US" sz="2000" dirty="0"/>
              <a:t>Membership and collateral requirement</a:t>
            </a:r>
          </a:p>
          <a:p>
            <a:r>
              <a:rPr lang="en-US" sz="2000" dirty="0"/>
              <a:t>CCIL manages its risk exposure vis-à-vis its members through a comprehensive risk management process. Upon admission and completion of membership documentation formalities, prior to activation of their membership, all Members are required to contribute their margin requirements as required for each business segment to which they have been admitted. </a:t>
            </a:r>
          </a:p>
          <a:p>
            <a:r>
              <a:rPr lang="en-US" sz="2000" dirty="0"/>
              <a:t>Member margin contributions in respect of CCIL’s various business segments are received, maintained and administered in terms of its Bye Laws, Rules and Regulations.</a:t>
            </a:r>
          </a:p>
          <a:p>
            <a:endParaRPr lang="en-US" sz="2000" dirty="0"/>
          </a:p>
          <a:p>
            <a:endParaRPr lang="en-US" sz="2000" dirty="0"/>
          </a:p>
        </p:txBody>
      </p:sp>
    </p:spTree>
    <p:extLst>
      <p:ext uri="{BB962C8B-B14F-4D97-AF65-F5344CB8AC3E}">
        <p14:creationId xmlns:p14="http://schemas.microsoft.com/office/powerpoint/2010/main" val="2830287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arn(inVertical)">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barn(inVertical)">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barn(inVertical)">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barn(inVertical)">
                                      <p:cBhvr>
                                        <p:cTn id="34" dur="5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barn(inVertical)">
                                      <p:cBhvr>
                                        <p:cTn id="39" dur="500"/>
                                        <p:tgtEl>
                                          <p:spTgt spid="3">
                                            <p:txEl>
                                              <p:pRg st="5" end="5"/>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nodeType="click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Effect transition="in" filter="barn(inVertical)">
                                      <p:cBhvr>
                                        <p:cTn id="44" dur="500"/>
                                        <p:tgtEl>
                                          <p:spTgt spid="3">
                                            <p:txEl>
                                              <p:pRg st="6" end="6"/>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barn(inVertical)">
                                      <p:cBhvr>
                                        <p:cTn id="49"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
            <a:ext cx="11286423" cy="664142"/>
          </a:xfrm>
        </p:spPr>
        <p:txBody>
          <a:bodyPr>
            <a:normAutofit/>
          </a:bodyPr>
          <a:lstStyle/>
          <a:p>
            <a:endParaRPr lang="en-US" dirty="0"/>
          </a:p>
        </p:txBody>
      </p:sp>
      <p:sp>
        <p:nvSpPr>
          <p:cNvPr id="3" name="Content Placeholder 2"/>
          <p:cNvSpPr>
            <a:spLocks noGrp="1"/>
          </p:cNvSpPr>
          <p:nvPr>
            <p:ph idx="1"/>
          </p:nvPr>
        </p:nvSpPr>
        <p:spPr>
          <a:xfrm>
            <a:off x="67377" y="699468"/>
            <a:ext cx="12124623" cy="5941963"/>
          </a:xfrm>
        </p:spPr>
        <p:txBody>
          <a:bodyPr>
            <a:normAutofit lnSpcReduction="10000"/>
          </a:bodyPr>
          <a:lstStyle/>
          <a:p>
            <a:r>
              <a:rPr lang="en-US" sz="2000" dirty="0"/>
              <a:t>Risk management</a:t>
            </a:r>
          </a:p>
          <a:p>
            <a:r>
              <a:rPr lang="en-US" sz="2000" dirty="0"/>
              <a:t>Apart from settlement of trades, another major function of a Clearing Corporation is to reduce risks of its members from failed trades arising out of the defaults by their counterparties. By becoming central counterparty to the trades done by its members, the Corporation absorbs risk. It manages the risks through its risk management processes in such a manner that the ultimate risk to its members from fails is either eliminated or reduced to the minimum. Risk Management Department in CCIL has been entrusted with the responsibility of designing the Risk processes and its execution. The department is also responsible for keeping the processes efficient, current and user friendly.</a:t>
            </a:r>
          </a:p>
          <a:p>
            <a:r>
              <a:rPr lang="en-US" sz="2000" dirty="0"/>
              <a:t>Research</a:t>
            </a:r>
          </a:p>
          <a:p>
            <a:r>
              <a:rPr lang="en-US" sz="2000" dirty="0"/>
              <a:t>Research at CCIL endeavors to track, analyze and study the various underlying concepts and theories governing the Indian financial market. Considering CCIL's key role in this market, and in order to understand and improve market awareness, we undertake research on yield curve analytics, member behaviour, market movement and trends, macroeconomic trends etc. </a:t>
            </a:r>
          </a:p>
          <a:p>
            <a:r>
              <a:rPr lang="en-US" sz="2000" dirty="0"/>
              <a:t>The key activities of the research department can be broadly summarized as dissemination of data on the web-site and through info vendors, publication of daily, weekly and monthly research reports, conducting research projects, dissemination of indices, computation and release of key benchmark rates and market liquidity indicators. </a:t>
            </a:r>
          </a:p>
          <a:p>
            <a:br>
              <a:rPr lang="en-US" sz="2000" dirty="0"/>
            </a:br>
            <a:endParaRPr lang="en-US" sz="2000" dirty="0"/>
          </a:p>
        </p:txBody>
      </p:sp>
    </p:spTree>
    <p:extLst>
      <p:ext uri="{BB962C8B-B14F-4D97-AF65-F5344CB8AC3E}">
        <p14:creationId xmlns:p14="http://schemas.microsoft.com/office/powerpoint/2010/main" val="4106824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307" y="153369"/>
            <a:ext cx="10515600" cy="578151"/>
          </a:xfrm>
        </p:spPr>
        <p:txBody>
          <a:bodyPr>
            <a:normAutofit fontScale="90000"/>
          </a:bodyPr>
          <a:lstStyle/>
          <a:p>
            <a:endParaRPr lang="en-US" dirty="0"/>
          </a:p>
        </p:txBody>
      </p:sp>
      <p:sp>
        <p:nvSpPr>
          <p:cNvPr id="3" name="Content Placeholder 2"/>
          <p:cNvSpPr>
            <a:spLocks noGrp="1"/>
          </p:cNvSpPr>
          <p:nvPr>
            <p:ph idx="1"/>
          </p:nvPr>
        </p:nvSpPr>
        <p:spPr>
          <a:xfrm>
            <a:off x="193307" y="1055603"/>
            <a:ext cx="11838272" cy="5508825"/>
          </a:xfrm>
        </p:spPr>
        <p:style>
          <a:lnRef idx="2">
            <a:schemeClr val="accent2"/>
          </a:lnRef>
          <a:fillRef idx="1">
            <a:schemeClr val="lt1"/>
          </a:fillRef>
          <a:effectRef idx="0">
            <a:schemeClr val="accent2"/>
          </a:effectRef>
          <a:fontRef idx="minor">
            <a:schemeClr val="dk1"/>
          </a:fontRef>
        </p:style>
        <p:txBody>
          <a:bodyPr>
            <a:normAutofit fontScale="92500" lnSpcReduction="20000"/>
          </a:bodyPr>
          <a:lstStyle/>
          <a:p>
            <a:r>
              <a:rPr lang="en-US" sz="2000" dirty="0"/>
              <a:t>The nomenclature of a typical dated fixed coupon G-Sec contains the following features - coupon, name of the issuer, maturity year. For example, - 7.17% GS 2028 would mean:</a:t>
            </a:r>
          </a:p>
          <a:p>
            <a:endParaRPr lang="en-US" sz="2000" dirty="0"/>
          </a:p>
          <a:p>
            <a:endParaRPr lang="en-US" sz="2000" dirty="0"/>
          </a:p>
          <a:p>
            <a:endParaRPr lang="en-US" sz="2000" dirty="0"/>
          </a:p>
          <a:p>
            <a:endParaRPr lang="en-US" sz="2000" dirty="0"/>
          </a:p>
          <a:p>
            <a:endParaRPr lang="en-US" sz="2000" dirty="0"/>
          </a:p>
          <a:p>
            <a:endParaRPr lang="en-US" sz="2000" dirty="0"/>
          </a:p>
          <a:p>
            <a:r>
              <a:rPr lang="en-US" sz="2000" dirty="0"/>
              <a:t>In case, there are two securities with the same coupon and are maturing in the same year, then one of the securities will have the month attached as suffix in the nomenclature. e.g. 6.05% GS 2019 FEB, would mean that G-Sec having coupon 6.05% that mature in February 2019 along with the other similar security having the same coupon. In this case, there is another paper viz. 6.05%GS2019 which bears same coupon rate and is also maturing in 2019 but in the month of June. Each security is assigned a unique number called ISIN (International Security Identification Number) at the time of issuance itself to avoid any misunderstanding among the traders.</a:t>
            </a:r>
          </a:p>
          <a:p>
            <a:r>
              <a:rPr lang="en-US" sz="2000" dirty="0"/>
              <a:t>If the coupon payment date falls on a Sunday or any other holiday, the coupon payment is made on the next working day. However, if the maturity date falls on a Sunday or a holiday, the redemption proceeds are paid on the previous working day.</a:t>
            </a:r>
          </a:p>
          <a:p>
            <a:endParaRPr lang="en-US" sz="2000" dirty="0"/>
          </a:p>
        </p:txBody>
      </p:sp>
      <p:graphicFrame>
        <p:nvGraphicFramePr>
          <p:cNvPr id="8" name="Table 7"/>
          <p:cNvGraphicFramePr>
            <a:graphicFrameLocks noGrp="1"/>
          </p:cNvGraphicFramePr>
          <p:nvPr>
            <p:extLst>
              <p:ext uri="{D42A27DB-BD31-4B8C-83A1-F6EECF244321}">
                <p14:modId xmlns:p14="http://schemas.microsoft.com/office/powerpoint/2010/main" val="2779844872"/>
              </p:ext>
            </p:extLst>
          </p:nvPr>
        </p:nvGraphicFramePr>
        <p:xfrm>
          <a:off x="750771" y="1771049"/>
          <a:ext cx="9288579" cy="1888995"/>
        </p:xfrm>
        <a:graphic>
          <a:graphicData uri="http://schemas.openxmlformats.org/drawingml/2006/table">
            <a:tbl>
              <a:tblPr/>
              <a:tblGrid>
                <a:gridCol w="4086975">
                  <a:extLst>
                    <a:ext uri="{9D8B030D-6E8A-4147-A177-3AD203B41FA5}">
                      <a16:colId xmlns:a16="http://schemas.microsoft.com/office/drawing/2014/main" val="20000"/>
                    </a:ext>
                  </a:extLst>
                </a:gridCol>
                <a:gridCol w="5201604">
                  <a:extLst>
                    <a:ext uri="{9D8B030D-6E8A-4147-A177-3AD203B41FA5}">
                      <a16:colId xmlns:a16="http://schemas.microsoft.com/office/drawing/2014/main" val="20001"/>
                    </a:ext>
                  </a:extLst>
                </a:gridCol>
              </a:tblGrid>
              <a:tr h="359800">
                <a:tc>
                  <a:txBody>
                    <a:bodyPr/>
                    <a:lstStyle/>
                    <a:p>
                      <a:pPr algn="l"/>
                      <a:r>
                        <a:rPr lang="en-US" dirty="0">
                          <a:solidFill>
                            <a:srgbClr val="000000"/>
                          </a:solidFill>
                          <a:effectLst/>
                        </a:rPr>
                        <a:t>Coupon</a:t>
                      </a:r>
                    </a:p>
                  </a:txBody>
                  <a:tcPr marL="19050" marR="19050" marT="0" marB="0" anchor="ctr">
                    <a:lnL w="6350" cap="flat" cmpd="sng" algn="ctr">
                      <a:solidFill>
                        <a:srgbClr val="EFD1AA"/>
                      </a:solidFill>
                      <a:prstDash val="solid"/>
                      <a:round/>
                      <a:headEnd type="none" w="med" len="med"/>
                      <a:tailEnd type="none" w="med" len="med"/>
                    </a:lnL>
                    <a:lnR w="6350" cap="flat" cmpd="sng" algn="ctr">
                      <a:solidFill>
                        <a:srgbClr val="EFD1AA"/>
                      </a:solidFill>
                      <a:prstDash val="solid"/>
                      <a:round/>
                      <a:headEnd type="none" w="med" len="med"/>
                      <a:tailEnd type="none" w="med" len="med"/>
                    </a:lnR>
                    <a:lnT w="6350" cap="flat" cmpd="sng" algn="ctr">
                      <a:solidFill>
                        <a:srgbClr val="EFD1AA"/>
                      </a:solidFill>
                      <a:prstDash val="solid"/>
                      <a:round/>
                      <a:headEnd type="none" w="med" len="med"/>
                      <a:tailEnd type="none" w="med" len="med"/>
                    </a:lnT>
                    <a:lnB w="6350" cap="flat" cmpd="sng" algn="ctr">
                      <a:solidFill>
                        <a:srgbClr val="EFD1AA"/>
                      </a:solidFill>
                      <a:prstDash val="solid"/>
                      <a:round/>
                      <a:headEnd type="none" w="med" len="med"/>
                      <a:tailEnd type="none" w="med" len="med"/>
                    </a:lnB>
                    <a:solidFill>
                      <a:srgbClr val="FFFFFF"/>
                    </a:solidFill>
                  </a:tcPr>
                </a:tc>
                <a:tc>
                  <a:txBody>
                    <a:bodyPr/>
                    <a:lstStyle/>
                    <a:p>
                      <a:pPr algn="l"/>
                      <a:r>
                        <a:rPr lang="en-US" dirty="0">
                          <a:solidFill>
                            <a:srgbClr val="000000"/>
                          </a:solidFill>
                          <a:effectLst/>
                        </a:rPr>
                        <a:t> 7.17% paid on face value</a:t>
                      </a:r>
                    </a:p>
                  </a:txBody>
                  <a:tcPr marL="19050" marR="19050" marT="0" marB="0" anchor="ctr">
                    <a:lnL w="6350" cap="flat" cmpd="sng" algn="ctr">
                      <a:solidFill>
                        <a:srgbClr val="EFD1AA"/>
                      </a:solidFill>
                      <a:prstDash val="solid"/>
                      <a:round/>
                      <a:headEnd type="none" w="med" len="med"/>
                      <a:tailEnd type="none" w="med" len="med"/>
                    </a:lnL>
                    <a:lnR w="6350" cap="flat" cmpd="sng" algn="ctr">
                      <a:solidFill>
                        <a:srgbClr val="EFD1AA"/>
                      </a:solidFill>
                      <a:prstDash val="solid"/>
                      <a:round/>
                      <a:headEnd type="none" w="med" len="med"/>
                      <a:tailEnd type="none" w="med" len="med"/>
                    </a:lnR>
                    <a:lnT w="6350" cap="flat" cmpd="sng" algn="ctr">
                      <a:solidFill>
                        <a:srgbClr val="EFD1AA"/>
                      </a:solidFill>
                      <a:prstDash val="solid"/>
                      <a:round/>
                      <a:headEnd type="none" w="med" len="med"/>
                      <a:tailEnd type="none" w="med" len="med"/>
                    </a:lnT>
                    <a:lnB w="6350" cap="flat" cmpd="sng" algn="ctr">
                      <a:solidFill>
                        <a:srgbClr val="EFD1AA"/>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215957">
                <a:tc>
                  <a:txBody>
                    <a:bodyPr/>
                    <a:lstStyle/>
                    <a:p>
                      <a:pPr algn="l"/>
                      <a:r>
                        <a:rPr lang="en-US" dirty="0">
                          <a:solidFill>
                            <a:srgbClr val="000000"/>
                          </a:solidFill>
                          <a:effectLst/>
                        </a:rPr>
                        <a:t>Name of Issuer</a:t>
                      </a:r>
                    </a:p>
                  </a:txBody>
                  <a:tcPr marL="19050" marR="19050" marT="0" marB="0" anchor="ctr">
                    <a:lnL w="6350" cap="flat" cmpd="sng" algn="ctr">
                      <a:solidFill>
                        <a:srgbClr val="EFD1AA"/>
                      </a:solidFill>
                      <a:prstDash val="solid"/>
                      <a:round/>
                      <a:headEnd type="none" w="med" len="med"/>
                      <a:tailEnd type="none" w="med" len="med"/>
                    </a:lnL>
                    <a:lnR w="6350" cap="flat" cmpd="sng" algn="ctr">
                      <a:solidFill>
                        <a:srgbClr val="EFD1AA"/>
                      </a:solidFill>
                      <a:prstDash val="solid"/>
                      <a:round/>
                      <a:headEnd type="none" w="med" len="med"/>
                      <a:tailEnd type="none" w="med" len="med"/>
                    </a:lnR>
                    <a:lnT w="6350" cap="flat" cmpd="sng" algn="ctr">
                      <a:solidFill>
                        <a:srgbClr val="EFD1AA"/>
                      </a:solidFill>
                      <a:prstDash val="solid"/>
                      <a:round/>
                      <a:headEnd type="none" w="med" len="med"/>
                      <a:tailEnd type="none" w="med" len="med"/>
                    </a:lnT>
                    <a:lnB w="6350" cap="flat" cmpd="sng" algn="ctr">
                      <a:solidFill>
                        <a:srgbClr val="EFD1AA"/>
                      </a:solidFill>
                      <a:prstDash val="solid"/>
                      <a:round/>
                      <a:headEnd type="none" w="med" len="med"/>
                      <a:tailEnd type="none" w="med" len="med"/>
                    </a:lnB>
                    <a:solidFill>
                      <a:srgbClr val="FFFFFF"/>
                    </a:solidFill>
                  </a:tcPr>
                </a:tc>
                <a:tc>
                  <a:txBody>
                    <a:bodyPr/>
                    <a:lstStyle/>
                    <a:p>
                      <a:pPr algn="l"/>
                      <a:r>
                        <a:rPr lang="en-US" dirty="0">
                          <a:solidFill>
                            <a:srgbClr val="000000"/>
                          </a:solidFill>
                          <a:effectLst/>
                        </a:rPr>
                        <a:t> Government of India</a:t>
                      </a:r>
                    </a:p>
                  </a:txBody>
                  <a:tcPr marL="19050" marR="19050" marT="0" marB="0" anchor="ctr">
                    <a:lnL w="6350" cap="flat" cmpd="sng" algn="ctr">
                      <a:solidFill>
                        <a:srgbClr val="EFD1AA"/>
                      </a:solidFill>
                      <a:prstDash val="solid"/>
                      <a:round/>
                      <a:headEnd type="none" w="med" len="med"/>
                      <a:tailEnd type="none" w="med" len="med"/>
                    </a:lnL>
                    <a:lnR w="6350" cap="flat" cmpd="sng" algn="ctr">
                      <a:solidFill>
                        <a:srgbClr val="EFD1AA"/>
                      </a:solidFill>
                      <a:prstDash val="solid"/>
                      <a:round/>
                      <a:headEnd type="none" w="med" len="med"/>
                      <a:tailEnd type="none" w="med" len="med"/>
                    </a:lnR>
                    <a:lnT w="6350" cap="flat" cmpd="sng" algn="ctr">
                      <a:solidFill>
                        <a:srgbClr val="EFD1AA"/>
                      </a:solidFill>
                      <a:prstDash val="solid"/>
                      <a:round/>
                      <a:headEnd type="none" w="med" len="med"/>
                      <a:tailEnd type="none" w="med" len="med"/>
                    </a:lnT>
                    <a:lnB w="6350" cap="flat" cmpd="sng" algn="ctr">
                      <a:solidFill>
                        <a:srgbClr val="EFD1AA"/>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215957">
                <a:tc>
                  <a:txBody>
                    <a:bodyPr/>
                    <a:lstStyle/>
                    <a:p>
                      <a:pPr algn="l"/>
                      <a:r>
                        <a:rPr lang="en-US" dirty="0">
                          <a:solidFill>
                            <a:srgbClr val="000000"/>
                          </a:solidFill>
                          <a:effectLst/>
                        </a:rPr>
                        <a:t>Date of Issue</a:t>
                      </a:r>
                    </a:p>
                  </a:txBody>
                  <a:tcPr marL="19050" marR="19050" marT="0" marB="0" anchor="ctr">
                    <a:lnL w="6350" cap="flat" cmpd="sng" algn="ctr">
                      <a:solidFill>
                        <a:srgbClr val="EFD1AA"/>
                      </a:solidFill>
                      <a:prstDash val="solid"/>
                      <a:round/>
                      <a:headEnd type="none" w="med" len="med"/>
                      <a:tailEnd type="none" w="med" len="med"/>
                    </a:lnL>
                    <a:lnR w="6350" cap="flat" cmpd="sng" algn="ctr">
                      <a:solidFill>
                        <a:srgbClr val="EFD1AA"/>
                      </a:solidFill>
                      <a:prstDash val="solid"/>
                      <a:round/>
                      <a:headEnd type="none" w="med" len="med"/>
                      <a:tailEnd type="none" w="med" len="med"/>
                    </a:lnR>
                    <a:lnT w="6350" cap="flat" cmpd="sng" algn="ctr">
                      <a:solidFill>
                        <a:srgbClr val="EFD1AA"/>
                      </a:solidFill>
                      <a:prstDash val="solid"/>
                      <a:round/>
                      <a:headEnd type="none" w="med" len="med"/>
                      <a:tailEnd type="none" w="med" len="med"/>
                    </a:lnT>
                    <a:lnB w="6350" cap="flat" cmpd="sng" algn="ctr">
                      <a:solidFill>
                        <a:srgbClr val="EFD1AA"/>
                      </a:solidFill>
                      <a:prstDash val="solid"/>
                      <a:round/>
                      <a:headEnd type="none" w="med" len="med"/>
                      <a:tailEnd type="none" w="med" len="med"/>
                    </a:lnB>
                    <a:solidFill>
                      <a:srgbClr val="FFFFFF"/>
                    </a:solidFill>
                  </a:tcPr>
                </a:tc>
                <a:tc>
                  <a:txBody>
                    <a:bodyPr/>
                    <a:lstStyle/>
                    <a:p>
                      <a:pPr algn="l"/>
                      <a:r>
                        <a:rPr lang="en-US" dirty="0">
                          <a:solidFill>
                            <a:srgbClr val="000000"/>
                          </a:solidFill>
                          <a:effectLst/>
                        </a:rPr>
                        <a:t> January 8, 2018</a:t>
                      </a:r>
                    </a:p>
                  </a:txBody>
                  <a:tcPr marL="19050" marR="19050" marT="0" marB="0" anchor="ctr">
                    <a:lnL w="6350" cap="flat" cmpd="sng" algn="ctr">
                      <a:solidFill>
                        <a:srgbClr val="EFD1AA"/>
                      </a:solidFill>
                      <a:prstDash val="solid"/>
                      <a:round/>
                      <a:headEnd type="none" w="med" len="med"/>
                      <a:tailEnd type="none" w="med" len="med"/>
                    </a:lnL>
                    <a:lnR w="6350" cap="flat" cmpd="sng" algn="ctr">
                      <a:solidFill>
                        <a:srgbClr val="EFD1AA"/>
                      </a:solidFill>
                      <a:prstDash val="solid"/>
                      <a:round/>
                      <a:headEnd type="none" w="med" len="med"/>
                      <a:tailEnd type="none" w="med" len="med"/>
                    </a:lnR>
                    <a:lnT w="6350" cap="flat" cmpd="sng" algn="ctr">
                      <a:solidFill>
                        <a:srgbClr val="EFD1AA"/>
                      </a:solidFill>
                      <a:prstDash val="solid"/>
                      <a:round/>
                      <a:headEnd type="none" w="med" len="med"/>
                      <a:tailEnd type="none" w="med" len="med"/>
                    </a:lnT>
                    <a:lnB w="6350" cap="flat" cmpd="sng" algn="ctr">
                      <a:solidFill>
                        <a:srgbClr val="EFD1AA"/>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215957">
                <a:tc>
                  <a:txBody>
                    <a:bodyPr/>
                    <a:lstStyle/>
                    <a:p>
                      <a:pPr algn="l"/>
                      <a:r>
                        <a:rPr lang="en-US" dirty="0">
                          <a:solidFill>
                            <a:srgbClr val="000000"/>
                          </a:solidFill>
                          <a:effectLst/>
                        </a:rPr>
                        <a:t>Maturity</a:t>
                      </a:r>
                    </a:p>
                  </a:txBody>
                  <a:tcPr marL="19050" marR="19050" marT="0" marB="0" anchor="ctr">
                    <a:lnL w="6350" cap="flat" cmpd="sng" algn="ctr">
                      <a:solidFill>
                        <a:srgbClr val="EFD1AA"/>
                      </a:solidFill>
                      <a:prstDash val="solid"/>
                      <a:round/>
                      <a:headEnd type="none" w="med" len="med"/>
                      <a:tailEnd type="none" w="med" len="med"/>
                    </a:lnL>
                    <a:lnR w="6350" cap="flat" cmpd="sng" algn="ctr">
                      <a:solidFill>
                        <a:srgbClr val="EFD1AA"/>
                      </a:solidFill>
                      <a:prstDash val="solid"/>
                      <a:round/>
                      <a:headEnd type="none" w="med" len="med"/>
                      <a:tailEnd type="none" w="med" len="med"/>
                    </a:lnR>
                    <a:lnT w="6350" cap="flat" cmpd="sng" algn="ctr">
                      <a:solidFill>
                        <a:srgbClr val="EFD1AA"/>
                      </a:solidFill>
                      <a:prstDash val="solid"/>
                      <a:round/>
                      <a:headEnd type="none" w="med" len="med"/>
                      <a:tailEnd type="none" w="med" len="med"/>
                    </a:lnT>
                    <a:lnB w="6350" cap="flat" cmpd="sng" algn="ctr">
                      <a:solidFill>
                        <a:srgbClr val="EFD1AA"/>
                      </a:solidFill>
                      <a:prstDash val="solid"/>
                      <a:round/>
                      <a:headEnd type="none" w="med" len="med"/>
                      <a:tailEnd type="none" w="med" len="med"/>
                    </a:lnB>
                    <a:solidFill>
                      <a:srgbClr val="FFFFFF"/>
                    </a:solidFill>
                  </a:tcPr>
                </a:tc>
                <a:tc>
                  <a:txBody>
                    <a:bodyPr/>
                    <a:lstStyle/>
                    <a:p>
                      <a:pPr algn="l"/>
                      <a:r>
                        <a:rPr lang="en-US" dirty="0">
                          <a:solidFill>
                            <a:srgbClr val="000000"/>
                          </a:solidFill>
                          <a:effectLst/>
                        </a:rPr>
                        <a:t> January 8, 2028</a:t>
                      </a:r>
                    </a:p>
                  </a:txBody>
                  <a:tcPr marL="19050" marR="19050" marT="0" marB="0" anchor="ctr">
                    <a:lnL w="6350" cap="flat" cmpd="sng" algn="ctr">
                      <a:solidFill>
                        <a:srgbClr val="EFD1AA"/>
                      </a:solidFill>
                      <a:prstDash val="solid"/>
                      <a:round/>
                      <a:headEnd type="none" w="med" len="med"/>
                      <a:tailEnd type="none" w="med" len="med"/>
                    </a:lnL>
                    <a:lnR w="6350" cap="flat" cmpd="sng" algn="ctr">
                      <a:solidFill>
                        <a:srgbClr val="EFD1AA"/>
                      </a:solidFill>
                      <a:prstDash val="solid"/>
                      <a:round/>
                      <a:headEnd type="none" w="med" len="med"/>
                      <a:tailEnd type="none" w="med" len="med"/>
                    </a:lnR>
                    <a:lnT w="6350" cap="flat" cmpd="sng" algn="ctr">
                      <a:solidFill>
                        <a:srgbClr val="EFD1AA"/>
                      </a:solidFill>
                      <a:prstDash val="solid"/>
                      <a:round/>
                      <a:headEnd type="none" w="med" len="med"/>
                      <a:tailEnd type="none" w="med" len="med"/>
                    </a:lnT>
                    <a:lnB w="6350" cap="flat" cmpd="sng" algn="ctr">
                      <a:solidFill>
                        <a:srgbClr val="EFD1AA"/>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431915">
                <a:tc>
                  <a:txBody>
                    <a:bodyPr/>
                    <a:lstStyle/>
                    <a:p>
                      <a:pPr algn="l"/>
                      <a:r>
                        <a:rPr lang="en-US" dirty="0">
                          <a:solidFill>
                            <a:srgbClr val="000000"/>
                          </a:solidFill>
                          <a:effectLst/>
                        </a:rPr>
                        <a:t>Coupon Payment Dates</a:t>
                      </a:r>
                    </a:p>
                  </a:txBody>
                  <a:tcPr marL="19050" marR="19050" marT="0" marB="0" anchor="ctr">
                    <a:lnL w="6350" cap="flat" cmpd="sng" algn="ctr">
                      <a:solidFill>
                        <a:srgbClr val="EFD1AA"/>
                      </a:solidFill>
                      <a:prstDash val="solid"/>
                      <a:round/>
                      <a:headEnd type="none" w="med" len="med"/>
                      <a:tailEnd type="none" w="med" len="med"/>
                    </a:lnL>
                    <a:lnR w="6350" cap="flat" cmpd="sng" algn="ctr">
                      <a:solidFill>
                        <a:srgbClr val="EFD1AA"/>
                      </a:solidFill>
                      <a:prstDash val="solid"/>
                      <a:round/>
                      <a:headEnd type="none" w="med" len="med"/>
                      <a:tailEnd type="none" w="med" len="med"/>
                    </a:lnR>
                    <a:lnT w="6350" cap="flat" cmpd="sng" algn="ctr">
                      <a:solidFill>
                        <a:srgbClr val="EFD1AA"/>
                      </a:solidFill>
                      <a:prstDash val="solid"/>
                      <a:round/>
                      <a:headEnd type="none" w="med" len="med"/>
                      <a:tailEnd type="none" w="med" len="med"/>
                    </a:lnT>
                    <a:lnB w="6350" cap="flat" cmpd="sng" algn="ctr">
                      <a:solidFill>
                        <a:srgbClr val="EFD1AA"/>
                      </a:solidFill>
                      <a:prstDash val="solid"/>
                      <a:round/>
                      <a:headEnd type="none" w="med" len="med"/>
                      <a:tailEnd type="none" w="med" len="med"/>
                    </a:lnB>
                    <a:solidFill>
                      <a:srgbClr val="FFFFFF"/>
                    </a:solidFill>
                  </a:tcPr>
                </a:tc>
                <a:tc>
                  <a:txBody>
                    <a:bodyPr/>
                    <a:lstStyle/>
                    <a:p>
                      <a:pPr algn="l"/>
                      <a:r>
                        <a:rPr lang="en-US" dirty="0">
                          <a:solidFill>
                            <a:srgbClr val="000000"/>
                          </a:solidFill>
                          <a:effectLst/>
                        </a:rPr>
                        <a:t>Half-yearly (July 08 and January 08) every year</a:t>
                      </a:r>
                    </a:p>
                  </a:txBody>
                  <a:tcPr marL="19050" marR="19050" marT="0" marB="0" anchor="ctr">
                    <a:lnL w="6350" cap="flat" cmpd="sng" algn="ctr">
                      <a:solidFill>
                        <a:srgbClr val="EFD1AA"/>
                      </a:solidFill>
                      <a:prstDash val="solid"/>
                      <a:round/>
                      <a:headEnd type="none" w="med" len="med"/>
                      <a:tailEnd type="none" w="med" len="med"/>
                    </a:lnL>
                    <a:lnR w="6350" cap="flat" cmpd="sng" algn="ctr">
                      <a:solidFill>
                        <a:srgbClr val="EFD1AA"/>
                      </a:solidFill>
                      <a:prstDash val="solid"/>
                      <a:round/>
                      <a:headEnd type="none" w="med" len="med"/>
                      <a:tailEnd type="none" w="med" len="med"/>
                    </a:lnR>
                    <a:lnT w="6350" cap="flat" cmpd="sng" algn="ctr">
                      <a:solidFill>
                        <a:srgbClr val="EFD1AA"/>
                      </a:solidFill>
                      <a:prstDash val="solid"/>
                      <a:round/>
                      <a:headEnd type="none" w="med" len="med"/>
                      <a:tailEnd type="none" w="med" len="med"/>
                    </a:lnT>
                    <a:lnB w="6350" cap="flat" cmpd="sng" algn="ctr">
                      <a:solidFill>
                        <a:srgbClr val="EFD1AA"/>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215957">
                <a:tc>
                  <a:txBody>
                    <a:bodyPr/>
                    <a:lstStyle/>
                    <a:p>
                      <a:pPr algn="l"/>
                      <a:r>
                        <a:rPr lang="en-US" dirty="0">
                          <a:solidFill>
                            <a:srgbClr val="000000"/>
                          </a:solidFill>
                          <a:effectLst/>
                        </a:rPr>
                        <a:t>Minimum Amount of issue/ sale</a:t>
                      </a:r>
                    </a:p>
                  </a:txBody>
                  <a:tcPr marL="19050" marR="19050" marT="0" marB="0" anchor="ctr">
                    <a:lnL w="6350" cap="flat" cmpd="sng" algn="ctr">
                      <a:solidFill>
                        <a:srgbClr val="EFD1AA"/>
                      </a:solidFill>
                      <a:prstDash val="solid"/>
                      <a:round/>
                      <a:headEnd type="none" w="med" len="med"/>
                      <a:tailEnd type="none" w="med" len="med"/>
                    </a:lnL>
                    <a:lnR w="6350" cap="flat" cmpd="sng" algn="ctr">
                      <a:solidFill>
                        <a:srgbClr val="EFD1AA"/>
                      </a:solidFill>
                      <a:prstDash val="solid"/>
                      <a:round/>
                      <a:headEnd type="none" w="med" len="med"/>
                      <a:tailEnd type="none" w="med" len="med"/>
                    </a:lnR>
                    <a:lnT w="6350" cap="flat" cmpd="sng" algn="ctr">
                      <a:solidFill>
                        <a:srgbClr val="EFD1AA"/>
                      </a:solidFill>
                      <a:prstDash val="solid"/>
                      <a:round/>
                      <a:headEnd type="none" w="med" len="med"/>
                      <a:tailEnd type="none" w="med" len="med"/>
                    </a:lnT>
                    <a:lnB w="6350" cap="flat" cmpd="sng" algn="ctr">
                      <a:solidFill>
                        <a:srgbClr val="EFD1AA"/>
                      </a:solidFill>
                      <a:prstDash val="solid"/>
                      <a:round/>
                      <a:headEnd type="none" w="med" len="med"/>
                      <a:tailEnd type="none" w="med" len="med"/>
                    </a:lnB>
                    <a:solidFill>
                      <a:srgbClr val="FFFFFF"/>
                    </a:solidFill>
                  </a:tcPr>
                </a:tc>
                <a:tc>
                  <a:txBody>
                    <a:bodyPr/>
                    <a:lstStyle/>
                    <a:p>
                      <a:pPr algn="l"/>
                      <a:r>
                        <a:rPr lang="en-US" dirty="0">
                          <a:solidFill>
                            <a:srgbClr val="000000"/>
                          </a:solidFill>
                          <a:effectLst/>
                        </a:rPr>
                        <a:t> ₹10,000</a:t>
                      </a:r>
                    </a:p>
                  </a:txBody>
                  <a:tcPr marL="19050" marR="19050" marT="0" marB="0" anchor="ctr">
                    <a:lnL w="6350" cap="flat" cmpd="sng" algn="ctr">
                      <a:solidFill>
                        <a:srgbClr val="EFD1AA"/>
                      </a:solidFill>
                      <a:prstDash val="solid"/>
                      <a:round/>
                      <a:headEnd type="none" w="med" len="med"/>
                      <a:tailEnd type="none" w="med" len="med"/>
                    </a:lnL>
                    <a:lnR w="6350" cap="flat" cmpd="sng" algn="ctr">
                      <a:solidFill>
                        <a:srgbClr val="EFD1AA"/>
                      </a:solidFill>
                      <a:prstDash val="solid"/>
                      <a:round/>
                      <a:headEnd type="none" w="med" len="med"/>
                      <a:tailEnd type="none" w="med" len="med"/>
                    </a:lnR>
                    <a:lnT w="6350" cap="flat" cmpd="sng" algn="ctr">
                      <a:solidFill>
                        <a:srgbClr val="EFD1AA"/>
                      </a:solidFill>
                      <a:prstDash val="solid"/>
                      <a:round/>
                      <a:headEnd type="none" w="med" len="med"/>
                      <a:tailEnd type="none" w="med" len="med"/>
                    </a:lnT>
                    <a:lnB w="6350" cap="flat" cmpd="sng" algn="ctr">
                      <a:solidFill>
                        <a:srgbClr val="EFD1AA"/>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4570692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3630"/>
            <a:ext cx="10515600" cy="346510"/>
          </a:xfrm>
        </p:spPr>
        <p:txBody>
          <a:bodyPr>
            <a:normAutofit fontScale="90000"/>
          </a:bodyPr>
          <a:lstStyle/>
          <a:p>
            <a:endParaRPr lang="en-US" dirty="0"/>
          </a:p>
        </p:txBody>
      </p:sp>
      <p:sp>
        <p:nvSpPr>
          <p:cNvPr id="3" name="Content Placeholder 2"/>
          <p:cNvSpPr>
            <a:spLocks noGrp="1"/>
          </p:cNvSpPr>
          <p:nvPr>
            <p:ph idx="1"/>
          </p:nvPr>
        </p:nvSpPr>
        <p:spPr>
          <a:xfrm>
            <a:off x="192505" y="587140"/>
            <a:ext cx="11896826" cy="6121667"/>
          </a:xfrm>
        </p:spPr>
        <p:txBody>
          <a:bodyPr>
            <a:normAutofit/>
          </a:bodyPr>
          <a:lstStyle/>
          <a:p>
            <a:r>
              <a:rPr lang="en-US" sz="2000" dirty="0"/>
              <a:t>Mode of issuance of G Secs</a:t>
            </a:r>
          </a:p>
          <a:p>
            <a:r>
              <a:rPr lang="en-US" sz="2000" dirty="0"/>
              <a:t>G-Secs are issued through auctions conducted by RBI. Auctions are conducted on the electronic platform called the E-Kubler, the Core Banking Solution (CBS) platform of RBI. Commercial banks, scheduled UCBs, Primary Dealers insurance companies and provident funds, who maintain funds account (current account) and securities accounts (Subsidiary General Ledger (SGL) account) with RBI, are members of this electronic platform. All members of E-</a:t>
            </a:r>
            <a:r>
              <a:rPr lang="en-US" sz="2000" dirty="0" err="1"/>
              <a:t>Kuber</a:t>
            </a:r>
            <a:r>
              <a:rPr lang="en-US" sz="2000" dirty="0"/>
              <a:t> can place their bids in the auction through this electronic platform. The results of the auction are published by RBI at stipulated time (For Treasury bills at 1:30 PM and for </a:t>
            </a:r>
            <a:r>
              <a:rPr lang="en-US" sz="2000" dirty="0" err="1"/>
              <a:t>GoI</a:t>
            </a:r>
            <a:r>
              <a:rPr lang="en-US" sz="2000" dirty="0"/>
              <a:t> dated securities at 2:00 PM or at half hourly intervals thereafter in case of delay)</a:t>
            </a:r>
          </a:p>
          <a:p>
            <a:r>
              <a:rPr lang="en-US" sz="2000" dirty="0"/>
              <a:t>The Reserve Bank of India conducts auctions usually every Wednesday to issue T-bills of 91day, 182 day and 364 day tenors. Settlement for the T-bills auctioned is made on T+1 day</a:t>
            </a:r>
          </a:p>
          <a:p>
            <a:pPr marL="0" indent="0">
              <a:buNone/>
            </a:pPr>
            <a:endParaRPr lang="en-US" sz="2000" dirty="0"/>
          </a:p>
        </p:txBody>
      </p:sp>
    </p:spTree>
    <p:extLst>
      <p:ext uri="{BB962C8B-B14F-4D97-AF65-F5344CB8AC3E}">
        <p14:creationId xmlns:p14="http://schemas.microsoft.com/office/powerpoint/2010/main" val="4284310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barn(inVertical)">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5129"/>
            <a:ext cx="10515600" cy="471637"/>
          </a:xfrm>
        </p:spPr>
        <p:txBody>
          <a:bodyPr>
            <a:normAutofit fontScale="90000"/>
          </a:bodyPr>
          <a:lstStyle/>
          <a:p>
            <a:endParaRPr lang="en-US" dirty="0"/>
          </a:p>
        </p:txBody>
      </p:sp>
      <p:sp>
        <p:nvSpPr>
          <p:cNvPr id="3" name="Content Placeholder 2"/>
          <p:cNvSpPr>
            <a:spLocks noGrp="1"/>
          </p:cNvSpPr>
          <p:nvPr>
            <p:ph idx="1"/>
          </p:nvPr>
        </p:nvSpPr>
        <p:spPr>
          <a:xfrm>
            <a:off x="385011" y="818147"/>
            <a:ext cx="11598442" cy="5784784"/>
          </a:xfrm>
        </p:spPr>
        <p:txBody>
          <a:bodyPr>
            <a:noAutofit/>
          </a:bodyPr>
          <a:lstStyle/>
          <a:p>
            <a:r>
              <a:rPr lang="en-US" sz="2000" dirty="0"/>
              <a:t>Investing in G-Secs has the following advantages:</a:t>
            </a:r>
          </a:p>
          <a:p>
            <a:r>
              <a:rPr lang="en-US" sz="2000" dirty="0"/>
              <a:t>Besides providing a return in the form of coupons (interest), G-Secs offer the maximum safety as they carry the Sovereign’s commitment for payment of interest and repayment of principal.</a:t>
            </a:r>
          </a:p>
          <a:p>
            <a:r>
              <a:rPr lang="en-US" sz="2000" dirty="0"/>
              <a:t>They can be held in book entry, i.e., dematerialized/ scripless form, thus, obviating the need for safekeeping. They can also be held in physical form.</a:t>
            </a:r>
          </a:p>
          <a:p>
            <a:r>
              <a:rPr lang="en-US" sz="2000" dirty="0"/>
              <a:t>G-Secs are available in a wide range of maturities from 91 days to as long as 40 years to suit the duration of varied liability structure of various institutions.</a:t>
            </a:r>
          </a:p>
          <a:p>
            <a:r>
              <a:rPr lang="en-US" sz="2000" dirty="0"/>
              <a:t>G-Secs can be sold easily in the secondary market to meet cash requirements.</a:t>
            </a:r>
          </a:p>
          <a:p>
            <a:r>
              <a:rPr lang="en-US" sz="2000" dirty="0"/>
              <a:t>G-Secs can also be used as collateral to borrow funds in the repo market.</a:t>
            </a:r>
          </a:p>
          <a:p>
            <a:r>
              <a:rPr lang="en-US" sz="2000" dirty="0"/>
              <a:t>Securities such as State Development Loans (SDLs) and Special Securities (Oil bonds, UDAY bonds etc.) provide attractive yields.</a:t>
            </a:r>
          </a:p>
          <a:p>
            <a:r>
              <a:rPr lang="en-US" sz="2000" dirty="0"/>
              <a:t>The settlement system for trading in G-Secs, which is based on Delivery versus Payment (</a:t>
            </a:r>
            <a:r>
              <a:rPr lang="en-US" sz="2000" dirty="0" err="1"/>
              <a:t>DvP</a:t>
            </a:r>
            <a:r>
              <a:rPr lang="en-US" sz="2000" dirty="0"/>
              <a:t>), is a very simple, safe and efficient system of settlement. The </a:t>
            </a:r>
            <a:r>
              <a:rPr lang="en-US" sz="2000" dirty="0" err="1"/>
              <a:t>DvP</a:t>
            </a:r>
            <a:r>
              <a:rPr lang="en-US" sz="2000" dirty="0"/>
              <a:t> mechanism ensures transfer of securities by the seller of securities simultaneously with transfer of funds from the buyer of the securities, thereby mitigating the settlement risk.</a:t>
            </a:r>
          </a:p>
          <a:p>
            <a:endParaRPr lang="en-US" sz="2000" dirty="0"/>
          </a:p>
        </p:txBody>
      </p:sp>
    </p:spTree>
    <p:extLst>
      <p:ext uri="{BB962C8B-B14F-4D97-AF65-F5344CB8AC3E}">
        <p14:creationId xmlns:p14="http://schemas.microsoft.com/office/powerpoint/2010/main" val="1271363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barn(inVertical)">
                                      <p:cBhvr>
                                        <p:cTn id="49"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2698" y="125128"/>
            <a:ext cx="9438817" cy="548640"/>
          </a:xfrm>
        </p:spPr>
        <p:txBody>
          <a:bodyPr>
            <a:normAutofit fontScale="90000"/>
          </a:bodyPr>
          <a:lstStyle/>
          <a:p>
            <a:endParaRPr lang="en-US" dirty="0"/>
          </a:p>
        </p:txBody>
      </p:sp>
      <p:sp>
        <p:nvSpPr>
          <p:cNvPr id="3" name="Content Placeholder 2"/>
          <p:cNvSpPr>
            <a:spLocks noGrp="1"/>
          </p:cNvSpPr>
          <p:nvPr>
            <p:ph idx="1"/>
          </p:nvPr>
        </p:nvSpPr>
        <p:spPr>
          <a:xfrm>
            <a:off x="282699" y="933651"/>
            <a:ext cx="11825882" cy="5832908"/>
          </a:xfrm>
        </p:spPr>
        <p:txBody>
          <a:bodyPr>
            <a:normAutofit/>
          </a:bodyPr>
          <a:lstStyle/>
          <a:p>
            <a:r>
              <a:rPr lang="en-US" dirty="0"/>
              <a:t>G-Sec prices are readily available due to a liquid and active secondary market and a transparent price dissemination mechanism.</a:t>
            </a:r>
          </a:p>
          <a:p>
            <a:r>
              <a:rPr lang="en-US" dirty="0"/>
              <a:t>The price of a G-Sec, like other financial instruments, keeps fluctuating in the secondary market. The price is determined by demand and supply of the securities. Specifically, the prices of G-Secs are influenced by the level and changes in interest rates in the economy and other macro-economic factors, such as, expected rate of inflation, liquidity in the market, etc. Developments in other markets like money, foreign exchange, credit, commodity and capital markets also affect the price of the G-Secs. Further, developments in international bond markets, specifically the US Treasuries affect prices of G-Secs in India. Policy actions by RBI (e.g., announcements regarding changes in policy interest rates like Repo Rate, Cash Reserve Ratio, Open Market Operations, etc.) also affect the prices of G-Secs.</a:t>
            </a:r>
          </a:p>
          <a:p>
            <a:r>
              <a:rPr lang="en-US" dirty="0"/>
              <a:t>Risks in case of G Secs</a:t>
            </a:r>
          </a:p>
          <a:p>
            <a:r>
              <a:rPr lang="en-US" dirty="0"/>
              <a:t>G-Secs are generally referred to as risk free instruments as sovereigns rarely default on their payments. However, as is the case with any financial instrument, there are risks associated with holding the G-Secs. Hence, it is important to identify and understand such risks and take appropriate measures for mitigation of the same. The following are the major risks associated with holding G-Secs:</a:t>
            </a:r>
          </a:p>
          <a:p>
            <a:r>
              <a:rPr lang="en-US" b="1" dirty="0"/>
              <a:t>1 </a:t>
            </a:r>
            <a:r>
              <a:rPr lang="en-US" b="1" i="1" dirty="0"/>
              <a:t>Market risk</a:t>
            </a:r>
            <a:r>
              <a:rPr lang="en-US" b="1" dirty="0"/>
              <a:t> –</a:t>
            </a:r>
            <a:r>
              <a:rPr lang="en-US" dirty="0"/>
              <a:t> Market risk arises out of adverse movement of prices of the securities due to changes in interest rates. This will result in valuation losses on marking to market or realizing a loss if the securities are sold at adverse prices. Small investors, to some extent, can mitigate market risk by holding the bonds till maturity so that they can realize the yield at which the securities were actually bought.</a:t>
            </a:r>
          </a:p>
          <a:p>
            <a:endParaRPr lang="en-US" dirty="0"/>
          </a:p>
        </p:txBody>
      </p:sp>
    </p:spTree>
    <p:extLst>
      <p:ext uri="{BB962C8B-B14F-4D97-AF65-F5344CB8AC3E}">
        <p14:creationId xmlns:p14="http://schemas.microsoft.com/office/powerpoint/2010/main" val="8974220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2698" y="125128"/>
            <a:ext cx="9438817" cy="548640"/>
          </a:xfrm>
        </p:spPr>
        <p:txBody>
          <a:bodyPr>
            <a:normAutofit fontScale="90000"/>
          </a:bodyPr>
          <a:lstStyle/>
          <a:p>
            <a:endParaRPr lang="en-US" dirty="0"/>
          </a:p>
        </p:txBody>
      </p:sp>
      <p:sp>
        <p:nvSpPr>
          <p:cNvPr id="3" name="Content Placeholder 2"/>
          <p:cNvSpPr>
            <a:spLocks noGrp="1"/>
          </p:cNvSpPr>
          <p:nvPr>
            <p:ph idx="1"/>
          </p:nvPr>
        </p:nvSpPr>
        <p:spPr>
          <a:xfrm>
            <a:off x="282699" y="933651"/>
            <a:ext cx="11825882" cy="5832908"/>
          </a:xfrm>
        </p:spPr>
        <p:txBody>
          <a:bodyPr/>
          <a:lstStyle/>
          <a:p>
            <a:r>
              <a:rPr lang="en-US" b="1" dirty="0"/>
              <a:t>2 </a:t>
            </a:r>
            <a:r>
              <a:rPr lang="en-US" b="1" i="1" dirty="0"/>
              <a:t>Reinvestment risk</a:t>
            </a:r>
            <a:r>
              <a:rPr lang="en-US" b="1" dirty="0"/>
              <a:t> –</a:t>
            </a:r>
            <a:r>
              <a:rPr lang="en-US" dirty="0"/>
              <a:t> Cash flows on a G-Sec includes a coupon every half year and repayment of principal at maturity. These cash flows need to be reinvested whenever they are paid. Hence there is a risk that the investor may not be able to reinvest these proceeds at yield prevalent at the time of making investment due to decrease in interest rates prevailing at the time of receipt of cash flows by investors.</a:t>
            </a:r>
          </a:p>
          <a:p>
            <a:r>
              <a:rPr lang="en-US" b="1" dirty="0"/>
              <a:t>3 Liquidity risk –</a:t>
            </a:r>
            <a:r>
              <a:rPr lang="en-US" dirty="0"/>
              <a:t> Liquidity in G-Secs is referred to as the ease with which security can be bought and sold i.e. availability of buy-sell quotes with narrow spreads. Liquidity risk refers to the inability of an investor to liquidate (sell) his holdings due to non-availability of buyers for the security, i.e., no trading activity in that particular security . Usually, when a liquid bond of fixed maturity is bought, its tenor gets reduced due to time decay.</a:t>
            </a:r>
          </a:p>
          <a:p>
            <a:r>
              <a:rPr lang="en-US" dirty="0"/>
              <a:t> For example, a 10-year security will become 8 year security after 2 years due to which it may become illiquid. The bonds also become illiquid when there are no frequent reissuances by the issuer (RBI) in those bonds. Bonds are generally reissued till a sizeable amount becomes outstanding under that bond. </a:t>
            </a:r>
          </a:p>
          <a:p>
            <a:r>
              <a:rPr lang="en-US" dirty="0"/>
              <a:t>However, issuer and sovereign have to ensure that there is no excess burden on Government at the time of maturity of the bond as very large amount maturing on a single day may affect the fiscal position of Government. Hence, reissuances for securities are generally stopped after outstanding under that bond touches a particular limit. Due to illiquidity, the investor may need to sell at adverse prices in case of urgent funds requirement. However, in such cases, eligible investors can participate in market repo and borrow the money against the collateral of such securities.</a:t>
            </a:r>
          </a:p>
          <a:p>
            <a:endParaRPr lang="en-US" dirty="0"/>
          </a:p>
        </p:txBody>
      </p:sp>
    </p:spTree>
    <p:extLst>
      <p:ext uri="{BB962C8B-B14F-4D97-AF65-F5344CB8AC3E}">
        <p14:creationId xmlns:p14="http://schemas.microsoft.com/office/powerpoint/2010/main" val="11252117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2698" y="125128"/>
            <a:ext cx="9438817" cy="548640"/>
          </a:xfrm>
        </p:spPr>
        <p:txBody>
          <a:bodyPr>
            <a:normAutofit fontScale="90000"/>
          </a:bodyPr>
          <a:lstStyle/>
          <a:p>
            <a:endParaRPr lang="en-US" dirty="0"/>
          </a:p>
        </p:txBody>
      </p:sp>
      <p:sp>
        <p:nvSpPr>
          <p:cNvPr id="3" name="Content Placeholder 2"/>
          <p:cNvSpPr>
            <a:spLocks noGrp="1"/>
          </p:cNvSpPr>
          <p:nvPr>
            <p:ph idx="1"/>
          </p:nvPr>
        </p:nvSpPr>
        <p:spPr>
          <a:xfrm>
            <a:off x="282699" y="933651"/>
            <a:ext cx="11825882" cy="5832908"/>
          </a:xfrm>
        </p:spPr>
        <p:txBody>
          <a:bodyPr/>
          <a:lstStyle/>
          <a:p>
            <a:r>
              <a:rPr lang="en-US" dirty="0"/>
              <a:t>Risk mitigation of G Secs</a:t>
            </a:r>
          </a:p>
          <a:p>
            <a:r>
              <a:rPr lang="en-US" dirty="0"/>
              <a:t> Holding securities till maturity could be a strategy through which one could avoid market risk. Rebalancing the portfolio wherein the securities are sold once they become short term and new securities of longer tenor are bought could be followed to manage the portfolio risk. However, rebalancing involves transaction and other costs and hence needs to be used judiciously. Market risk and reinvestment risk could also be managed through Asset Liability Management (ALM) by matching the cash flows with liabilities. ALM could also be undertaken by matching the duration of the assets and liabilities.</a:t>
            </a:r>
          </a:p>
          <a:p>
            <a:r>
              <a:rPr lang="en-US" dirty="0"/>
              <a:t>Advanced risk management techniques involve use of derivatives like Interest Rate Swaps (IRS) through which the nature of cash flows could be altered. However, these are complex instruments requiring advanced level of expertise for proper understanding. Adequate caution, therefore, need to be observed for undertaking the derivatives transactions and such transactions should be undertaken only after having complete understanding of the associated risks and complexities.</a:t>
            </a:r>
          </a:p>
          <a:p>
            <a:br>
              <a:rPr lang="en-US" dirty="0"/>
            </a:br>
            <a:endParaRPr lang="en-US" dirty="0"/>
          </a:p>
        </p:txBody>
      </p:sp>
    </p:spTree>
    <p:extLst>
      <p:ext uri="{BB962C8B-B14F-4D97-AF65-F5344CB8AC3E}">
        <p14:creationId xmlns:p14="http://schemas.microsoft.com/office/powerpoint/2010/main" val="10695819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305" y="124494"/>
            <a:ext cx="10515600" cy="655152"/>
          </a:xfrm>
        </p:spPr>
        <p:txBody>
          <a:bodyPr>
            <a:normAutofit/>
          </a:bodyPr>
          <a:lstStyle/>
          <a:p>
            <a:r>
              <a:rPr lang="en-US" dirty="0"/>
              <a:t>Govt. Bonds</a:t>
            </a:r>
          </a:p>
        </p:txBody>
      </p:sp>
      <p:sp>
        <p:nvSpPr>
          <p:cNvPr id="3" name="Content Placeholder 2"/>
          <p:cNvSpPr>
            <a:spLocks noGrp="1"/>
          </p:cNvSpPr>
          <p:nvPr>
            <p:ph idx="1"/>
          </p:nvPr>
        </p:nvSpPr>
        <p:spPr>
          <a:xfrm>
            <a:off x="0" y="866274"/>
            <a:ext cx="12192000" cy="5991726"/>
          </a:xfrm>
        </p:spPr>
        <p:txBody>
          <a:bodyPr>
            <a:normAutofit fontScale="92500" lnSpcReduction="20000"/>
          </a:bodyPr>
          <a:lstStyle/>
          <a:p>
            <a:r>
              <a:rPr lang="en-US" sz="2000" dirty="0"/>
              <a:t>Fixed Rate Bonds : For example – 8.24%GS2018 was issued on April 22, 2008 for a tenor of 10 years maturing on April 22, 2018. Coupon on this security will be paid half-yearly at 4.12% (half yearly payment being half of the annual coupon of 8.24%) of the face value on October 22 and April 22 of each year.</a:t>
            </a:r>
          </a:p>
          <a:p>
            <a:r>
              <a:rPr lang="en-US" sz="2000" dirty="0"/>
              <a:t>Floating Rate Bonds (FRB) : It has variable coupon rates reset at pre announced intervals.</a:t>
            </a:r>
          </a:p>
          <a:p>
            <a:r>
              <a:rPr lang="en-US" sz="2000" dirty="0"/>
              <a:t>Capital Indexed Bonds – These are bonds, the principal of which is linked to an accepted index of inflation with a view to protecting the Principal amount of the investors from inflation.</a:t>
            </a:r>
          </a:p>
          <a:p>
            <a:r>
              <a:rPr lang="en-US" sz="2000" dirty="0"/>
              <a:t>Inflation Indexed Bonds (IIBs) - IIBs are bonds wherein both coupon flows and Principal amounts are protected against inflation.</a:t>
            </a:r>
          </a:p>
          <a:p>
            <a:r>
              <a:rPr lang="en-US" sz="2000" dirty="0"/>
              <a:t>Bonds with Call/ Put Options – Bonds can also be issued with features of optionality wherein the </a:t>
            </a:r>
            <a:r>
              <a:rPr lang="en-US" sz="2000" b="1" dirty="0"/>
              <a:t>issuer</a:t>
            </a:r>
            <a:r>
              <a:rPr lang="en-US" sz="2000" dirty="0"/>
              <a:t> can have the option to buy-back (call option) or the </a:t>
            </a:r>
            <a:r>
              <a:rPr lang="en-US" sz="2000" b="1" dirty="0"/>
              <a:t>investor</a:t>
            </a:r>
            <a:r>
              <a:rPr lang="en-US" sz="2000" dirty="0"/>
              <a:t> can have the option to sell the bond (put option) to the issuer during the currency of the bond.</a:t>
            </a:r>
          </a:p>
          <a:p>
            <a:r>
              <a:rPr lang="en-US" sz="2000" dirty="0"/>
              <a:t>Special Securities - Under the market borrowing program, the Government of India also issues, from time to time, special securities to entities like Oil Marketing Companies, Fertilizer Companies, the Food Corporation of India, etc. (popularly called oil bonds, fertilizer bonds and food bonds respectively) as compensation to these companies in lieu of cash subsidies</a:t>
            </a:r>
          </a:p>
          <a:p>
            <a:r>
              <a:rPr lang="en-US" sz="2000" dirty="0"/>
              <a:t>STRIPS – Separate Trading of Registered Interest and Principal of Securities. - STRIPS are the securities created by way of separating the cash flows associated with a regular G-Sec i.e. each semi-annual coupon payment and the final principal payment to be received from the issuer, into separate securities.</a:t>
            </a:r>
          </a:p>
          <a:p>
            <a:r>
              <a:rPr lang="en-US" sz="2000" dirty="0"/>
              <a:t>Sovereign Gold Bond (SGB): SGBs are unique instruments, prices of which are linked to commodity price viz Gold</a:t>
            </a:r>
            <a:br>
              <a:rPr lang="en-US" sz="2000" dirty="0"/>
            </a:br>
            <a:endParaRPr lang="en-US" sz="2000" dirty="0"/>
          </a:p>
        </p:txBody>
      </p:sp>
    </p:spTree>
    <p:extLst>
      <p:ext uri="{BB962C8B-B14F-4D97-AF65-F5344CB8AC3E}">
        <p14:creationId xmlns:p14="http://schemas.microsoft.com/office/powerpoint/2010/main" val="2731903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 calcmode="lin" valueType="num">
                                      <p:cBhvr additive="base">
                                        <p:cTn id="3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fade">
                                      <p:cBhvr>
                                        <p:cTn id="40" dur="1000"/>
                                        <p:tgtEl>
                                          <p:spTgt spid="3">
                                            <p:txEl>
                                              <p:pRg st="4" end="4"/>
                                            </p:txEl>
                                          </p:spTgt>
                                        </p:tgtEl>
                                      </p:cBhvr>
                                    </p:animEffect>
                                    <p:anim calcmode="lin" valueType="num">
                                      <p:cBhvr>
                                        <p:cTn id="4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barn(inVertical)">
                                      <p:cBhvr>
                                        <p:cTn id="47" dur="500"/>
                                        <p:tgtEl>
                                          <p:spTgt spid="3">
                                            <p:txEl>
                                              <p:pRg st="5" end="5"/>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nodeType="clickEffect">
                                  <p:stCondLst>
                                    <p:cond delay="0"/>
                                  </p:stCondLst>
                                  <p:childTnLst>
                                    <p:set>
                                      <p:cBhvr>
                                        <p:cTn id="51" dur="1" fill="hold">
                                          <p:stCondLst>
                                            <p:cond delay="0"/>
                                          </p:stCondLst>
                                        </p:cTn>
                                        <p:tgtEl>
                                          <p:spTgt spid="3">
                                            <p:txEl>
                                              <p:pRg st="6" end="6"/>
                                            </p:txEl>
                                          </p:spTgt>
                                        </p:tgtEl>
                                        <p:attrNameLst>
                                          <p:attrName>style.visibility</p:attrName>
                                        </p:attrNameLst>
                                      </p:cBhvr>
                                      <p:to>
                                        <p:strVal val="visible"/>
                                      </p:to>
                                    </p:set>
                                    <p:animEffect transition="in" filter="barn(inVertical)">
                                      <p:cBhvr>
                                        <p:cTn id="52" dur="500"/>
                                        <p:tgtEl>
                                          <p:spTgt spid="3">
                                            <p:txEl>
                                              <p:pRg st="6" end="6"/>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3">
                                            <p:txEl>
                                              <p:pRg st="7" end="7"/>
                                            </p:txEl>
                                          </p:spTgt>
                                        </p:tgtEl>
                                        <p:attrNameLst>
                                          <p:attrName>style.visibility</p:attrName>
                                        </p:attrNameLst>
                                      </p:cBhvr>
                                      <p:to>
                                        <p:strVal val="visible"/>
                                      </p:to>
                                    </p:set>
                                    <p:animEffect transition="in" filter="fade">
                                      <p:cBhvr>
                                        <p:cTn id="57" dur="1000"/>
                                        <p:tgtEl>
                                          <p:spTgt spid="3">
                                            <p:txEl>
                                              <p:pRg st="7" end="7"/>
                                            </p:txEl>
                                          </p:spTgt>
                                        </p:tgtEl>
                                      </p:cBhvr>
                                    </p:animEffect>
                                    <p:anim calcmode="lin" valueType="num">
                                      <p:cBhvr>
                                        <p:cTn id="58"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9"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8C59B386-999D-4CB6-B907-9F3997C027C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2692</TotalTime>
  <Words>6341</Words>
  <Application>Microsoft Office PowerPoint</Application>
  <PresentationFormat>Widescreen</PresentationFormat>
  <Paragraphs>162</Paragraphs>
  <Slides>27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Trebuchet MS</vt:lpstr>
      <vt:lpstr>Wingdings 3</vt:lpstr>
      <vt:lpstr>Facet</vt:lpstr>
      <vt:lpstr>INSTRUMENTS AND PLAYERS IN DEBT MARKETS</vt:lpstr>
      <vt:lpstr>GOVERNMENT</vt:lpstr>
      <vt:lpstr>PowerPoint Presentation</vt:lpstr>
      <vt:lpstr>PowerPoint Presentation</vt:lpstr>
      <vt:lpstr>PowerPoint Presentation</vt:lpstr>
      <vt:lpstr>PowerPoint Presentation</vt:lpstr>
      <vt:lpstr>PowerPoint Presentation</vt:lpstr>
      <vt:lpstr>PowerPoint Presentation</vt:lpstr>
      <vt:lpstr>Govt. Bonds</vt:lpstr>
      <vt:lpstr>State Development Loans (SDL)</vt:lpstr>
      <vt:lpstr>Open Market Operations</vt:lpstr>
      <vt:lpstr>PowerPoint Presentation</vt:lpstr>
      <vt:lpstr>PowerPoint Presentation</vt:lpstr>
      <vt:lpstr>PowerPoint Presentation</vt:lpstr>
      <vt:lpstr>Securities Trading Corporation of India Ltd</vt:lpstr>
      <vt:lpstr>STCI</vt:lpstr>
      <vt:lpstr>PowerPoint Presentation</vt:lpstr>
      <vt:lpstr>Primary dealers </vt:lpstr>
      <vt:lpstr>PowerPoint Presentation</vt:lpstr>
      <vt:lpstr>PowerPoint Presentation</vt:lpstr>
      <vt:lpstr>CCIL</vt:lpstr>
      <vt:lpstr>PowerPoint Presentation</vt:lpstr>
      <vt:lpstr>Membership</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INSTRUMENTS AND PLAYERS IN DEBT MARKETS</dc:title>
  <dc:creator>Windows 10 Pro</dc:creator>
  <cp:lastModifiedBy>Dell Ins3501</cp:lastModifiedBy>
  <cp:revision>56</cp:revision>
  <dcterms:created xsi:type="dcterms:W3CDTF">2021-07-05T15:18:57Z</dcterms:created>
  <dcterms:modified xsi:type="dcterms:W3CDTF">2022-09-08T13:22:05Z</dcterms:modified>
</cp:coreProperties>
</file>