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6" r:id="rId12"/>
    <p:sldId id="270" r:id="rId13"/>
    <p:sldId id="274" r:id="rId14"/>
    <p:sldId id="271" r:id="rId15"/>
    <p:sldId id="275" r:id="rId16"/>
    <p:sldId id="273" r:id="rId17"/>
    <p:sldId id="276" r:id="rId18"/>
    <p:sldId id="277" r:id="rId19"/>
    <p:sldId id="258" r:id="rId20"/>
    <p:sldId id="25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8000"/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5407937"/>
            <a:ext cx="9601200" cy="1485900"/>
          </a:xfrm>
        </p:spPr>
        <p:txBody>
          <a:bodyPr/>
          <a:lstStyle/>
          <a:p>
            <a:pPr algn="ctr"/>
            <a:r>
              <a:rPr lang="en-US" b="1" dirty="0" smtClean="0"/>
              <a:t>Hurry Up…</a:t>
            </a:r>
            <a:br>
              <a:rPr lang="en-US" b="1" dirty="0" smtClean="0"/>
            </a:br>
            <a:r>
              <a:rPr lang="en-US" b="1" dirty="0" smtClean="0"/>
              <a:t>The Infinity War is about to begin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202" y="215375"/>
            <a:ext cx="8027147" cy="519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3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369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Features of Exchange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01503"/>
            <a:ext cx="9601200" cy="4421875"/>
          </a:xfrm>
        </p:spPr>
        <p:txBody>
          <a:bodyPr>
            <a:noAutofit/>
          </a:bodyPr>
          <a:lstStyle/>
          <a:p>
            <a:r>
              <a:rPr lang="en-US" sz="2400" dirty="0" smtClean="0"/>
              <a:t>Foreign exchange rates are quoted by banks on a two-way basis</a:t>
            </a:r>
          </a:p>
          <a:p>
            <a:r>
              <a:rPr lang="en-US" sz="2400" dirty="0" smtClean="0"/>
              <a:t>LHS rate in the quotation is called as </a:t>
            </a:r>
            <a:r>
              <a:rPr lang="en-US" sz="2400" b="1" u="sng" dirty="0" smtClean="0"/>
              <a:t>BID rate </a:t>
            </a:r>
            <a:r>
              <a:rPr lang="en-US" sz="2400" dirty="0" smtClean="0"/>
              <a:t>and represents the rate at which </a:t>
            </a:r>
            <a:r>
              <a:rPr lang="en-US" sz="2400" b="1" u="sng" dirty="0" smtClean="0"/>
              <a:t>the bank would buy </a:t>
            </a:r>
            <a:r>
              <a:rPr lang="en-US" sz="2400" dirty="0" smtClean="0"/>
              <a:t>one unit of the base currency </a:t>
            </a:r>
          </a:p>
          <a:p>
            <a:r>
              <a:rPr lang="en-US" sz="2400" dirty="0" smtClean="0"/>
              <a:t>RHS </a:t>
            </a:r>
            <a:r>
              <a:rPr lang="en-US" sz="2400" dirty="0"/>
              <a:t>rate in the quotation is called as </a:t>
            </a:r>
            <a:r>
              <a:rPr lang="en-US" sz="2400" b="1" u="sng" dirty="0" smtClean="0"/>
              <a:t>ASK </a:t>
            </a:r>
            <a:r>
              <a:rPr lang="en-US" sz="2400" b="1" u="sng" dirty="0"/>
              <a:t>rate </a:t>
            </a:r>
            <a:r>
              <a:rPr lang="en-US" sz="2400" dirty="0"/>
              <a:t>and represents the rate at which </a:t>
            </a:r>
            <a:r>
              <a:rPr lang="en-US" sz="2400" b="1" u="sng" dirty="0"/>
              <a:t>the bank would </a:t>
            </a:r>
            <a:r>
              <a:rPr lang="en-US" sz="2400" b="1" u="sng" dirty="0" smtClean="0"/>
              <a:t>sell </a:t>
            </a:r>
            <a:r>
              <a:rPr lang="en-US" sz="2400" dirty="0" smtClean="0"/>
              <a:t>one </a:t>
            </a:r>
            <a:r>
              <a:rPr lang="en-US" sz="2400" dirty="0"/>
              <a:t>unit of the base currency </a:t>
            </a:r>
          </a:p>
          <a:p>
            <a:r>
              <a:rPr lang="en-US" sz="2400" dirty="0" smtClean="0"/>
              <a:t>The difference between ASK and BID rates is called as Spread (</a:t>
            </a:r>
            <a:r>
              <a:rPr lang="en-US" sz="2400" b="1" dirty="0" smtClean="0">
                <a:solidFill>
                  <a:srgbClr val="FF0000"/>
                </a:solidFill>
              </a:rPr>
              <a:t>SPREAD = ASK-BID</a:t>
            </a:r>
            <a:r>
              <a:rPr lang="en-US" sz="2400" dirty="0" smtClean="0"/>
              <a:t>)</a:t>
            </a:r>
          </a:p>
          <a:p>
            <a:r>
              <a:rPr lang="en-US" sz="2400" b="1" dirty="0" smtClean="0">
                <a:solidFill>
                  <a:srgbClr val="00B050"/>
                </a:solidFill>
              </a:rPr>
              <a:t>Spread</a:t>
            </a:r>
            <a:r>
              <a:rPr lang="en-US" sz="2400" dirty="0" smtClean="0"/>
              <a:t> is always positive as ASK&gt;BID</a:t>
            </a:r>
          </a:p>
          <a:p>
            <a:r>
              <a:rPr lang="en-US" sz="2400" dirty="0" smtClean="0"/>
              <a:t>An exchange rate is quoted to </a:t>
            </a:r>
            <a:r>
              <a:rPr lang="en-US" sz="2400" b="1" dirty="0" smtClean="0">
                <a:solidFill>
                  <a:srgbClr val="7030A0"/>
                </a:solidFill>
              </a:rPr>
              <a:t>two or four decimal places</a:t>
            </a:r>
          </a:p>
          <a:p>
            <a:r>
              <a:rPr lang="en-US" sz="2400" dirty="0" smtClean="0"/>
              <a:t>An exchange rate is expressed to the base of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1, 10, 100 or 1000 base currencies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US" sz="24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71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91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Classifications of Exchange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15152"/>
            <a:ext cx="9601200" cy="4052248"/>
          </a:xfrm>
        </p:spPr>
        <p:txBody>
          <a:bodyPr>
            <a:normAutofit/>
          </a:bodyPr>
          <a:lstStyle/>
          <a:p>
            <a:pPr lvl="0"/>
            <a:r>
              <a:rPr lang="en-IN" sz="2400" b="1" dirty="0">
                <a:solidFill>
                  <a:srgbClr val="00B050"/>
                </a:solidFill>
              </a:rPr>
              <a:t>Direct quotes </a:t>
            </a:r>
            <a:r>
              <a:rPr lang="en-IN" sz="2400" dirty="0"/>
              <a:t>are the exchange rates which represent a relationship between fixed units of foreign currency against variable number of units of domestic currency.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471" y="3083993"/>
            <a:ext cx="8151058" cy="338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6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8394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Classifications of Exchange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92322"/>
            <a:ext cx="9601200" cy="4175078"/>
          </a:xfrm>
        </p:spPr>
        <p:txBody>
          <a:bodyPr>
            <a:normAutofit/>
          </a:bodyPr>
          <a:lstStyle/>
          <a:p>
            <a:pPr lvl="0"/>
            <a:r>
              <a:rPr lang="en-IN" sz="2400" b="1" dirty="0" smtClean="0">
                <a:solidFill>
                  <a:srgbClr val="0070C0"/>
                </a:solidFill>
              </a:rPr>
              <a:t>Indirect </a:t>
            </a:r>
            <a:r>
              <a:rPr lang="en-IN" sz="2400" b="1" dirty="0">
                <a:solidFill>
                  <a:srgbClr val="0070C0"/>
                </a:solidFill>
              </a:rPr>
              <a:t>quotes / Reciprocal quote / Inverse quote </a:t>
            </a:r>
            <a:r>
              <a:rPr lang="en-IN" sz="2400" dirty="0"/>
              <a:t>are the exchange rates which represent a relationship between fixed number of units of domestic currency against variable number of units of foreign currency.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471" y="3432339"/>
            <a:ext cx="8151058" cy="338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4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685800"/>
            <a:ext cx="10611134" cy="14859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Classifications of Exchange Rate</a:t>
            </a:r>
            <a:endParaRPr lang="en-US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690469"/>
              </p:ext>
            </p:extLst>
          </p:nvPr>
        </p:nvGraphicFramePr>
        <p:xfrm>
          <a:off x="1501255" y="2575760"/>
          <a:ext cx="10003809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378">
                  <a:extLst>
                    <a:ext uri="{9D8B030D-6E8A-4147-A177-3AD203B41FA5}">
                      <a16:colId xmlns:a16="http://schemas.microsoft.com/office/drawing/2014/main" val="1326711190"/>
                    </a:ext>
                  </a:extLst>
                </a:gridCol>
                <a:gridCol w="3725839">
                  <a:extLst>
                    <a:ext uri="{9D8B030D-6E8A-4147-A177-3AD203B41FA5}">
                      <a16:colId xmlns:a16="http://schemas.microsoft.com/office/drawing/2014/main" val="3280144485"/>
                    </a:ext>
                  </a:extLst>
                </a:gridCol>
                <a:gridCol w="4626592">
                  <a:extLst>
                    <a:ext uri="{9D8B030D-6E8A-4147-A177-3AD203B41FA5}">
                      <a16:colId xmlns:a16="http://schemas.microsoft.com/office/drawing/2014/main" val="127695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Quotation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Direct Rate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Indirect</a:t>
                      </a:r>
                      <a:r>
                        <a:rPr lang="en-US" sz="2400" baseline="0" dirty="0" smtClean="0"/>
                        <a:t> Rate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6060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USD</a:t>
                      </a:r>
                      <a:r>
                        <a:rPr lang="en-US" sz="2400" baseline="0" dirty="0" smtClean="0"/>
                        <a:t>/INR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India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United</a:t>
                      </a:r>
                      <a:r>
                        <a:rPr lang="en-US" sz="2400" baseline="0" dirty="0" smtClean="0"/>
                        <a:t> States of America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7898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INR/USD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United</a:t>
                      </a:r>
                      <a:r>
                        <a:rPr lang="en-US" sz="2400" baseline="0" dirty="0" smtClean="0"/>
                        <a:t> States of America </a:t>
                      </a:r>
                      <a:endParaRPr lang="en-US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India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699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AUD/CHY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China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Australia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9094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CHY/AUD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Australia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China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2953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GBP/JPY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Japan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Great Britain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060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JPY/GBP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Great Britain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Japan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456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4561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429" y="685800"/>
            <a:ext cx="9601200" cy="11575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Classifications of Exchange Rate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0"/>
                <a:r>
                  <a:rPr lang="en-IN" sz="2400" b="1" dirty="0" smtClean="0">
                    <a:solidFill>
                      <a:srgbClr val="FF0000"/>
                    </a:solidFill>
                  </a:rPr>
                  <a:t>Cross </a:t>
                </a:r>
                <a:r>
                  <a:rPr lang="en-IN" sz="2400" b="1" dirty="0">
                    <a:solidFill>
                      <a:srgbClr val="FF0000"/>
                    </a:solidFill>
                  </a:rPr>
                  <a:t>rate </a:t>
                </a:r>
                <a:r>
                  <a:rPr lang="en-IN" sz="2400" dirty="0"/>
                  <a:t>refers to the exchange rate between two Currencies, each of which has an exchange rate quote against a common currency.</a:t>
                </a:r>
                <a:endParaRPr lang="en-US" sz="2400" dirty="0"/>
              </a:p>
              <a:p>
                <a:r>
                  <a:rPr lang="en-US" sz="2400" dirty="0"/>
                  <a:t>Cross rate calculation: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7200" b="1" dirty="0"/>
                  <a:t>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𝒛</m:t>
                        </m:r>
                      </m:den>
                    </m:f>
                    <m:r>
                      <a:rPr lang="en-US" sz="7200" b="1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7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𝒛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89" t="-1871" b="-1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797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8991" y="685800"/>
            <a:ext cx="10672549" cy="14859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Classifications of Exchange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Crossing is the process of calculating cross rates. </a:t>
            </a:r>
            <a:endParaRPr lang="en-US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Cross 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Currency rates are combination with vehicle currency rate against the domestic currency to establish the value of the domestic currency against all international currencies.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While calculating the cross rate, the common currency is eliminated to derive the new rate.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8329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685800"/>
            <a:ext cx="10679373" cy="14859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Classifications of Exchange Rate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6600" b="1" dirty="0"/>
                  <a:t> </a:t>
                </a:r>
                <a:r>
                  <a:rPr lang="en-US" sz="66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bid </a:t>
                </a:r>
                <a:r>
                  <a:rPr lang="en-US" sz="6600" b="1" dirty="0" smtClean="0"/>
                  <a:t>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𝒛</m:t>
                        </m:r>
                      </m:den>
                    </m:f>
                    <m:r>
                      <a:rPr lang="en-US" sz="66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6600" b="1" i="1">
                        <a:latin typeface="Cambria Math" panose="02040503050406030204" pitchFamily="18" charset="0"/>
                      </a:rPr>
                      <m:t>𝒃𝒊𝒅</m:t>
                    </m:r>
                    <m:r>
                      <a:rPr lang="en-US" sz="6600" b="1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𝒛</m:t>
                        </m:r>
                      </m:den>
                    </m:f>
                  </m:oMath>
                </a14:m>
                <a:r>
                  <a:rPr lang="en-US" sz="6600" b="1" dirty="0"/>
                  <a:t> </a:t>
                </a:r>
                <a:r>
                  <a:rPr lang="en-US" sz="66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bid</a:t>
                </a:r>
              </a:p>
              <a:p>
                <a:pPr marL="0" indent="0">
                  <a:buNone/>
                </a:pPr>
                <a:endParaRPr lang="en-US" sz="66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6600" b="1" dirty="0"/>
                  <a:t> </a:t>
                </a:r>
                <a:r>
                  <a:rPr lang="en-US" sz="66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ask </a:t>
                </a:r>
                <a:r>
                  <a:rPr lang="en-US" sz="6600" b="1" dirty="0" smtClean="0"/>
                  <a:t>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𝒛</m:t>
                        </m:r>
                      </m:den>
                    </m:f>
                    <m:r>
                      <a:rPr lang="en-US" sz="66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𝒂𝒔𝒌</m:t>
                    </m:r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𝒛</m:t>
                        </m:r>
                      </m:den>
                    </m:f>
                  </m:oMath>
                </a14:m>
                <a:r>
                  <a:rPr lang="en-US" sz="6600" b="1" dirty="0"/>
                  <a:t> </a:t>
                </a:r>
                <a:r>
                  <a:rPr lang="en-US" sz="66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ask</a:t>
                </a:r>
                <a:endParaRPr lang="en-US" sz="66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4932" b="-18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3163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10501952" cy="14859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Classifications of Exchange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There are two methods of crossing</a:t>
            </a:r>
          </a:p>
          <a:p>
            <a:pPr marL="0" lvl="0" indent="0">
              <a:buNone/>
            </a:pPr>
            <a:r>
              <a:rPr lang="en-IN" sz="2400" b="1" u="sng" dirty="0"/>
              <a:t>Chain Rule :-</a:t>
            </a:r>
            <a:endParaRPr lang="en-US" sz="2400" b="1" u="sng" dirty="0"/>
          </a:p>
          <a:p>
            <a:r>
              <a:rPr lang="en-IN" sz="5400" b="1" dirty="0"/>
              <a:t>(X/Y) * (Y/Z) = </a:t>
            </a:r>
            <a:r>
              <a:rPr lang="en-IN" sz="5400" b="1" dirty="0">
                <a:solidFill>
                  <a:srgbClr val="FF0000"/>
                </a:solidFill>
              </a:rPr>
              <a:t>(X/Z</a:t>
            </a:r>
            <a:r>
              <a:rPr lang="en-IN" sz="5400" b="1" dirty="0" smtClean="0">
                <a:solidFill>
                  <a:srgbClr val="FF0000"/>
                </a:solidFill>
              </a:rPr>
              <a:t>)</a:t>
            </a:r>
            <a:endParaRPr lang="en-US" sz="5400" b="1" dirty="0">
              <a:solidFill>
                <a:srgbClr val="FF0000"/>
              </a:solidFill>
            </a:endParaRPr>
          </a:p>
          <a:p>
            <a:r>
              <a:rPr lang="en-IN" sz="5400" b="1" dirty="0">
                <a:solidFill>
                  <a:srgbClr val="FF0000"/>
                </a:solidFill>
              </a:rPr>
              <a:t>(X/Z)</a:t>
            </a:r>
            <a:r>
              <a:rPr lang="en-IN" sz="5400" b="1" baseline="-25000" dirty="0">
                <a:solidFill>
                  <a:srgbClr val="FF0000"/>
                </a:solidFill>
              </a:rPr>
              <a:t>Bid </a:t>
            </a:r>
            <a:r>
              <a:rPr lang="en-IN" sz="5400" b="1" dirty="0"/>
              <a:t>= (X/Y)</a:t>
            </a:r>
            <a:r>
              <a:rPr lang="en-IN" sz="5400" b="1" baseline="-25000" dirty="0"/>
              <a:t> Bid</a:t>
            </a:r>
            <a:r>
              <a:rPr lang="en-IN" sz="5400" b="1" dirty="0"/>
              <a:t> * (Y/Z)</a:t>
            </a:r>
            <a:r>
              <a:rPr lang="en-IN" sz="5400" b="1" baseline="-25000" dirty="0"/>
              <a:t> Bid</a:t>
            </a:r>
            <a:r>
              <a:rPr lang="en-IN" sz="5400" b="1" dirty="0"/>
              <a:t> </a:t>
            </a:r>
            <a:endParaRPr lang="en-IN" sz="5400" b="1" dirty="0" smtClean="0"/>
          </a:p>
          <a:p>
            <a:r>
              <a:rPr lang="en-IN" sz="5400" b="1" dirty="0" smtClean="0">
                <a:solidFill>
                  <a:srgbClr val="FF0000"/>
                </a:solidFill>
              </a:rPr>
              <a:t>(</a:t>
            </a:r>
            <a:r>
              <a:rPr lang="en-IN" sz="5400" b="1" dirty="0">
                <a:solidFill>
                  <a:srgbClr val="FF0000"/>
                </a:solidFill>
              </a:rPr>
              <a:t>X/Z)</a:t>
            </a:r>
            <a:r>
              <a:rPr lang="en-IN" sz="5400" b="1" baseline="-25000" dirty="0">
                <a:solidFill>
                  <a:srgbClr val="FF0000"/>
                </a:solidFill>
              </a:rPr>
              <a:t> Ask </a:t>
            </a:r>
            <a:r>
              <a:rPr lang="en-IN" sz="5400" b="1" dirty="0"/>
              <a:t>= (X/Y)</a:t>
            </a:r>
            <a:r>
              <a:rPr lang="en-IN" sz="5400" b="1" baseline="-25000" dirty="0"/>
              <a:t> Ask</a:t>
            </a:r>
            <a:r>
              <a:rPr lang="en-IN" sz="5400" b="1" dirty="0"/>
              <a:t> * (Y/Z)</a:t>
            </a:r>
            <a:r>
              <a:rPr lang="en-IN" sz="5400" b="1" baseline="-25000" dirty="0"/>
              <a:t> Ask</a:t>
            </a:r>
            <a:r>
              <a:rPr lang="en-IN" sz="5400" b="1" dirty="0"/>
              <a:t> </a:t>
            </a:r>
            <a:endParaRPr lang="en-US" sz="5400" b="1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3765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10310884" cy="14859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Classifications of Exchange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367807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N" b="1" u="sng" dirty="0" smtClean="0"/>
              <a:t>Inverse Rule or Direct/Indirect Rule:- </a:t>
            </a:r>
            <a:endParaRPr lang="en-US" b="1" u="sng" dirty="0"/>
          </a:p>
          <a:p>
            <a:r>
              <a:rPr lang="en-IN" sz="4400" b="1" dirty="0"/>
              <a:t>(X/Y) * </a:t>
            </a:r>
            <a:r>
              <a:rPr lang="en-IN" sz="4400" b="1" dirty="0" smtClean="0"/>
              <a:t>(Z/Y) </a:t>
            </a:r>
            <a:r>
              <a:rPr lang="en-IN" sz="4400" b="1" dirty="0"/>
              <a:t>= </a:t>
            </a:r>
            <a:r>
              <a:rPr lang="en-IN" sz="4400" b="1" dirty="0">
                <a:solidFill>
                  <a:srgbClr val="FF0000"/>
                </a:solidFill>
              </a:rPr>
              <a:t>(X/Z</a:t>
            </a:r>
            <a:r>
              <a:rPr lang="en-IN" sz="44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IN" sz="4400" b="1" dirty="0"/>
              <a:t>(X/Y) * </a:t>
            </a:r>
            <a:r>
              <a:rPr lang="en-IN" sz="4400" b="1" dirty="0" smtClean="0">
                <a:solidFill>
                  <a:srgbClr val="CC0099"/>
                </a:solidFill>
              </a:rPr>
              <a:t>1/(Z/Y</a:t>
            </a:r>
            <a:r>
              <a:rPr lang="en-IN" sz="4400" b="1" dirty="0">
                <a:solidFill>
                  <a:srgbClr val="CC0099"/>
                </a:solidFill>
              </a:rPr>
              <a:t>) </a:t>
            </a:r>
            <a:r>
              <a:rPr lang="en-IN" sz="4400" b="1" dirty="0"/>
              <a:t>= </a:t>
            </a:r>
            <a:r>
              <a:rPr lang="en-IN" sz="4400" b="1" dirty="0">
                <a:solidFill>
                  <a:srgbClr val="FF0000"/>
                </a:solidFill>
              </a:rPr>
              <a:t>(X/Z</a:t>
            </a:r>
            <a:r>
              <a:rPr lang="en-IN" sz="4400" b="1" dirty="0" smtClean="0">
                <a:solidFill>
                  <a:srgbClr val="FF0000"/>
                </a:solidFill>
              </a:rPr>
              <a:t>)</a:t>
            </a:r>
            <a:endParaRPr lang="en-US" sz="4400" b="1" dirty="0">
              <a:solidFill>
                <a:srgbClr val="FF0000"/>
              </a:solidFill>
            </a:endParaRPr>
          </a:p>
          <a:p>
            <a:r>
              <a:rPr lang="en-IN" sz="4400" b="1" dirty="0">
                <a:solidFill>
                  <a:srgbClr val="FF0000"/>
                </a:solidFill>
              </a:rPr>
              <a:t>(X/Z)</a:t>
            </a:r>
            <a:r>
              <a:rPr lang="en-IN" sz="4400" b="1" baseline="-25000" dirty="0">
                <a:solidFill>
                  <a:srgbClr val="FF0000"/>
                </a:solidFill>
              </a:rPr>
              <a:t>Bid </a:t>
            </a:r>
            <a:r>
              <a:rPr lang="en-IN" sz="4400" b="1" dirty="0"/>
              <a:t>= (X/Y)</a:t>
            </a:r>
            <a:r>
              <a:rPr lang="en-IN" sz="4400" b="1" baseline="-25000" dirty="0"/>
              <a:t> Bid</a:t>
            </a:r>
            <a:r>
              <a:rPr lang="en-IN" sz="4400" b="1" dirty="0"/>
              <a:t> * </a:t>
            </a:r>
            <a:r>
              <a:rPr lang="en-IN" sz="4400" b="1" dirty="0" smtClean="0">
                <a:solidFill>
                  <a:srgbClr val="CC0099"/>
                </a:solidFill>
              </a:rPr>
              <a:t>1/(Z/Y)</a:t>
            </a:r>
            <a:r>
              <a:rPr lang="en-IN" sz="4400" b="1" baseline="-25000" dirty="0" smtClean="0">
                <a:solidFill>
                  <a:srgbClr val="CC0099"/>
                </a:solidFill>
              </a:rPr>
              <a:t> Ask</a:t>
            </a:r>
            <a:r>
              <a:rPr lang="en-IN" sz="4400" b="1" dirty="0" smtClean="0">
                <a:solidFill>
                  <a:srgbClr val="CC0099"/>
                </a:solidFill>
              </a:rPr>
              <a:t> </a:t>
            </a:r>
            <a:endParaRPr lang="en-IN" sz="4400" b="1" dirty="0">
              <a:solidFill>
                <a:srgbClr val="CC0099"/>
              </a:solidFill>
            </a:endParaRPr>
          </a:p>
          <a:p>
            <a:r>
              <a:rPr lang="en-IN" sz="4400" b="1" dirty="0">
                <a:solidFill>
                  <a:srgbClr val="FF0000"/>
                </a:solidFill>
              </a:rPr>
              <a:t>(X/Z)</a:t>
            </a:r>
            <a:r>
              <a:rPr lang="en-IN" sz="4400" b="1" baseline="-25000" dirty="0">
                <a:solidFill>
                  <a:srgbClr val="FF0000"/>
                </a:solidFill>
              </a:rPr>
              <a:t> Ask </a:t>
            </a:r>
            <a:r>
              <a:rPr lang="en-IN" sz="4400" b="1" dirty="0"/>
              <a:t>= (X/Y)</a:t>
            </a:r>
            <a:r>
              <a:rPr lang="en-IN" sz="4400" b="1" baseline="-25000" dirty="0"/>
              <a:t> Ask</a:t>
            </a:r>
            <a:r>
              <a:rPr lang="en-IN" sz="4400" b="1" dirty="0"/>
              <a:t> * </a:t>
            </a:r>
            <a:r>
              <a:rPr lang="en-IN" sz="4400" b="1" dirty="0" smtClean="0">
                <a:solidFill>
                  <a:srgbClr val="CC0099"/>
                </a:solidFill>
              </a:rPr>
              <a:t>1/(Z/Y)</a:t>
            </a:r>
            <a:r>
              <a:rPr lang="en-IN" sz="4400" b="1" baseline="-25000" dirty="0" smtClean="0">
                <a:solidFill>
                  <a:srgbClr val="CC0099"/>
                </a:solidFill>
              </a:rPr>
              <a:t> Bid</a:t>
            </a:r>
            <a:r>
              <a:rPr lang="en-IN" sz="4400" b="1" dirty="0" smtClean="0">
                <a:solidFill>
                  <a:srgbClr val="CC0099"/>
                </a:solidFill>
              </a:rPr>
              <a:t>  </a:t>
            </a:r>
            <a:endParaRPr lang="en-US" sz="4400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10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567" y="1372169"/>
            <a:ext cx="7414548" cy="416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0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sz="6300" b="1" dirty="0" err="1" smtClean="0"/>
              <a:t>Tybbi</a:t>
            </a:r>
            <a:r>
              <a:rPr lang="en-US" sz="6300" b="1" dirty="0" smtClean="0"/>
              <a:t>:</a:t>
            </a:r>
            <a:br>
              <a:rPr lang="en-US" sz="6300" b="1" dirty="0" smtClean="0"/>
            </a:br>
            <a:r>
              <a:rPr lang="en-US" sz="6300" b="1" dirty="0" smtClean="0"/>
              <a:t>international banking &amp; finance</a:t>
            </a:r>
            <a:endParaRPr lang="en-US" sz="6300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Akash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eshmukh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84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635" y="284541"/>
            <a:ext cx="7224740" cy="625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5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Topic: exchange rate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8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004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Exchange Rate </a:t>
            </a:r>
            <a:endParaRPr lang="en-US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71600" y="1562667"/>
            <a:ext cx="9601200" cy="3581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It the ratio of two currencies </a:t>
            </a:r>
          </a:p>
          <a:p>
            <a:pPr lvl="0"/>
            <a:r>
              <a:rPr lang="en-IN" sz="2400" dirty="0"/>
              <a:t>Exchange Rate is a price of a nation’s currency in terms of another currency</a:t>
            </a:r>
            <a:r>
              <a:rPr lang="en-IN" sz="2400" dirty="0" smtClean="0"/>
              <a:t>.</a:t>
            </a:r>
          </a:p>
          <a:p>
            <a:pPr lvl="0"/>
            <a:r>
              <a:rPr lang="en-IN" sz="2400" dirty="0" smtClean="0"/>
              <a:t>Foreign Exchange Rate is an equality which provides an relationship between two currencies.</a:t>
            </a:r>
          </a:p>
          <a:p>
            <a:pPr lvl="0"/>
            <a:r>
              <a:rPr lang="en-IN" sz="2400" dirty="0" smtClean="0"/>
              <a:t>Exchange Rate is the value of base currency expressed in terms of variable currency.</a:t>
            </a:r>
            <a:endParaRPr lang="en-US" sz="2400" dirty="0"/>
          </a:p>
          <a:p>
            <a:pPr lvl="0"/>
            <a:r>
              <a:rPr lang="en-IN" sz="2400" dirty="0"/>
              <a:t>Exchange Rate has two components- Domestic currency &amp; Foreign Currency</a:t>
            </a:r>
            <a:r>
              <a:rPr lang="en-IN" sz="2400" dirty="0" smtClean="0"/>
              <a:t>.</a:t>
            </a:r>
          </a:p>
          <a:p>
            <a:pPr lvl="0"/>
            <a:r>
              <a:rPr lang="en-IN" sz="2400" dirty="0" smtClean="0"/>
              <a:t>Exchange </a:t>
            </a:r>
            <a:r>
              <a:rPr lang="en-IN" sz="2400" dirty="0"/>
              <a:t>Rates are quoted by banks on a two-way basis. In India, Inter-Bank market rate is up-to four Decimal places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755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Representation of Exchange Rate</a:t>
            </a:r>
            <a:endParaRPr lang="en-US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1 USD = INR 74.8930 – 75.9450</a:t>
            </a:r>
          </a:p>
          <a:p>
            <a:r>
              <a:rPr lang="en-US" sz="3600" b="1" dirty="0" smtClean="0">
                <a:solidFill>
                  <a:srgbClr val="FF0000"/>
                </a:solidFill>
              </a:rPr>
              <a:t>USD/INR </a:t>
            </a:r>
            <a:r>
              <a:rPr lang="en-US" sz="3600" b="1" dirty="0">
                <a:solidFill>
                  <a:srgbClr val="FF0000"/>
                </a:solidFill>
              </a:rPr>
              <a:t>74.8930 – </a:t>
            </a:r>
            <a:r>
              <a:rPr lang="en-US" sz="3600" b="1" dirty="0" smtClean="0">
                <a:solidFill>
                  <a:srgbClr val="FF0000"/>
                </a:solidFill>
              </a:rPr>
              <a:t>75.9450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INR </a:t>
            </a:r>
            <a:r>
              <a:rPr lang="en-US" sz="3600" b="1" dirty="0">
                <a:solidFill>
                  <a:srgbClr val="00B050"/>
                </a:solidFill>
              </a:rPr>
              <a:t>74.8930 – </a:t>
            </a:r>
            <a:r>
              <a:rPr lang="en-US" sz="3600" b="1" dirty="0" smtClean="0">
                <a:solidFill>
                  <a:srgbClr val="00B050"/>
                </a:solidFill>
              </a:rPr>
              <a:t>75.9450 per USD</a:t>
            </a:r>
            <a:endParaRPr lang="en-US" sz="3600" b="1" dirty="0">
              <a:solidFill>
                <a:srgbClr val="00B050"/>
              </a:solidFill>
            </a:endParaRPr>
          </a:p>
          <a:p>
            <a:r>
              <a:rPr lang="en-US" sz="3600" b="1" dirty="0" smtClean="0">
                <a:solidFill>
                  <a:srgbClr val="00B0F0"/>
                </a:solidFill>
              </a:rPr>
              <a:t>INR </a:t>
            </a:r>
            <a:r>
              <a:rPr lang="en-US" sz="3600" b="1" dirty="0">
                <a:solidFill>
                  <a:srgbClr val="00B0F0"/>
                </a:solidFill>
              </a:rPr>
              <a:t>74.8930 – </a:t>
            </a:r>
            <a:r>
              <a:rPr lang="en-US" sz="3600" b="1" dirty="0" smtClean="0">
                <a:solidFill>
                  <a:srgbClr val="00B0F0"/>
                </a:solidFill>
              </a:rPr>
              <a:t>75.9450/USD</a:t>
            </a:r>
          </a:p>
          <a:p>
            <a:r>
              <a:rPr lang="en-US" sz="3600" b="1" dirty="0" smtClean="0">
                <a:solidFill>
                  <a:srgbClr val="7030A0"/>
                </a:solidFill>
              </a:rPr>
              <a:t>INR </a:t>
            </a:r>
            <a:r>
              <a:rPr lang="en-US" sz="3600" b="1" dirty="0">
                <a:solidFill>
                  <a:srgbClr val="7030A0"/>
                </a:solidFill>
              </a:rPr>
              <a:t>74.8930 – </a:t>
            </a:r>
            <a:r>
              <a:rPr lang="en-US" sz="3600" b="1" dirty="0" smtClean="0">
                <a:solidFill>
                  <a:srgbClr val="7030A0"/>
                </a:solidFill>
              </a:rPr>
              <a:t>75.9450 = 1 USD </a:t>
            </a:r>
            <a:endParaRPr lang="en-US" sz="3600" b="1" dirty="0">
              <a:solidFill>
                <a:srgbClr val="7030A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92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456596"/>
            <a:ext cx="10986448" cy="3410803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6600" b="1" dirty="0" smtClean="0"/>
              <a:t>USD/INR </a:t>
            </a:r>
            <a:r>
              <a:rPr lang="en-US" sz="6600" b="1" dirty="0"/>
              <a:t>74.8930 – </a:t>
            </a:r>
            <a:r>
              <a:rPr lang="en-US" sz="6600" b="1" dirty="0" smtClean="0"/>
              <a:t>75.9450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183642" y="3425587"/>
            <a:ext cx="0" cy="655092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9858233" y="3425587"/>
            <a:ext cx="0" cy="655092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148317" y="3316405"/>
            <a:ext cx="0" cy="655092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994244" y="3316405"/>
            <a:ext cx="0" cy="655092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087488" y="1833514"/>
            <a:ext cx="4549" cy="655091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55594" y="4244456"/>
            <a:ext cx="1815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Base Currency/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Left Hand Side (L.H.S.) Currency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16406" y="4080679"/>
            <a:ext cx="17059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Variable Currency/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Right </a:t>
            </a:r>
            <a:r>
              <a:rPr lang="en-US" sz="2400" b="1" dirty="0">
                <a:solidFill>
                  <a:srgbClr val="0070C0"/>
                </a:solidFill>
              </a:rPr>
              <a:t>Hand Side </a:t>
            </a:r>
            <a:r>
              <a:rPr lang="en-US" sz="2400" b="1" dirty="0" smtClean="0">
                <a:solidFill>
                  <a:srgbClr val="0070C0"/>
                </a:solidFill>
              </a:rPr>
              <a:t>(R.H.S</a:t>
            </a:r>
            <a:r>
              <a:rPr lang="en-US" sz="2400" b="1" dirty="0">
                <a:solidFill>
                  <a:srgbClr val="0070C0"/>
                </a:solidFill>
              </a:rPr>
              <a:t>.) Currency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50173" y="4162566"/>
            <a:ext cx="1856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6600"/>
                </a:solidFill>
              </a:rPr>
              <a:t>Bid Rate/</a:t>
            </a:r>
            <a:endParaRPr lang="en-US" sz="2400" b="1" dirty="0">
              <a:solidFill>
                <a:srgbClr val="FF6600"/>
              </a:solidFill>
            </a:endParaRPr>
          </a:p>
          <a:p>
            <a:r>
              <a:rPr lang="en-US" sz="2400" b="1" dirty="0">
                <a:solidFill>
                  <a:srgbClr val="FF6600"/>
                </a:solidFill>
              </a:rPr>
              <a:t>Left Hand Side (L.H.S.) </a:t>
            </a:r>
            <a:r>
              <a:rPr lang="en-US" sz="2400" b="1" dirty="0" smtClean="0">
                <a:solidFill>
                  <a:srgbClr val="FF6600"/>
                </a:solidFill>
              </a:rPr>
              <a:t>Rate</a:t>
            </a:r>
            <a:endParaRPr lang="en-US" sz="2400" b="1" dirty="0">
              <a:solidFill>
                <a:srgbClr val="FF66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11989" y="4162567"/>
            <a:ext cx="2456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Ask Rate/</a:t>
            </a:r>
            <a:endParaRPr lang="en-US" sz="2400" b="1" dirty="0">
              <a:solidFill>
                <a:srgbClr val="00B050"/>
              </a:solidFill>
            </a:endParaRPr>
          </a:p>
          <a:p>
            <a:r>
              <a:rPr lang="en-US" sz="2400" b="1" dirty="0" smtClean="0">
                <a:solidFill>
                  <a:srgbClr val="00B050"/>
                </a:solidFill>
              </a:rPr>
              <a:t>Right </a:t>
            </a:r>
            <a:r>
              <a:rPr lang="en-US" sz="2400" b="1" dirty="0">
                <a:solidFill>
                  <a:srgbClr val="00B050"/>
                </a:solidFill>
              </a:rPr>
              <a:t>Hand Side </a:t>
            </a:r>
            <a:r>
              <a:rPr lang="en-US" sz="2400" b="1" dirty="0" smtClean="0">
                <a:solidFill>
                  <a:srgbClr val="00B050"/>
                </a:solidFill>
              </a:rPr>
              <a:t>(R.H.S</a:t>
            </a:r>
            <a:r>
              <a:rPr lang="en-US" sz="2400" b="1" dirty="0">
                <a:solidFill>
                  <a:srgbClr val="00B050"/>
                </a:solidFill>
              </a:rPr>
              <a:t>.) Rate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126711" y="1833511"/>
            <a:ext cx="4549" cy="655091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060442" y="1842445"/>
            <a:ext cx="4549" cy="655091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711323" y="2456596"/>
            <a:ext cx="761429" cy="0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679728" y="2456596"/>
            <a:ext cx="761429" cy="0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730074" y="2456596"/>
            <a:ext cx="761429" cy="0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449172" y="1407446"/>
            <a:ext cx="1278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Rupees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75482" y="1386674"/>
            <a:ext cx="949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8000"/>
                </a:solidFill>
              </a:rPr>
              <a:t>Paise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79727" y="1064525"/>
            <a:ext cx="25853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99"/>
                </a:solidFill>
              </a:rPr>
              <a:t>Pips (Percentage in Points) or Points</a:t>
            </a:r>
            <a:endParaRPr lang="en-US" sz="2400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09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Salient Features 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of Exchange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264925"/>
          </a:xfrm>
        </p:spPr>
        <p:txBody>
          <a:bodyPr>
            <a:normAutofit/>
          </a:bodyPr>
          <a:lstStyle/>
          <a:p>
            <a:pPr lvl="0"/>
            <a:r>
              <a:rPr lang="en-IN" sz="2400" b="1" dirty="0">
                <a:solidFill>
                  <a:srgbClr val="CC0099"/>
                </a:solidFill>
              </a:rPr>
              <a:t>Base Currency / Transaction currency </a:t>
            </a:r>
            <a:r>
              <a:rPr lang="en-IN" sz="2400" dirty="0"/>
              <a:t>is the fixed unit of currency unit in a given currency pair/ exchange rate.</a:t>
            </a:r>
            <a:endParaRPr lang="en-US" sz="2400" dirty="0"/>
          </a:p>
          <a:p>
            <a:pPr lvl="0"/>
            <a:r>
              <a:rPr lang="en-IN" sz="2400" b="1" dirty="0">
                <a:solidFill>
                  <a:srgbClr val="008000"/>
                </a:solidFill>
              </a:rPr>
              <a:t>Variable Currency / </a:t>
            </a:r>
            <a:r>
              <a:rPr lang="en-IN" sz="2400" b="1" dirty="0" smtClean="0">
                <a:solidFill>
                  <a:srgbClr val="008000"/>
                </a:solidFill>
              </a:rPr>
              <a:t>Quoted </a:t>
            </a:r>
            <a:r>
              <a:rPr lang="en-IN" sz="2400" b="1" dirty="0">
                <a:solidFill>
                  <a:srgbClr val="008000"/>
                </a:solidFill>
              </a:rPr>
              <a:t>C</a:t>
            </a:r>
            <a:r>
              <a:rPr lang="en-IN" sz="2400" b="1" dirty="0" smtClean="0">
                <a:solidFill>
                  <a:srgbClr val="008000"/>
                </a:solidFill>
              </a:rPr>
              <a:t>urrency </a:t>
            </a:r>
            <a:r>
              <a:rPr lang="en-IN" sz="2400" b="1" dirty="0">
                <a:solidFill>
                  <a:srgbClr val="008000"/>
                </a:solidFill>
              </a:rPr>
              <a:t>/ </a:t>
            </a:r>
            <a:r>
              <a:rPr lang="en-IN" sz="2400" b="1" dirty="0" smtClean="0">
                <a:solidFill>
                  <a:srgbClr val="008000"/>
                </a:solidFill>
              </a:rPr>
              <a:t>Counter </a:t>
            </a:r>
            <a:r>
              <a:rPr lang="en-IN" sz="2400" b="1" dirty="0">
                <a:solidFill>
                  <a:srgbClr val="008000"/>
                </a:solidFill>
              </a:rPr>
              <a:t>C</a:t>
            </a:r>
            <a:r>
              <a:rPr lang="en-IN" sz="2400" b="1" dirty="0" smtClean="0">
                <a:solidFill>
                  <a:srgbClr val="008000"/>
                </a:solidFill>
              </a:rPr>
              <a:t>urrency </a:t>
            </a:r>
            <a:r>
              <a:rPr lang="en-IN" sz="2400" dirty="0"/>
              <a:t>is the changing / variable units of currency unit in a given currency pair / exchange rate.</a:t>
            </a:r>
            <a:endParaRPr lang="en-US" sz="2400" dirty="0"/>
          </a:p>
          <a:p>
            <a:pPr lvl="0"/>
            <a:r>
              <a:rPr lang="en-IN" sz="2400" b="1" dirty="0">
                <a:solidFill>
                  <a:srgbClr val="FF6600"/>
                </a:solidFill>
              </a:rPr>
              <a:t>Bid rate </a:t>
            </a:r>
            <a:r>
              <a:rPr lang="en-IN" sz="2400" dirty="0"/>
              <a:t>is the rate at which bank would buy one unit of base currency.</a:t>
            </a:r>
            <a:endParaRPr lang="en-US" sz="2400" dirty="0"/>
          </a:p>
          <a:p>
            <a:pPr lvl="0"/>
            <a:r>
              <a:rPr lang="en-IN" sz="2400" b="1" dirty="0" smtClean="0">
                <a:solidFill>
                  <a:srgbClr val="FF0000"/>
                </a:solidFill>
              </a:rPr>
              <a:t>Ask rate/ Offer rate </a:t>
            </a:r>
            <a:r>
              <a:rPr lang="en-IN" sz="2400" dirty="0"/>
              <a:t>is the rate at which bank would sell one unit of base currency.</a:t>
            </a:r>
            <a:endParaRPr lang="en-US" sz="2400" dirty="0"/>
          </a:p>
          <a:p>
            <a:pPr lvl="0"/>
            <a:r>
              <a:rPr lang="en-IN" sz="2400" dirty="0"/>
              <a:t>Exchange rates are expressed to base of 1</a:t>
            </a:r>
            <a:r>
              <a:rPr lang="en-IN" sz="2400" dirty="0" smtClean="0"/>
              <a:t>, 10, 100 </a:t>
            </a:r>
            <a:r>
              <a:rPr lang="en-IN" sz="2400" dirty="0"/>
              <a:t>or 1000 units of base currency.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614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12842"/>
            <a:ext cx="9601200" cy="14859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Salient Features of Exchange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94672"/>
            <a:ext cx="9601200" cy="4455994"/>
          </a:xfrm>
        </p:spPr>
        <p:txBody>
          <a:bodyPr>
            <a:noAutofit/>
          </a:bodyPr>
          <a:lstStyle/>
          <a:p>
            <a:pPr lvl="0"/>
            <a:r>
              <a:rPr lang="en-IN" sz="2400" dirty="0"/>
              <a:t>Abbreviations used for currencies are prescribed by International Organisation for Standardisation (ISO). </a:t>
            </a:r>
            <a:r>
              <a:rPr lang="en-IN" sz="2400" b="1" dirty="0" smtClean="0">
                <a:solidFill>
                  <a:srgbClr val="0000FF"/>
                </a:solidFill>
              </a:rPr>
              <a:t>ISO </a:t>
            </a:r>
            <a:r>
              <a:rPr lang="en-IN" sz="2400" b="1" dirty="0">
                <a:solidFill>
                  <a:srgbClr val="0000FF"/>
                </a:solidFill>
              </a:rPr>
              <a:t>4217 </a:t>
            </a:r>
            <a:r>
              <a:rPr lang="en-IN" sz="2400" dirty="0"/>
              <a:t>provides three letter code to represent a particular currency.</a:t>
            </a:r>
            <a:endParaRPr lang="en-US" sz="2400" dirty="0"/>
          </a:p>
          <a:p>
            <a:pPr lvl="0"/>
            <a:r>
              <a:rPr lang="en-IN" sz="2400" dirty="0"/>
              <a:t>Representation of rates as base currency to variable currency are in the format called Association </a:t>
            </a:r>
            <a:r>
              <a:rPr lang="en-IN" sz="2400" dirty="0" err="1"/>
              <a:t>Cambiste</a:t>
            </a:r>
            <a:r>
              <a:rPr lang="en-IN" sz="2400" dirty="0"/>
              <a:t> </a:t>
            </a:r>
            <a:r>
              <a:rPr lang="en-IN" sz="2400" dirty="0" smtClean="0"/>
              <a:t>Internationale </a:t>
            </a:r>
            <a:r>
              <a:rPr lang="en-IN" sz="2400" dirty="0"/>
              <a:t>(</a:t>
            </a:r>
            <a:r>
              <a:rPr lang="en-IN" sz="2400" b="1" dirty="0">
                <a:solidFill>
                  <a:srgbClr val="008000"/>
                </a:solidFill>
              </a:rPr>
              <a:t>ACI</a:t>
            </a:r>
            <a:r>
              <a:rPr lang="en-IN" sz="2400" dirty="0"/>
              <a:t>) convention.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621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741536"/>
              </p:ext>
            </p:extLst>
          </p:nvPr>
        </p:nvGraphicFramePr>
        <p:xfrm>
          <a:off x="941696" y="136484"/>
          <a:ext cx="5336275" cy="6539002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473113">
                  <a:extLst>
                    <a:ext uri="{9D8B030D-6E8A-4147-A177-3AD203B41FA5}">
                      <a16:colId xmlns:a16="http://schemas.microsoft.com/office/drawing/2014/main" val="3456765875"/>
                    </a:ext>
                  </a:extLst>
                </a:gridCol>
                <a:gridCol w="2314890">
                  <a:extLst>
                    <a:ext uri="{9D8B030D-6E8A-4147-A177-3AD203B41FA5}">
                      <a16:colId xmlns:a16="http://schemas.microsoft.com/office/drawing/2014/main" val="1396068754"/>
                    </a:ext>
                  </a:extLst>
                </a:gridCol>
                <a:gridCol w="1548272">
                  <a:extLst>
                    <a:ext uri="{9D8B030D-6E8A-4147-A177-3AD203B41FA5}">
                      <a16:colId xmlns:a16="http://schemas.microsoft.com/office/drawing/2014/main" val="2676800431"/>
                    </a:ext>
                  </a:extLst>
                </a:gridCol>
              </a:tblGrid>
              <a:tr h="5371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  <a:latin typeface="+mj-lt"/>
                        </a:rPr>
                        <a:t>Country</a:t>
                      </a:r>
                      <a:endParaRPr lang="en-US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  <a:latin typeface="+mj-lt"/>
                        </a:rPr>
                        <a:t>Currency</a:t>
                      </a:r>
                      <a:endParaRPr lang="en-US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  <a:latin typeface="+mj-lt"/>
                        </a:rPr>
                        <a:t>Abbreviation</a:t>
                      </a:r>
                      <a:endParaRPr lang="en-US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71542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USA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US Dollar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USD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1966104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UK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Pound Sterling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GBP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32116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Japan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Japanese Yen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JPY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6597546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Euro zone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European Euro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EUR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7163476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India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Indian Rupee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INR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6034302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Switzerland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Swiss Franc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CHF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2515445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Canada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Canadian Dollar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CAD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0377909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Australia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Australian Dollar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AUD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4067206"/>
                  </a:ext>
                </a:extLst>
              </a:tr>
              <a:tr h="5155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Singapore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Singaporean Dollar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SGD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5629070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Sweden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Swedish kroner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SEK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2154317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Germany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Deutsche Mark*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DEM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9851877"/>
                  </a:ext>
                </a:extLst>
              </a:tr>
              <a:tr h="3581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France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French Franc*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FRF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7654885"/>
                  </a:ext>
                </a:extLst>
              </a:tr>
              <a:tr h="5155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South Africa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South African Rand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ZAR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8409966"/>
                  </a:ext>
                </a:extLst>
              </a:tr>
              <a:tr h="5155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Hong Kong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Hong Kong Dollar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HKD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0623573"/>
                  </a:ext>
                </a:extLst>
              </a:tr>
              <a:tr h="5155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Norway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Norwegian Krone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NOK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3850288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439221"/>
              </p:ext>
            </p:extLst>
          </p:nvPr>
        </p:nvGraphicFramePr>
        <p:xfrm>
          <a:off x="6441741" y="129661"/>
          <a:ext cx="5622879" cy="6649085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960269">
                  <a:extLst>
                    <a:ext uri="{9D8B030D-6E8A-4147-A177-3AD203B41FA5}">
                      <a16:colId xmlns:a16="http://schemas.microsoft.com/office/drawing/2014/main" val="3786820656"/>
                    </a:ext>
                  </a:extLst>
                </a:gridCol>
                <a:gridCol w="2286981">
                  <a:extLst>
                    <a:ext uri="{9D8B030D-6E8A-4147-A177-3AD203B41FA5}">
                      <a16:colId xmlns:a16="http://schemas.microsoft.com/office/drawing/2014/main" val="2710947490"/>
                    </a:ext>
                  </a:extLst>
                </a:gridCol>
                <a:gridCol w="1375629">
                  <a:extLst>
                    <a:ext uri="{9D8B030D-6E8A-4147-A177-3AD203B41FA5}">
                      <a16:colId xmlns:a16="http://schemas.microsoft.com/office/drawing/2014/main" val="2680875534"/>
                    </a:ext>
                  </a:extLst>
                </a:gridCol>
              </a:tblGrid>
              <a:tr h="5253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Country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Currency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Abbreviation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339551"/>
                  </a:ext>
                </a:extLst>
              </a:tr>
              <a:tr h="5042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New Zealand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New Zealand Dollar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NZD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7463940"/>
                  </a:ext>
                </a:extLst>
              </a:tr>
              <a:tr h="5042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China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Chinese Renminbi (Yuan)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CNY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7437057"/>
                  </a:ext>
                </a:extLst>
              </a:tr>
              <a:tr h="350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Mexico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Mexican Peso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MXN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5461116"/>
                  </a:ext>
                </a:extLst>
              </a:tr>
              <a:tr h="5042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South Korea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South Korean Won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KRW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6926752"/>
                  </a:ext>
                </a:extLst>
              </a:tr>
              <a:tr h="350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Turkey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Turkish Lira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TRY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0608327"/>
                  </a:ext>
                </a:extLst>
              </a:tr>
              <a:tr h="350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>
                          <a:solidFill>
                            <a:srgbClr val="FF0000"/>
                          </a:solidFill>
                          <a:effectLst/>
                        </a:rPr>
                        <a:t>Russia</a:t>
                      </a:r>
                      <a:endParaRPr lang="en-US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Russian Rouble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RUB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3274580"/>
                  </a:ext>
                </a:extLst>
              </a:tr>
              <a:tr h="350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>
                          <a:solidFill>
                            <a:srgbClr val="FF0000"/>
                          </a:solidFill>
                          <a:effectLst/>
                        </a:rPr>
                        <a:t>Brazil</a:t>
                      </a:r>
                      <a:endParaRPr lang="en-US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Brazilian Real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BRL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291892"/>
                  </a:ext>
                </a:extLst>
              </a:tr>
              <a:tr h="350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Denmark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Danish Krone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DKK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118697"/>
                  </a:ext>
                </a:extLst>
              </a:tr>
              <a:tr h="350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Poland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Polish Zotty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PLN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882794"/>
                  </a:ext>
                </a:extLst>
              </a:tr>
              <a:tr h="5042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Taiwan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New Taiwan Dollar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TWD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5640467"/>
                  </a:ext>
                </a:extLst>
              </a:tr>
              <a:tr h="5042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Malaysia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Malaysian Ringgit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MYR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6599864"/>
                  </a:ext>
                </a:extLst>
              </a:tr>
              <a:tr h="350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Kuwait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Kuwaiti Dinar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KWD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9337325"/>
                  </a:ext>
                </a:extLst>
              </a:tr>
              <a:tr h="350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Thailand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>
                          <a:effectLst/>
                        </a:rPr>
                        <a:t>Thai Baht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THB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7338622"/>
                  </a:ext>
                </a:extLst>
              </a:tr>
              <a:tr h="5042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FF0000"/>
                          </a:solidFill>
                          <a:effectLst/>
                        </a:rPr>
                        <a:t>United Arab Emirates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</a:rPr>
                        <a:t>United Arab Emirates Dirham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2060"/>
                          </a:solidFill>
                          <a:effectLst/>
                        </a:rPr>
                        <a:t>AED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27" marR="188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2054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59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512</TotalTime>
  <Words>905</Words>
  <Application>Microsoft Office PowerPoint</Application>
  <PresentationFormat>Widescreen</PresentationFormat>
  <Paragraphs>190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 Black</vt:lpstr>
      <vt:lpstr>Calibri</vt:lpstr>
      <vt:lpstr>Cambria Math</vt:lpstr>
      <vt:lpstr>Franklin Gothic Book</vt:lpstr>
      <vt:lpstr>Times New Roman</vt:lpstr>
      <vt:lpstr>Crop</vt:lpstr>
      <vt:lpstr>Hurry Up… The Infinity War is about to begin </vt:lpstr>
      <vt:lpstr>Tybbi: international banking &amp; finance</vt:lpstr>
      <vt:lpstr>Topic: exchange rate</vt:lpstr>
      <vt:lpstr>Exchange Rate </vt:lpstr>
      <vt:lpstr>Representation of Exchange Rate</vt:lpstr>
      <vt:lpstr>PowerPoint Presentation</vt:lpstr>
      <vt:lpstr>Salient Features of Exchange Rate</vt:lpstr>
      <vt:lpstr>Salient Features of Exchange Rate</vt:lpstr>
      <vt:lpstr>PowerPoint Presentation</vt:lpstr>
      <vt:lpstr>Features of Exchange Rate</vt:lpstr>
      <vt:lpstr>Classifications of Exchange Rate</vt:lpstr>
      <vt:lpstr>Classifications of Exchange Rate</vt:lpstr>
      <vt:lpstr>Classifications of Exchange Rate</vt:lpstr>
      <vt:lpstr>Classifications of Exchange Rate</vt:lpstr>
      <vt:lpstr>Classifications of Exchange Rate</vt:lpstr>
      <vt:lpstr>Classifications of Exchange Rate</vt:lpstr>
      <vt:lpstr>Classifications of Exchange Rate</vt:lpstr>
      <vt:lpstr>Classifications of Exchange Rate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Hurry Up… The Infinity War is about to begin</dc:title>
  <dc:creator>Piyush Kawdiya</dc:creator>
  <cp:lastModifiedBy>Piyush Kawdiya</cp:lastModifiedBy>
  <cp:revision>29</cp:revision>
  <dcterms:created xsi:type="dcterms:W3CDTF">2020-08-06T14:25:47Z</dcterms:created>
  <dcterms:modified xsi:type="dcterms:W3CDTF">2020-08-21T04:37:38Z</dcterms:modified>
</cp:coreProperties>
</file>