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7" r:id="rId10"/>
    <p:sldId id="268" r:id="rId11"/>
    <p:sldId id="266" r:id="rId12"/>
    <p:sldId id="270" r:id="rId13"/>
    <p:sldId id="274" r:id="rId14"/>
    <p:sldId id="271" r:id="rId15"/>
    <p:sldId id="275" r:id="rId16"/>
    <p:sldId id="273" r:id="rId17"/>
    <p:sldId id="276" r:id="rId18"/>
    <p:sldId id="277" r:id="rId19"/>
    <p:sldId id="258" r:id="rId20"/>
    <p:sldId id="257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008000"/>
    <a:srgbClr val="0000FF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6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8/21/2020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8/21/2020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8/21/2020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8/21/2020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8/21/2020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8/21/2020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8/21/2020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8/21/2020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8/21/2020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8/21/2020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8/21/2020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8/21/2020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371600" y="5407937"/>
            <a:ext cx="9601200" cy="1485900"/>
          </a:xfrm>
        </p:spPr>
        <p:txBody>
          <a:bodyPr/>
          <a:lstStyle/>
          <a:p>
            <a:pPr algn="ctr"/>
            <a:r>
              <a:rPr lang="en-US" b="1" dirty="0" smtClean="0"/>
              <a:t>Hurry Up…</a:t>
            </a:r>
            <a:br>
              <a:rPr lang="en-US" b="1" dirty="0" smtClean="0"/>
            </a:br>
            <a:r>
              <a:rPr lang="en-US" b="1" dirty="0" smtClean="0"/>
              <a:t>The Infinity War is about to begin </a:t>
            </a:r>
            <a:endParaRPr lang="en-US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0202" y="215375"/>
            <a:ext cx="8027147" cy="5192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1333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883693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Features of Exchange Rate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801503"/>
            <a:ext cx="9601200" cy="4421875"/>
          </a:xfrm>
        </p:spPr>
        <p:txBody>
          <a:bodyPr>
            <a:noAutofit/>
          </a:bodyPr>
          <a:lstStyle/>
          <a:p>
            <a:r>
              <a:rPr lang="en-US" sz="2400" dirty="0" smtClean="0"/>
              <a:t>Foreign exchange rates are quoted by banks on a two-way basis</a:t>
            </a:r>
          </a:p>
          <a:p>
            <a:r>
              <a:rPr lang="en-US" sz="2400" dirty="0" smtClean="0"/>
              <a:t>LHS rate in the quotation is called as </a:t>
            </a:r>
            <a:r>
              <a:rPr lang="en-US" sz="2400" b="1" u="sng" dirty="0" smtClean="0"/>
              <a:t>BID rate </a:t>
            </a:r>
            <a:r>
              <a:rPr lang="en-US" sz="2400" dirty="0" smtClean="0"/>
              <a:t>and represents the rate at which </a:t>
            </a:r>
            <a:r>
              <a:rPr lang="en-US" sz="2400" b="1" u="sng" dirty="0" smtClean="0"/>
              <a:t>the bank would buy </a:t>
            </a:r>
            <a:r>
              <a:rPr lang="en-US" sz="2400" dirty="0" smtClean="0"/>
              <a:t>one unit of the base currency </a:t>
            </a:r>
          </a:p>
          <a:p>
            <a:r>
              <a:rPr lang="en-US" sz="2400" dirty="0" smtClean="0"/>
              <a:t>RHS </a:t>
            </a:r>
            <a:r>
              <a:rPr lang="en-US" sz="2400" dirty="0"/>
              <a:t>rate in the quotation is called as </a:t>
            </a:r>
            <a:r>
              <a:rPr lang="en-US" sz="2400" b="1" u="sng" dirty="0" smtClean="0"/>
              <a:t>ASK </a:t>
            </a:r>
            <a:r>
              <a:rPr lang="en-US" sz="2400" b="1" u="sng" dirty="0"/>
              <a:t>rate </a:t>
            </a:r>
            <a:r>
              <a:rPr lang="en-US" sz="2400" dirty="0"/>
              <a:t>and represents the rate at which </a:t>
            </a:r>
            <a:r>
              <a:rPr lang="en-US" sz="2400" b="1" u="sng" dirty="0"/>
              <a:t>the bank would </a:t>
            </a:r>
            <a:r>
              <a:rPr lang="en-US" sz="2400" b="1" u="sng" dirty="0" smtClean="0"/>
              <a:t>sell </a:t>
            </a:r>
            <a:r>
              <a:rPr lang="en-US" sz="2400" dirty="0" smtClean="0"/>
              <a:t>one </a:t>
            </a:r>
            <a:r>
              <a:rPr lang="en-US" sz="2400" dirty="0"/>
              <a:t>unit of the base currency </a:t>
            </a:r>
          </a:p>
          <a:p>
            <a:r>
              <a:rPr lang="en-US" sz="2400" dirty="0" smtClean="0"/>
              <a:t>The difference between ASK and BID rates is called as Spread (</a:t>
            </a:r>
            <a:r>
              <a:rPr lang="en-US" sz="2400" b="1" dirty="0" smtClean="0">
                <a:solidFill>
                  <a:srgbClr val="FF0000"/>
                </a:solidFill>
              </a:rPr>
              <a:t>SPREAD = ASK-BID</a:t>
            </a:r>
            <a:r>
              <a:rPr lang="en-US" sz="2400" dirty="0" smtClean="0"/>
              <a:t>)</a:t>
            </a:r>
          </a:p>
          <a:p>
            <a:r>
              <a:rPr lang="en-US" sz="2400" b="1" dirty="0" smtClean="0">
                <a:solidFill>
                  <a:srgbClr val="00B050"/>
                </a:solidFill>
              </a:rPr>
              <a:t>Spread</a:t>
            </a:r>
            <a:r>
              <a:rPr lang="en-US" sz="2400" dirty="0" smtClean="0"/>
              <a:t> is always positive as ASK&gt;BID</a:t>
            </a:r>
          </a:p>
          <a:p>
            <a:r>
              <a:rPr lang="en-US" sz="2400" dirty="0" smtClean="0"/>
              <a:t>An exchange rate is quoted to </a:t>
            </a:r>
            <a:r>
              <a:rPr lang="en-US" sz="2400" b="1" dirty="0" smtClean="0">
                <a:solidFill>
                  <a:srgbClr val="7030A0"/>
                </a:solidFill>
              </a:rPr>
              <a:t>two or four decimal places</a:t>
            </a:r>
          </a:p>
          <a:p>
            <a:r>
              <a:rPr lang="en-US" sz="2400" dirty="0" smtClean="0"/>
              <a:t>An exchange rate is expressed to the base of </a:t>
            </a: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</a:rPr>
              <a:t>1, 10, 100 or 1000 base currencies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lang="en-US" sz="2400" b="1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8717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829101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Classifications of Exchange Rate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815152"/>
            <a:ext cx="9601200" cy="4052248"/>
          </a:xfrm>
        </p:spPr>
        <p:txBody>
          <a:bodyPr>
            <a:normAutofit/>
          </a:bodyPr>
          <a:lstStyle/>
          <a:p>
            <a:pPr lvl="0"/>
            <a:r>
              <a:rPr lang="en-IN" sz="2400" b="1" dirty="0">
                <a:solidFill>
                  <a:srgbClr val="00B050"/>
                </a:solidFill>
              </a:rPr>
              <a:t>Direct quotes </a:t>
            </a:r>
            <a:r>
              <a:rPr lang="en-IN" sz="2400" dirty="0"/>
              <a:t>are the exchange rates which represent a relationship between fixed units of foreign currency against variable number of units of domestic currency.</a:t>
            </a:r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0471" y="3083993"/>
            <a:ext cx="8151058" cy="3389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2867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183943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Classifications of Exchange Rate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692322"/>
            <a:ext cx="9601200" cy="4175078"/>
          </a:xfrm>
        </p:spPr>
        <p:txBody>
          <a:bodyPr>
            <a:normAutofit/>
          </a:bodyPr>
          <a:lstStyle/>
          <a:p>
            <a:pPr lvl="0"/>
            <a:r>
              <a:rPr lang="en-IN" sz="2400" b="1" dirty="0" smtClean="0">
                <a:solidFill>
                  <a:srgbClr val="0070C0"/>
                </a:solidFill>
              </a:rPr>
              <a:t>Indirect </a:t>
            </a:r>
            <a:r>
              <a:rPr lang="en-IN" sz="2400" b="1" dirty="0">
                <a:solidFill>
                  <a:srgbClr val="0070C0"/>
                </a:solidFill>
              </a:rPr>
              <a:t>quotes / Reciprocal quote / Inverse quote </a:t>
            </a:r>
            <a:r>
              <a:rPr lang="en-IN" sz="2400" dirty="0"/>
              <a:t>are the exchange rates which represent a relationship between fixed number of units of domestic currency against variable number of units of foreign currency.</a:t>
            </a:r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0471" y="3432339"/>
            <a:ext cx="8151058" cy="3389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3541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371600" y="685800"/>
            <a:ext cx="10611134" cy="1485900"/>
          </a:xfrm>
        </p:spPr>
        <p:txBody>
          <a:bodyPr/>
          <a:lstStyle/>
          <a:p>
            <a:r>
              <a:rPr lang="en-US" b="1" dirty="0">
                <a:solidFill>
                  <a:srgbClr val="002060"/>
                </a:solidFill>
                <a:latin typeface="Arial Black" panose="020B0A04020102020204" pitchFamily="34" charset="0"/>
              </a:rPr>
              <a:t>Classifications of Exchange Rate</a:t>
            </a:r>
            <a:endParaRPr lang="en-US" b="1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2690469"/>
              </p:ext>
            </p:extLst>
          </p:nvPr>
        </p:nvGraphicFramePr>
        <p:xfrm>
          <a:off x="1501255" y="2575760"/>
          <a:ext cx="10003809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1378">
                  <a:extLst>
                    <a:ext uri="{9D8B030D-6E8A-4147-A177-3AD203B41FA5}">
                      <a16:colId xmlns:a16="http://schemas.microsoft.com/office/drawing/2014/main" val="1326711190"/>
                    </a:ext>
                  </a:extLst>
                </a:gridCol>
                <a:gridCol w="3725839">
                  <a:extLst>
                    <a:ext uri="{9D8B030D-6E8A-4147-A177-3AD203B41FA5}">
                      <a16:colId xmlns:a16="http://schemas.microsoft.com/office/drawing/2014/main" val="3280144485"/>
                    </a:ext>
                  </a:extLst>
                </a:gridCol>
                <a:gridCol w="4626592">
                  <a:extLst>
                    <a:ext uri="{9D8B030D-6E8A-4147-A177-3AD203B41FA5}">
                      <a16:colId xmlns:a16="http://schemas.microsoft.com/office/drawing/2014/main" val="12769583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Quotation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Direct Rate 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Indirect</a:t>
                      </a:r>
                      <a:r>
                        <a:rPr lang="en-US" sz="2400" baseline="0" dirty="0" smtClean="0"/>
                        <a:t> Rate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60602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USD</a:t>
                      </a:r>
                      <a:r>
                        <a:rPr lang="en-US" sz="2400" baseline="0" dirty="0" smtClean="0"/>
                        <a:t>/INR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India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United</a:t>
                      </a:r>
                      <a:r>
                        <a:rPr lang="en-US" sz="2400" baseline="0" dirty="0" smtClean="0"/>
                        <a:t> States of America 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778982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INR/USD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United</a:t>
                      </a:r>
                      <a:r>
                        <a:rPr lang="en-US" sz="2400" baseline="0" dirty="0" smtClean="0"/>
                        <a:t> States of America </a:t>
                      </a:r>
                      <a:endParaRPr lang="en-US" sz="24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India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936993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AUD/CHY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China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Australia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90949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CHY/AUD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Australia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China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29536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GBP/JPY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Japan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Great Britain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020609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JPY/GBP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Great Britain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Japan</a:t>
                      </a:r>
                      <a:r>
                        <a:rPr lang="en-US" sz="2400" baseline="0" dirty="0" smtClean="0"/>
                        <a:t> 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45612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45610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05429" y="685800"/>
            <a:ext cx="9601200" cy="1157514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Classifications of Exchange Rate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lvl="0"/>
                <a:r>
                  <a:rPr lang="en-IN" sz="2400" b="1" dirty="0" smtClean="0">
                    <a:solidFill>
                      <a:srgbClr val="FF0000"/>
                    </a:solidFill>
                  </a:rPr>
                  <a:t>Cross </a:t>
                </a:r>
                <a:r>
                  <a:rPr lang="en-IN" sz="2400" b="1" dirty="0">
                    <a:solidFill>
                      <a:srgbClr val="FF0000"/>
                    </a:solidFill>
                  </a:rPr>
                  <a:t>rate </a:t>
                </a:r>
                <a:r>
                  <a:rPr lang="en-IN" sz="2400" dirty="0"/>
                  <a:t>refers to the exchange rate between two Currencies, each of which has an exchange rate quote against a common currency.</a:t>
                </a:r>
                <a:endParaRPr lang="en-US" sz="2400" dirty="0"/>
              </a:p>
              <a:p>
                <a:r>
                  <a:rPr lang="en-US" sz="2400" dirty="0"/>
                  <a:t>Cross rate calculation:</a:t>
                </a:r>
              </a:p>
              <a:p>
                <a:pPr marL="0" indent="0">
                  <a:buNone/>
                </a:pPr>
                <a:endParaRPr lang="en-US" sz="2800" dirty="0"/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sz="72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7200" b="1" i="1">
                            <a:latin typeface="Cambria Math" panose="02040503050406030204" pitchFamily="18" charset="0"/>
                          </a:rPr>
                          <m:t>𝒙</m:t>
                        </m:r>
                      </m:num>
                      <m:den>
                        <m:r>
                          <a:rPr lang="en-US" sz="7200" b="1" i="1">
                            <a:latin typeface="Cambria Math" panose="02040503050406030204" pitchFamily="18" charset="0"/>
                          </a:rPr>
                          <m:t>𝒚</m:t>
                        </m:r>
                      </m:den>
                    </m:f>
                  </m:oMath>
                </a14:m>
                <a:r>
                  <a:rPr lang="en-US" sz="7200" b="1" dirty="0"/>
                  <a:t> *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72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7200" b="1" i="1">
                            <a:latin typeface="Cambria Math" panose="02040503050406030204" pitchFamily="18" charset="0"/>
                          </a:rPr>
                          <m:t>𝒚</m:t>
                        </m:r>
                        <m:r>
                          <a:rPr lang="en-US" sz="7200" b="1" i="1">
                            <a:latin typeface="Cambria Math" panose="02040503050406030204" pitchFamily="18" charset="0"/>
                          </a:rPr>
                          <m:t> </m:t>
                        </m:r>
                      </m:num>
                      <m:den>
                        <m:r>
                          <a:rPr lang="en-US" sz="7200" b="1" i="1">
                            <a:latin typeface="Cambria Math" panose="02040503050406030204" pitchFamily="18" charset="0"/>
                          </a:rPr>
                          <m:t>𝒛</m:t>
                        </m:r>
                      </m:den>
                    </m:f>
                    <m:r>
                      <a:rPr lang="en-US" sz="7200" b="1" i="1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sz="72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7200" b="1" i="1">
                            <a:latin typeface="Cambria Math" panose="02040503050406030204" pitchFamily="18" charset="0"/>
                          </a:rPr>
                          <m:t>𝒙</m:t>
                        </m:r>
                      </m:num>
                      <m:den>
                        <m:r>
                          <a:rPr lang="en-US" sz="7200" b="1" i="1">
                            <a:latin typeface="Cambria Math" panose="02040503050406030204" pitchFamily="18" charset="0"/>
                          </a:rPr>
                          <m:t>𝒛</m:t>
                        </m:r>
                      </m:den>
                    </m:f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889" t="-1871" b="-11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27973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8991" y="685800"/>
            <a:ext cx="10672549" cy="1485900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002060"/>
                </a:solidFill>
                <a:latin typeface="Arial Black" panose="020B0A04020102020204" pitchFamily="34" charset="0"/>
              </a:rPr>
              <a:t>Classifications of Exchange Rate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dirty="0">
                <a:ea typeface="Calibri" panose="020F0502020204030204" pitchFamily="34" charset="0"/>
                <a:cs typeface="Times New Roman" panose="02020603050405020304" pitchFamily="18" charset="0"/>
              </a:rPr>
              <a:t>Crossing is the process of calculating cross rates. </a:t>
            </a:r>
            <a:endParaRPr lang="en-US" sz="2400" dirty="0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Cross </a:t>
            </a:r>
            <a:r>
              <a:rPr lang="en-US" sz="2400" dirty="0">
                <a:ea typeface="Calibri" panose="020F0502020204030204" pitchFamily="34" charset="0"/>
                <a:cs typeface="Times New Roman" panose="02020603050405020304" pitchFamily="18" charset="0"/>
              </a:rPr>
              <a:t>Currency rates are combination with vehicle currency rate against the domestic currency to establish the value of the domestic currency against all international currencies.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dirty="0">
                <a:ea typeface="Calibri" panose="020F0502020204030204" pitchFamily="34" charset="0"/>
                <a:cs typeface="Times New Roman" panose="02020603050405020304" pitchFamily="18" charset="0"/>
              </a:rPr>
              <a:t>While calculating the cross rate, the common currency is eliminated to derive the new rate.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0483292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599" y="685800"/>
            <a:ext cx="10679373" cy="1485900"/>
          </a:xfrm>
        </p:spPr>
        <p:txBody>
          <a:bodyPr/>
          <a:lstStyle/>
          <a:p>
            <a:r>
              <a:rPr lang="en-US" b="1" dirty="0">
                <a:solidFill>
                  <a:srgbClr val="002060"/>
                </a:solidFill>
                <a:latin typeface="Arial Black" panose="020B0A04020102020204" pitchFamily="34" charset="0"/>
              </a:rPr>
              <a:t>Classifications of Exchange Rate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sz="66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6600" b="1" i="1">
                            <a:latin typeface="Cambria Math" panose="02040503050406030204" pitchFamily="18" charset="0"/>
                          </a:rPr>
                          <m:t>𝒙</m:t>
                        </m:r>
                      </m:num>
                      <m:den>
                        <m:r>
                          <a:rPr lang="en-US" sz="6600" b="1" i="1">
                            <a:latin typeface="Cambria Math" panose="02040503050406030204" pitchFamily="18" charset="0"/>
                          </a:rPr>
                          <m:t>𝒚</m:t>
                        </m:r>
                      </m:den>
                    </m:f>
                  </m:oMath>
                </a14:m>
                <a:r>
                  <a:rPr lang="en-US" sz="6600" b="1" dirty="0"/>
                  <a:t> </a:t>
                </a:r>
                <a:r>
                  <a:rPr lang="en-US" sz="6600" b="1" i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bid </a:t>
                </a:r>
                <a:r>
                  <a:rPr lang="en-US" sz="6600" b="1" dirty="0" smtClean="0"/>
                  <a:t>*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66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6600" b="1" i="1">
                            <a:latin typeface="Cambria Math" panose="02040503050406030204" pitchFamily="18" charset="0"/>
                          </a:rPr>
                          <m:t>𝒚</m:t>
                        </m:r>
                        <m:r>
                          <a:rPr lang="en-US" sz="6600" b="1" i="1">
                            <a:latin typeface="Cambria Math" panose="02040503050406030204" pitchFamily="18" charset="0"/>
                          </a:rPr>
                          <m:t> </m:t>
                        </m:r>
                      </m:num>
                      <m:den>
                        <m:r>
                          <a:rPr lang="en-US" sz="6600" b="1" i="1">
                            <a:latin typeface="Cambria Math" panose="02040503050406030204" pitchFamily="18" charset="0"/>
                          </a:rPr>
                          <m:t>𝒛</m:t>
                        </m:r>
                      </m:den>
                    </m:f>
                    <m:r>
                      <a:rPr lang="en-US" sz="6600" b="1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6600" b="1" i="1">
                        <a:latin typeface="Cambria Math" panose="02040503050406030204" pitchFamily="18" charset="0"/>
                      </a:rPr>
                      <m:t>𝒃𝒊𝒅</m:t>
                    </m:r>
                    <m:r>
                      <a:rPr lang="en-US" sz="6600" b="1" i="1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sz="66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6600" b="1" i="1">
                            <a:latin typeface="Cambria Math" panose="02040503050406030204" pitchFamily="18" charset="0"/>
                          </a:rPr>
                          <m:t>𝒙</m:t>
                        </m:r>
                      </m:num>
                      <m:den>
                        <m:r>
                          <a:rPr lang="en-US" sz="6600" b="1" i="1">
                            <a:latin typeface="Cambria Math" panose="02040503050406030204" pitchFamily="18" charset="0"/>
                          </a:rPr>
                          <m:t>𝒛</m:t>
                        </m:r>
                      </m:den>
                    </m:f>
                  </m:oMath>
                </a14:m>
                <a:r>
                  <a:rPr lang="en-US" sz="6600" b="1" dirty="0"/>
                  <a:t> </a:t>
                </a:r>
                <a:r>
                  <a:rPr lang="en-US" sz="6600" b="1" i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bid</a:t>
                </a:r>
              </a:p>
              <a:p>
                <a:pPr marL="0" indent="0">
                  <a:buNone/>
                </a:pPr>
                <a:endParaRPr lang="en-US" sz="6600" b="1" i="1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sz="66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6600" b="1" i="1">
                            <a:latin typeface="Cambria Math" panose="02040503050406030204" pitchFamily="18" charset="0"/>
                          </a:rPr>
                          <m:t>𝒙</m:t>
                        </m:r>
                      </m:num>
                      <m:den>
                        <m:r>
                          <a:rPr lang="en-US" sz="6600" b="1" i="1">
                            <a:latin typeface="Cambria Math" panose="02040503050406030204" pitchFamily="18" charset="0"/>
                          </a:rPr>
                          <m:t>𝒚</m:t>
                        </m:r>
                      </m:den>
                    </m:f>
                  </m:oMath>
                </a14:m>
                <a:r>
                  <a:rPr lang="en-US" sz="6600" b="1" dirty="0"/>
                  <a:t> </a:t>
                </a:r>
                <a:r>
                  <a:rPr lang="en-US" sz="6600" b="1" i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ask </a:t>
                </a:r>
                <a:r>
                  <a:rPr lang="en-US" sz="6600" b="1" dirty="0" smtClean="0"/>
                  <a:t>*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66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6600" b="1" i="1">
                            <a:latin typeface="Cambria Math" panose="02040503050406030204" pitchFamily="18" charset="0"/>
                          </a:rPr>
                          <m:t>𝒚</m:t>
                        </m:r>
                        <m:r>
                          <a:rPr lang="en-US" sz="6600" b="1" i="1">
                            <a:latin typeface="Cambria Math" panose="02040503050406030204" pitchFamily="18" charset="0"/>
                          </a:rPr>
                          <m:t> </m:t>
                        </m:r>
                      </m:num>
                      <m:den>
                        <m:r>
                          <a:rPr lang="en-US" sz="6600" b="1" i="1">
                            <a:latin typeface="Cambria Math" panose="02040503050406030204" pitchFamily="18" charset="0"/>
                          </a:rPr>
                          <m:t>𝒛</m:t>
                        </m:r>
                      </m:den>
                    </m:f>
                    <m:r>
                      <a:rPr lang="en-US" sz="6600" b="1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6600" b="1" i="1" smtClean="0">
                        <a:latin typeface="Cambria Math" panose="02040503050406030204" pitchFamily="18" charset="0"/>
                      </a:rPr>
                      <m:t>𝒂𝒔𝒌</m:t>
                    </m:r>
                    <m:r>
                      <a:rPr lang="en-US" sz="6600" b="1" i="1" smtClean="0">
                        <a:latin typeface="Cambria Math" panose="02040503050406030204" pitchFamily="18" charset="0"/>
                      </a:rPr>
                      <m:t> = </m:t>
                    </m:r>
                    <m:f>
                      <m:fPr>
                        <m:ctrlPr>
                          <a:rPr lang="en-US" sz="66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6600" b="1" i="1">
                            <a:latin typeface="Cambria Math" panose="02040503050406030204" pitchFamily="18" charset="0"/>
                          </a:rPr>
                          <m:t>𝒙</m:t>
                        </m:r>
                      </m:num>
                      <m:den>
                        <m:r>
                          <a:rPr lang="en-US" sz="6600" b="1" i="1">
                            <a:latin typeface="Cambria Math" panose="02040503050406030204" pitchFamily="18" charset="0"/>
                          </a:rPr>
                          <m:t>𝒛</m:t>
                        </m:r>
                      </m:den>
                    </m:f>
                  </m:oMath>
                </a14:m>
                <a:r>
                  <a:rPr lang="en-US" sz="6600" b="1" dirty="0"/>
                  <a:t> </a:t>
                </a:r>
                <a:r>
                  <a:rPr lang="en-US" sz="6600" b="1" i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ask</a:t>
                </a:r>
                <a:endParaRPr lang="en-US" sz="6600" b="1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4932" b="-180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631633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10501952" cy="1485900"/>
          </a:xfrm>
        </p:spPr>
        <p:txBody>
          <a:bodyPr/>
          <a:lstStyle/>
          <a:p>
            <a:r>
              <a:rPr lang="en-US" b="1" dirty="0">
                <a:solidFill>
                  <a:srgbClr val="002060"/>
                </a:solidFill>
                <a:latin typeface="Arial Black" panose="020B0A04020102020204" pitchFamily="34" charset="0"/>
              </a:rPr>
              <a:t>Classifications of Exchange Rate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/>
              <a:t>There are two methods of crossing</a:t>
            </a:r>
          </a:p>
          <a:p>
            <a:pPr marL="0" lvl="0" indent="0">
              <a:buNone/>
            </a:pPr>
            <a:r>
              <a:rPr lang="en-IN" sz="2400" b="1" u="sng" dirty="0"/>
              <a:t>Chain Rule :-</a:t>
            </a:r>
            <a:endParaRPr lang="en-US" sz="2400" b="1" u="sng" dirty="0"/>
          </a:p>
          <a:p>
            <a:r>
              <a:rPr lang="en-IN" sz="5400" b="1" dirty="0"/>
              <a:t>(X/Y) * (Y/Z) = </a:t>
            </a:r>
            <a:r>
              <a:rPr lang="en-IN" sz="5400" b="1" dirty="0">
                <a:solidFill>
                  <a:srgbClr val="FF0000"/>
                </a:solidFill>
              </a:rPr>
              <a:t>(X/Z</a:t>
            </a:r>
            <a:r>
              <a:rPr lang="en-IN" sz="5400" b="1" dirty="0" smtClean="0">
                <a:solidFill>
                  <a:srgbClr val="FF0000"/>
                </a:solidFill>
              </a:rPr>
              <a:t>)</a:t>
            </a:r>
            <a:endParaRPr lang="en-US" sz="5400" b="1" dirty="0">
              <a:solidFill>
                <a:srgbClr val="FF0000"/>
              </a:solidFill>
            </a:endParaRPr>
          </a:p>
          <a:p>
            <a:r>
              <a:rPr lang="en-IN" sz="5400" b="1" dirty="0">
                <a:solidFill>
                  <a:srgbClr val="FF0000"/>
                </a:solidFill>
              </a:rPr>
              <a:t>(X/Z)</a:t>
            </a:r>
            <a:r>
              <a:rPr lang="en-IN" sz="5400" b="1" baseline="-25000" dirty="0">
                <a:solidFill>
                  <a:srgbClr val="FF0000"/>
                </a:solidFill>
              </a:rPr>
              <a:t>Bid </a:t>
            </a:r>
            <a:r>
              <a:rPr lang="en-IN" sz="5400" b="1" dirty="0"/>
              <a:t>= (X/Y)</a:t>
            </a:r>
            <a:r>
              <a:rPr lang="en-IN" sz="5400" b="1" baseline="-25000" dirty="0"/>
              <a:t> Bid</a:t>
            </a:r>
            <a:r>
              <a:rPr lang="en-IN" sz="5400" b="1" dirty="0"/>
              <a:t> * (Y/Z)</a:t>
            </a:r>
            <a:r>
              <a:rPr lang="en-IN" sz="5400" b="1" baseline="-25000" dirty="0"/>
              <a:t> Bid</a:t>
            </a:r>
            <a:r>
              <a:rPr lang="en-IN" sz="5400" b="1" dirty="0"/>
              <a:t> </a:t>
            </a:r>
            <a:endParaRPr lang="en-IN" sz="5400" b="1" dirty="0" smtClean="0"/>
          </a:p>
          <a:p>
            <a:r>
              <a:rPr lang="en-IN" sz="5400" b="1" dirty="0" smtClean="0">
                <a:solidFill>
                  <a:srgbClr val="FF0000"/>
                </a:solidFill>
              </a:rPr>
              <a:t>(</a:t>
            </a:r>
            <a:r>
              <a:rPr lang="en-IN" sz="5400" b="1" dirty="0">
                <a:solidFill>
                  <a:srgbClr val="FF0000"/>
                </a:solidFill>
              </a:rPr>
              <a:t>X/Z)</a:t>
            </a:r>
            <a:r>
              <a:rPr lang="en-IN" sz="5400" b="1" baseline="-25000" dirty="0">
                <a:solidFill>
                  <a:srgbClr val="FF0000"/>
                </a:solidFill>
              </a:rPr>
              <a:t> Ask </a:t>
            </a:r>
            <a:r>
              <a:rPr lang="en-IN" sz="5400" b="1" dirty="0"/>
              <a:t>= (X/Y)</a:t>
            </a:r>
            <a:r>
              <a:rPr lang="en-IN" sz="5400" b="1" baseline="-25000" dirty="0"/>
              <a:t> Ask</a:t>
            </a:r>
            <a:r>
              <a:rPr lang="en-IN" sz="5400" b="1" dirty="0"/>
              <a:t> * (Y/Z)</a:t>
            </a:r>
            <a:r>
              <a:rPr lang="en-IN" sz="5400" b="1" baseline="-25000" dirty="0"/>
              <a:t> Ask</a:t>
            </a:r>
            <a:r>
              <a:rPr lang="en-IN" sz="5400" b="1" dirty="0"/>
              <a:t> </a:t>
            </a:r>
            <a:endParaRPr lang="en-US" sz="5400" b="1" dirty="0"/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87376580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10310884" cy="1485900"/>
          </a:xfrm>
        </p:spPr>
        <p:txBody>
          <a:bodyPr/>
          <a:lstStyle/>
          <a:p>
            <a:r>
              <a:rPr lang="en-US" b="1" dirty="0">
                <a:solidFill>
                  <a:srgbClr val="002060"/>
                </a:solidFill>
                <a:latin typeface="Arial Black" panose="020B0A04020102020204" pitchFamily="34" charset="0"/>
              </a:rPr>
              <a:t>Classifications of Exchange Rate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285999"/>
            <a:ext cx="9601200" cy="3678073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IN" b="1" u="sng" dirty="0" smtClean="0"/>
              <a:t>Inverse Rule or Direct/Indirect Rule:- </a:t>
            </a:r>
            <a:endParaRPr lang="en-US" b="1" u="sng" dirty="0"/>
          </a:p>
          <a:p>
            <a:r>
              <a:rPr lang="en-IN" sz="4400" b="1" dirty="0"/>
              <a:t>(X/Y) * </a:t>
            </a:r>
            <a:r>
              <a:rPr lang="en-IN" sz="4400" b="1" dirty="0" smtClean="0"/>
              <a:t>(Z/Y) </a:t>
            </a:r>
            <a:r>
              <a:rPr lang="en-IN" sz="4400" b="1" dirty="0"/>
              <a:t>= </a:t>
            </a:r>
            <a:r>
              <a:rPr lang="en-IN" sz="4400" b="1" dirty="0">
                <a:solidFill>
                  <a:srgbClr val="FF0000"/>
                </a:solidFill>
              </a:rPr>
              <a:t>(X/Z</a:t>
            </a:r>
            <a:r>
              <a:rPr lang="en-IN" sz="4400" b="1" dirty="0" smtClean="0">
                <a:solidFill>
                  <a:srgbClr val="FF0000"/>
                </a:solidFill>
              </a:rPr>
              <a:t>)</a:t>
            </a:r>
          </a:p>
          <a:p>
            <a:r>
              <a:rPr lang="en-IN" sz="4400" b="1" dirty="0"/>
              <a:t>(X/Y) * </a:t>
            </a:r>
            <a:r>
              <a:rPr lang="en-IN" sz="4400" b="1" dirty="0" smtClean="0">
                <a:solidFill>
                  <a:srgbClr val="CC0099"/>
                </a:solidFill>
              </a:rPr>
              <a:t>1/(Z/Y</a:t>
            </a:r>
            <a:r>
              <a:rPr lang="en-IN" sz="4400" b="1" dirty="0">
                <a:solidFill>
                  <a:srgbClr val="CC0099"/>
                </a:solidFill>
              </a:rPr>
              <a:t>) </a:t>
            </a:r>
            <a:r>
              <a:rPr lang="en-IN" sz="4400" b="1" dirty="0"/>
              <a:t>= </a:t>
            </a:r>
            <a:r>
              <a:rPr lang="en-IN" sz="4400" b="1" dirty="0">
                <a:solidFill>
                  <a:srgbClr val="FF0000"/>
                </a:solidFill>
              </a:rPr>
              <a:t>(X/Z</a:t>
            </a:r>
            <a:r>
              <a:rPr lang="en-IN" sz="4400" b="1" dirty="0" smtClean="0">
                <a:solidFill>
                  <a:srgbClr val="FF0000"/>
                </a:solidFill>
              </a:rPr>
              <a:t>)</a:t>
            </a:r>
            <a:endParaRPr lang="en-US" sz="4400" b="1" dirty="0">
              <a:solidFill>
                <a:srgbClr val="FF0000"/>
              </a:solidFill>
            </a:endParaRPr>
          </a:p>
          <a:p>
            <a:r>
              <a:rPr lang="en-IN" sz="4400" b="1" dirty="0">
                <a:solidFill>
                  <a:srgbClr val="FF0000"/>
                </a:solidFill>
              </a:rPr>
              <a:t>(X/Z)</a:t>
            </a:r>
            <a:r>
              <a:rPr lang="en-IN" sz="4400" b="1" baseline="-25000" dirty="0">
                <a:solidFill>
                  <a:srgbClr val="FF0000"/>
                </a:solidFill>
              </a:rPr>
              <a:t>Bid </a:t>
            </a:r>
            <a:r>
              <a:rPr lang="en-IN" sz="4400" b="1" dirty="0"/>
              <a:t>= (X/Y)</a:t>
            </a:r>
            <a:r>
              <a:rPr lang="en-IN" sz="4400" b="1" baseline="-25000" dirty="0"/>
              <a:t> Bid</a:t>
            </a:r>
            <a:r>
              <a:rPr lang="en-IN" sz="4400" b="1" dirty="0"/>
              <a:t> * </a:t>
            </a:r>
            <a:r>
              <a:rPr lang="en-IN" sz="4400" b="1" dirty="0" smtClean="0">
                <a:solidFill>
                  <a:srgbClr val="CC0099"/>
                </a:solidFill>
              </a:rPr>
              <a:t>1/(Z/Y)</a:t>
            </a:r>
            <a:r>
              <a:rPr lang="en-IN" sz="4400" b="1" baseline="-25000" dirty="0" smtClean="0">
                <a:solidFill>
                  <a:srgbClr val="CC0099"/>
                </a:solidFill>
              </a:rPr>
              <a:t> Ask</a:t>
            </a:r>
            <a:r>
              <a:rPr lang="en-IN" sz="4400" b="1" dirty="0" smtClean="0">
                <a:solidFill>
                  <a:srgbClr val="CC0099"/>
                </a:solidFill>
              </a:rPr>
              <a:t> </a:t>
            </a:r>
            <a:endParaRPr lang="en-IN" sz="4400" b="1" dirty="0">
              <a:solidFill>
                <a:srgbClr val="CC0099"/>
              </a:solidFill>
            </a:endParaRPr>
          </a:p>
          <a:p>
            <a:r>
              <a:rPr lang="en-IN" sz="4400" b="1" dirty="0">
                <a:solidFill>
                  <a:srgbClr val="FF0000"/>
                </a:solidFill>
              </a:rPr>
              <a:t>(X/Z)</a:t>
            </a:r>
            <a:r>
              <a:rPr lang="en-IN" sz="4400" b="1" baseline="-25000" dirty="0">
                <a:solidFill>
                  <a:srgbClr val="FF0000"/>
                </a:solidFill>
              </a:rPr>
              <a:t> Ask </a:t>
            </a:r>
            <a:r>
              <a:rPr lang="en-IN" sz="4400" b="1" dirty="0"/>
              <a:t>= (X/Y)</a:t>
            </a:r>
            <a:r>
              <a:rPr lang="en-IN" sz="4400" b="1" baseline="-25000" dirty="0"/>
              <a:t> Ask</a:t>
            </a:r>
            <a:r>
              <a:rPr lang="en-IN" sz="4400" b="1" dirty="0"/>
              <a:t> * </a:t>
            </a:r>
            <a:r>
              <a:rPr lang="en-IN" sz="4400" b="1" dirty="0" smtClean="0">
                <a:solidFill>
                  <a:srgbClr val="CC0099"/>
                </a:solidFill>
              </a:rPr>
              <a:t>1/(Z/Y)</a:t>
            </a:r>
            <a:r>
              <a:rPr lang="en-IN" sz="4400" b="1" baseline="-25000" dirty="0" smtClean="0">
                <a:solidFill>
                  <a:srgbClr val="CC0099"/>
                </a:solidFill>
              </a:rPr>
              <a:t> Bid</a:t>
            </a:r>
            <a:r>
              <a:rPr lang="en-IN" sz="4400" b="1" dirty="0" smtClean="0">
                <a:solidFill>
                  <a:srgbClr val="CC0099"/>
                </a:solidFill>
              </a:rPr>
              <a:t>  </a:t>
            </a:r>
            <a:endParaRPr lang="en-US" sz="4400" b="1" dirty="0">
              <a:solidFill>
                <a:srgbClr val="CC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54109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0567" y="1372169"/>
            <a:ext cx="7414548" cy="4168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0108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US" sz="6300" b="1" dirty="0" err="1" smtClean="0"/>
              <a:t>Tybbi</a:t>
            </a:r>
            <a:r>
              <a:rPr lang="en-US" sz="6300" b="1" dirty="0" smtClean="0"/>
              <a:t>:</a:t>
            </a:r>
            <a:br>
              <a:rPr lang="en-US" sz="6300" b="1" dirty="0" smtClean="0"/>
            </a:br>
            <a:r>
              <a:rPr lang="en-US" sz="6300" b="1" dirty="0" smtClean="0"/>
              <a:t>international banking &amp; finance</a:t>
            </a:r>
            <a:endParaRPr lang="en-US" sz="6300" b="1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Akash</a:t>
            </a:r>
            <a:r>
              <a:rPr lang="en-US" dirty="0" smtClean="0"/>
              <a:t> </a:t>
            </a:r>
            <a:r>
              <a:rPr lang="en-US" dirty="0" err="1"/>
              <a:t>D</a:t>
            </a:r>
            <a:r>
              <a:rPr lang="en-US" dirty="0" err="1" smtClean="0"/>
              <a:t>eshmukh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4845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1635" y="284541"/>
            <a:ext cx="7224740" cy="6252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0058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Topic: exchange rate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082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870045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Exchange Rate </a:t>
            </a:r>
            <a:endParaRPr lang="en-US" b="1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371600" y="1562667"/>
            <a:ext cx="9601200" cy="3581400"/>
          </a:xfrm>
        </p:spPr>
        <p:txBody>
          <a:bodyPr>
            <a:noAutofit/>
          </a:bodyPr>
          <a:lstStyle/>
          <a:p>
            <a:r>
              <a:rPr lang="en-US" sz="2400" dirty="0" smtClean="0"/>
              <a:t>It the ratio of two currencies </a:t>
            </a:r>
          </a:p>
          <a:p>
            <a:pPr lvl="0"/>
            <a:r>
              <a:rPr lang="en-IN" sz="2400" dirty="0"/>
              <a:t>Exchange Rate is a price of a nation’s currency in terms of another currency</a:t>
            </a:r>
            <a:r>
              <a:rPr lang="en-IN" sz="2400" dirty="0" smtClean="0"/>
              <a:t>.</a:t>
            </a:r>
          </a:p>
          <a:p>
            <a:pPr lvl="0"/>
            <a:r>
              <a:rPr lang="en-IN" sz="2400" dirty="0" smtClean="0"/>
              <a:t>Foreign Exchange Rate is an equality which provides an relationship between two currencies.</a:t>
            </a:r>
          </a:p>
          <a:p>
            <a:pPr lvl="0"/>
            <a:r>
              <a:rPr lang="en-IN" sz="2400" dirty="0" smtClean="0"/>
              <a:t>Exchange Rate is the value of base currency expressed in terms of variable currency.</a:t>
            </a:r>
            <a:endParaRPr lang="en-US" sz="2400" dirty="0"/>
          </a:p>
          <a:p>
            <a:pPr lvl="0"/>
            <a:r>
              <a:rPr lang="en-IN" sz="2400" dirty="0"/>
              <a:t>Exchange Rate has two components- Domestic currency &amp; Foreign Currency</a:t>
            </a:r>
            <a:r>
              <a:rPr lang="en-IN" sz="2400" dirty="0" smtClean="0"/>
              <a:t>.</a:t>
            </a:r>
          </a:p>
          <a:p>
            <a:pPr lvl="0"/>
            <a:r>
              <a:rPr lang="en-IN" sz="2400" dirty="0" smtClean="0"/>
              <a:t>Exchange </a:t>
            </a:r>
            <a:r>
              <a:rPr lang="en-IN" sz="2400" dirty="0"/>
              <a:t>Rates are quoted by banks on a two-way basis. In India, Inter-Bank market rate is up-to four Decimal places</a:t>
            </a:r>
            <a:endParaRPr lang="en-US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97553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Representation of Exchange Rate</a:t>
            </a:r>
            <a:endParaRPr lang="en-US" b="1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b="1" dirty="0" smtClean="0"/>
              <a:t>1 USD = INR 74.8930 – 75.9450</a:t>
            </a:r>
          </a:p>
          <a:p>
            <a:r>
              <a:rPr lang="en-US" sz="3600" b="1" dirty="0" smtClean="0">
                <a:solidFill>
                  <a:srgbClr val="FF0000"/>
                </a:solidFill>
              </a:rPr>
              <a:t>USD/INR </a:t>
            </a:r>
            <a:r>
              <a:rPr lang="en-US" sz="3600" b="1" dirty="0">
                <a:solidFill>
                  <a:srgbClr val="FF0000"/>
                </a:solidFill>
              </a:rPr>
              <a:t>74.8930 – </a:t>
            </a:r>
            <a:r>
              <a:rPr lang="en-US" sz="3600" b="1" dirty="0" smtClean="0">
                <a:solidFill>
                  <a:srgbClr val="FF0000"/>
                </a:solidFill>
              </a:rPr>
              <a:t>75.9450</a:t>
            </a:r>
          </a:p>
          <a:p>
            <a:r>
              <a:rPr lang="en-US" sz="3600" b="1" dirty="0" smtClean="0">
                <a:solidFill>
                  <a:srgbClr val="00B050"/>
                </a:solidFill>
              </a:rPr>
              <a:t>INR </a:t>
            </a:r>
            <a:r>
              <a:rPr lang="en-US" sz="3600" b="1" dirty="0">
                <a:solidFill>
                  <a:srgbClr val="00B050"/>
                </a:solidFill>
              </a:rPr>
              <a:t>74.8930 – </a:t>
            </a:r>
            <a:r>
              <a:rPr lang="en-US" sz="3600" b="1" dirty="0" smtClean="0">
                <a:solidFill>
                  <a:srgbClr val="00B050"/>
                </a:solidFill>
              </a:rPr>
              <a:t>75.9450 per USD</a:t>
            </a:r>
            <a:endParaRPr lang="en-US" sz="3600" b="1" dirty="0">
              <a:solidFill>
                <a:srgbClr val="00B050"/>
              </a:solidFill>
            </a:endParaRPr>
          </a:p>
          <a:p>
            <a:r>
              <a:rPr lang="en-US" sz="3600" b="1" dirty="0" smtClean="0">
                <a:solidFill>
                  <a:srgbClr val="00B0F0"/>
                </a:solidFill>
              </a:rPr>
              <a:t>INR </a:t>
            </a:r>
            <a:r>
              <a:rPr lang="en-US" sz="3600" b="1" dirty="0">
                <a:solidFill>
                  <a:srgbClr val="00B0F0"/>
                </a:solidFill>
              </a:rPr>
              <a:t>74.8930 – </a:t>
            </a:r>
            <a:r>
              <a:rPr lang="en-US" sz="3600" b="1" dirty="0" smtClean="0">
                <a:solidFill>
                  <a:srgbClr val="00B0F0"/>
                </a:solidFill>
              </a:rPr>
              <a:t>75.9450/USD</a:t>
            </a:r>
          </a:p>
          <a:p>
            <a:r>
              <a:rPr lang="en-US" sz="3600" b="1" dirty="0" smtClean="0">
                <a:solidFill>
                  <a:srgbClr val="7030A0"/>
                </a:solidFill>
              </a:rPr>
              <a:t>INR </a:t>
            </a:r>
            <a:r>
              <a:rPr lang="en-US" sz="3600" b="1" dirty="0">
                <a:solidFill>
                  <a:srgbClr val="7030A0"/>
                </a:solidFill>
              </a:rPr>
              <a:t>74.8930 – </a:t>
            </a:r>
            <a:r>
              <a:rPr lang="en-US" sz="3600" b="1" dirty="0" smtClean="0">
                <a:solidFill>
                  <a:srgbClr val="7030A0"/>
                </a:solidFill>
              </a:rPr>
              <a:t>75.9450 = 1 USD </a:t>
            </a:r>
            <a:endParaRPr lang="en-US" sz="3600" b="1" dirty="0">
              <a:solidFill>
                <a:srgbClr val="7030A0"/>
              </a:solidFill>
            </a:endParaRP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6925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456596"/>
            <a:ext cx="10986448" cy="3410803"/>
          </a:xfrm>
        </p:spPr>
        <p:txBody>
          <a:bodyPr anchor="t">
            <a:normAutofit/>
          </a:bodyPr>
          <a:lstStyle/>
          <a:p>
            <a:pPr marL="0" indent="0" algn="ctr">
              <a:buNone/>
            </a:pPr>
            <a:r>
              <a:rPr lang="en-US" sz="6600" b="1" dirty="0" smtClean="0"/>
              <a:t>USD/INR </a:t>
            </a:r>
            <a:r>
              <a:rPr lang="en-US" sz="6600" b="1" dirty="0"/>
              <a:t>74.8930 – </a:t>
            </a:r>
            <a:r>
              <a:rPr lang="en-US" sz="6600" b="1" dirty="0" smtClean="0"/>
              <a:t>75.9450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2183642" y="3425587"/>
            <a:ext cx="0" cy="655092"/>
          </a:xfrm>
          <a:prstGeom prst="straightConnector1">
            <a:avLst/>
          </a:prstGeom>
          <a:ln w="7620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9858233" y="3425587"/>
            <a:ext cx="0" cy="655092"/>
          </a:xfrm>
          <a:prstGeom prst="straightConnector1">
            <a:avLst/>
          </a:prstGeom>
          <a:ln w="7620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6148317" y="3316405"/>
            <a:ext cx="0" cy="655092"/>
          </a:xfrm>
          <a:prstGeom prst="straightConnector1">
            <a:avLst/>
          </a:prstGeom>
          <a:ln w="7620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3994244" y="3316405"/>
            <a:ext cx="0" cy="655092"/>
          </a:xfrm>
          <a:prstGeom prst="straightConnector1">
            <a:avLst/>
          </a:prstGeom>
          <a:ln w="7620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5087488" y="1833514"/>
            <a:ext cx="4549" cy="655091"/>
          </a:xfrm>
          <a:prstGeom prst="straightConnector1">
            <a:avLst/>
          </a:prstGeom>
          <a:ln w="7620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255594" y="4244456"/>
            <a:ext cx="181515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Base Currency/</a:t>
            </a:r>
          </a:p>
          <a:p>
            <a:r>
              <a:rPr lang="en-US" sz="2400" b="1" dirty="0" smtClean="0">
                <a:solidFill>
                  <a:srgbClr val="FF0000"/>
                </a:solidFill>
              </a:rPr>
              <a:t>Left Hand Side (L.H.S.) Currency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316406" y="4080679"/>
            <a:ext cx="170597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Variable Currency/</a:t>
            </a:r>
          </a:p>
          <a:p>
            <a:r>
              <a:rPr lang="en-US" sz="2400" b="1" dirty="0" smtClean="0">
                <a:solidFill>
                  <a:srgbClr val="0070C0"/>
                </a:solidFill>
              </a:rPr>
              <a:t>Right </a:t>
            </a:r>
            <a:r>
              <a:rPr lang="en-US" sz="2400" b="1" dirty="0">
                <a:solidFill>
                  <a:srgbClr val="0070C0"/>
                </a:solidFill>
              </a:rPr>
              <a:t>Hand Side </a:t>
            </a:r>
            <a:r>
              <a:rPr lang="en-US" sz="2400" b="1" dirty="0" smtClean="0">
                <a:solidFill>
                  <a:srgbClr val="0070C0"/>
                </a:solidFill>
              </a:rPr>
              <a:t>(R.H.S</a:t>
            </a:r>
            <a:r>
              <a:rPr lang="en-US" sz="2400" b="1" dirty="0">
                <a:solidFill>
                  <a:srgbClr val="0070C0"/>
                </a:solidFill>
              </a:rPr>
              <a:t>.) Currency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650173" y="4162566"/>
            <a:ext cx="18560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6600"/>
                </a:solidFill>
              </a:rPr>
              <a:t>Bid Rate/</a:t>
            </a:r>
            <a:endParaRPr lang="en-US" sz="2400" b="1" dirty="0">
              <a:solidFill>
                <a:srgbClr val="FF6600"/>
              </a:solidFill>
            </a:endParaRPr>
          </a:p>
          <a:p>
            <a:r>
              <a:rPr lang="en-US" sz="2400" b="1" dirty="0">
                <a:solidFill>
                  <a:srgbClr val="FF6600"/>
                </a:solidFill>
              </a:rPr>
              <a:t>Left Hand Side (L.H.S.) </a:t>
            </a:r>
            <a:r>
              <a:rPr lang="en-US" sz="2400" b="1" dirty="0" smtClean="0">
                <a:solidFill>
                  <a:srgbClr val="FF6600"/>
                </a:solidFill>
              </a:rPr>
              <a:t>Rate</a:t>
            </a:r>
            <a:endParaRPr lang="en-US" sz="2400" b="1" dirty="0">
              <a:solidFill>
                <a:srgbClr val="FF66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911989" y="4162567"/>
            <a:ext cx="24565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</a:rPr>
              <a:t>Ask Rate/</a:t>
            </a:r>
            <a:endParaRPr lang="en-US" sz="2400" b="1" dirty="0">
              <a:solidFill>
                <a:srgbClr val="00B050"/>
              </a:solidFill>
            </a:endParaRPr>
          </a:p>
          <a:p>
            <a:r>
              <a:rPr lang="en-US" sz="2400" b="1" dirty="0" smtClean="0">
                <a:solidFill>
                  <a:srgbClr val="00B050"/>
                </a:solidFill>
              </a:rPr>
              <a:t>Right </a:t>
            </a:r>
            <a:r>
              <a:rPr lang="en-US" sz="2400" b="1" dirty="0">
                <a:solidFill>
                  <a:srgbClr val="00B050"/>
                </a:solidFill>
              </a:rPr>
              <a:t>Hand Side </a:t>
            </a:r>
            <a:r>
              <a:rPr lang="en-US" sz="2400" b="1" dirty="0" smtClean="0">
                <a:solidFill>
                  <a:srgbClr val="00B050"/>
                </a:solidFill>
              </a:rPr>
              <a:t>(R.H.S</a:t>
            </a:r>
            <a:r>
              <a:rPr lang="en-US" sz="2400" b="1" dirty="0">
                <a:solidFill>
                  <a:srgbClr val="00B050"/>
                </a:solidFill>
              </a:rPr>
              <a:t>.) Rate</a:t>
            </a:r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6126711" y="1833511"/>
            <a:ext cx="4549" cy="655091"/>
          </a:xfrm>
          <a:prstGeom prst="straightConnector1">
            <a:avLst/>
          </a:prstGeom>
          <a:ln w="7620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7060442" y="1842445"/>
            <a:ext cx="4549" cy="655091"/>
          </a:xfrm>
          <a:prstGeom prst="straightConnector1">
            <a:avLst/>
          </a:prstGeom>
          <a:ln w="7620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4711323" y="2456596"/>
            <a:ext cx="761429" cy="0"/>
          </a:xfrm>
          <a:prstGeom prst="line">
            <a:avLst/>
          </a:prstGeom>
          <a:ln w="762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6679728" y="2456596"/>
            <a:ext cx="761429" cy="0"/>
          </a:xfrm>
          <a:prstGeom prst="line">
            <a:avLst/>
          </a:prstGeom>
          <a:ln w="762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5730074" y="2456596"/>
            <a:ext cx="761429" cy="0"/>
          </a:xfrm>
          <a:prstGeom prst="line">
            <a:avLst/>
          </a:prstGeom>
          <a:ln w="762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4449172" y="1407446"/>
            <a:ext cx="12783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7030A0"/>
                </a:solidFill>
              </a:rPr>
              <a:t>Rupees</a:t>
            </a:r>
            <a:endParaRPr lang="en-US" sz="2400" b="1" dirty="0">
              <a:solidFill>
                <a:srgbClr val="7030A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675482" y="1386674"/>
            <a:ext cx="9496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rgbClr val="008000"/>
                </a:solidFill>
              </a:rPr>
              <a:t>Paise</a:t>
            </a:r>
            <a:endParaRPr lang="en-US" sz="2400" b="1" dirty="0">
              <a:solidFill>
                <a:srgbClr val="008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679727" y="1064525"/>
            <a:ext cx="25853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CC0099"/>
                </a:solidFill>
              </a:rPr>
              <a:t>Pips (Percentage in Points) or Points</a:t>
            </a:r>
            <a:endParaRPr lang="en-US" sz="2400" b="1" dirty="0">
              <a:solidFill>
                <a:srgbClr val="CC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6092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Salient Features </a:t>
            </a:r>
            <a:r>
              <a:rPr lang="en-US" b="1" dirty="0">
                <a:solidFill>
                  <a:srgbClr val="002060"/>
                </a:solidFill>
                <a:latin typeface="Arial Black" panose="020B0A04020102020204" pitchFamily="34" charset="0"/>
              </a:rPr>
              <a:t>of Exchange Rate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285999"/>
            <a:ext cx="9601200" cy="4264925"/>
          </a:xfrm>
        </p:spPr>
        <p:txBody>
          <a:bodyPr>
            <a:normAutofit/>
          </a:bodyPr>
          <a:lstStyle/>
          <a:p>
            <a:pPr lvl="0"/>
            <a:r>
              <a:rPr lang="en-IN" sz="2400" b="1" dirty="0">
                <a:solidFill>
                  <a:srgbClr val="CC0099"/>
                </a:solidFill>
              </a:rPr>
              <a:t>Base Currency / Transaction currency </a:t>
            </a:r>
            <a:r>
              <a:rPr lang="en-IN" sz="2400" dirty="0"/>
              <a:t>is the fixed unit of currency unit in a given currency pair/ exchange rate.</a:t>
            </a:r>
            <a:endParaRPr lang="en-US" sz="2400" dirty="0"/>
          </a:p>
          <a:p>
            <a:pPr lvl="0"/>
            <a:r>
              <a:rPr lang="en-IN" sz="2400" b="1" dirty="0">
                <a:solidFill>
                  <a:srgbClr val="008000"/>
                </a:solidFill>
              </a:rPr>
              <a:t>Variable Currency / </a:t>
            </a:r>
            <a:r>
              <a:rPr lang="en-IN" sz="2400" b="1" dirty="0" smtClean="0">
                <a:solidFill>
                  <a:srgbClr val="008000"/>
                </a:solidFill>
              </a:rPr>
              <a:t>Quoted </a:t>
            </a:r>
            <a:r>
              <a:rPr lang="en-IN" sz="2400" b="1" dirty="0">
                <a:solidFill>
                  <a:srgbClr val="008000"/>
                </a:solidFill>
              </a:rPr>
              <a:t>C</a:t>
            </a:r>
            <a:r>
              <a:rPr lang="en-IN" sz="2400" b="1" dirty="0" smtClean="0">
                <a:solidFill>
                  <a:srgbClr val="008000"/>
                </a:solidFill>
              </a:rPr>
              <a:t>urrency </a:t>
            </a:r>
            <a:r>
              <a:rPr lang="en-IN" sz="2400" b="1" dirty="0">
                <a:solidFill>
                  <a:srgbClr val="008000"/>
                </a:solidFill>
              </a:rPr>
              <a:t>/ </a:t>
            </a:r>
            <a:r>
              <a:rPr lang="en-IN" sz="2400" b="1" dirty="0" smtClean="0">
                <a:solidFill>
                  <a:srgbClr val="008000"/>
                </a:solidFill>
              </a:rPr>
              <a:t>Counter </a:t>
            </a:r>
            <a:r>
              <a:rPr lang="en-IN" sz="2400" b="1" dirty="0">
                <a:solidFill>
                  <a:srgbClr val="008000"/>
                </a:solidFill>
              </a:rPr>
              <a:t>C</a:t>
            </a:r>
            <a:r>
              <a:rPr lang="en-IN" sz="2400" b="1" dirty="0" smtClean="0">
                <a:solidFill>
                  <a:srgbClr val="008000"/>
                </a:solidFill>
              </a:rPr>
              <a:t>urrency </a:t>
            </a:r>
            <a:r>
              <a:rPr lang="en-IN" sz="2400" dirty="0"/>
              <a:t>is the changing / variable units of currency unit in a given currency pair / exchange rate.</a:t>
            </a:r>
            <a:endParaRPr lang="en-US" sz="2400" dirty="0"/>
          </a:p>
          <a:p>
            <a:pPr lvl="0"/>
            <a:r>
              <a:rPr lang="en-IN" sz="2400" b="1" dirty="0">
                <a:solidFill>
                  <a:srgbClr val="FF6600"/>
                </a:solidFill>
              </a:rPr>
              <a:t>Bid rate </a:t>
            </a:r>
            <a:r>
              <a:rPr lang="en-IN" sz="2400" dirty="0"/>
              <a:t>is the rate at which bank would buy one unit of base currency.</a:t>
            </a:r>
            <a:endParaRPr lang="en-US" sz="2400" dirty="0"/>
          </a:p>
          <a:p>
            <a:pPr lvl="0"/>
            <a:r>
              <a:rPr lang="en-IN" sz="2400" b="1" dirty="0" smtClean="0">
                <a:solidFill>
                  <a:srgbClr val="FF0000"/>
                </a:solidFill>
              </a:rPr>
              <a:t>Ask rate/ Offer rate </a:t>
            </a:r>
            <a:r>
              <a:rPr lang="en-IN" sz="2400" dirty="0"/>
              <a:t>is the rate at which bank would sell one unit of base currency.</a:t>
            </a:r>
            <a:endParaRPr lang="en-US" sz="2400" dirty="0"/>
          </a:p>
          <a:p>
            <a:pPr lvl="0"/>
            <a:r>
              <a:rPr lang="en-IN" sz="2400" dirty="0"/>
              <a:t>Exchange rates are expressed to base of 1</a:t>
            </a:r>
            <a:r>
              <a:rPr lang="en-IN" sz="2400" dirty="0" smtClean="0"/>
              <a:t>, 10, 100 </a:t>
            </a:r>
            <a:r>
              <a:rPr lang="en-IN" sz="2400" dirty="0"/>
              <a:t>or 1000 units of base currency.</a:t>
            </a:r>
            <a:endParaRPr lang="en-US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36145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412842"/>
            <a:ext cx="9601200" cy="1485900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002060"/>
                </a:solidFill>
                <a:latin typeface="Arial Black" panose="020B0A04020102020204" pitchFamily="34" charset="0"/>
              </a:rPr>
              <a:t>Salient Features of Exchange Rate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794672"/>
            <a:ext cx="9601200" cy="4455994"/>
          </a:xfrm>
        </p:spPr>
        <p:txBody>
          <a:bodyPr>
            <a:noAutofit/>
          </a:bodyPr>
          <a:lstStyle/>
          <a:p>
            <a:pPr lvl="0"/>
            <a:r>
              <a:rPr lang="en-IN" sz="2400" dirty="0"/>
              <a:t>Abbreviations used for currencies are prescribed by International Organisation for Standardisation (ISO). </a:t>
            </a:r>
            <a:r>
              <a:rPr lang="en-IN" sz="2400" b="1" dirty="0" smtClean="0">
                <a:solidFill>
                  <a:srgbClr val="0000FF"/>
                </a:solidFill>
              </a:rPr>
              <a:t>ISO </a:t>
            </a:r>
            <a:r>
              <a:rPr lang="en-IN" sz="2400" b="1" dirty="0">
                <a:solidFill>
                  <a:srgbClr val="0000FF"/>
                </a:solidFill>
              </a:rPr>
              <a:t>4217 </a:t>
            </a:r>
            <a:r>
              <a:rPr lang="en-IN" sz="2400" dirty="0"/>
              <a:t>provides three letter code to represent a particular currency.</a:t>
            </a:r>
            <a:endParaRPr lang="en-US" sz="2400" dirty="0"/>
          </a:p>
          <a:p>
            <a:pPr lvl="0"/>
            <a:r>
              <a:rPr lang="en-IN" sz="2400" dirty="0"/>
              <a:t>Representation of rates as base currency to variable currency are in the format called Association </a:t>
            </a:r>
            <a:r>
              <a:rPr lang="en-IN" sz="2400" dirty="0" err="1"/>
              <a:t>Cambiste</a:t>
            </a:r>
            <a:r>
              <a:rPr lang="en-IN" sz="2400" dirty="0"/>
              <a:t> </a:t>
            </a:r>
            <a:r>
              <a:rPr lang="en-IN" sz="2400" dirty="0" smtClean="0"/>
              <a:t>Internationale </a:t>
            </a:r>
            <a:r>
              <a:rPr lang="en-IN" sz="2400" dirty="0"/>
              <a:t>(</a:t>
            </a:r>
            <a:r>
              <a:rPr lang="en-IN" sz="2400" b="1" dirty="0">
                <a:solidFill>
                  <a:srgbClr val="008000"/>
                </a:solidFill>
              </a:rPr>
              <a:t>ACI</a:t>
            </a:r>
            <a:r>
              <a:rPr lang="en-IN" sz="2400" dirty="0"/>
              <a:t>) convention.</a:t>
            </a:r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66210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0741536"/>
              </p:ext>
            </p:extLst>
          </p:nvPr>
        </p:nvGraphicFramePr>
        <p:xfrm>
          <a:off x="941696" y="136484"/>
          <a:ext cx="5336275" cy="6539002"/>
        </p:xfrm>
        <a:graphic>
          <a:graphicData uri="http://schemas.openxmlformats.org/drawingml/2006/table">
            <a:tbl>
              <a:tblPr firstRow="1" firstCol="1" bandRow="1">
                <a:tableStyleId>{D7AC3CCA-C797-4891-BE02-D94E43425B78}</a:tableStyleId>
              </a:tblPr>
              <a:tblGrid>
                <a:gridCol w="1473113">
                  <a:extLst>
                    <a:ext uri="{9D8B030D-6E8A-4147-A177-3AD203B41FA5}">
                      <a16:colId xmlns:a16="http://schemas.microsoft.com/office/drawing/2014/main" val="3456765875"/>
                    </a:ext>
                  </a:extLst>
                </a:gridCol>
                <a:gridCol w="2314890">
                  <a:extLst>
                    <a:ext uri="{9D8B030D-6E8A-4147-A177-3AD203B41FA5}">
                      <a16:colId xmlns:a16="http://schemas.microsoft.com/office/drawing/2014/main" val="1396068754"/>
                    </a:ext>
                  </a:extLst>
                </a:gridCol>
                <a:gridCol w="1548272">
                  <a:extLst>
                    <a:ext uri="{9D8B030D-6E8A-4147-A177-3AD203B41FA5}">
                      <a16:colId xmlns:a16="http://schemas.microsoft.com/office/drawing/2014/main" val="2676800431"/>
                    </a:ext>
                  </a:extLst>
                </a:gridCol>
              </a:tblGrid>
              <a:tr h="53710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2000" dirty="0">
                          <a:solidFill>
                            <a:schemeClr val="tx1"/>
                          </a:solidFill>
                          <a:latin typeface="+mj-lt"/>
                        </a:rPr>
                        <a:t>Country</a:t>
                      </a:r>
                      <a:endParaRPr lang="en-US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18827" marR="188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2000" dirty="0">
                          <a:solidFill>
                            <a:schemeClr val="tx1"/>
                          </a:solidFill>
                          <a:latin typeface="+mj-lt"/>
                        </a:rPr>
                        <a:t>Currency</a:t>
                      </a:r>
                      <a:endParaRPr lang="en-US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18827" marR="188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2000" dirty="0">
                          <a:solidFill>
                            <a:schemeClr val="tx1"/>
                          </a:solidFill>
                          <a:latin typeface="+mj-lt"/>
                        </a:rPr>
                        <a:t>Abbreviation</a:t>
                      </a:r>
                      <a:endParaRPr lang="en-US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18827" marR="188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971542"/>
                  </a:ext>
                </a:extLst>
              </a:tr>
              <a:tr h="3581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2000" dirty="0">
                          <a:solidFill>
                            <a:srgbClr val="FF0000"/>
                          </a:solidFill>
                          <a:effectLst/>
                        </a:rPr>
                        <a:t>USA</a:t>
                      </a:r>
                      <a:endParaRPr lang="en-US" sz="16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827" marR="188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2000" b="1" dirty="0">
                          <a:effectLst/>
                        </a:rPr>
                        <a:t>US Dollar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827" marR="188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2000" b="1" dirty="0">
                          <a:solidFill>
                            <a:srgbClr val="002060"/>
                          </a:solidFill>
                          <a:effectLst/>
                        </a:rPr>
                        <a:t>USD</a:t>
                      </a:r>
                      <a:endParaRPr lang="en-US" sz="20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827" marR="188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81966104"/>
                  </a:ext>
                </a:extLst>
              </a:tr>
              <a:tr h="3581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2000" dirty="0">
                          <a:solidFill>
                            <a:srgbClr val="FF0000"/>
                          </a:solidFill>
                          <a:effectLst/>
                        </a:rPr>
                        <a:t>UK</a:t>
                      </a:r>
                      <a:endParaRPr lang="en-US" sz="16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827" marR="188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2000" b="1" dirty="0">
                          <a:effectLst/>
                        </a:rPr>
                        <a:t>Pound Sterling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827" marR="188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2000" b="1" dirty="0">
                          <a:solidFill>
                            <a:srgbClr val="002060"/>
                          </a:solidFill>
                          <a:effectLst/>
                        </a:rPr>
                        <a:t>GBP</a:t>
                      </a:r>
                      <a:endParaRPr lang="en-US" sz="20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827" marR="188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432116"/>
                  </a:ext>
                </a:extLst>
              </a:tr>
              <a:tr h="3581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2000" dirty="0">
                          <a:solidFill>
                            <a:srgbClr val="FF0000"/>
                          </a:solidFill>
                          <a:effectLst/>
                        </a:rPr>
                        <a:t>Japan</a:t>
                      </a:r>
                      <a:endParaRPr lang="en-US" sz="16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827" marR="188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2000" b="1" dirty="0">
                          <a:effectLst/>
                        </a:rPr>
                        <a:t>Japanese Yen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827" marR="188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2000" b="1" dirty="0">
                          <a:solidFill>
                            <a:srgbClr val="002060"/>
                          </a:solidFill>
                          <a:effectLst/>
                        </a:rPr>
                        <a:t>JPY</a:t>
                      </a:r>
                      <a:endParaRPr lang="en-US" sz="20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827" marR="188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96597546"/>
                  </a:ext>
                </a:extLst>
              </a:tr>
              <a:tr h="3581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2000" dirty="0">
                          <a:solidFill>
                            <a:srgbClr val="FF0000"/>
                          </a:solidFill>
                          <a:effectLst/>
                        </a:rPr>
                        <a:t>Euro zone</a:t>
                      </a:r>
                      <a:endParaRPr lang="en-US" sz="16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827" marR="188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2000" b="1" dirty="0">
                          <a:effectLst/>
                        </a:rPr>
                        <a:t>European Euro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827" marR="188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2000" b="1" dirty="0">
                          <a:solidFill>
                            <a:srgbClr val="002060"/>
                          </a:solidFill>
                          <a:effectLst/>
                        </a:rPr>
                        <a:t>EUR</a:t>
                      </a:r>
                      <a:endParaRPr lang="en-US" sz="20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827" marR="188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57163476"/>
                  </a:ext>
                </a:extLst>
              </a:tr>
              <a:tr h="3581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2000" dirty="0">
                          <a:solidFill>
                            <a:srgbClr val="FF0000"/>
                          </a:solidFill>
                          <a:effectLst/>
                        </a:rPr>
                        <a:t>India</a:t>
                      </a:r>
                      <a:endParaRPr lang="en-US" sz="16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827" marR="188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2000" b="1" dirty="0">
                          <a:effectLst/>
                        </a:rPr>
                        <a:t>Indian Rupee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827" marR="188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2000" b="1" dirty="0">
                          <a:solidFill>
                            <a:srgbClr val="002060"/>
                          </a:solidFill>
                          <a:effectLst/>
                        </a:rPr>
                        <a:t>INR</a:t>
                      </a:r>
                      <a:endParaRPr lang="en-US" sz="20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827" marR="188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516034302"/>
                  </a:ext>
                </a:extLst>
              </a:tr>
              <a:tr h="3581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2000" dirty="0">
                          <a:solidFill>
                            <a:srgbClr val="FF0000"/>
                          </a:solidFill>
                          <a:effectLst/>
                        </a:rPr>
                        <a:t>Switzerland</a:t>
                      </a:r>
                      <a:endParaRPr lang="en-US" sz="16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827" marR="188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2000" b="1" dirty="0">
                          <a:effectLst/>
                        </a:rPr>
                        <a:t>Swiss Franc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827" marR="188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2000" b="1" dirty="0">
                          <a:solidFill>
                            <a:srgbClr val="002060"/>
                          </a:solidFill>
                          <a:effectLst/>
                        </a:rPr>
                        <a:t>CHF</a:t>
                      </a:r>
                      <a:endParaRPr lang="en-US" sz="20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827" marR="188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02515445"/>
                  </a:ext>
                </a:extLst>
              </a:tr>
              <a:tr h="3581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2000" dirty="0">
                          <a:solidFill>
                            <a:srgbClr val="FF0000"/>
                          </a:solidFill>
                          <a:effectLst/>
                        </a:rPr>
                        <a:t>Canada</a:t>
                      </a:r>
                      <a:endParaRPr lang="en-US" sz="16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827" marR="188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2000" b="1" dirty="0">
                          <a:effectLst/>
                        </a:rPr>
                        <a:t>Canadian Dollar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827" marR="188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2000" b="1" dirty="0">
                          <a:solidFill>
                            <a:srgbClr val="002060"/>
                          </a:solidFill>
                          <a:effectLst/>
                        </a:rPr>
                        <a:t>CAD</a:t>
                      </a:r>
                      <a:endParaRPr lang="en-US" sz="20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827" marR="188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10377909"/>
                  </a:ext>
                </a:extLst>
              </a:tr>
              <a:tr h="3581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2000" dirty="0">
                          <a:solidFill>
                            <a:srgbClr val="FF0000"/>
                          </a:solidFill>
                          <a:effectLst/>
                        </a:rPr>
                        <a:t>Australia</a:t>
                      </a:r>
                      <a:endParaRPr lang="en-US" sz="16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827" marR="188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2000" b="1" dirty="0">
                          <a:effectLst/>
                        </a:rPr>
                        <a:t>Australian Dollar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827" marR="188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2000" b="1" dirty="0">
                          <a:solidFill>
                            <a:srgbClr val="002060"/>
                          </a:solidFill>
                          <a:effectLst/>
                        </a:rPr>
                        <a:t>AUD</a:t>
                      </a:r>
                      <a:endParaRPr lang="en-US" sz="20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827" marR="188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84067206"/>
                  </a:ext>
                </a:extLst>
              </a:tr>
              <a:tr h="51556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2000" dirty="0">
                          <a:solidFill>
                            <a:srgbClr val="FF0000"/>
                          </a:solidFill>
                          <a:effectLst/>
                        </a:rPr>
                        <a:t>Singapore</a:t>
                      </a:r>
                      <a:endParaRPr lang="en-US" sz="16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827" marR="188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2000" b="1" dirty="0">
                          <a:effectLst/>
                        </a:rPr>
                        <a:t>Singaporean Dollar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827" marR="188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2000" b="1" dirty="0">
                          <a:solidFill>
                            <a:srgbClr val="002060"/>
                          </a:solidFill>
                          <a:effectLst/>
                        </a:rPr>
                        <a:t>SGD</a:t>
                      </a:r>
                      <a:endParaRPr lang="en-US" sz="20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827" marR="188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75629070"/>
                  </a:ext>
                </a:extLst>
              </a:tr>
              <a:tr h="3581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2000" dirty="0">
                          <a:solidFill>
                            <a:srgbClr val="FF0000"/>
                          </a:solidFill>
                          <a:effectLst/>
                        </a:rPr>
                        <a:t>Sweden</a:t>
                      </a:r>
                      <a:endParaRPr lang="en-US" sz="16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827" marR="188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2000" b="1">
                          <a:effectLst/>
                        </a:rPr>
                        <a:t>Swedish kroner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827" marR="188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2000" b="1" dirty="0">
                          <a:solidFill>
                            <a:srgbClr val="002060"/>
                          </a:solidFill>
                          <a:effectLst/>
                        </a:rPr>
                        <a:t>SEK</a:t>
                      </a:r>
                      <a:endParaRPr lang="en-US" sz="20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827" marR="188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32154317"/>
                  </a:ext>
                </a:extLst>
              </a:tr>
              <a:tr h="3581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2000" dirty="0">
                          <a:solidFill>
                            <a:srgbClr val="FF0000"/>
                          </a:solidFill>
                          <a:effectLst/>
                        </a:rPr>
                        <a:t>Germany</a:t>
                      </a:r>
                      <a:endParaRPr lang="en-US" sz="16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827" marR="188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2000" b="1" dirty="0">
                          <a:effectLst/>
                        </a:rPr>
                        <a:t>Deutsche Mark*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827" marR="188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2000" b="1" dirty="0">
                          <a:solidFill>
                            <a:srgbClr val="002060"/>
                          </a:solidFill>
                          <a:effectLst/>
                        </a:rPr>
                        <a:t>DEM</a:t>
                      </a:r>
                      <a:endParaRPr lang="en-US" sz="20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827" marR="188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39851877"/>
                  </a:ext>
                </a:extLst>
              </a:tr>
              <a:tr h="3581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2000" dirty="0">
                          <a:solidFill>
                            <a:srgbClr val="FF0000"/>
                          </a:solidFill>
                          <a:effectLst/>
                        </a:rPr>
                        <a:t>France</a:t>
                      </a:r>
                      <a:endParaRPr lang="en-US" sz="16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827" marR="188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2000" b="1" dirty="0">
                          <a:effectLst/>
                        </a:rPr>
                        <a:t>French Franc*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827" marR="188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2000" b="1" dirty="0">
                          <a:solidFill>
                            <a:srgbClr val="002060"/>
                          </a:solidFill>
                          <a:effectLst/>
                        </a:rPr>
                        <a:t>FRF</a:t>
                      </a:r>
                      <a:endParaRPr lang="en-US" sz="20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827" marR="188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47654885"/>
                  </a:ext>
                </a:extLst>
              </a:tr>
              <a:tr h="51556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2000" dirty="0">
                          <a:solidFill>
                            <a:srgbClr val="FF0000"/>
                          </a:solidFill>
                          <a:effectLst/>
                        </a:rPr>
                        <a:t>South Africa</a:t>
                      </a:r>
                      <a:endParaRPr lang="en-US" sz="16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827" marR="188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2000" b="1">
                          <a:effectLst/>
                        </a:rPr>
                        <a:t>South African Rand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827" marR="188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2000" b="1" dirty="0">
                          <a:solidFill>
                            <a:srgbClr val="002060"/>
                          </a:solidFill>
                          <a:effectLst/>
                        </a:rPr>
                        <a:t>ZAR</a:t>
                      </a:r>
                      <a:endParaRPr lang="en-US" sz="20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827" marR="188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98409966"/>
                  </a:ext>
                </a:extLst>
              </a:tr>
              <a:tr h="51556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2000" dirty="0">
                          <a:solidFill>
                            <a:srgbClr val="FF0000"/>
                          </a:solidFill>
                          <a:effectLst/>
                        </a:rPr>
                        <a:t>Hong Kong</a:t>
                      </a:r>
                      <a:endParaRPr lang="en-US" sz="16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827" marR="188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2000" b="1">
                          <a:effectLst/>
                        </a:rPr>
                        <a:t>Hong Kong Dollar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827" marR="188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2000" b="1" dirty="0">
                          <a:solidFill>
                            <a:srgbClr val="002060"/>
                          </a:solidFill>
                          <a:effectLst/>
                        </a:rPr>
                        <a:t>HKD</a:t>
                      </a:r>
                      <a:endParaRPr lang="en-US" sz="20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827" marR="188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00623573"/>
                  </a:ext>
                </a:extLst>
              </a:tr>
              <a:tr h="51556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2000" dirty="0">
                          <a:solidFill>
                            <a:srgbClr val="FF0000"/>
                          </a:solidFill>
                          <a:effectLst/>
                        </a:rPr>
                        <a:t>Norway</a:t>
                      </a:r>
                      <a:endParaRPr lang="en-US" sz="16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827" marR="188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2000" b="1" dirty="0">
                          <a:effectLst/>
                        </a:rPr>
                        <a:t>Norwegian Krone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827" marR="188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2000" b="1" dirty="0">
                          <a:solidFill>
                            <a:srgbClr val="002060"/>
                          </a:solidFill>
                          <a:effectLst/>
                        </a:rPr>
                        <a:t>NOK</a:t>
                      </a:r>
                      <a:endParaRPr lang="en-US" sz="20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827" marR="188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303850288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8439221"/>
              </p:ext>
            </p:extLst>
          </p:nvPr>
        </p:nvGraphicFramePr>
        <p:xfrm>
          <a:off x="6441741" y="129661"/>
          <a:ext cx="5622879" cy="6649085"/>
        </p:xfrm>
        <a:graphic>
          <a:graphicData uri="http://schemas.openxmlformats.org/drawingml/2006/table">
            <a:tbl>
              <a:tblPr firstRow="1" firstCol="1" bandRow="1">
                <a:tableStyleId>{D7AC3CCA-C797-4891-BE02-D94E43425B78}</a:tableStyleId>
              </a:tblPr>
              <a:tblGrid>
                <a:gridCol w="1960269">
                  <a:extLst>
                    <a:ext uri="{9D8B030D-6E8A-4147-A177-3AD203B41FA5}">
                      <a16:colId xmlns:a16="http://schemas.microsoft.com/office/drawing/2014/main" val="3786820656"/>
                    </a:ext>
                  </a:extLst>
                </a:gridCol>
                <a:gridCol w="2286981">
                  <a:extLst>
                    <a:ext uri="{9D8B030D-6E8A-4147-A177-3AD203B41FA5}">
                      <a16:colId xmlns:a16="http://schemas.microsoft.com/office/drawing/2014/main" val="2710947490"/>
                    </a:ext>
                  </a:extLst>
                </a:gridCol>
                <a:gridCol w="1375629">
                  <a:extLst>
                    <a:ext uri="{9D8B030D-6E8A-4147-A177-3AD203B41FA5}">
                      <a16:colId xmlns:a16="http://schemas.microsoft.com/office/drawing/2014/main" val="2680875534"/>
                    </a:ext>
                  </a:extLst>
                </a:gridCol>
              </a:tblGrid>
              <a:tr h="52531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2000" dirty="0">
                          <a:solidFill>
                            <a:schemeClr val="tx1"/>
                          </a:solidFill>
                        </a:rPr>
                        <a:t>Country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marL="18827" marR="188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2000" dirty="0">
                          <a:solidFill>
                            <a:schemeClr val="tx1"/>
                          </a:solidFill>
                        </a:rPr>
                        <a:t>Currency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marL="18827" marR="188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2000" dirty="0">
                          <a:solidFill>
                            <a:schemeClr val="tx1"/>
                          </a:solidFill>
                        </a:rPr>
                        <a:t>Abbreviation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marL="18827" marR="188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0339551"/>
                  </a:ext>
                </a:extLst>
              </a:tr>
              <a:tr h="50423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2000" dirty="0">
                          <a:solidFill>
                            <a:srgbClr val="FF0000"/>
                          </a:solidFill>
                          <a:effectLst/>
                        </a:rPr>
                        <a:t>New Zealand</a:t>
                      </a:r>
                      <a:endParaRPr lang="en-US" sz="16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827" marR="188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2000" b="1">
                          <a:effectLst/>
                        </a:rPr>
                        <a:t>New Zealand Dollar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827" marR="188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2000" b="1" dirty="0">
                          <a:solidFill>
                            <a:srgbClr val="002060"/>
                          </a:solidFill>
                          <a:effectLst/>
                        </a:rPr>
                        <a:t>NZD</a:t>
                      </a:r>
                      <a:endParaRPr lang="en-US" sz="20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827" marR="188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87463940"/>
                  </a:ext>
                </a:extLst>
              </a:tr>
              <a:tr h="50423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2000" dirty="0">
                          <a:solidFill>
                            <a:srgbClr val="FF0000"/>
                          </a:solidFill>
                          <a:effectLst/>
                        </a:rPr>
                        <a:t>China</a:t>
                      </a:r>
                      <a:endParaRPr lang="en-US" sz="16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827" marR="188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2000" b="1">
                          <a:effectLst/>
                        </a:rPr>
                        <a:t>Chinese Renminbi (Yuan)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827" marR="188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2000" b="1" dirty="0">
                          <a:solidFill>
                            <a:srgbClr val="002060"/>
                          </a:solidFill>
                          <a:effectLst/>
                        </a:rPr>
                        <a:t>CNY</a:t>
                      </a:r>
                      <a:endParaRPr lang="en-US" sz="20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827" marR="188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67437057"/>
                  </a:ext>
                </a:extLst>
              </a:tr>
              <a:tr h="35028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2000" dirty="0">
                          <a:solidFill>
                            <a:srgbClr val="FF0000"/>
                          </a:solidFill>
                          <a:effectLst/>
                        </a:rPr>
                        <a:t>Mexico</a:t>
                      </a:r>
                      <a:endParaRPr lang="en-US" sz="16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827" marR="188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2000" b="1" dirty="0">
                          <a:effectLst/>
                        </a:rPr>
                        <a:t>Mexican Peso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827" marR="188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2000" b="1" dirty="0">
                          <a:solidFill>
                            <a:srgbClr val="002060"/>
                          </a:solidFill>
                          <a:effectLst/>
                        </a:rPr>
                        <a:t>MXN</a:t>
                      </a:r>
                      <a:endParaRPr lang="en-US" sz="20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827" marR="188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85461116"/>
                  </a:ext>
                </a:extLst>
              </a:tr>
              <a:tr h="50423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2000" dirty="0">
                          <a:solidFill>
                            <a:srgbClr val="FF0000"/>
                          </a:solidFill>
                          <a:effectLst/>
                        </a:rPr>
                        <a:t>South Korea</a:t>
                      </a:r>
                      <a:endParaRPr lang="en-US" sz="16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827" marR="188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2000" b="1">
                          <a:effectLst/>
                        </a:rPr>
                        <a:t>South Korean Won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827" marR="188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2000" b="1" dirty="0">
                          <a:solidFill>
                            <a:srgbClr val="002060"/>
                          </a:solidFill>
                          <a:effectLst/>
                        </a:rPr>
                        <a:t>KRW</a:t>
                      </a:r>
                      <a:endParaRPr lang="en-US" sz="20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827" marR="188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36926752"/>
                  </a:ext>
                </a:extLst>
              </a:tr>
              <a:tr h="35028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2000" dirty="0">
                          <a:solidFill>
                            <a:srgbClr val="FF0000"/>
                          </a:solidFill>
                          <a:effectLst/>
                        </a:rPr>
                        <a:t>Turkey</a:t>
                      </a:r>
                      <a:endParaRPr lang="en-US" sz="16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827" marR="188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2000" b="1">
                          <a:effectLst/>
                        </a:rPr>
                        <a:t>Turkish Lira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827" marR="188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2000" b="1" dirty="0">
                          <a:solidFill>
                            <a:srgbClr val="002060"/>
                          </a:solidFill>
                          <a:effectLst/>
                        </a:rPr>
                        <a:t>TRY</a:t>
                      </a:r>
                      <a:endParaRPr lang="en-US" sz="20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827" marR="188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310608327"/>
                  </a:ext>
                </a:extLst>
              </a:tr>
              <a:tr h="35028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2000">
                          <a:solidFill>
                            <a:srgbClr val="FF0000"/>
                          </a:solidFill>
                          <a:effectLst/>
                        </a:rPr>
                        <a:t>Russia</a:t>
                      </a:r>
                      <a:endParaRPr lang="en-US" sz="1600" b="1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827" marR="188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2000" b="1">
                          <a:effectLst/>
                        </a:rPr>
                        <a:t>Russian Rouble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827" marR="188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2000" b="1" dirty="0">
                          <a:solidFill>
                            <a:srgbClr val="002060"/>
                          </a:solidFill>
                          <a:effectLst/>
                        </a:rPr>
                        <a:t>RUB</a:t>
                      </a:r>
                      <a:endParaRPr lang="en-US" sz="20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827" marR="188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23274580"/>
                  </a:ext>
                </a:extLst>
              </a:tr>
              <a:tr h="35028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2000">
                          <a:solidFill>
                            <a:srgbClr val="FF0000"/>
                          </a:solidFill>
                          <a:effectLst/>
                        </a:rPr>
                        <a:t>Brazil</a:t>
                      </a:r>
                      <a:endParaRPr lang="en-US" sz="1600" b="1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827" marR="188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2000" b="1" dirty="0">
                          <a:effectLst/>
                        </a:rPr>
                        <a:t>Brazilian Real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827" marR="188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2000" b="1" dirty="0">
                          <a:solidFill>
                            <a:srgbClr val="002060"/>
                          </a:solidFill>
                          <a:effectLst/>
                        </a:rPr>
                        <a:t>BRL</a:t>
                      </a:r>
                      <a:endParaRPr lang="en-US" sz="20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827" marR="188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1291892"/>
                  </a:ext>
                </a:extLst>
              </a:tr>
              <a:tr h="35028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2000" dirty="0">
                          <a:solidFill>
                            <a:srgbClr val="FF0000"/>
                          </a:solidFill>
                          <a:effectLst/>
                        </a:rPr>
                        <a:t>Denmark</a:t>
                      </a:r>
                      <a:endParaRPr lang="en-US" sz="16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827" marR="188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2000" b="1">
                          <a:effectLst/>
                        </a:rPr>
                        <a:t>Danish Krone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827" marR="188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2000" b="1" dirty="0">
                          <a:solidFill>
                            <a:srgbClr val="002060"/>
                          </a:solidFill>
                          <a:effectLst/>
                        </a:rPr>
                        <a:t>DKK</a:t>
                      </a:r>
                      <a:endParaRPr lang="en-US" sz="20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827" marR="188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22118697"/>
                  </a:ext>
                </a:extLst>
              </a:tr>
              <a:tr h="35028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2000" dirty="0">
                          <a:solidFill>
                            <a:srgbClr val="FF0000"/>
                          </a:solidFill>
                          <a:effectLst/>
                        </a:rPr>
                        <a:t>Poland</a:t>
                      </a:r>
                      <a:endParaRPr lang="en-US" sz="16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827" marR="188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2000" b="1">
                          <a:effectLst/>
                        </a:rPr>
                        <a:t>Polish Zotty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827" marR="188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2000" b="1" dirty="0">
                          <a:solidFill>
                            <a:srgbClr val="002060"/>
                          </a:solidFill>
                          <a:effectLst/>
                        </a:rPr>
                        <a:t>PLN</a:t>
                      </a:r>
                      <a:endParaRPr lang="en-US" sz="20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827" marR="188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5882794"/>
                  </a:ext>
                </a:extLst>
              </a:tr>
              <a:tr h="50423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2000" dirty="0">
                          <a:solidFill>
                            <a:srgbClr val="FF0000"/>
                          </a:solidFill>
                          <a:effectLst/>
                        </a:rPr>
                        <a:t>Taiwan</a:t>
                      </a:r>
                      <a:endParaRPr lang="en-US" sz="16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827" marR="188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2000" b="1">
                          <a:effectLst/>
                        </a:rPr>
                        <a:t>New Taiwan Dollar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827" marR="188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2000" b="1" dirty="0">
                          <a:solidFill>
                            <a:srgbClr val="002060"/>
                          </a:solidFill>
                          <a:effectLst/>
                        </a:rPr>
                        <a:t>TWD</a:t>
                      </a:r>
                      <a:endParaRPr lang="en-US" sz="20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827" marR="188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575640467"/>
                  </a:ext>
                </a:extLst>
              </a:tr>
              <a:tr h="50423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2000" dirty="0">
                          <a:solidFill>
                            <a:srgbClr val="FF0000"/>
                          </a:solidFill>
                          <a:effectLst/>
                        </a:rPr>
                        <a:t>Malaysia</a:t>
                      </a:r>
                      <a:endParaRPr lang="en-US" sz="16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827" marR="188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2000" b="1" dirty="0">
                          <a:effectLst/>
                        </a:rPr>
                        <a:t>Malaysian Ringgit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827" marR="188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2000" b="1" dirty="0">
                          <a:solidFill>
                            <a:srgbClr val="002060"/>
                          </a:solidFill>
                          <a:effectLst/>
                        </a:rPr>
                        <a:t>MYR</a:t>
                      </a:r>
                      <a:endParaRPr lang="en-US" sz="20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827" marR="188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46599864"/>
                  </a:ext>
                </a:extLst>
              </a:tr>
              <a:tr h="35028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2000" dirty="0">
                          <a:solidFill>
                            <a:srgbClr val="FF0000"/>
                          </a:solidFill>
                          <a:effectLst/>
                        </a:rPr>
                        <a:t>Kuwait</a:t>
                      </a:r>
                      <a:endParaRPr lang="en-US" sz="16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827" marR="188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2000" b="1">
                          <a:effectLst/>
                        </a:rPr>
                        <a:t>Kuwaiti Dinar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827" marR="188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2000" b="1" dirty="0">
                          <a:solidFill>
                            <a:srgbClr val="002060"/>
                          </a:solidFill>
                          <a:effectLst/>
                        </a:rPr>
                        <a:t>KWD</a:t>
                      </a:r>
                      <a:endParaRPr lang="en-US" sz="20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827" marR="188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369337325"/>
                  </a:ext>
                </a:extLst>
              </a:tr>
              <a:tr h="35028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2000" dirty="0">
                          <a:solidFill>
                            <a:srgbClr val="FF0000"/>
                          </a:solidFill>
                          <a:effectLst/>
                        </a:rPr>
                        <a:t>Thailand</a:t>
                      </a:r>
                      <a:endParaRPr lang="en-US" sz="16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827" marR="188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2000" b="1">
                          <a:effectLst/>
                        </a:rPr>
                        <a:t>Thai Baht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827" marR="188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2000" b="1" dirty="0">
                          <a:solidFill>
                            <a:srgbClr val="002060"/>
                          </a:solidFill>
                          <a:effectLst/>
                        </a:rPr>
                        <a:t>THB</a:t>
                      </a:r>
                      <a:endParaRPr lang="en-US" sz="20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827" marR="188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27338622"/>
                  </a:ext>
                </a:extLst>
              </a:tr>
              <a:tr h="50423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2000" dirty="0">
                          <a:solidFill>
                            <a:srgbClr val="FF0000"/>
                          </a:solidFill>
                          <a:effectLst/>
                        </a:rPr>
                        <a:t>United Arab Emirates</a:t>
                      </a:r>
                      <a:endParaRPr lang="en-US" sz="16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827" marR="188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2000" b="1" dirty="0">
                          <a:effectLst/>
                        </a:rPr>
                        <a:t>United Arab Emirates Dirham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827" marR="188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2000" b="1" dirty="0">
                          <a:solidFill>
                            <a:srgbClr val="002060"/>
                          </a:solidFill>
                          <a:effectLst/>
                        </a:rPr>
                        <a:t>AED</a:t>
                      </a:r>
                      <a:endParaRPr lang="en-US" sz="20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827" marR="188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920542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85952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Crop</Template>
  <TotalTime>512</TotalTime>
  <Words>905</Words>
  <Application>Microsoft Office PowerPoint</Application>
  <PresentationFormat>Widescreen</PresentationFormat>
  <Paragraphs>190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Arial Black</vt:lpstr>
      <vt:lpstr>Calibri</vt:lpstr>
      <vt:lpstr>Cambria Math</vt:lpstr>
      <vt:lpstr>Franklin Gothic Book</vt:lpstr>
      <vt:lpstr>Times New Roman</vt:lpstr>
      <vt:lpstr>Crop</vt:lpstr>
      <vt:lpstr>Hurry Up… The Infinity War is about to begin </vt:lpstr>
      <vt:lpstr>Tybbi: international banking &amp; finance</vt:lpstr>
      <vt:lpstr>Topic: exchange rate</vt:lpstr>
      <vt:lpstr>Exchange Rate </vt:lpstr>
      <vt:lpstr>Representation of Exchange Rate</vt:lpstr>
      <vt:lpstr>PowerPoint Presentation</vt:lpstr>
      <vt:lpstr>Salient Features of Exchange Rate</vt:lpstr>
      <vt:lpstr>Salient Features of Exchange Rate</vt:lpstr>
      <vt:lpstr>PowerPoint Presentation</vt:lpstr>
      <vt:lpstr>Features of Exchange Rate</vt:lpstr>
      <vt:lpstr>Classifications of Exchange Rate</vt:lpstr>
      <vt:lpstr>Classifications of Exchange Rate</vt:lpstr>
      <vt:lpstr>Classifications of Exchange Rate</vt:lpstr>
      <vt:lpstr>Classifications of Exchange Rate</vt:lpstr>
      <vt:lpstr>Classifications of Exchange Rate</vt:lpstr>
      <vt:lpstr>Classifications of Exchange Rate</vt:lpstr>
      <vt:lpstr>Classifications of Exchange Rate</vt:lpstr>
      <vt:lpstr>Classifications of Exchange Rate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Hurry Up… The Infinity War is about to begin</dc:title>
  <dc:creator>Piyush Kawdiya</dc:creator>
  <cp:lastModifiedBy>Piyush Kawdiya</cp:lastModifiedBy>
  <cp:revision>29</cp:revision>
  <dcterms:created xsi:type="dcterms:W3CDTF">2020-08-06T14:25:47Z</dcterms:created>
  <dcterms:modified xsi:type="dcterms:W3CDTF">2020-08-21T04:37:38Z</dcterms:modified>
</cp:coreProperties>
</file>