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63" r:id="rId5"/>
    <p:sldId id="262" r:id="rId6"/>
    <p:sldId id="264" r:id="rId7"/>
    <p:sldId id="265" r:id="rId8"/>
    <p:sldId id="266" r:id="rId9"/>
    <p:sldId id="267" r:id="rId10"/>
    <p:sldId id="268" r:id="rId11"/>
    <p:sldId id="269" r:id="rId12"/>
    <p:sldId id="270" r:id="rId13"/>
    <p:sldId id="271" r:id="rId14"/>
    <p:sldId id="272" r:id="rId15"/>
    <p:sldId id="273" r:id="rId16"/>
    <p:sldId id="274" r:id="rId17"/>
    <p:sldId id="277" r:id="rId18"/>
    <p:sldId id="278" r:id="rId19"/>
    <p:sldId id="281" r:id="rId20"/>
    <p:sldId id="282" r:id="rId21"/>
    <p:sldId id="279" r:id="rId22"/>
    <p:sldId id="280" r:id="rId23"/>
    <p:sldId id="275" r:id="rId24"/>
    <p:sldId id="276" r:id="rId25"/>
    <p:sldId id="283" r:id="rId26"/>
    <p:sldId id="284" r:id="rId27"/>
    <p:sldId id="285" r:id="rId28"/>
    <p:sldId id="286" r:id="rId29"/>
    <p:sldId id="288" r:id="rId30"/>
    <p:sldId id="289" r:id="rId31"/>
    <p:sldId id="290" r:id="rId32"/>
    <p:sldId id="291" r:id="rId33"/>
    <p:sldId id="292" r:id="rId34"/>
    <p:sldId id="293" r:id="rId35"/>
    <p:sldId id="296" r:id="rId36"/>
    <p:sldId id="294" r:id="rId37"/>
    <p:sldId id="295"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53"/>
      </p:cViewPr>
      <p:guideLst/>
    </p:cSldViewPr>
  </p:slideViewPr>
  <p:notesTextViewPr>
    <p:cViewPr>
      <p:scale>
        <a:sx n="1" d="1"/>
        <a:sy n="1" d="1"/>
      </p:scale>
      <p:origin x="0" y="0"/>
    </p:cViewPr>
  </p:notesTextViewPr>
  <p:sorterViewPr>
    <p:cViewPr>
      <p:scale>
        <a:sx n="100" d="100"/>
        <a:sy n="100" d="100"/>
      </p:scale>
      <p:origin x="0" y="-137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395202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1399962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02937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1515506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56062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38502741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327025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024088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1922495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5FF824-ED23-437D-BBF2-4A820F156360}"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170422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5FF824-ED23-437D-BBF2-4A820F156360}" type="datetimeFigureOut">
              <a:rPr lang="en-US" smtClean="0"/>
              <a:t>8/15/2023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058296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5FF824-ED23-437D-BBF2-4A820F156360}" type="datetimeFigureOut">
              <a:rPr lang="en-US" smtClean="0"/>
              <a:t>8/15/2023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1663669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5FF824-ED23-437D-BBF2-4A820F156360}" type="datetimeFigureOut">
              <a:rPr lang="en-US" smtClean="0"/>
              <a:t>8/15/2023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3059005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FF824-ED23-437D-BBF2-4A820F156360}" type="datetimeFigureOut">
              <a:rPr lang="en-US" smtClean="0"/>
              <a:t>8/15/2023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401427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75FF824-ED23-437D-BBF2-4A820F156360}" type="datetimeFigureOut">
              <a:rPr lang="en-US" smtClean="0"/>
              <a:t>8/15/2023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2138611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5FF824-ED23-437D-BBF2-4A820F156360}" type="datetimeFigureOut">
              <a:rPr lang="en-US" smtClean="0"/>
              <a:t>8/15/2023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20013-7B40-4040-8CEC-3E2532AACCE4}" type="slidenum">
              <a:rPr lang="en-US" smtClean="0"/>
              <a:t>‹#›</a:t>
            </a:fld>
            <a:endParaRPr lang="en-US"/>
          </a:p>
        </p:txBody>
      </p:sp>
    </p:spTree>
    <p:extLst>
      <p:ext uri="{BB962C8B-B14F-4D97-AF65-F5344CB8AC3E}">
        <p14:creationId xmlns:p14="http://schemas.microsoft.com/office/powerpoint/2010/main" val="3523640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75FF824-ED23-437D-BBF2-4A820F156360}" type="datetimeFigureOut">
              <a:rPr lang="en-US" smtClean="0"/>
              <a:t>8/15/2023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5820013-7B40-4040-8CEC-3E2532AACCE4}" type="slidenum">
              <a:rPr lang="en-US" smtClean="0"/>
              <a:t>‹#›</a:t>
            </a:fld>
            <a:endParaRPr lang="en-US"/>
          </a:p>
        </p:txBody>
      </p:sp>
    </p:spTree>
    <p:extLst>
      <p:ext uri="{BB962C8B-B14F-4D97-AF65-F5344CB8AC3E}">
        <p14:creationId xmlns:p14="http://schemas.microsoft.com/office/powerpoint/2010/main" val="33484094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PRIMARY &amp; SECONDARY MARKETS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498350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lstStyle/>
          <a:p>
            <a:r>
              <a:rPr lang="en-US" dirty="0"/>
              <a:t>ASBA application can be rejected under the following circumstances:</a:t>
            </a:r>
          </a:p>
          <a:p>
            <a:r>
              <a:rPr lang="en-US" dirty="0"/>
              <a:t>1. If you do not have sufficient balance in your bank account.</a:t>
            </a:r>
            <a:br>
              <a:rPr lang="en-US" dirty="0"/>
            </a:br>
            <a:r>
              <a:rPr lang="en-US" dirty="0"/>
              <a:t>2. If there is a mismatch in your name on the PAN Card with that in your application form or </a:t>
            </a:r>
            <a:r>
              <a:rPr lang="en-US" dirty="0" err="1"/>
              <a:t>Demat</a:t>
            </a:r>
            <a:r>
              <a:rPr lang="en-US" dirty="0"/>
              <a:t> account holder name.</a:t>
            </a:r>
            <a:br>
              <a:rPr lang="en-US" dirty="0"/>
            </a:br>
            <a:r>
              <a:rPr lang="en-US" dirty="0"/>
              <a:t>3. If there are multiple applications by the same investor.</a:t>
            </a:r>
            <a:br>
              <a:rPr lang="en-US" dirty="0"/>
            </a:br>
            <a:r>
              <a:rPr lang="en-US" dirty="0"/>
              <a:t>4. If the information mentioned by you is incorrect.</a:t>
            </a:r>
          </a:p>
          <a:p>
            <a:r>
              <a:rPr lang="en-US" dirty="0"/>
              <a:t>Benefits for investors applying through ASBA process:</a:t>
            </a:r>
          </a:p>
          <a:p>
            <a:r>
              <a:rPr lang="en-US" dirty="0"/>
              <a:t>When money is blocked in your bank account, you do not lose out on interest income. You continue to earn interest on the blocked amount.</a:t>
            </a:r>
          </a:p>
          <a:p>
            <a:r>
              <a:rPr lang="en-US" dirty="0"/>
              <a:t>The ASBA eliminates the need to pay money via </a:t>
            </a:r>
            <a:r>
              <a:rPr lang="en-US" dirty="0" err="1"/>
              <a:t>cheques</a:t>
            </a:r>
            <a:r>
              <a:rPr lang="en-US" dirty="0"/>
              <a:t> and demand drafts.</a:t>
            </a:r>
          </a:p>
          <a:p>
            <a:r>
              <a:rPr lang="en-US" dirty="0"/>
              <a:t>The ASBA facility is hassle-free and does not involve any cost. You can easily apply via </a:t>
            </a:r>
            <a:r>
              <a:rPr lang="en-US" dirty="0" err="1"/>
              <a:t>Netbanking</a:t>
            </a:r>
            <a:r>
              <a:rPr lang="en-US" dirty="0"/>
              <a:t> without submitting any physical documentation.</a:t>
            </a:r>
          </a:p>
          <a:p>
            <a:r>
              <a:rPr lang="en-US" dirty="0"/>
              <a:t>The investors need not worry about the refunds. In case there is no allotment of shares, the money is unblocked from your bank account for further use.</a:t>
            </a:r>
          </a:p>
          <a:p>
            <a:r>
              <a:rPr lang="en-US" dirty="0"/>
              <a:t>The blocked amount is considered while calculating the Average Quarterly Balance in the account.</a:t>
            </a:r>
          </a:p>
          <a:p>
            <a:pPr marL="0" indent="0">
              <a:buNone/>
            </a:pPr>
            <a:endParaRPr lang="en-US" b="1" dirty="0"/>
          </a:p>
          <a:p>
            <a:endParaRPr lang="en-US" dirty="0"/>
          </a:p>
          <a:p>
            <a:endParaRPr lang="en-US" dirty="0"/>
          </a:p>
        </p:txBody>
      </p:sp>
    </p:spTree>
    <p:extLst>
      <p:ext uri="{BB962C8B-B14F-4D97-AF65-F5344CB8AC3E}">
        <p14:creationId xmlns:p14="http://schemas.microsoft.com/office/powerpoint/2010/main" val="68174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additive="base">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 calcmode="lin" valueType="num">
                                      <p:cBhvr additive="base">
                                        <p:cTn id="5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Detailed procedure of applying in IPO through ASBA:</a:t>
            </a:r>
          </a:p>
          <a:p>
            <a:r>
              <a:rPr lang="en-US" dirty="0"/>
              <a:t> Under ASBA facility, investors can apply in any public/ rights issues by using their bank account. Investor submits the ASBA form (available at the designate branches of the banks acting as SCSB) after filling the details like name of the applicant, PAN number, </a:t>
            </a:r>
            <a:r>
              <a:rPr lang="en-US" dirty="0" err="1"/>
              <a:t>demat</a:t>
            </a:r>
            <a:r>
              <a:rPr lang="en-US" dirty="0"/>
              <a:t> account number, bid quantity, bid price and other relevant details, to the bank branch by giving an instruction to block the amount in their account. In turn, the bank will upload the details of the application in the bidding platform. Investors shall ensure that the details that are filled in the ASBA form are correct otherwise the form is liable to be rejected. Investors can also apply in IPOs through online/electronic mode if the SCSBs are providing such facility</a:t>
            </a:r>
          </a:p>
          <a:p>
            <a:r>
              <a:rPr lang="en-US" b="1" dirty="0"/>
              <a:t>GREEN SHOE OPTION</a:t>
            </a:r>
          </a:p>
          <a:p>
            <a:r>
              <a:rPr lang="en-US" dirty="0"/>
              <a:t>One of the problems in an IPO has been the post-issue price decline as compared to the issue price. This often has left retail investors feeling high and dry. A solution to this problem is the introduction of the Green Shoe Option in the issue.</a:t>
            </a:r>
          </a:p>
          <a:p>
            <a:r>
              <a:rPr lang="en-US" dirty="0"/>
              <a:t>A Green Shoe Option (“GSO”) is an option to retain (up to a certain limit) excess subscription to an issue of shares and to </a:t>
            </a:r>
            <a:r>
              <a:rPr lang="en-US" dirty="0" err="1"/>
              <a:t>stabilise</a:t>
            </a:r>
            <a:r>
              <a:rPr lang="en-US" dirty="0"/>
              <a:t> the post-issue price of the shares. Retail investors are given protection by the GSO since many times the post-issue listing price is at a substantial discount to the offer price. The first company to use this innovative structure was the Green Shoe Manufacturing Company (now called Stride Rite Corporation), founded in 1919.</a:t>
            </a:r>
          </a:p>
          <a:p>
            <a:r>
              <a:rPr lang="en-US" dirty="0"/>
              <a:t>Companies which have opted for this option, include, </a:t>
            </a:r>
            <a:r>
              <a:rPr lang="en-US" dirty="0" err="1"/>
              <a:t>Maruti</a:t>
            </a:r>
            <a:r>
              <a:rPr lang="en-US" dirty="0"/>
              <a:t> Suzuki, Tata Consultancy Services, etc. ICICI Bank was the first company to use the GSO under the book building route. DSP Merrill Lynch was appointed as the </a:t>
            </a:r>
            <a:r>
              <a:rPr lang="en-US" dirty="0" err="1"/>
              <a:t>Stabilising</a:t>
            </a:r>
            <a:r>
              <a:rPr lang="en-US" dirty="0"/>
              <a:t> Agent to maintain the post-issue price and for this the GSO was up to 15% of the issue size.</a:t>
            </a:r>
          </a:p>
        </p:txBody>
      </p:sp>
    </p:spTree>
    <p:extLst>
      <p:ext uri="{BB962C8B-B14F-4D97-AF65-F5344CB8AC3E}">
        <p14:creationId xmlns:p14="http://schemas.microsoft.com/office/powerpoint/2010/main" val="1465817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0" y="510139"/>
            <a:ext cx="12191999" cy="6189044"/>
          </a:xfrm>
        </p:spPr>
        <p:txBody>
          <a:bodyPr>
            <a:normAutofit lnSpcReduction="10000"/>
          </a:bodyPr>
          <a:lstStyle/>
          <a:p>
            <a:pPr fontAlgn="base"/>
            <a:r>
              <a:rPr lang="en-US" dirty="0"/>
              <a:t>The Book Running Lead Manager (“BRLM”) normally act as the Stabilizing Agent (“SA”) for the purposes of effectuating the Green Shoe Option, under the SEBI Guidelines. The </a:t>
            </a:r>
            <a:r>
              <a:rPr lang="en-US" dirty="0" err="1"/>
              <a:t>Stabilising</a:t>
            </a:r>
            <a:r>
              <a:rPr lang="en-US" dirty="0"/>
              <a:t> Agent and the Company determine the number of shares to be over allotted. It cannot exceed 15% of the total issue size. In case the shares are trading at a price lower than the offer price, the </a:t>
            </a:r>
            <a:r>
              <a:rPr lang="en-US" dirty="0" err="1"/>
              <a:t>stabilising</a:t>
            </a:r>
            <a:r>
              <a:rPr lang="en-US" dirty="0"/>
              <a:t> agent starts buying the shares by using the money lying in the separate bank account. In this manner, by buying the shares when others are selling, the </a:t>
            </a:r>
            <a:r>
              <a:rPr lang="en-US" dirty="0" err="1"/>
              <a:t>stabilising</a:t>
            </a:r>
            <a:r>
              <a:rPr lang="en-US" dirty="0"/>
              <a:t> agent tries to put the brakes on falling prices. The shares so bought from the market are handed over to the promoters from whom they were borrowed. In case the newly listed shares start trading at a price higher than the offer price, the </a:t>
            </a:r>
            <a:r>
              <a:rPr lang="en-US" dirty="0" err="1"/>
              <a:t>stabilising</a:t>
            </a:r>
            <a:r>
              <a:rPr lang="en-US" dirty="0"/>
              <a:t> agent does not buy any shares. </a:t>
            </a:r>
          </a:p>
          <a:p>
            <a:r>
              <a:rPr lang="en-US" dirty="0"/>
              <a:t>The </a:t>
            </a:r>
            <a:r>
              <a:rPr lang="en-US" dirty="0" err="1"/>
              <a:t>stabilisation</a:t>
            </a:r>
            <a:r>
              <a:rPr lang="en-US" dirty="0"/>
              <a:t> cannot continue for a period exceeding 30 days from the date of the receipt of permission for trading of the Equity Shares from the Stock Exchanges. For the purposes of the Green Shoe Option, the </a:t>
            </a:r>
            <a:r>
              <a:rPr lang="en-US" dirty="0" err="1"/>
              <a:t>Stabilising</a:t>
            </a:r>
            <a:r>
              <a:rPr lang="en-US" dirty="0"/>
              <a:t> Agent shall borrow the Loaned Shares from the Green Shoe Lender. </a:t>
            </a:r>
          </a:p>
          <a:p>
            <a:pPr fontAlgn="base"/>
            <a:r>
              <a:rPr lang="en-US" dirty="0"/>
              <a:t>Example :    A Ltd. proposes to float an IPO of 10,00,000 equity shares at a price of </a:t>
            </a:r>
            <a:r>
              <a:rPr lang="en-US" dirty="0" err="1"/>
              <a:t>Rs</a:t>
            </a:r>
            <a:r>
              <a:rPr lang="en-US" dirty="0"/>
              <a:t>. 10 + 40 per share. The issue is oversubscribed and it receives applications for 17,00,000 equity shares. It has a GSO up to 15% of the issue size = 11,50,000 shares, i.e., 1,50,000 shares for the GSO. The over allotment to the tune of 1,50,000 shares would be used for </a:t>
            </a:r>
            <a:r>
              <a:rPr lang="en-US" dirty="0" err="1"/>
              <a:t>stabilising</a:t>
            </a:r>
            <a:r>
              <a:rPr lang="en-US" dirty="0"/>
              <a:t> the post-listing price of the shares of A Ltd. The 150,000 shares used for the over-allotment are actually borrowed from the promoters with whom the </a:t>
            </a:r>
            <a:r>
              <a:rPr lang="en-US" dirty="0" err="1"/>
              <a:t>stabilising</a:t>
            </a:r>
            <a:r>
              <a:rPr lang="en-US" dirty="0"/>
              <a:t> agent signs a separate agreement. For the subscribers of a public issue, it makes no difference whether the company is allotting shares out of the freshly issued 10 lakh shares or from the 150,000 shares borrowed from the promoters.</a:t>
            </a:r>
          </a:p>
          <a:p>
            <a:pPr fontAlgn="base"/>
            <a:r>
              <a:rPr lang="en-US" dirty="0"/>
              <a:t>Once allotted, a share is just a share for an investor. For the company, however, the situation is totally different. The money received from the over-allotment is required to be kept in a separate bank account (i.e. escrow account)</a:t>
            </a:r>
          </a:p>
        </p:txBody>
      </p:sp>
    </p:spTree>
    <p:extLst>
      <p:ext uri="{BB962C8B-B14F-4D97-AF65-F5344CB8AC3E}">
        <p14:creationId xmlns:p14="http://schemas.microsoft.com/office/powerpoint/2010/main" val="990440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555056"/>
          </a:xfrm>
        </p:spPr>
        <p:txBody>
          <a:bodyPr>
            <a:normAutofit fontScale="90000"/>
          </a:bodyPr>
          <a:lstStyle/>
          <a:p>
            <a:r>
              <a:rPr lang="en-US" dirty="0"/>
              <a:t>Sweat Equity shares</a:t>
            </a:r>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Sweat equity shares are shares issued by a company to its own employees and directors..  The main reason behind a company issuing such shares is retention of </a:t>
            </a:r>
            <a:r>
              <a:rPr lang="en-US" dirty="0" err="1"/>
              <a:t>talent.There</a:t>
            </a:r>
            <a:r>
              <a:rPr lang="en-US" dirty="0"/>
              <a:t> is the compulsory lock-in period of three years and are non-transferable. Sweat equity shares are directly allotted to the employees at a discount price. These types of shares are preferred over ESOPs (Employee Stock Option Plan) as they offer the right to buy and it’s not an obligation to buy the shares at a pre-decided price to be allotted in the future thereby being dependent on the price volatility of the shares.</a:t>
            </a:r>
          </a:p>
          <a:p>
            <a:r>
              <a:rPr lang="en-US" dirty="0"/>
              <a:t>A registered </a:t>
            </a:r>
            <a:r>
              <a:rPr lang="en-US" dirty="0" err="1"/>
              <a:t>valuer</a:t>
            </a:r>
            <a:r>
              <a:rPr lang="en-US" dirty="0"/>
              <a:t> assesses evaluates and determines the fair value of the sweat equity shares. This serves the objective of rewarding an employee without much financial outgo.</a:t>
            </a:r>
          </a:p>
          <a:p>
            <a:r>
              <a:rPr lang="en-US" dirty="0"/>
              <a:t> A company is allowed to issue the following number of shares –15% of its current paid-up equity share capital in a year, Equal to the value </a:t>
            </a:r>
            <a:r>
              <a:rPr lang="en-US" dirty="0" err="1"/>
              <a:t>Rs</a:t>
            </a:r>
            <a:r>
              <a:rPr lang="en-US" dirty="0"/>
              <a:t>. 5 </a:t>
            </a:r>
            <a:r>
              <a:rPr lang="en-US" dirty="0" err="1"/>
              <a:t>crore</a:t>
            </a:r>
            <a:r>
              <a:rPr lang="en-US" dirty="0"/>
              <a:t>. Also, the sweat equity shares shouldn’t go beyond 25% of the paid-up equity capital of the issuing company at any point in time. However, startups are allowed to issue up to 50% of the paid-up capital within 5 years from the date of registration or incorporation.</a:t>
            </a:r>
          </a:p>
          <a:p>
            <a:r>
              <a:rPr lang="en-US" dirty="0"/>
              <a:t>Sweat equity shares will be taxable in the hands of </a:t>
            </a:r>
            <a:r>
              <a:rPr lang="en-US" b="1" dirty="0"/>
              <a:t>employee</a:t>
            </a:r>
            <a:r>
              <a:rPr lang="en-US" dirty="0"/>
              <a:t> under head “</a:t>
            </a:r>
            <a:r>
              <a:rPr lang="en-US" b="1" dirty="0"/>
              <a:t>Salary</a:t>
            </a:r>
            <a:r>
              <a:rPr lang="en-US" dirty="0"/>
              <a:t>” in the year in which the shares are allotted or transferred to </a:t>
            </a:r>
            <a:r>
              <a:rPr lang="en-US" dirty="0" err="1"/>
              <a:t>employees.</a:t>
            </a:r>
            <a:r>
              <a:rPr lang="en-US" b="1" dirty="0" err="1"/>
              <a:t>At</a:t>
            </a:r>
            <a:r>
              <a:rPr lang="en-US" b="1" dirty="0"/>
              <a:t> the time of sale:-</a:t>
            </a:r>
            <a:r>
              <a:rPr lang="en-US" dirty="0"/>
              <a:t> </a:t>
            </a:r>
            <a:r>
              <a:rPr lang="en-US" b="1" dirty="0"/>
              <a:t>Capital gains</a:t>
            </a:r>
            <a:r>
              <a:rPr lang="en-US" dirty="0"/>
              <a:t> are taxable in hands of </a:t>
            </a:r>
            <a:r>
              <a:rPr lang="en-US" b="1" dirty="0"/>
              <a:t>employee</a:t>
            </a:r>
            <a:r>
              <a:rPr lang="en-US" dirty="0"/>
              <a:t> in year in which shares/securities are transferred.</a:t>
            </a:r>
          </a:p>
          <a:p>
            <a:r>
              <a:rPr lang="en-US" dirty="0"/>
              <a:t>Benefits for the company : 1. Talent can be retained without cash outflow 2. No immediate raise in salary 3.Satisfied and motivated workforce 4. Employees will take more responsibility in growth of company</a:t>
            </a:r>
          </a:p>
          <a:p>
            <a:r>
              <a:rPr lang="en-US" dirty="0"/>
              <a:t>Benefits for employee : 1. Getting shares at lower than market prices 2. Lack of pay may be compensated by rise in assets 3. Gains from capital appreciation if company grows.</a:t>
            </a:r>
          </a:p>
          <a:p>
            <a:endParaRPr lang="en-US" dirty="0"/>
          </a:p>
          <a:p>
            <a:endParaRPr lang="en-US" dirty="0"/>
          </a:p>
        </p:txBody>
      </p:sp>
    </p:spTree>
    <p:extLst>
      <p:ext uri="{BB962C8B-B14F-4D97-AF65-F5344CB8AC3E}">
        <p14:creationId xmlns:p14="http://schemas.microsoft.com/office/powerpoint/2010/main" val="186408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lstStyle/>
          <a:p>
            <a:r>
              <a:rPr lang="en-US" b="1" dirty="0"/>
              <a:t>Employee Stock Option’ (ESOP)</a:t>
            </a:r>
            <a:r>
              <a:rPr lang="en-US" dirty="0"/>
              <a:t> has been defined under Sub-section (37) of Section 2 of the </a:t>
            </a:r>
            <a:r>
              <a:rPr lang="en-US" b="1" dirty="0"/>
              <a:t>Companies Act, 2013</a:t>
            </a:r>
            <a:r>
              <a:rPr lang="en-US" dirty="0"/>
              <a:t>, according to which “employees’ stock option” means the option given to the directors, officers or employees of a company or of its holding company or subsidiary company or companies, if any, which gives such directors, officers or employees, the benefit or right to purchase, or to subscribe for, the shares of the company at a future date at a pre-determined price.</a:t>
            </a:r>
          </a:p>
          <a:p>
            <a:r>
              <a:rPr lang="en-US" dirty="0"/>
              <a:t>Difference between ESOP and Sweat Equity shares</a:t>
            </a:r>
          </a:p>
          <a:p>
            <a:r>
              <a:rPr lang="en-US" dirty="0"/>
              <a:t>1. ESOP is not an obligation rather it is a right of the employee to purchase certain amount of share of the company at a pre decided price while SE is issuance of shares.</a:t>
            </a:r>
          </a:p>
          <a:p>
            <a:r>
              <a:rPr lang="en-US" dirty="0"/>
              <a:t>2. Directors if independent or holding more than 10% stake are excluded from ESOP purview.</a:t>
            </a:r>
          </a:p>
          <a:p>
            <a:r>
              <a:rPr lang="en-US" dirty="0"/>
              <a:t>3. The consideration has to be paid in cash (ESOP)</a:t>
            </a:r>
          </a:p>
          <a:p>
            <a:r>
              <a:rPr lang="en-US" dirty="0"/>
              <a:t>4. There is no restriction on holding period in ESOPs unlike 3 years in the other case.</a:t>
            </a:r>
          </a:p>
          <a:p>
            <a:r>
              <a:rPr lang="en-US" dirty="0"/>
              <a:t>5. At the time of granting ESOPs by the company, a registered </a:t>
            </a:r>
            <a:r>
              <a:rPr lang="en-US" dirty="0" err="1"/>
              <a:t>valuer</a:t>
            </a:r>
            <a:r>
              <a:rPr lang="en-US" dirty="0"/>
              <a:t> calculates FMV of the shares, while the same is done by a merchant banker in case of Sweat Equity shares..</a:t>
            </a:r>
          </a:p>
          <a:p>
            <a:r>
              <a:rPr lang="en-US" dirty="0"/>
              <a:t>6. ESOPs are provided as incentive while Sweat equity is provided as consideration for getting IPRs also.</a:t>
            </a:r>
          </a:p>
          <a:p>
            <a:endParaRPr lang="en-US" dirty="0"/>
          </a:p>
          <a:p>
            <a:endParaRPr lang="en-US" dirty="0"/>
          </a:p>
          <a:p>
            <a:endParaRPr lang="en-US" dirty="0"/>
          </a:p>
        </p:txBody>
      </p:sp>
    </p:spTree>
    <p:extLst>
      <p:ext uri="{BB962C8B-B14F-4D97-AF65-F5344CB8AC3E}">
        <p14:creationId xmlns:p14="http://schemas.microsoft.com/office/powerpoint/2010/main" val="324432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583932"/>
          </a:xfrm>
        </p:spPr>
        <p:txBody>
          <a:bodyPr>
            <a:normAutofit fontScale="90000"/>
          </a:bodyPr>
          <a:lstStyle/>
          <a:p>
            <a:r>
              <a:rPr lang="en-US" dirty="0"/>
              <a:t>Rights issue of shares</a:t>
            </a:r>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b="1" dirty="0"/>
              <a:t>Concept  of Right Issue of Shares Under Companies Act 2013</a:t>
            </a:r>
          </a:p>
          <a:p>
            <a:r>
              <a:rPr lang="en-US" dirty="0"/>
              <a:t>‘Right Issue’ means offering shares to existing members in proportion to their existing share holding. The basic idea is to raise fresh capital. Right issue is generally availed by small companies where the power of shareholding retains with the shareholders of company.</a:t>
            </a:r>
          </a:p>
          <a:p>
            <a:r>
              <a:rPr lang="en-US" dirty="0"/>
              <a:t>It is an invitation to existing shareholders to buy more shares at a discounted price. Shareholders need to apply for rights issue before the record date. It is also known as the cut-off date.</a:t>
            </a:r>
          </a:p>
          <a:p>
            <a:r>
              <a:rPr lang="en-US" dirty="0"/>
              <a:t>Existing shareholders have rights but no obligation to buy these shares. With the rights the shareholders can purchase new shares at a discount</a:t>
            </a:r>
            <a:r>
              <a:rPr lang="en-US" dirty="0">
                <a:effectLst>
                  <a:outerShdw blurRad="38100" dist="38100" dir="2700000" algn="tl">
                    <a:srgbClr val="000000">
                      <a:alpha val="43137"/>
                    </a:srgbClr>
                  </a:outerShdw>
                </a:effectLst>
              </a:rPr>
              <a:t> </a:t>
            </a:r>
            <a:r>
              <a:rPr lang="en-US" dirty="0"/>
              <a:t>to the market price. This gives them an opportunity to increase their stake within the company.</a:t>
            </a:r>
          </a:p>
          <a:p>
            <a:r>
              <a:rPr lang="en-US" dirty="0"/>
              <a:t>Unless the articles of the company otherwise provide, the notice of offer shall contain a statement of right to renounce. The offer includes a right to renounce the shares in </a:t>
            </a:r>
            <a:r>
              <a:rPr lang="en-US" dirty="0" err="1"/>
              <a:t>favour</a:t>
            </a:r>
            <a:r>
              <a:rPr lang="en-US" dirty="0"/>
              <a:t> of any other person. In case the shares are declined after the expiry of the time mentioned in the notice or by an earlier intimation from the person to whom the notice was given, the board of directors may dispose of the shares in a manner not disadvantageous to the shareholders and the company.</a:t>
            </a:r>
          </a:p>
          <a:p>
            <a:r>
              <a:rPr lang="en-US" dirty="0"/>
              <a:t>The right to subscription of shares in a company can be assigned to a third party. The transfer of such right is called renunciation of issue.</a:t>
            </a:r>
          </a:p>
          <a:p>
            <a:r>
              <a:rPr lang="en-US" dirty="0"/>
              <a:t>The Company can issue new share issues at face value or at a premium. There are no regulations for determining the amount of premium for the issue of shares. </a:t>
            </a:r>
            <a:br>
              <a:rPr lang="en-US" dirty="0"/>
            </a:br>
            <a:endParaRPr lang="en-US" dirty="0"/>
          </a:p>
        </p:txBody>
      </p:sp>
    </p:spTree>
    <p:extLst>
      <p:ext uri="{BB962C8B-B14F-4D97-AF65-F5344CB8AC3E}">
        <p14:creationId xmlns:p14="http://schemas.microsoft.com/office/powerpoint/2010/main" val="1413657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0" y="971870"/>
            <a:ext cx="11870443" cy="5886130"/>
          </a:xfrm>
        </p:spPr>
        <p:txBody>
          <a:bodyPr>
            <a:normAutofit fontScale="92500"/>
          </a:bodyPr>
          <a:lstStyle/>
          <a:p>
            <a:r>
              <a:rPr lang="en-US" dirty="0"/>
              <a:t>Rights are issued for various reasons like – </a:t>
            </a:r>
          </a:p>
          <a:p>
            <a:r>
              <a:rPr lang="en-US" dirty="0"/>
              <a:t>Business Expansion or Acquisition </a:t>
            </a:r>
            <a:r>
              <a:rPr lang="en-US" dirty="0" err="1"/>
              <a:t>eg</a:t>
            </a:r>
            <a:r>
              <a:rPr lang="en-US" dirty="0"/>
              <a:t> companies with strong fundamentals like L&amp;T Finance Holdings Limited, Tata Power, etc. These companies have raised more than </a:t>
            </a:r>
            <a:r>
              <a:rPr lang="en-US" dirty="0" err="1"/>
              <a:t>Rs</a:t>
            </a:r>
            <a:r>
              <a:rPr lang="en-US" dirty="0"/>
              <a:t>. 10,000 </a:t>
            </a:r>
            <a:r>
              <a:rPr lang="en-US" dirty="0" err="1"/>
              <a:t>crores</a:t>
            </a:r>
            <a:r>
              <a:rPr lang="en-US" dirty="0"/>
              <a:t> through rights issue during the pandemic.</a:t>
            </a:r>
          </a:p>
          <a:p>
            <a:r>
              <a:rPr lang="en-US" dirty="0"/>
              <a:t>Become Debt-Free </a:t>
            </a:r>
            <a:r>
              <a:rPr lang="en-US" dirty="0" err="1"/>
              <a:t>eg</a:t>
            </a:r>
            <a:r>
              <a:rPr lang="en-US" dirty="0"/>
              <a:t> Reliance Industries opted for a rights issue in 2020 to become debt-free. The company used the net proceeds towards repayment of their borrowings. They successfully closed their rights issue at </a:t>
            </a:r>
            <a:r>
              <a:rPr lang="en-US" dirty="0" err="1"/>
              <a:t>Rs</a:t>
            </a:r>
            <a:r>
              <a:rPr lang="en-US" dirty="0"/>
              <a:t>. 53,124 </a:t>
            </a:r>
            <a:r>
              <a:rPr lang="en-US" dirty="0" err="1"/>
              <a:t>crores</a:t>
            </a:r>
            <a:r>
              <a:rPr lang="en-US" dirty="0"/>
              <a:t> on June 3, 2020. This was India’s largest-ever rights issue. It is also the world’s largest rights issue by a non-financial institution in the last ten years.</a:t>
            </a:r>
          </a:p>
          <a:p>
            <a:r>
              <a:rPr lang="en-US" dirty="0"/>
              <a:t>Reliance Industries rights issue price was set at ₹1,257 per share. The issue size was of 42.26 </a:t>
            </a:r>
            <a:r>
              <a:rPr lang="en-US" dirty="0" err="1"/>
              <a:t>crores</a:t>
            </a:r>
            <a:r>
              <a:rPr lang="en-US" dirty="0"/>
              <a:t> equity shares aggregating </a:t>
            </a:r>
            <a:r>
              <a:rPr lang="en-US" dirty="0" err="1"/>
              <a:t>upto</a:t>
            </a:r>
            <a:r>
              <a:rPr lang="en-US" dirty="0"/>
              <a:t> ₹53,125 </a:t>
            </a:r>
            <a:r>
              <a:rPr lang="en-US" dirty="0" err="1"/>
              <a:t>crores</a:t>
            </a:r>
            <a:r>
              <a:rPr lang="en-US" dirty="0"/>
              <a:t>. For every 15 shares held, a shareholder can buy one share at the discounted price. The rights were issued at a discount of ₹200 to its share price for existing shareholders (₹1,458.90 – ₹1,257).</a:t>
            </a:r>
          </a:p>
          <a:p>
            <a:r>
              <a:rPr lang="en-US" dirty="0"/>
              <a:t>Options for shareholders when offered rights issue : 1. They may accept the offer and buy the shares. 2. They may ignore the offer. 3. They may sell the rights in the open market. This is also known as the </a:t>
            </a:r>
            <a:r>
              <a:rPr lang="en-US" b="1" dirty="0"/>
              <a:t>renunciation of rights issued</a:t>
            </a:r>
            <a:r>
              <a:rPr lang="en-US" dirty="0"/>
              <a:t>. This way, the shareholder can make profits on the shares and the company will also be able to raise the required capital.</a:t>
            </a:r>
          </a:p>
          <a:p>
            <a:r>
              <a:rPr lang="en-US" dirty="0"/>
              <a:t>PVR Limited issued rights in July 2020. The proceeds planned to be essentially used for meeting working capital needs and partly for debt repayment. They have approximately </a:t>
            </a:r>
            <a:r>
              <a:rPr lang="en-US" dirty="0" err="1"/>
              <a:t>Rs</a:t>
            </a:r>
            <a:r>
              <a:rPr lang="en-US" dirty="0"/>
              <a:t>. 150 </a:t>
            </a:r>
            <a:r>
              <a:rPr lang="en-US" dirty="0" err="1"/>
              <a:t>crores</a:t>
            </a:r>
            <a:r>
              <a:rPr lang="en-US" dirty="0"/>
              <a:t> of debt repayment due. Theatres in India have been shut for over five months due to Covid-19 led lockdown. This pauses their operations and directly hits their revenue income. A shareholder may think this to be a risky investment, then you have an option to ignore and let go of your rights.</a:t>
            </a:r>
          </a:p>
          <a:p>
            <a:endParaRPr lang="en-US" dirty="0"/>
          </a:p>
        </p:txBody>
      </p:sp>
    </p:spTree>
    <p:extLst>
      <p:ext uri="{BB962C8B-B14F-4D97-AF65-F5344CB8AC3E}">
        <p14:creationId xmlns:p14="http://schemas.microsoft.com/office/powerpoint/2010/main" val="3350103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lstStyle/>
          <a:p>
            <a:r>
              <a:rPr lang="en-US" dirty="0"/>
              <a:t>Advantages : </a:t>
            </a:r>
          </a:p>
          <a:p>
            <a:r>
              <a:rPr lang="en-US" dirty="0"/>
              <a:t>Benefits for the company –1. Rights issue is one of the fastest methods for a company to raise fresh capital from their existing shareholders. The company needs to hold a board meeting and pass resolution for issuance of shares under Rights Issue. 2. They incur lower issue costs and save on various expenses like advertising, underwriting fees, etc. 3. This is the best way to raise funds without increasing the debt burden.</a:t>
            </a:r>
          </a:p>
          <a:p>
            <a:r>
              <a:rPr lang="en-US" dirty="0"/>
              <a:t>Benefits for the Shareholders </a:t>
            </a:r>
            <a:r>
              <a:rPr lang="en-US" b="1" dirty="0"/>
              <a:t>– </a:t>
            </a:r>
            <a:r>
              <a:rPr lang="en-US" dirty="0"/>
              <a:t>Rights Issue provides existing shareholders an opportunity to increase their stake at a discounted price.</a:t>
            </a:r>
          </a:p>
          <a:p>
            <a:r>
              <a:rPr lang="en-US" dirty="0"/>
              <a:t>Disadvantages :</a:t>
            </a:r>
          </a:p>
          <a:p>
            <a:r>
              <a:rPr lang="en-US" dirty="0"/>
              <a:t>Rights issue affects a company’s EPS adversely, as although profits are same, it is divided amongst larger number of shares. </a:t>
            </a:r>
          </a:p>
          <a:p>
            <a:r>
              <a:rPr lang="en-US" dirty="0"/>
              <a:t>Shareholders should take a look at the company’s performance, objective of raising funds of the company and future potential of the sector and company. However, if promoters start participating in the rights issue, it instills a lot of confidence amongst retail shareholders. </a:t>
            </a:r>
          </a:p>
          <a:p>
            <a:r>
              <a:rPr lang="en-US" dirty="0"/>
              <a:t>Rights issue once announced may be applied through ASBA route. To facilitate rights issuance at the time of pandemic SEBI has introduced R – WAP facility.</a:t>
            </a:r>
          </a:p>
          <a:p>
            <a:endParaRPr lang="en-US" dirty="0"/>
          </a:p>
          <a:p>
            <a:endParaRPr lang="en-US" dirty="0"/>
          </a:p>
        </p:txBody>
      </p:sp>
    </p:spTree>
    <p:extLst>
      <p:ext uri="{BB962C8B-B14F-4D97-AF65-F5344CB8AC3E}">
        <p14:creationId xmlns:p14="http://schemas.microsoft.com/office/powerpoint/2010/main" val="3171319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ADR</a:t>
            </a:r>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American Depository Receipts (ADRs) offer US investors a means to gain investment exposure to non-US stocks without the complexities of dealing in foreign stock markets. They are negotiable security instruments that are issued by a US bank that represent a specific number of shares in a foreign company that is traded in US financial markets. ADRs pay dividends I ADRs are listed on the NYSE, NASDAQ,  and can be sold over-the-counter in US dollars and trade like regular shares.</a:t>
            </a:r>
          </a:p>
          <a:p>
            <a:pPr fontAlgn="base"/>
            <a:r>
              <a:rPr lang="en-US" dirty="0"/>
              <a:t>Through ADRs, Indian companies who are willing to raise funds from the U.S. can do so by issuing shares on American Stock exchange.</a:t>
            </a:r>
          </a:p>
          <a:p>
            <a:pPr fontAlgn="base"/>
            <a:r>
              <a:rPr lang="en-US" dirty="0"/>
              <a:t>However, the issuance of ADR is governed by the rules and regulations as laid down by the regulator SEC (Securities and Exchange Commission). The Indian Companies will have to maintain accounts as per the American Standards.</a:t>
            </a:r>
          </a:p>
          <a:p>
            <a:pPr fontAlgn="base"/>
            <a:r>
              <a:rPr lang="en-US" dirty="0"/>
              <a:t>The Indian companies cannot directly list their equity shares on the international stock exchange. So in order to overcome this problem; the companies give shares to an American bank. These American banks in return for those shares provide receipts to the Indian companies.  The companies raise funds by providing those ADR receipts in American share market.</a:t>
            </a:r>
          </a:p>
          <a:p>
            <a:r>
              <a:rPr lang="en-US" dirty="0"/>
              <a:t>One ADR comprises of a certain number of shares in an Indian company and these ADRs are quoted in US dollars. The investors of a foreign country can buy and sell shares directly and the investor is free to convert the ADR to receive the equivalent number of shares.</a:t>
            </a:r>
          </a:p>
          <a:p>
            <a:r>
              <a:rPr lang="en-US" dirty="0"/>
              <a:t>Types of ADR are : Sponsored ADR (created through an agreement between a non-American company and an American bank); Unsponsored ADR (These ADRs are created by American banks without the involvement or the permission of a non-American company)</a:t>
            </a:r>
          </a:p>
        </p:txBody>
      </p:sp>
    </p:spTree>
    <p:extLst>
      <p:ext uri="{BB962C8B-B14F-4D97-AF65-F5344CB8AC3E}">
        <p14:creationId xmlns:p14="http://schemas.microsoft.com/office/powerpoint/2010/main" val="251005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lstStyle/>
          <a:p>
            <a:r>
              <a:rPr lang="en-US" dirty="0"/>
              <a:t>While the US stock markets show dismal improvement, Indian ADRs are drawing premium amounts. During 2009, the average premium on ADR prices increased to 10.2 per cent. Even when the recession was at a peak in 2008, the ADRs fetched a premium of an average of 6.1 per cent and a premium of 5.1 per cent in 2007.</a:t>
            </a:r>
          </a:p>
          <a:p>
            <a:r>
              <a:rPr lang="en-US" dirty="0"/>
              <a:t>Pricing of ADR : The number of shares underlying the receipt is depicted using a ratio ORD (ordinary share value): </a:t>
            </a:r>
            <a:r>
              <a:rPr lang="en-US" dirty="0" err="1"/>
              <a:t>ADRS.For</a:t>
            </a:r>
            <a:r>
              <a:rPr lang="en-US" dirty="0"/>
              <a:t> example, HDFC Bank's ratio is 3:1 implies that 3 shares of HDFC equal to a single ADR. This ratio is important to understand if the receipt has been priced at fair market value. If one decides to purchase ADRs of HDFC Bank Ltd. whose current price is $70.23, he should verify if the ADRs are priced fairly. Assuming the current exchange rate is Rs.74.50: $1.00, the price of 3 shares of HDFC Bank on the Indian stock exchange should be around </a:t>
            </a:r>
            <a:r>
              <a:rPr lang="en-US" dirty="0" err="1"/>
              <a:t>Rs</a:t>
            </a:r>
            <a:r>
              <a:rPr lang="en-US" dirty="0"/>
              <a:t> 5232 ($70.23 * 74.50). HDFC Bank shares are priced at </a:t>
            </a:r>
            <a:r>
              <a:rPr lang="en-US" dirty="0" err="1"/>
              <a:t>Rs</a:t>
            </a:r>
            <a:r>
              <a:rPr lang="en-US" dirty="0"/>
              <a:t> 1444 per share. So price of 3 shares would be </a:t>
            </a:r>
            <a:r>
              <a:rPr lang="en-US" dirty="0" err="1"/>
              <a:t>Rs</a:t>
            </a:r>
            <a:r>
              <a:rPr lang="en-US" dirty="0"/>
              <a:t> 4332. However Indian residents are allowed to trade in ADR.</a:t>
            </a:r>
          </a:p>
          <a:p>
            <a:r>
              <a:rPr lang="en-US" dirty="0"/>
              <a:t>Advantages : NRIs and US investors are benefitted : 1. They </a:t>
            </a:r>
            <a:r>
              <a:rPr lang="en-US" dirty="0" err="1"/>
              <a:t>donot</a:t>
            </a:r>
            <a:r>
              <a:rPr lang="en-US" dirty="0"/>
              <a:t> have to understand the compliance and complexities of Indian capital markets. 2. They are shielded from foreign exchange fluctuations 3. Dividends are paid in </a:t>
            </a:r>
            <a:r>
              <a:rPr lang="en-US" dirty="0" err="1"/>
              <a:t>USDollars</a:t>
            </a:r>
            <a:r>
              <a:rPr lang="en-US" dirty="0"/>
              <a:t>.  4. They may participate in growing Indian IT companies who are already established </a:t>
            </a:r>
          </a:p>
        </p:txBody>
      </p:sp>
    </p:spTree>
    <p:extLst>
      <p:ext uri="{BB962C8B-B14F-4D97-AF65-F5344CB8AC3E}">
        <p14:creationId xmlns:p14="http://schemas.microsoft.com/office/powerpoint/2010/main" val="1644289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54" y="260213"/>
            <a:ext cx="9953600" cy="654187"/>
          </a:xfrm>
        </p:spPr>
        <p:txBody>
          <a:bodyPr>
            <a:normAutofit/>
          </a:bodyPr>
          <a:lstStyle/>
          <a:p>
            <a:r>
              <a:rPr lang="en-US" dirty="0"/>
              <a:t>Primary markets</a:t>
            </a:r>
          </a:p>
        </p:txBody>
      </p:sp>
      <p:sp>
        <p:nvSpPr>
          <p:cNvPr id="3" name="Content Placeholder 2"/>
          <p:cNvSpPr>
            <a:spLocks noGrp="1"/>
          </p:cNvSpPr>
          <p:nvPr>
            <p:ph idx="1"/>
          </p:nvPr>
        </p:nvSpPr>
        <p:spPr>
          <a:xfrm>
            <a:off x="96254" y="1311773"/>
            <a:ext cx="11813790" cy="5358535"/>
          </a:xfrm>
        </p:spPr>
        <p:txBody>
          <a:bodyPr>
            <a:normAutofit lnSpcReduction="10000"/>
          </a:bodyPr>
          <a:lstStyle/>
          <a:p>
            <a:r>
              <a:rPr lang="en-US" dirty="0">
                <a:latin typeface="Arial" panose="020B0604020202020204" pitchFamily="34" charset="0"/>
                <a:cs typeface="Arial" panose="020B0604020202020204" pitchFamily="34" charset="0"/>
              </a:rPr>
              <a:t>PRIMARY MARKETS</a:t>
            </a:r>
          </a:p>
          <a:p>
            <a:r>
              <a:rPr lang="en-US" dirty="0">
                <a:latin typeface="Arial" panose="020B0604020202020204" pitchFamily="34" charset="0"/>
                <a:cs typeface="Arial" panose="020B0604020202020204" pitchFamily="34" charset="0"/>
              </a:rPr>
              <a:t>It is the starting point of equity markets. The debt instruments are born or issued for the first time in the primary markets, thus investors are able to purchase securities directly from the issuer.</a:t>
            </a:r>
          </a:p>
          <a:p>
            <a:r>
              <a:rPr lang="en-US" dirty="0">
                <a:latin typeface="Arial" panose="020B0604020202020204" pitchFamily="34" charset="0"/>
                <a:cs typeface="Arial" panose="020B0604020202020204" pitchFamily="34" charset="0"/>
              </a:rPr>
              <a:t> Types of primary market:</a:t>
            </a:r>
          </a:p>
          <a:p>
            <a:r>
              <a:rPr lang="en-US" dirty="0">
                <a:latin typeface="Arial" panose="020B0604020202020204" pitchFamily="34" charset="0"/>
                <a:cs typeface="Arial" panose="020B0604020202020204" pitchFamily="34" charset="0"/>
              </a:rPr>
              <a:t>Public issue (IPO) where the securities are sold by the company for first time. SEBI is the regulatory body that monitors IPO. As per its guidelines, a requisite due enquiry is conducted for a company’s authenticity, and the company is required to mention its necessary details in the prospectus for a public issue.</a:t>
            </a:r>
          </a:p>
          <a:p>
            <a:r>
              <a:rPr lang="en-US" dirty="0">
                <a:latin typeface="Arial" panose="020B0604020202020204" pitchFamily="34" charset="0"/>
                <a:cs typeface="Arial" panose="020B0604020202020204" pitchFamily="34" charset="0"/>
              </a:rPr>
              <a:t>Private Placements : When a company issues securities to a small group of investors ( individual/ institutional) The advantages are: 1. it saves cost 2. lesser requirement of regulatory compliances 3. the company may remain private as no public participation. It is ideal for startups, small firms and usual investors are HNIs , hedge funds or investment bank.</a:t>
            </a:r>
          </a:p>
          <a:p>
            <a:r>
              <a:rPr lang="en-US" dirty="0">
                <a:latin typeface="Arial" panose="020B0604020202020204" pitchFamily="34" charset="0"/>
                <a:cs typeface="Arial" panose="020B0604020202020204" pitchFamily="34" charset="0"/>
              </a:rPr>
              <a:t>Qualified Institutional Placements (QIPs) Convertible debentures may be placed before QIBs like MFs, FIIs, Pension funds, </a:t>
            </a:r>
            <a:r>
              <a:rPr lang="en-US" dirty="0" err="1">
                <a:latin typeface="Arial" panose="020B0604020202020204" pitchFamily="34" charset="0"/>
                <a:cs typeface="Arial" panose="020B0604020202020204" pitchFamily="34" charset="0"/>
              </a:rPr>
              <a:t>Banks,etc</a:t>
            </a:r>
            <a:r>
              <a:rPr lang="en-US" dirty="0">
                <a:latin typeface="Arial" panose="020B0604020202020204" pitchFamily="34" charset="0"/>
                <a:cs typeface="Arial" panose="020B0604020202020204" pitchFamily="34" charset="0"/>
              </a:rPr>
              <a:t>.</a:t>
            </a:r>
          </a:p>
          <a:p>
            <a:r>
              <a:rPr lang="en-US" dirty="0">
                <a:latin typeface="Arial" panose="020B0604020202020204" pitchFamily="34" charset="0"/>
                <a:cs typeface="Arial" panose="020B0604020202020204" pitchFamily="34" charset="0"/>
              </a:rPr>
              <a:t> An underwriter or investment bank manages the issue. The company who is listed can issue securities. The money collected from buyers of the securities is collected by the issuing company and a fees is paid to the underwriter. They undertake to subscribe to an issue if it is undersubscribed. Hence they engage in extensive advertisements, campaigns to make the issue successful. They also take care of the fillings to SEBI, exchanges </a:t>
            </a:r>
            <a:endParaRPr lang="en-US" dirty="0"/>
          </a:p>
        </p:txBody>
      </p:sp>
    </p:spTree>
    <p:extLst>
      <p:ext uri="{BB962C8B-B14F-4D97-AF65-F5344CB8AC3E}">
        <p14:creationId xmlns:p14="http://schemas.microsoft.com/office/powerpoint/2010/main" val="37039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additive="base">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a:stretch>
            <a:fillRect/>
          </a:stretch>
        </p:blipFill>
        <p:spPr>
          <a:xfrm>
            <a:off x="-11048" y="336884"/>
            <a:ext cx="11310873" cy="6362366"/>
          </a:xfrm>
          <a:prstGeom prst="rect">
            <a:avLst/>
          </a:prstGeom>
        </p:spPr>
      </p:pic>
    </p:spTree>
    <p:extLst>
      <p:ext uri="{BB962C8B-B14F-4D97-AF65-F5344CB8AC3E}">
        <p14:creationId xmlns:p14="http://schemas.microsoft.com/office/powerpoint/2010/main" val="41265653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GDR</a:t>
            </a:r>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GDRs are negotiable certificates issued by depositary banks that represent ownership of a specified number of a company’s shares. These receipts can be listed and traded independently from the underlying shares. With GDRs, foreign companies can trade in any country’s stock market except the US stock market. Those holding GDRs can convert them into shares by surrendering the receipts to the bank.</a:t>
            </a:r>
          </a:p>
          <a:p>
            <a:r>
              <a:rPr lang="en-US" dirty="0"/>
              <a:t>They are listed on Non-US stock exchanges like the London Stock Exchange or the Luxembourg Stock Exchange. The GDR market is an institutional one and hence offers less liquidity but allows trading across a more significant number of countries.</a:t>
            </a:r>
          </a:p>
          <a:p>
            <a:r>
              <a:rPr lang="en-US" dirty="0"/>
              <a:t>For example, if Infosys wants to list its share in Australia, they will deposit a substantial number of shares with an Australian Bank. The bank can then issue receipts (GDRs) against these shares to investors. Each receipt represents a particular number of shares.</a:t>
            </a:r>
          </a:p>
          <a:p>
            <a:r>
              <a:rPr lang="en-US" dirty="0"/>
              <a:t>SEBI came out with a detailed framework for issuance of depository receipts (DR) in October 2019. The introduced changes allow increased access to foreign funds through ADRs and GDRs.</a:t>
            </a:r>
          </a:p>
          <a:p>
            <a:r>
              <a:rPr lang="en-US" dirty="0"/>
              <a:t>Indian companies can now list their GDR at the International Financial Services Centre in Gujarat. With the new rules in place, the companies now have an additional source for raising funds. As per the amended rules, DRs can be issued by way of public offering, private placement, or in a manner that is accepted in the concerned jurisdiction. Companies planning to issue GDR need to seek prior approval of the Ministry of Finance and Foreign Investment Promotion Board (FIPB).</a:t>
            </a:r>
          </a:p>
          <a:p>
            <a:r>
              <a:rPr lang="en-US" dirty="0"/>
              <a:t>Examples of companies that have issued GDRs in India include Aditya Birla Capital listed in the Luxembourg Stock Exchange, GAIL Indian is listed in the London Stock Exchange, UPL is listed on Singapore Exchange.</a:t>
            </a:r>
          </a:p>
        </p:txBody>
      </p:sp>
    </p:spTree>
    <p:extLst>
      <p:ext uri="{BB962C8B-B14F-4D97-AF65-F5344CB8AC3E}">
        <p14:creationId xmlns:p14="http://schemas.microsoft.com/office/powerpoint/2010/main" val="390277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lstStyle/>
          <a:p>
            <a:pPr fontAlgn="base"/>
            <a:r>
              <a:rPr lang="en-US" b="1" dirty="0"/>
              <a:t>Differences between ADR and GDR</a:t>
            </a:r>
            <a:endParaRPr lang="en-US" dirty="0"/>
          </a:p>
          <a:p>
            <a:pPr fontAlgn="base"/>
            <a:r>
              <a:rPr lang="en-US" dirty="0"/>
              <a:t>American Depository Receipt (ADR) is a depository receipt which is issued by a US depository bank against a certain number of shares of non-US company stock. Whereas Global Depository Receipt (GDR) is a depository receipt which is issued by the international depository bank, representing foreign company’s stock.</a:t>
            </a:r>
          </a:p>
          <a:p>
            <a:pPr fontAlgn="base"/>
            <a:r>
              <a:rPr lang="en-US" dirty="0"/>
              <a:t>Foreign companies can trade in US stock market, through various bank branches with the help of ADR. Whereas GDR helps foreign companies to trade in any country’s stock market other than the US stock market.</a:t>
            </a:r>
          </a:p>
          <a:p>
            <a:pPr fontAlgn="base"/>
            <a:r>
              <a:rPr lang="en-US" dirty="0"/>
              <a:t>ADR is issued in America while GDR can be issued in both America and Europe.</a:t>
            </a:r>
          </a:p>
          <a:p>
            <a:pPr fontAlgn="base"/>
            <a:r>
              <a:rPr lang="en-US" dirty="0"/>
              <a:t>ADR is listed in American Stock Exchange i.e. New York Stock Exchange (NYSE) whereas GDR is listed in non-US stock exchanges like London Stock Exchange or Luxembourg Stock Exchange.</a:t>
            </a:r>
          </a:p>
          <a:p>
            <a:pPr fontAlgn="base"/>
            <a:r>
              <a:rPr lang="en-US" dirty="0"/>
              <a:t>ADR can be traded in America only while GDR can be traded in all around the world.</a:t>
            </a:r>
          </a:p>
          <a:p>
            <a:pPr fontAlgn="base"/>
            <a:r>
              <a:rPr lang="en-US" dirty="0"/>
              <a:t>ADR Market is more liquid as compared to GDR market</a:t>
            </a:r>
          </a:p>
          <a:p>
            <a:pPr fontAlgn="base"/>
            <a:r>
              <a:rPr lang="en-US" dirty="0"/>
              <a:t>Investor’s participation is more in ADR as compared to GDR</a:t>
            </a:r>
          </a:p>
          <a:p>
            <a:pPr fontAlgn="base"/>
            <a:r>
              <a:rPr lang="en-US" dirty="0"/>
              <a:t>ADR market is a retail investor market whereas GDR’s market is institutional one.</a:t>
            </a:r>
          </a:p>
          <a:p>
            <a:pPr fontAlgn="base"/>
            <a:r>
              <a:rPr lang="en-US" dirty="0"/>
              <a:t>ADR’s disclosure agreements are more onerous as compared to GDR.</a:t>
            </a:r>
          </a:p>
        </p:txBody>
      </p:sp>
    </p:spTree>
    <p:extLst>
      <p:ext uri="{BB962C8B-B14F-4D97-AF65-F5344CB8AC3E}">
        <p14:creationId xmlns:p14="http://schemas.microsoft.com/office/powerpoint/2010/main" val="739885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622433"/>
          </a:xfrm>
        </p:spPr>
        <p:txBody>
          <a:bodyPr>
            <a:normAutofit fontScale="90000"/>
          </a:bodyPr>
          <a:lstStyle/>
          <a:p>
            <a:r>
              <a:rPr lang="en-US" dirty="0"/>
              <a:t>IDR (Indian Depository Receipt)</a:t>
            </a:r>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An IDR is an instrument denominated in Indian Rupees in the form of a depository receipt created by a Domestic Depository (custodian of securities registered with the Securities and Exchange Board of India) against the underlying equity shares of issuing company to enable foreign companies to raise funds from the Indian securities Markets. The size of an IDR issue shall not be less than </a:t>
            </a:r>
            <a:r>
              <a:rPr lang="en-US" dirty="0" err="1"/>
              <a:t>Rs</a:t>
            </a:r>
            <a:r>
              <a:rPr lang="en-US" dirty="0"/>
              <a:t>. 50 </a:t>
            </a:r>
            <a:r>
              <a:rPr lang="en-US" dirty="0" err="1"/>
              <a:t>crores</a:t>
            </a:r>
            <a:r>
              <a:rPr lang="en-US" dirty="0"/>
              <a:t>. IDRs enable overseas companies to raise funds from Indian investors.</a:t>
            </a:r>
          </a:p>
          <a:p>
            <a:r>
              <a:rPr lang="en-US" dirty="0"/>
              <a:t>The foreign issuing company shall have‐: • pre‐issue paid‐up capital and free reserves of at least US$ 50 million and have a minimum average market capitalization (during the last 3 years) in its home country of at least US$ 100 million; • a continuous trading record or history on a stock exchange in its home country for at least three immediately preceding years; • a track record of distributable profits for at least three out of immediately preceding 4 five years</a:t>
            </a:r>
          </a:p>
          <a:p>
            <a:r>
              <a:rPr lang="en-US" dirty="0"/>
              <a:t>Intermediaries involved are : 1. Overseas Custodian Bank is a banking company which is established in a country outside India and has a place of business in India and acts as custodian for the equity shares of issuing company against which IDRs are proposed to be issued in the underlying equity shares of the issuer is deposited. 2. Domestic Depository who is a custodian of securities, registered with SEBI and </a:t>
            </a:r>
            <a:r>
              <a:rPr lang="en-US" dirty="0" err="1"/>
              <a:t>authorised</a:t>
            </a:r>
            <a:r>
              <a:rPr lang="en-US" dirty="0"/>
              <a:t> by the issuing company to issue Indian Depository Receipts; 3. Merchant Banker registered with SEBI who is responsible for due diligence and through whom the draft prospectus for issuance of the IDR and due diligence certificate is filed with SEBI by the issuer company.</a:t>
            </a:r>
          </a:p>
          <a:p>
            <a:r>
              <a:rPr lang="en-US" dirty="0"/>
              <a:t>The issuer company is required to obtain in-principle listing permission from all the recognized stock exchanges in which the issuer proposes to get its IDRs listed. The IDRs are required to be listed in </a:t>
            </a:r>
            <a:r>
              <a:rPr lang="en-US" dirty="0" err="1"/>
              <a:t>atleast</a:t>
            </a:r>
            <a:r>
              <a:rPr lang="en-US" dirty="0"/>
              <a:t> one stock exchange in India having nationwide terminals. </a:t>
            </a:r>
          </a:p>
          <a:p>
            <a:endParaRPr lang="en-US" dirty="0"/>
          </a:p>
        </p:txBody>
      </p:sp>
    </p:spTree>
    <p:extLst>
      <p:ext uri="{BB962C8B-B14F-4D97-AF65-F5344CB8AC3E}">
        <p14:creationId xmlns:p14="http://schemas.microsoft.com/office/powerpoint/2010/main" val="389232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lstStyle/>
          <a:p>
            <a:r>
              <a:rPr lang="en-US" dirty="0"/>
              <a:t>IDRs can be converted/ redeemed into the underlying equity shares only after the expiry of one year from the date of the listing of the IDRs ( subject to FEMA provisions obeyed). The quantum of conversion is </a:t>
            </a:r>
            <a:r>
              <a:rPr lang="en-US" dirty="0" err="1"/>
              <a:t>upto</a:t>
            </a:r>
            <a:r>
              <a:rPr lang="en-US" dirty="0"/>
              <a:t> the IDR holder.</a:t>
            </a:r>
          </a:p>
          <a:p>
            <a:r>
              <a:rPr lang="en-US" dirty="0"/>
              <a:t>The Investor may trade the IDRs in India or can request for redemption of the IDRs to the issuer company. </a:t>
            </a:r>
          </a:p>
          <a:p>
            <a:r>
              <a:rPr lang="en-US" dirty="0"/>
              <a:t>On the receipt of dividend or other corporate action on the IDRs, the Domestic Depository shall distribute the corporate benefits to the IDR holders in proportion to their holdings of IDRs.</a:t>
            </a:r>
          </a:p>
          <a:p>
            <a:r>
              <a:rPr lang="en-US" dirty="0"/>
              <a:t>Investment requirements : IDRs can be purchased by any person who is resident in India as defined under FEMA / Minimum application amount in an IDR issue shall be </a:t>
            </a:r>
            <a:r>
              <a:rPr lang="en-US" dirty="0" err="1"/>
              <a:t>Rs</a:t>
            </a:r>
            <a:r>
              <a:rPr lang="en-US" dirty="0"/>
              <a:t>. 20,000. / Investments by Indian companies in IDRs shall not exceed the investment limits, if any, prescribed for them under applicable laws / In every issue of IDR—  At least 50% of the IDRs issued shall be subscribed to by QIBs;  The balance 50% shall be available for subscription by non-institutional and retail.</a:t>
            </a:r>
          </a:p>
          <a:p>
            <a:r>
              <a:rPr lang="en-US" dirty="0" err="1"/>
              <a:t>Fungibility</a:t>
            </a:r>
            <a:r>
              <a:rPr lang="en-US" dirty="0"/>
              <a:t> of IDRs means one could convert the IDR holding into overseas shares. </a:t>
            </a:r>
          </a:p>
          <a:p>
            <a:r>
              <a:rPr lang="en-US" dirty="0"/>
              <a:t>Market action : Though market regulator SEBI </a:t>
            </a:r>
            <a:r>
              <a:rPr lang="en-US" dirty="0" err="1"/>
              <a:t>conceptualised</a:t>
            </a:r>
            <a:r>
              <a:rPr lang="en-US" dirty="0"/>
              <a:t> the idea of IDRs in 2000, only in 2010 did the first, and only, IDR take off from Standard Chartered Plc. The bank had raised ₹2,500 </a:t>
            </a:r>
            <a:r>
              <a:rPr lang="en-US" dirty="0" err="1"/>
              <a:t>crore</a:t>
            </a:r>
            <a:r>
              <a:rPr lang="en-US" dirty="0"/>
              <a:t> through the sale of 20.4 million receipts at an issue price of ₹104</a:t>
            </a:r>
            <a:r>
              <a:rPr lang="en-US"/>
              <a:t>. However </a:t>
            </a:r>
            <a:r>
              <a:rPr lang="en-US" dirty="0"/>
              <a:t>in July 22 ,2020 after a decade-long experiment, Standard Chartered Bank delisted, as the issue failed to convince both the bank and investors.</a:t>
            </a:r>
          </a:p>
          <a:p>
            <a:endParaRPr lang="en-US" dirty="0"/>
          </a:p>
        </p:txBody>
      </p:sp>
    </p:spTree>
    <p:extLst>
      <p:ext uri="{BB962C8B-B14F-4D97-AF65-F5344CB8AC3E}">
        <p14:creationId xmlns:p14="http://schemas.microsoft.com/office/powerpoint/2010/main" val="813227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Secondary markets</a:t>
            </a:r>
          </a:p>
        </p:txBody>
      </p:sp>
      <p:sp>
        <p:nvSpPr>
          <p:cNvPr id="3" name="Content Placeholder 2"/>
          <p:cNvSpPr>
            <a:spLocks noGrp="1"/>
          </p:cNvSpPr>
          <p:nvPr>
            <p:ph idx="1"/>
          </p:nvPr>
        </p:nvSpPr>
        <p:spPr>
          <a:xfrm>
            <a:off x="132259" y="813053"/>
            <a:ext cx="11985947" cy="5886130"/>
          </a:xfrm>
        </p:spPr>
        <p:txBody>
          <a:bodyPr/>
          <a:lstStyle/>
          <a:p>
            <a:r>
              <a:rPr lang="en-US" dirty="0"/>
              <a:t>Definition : This is the market wherein the trading of securities is done. Secondary market consists of both equity as well as debt markets.</a:t>
            </a:r>
          </a:p>
          <a:p>
            <a:r>
              <a:rPr lang="en-US" dirty="0"/>
              <a:t>Functions : 1. Determines prices of securities 2. Indicator of broad market sentiments to economic events 3.Indicates popularity or unpopularity of stocks, how markets like or dislikes any news/development about a company  4. Barometer of economic growth 5.Destination of investment. 6. Provides liquidity to investors 7.Market capitalization is an indicator of size of a company 8. Decides about wealth of the rich. 9. Benchmark for future markets, mutual funds, </a:t>
            </a:r>
            <a:r>
              <a:rPr lang="en-US" dirty="0" err="1"/>
              <a:t>FPOs,etc</a:t>
            </a:r>
            <a:r>
              <a:rPr lang="en-US" dirty="0"/>
              <a:t>. 9. Companies are basing their strategies based on the impact on their stock markets. 10. Effects foreign exchange rates of domestic currencies on which exports and imports depends by determining FIIs inflows and outflows. 11. Prevents money of investors getting locked in illiquid assets like realty, thus stabilizing the corresponding markets. 12. Facilitates ownership and control of companies</a:t>
            </a:r>
          </a:p>
          <a:p>
            <a:r>
              <a:rPr lang="en-US" dirty="0"/>
              <a:t>Evolution &amp; Growth</a:t>
            </a:r>
          </a:p>
          <a:p>
            <a:r>
              <a:rPr lang="en-US" dirty="0"/>
              <a:t>The first such market came into existence in 1875. It was an unincorporated body of stockbrokers, which started doing business in the city under a banyan tree. Business was essentially confined to company owners and brokers, with very little interest evinced by the general public.</a:t>
            </a:r>
          </a:p>
          <a:p>
            <a:r>
              <a:rPr lang="en-US" dirty="0"/>
              <a:t>Before independence, the growth of the industrial securities market was very much hampered since there were very few companies and the number of securities traded in the stock exchanges was still smaller. A large part of the capital market consisted of the gilt-edged marker for government and semi-government securities.</a:t>
            </a:r>
          </a:p>
        </p:txBody>
      </p:sp>
    </p:spTree>
    <p:extLst>
      <p:ext uri="{BB962C8B-B14F-4D97-AF65-F5344CB8AC3E}">
        <p14:creationId xmlns:p14="http://schemas.microsoft.com/office/powerpoint/2010/main" val="582395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normAutofit fontScale="92500" lnSpcReduction="10000"/>
          </a:bodyPr>
          <a:lstStyle/>
          <a:p>
            <a:r>
              <a:rPr lang="en-US" dirty="0"/>
              <a:t>In 1951 there were about 28,500 companies both public limited and private limited companies with a paid-up capital of </a:t>
            </a:r>
            <a:r>
              <a:rPr lang="en-US" dirty="0" err="1"/>
              <a:t>Rs</a:t>
            </a:r>
            <a:r>
              <a:rPr lang="en-US" dirty="0"/>
              <a:t>. 775 </a:t>
            </a:r>
            <a:r>
              <a:rPr lang="en-US" dirty="0" err="1"/>
              <a:t>crores</a:t>
            </a:r>
            <a:r>
              <a:rPr lang="en-US" dirty="0"/>
              <a:t>.</a:t>
            </a:r>
          </a:p>
          <a:p>
            <a:r>
              <a:rPr lang="en-US" dirty="0"/>
              <a:t>The Securities Contract Regulation Act 1956 became the parent regulation after the Indian Contract Act 1872, a basic law to be followed by security markets in India. To regulate the issue of share prices, Controller of Capital Issues Act (CCI) was passed in 1947.</a:t>
            </a:r>
          </a:p>
          <a:p>
            <a:r>
              <a:rPr lang="en-US" dirty="0"/>
              <a:t>In the 1960-70s was characterized by was and droughts in the country with led to bearish trends. These trends were aggravated on forward trading  called </a:t>
            </a:r>
            <a:r>
              <a:rPr lang="en-US" dirty="0" err="1"/>
              <a:t>badla</a:t>
            </a:r>
            <a:r>
              <a:rPr lang="en-US" dirty="0"/>
              <a:t>, technically called ‘contracts for clearing’. Financial institutions such as LIC and GIC helped revive the sentiment by emerging as the most important group of investors.</a:t>
            </a:r>
          </a:p>
          <a:p>
            <a:r>
              <a:rPr lang="en-US" dirty="0"/>
              <a:t>Multinational companies, with operations in India, were forced to reduce foreign share holding to below a certain percentage, which led to a compulsory sale of shares or issuance of fresh stock. There was no free pricing and their formula was very conservative. CCI decided the share selling price. Retail investors gained from it.</a:t>
            </a:r>
          </a:p>
          <a:p>
            <a:r>
              <a:rPr lang="en-US" dirty="0"/>
              <a:t>In the 1980s emerged an explosive growth of the securities market in India, with millions of investor suddenly discovering lucrative opportunities. RIL was ushering mass participation in company’s share capital.</a:t>
            </a:r>
          </a:p>
          <a:p>
            <a:r>
              <a:rPr lang="en-US" dirty="0"/>
              <a:t>The 1991-92 securities scam revealed the inadequacies of and inefficiencies in the financial system. SEBI replaced CCI in 1992.</a:t>
            </a:r>
          </a:p>
          <a:p>
            <a:r>
              <a:rPr lang="en-US" dirty="0"/>
              <a:t>Post the bursting of dotcom bubble, there was a melt down in software stock in early 2000. The markets have recovered since then and we have witnessed a sustained rally that has taken the index over 21000 during the year 2008.</a:t>
            </a:r>
          </a:p>
          <a:p>
            <a:r>
              <a:rPr lang="en-US" dirty="0"/>
              <a:t>Post 2008 crisis, stock markets have recovered and with performance of Indian economy, the markets have rallied. </a:t>
            </a:r>
          </a:p>
        </p:txBody>
      </p:sp>
    </p:spTree>
    <p:extLst>
      <p:ext uri="{BB962C8B-B14F-4D97-AF65-F5344CB8AC3E}">
        <p14:creationId xmlns:p14="http://schemas.microsoft.com/office/powerpoint/2010/main" val="9588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NSE</a:t>
            </a:r>
          </a:p>
        </p:txBody>
      </p:sp>
      <p:sp>
        <p:nvSpPr>
          <p:cNvPr id="3" name="Content Placeholder 2"/>
          <p:cNvSpPr>
            <a:spLocks noGrp="1"/>
          </p:cNvSpPr>
          <p:nvPr>
            <p:ph idx="1"/>
          </p:nvPr>
        </p:nvSpPr>
        <p:spPr>
          <a:xfrm>
            <a:off x="132259" y="813053"/>
            <a:ext cx="11870443" cy="5886130"/>
          </a:xfrm>
        </p:spPr>
        <p:txBody>
          <a:bodyPr>
            <a:normAutofit/>
          </a:bodyPr>
          <a:lstStyle/>
          <a:p>
            <a:r>
              <a:rPr lang="en-US" dirty="0"/>
              <a:t>NSE was incorporated in 1992. It was </a:t>
            </a:r>
            <a:r>
              <a:rPr lang="en-US" dirty="0" err="1"/>
              <a:t>recognised</a:t>
            </a:r>
            <a:r>
              <a:rPr lang="en-US" dirty="0"/>
              <a:t> as a stock exchange by SEBI in April 1993 and commenced operations in 1994 with the launch of the wholesale debt market, followed shortly after by the launch of the cash market segment. It commenced electronic screen based trading. During 1995-96 launched NIFTY 50 Index Commenced trading and settlement in </a:t>
            </a:r>
            <a:r>
              <a:rPr lang="en-US" dirty="0" err="1"/>
              <a:t>dematerialised</a:t>
            </a:r>
            <a:r>
              <a:rPr lang="en-US" dirty="0"/>
              <a:t> securities.</a:t>
            </a:r>
          </a:p>
          <a:p>
            <a:r>
              <a:rPr lang="en-US" dirty="0"/>
              <a:t>In between 2001 to 2011 : Launched ETF listings, NOW platform for web-based trading and mobile based systems, Mutual Fund Service System (MFSS), NIFTY Bank index derivatives. Became the first exchange in India to offer trading in Currency Futures.</a:t>
            </a:r>
          </a:p>
          <a:p>
            <a:r>
              <a:rPr lang="en-US" dirty="0"/>
              <a:t>In the period 2011 to 2020, : Renamed CNX NIFTY to NIFTY 50 and commenced trading in index futures and options contracts on the FTSE 100 index, Commenced trading on NIFTY 50 (then known </a:t>
            </a:r>
            <a:r>
              <a:rPr lang="en-US" dirty="0" err="1"/>
              <a:t>asCNX</a:t>
            </a:r>
            <a:r>
              <a:rPr lang="en-US" dirty="0"/>
              <a:t> NIFTY) on the Osaka Exchange, </a:t>
            </a:r>
            <a:r>
              <a:rPr lang="en-US" dirty="0" err="1"/>
              <a:t>onTAIFEX</a:t>
            </a:r>
            <a:r>
              <a:rPr lang="en-US" dirty="0"/>
              <a:t> , promoted NSE IFSC, the International Stock Exchange in India’s first IFSC SEZ at GIFT City </a:t>
            </a:r>
            <a:r>
              <a:rPr lang="en-US" dirty="0" err="1"/>
              <a:t>Gandhinagar</a:t>
            </a:r>
            <a:r>
              <a:rPr lang="en-US" dirty="0"/>
              <a:t>. NSE was declared world’s largest derivatives exchange 2019 by WFE ( World Federation of Exchanges). It launched  Interest Rate Options on Government of India bonds</a:t>
            </a:r>
          </a:p>
          <a:p>
            <a:r>
              <a:rPr lang="en-US" dirty="0" err="1"/>
              <a:t>Mr</a:t>
            </a:r>
            <a:r>
              <a:rPr lang="en-US" dirty="0"/>
              <a:t> </a:t>
            </a:r>
            <a:r>
              <a:rPr lang="en-US" dirty="0" err="1"/>
              <a:t>Girish</a:t>
            </a:r>
            <a:r>
              <a:rPr lang="en-US" dirty="0"/>
              <a:t> Chandra </a:t>
            </a:r>
            <a:r>
              <a:rPr lang="en-US" dirty="0" err="1"/>
              <a:t>Chaturvedi</a:t>
            </a:r>
            <a:r>
              <a:rPr lang="en-US" dirty="0"/>
              <a:t> is the chairman of the 8 member board of directors and </a:t>
            </a:r>
            <a:r>
              <a:rPr lang="en-US" dirty="0" err="1"/>
              <a:t>Mr</a:t>
            </a:r>
            <a:r>
              <a:rPr lang="en-US" dirty="0"/>
              <a:t> </a:t>
            </a:r>
            <a:r>
              <a:rPr lang="en-US" dirty="0" err="1"/>
              <a:t>Vikram</a:t>
            </a:r>
            <a:r>
              <a:rPr lang="en-US" dirty="0"/>
              <a:t> </a:t>
            </a:r>
            <a:r>
              <a:rPr lang="en-US" dirty="0" err="1"/>
              <a:t>Limaye</a:t>
            </a:r>
            <a:r>
              <a:rPr lang="en-US" dirty="0"/>
              <a:t> is CEO</a:t>
            </a:r>
          </a:p>
          <a:p>
            <a:r>
              <a:rPr lang="en-US" dirty="0"/>
              <a:t>Trading volumes in the equity segment have grown rapidly with average daily turnover increasing from Rs.17 </a:t>
            </a:r>
            <a:r>
              <a:rPr lang="en-US" dirty="0" err="1"/>
              <a:t>crores</a:t>
            </a:r>
            <a:r>
              <a:rPr lang="en-US" dirty="0"/>
              <a:t> during 1994-95 to around </a:t>
            </a:r>
            <a:r>
              <a:rPr lang="en-US" dirty="0" err="1"/>
              <a:t>Rs</a:t>
            </a:r>
            <a:r>
              <a:rPr lang="en-US" dirty="0"/>
              <a:t>. 32475  </a:t>
            </a:r>
            <a:r>
              <a:rPr lang="en-US" dirty="0" err="1"/>
              <a:t>crores</a:t>
            </a:r>
            <a:r>
              <a:rPr lang="en-US" dirty="0"/>
              <a:t> as of Dec 2019.  NSE has over 1900 securities listed on NSE with market </a:t>
            </a:r>
            <a:r>
              <a:rPr lang="en-US" dirty="0" err="1"/>
              <a:t>capitalisation</a:t>
            </a:r>
            <a:r>
              <a:rPr lang="en-US" dirty="0"/>
              <a:t> of over </a:t>
            </a:r>
            <a:r>
              <a:rPr lang="en-US" dirty="0" err="1"/>
              <a:t>Rs</a:t>
            </a:r>
            <a:r>
              <a:rPr lang="en-US" dirty="0"/>
              <a:t> 154.32 lakh </a:t>
            </a:r>
            <a:r>
              <a:rPr lang="en-US" dirty="0" err="1"/>
              <a:t>Crores</a:t>
            </a:r>
            <a:r>
              <a:rPr lang="en-US" dirty="0"/>
              <a:t>, as of Dec 2019.</a:t>
            </a:r>
          </a:p>
        </p:txBody>
      </p:sp>
    </p:spTree>
    <p:extLst>
      <p:ext uri="{BB962C8B-B14F-4D97-AF65-F5344CB8AC3E}">
        <p14:creationId xmlns:p14="http://schemas.microsoft.com/office/powerpoint/2010/main" val="1484716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BSE SME Exchanges</a:t>
            </a:r>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An SME exchange and a regular stock exchange broadly differ on two things - requirements for the listed entity and investors' characteristics. In order to pave the way for a wide range of SMEs to get listed, the SEBI has eased regulatory requirements, such as a lower minimum paid-up capital (</a:t>
            </a:r>
            <a:r>
              <a:rPr lang="en-US" dirty="0" err="1"/>
              <a:t>Rs</a:t>
            </a:r>
            <a:r>
              <a:rPr lang="en-US" dirty="0"/>
              <a:t> 1 </a:t>
            </a:r>
            <a:r>
              <a:rPr lang="en-US" dirty="0" err="1"/>
              <a:t>crore</a:t>
            </a:r>
            <a:r>
              <a:rPr lang="en-US" dirty="0"/>
              <a:t>), fewer number of </a:t>
            </a:r>
            <a:r>
              <a:rPr lang="en-US" dirty="0" err="1"/>
              <a:t>allottees</a:t>
            </a:r>
            <a:r>
              <a:rPr lang="en-US" dirty="0"/>
              <a:t>, etc. Besides, post listing, there are fewer compliance requirements that companies need to adhere to. SEBI has adopted a very cautious regulatory approach wherein it has tried to encourage only high net-worth investors (who tend to have a larger risk appetite) to invest in companies listed on the SME board. So, potential investors, during the Initial Public Offering (IPO), need to apply for shares worth at least </a:t>
            </a:r>
            <a:r>
              <a:rPr lang="en-US" dirty="0" err="1"/>
              <a:t>Rs</a:t>
            </a:r>
            <a:r>
              <a:rPr lang="en-US" dirty="0"/>
              <a:t> 1 lakh and even investors in the secondary market need to buy shares worth at least around </a:t>
            </a:r>
            <a:r>
              <a:rPr lang="en-US" dirty="0" err="1"/>
              <a:t>Rs</a:t>
            </a:r>
            <a:r>
              <a:rPr lang="en-US" dirty="0"/>
              <a:t> 1.5 lakh. Hence, small-time investors are prevented from investing in these risky companies. </a:t>
            </a:r>
          </a:p>
          <a:p>
            <a:r>
              <a:rPr lang="en-US" dirty="0"/>
              <a:t>BSE Ltd has set up the  BSE SME Platform as per the rules and regulations laid down by SEBI. BSE SME Platform offers an entrepreneur and investor friendly environment, which enables the listing of SMEs from the unorganized sector scattered throughout India, into a regulated and organized sector. The listed SMEs will step into the threshold of BSE SME Platform and foray in to the world of finance for further growth and development. BSE SME will assist these SMEs to raise equity capital for their growth and expansion and thus help them blossom into full fledged companies. In due time enable them to migrate into the Main Board of BSE as per the existing rules and regulations.</a:t>
            </a:r>
          </a:p>
          <a:p>
            <a:r>
              <a:rPr lang="en-US" dirty="0"/>
              <a:t>Advantages of listing in BSE SME : Expand investor base/ Lower debt burden/ Enhance visibility of companies/ Encourage innovation, </a:t>
            </a:r>
            <a:r>
              <a:rPr lang="en-US" dirty="0" err="1"/>
              <a:t>enterprenual</a:t>
            </a:r>
            <a:r>
              <a:rPr lang="en-US" dirty="0"/>
              <a:t> spirit / exit option</a:t>
            </a:r>
          </a:p>
          <a:p>
            <a:r>
              <a:rPr lang="en-US" dirty="0"/>
              <a:t>For getting listed, the company’s post issue share price should not be more than 25 </a:t>
            </a:r>
            <a:r>
              <a:rPr lang="en-US" dirty="0" err="1"/>
              <a:t>crores</a:t>
            </a:r>
            <a:r>
              <a:rPr lang="en-US" dirty="0"/>
              <a:t>, have a positive net worth, net tangible assets should be 1.5 </a:t>
            </a:r>
            <a:r>
              <a:rPr lang="en-US" dirty="0" err="1"/>
              <a:t>crores</a:t>
            </a:r>
            <a:r>
              <a:rPr lang="en-US" dirty="0"/>
              <a:t>, and have at least a track record of 3 years.</a:t>
            </a:r>
          </a:p>
          <a:p>
            <a:r>
              <a:rPr lang="en-US" dirty="0"/>
              <a:t>332 companies have been registered on the BSE SME and have raised funds of 3384.62 </a:t>
            </a:r>
            <a:r>
              <a:rPr lang="en-US" dirty="0" err="1"/>
              <a:t>crores</a:t>
            </a:r>
            <a:r>
              <a:rPr lang="en-US" dirty="0"/>
              <a:t>.</a:t>
            </a:r>
          </a:p>
          <a:p>
            <a:endParaRPr lang="en-US" dirty="0"/>
          </a:p>
        </p:txBody>
      </p:sp>
    </p:spTree>
    <p:extLst>
      <p:ext uri="{BB962C8B-B14F-4D97-AF65-F5344CB8AC3E}">
        <p14:creationId xmlns:p14="http://schemas.microsoft.com/office/powerpoint/2010/main" val="255292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Stock Exchanges of the world</a:t>
            </a:r>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New York Stock Exchange (NYSE) : New York City, USA, founded in May 1792, Index: Dow Jones, S &amp; P 500, NYSE Composite, Market Cap: 25 Trillion USD</a:t>
            </a:r>
          </a:p>
          <a:p>
            <a:r>
              <a:rPr lang="en-US" dirty="0" err="1"/>
              <a:t>Nasdaq</a:t>
            </a:r>
            <a:r>
              <a:rPr lang="en-US" dirty="0"/>
              <a:t> Stock Exchange (NASDAQ) : New York City, USA, founded in  February 1971, Index: NASDAQ Composite, NASDAQ Financial-100, NASDAQ-100, Market Cap: 20 Trillion USD</a:t>
            </a:r>
          </a:p>
          <a:p>
            <a:r>
              <a:rPr lang="en-US" dirty="0"/>
              <a:t>Shanghai Stock Exchange (SSE) : Shanghai, China, founded in November 1990, Index: SSE Composite, SSE 50</a:t>
            </a:r>
            <a:br>
              <a:rPr lang="en-US" dirty="0"/>
            </a:br>
            <a:r>
              <a:rPr lang="en-US" dirty="0"/>
              <a:t>Market Cap: 6.5 Trillion USD</a:t>
            </a:r>
          </a:p>
          <a:p>
            <a:r>
              <a:rPr lang="en-US" dirty="0"/>
              <a:t>Hong Kong Stock Exchange (SEHK) : Hong Kong, founded in February 1891, Index: Hang </a:t>
            </a:r>
            <a:r>
              <a:rPr lang="en-US" dirty="0" err="1"/>
              <a:t>Seng</a:t>
            </a:r>
            <a:r>
              <a:rPr lang="en-US" dirty="0"/>
              <a:t> Index</a:t>
            </a:r>
            <a:br>
              <a:rPr lang="en-US" dirty="0"/>
            </a:br>
            <a:r>
              <a:rPr lang="en-US" dirty="0"/>
              <a:t>Market Cap: 6.5 Trillion USD</a:t>
            </a:r>
          </a:p>
          <a:p>
            <a:r>
              <a:rPr lang="en-US" dirty="0"/>
              <a:t>Tokyo Stock Exchange (TSE) : Tokyo, Japan, founded in 1950, Index : NIKKEI, NIKKEI Futures, NIKKEI 225, </a:t>
            </a:r>
            <a:r>
              <a:rPr lang="en-US" dirty="0" err="1"/>
              <a:t>Marketcap</a:t>
            </a:r>
            <a:r>
              <a:rPr lang="en-US" dirty="0"/>
              <a:t> : 5.67 trillion USD</a:t>
            </a:r>
          </a:p>
          <a:p>
            <a:r>
              <a:rPr lang="en-US" dirty="0"/>
              <a:t>Shenzhen Stock Exchange (SZSE) : Shenzhen, China, founded in December 1990Index: SZSE Component, SZSE 100, SZSE 200, SZSE 300Market Cap: 5 Trillion USD</a:t>
            </a:r>
          </a:p>
          <a:p>
            <a:r>
              <a:rPr lang="en-US" dirty="0"/>
              <a:t>European New Exchange Technology (EURONEXT) : Amsterdam, Netherlands (registered office); Brussels, Dublin, Lisbon, Oslo, Paris (operations), founded in 2000,  It is one of the main national indices of the pan-European stock exchange group Euronext alongside Brussels' BEL20, Lisbon's PSI-20 and Amsterdam's </a:t>
            </a:r>
            <a:r>
              <a:rPr lang="en-US" dirty="0" err="1"/>
              <a:t>AEX.Index</a:t>
            </a:r>
            <a:r>
              <a:rPr lang="en-US" dirty="0"/>
              <a:t>: Euronext 100, Market Cap: 4.8 Trillion USD</a:t>
            </a:r>
          </a:p>
          <a:p>
            <a:r>
              <a:rPr lang="en-US" dirty="0"/>
              <a:t>London Stock Exchange (LSE) : London, UK , founded: December 1801, Index: FTSE 100, FTSE 250, FTSE 350</a:t>
            </a:r>
            <a:br>
              <a:rPr lang="en-US" dirty="0"/>
            </a:br>
            <a:r>
              <a:rPr lang="en-US" dirty="0"/>
              <a:t>Market Cap: 4 Trillion USD</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172229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754" y="1"/>
            <a:ext cx="11219046" cy="779645"/>
          </a:xfrm>
        </p:spPr>
        <p:txBody>
          <a:bodyPr/>
          <a:lstStyle/>
          <a:p>
            <a:r>
              <a:rPr lang="en-US" dirty="0"/>
              <a:t>IPO</a:t>
            </a:r>
          </a:p>
        </p:txBody>
      </p:sp>
      <p:sp>
        <p:nvSpPr>
          <p:cNvPr id="3" name="Content Placeholder 2"/>
          <p:cNvSpPr>
            <a:spLocks noGrp="1"/>
          </p:cNvSpPr>
          <p:nvPr>
            <p:ph idx="1"/>
          </p:nvPr>
        </p:nvSpPr>
        <p:spPr>
          <a:xfrm>
            <a:off x="0" y="606392"/>
            <a:ext cx="12191999" cy="6025414"/>
          </a:xfrm>
        </p:spPr>
        <p:txBody>
          <a:bodyPr>
            <a:normAutofit/>
          </a:bodyPr>
          <a:lstStyle/>
          <a:p>
            <a:r>
              <a:rPr lang="en-US" sz="2000" dirty="0"/>
              <a:t>Fixed price IPO : IPO share price is fixed before it is made available to the public. This price is usually set by evaluating the total assets, liabilities, and every other financial aspect. The IPO price does not fluctuate depending on its demand. The total demand for that IPO is known only after the issue is closed. The investor needs to pay 100% at the time of application. The price fixed for the IPO is usually less than the market price to attract the investors. The demand for the shares can be known only after the issue is closed.</a:t>
            </a:r>
          </a:p>
          <a:p>
            <a:r>
              <a:rPr lang="en-US" sz="2000" dirty="0"/>
              <a:t>Book building IPO :   Here the price is determined during the process of IPO. There is no fixed price, but a price band. The price band is decided based on the company’s financials, the success of the road shows and prevailing market conditions. The lowest price in the band is the ‘floor price’ and the highest price is the ‘cap price’. The investors are free to bid for any number of shares, along with the price at which they are willing to pay. The quoted price must be within the price band though. In the end, the share price is decided based on the bids. This is popular method. The payment may be made after the allotment. The demand for the issue can be ascertained after each day from opening day.</a:t>
            </a:r>
          </a:p>
          <a:p>
            <a:r>
              <a:rPr lang="en-US" sz="2000" dirty="0"/>
              <a:t>In both the cases, 15% is reserved for retail individual investors, 35% for non retail investors, and 50% for QIBs.  In case of compulsorily book built issues 10% reserved for retail, 15 % for non retail  and 75% for QIBs, otherwise proceeds have to be refunded.</a:t>
            </a:r>
          </a:p>
          <a:p>
            <a:r>
              <a:rPr lang="en-US" sz="2000" dirty="0"/>
              <a:t>The number of fixed price issues is more than the book building issues. But the capital gathered from the book building issues are much more than the fixed price issues after the market price corrections. </a:t>
            </a:r>
          </a:p>
          <a:p>
            <a:endParaRPr lang="en-US" sz="2000" dirty="0"/>
          </a:p>
        </p:txBody>
      </p:sp>
    </p:spTree>
    <p:extLst>
      <p:ext uri="{BB962C8B-B14F-4D97-AF65-F5344CB8AC3E}">
        <p14:creationId xmlns:p14="http://schemas.microsoft.com/office/powerpoint/2010/main" val="371098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lstStyle/>
          <a:p>
            <a:pPr fontAlgn="base"/>
            <a:r>
              <a:rPr lang="en-US" dirty="0"/>
              <a:t>Toronto Stock Exchange (TSX) : : Toronto, Canada, founded in October 1861,Index: TSX Composite, TSX 60, TSX Completion Index, Market Cap: 2.5 Trillion USD</a:t>
            </a:r>
          </a:p>
          <a:p>
            <a:r>
              <a:rPr lang="de-DE" dirty="0"/>
              <a:t>Deutsche Börse Frankfurt Stock Exchange (FSX) </a:t>
            </a:r>
            <a:r>
              <a:rPr lang="en-US" dirty="0"/>
              <a:t>: Frankfurt, Germany, founded in 1585,Index: DAX, LDAX, MDAX, SDAX, CDAX, VDAX, </a:t>
            </a:r>
            <a:r>
              <a:rPr lang="en-US" dirty="0" err="1"/>
              <a:t>DAXplus</a:t>
            </a:r>
            <a:r>
              <a:rPr lang="en-US" dirty="0"/>
              <a:t>, </a:t>
            </a:r>
            <a:r>
              <a:rPr lang="en-US" dirty="0" err="1"/>
              <a:t>DivDAX</a:t>
            </a:r>
            <a:r>
              <a:rPr lang="en-US" dirty="0"/>
              <a:t>, </a:t>
            </a:r>
            <a:r>
              <a:rPr lang="en-US" dirty="0" err="1"/>
              <a:t>TecDAX</a:t>
            </a:r>
            <a:r>
              <a:rPr lang="en-US" dirty="0"/>
              <a:t>, and </a:t>
            </a:r>
            <a:r>
              <a:rPr lang="en-US" dirty="0" err="1"/>
              <a:t>EuroStoxx</a:t>
            </a:r>
            <a:r>
              <a:rPr lang="en-US" dirty="0"/>
              <a:t> 50,Market Cap: 2.05 Trillion USD</a:t>
            </a:r>
          </a:p>
          <a:p>
            <a:r>
              <a:rPr lang="en-US" dirty="0"/>
              <a:t>South Korea Stock Exchange (KRX) : Seoul, South Korea, founded in January 2005,Index: KOSPI, KOSDAQ, KRX 100, Market Cap: 2 Trillion USD</a:t>
            </a:r>
          </a:p>
          <a:p>
            <a:r>
              <a:rPr lang="en-US" dirty="0"/>
              <a:t>SIX Swiss Exchange (SIX) : Zurich, Switzerland, founded in 1850, Index: SMI, SPI, SLI, SBI, SARON</a:t>
            </a:r>
            <a:br>
              <a:rPr lang="en-US" dirty="0"/>
            </a:br>
            <a:r>
              <a:rPr lang="en-US" dirty="0"/>
              <a:t>Market Cap: 1.75 Trillion USD</a:t>
            </a:r>
          </a:p>
          <a:p>
            <a:r>
              <a:rPr lang="en-US" dirty="0"/>
              <a:t>Australian Securities Exchange (ASX) : Sydney, Australia, founded in April 1987,Index: ASX 200</a:t>
            </a:r>
            <a:br>
              <a:rPr lang="en-US" dirty="0"/>
            </a:br>
            <a:r>
              <a:rPr lang="en-US" dirty="0"/>
              <a:t>Market Cap: 1.52 Trillion USD</a:t>
            </a:r>
          </a:p>
          <a:p>
            <a:r>
              <a:rPr lang="en-US" dirty="0"/>
              <a:t>Singapore Stock exchange (SGX) : Singapore, founded in Dec 1999, Index : Strait Times Index (STI),  Market cap 733 billion USD</a:t>
            </a:r>
          </a:p>
          <a:p>
            <a:r>
              <a:rPr lang="en-US" dirty="0"/>
              <a:t>Johannesburg Stock Exchange (JSX) : </a:t>
            </a:r>
            <a:r>
              <a:rPr lang="en-US" dirty="0" err="1"/>
              <a:t>Sandton</a:t>
            </a:r>
            <a:r>
              <a:rPr lang="en-US" dirty="0"/>
              <a:t>, South Africa, founded in November 1887, Index: FTSE</a:t>
            </a:r>
            <a:br>
              <a:rPr lang="en-US" dirty="0"/>
            </a:br>
            <a:r>
              <a:rPr lang="en-US" dirty="0"/>
              <a:t>Market Cap: 1.1 Trillion USD</a:t>
            </a:r>
          </a:p>
          <a:p>
            <a:r>
              <a:rPr lang="pt-BR" dirty="0"/>
              <a:t>Brasil, Bolsa, Balcão S.A. –(B3 Bovesa) : Sao Paolo, Brazil, </a:t>
            </a:r>
            <a:r>
              <a:rPr lang="en-US" dirty="0"/>
              <a:t>August 1890, Index: </a:t>
            </a:r>
            <a:r>
              <a:rPr lang="en-US" dirty="0" err="1"/>
              <a:t>Ibovespa</a:t>
            </a:r>
            <a:r>
              <a:rPr lang="en-US" dirty="0"/>
              <a:t>, Market Cap: 1.2 Trillion USD</a:t>
            </a:r>
            <a:endParaRPr lang="pt-BR"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44564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Recent developments</a:t>
            </a:r>
          </a:p>
        </p:txBody>
      </p:sp>
      <p:sp>
        <p:nvSpPr>
          <p:cNvPr id="3" name="Content Placeholder 2"/>
          <p:cNvSpPr>
            <a:spLocks noGrp="1"/>
          </p:cNvSpPr>
          <p:nvPr>
            <p:ph idx="1"/>
          </p:nvPr>
        </p:nvSpPr>
        <p:spPr>
          <a:xfrm>
            <a:off x="132259" y="813053"/>
            <a:ext cx="11870443" cy="5886130"/>
          </a:xfrm>
        </p:spPr>
        <p:txBody>
          <a:bodyPr>
            <a:normAutofit/>
          </a:bodyPr>
          <a:lstStyle/>
          <a:p>
            <a:r>
              <a:rPr lang="en-US" b="1" dirty="0"/>
              <a:t>1. Growth in Financial </a:t>
            </a:r>
            <a:r>
              <a:rPr lang="en-US" b="1" dirty="0" err="1"/>
              <a:t>Intermediation:</a:t>
            </a:r>
            <a:r>
              <a:rPr lang="en-US" dirty="0" err="1"/>
              <a:t>Financial</a:t>
            </a:r>
            <a:r>
              <a:rPr lang="en-US" dirty="0"/>
              <a:t> intermediaries like LIC, UTI and GIC have activated the growth process of Indian capital market.</a:t>
            </a:r>
          </a:p>
          <a:p>
            <a:r>
              <a:rPr lang="en-US" b="1" dirty="0"/>
              <a:t>2. Growth in Underwriting of Securities: </a:t>
            </a:r>
            <a:r>
              <a:rPr lang="en-US" dirty="0"/>
              <a:t>In recent years, the volume and amount of securities underwritten have tremendously increased owing to increasing participation of specialized financial institutions like LIC, ICICI, IDBI,IFCI. It is evident from the fact that the amount of securities underwritten was only 55 per cent in 1960-61, whereas at present it is about 99 per cent.</a:t>
            </a:r>
          </a:p>
          <a:p>
            <a:r>
              <a:rPr lang="en-US" b="1" dirty="0"/>
              <a:t>3. Growth in Response to the Offer of Public Issues of Shares and Bonds: </a:t>
            </a:r>
            <a:r>
              <a:rPr lang="en-US" dirty="0"/>
              <a:t>since 1991 public response to corporate securities has been improving.</a:t>
            </a:r>
          </a:p>
          <a:p>
            <a:pPr fontAlgn="base"/>
            <a:r>
              <a:rPr lang="en-US" b="1" dirty="0"/>
              <a:t>4. Growth of Merchant Banking: </a:t>
            </a:r>
            <a:r>
              <a:rPr lang="en-US" dirty="0"/>
              <a:t>The merchant banks in India act as the underwriter as well as the manager of new issues of securities and are regulated by SEBI.</a:t>
            </a:r>
            <a:endParaRPr lang="en-US" b="1" dirty="0"/>
          </a:p>
          <a:p>
            <a:pPr fontAlgn="base"/>
            <a:r>
              <a:rPr lang="en-US" b="1" dirty="0"/>
              <a:t>5. Growth of Credit Rating Agencies: they </a:t>
            </a:r>
            <a:r>
              <a:rPr lang="en-US" dirty="0"/>
              <a:t>rates bonds, debentures, preference shares, CDs and CPs (Commercial Papers) as credit rating has been mandatory as well as sought after by investors for increasing transparency and credibility.</a:t>
            </a:r>
          </a:p>
          <a:p>
            <a:pPr fontAlgn="base"/>
            <a:r>
              <a:rPr lang="en-US" b="1" dirty="0"/>
              <a:t>6. Growth of Mutual Funds:</a:t>
            </a:r>
          </a:p>
          <a:p>
            <a:pPr fontAlgn="base"/>
            <a:r>
              <a:rPr lang="en-US" b="1" dirty="0"/>
              <a:t>8. </a:t>
            </a:r>
            <a:r>
              <a:rPr lang="en-US" b="1" dirty="0" err="1"/>
              <a:t>Liberalisation</a:t>
            </a:r>
            <a:r>
              <a:rPr lang="en-US" b="1" dirty="0"/>
              <a:t> Measures: </a:t>
            </a:r>
            <a:r>
              <a:rPr lang="en-US" dirty="0"/>
              <a:t>Foreign Institutional Investors (FII) have been allowed access to Indian capital market. Investment norms for NRIs have been liberalized, so that NRIs and Overseas Corporate Bodies can buy shares and debentures, without prior permission of RBI. This was expected to internationalize Indian capital market.</a:t>
            </a:r>
            <a:endParaRPr lang="en-US" b="1" dirty="0"/>
          </a:p>
          <a:p>
            <a:endParaRPr lang="en-US" b="1" dirty="0"/>
          </a:p>
          <a:p>
            <a:endParaRPr lang="en-US" b="1" dirty="0"/>
          </a:p>
          <a:p>
            <a:endParaRPr lang="en-US" dirty="0"/>
          </a:p>
        </p:txBody>
      </p:sp>
    </p:spTree>
    <p:extLst>
      <p:ext uri="{BB962C8B-B14F-4D97-AF65-F5344CB8AC3E}">
        <p14:creationId xmlns:p14="http://schemas.microsoft.com/office/powerpoint/2010/main" val="32871062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SEBI FMC merger</a:t>
            </a:r>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The Forward Markets Commission (FMC)  has been regulating the commodities markets since 1953, but it was seen to have lacked the muscle to tame the alleged irregularities in this market segment. A low-profile regulator, the location of FMC’s headquarters on the third floor of the ‘Everest’ building in South Mumbai, with a </a:t>
            </a:r>
            <a:r>
              <a:rPr lang="en-US" dirty="0" err="1"/>
              <a:t>lacklusture</a:t>
            </a:r>
            <a:r>
              <a:rPr lang="en-US" dirty="0"/>
              <a:t> appearance (no control over entrances, </a:t>
            </a:r>
            <a:r>
              <a:rPr lang="en-US" dirty="0" err="1"/>
              <a:t>gaurds</a:t>
            </a:r>
            <a:r>
              <a:rPr lang="en-US" dirty="0"/>
              <a:t>, biometric passwords ,</a:t>
            </a:r>
            <a:r>
              <a:rPr lang="en-US" dirty="0" err="1"/>
              <a:t>etc</a:t>
            </a:r>
            <a:r>
              <a:rPr lang="en-US" dirty="0"/>
              <a:t>)</a:t>
            </a:r>
          </a:p>
          <a:p>
            <a:r>
              <a:rPr lang="en-US" dirty="0"/>
              <a:t>The FMC chairman was a government appointee and it conducted its activities through plan and non-plan funds from budget grants and its staff recruitment system was dependent on what the government plans. In the absence of a powerful regulator, the commodities market had been more prone to illegal activities like ‘</a:t>
            </a:r>
            <a:r>
              <a:rPr lang="en-US" dirty="0" err="1"/>
              <a:t>dabba</a:t>
            </a:r>
            <a:r>
              <a:rPr lang="en-US" dirty="0"/>
              <a:t> trading’ (where a stockbroker executes a customer’s trade done through his local books, but not reflecting at the exchange, with the hope of making some gains at a future date) compared to the better-regulated stock market.</a:t>
            </a:r>
          </a:p>
          <a:p>
            <a:r>
              <a:rPr lang="en-US" dirty="0"/>
              <a:t>The commodities market was also plagued by falling trading volumes on exchanges in the recent past, after the government in July 2013 re-introduced commodity transaction tax (CTT) on bullion, crude oil and base metals. All the existing commodity exchanges showed a combined 39 percent drop in turnover to </a:t>
            </a:r>
            <a:r>
              <a:rPr lang="en-US" dirty="0" err="1"/>
              <a:t>Rs</a:t>
            </a:r>
            <a:r>
              <a:rPr lang="en-US" dirty="0"/>
              <a:t> 60 lakh </a:t>
            </a:r>
            <a:r>
              <a:rPr lang="en-US" dirty="0" err="1"/>
              <a:t>crore</a:t>
            </a:r>
            <a:r>
              <a:rPr lang="en-US" dirty="0"/>
              <a:t> in 2014-15 from over </a:t>
            </a:r>
            <a:r>
              <a:rPr lang="en-US" dirty="0" err="1"/>
              <a:t>Rs</a:t>
            </a:r>
            <a:r>
              <a:rPr lang="en-US" dirty="0"/>
              <a:t> 101 lakh </a:t>
            </a:r>
            <a:r>
              <a:rPr lang="en-US" dirty="0" err="1"/>
              <a:t>crore</a:t>
            </a:r>
            <a:r>
              <a:rPr lang="en-US" dirty="0"/>
              <a:t> in the previous fiscal.</a:t>
            </a:r>
          </a:p>
          <a:p>
            <a:r>
              <a:rPr lang="en-US" dirty="0"/>
              <a:t>But the immediate trigger to bring commodities trading under </a:t>
            </a:r>
            <a:r>
              <a:rPr lang="en-US" dirty="0" err="1"/>
              <a:t>Sebi</a:t>
            </a:r>
            <a:r>
              <a:rPr lang="en-US" dirty="0"/>
              <a:t> was the collapse of India’s largest—and still unregulated—commodities spot exchange, the National Spot Exchange Ltd (NSEL) in 2013. NSEL and the commodity markets were rocked by a scam involving irregularities in trading and warehousing practices resulting in a </a:t>
            </a:r>
            <a:r>
              <a:rPr lang="en-US" dirty="0" err="1"/>
              <a:t>Rs</a:t>
            </a:r>
            <a:r>
              <a:rPr lang="en-US" dirty="0"/>
              <a:t> 5,689 </a:t>
            </a:r>
            <a:r>
              <a:rPr lang="en-US" dirty="0" err="1"/>
              <a:t>crore</a:t>
            </a:r>
            <a:r>
              <a:rPr lang="en-US" dirty="0"/>
              <a:t> loss to investors.</a:t>
            </a:r>
          </a:p>
          <a:p>
            <a:r>
              <a:rPr lang="en-US" dirty="0"/>
              <a:t>In the aftermath of the scam FMC was transferred from the department of consumer affairs (DCA) under the ministry of consumer affairs, food and public distribution to the department of economic affairs under the ministry of finance in September 2013</a:t>
            </a:r>
          </a:p>
        </p:txBody>
      </p:sp>
    </p:spTree>
    <p:extLst>
      <p:ext uri="{BB962C8B-B14F-4D97-AF65-F5344CB8AC3E}">
        <p14:creationId xmlns:p14="http://schemas.microsoft.com/office/powerpoint/2010/main" val="51288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lstStyle/>
          <a:p>
            <a:r>
              <a:rPr lang="en-US" dirty="0"/>
              <a:t>FCRA Act under which FCA was set up was abolished in 2015. It paved way for merger of FCA with SEBI thus bringing commodity trading under the ambit of SEBI. It was thought given </a:t>
            </a:r>
            <a:r>
              <a:rPr lang="en-US" dirty="0" err="1"/>
              <a:t>Sebi’s</a:t>
            </a:r>
            <a:r>
              <a:rPr lang="en-US" dirty="0"/>
              <a:t> experience, resources and its image as a strong regulator, the commodity business will flourish.</a:t>
            </a:r>
          </a:p>
          <a:p>
            <a:r>
              <a:rPr lang="en-US" dirty="0"/>
              <a:t>Then FM late Shri </a:t>
            </a:r>
            <a:r>
              <a:rPr lang="en-US" dirty="0" err="1"/>
              <a:t>Arun</a:t>
            </a:r>
            <a:r>
              <a:rPr lang="en-US" dirty="0"/>
              <a:t> </a:t>
            </a:r>
            <a:r>
              <a:rPr lang="en-US" dirty="0" err="1"/>
              <a:t>Jaitley</a:t>
            </a:r>
            <a:r>
              <a:rPr lang="en-US" dirty="0"/>
              <a:t> said  “Markets thrive where there is confidence and integrity. In the long term, this requires transparency and good regulation. Farmers, producers and consumers need to have confidence that the derivatives markets are free from manipulation,” </a:t>
            </a:r>
          </a:p>
          <a:p>
            <a:r>
              <a:rPr lang="en-US" dirty="0"/>
              <a:t>In the months leading up to the merger, </a:t>
            </a:r>
            <a:r>
              <a:rPr lang="en-US" dirty="0" err="1"/>
              <a:t>Sebi</a:t>
            </a:r>
            <a:r>
              <a:rPr lang="en-US" dirty="0"/>
              <a:t> officials visited the FMC, commodity exchanges, </a:t>
            </a:r>
            <a:r>
              <a:rPr lang="en-US" dirty="0" err="1"/>
              <a:t>mandis</a:t>
            </a:r>
            <a:r>
              <a:rPr lang="en-US" dirty="0"/>
              <a:t> (agricultural markets and market towns), assayers and gold vaults across Gujarat, Delhi and Mumbai. </a:t>
            </a:r>
            <a:r>
              <a:rPr lang="en-US" dirty="0" err="1"/>
              <a:t>Sebi</a:t>
            </a:r>
            <a:r>
              <a:rPr lang="en-US" dirty="0"/>
              <a:t> has formed a separate commodities derivatives cell within its </a:t>
            </a:r>
            <a:r>
              <a:rPr lang="en-US" dirty="0" err="1"/>
              <a:t>organisation</a:t>
            </a:r>
            <a:r>
              <a:rPr lang="en-US" dirty="0"/>
              <a:t> for regulation, exchange administration, inspection and risk management.</a:t>
            </a:r>
          </a:p>
          <a:p>
            <a:r>
              <a:rPr lang="en-US" dirty="0"/>
              <a:t>The merger finally took place in Sep 2015.</a:t>
            </a:r>
          </a:p>
          <a:p>
            <a:r>
              <a:rPr lang="en-US" dirty="0"/>
              <a:t>Post merger  there was  a spike in prices between September and November of the commodity futures of around 25% especially of turmeric, barley, </a:t>
            </a:r>
            <a:r>
              <a:rPr lang="en-US" dirty="0" err="1"/>
              <a:t>chana</a:t>
            </a:r>
            <a:r>
              <a:rPr lang="en-US" dirty="0"/>
              <a:t> and </a:t>
            </a:r>
            <a:r>
              <a:rPr lang="en-US" dirty="0" err="1"/>
              <a:t>soyabean</a:t>
            </a:r>
            <a:r>
              <a:rPr lang="en-US" dirty="0"/>
              <a:t>.</a:t>
            </a:r>
          </a:p>
          <a:p>
            <a:r>
              <a:rPr lang="en-US" dirty="0"/>
              <a:t>Several commodity based derivatives </a:t>
            </a:r>
            <a:r>
              <a:rPr lang="en-US" dirty="0" err="1"/>
              <a:t>eneral</a:t>
            </a:r>
            <a:r>
              <a:rPr lang="en-US" dirty="0"/>
              <a:t> </a:t>
            </a:r>
            <a:r>
              <a:rPr lang="en-US" dirty="0" err="1"/>
              <a:t>public.have</a:t>
            </a:r>
            <a:r>
              <a:rPr lang="en-US" dirty="0"/>
              <a:t> come up, Sovereign Gold Bonds, Gold ETFs, commodity futures are being operated in a much secure and transparent manner, raising confidence of </a:t>
            </a:r>
          </a:p>
        </p:txBody>
      </p:sp>
    </p:spTree>
    <p:extLst>
      <p:ext uri="{BB962C8B-B14F-4D97-AF65-F5344CB8AC3E}">
        <p14:creationId xmlns:p14="http://schemas.microsoft.com/office/powerpoint/2010/main" val="375086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Stock Indices</a:t>
            </a:r>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Stock Market Indices give an insight into the overall trends of the capital markets and sentiment of the investors towards a particular stock or set of stocks in an industry. To create an index, a few similar kinds of stocks are chosen from amongst the securities already listed on the exchange and grouped together. Any change taking place in the underlying stock prices impact the overall value of the index. The value of the stock market index is computed using values of the underlying stocks. If the prices of most of the underlying securities rise, then the index will rise and vice-versa.</a:t>
            </a:r>
          </a:p>
          <a:p>
            <a:r>
              <a:rPr lang="en-US" dirty="0"/>
              <a:t>Calculation methodologies :</a:t>
            </a:r>
          </a:p>
          <a:p>
            <a:r>
              <a:rPr lang="en-US" b="1" dirty="0"/>
              <a:t>Market-cap weightage</a:t>
            </a:r>
            <a:r>
              <a:rPr lang="en-US" dirty="0"/>
              <a:t> : Market capitalization refers to the total market value of the stock of a company. In an index which uses market-cap weightage, the stocks are assigned weightage based on their market capitalization as compared to the total market capitalization of the index.</a:t>
            </a:r>
          </a:p>
          <a:p>
            <a:r>
              <a:rPr lang="en-US" dirty="0"/>
              <a:t>Suppose a stock has a market capitalization of </a:t>
            </a:r>
            <a:r>
              <a:rPr lang="en-US" dirty="0" err="1"/>
              <a:t>Rs</a:t>
            </a:r>
            <a:r>
              <a:rPr lang="en-US" dirty="0"/>
              <a:t>. 50,000 whereas the underlying index has a total market-cap of </a:t>
            </a:r>
            <a:r>
              <a:rPr lang="en-US" dirty="0" err="1"/>
              <a:t>Rs</a:t>
            </a:r>
            <a:r>
              <a:rPr lang="en-US" dirty="0"/>
              <a:t>. 1,00,000. Thus, the weightage given to the stock will be 50%. Therefore the companies with higher market-caps get more importance in this method.</a:t>
            </a:r>
          </a:p>
          <a:p>
            <a:r>
              <a:rPr lang="en-US" dirty="0"/>
              <a:t>In India, free-float market capitalization is used by most of the indices. Here, the total number of shares listed by a company is not used to compute market capitalization. Instead, use only the amount of shares available for trading publicly. Consequently, it gives a smaller number than the market capitalization.</a:t>
            </a:r>
          </a:p>
          <a:p>
            <a:r>
              <a:rPr lang="en-US" b="1" dirty="0"/>
              <a:t>Price weightage : </a:t>
            </a:r>
            <a:r>
              <a:rPr lang="en-US" dirty="0"/>
              <a:t>In this method, the value of an index value is computed based on the stock price of a company rather than the market capitalization. Thus, the stocks which have higher prices receive greater weightages in the index as compared to the stocks which have lower prices. This method has been used in The Dow Jones Industrial Average in the US and the Nikkei 225 in Japan.</a:t>
            </a:r>
          </a:p>
        </p:txBody>
      </p:sp>
    </p:spTree>
    <p:extLst>
      <p:ext uri="{BB962C8B-B14F-4D97-AF65-F5344CB8AC3E}">
        <p14:creationId xmlns:p14="http://schemas.microsoft.com/office/powerpoint/2010/main" val="306223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normAutofit/>
          </a:bodyPr>
          <a:lstStyle/>
          <a:p>
            <a:r>
              <a:rPr lang="en-US" dirty="0"/>
              <a:t> Free float mechanism :</a:t>
            </a:r>
          </a:p>
          <a:p>
            <a:r>
              <a:rPr lang="en-US" dirty="0" err="1"/>
              <a:t>FreeFloat</a:t>
            </a:r>
            <a:r>
              <a:rPr lang="en-US" dirty="0"/>
              <a:t> Market Capitalization = Market Capitalization * </a:t>
            </a:r>
            <a:r>
              <a:rPr lang="en-US" dirty="0" err="1"/>
              <a:t>FreeFloat</a:t>
            </a:r>
            <a:r>
              <a:rPr lang="en-US" dirty="0"/>
              <a:t> Factor.</a:t>
            </a:r>
          </a:p>
          <a:p>
            <a:r>
              <a:rPr lang="en-US" dirty="0"/>
              <a:t>Free Float factor is the percentage of total shares a company issues and that are readily available to the common public to trade. This also means the total outstanding shares of the company. Additionally, the shares issued to the promoters, the government, etc. that are not available for trading on the market are not included. The market capitalization is the market value of the company.</a:t>
            </a:r>
          </a:p>
          <a:p>
            <a:r>
              <a:rPr lang="en-US" dirty="0"/>
              <a:t>Market capitalization = Share price per share * number of shares issued by the company</a:t>
            </a:r>
          </a:p>
          <a:p>
            <a:r>
              <a:rPr lang="en-US" dirty="0"/>
              <a:t>Value of Index = (Total free float market capitalization/ Base market capitalization) * Base period index value.</a:t>
            </a:r>
          </a:p>
          <a:p>
            <a:r>
              <a:rPr lang="en-US" dirty="0" err="1"/>
              <a:t>Eg</a:t>
            </a:r>
            <a:r>
              <a:rPr lang="en-US" dirty="0"/>
              <a:t> The base period (year) for Sensex calculation is 1978-79. The base value index is 100. </a:t>
            </a:r>
          </a:p>
          <a:p>
            <a:endParaRPr lang="en-US" dirty="0"/>
          </a:p>
        </p:txBody>
      </p:sp>
    </p:spTree>
    <p:extLst>
      <p:ext uri="{BB962C8B-B14F-4D97-AF65-F5344CB8AC3E}">
        <p14:creationId xmlns:p14="http://schemas.microsoft.com/office/powerpoint/2010/main" val="4238002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endParaRPr lang="en-US" dirty="0"/>
          </a:p>
        </p:txBody>
      </p:sp>
      <p:sp>
        <p:nvSpPr>
          <p:cNvPr id="3" name="Content Placeholder 2"/>
          <p:cNvSpPr>
            <a:spLocks noGrp="1"/>
          </p:cNvSpPr>
          <p:nvPr>
            <p:ph idx="1"/>
          </p:nvPr>
        </p:nvSpPr>
        <p:spPr>
          <a:xfrm>
            <a:off x="132259" y="813053"/>
            <a:ext cx="11870443" cy="5886130"/>
          </a:xfrm>
        </p:spPr>
        <p:txBody>
          <a:bodyPr>
            <a:normAutofit lnSpcReduction="10000"/>
          </a:bodyPr>
          <a:lstStyle/>
          <a:p>
            <a:r>
              <a:rPr lang="en-US" dirty="0"/>
              <a:t>Role of indices :</a:t>
            </a:r>
          </a:p>
          <a:p>
            <a:r>
              <a:rPr lang="en-US" dirty="0"/>
              <a:t>1</a:t>
            </a:r>
            <a:r>
              <a:rPr lang="en-US" b="1" dirty="0"/>
              <a:t> Aids in Stock-Picking :</a:t>
            </a:r>
            <a:r>
              <a:rPr lang="en-US" dirty="0"/>
              <a:t>  It classifies the companies and their shares based on key characteristics like the size of company, sector, industry type and so on. Without a benchmark, you may not be able to differentiate between the stocks. Hence a stock market acts like an instant differentiator.</a:t>
            </a:r>
          </a:p>
          <a:p>
            <a:r>
              <a:rPr lang="en-US" dirty="0"/>
              <a:t>2. </a:t>
            </a:r>
            <a:r>
              <a:rPr lang="en-US" b="1" dirty="0"/>
              <a:t>Acts as a Representative : </a:t>
            </a:r>
            <a:r>
              <a:rPr lang="en-US" dirty="0"/>
              <a:t>Studying about stocks individually may seem very impractical. Indices help to fill the knowledge gaps that exist among the investors. They represent the trend of the whole market or a certain sector of the market. In India, the NSE Nifty the BSE Sensex act as the benchmark indices. They are believed to indicate the performance of the entire stock market. In the same manner, an index which is made up of </a:t>
            </a:r>
            <a:r>
              <a:rPr lang="en-US" dirty="0" err="1"/>
              <a:t>pharma</a:t>
            </a:r>
            <a:r>
              <a:rPr lang="en-US" dirty="0"/>
              <a:t> stocks is assumed to portray the average price of stocks of companies operating in the pharmaceutical industry.</a:t>
            </a:r>
          </a:p>
          <a:p>
            <a:r>
              <a:rPr lang="en-US" dirty="0"/>
              <a:t>3.</a:t>
            </a:r>
            <a:r>
              <a:rPr lang="en-US" b="1" dirty="0"/>
              <a:t> The Parameter for Peer Comparison</a:t>
            </a:r>
            <a:r>
              <a:rPr lang="en-US" dirty="0"/>
              <a:t> By comparing with the underlying index, you can easily judge the performance of a stock. If the stock gives higher returns than the index, it’s said to have outperformed the index. If it gives lower returns than the index, it’s said to have underperformed the index. Or Else you can be better off investing in low-cost professionally managed index funds. You may also compare the index with a set of stocks like the Information technology sector. As an investor, you can know market trends easily.</a:t>
            </a:r>
          </a:p>
          <a:p>
            <a:r>
              <a:rPr lang="en-US" dirty="0"/>
              <a:t>4. </a:t>
            </a:r>
            <a:r>
              <a:rPr lang="en-US" b="1" dirty="0"/>
              <a:t>Reflects Investor Sentiment </a:t>
            </a:r>
            <a:r>
              <a:rPr lang="en-US" dirty="0"/>
              <a:t>Investor sentiment becomes an important aspect. It is because the sentiment affects the demand for a stock which in turn impacts the overall price.</a:t>
            </a:r>
          </a:p>
          <a:p>
            <a:r>
              <a:rPr lang="en-US" dirty="0"/>
              <a:t>5.</a:t>
            </a:r>
            <a:r>
              <a:rPr lang="en-US" b="1" dirty="0"/>
              <a:t> Helps in Passive Investment : </a:t>
            </a:r>
            <a:r>
              <a:rPr lang="en-US" dirty="0"/>
              <a:t>Investors who want to cut down on the cost of research and stock selection prefer to invest in index portfolio. Consequently, the returns of the portfolio will resemble that of the index.</a:t>
            </a:r>
          </a:p>
        </p:txBody>
      </p:sp>
    </p:spTree>
    <p:extLst>
      <p:ext uri="{BB962C8B-B14F-4D97-AF65-F5344CB8AC3E}">
        <p14:creationId xmlns:p14="http://schemas.microsoft.com/office/powerpoint/2010/main" val="3021315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44" y="118712"/>
            <a:ext cx="8596668" cy="391427"/>
          </a:xfrm>
        </p:spPr>
        <p:txBody>
          <a:bodyPr>
            <a:normAutofit fontScale="90000"/>
          </a:bodyPr>
          <a:lstStyle/>
          <a:p>
            <a:r>
              <a:rPr lang="en-US" dirty="0"/>
              <a:t>Indian Stock indices</a:t>
            </a:r>
          </a:p>
        </p:txBody>
      </p:sp>
      <p:sp>
        <p:nvSpPr>
          <p:cNvPr id="3" name="Content Placeholder 2"/>
          <p:cNvSpPr>
            <a:spLocks noGrp="1"/>
          </p:cNvSpPr>
          <p:nvPr>
            <p:ph idx="1"/>
          </p:nvPr>
        </p:nvSpPr>
        <p:spPr>
          <a:xfrm>
            <a:off x="132259" y="813053"/>
            <a:ext cx="11870443" cy="5886130"/>
          </a:xfrm>
        </p:spPr>
        <p:txBody>
          <a:bodyPr>
            <a:normAutofit/>
          </a:bodyPr>
          <a:lstStyle/>
          <a:p>
            <a:r>
              <a:rPr lang="en-US" b="1" dirty="0"/>
              <a:t>Nifty50</a:t>
            </a:r>
            <a:r>
              <a:rPr lang="en-US" dirty="0"/>
              <a:t> : </a:t>
            </a:r>
          </a:p>
          <a:p>
            <a:r>
              <a:rPr lang="en-US" dirty="0"/>
              <a:t>The NIFTY 50 is a well diversified 50 stock index and it represent important sectors of the economy.</a:t>
            </a:r>
          </a:p>
          <a:p>
            <a:r>
              <a:rPr lang="en-US" dirty="0"/>
              <a:t>The base period selected for NIFTY 50 index is the close of prices on November 3, 1995, which marks the completion of one year of operations of NSE's Capital Market Segment. The base value of the index has been set at 1000 and a base capital of Rs.2.06 trillion.</a:t>
            </a:r>
          </a:p>
          <a:p>
            <a:r>
              <a:rPr lang="en-US" dirty="0"/>
              <a:t>The NIFTY 50 Index represents about 66.8% of the free float market capitalization of the stocks listed on NSE as on March 29, 2019. Effective June 26, 2009, NIFTY 50 is computed using Free Float Market </a:t>
            </a:r>
            <a:r>
              <a:rPr lang="en-US" dirty="0" err="1"/>
              <a:t>Capitalisation</a:t>
            </a:r>
            <a:r>
              <a:rPr lang="en-US" dirty="0"/>
              <a:t> weighted method, wherein the level of index reflects the free float market </a:t>
            </a:r>
            <a:r>
              <a:rPr lang="en-US" dirty="0" err="1"/>
              <a:t>capitalisation</a:t>
            </a:r>
            <a:r>
              <a:rPr lang="en-US" dirty="0"/>
              <a:t> of all stocks in Index.</a:t>
            </a:r>
          </a:p>
          <a:p>
            <a:r>
              <a:rPr lang="en-US" b="1" dirty="0"/>
              <a:t>SENSEX : </a:t>
            </a:r>
            <a:r>
              <a:rPr lang="en-US" dirty="0"/>
              <a:t>A stock market analyst </a:t>
            </a:r>
            <a:r>
              <a:rPr lang="en-US" dirty="0" err="1"/>
              <a:t>Mr</a:t>
            </a:r>
            <a:r>
              <a:rPr lang="en-US" dirty="0"/>
              <a:t> Deepak </a:t>
            </a:r>
            <a:r>
              <a:rPr lang="en-US" dirty="0" err="1"/>
              <a:t>Mohoni</a:t>
            </a:r>
            <a:r>
              <a:rPr lang="en-US" dirty="0"/>
              <a:t> introduced the term Sensex. The term Sensex is a combination of words  Sensitive and Index</a:t>
            </a:r>
            <a:endParaRPr lang="en-US" b="1" dirty="0"/>
          </a:p>
          <a:p>
            <a:r>
              <a:rPr lang="en-US" dirty="0"/>
              <a:t>The Sensex Index comprises 30 stocks on BSE. These stocks are the largest and most actively traded stocks on the BSE. The criteria for selecting stocks is as follows: Listed on BSE, It should be a large to mega-cap stock, relatively liquid stocks, revenue generated from core activities, a diversified and balanced sector involvement in line with the Indian equity market.</a:t>
            </a:r>
          </a:p>
          <a:p>
            <a:r>
              <a:rPr lang="en-US" dirty="0"/>
              <a:t>Upon selecting the 30 stocks for the index, it uses the free float market capitalization method to calculate the value of the index. Sensex is computed using Free Float Market </a:t>
            </a:r>
            <a:r>
              <a:rPr lang="en-US" dirty="0" err="1"/>
              <a:t>Capitalisation</a:t>
            </a:r>
            <a:r>
              <a:rPr lang="en-US" dirty="0"/>
              <a:t> weighted method</a:t>
            </a:r>
          </a:p>
          <a:p>
            <a:endParaRPr lang="en-US" b="1" dirty="0"/>
          </a:p>
          <a:p>
            <a:endParaRPr lang="en-US" dirty="0"/>
          </a:p>
        </p:txBody>
      </p:sp>
    </p:spTree>
    <p:extLst>
      <p:ext uri="{BB962C8B-B14F-4D97-AF65-F5344CB8AC3E}">
        <p14:creationId xmlns:p14="http://schemas.microsoft.com/office/powerpoint/2010/main" val="394740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77749" cy="721895"/>
          </a:xfrm>
        </p:spPr>
        <p:txBody>
          <a:bodyPr/>
          <a:lstStyle/>
          <a:p>
            <a:r>
              <a:rPr lang="en-US" dirty="0"/>
              <a:t>OFS (Offer For Sale)</a:t>
            </a:r>
          </a:p>
        </p:txBody>
      </p:sp>
      <p:sp>
        <p:nvSpPr>
          <p:cNvPr id="3" name="Content Placeholder 2"/>
          <p:cNvSpPr>
            <a:spLocks noGrp="1"/>
          </p:cNvSpPr>
          <p:nvPr>
            <p:ph idx="1"/>
          </p:nvPr>
        </p:nvSpPr>
        <p:spPr>
          <a:xfrm>
            <a:off x="96252" y="813052"/>
            <a:ext cx="12002703" cy="5809129"/>
          </a:xfrm>
        </p:spPr>
        <p:txBody>
          <a:bodyPr/>
          <a:lstStyle/>
          <a:p>
            <a:r>
              <a:rPr lang="en-US" dirty="0"/>
              <a:t>Offer for sale (OFS) is a simpler method of share sale through the exchange platform for listed companies. The mechanism was first introduced by India’s securities market regulator </a:t>
            </a:r>
            <a:r>
              <a:rPr lang="en-US" dirty="0" err="1"/>
              <a:t>Sebi</a:t>
            </a:r>
            <a:r>
              <a:rPr lang="en-US" dirty="0"/>
              <a:t>, in 2012.  OFS mechanism is used only when existing shares are put on the block. Only promoters or shareholders holding more than 10 per cent of the share capital in a company can come up with such an issue. A minimum of 10 per cent of the offer size is reserved for retail investors. </a:t>
            </a:r>
          </a:p>
          <a:p>
            <a:r>
              <a:rPr lang="en-US" dirty="0"/>
              <a:t>In OFS, the entire retail bid amount is backed by 100 per cent margins in the form of cash and cash-equivalent. The process is quick and any excess fund, due to non-allotment or partial allotment, is refunded to the trading member on the same day, after 6 pm.</a:t>
            </a:r>
          </a:p>
          <a:p>
            <a:r>
              <a:rPr lang="en-US" dirty="0"/>
              <a:t>Bids backed by 100 per cent margins are allowed to be modified anytime during the OFS hours. Nonetheless, those with zero per cent margin can only be modified upwards, for revision in price and quantity. No cancellation is permitted in such bids. Bids below the floor price are rejected. The allocation remains subject to final price discovery. The floor price is generally set at a discount to the prevailing price.</a:t>
            </a:r>
          </a:p>
          <a:p>
            <a:r>
              <a:rPr lang="en-US" dirty="0"/>
              <a:t>But sometimes things go overboard. Take the example of MMTC. In June 2013, the OFS was offered at a steep discount of 72 per cent, thanks to low free-float shares (and hence low volumes) and premium valuations on lack of efficient price discovery mechanism. The stock crashed and now trades way below its pre-OFS price.</a:t>
            </a:r>
          </a:p>
          <a:p>
            <a:endParaRPr lang="en-US" dirty="0"/>
          </a:p>
        </p:txBody>
      </p:sp>
    </p:spTree>
    <p:extLst>
      <p:ext uri="{BB962C8B-B14F-4D97-AF65-F5344CB8AC3E}">
        <p14:creationId xmlns:p14="http://schemas.microsoft.com/office/powerpoint/2010/main" val="2387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683394"/>
          </a:xfrm>
        </p:spPr>
        <p:txBody>
          <a:bodyPr/>
          <a:lstStyle/>
          <a:p>
            <a:r>
              <a:rPr lang="en-US" dirty="0"/>
              <a:t>Book building</a:t>
            </a:r>
          </a:p>
        </p:txBody>
      </p:sp>
      <p:sp>
        <p:nvSpPr>
          <p:cNvPr id="3" name="Content Placeholder 2"/>
          <p:cNvSpPr>
            <a:spLocks noGrp="1"/>
          </p:cNvSpPr>
          <p:nvPr>
            <p:ph idx="1"/>
          </p:nvPr>
        </p:nvSpPr>
        <p:spPr>
          <a:xfrm>
            <a:off x="-1" y="683394"/>
            <a:ext cx="12031579" cy="5929161"/>
          </a:xfrm>
        </p:spPr>
        <p:txBody>
          <a:bodyPr>
            <a:normAutofit fontScale="92500" lnSpcReduction="10000"/>
          </a:bodyPr>
          <a:lstStyle/>
          <a:p>
            <a:r>
              <a:rPr lang="en-US" b="1" dirty="0"/>
              <a:t>The Process:</a:t>
            </a:r>
            <a:br>
              <a:rPr lang="en-US" dirty="0"/>
            </a:br>
            <a:br>
              <a:rPr lang="en-US" dirty="0"/>
            </a:br>
            <a:r>
              <a:rPr lang="en-US" dirty="0"/>
              <a:t>The Issuer who is planning an offer nominates lead merchant banker(s) as 'book runners'.</a:t>
            </a:r>
          </a:p>
          <a:p>
            <a:r>
              <a:rPr lang="en-US" dirty="0"/>
              <a:t>The Issuer specifies the number of securities to be issued and the price band for the bids. The lower limit is called floor price and upper , cap price. The spread between the two is maximum 20%. The price band may be revised. The price band is declared at least 5 days before in case IPO and 1 day in case of FPO. Bids have to be entered within the specified price band.</a:t>
            </a:r>
          </a:p>
          <a:p>
            <a:r>
              <a:rPr lang="en-US" dirty="0"/>
              <a:t>The Issuer also appoints syndicate members with whom orders are to be placed by the investors. The syndicate members input the orders into an 'electronic book'. This process is called 'bidding' and is similar to open auction.</a:t>
            </a:r>
          </a:p>
          <a:p>
            <a:r>
              <a:rPr lang="en-US" dirty="0"/>
              <a:t>The book normally remains open for a period of 3 days. If there is a revision in price band the bidding period is extended for another 3 days.</a:t>
            </a:r>
          </a:p>
          <a:p>
            <a:r>
              <a:rPr lang="en-US" dirty="0"/>
              <a:t>Bids can be revised by the bidders before the book closes.</a:t>
            </a:r>
          </a:p>
          <a:p>
            <a:r>
              <a:rPr lang="en-US" dirty="0"/>
              <a:t>On the close of the book building period, the book runners evaluate the bids on the basis of the demand at various price levels.</a:t>
            </a:r>
          </a:p>
          <a:p>
            <a:r>
              <a:rPr lang="en-US" dirty="0"/>
              <a:t>The book runners and the Issuer decide the final price at which the securities shall be issued.</a:t>
            </a:r>
          </a:p>
          <a:p>
            <a:r>
              <a:rPr lang="en-US" dirty="0"/>
              <a:t>Generally, the number of shares are fixed, the issue size gets frozen based on the final price per share.</a:t>
            </a:r>
          </a:p>
          <a:p>
            <a:r>
              <a:rPr lang="en-US" dirty="0"/>
              <a:t>Allocation of securities is made to the successful bidders. The rest get refund orders.</a:t>
            </a:r>
          </a:p>
          <a:p>
            <a:br>
              <a:rPr lang="en-US" dirty="0"/>
            </a:br>
            <a:endParaRPr lang="en-US" dirty="0"/>
          </a:p>
        </p:txBody>
      </p:sp>
    </p:spTree>
    <p:extLst>
      <p:ext uri="{BB962C8B-B14F-4D97-AF65-F5344CB8AC3E}">
        <p14:creationId xmlns:p14="http://schemas.microsoft.com/office/powerpoint/2010/main" val="269242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 calcmode="lin" valueType="num">
                                      <p:cBhvr additive="base">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 calcmode="lin" valueType="num">
                                      <p:cBhvr additive="base">
                                        <p:cTn id="54"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77003"/>
            <a:ext cx="9148874" cy="240632"/>
          </a:xfrm>
        </p:spPr>
        <p:txBody>
          <a:bodyPr>
            <a:normAutofit fontScale="90000"/>
          </a:bodyPr>
          <a:lstStyle/>
          <a:p>
            <a:endParaRPr lang="en-US" dirty="0"/>
          </a:p>
        </p:txBody>
      </p:sp>
      <p:sp>
        <p:nvSpPr>
          <p:cNvPr id="3" name="Content Placeholder 2"/>
          <p:cNvSpPr>
            <a:spLocks noGrp="1"/>
          </p:cNvSpPr>
          <p:nvPr>
            <p:ph idx="1"/>
          </p:nvPr>
        </p:nvSpPr>
        <p:spPr>
          <a:xfrm>
            <a:off x="147943" y="577516"/>
            <a:ext cx="11883635" cy="6121667"/>
          </a:xfrm>
        </p:spPr>
        <p:txBody>
          <a:bodyPr>
            <a:normAutofit lnSpcReduction="10000"/>
          </a:bodyPr>
          <a:lstStyle/>
          <a:p>
            <a:r>
              <a:rPr lang="en-US" b="1" dirty="0"/>
              <a:t>Merchant Bankers’ role in price fixation</a:t>
            </a:r>
          </a:p>
          <a:p>
            <a:r>
              <a:rPr lang="en-US" dirty="0"/>
              <a:t>Merchant Bankers are financial service providers who play an important role in making an IPO successful. They are responsible for advertising, roadshows, financier’s meet, </a:t>
            </a:r>
            <a:r>
              <a:rPr lang="en-US" dirty="0" err="1"/>
              <a:t>etc</a:t>
            </a:r>
            <a:r>
              <a:rPr lang="en-US" dirty="0"/>
              <a:t> for garnering maximum subscription and also compliance with SEBI, disclosures through offer document. </a:t>
            </a:r>
          </a:p>
          <a:p>
            <a:r>
              <a:rPr lang="en-US" dirty="0"/>
              <a:t>They have a good knowledge of the market, investor outlook and response of investors to the buildup of the issue. Hence they are in a better position to advise the issuing company about the price band. If they are not taking up the job of underwriting, they will be appointing the underwriters who may subscribe if the issue is undersubscribed.</a:t>
            </a:r>
          </a:p>
          <a:p>
            <a:r>
              <a:rPr lang="en-US" dirty="0"/>
              <a:t>Apart from the external market,  the issuing company’s parameters include EPS, PE multiple, return on net worth  are taken into consideration and comparison of these parameters with peer group companies is made.</a:t>
            </a:r>
          </a:p>
          <a:p>
            <a:r>
              <a:rPr lang="en-US" dirty="0"/>
              <a:t>Hence after a discussion between merchant bankers who takes up an advisory role with the issuer the issue price is fixed. </a:t>
            </a:r>
          </a:p>
          <a:p>
            <a:r>
              <a:rPr lang="en-US" b="1" dirty="0"/>
              <a:t>RED HERRING PROSPECTS (RHP)</a:t>
            </a:r>
          </a:p>
          <a:p>
            <a:r>
              <a:rPr lang="en-US" dirty="0"/>
              <a:t>A Red Herring Prospectus, or offer document, is filed by a company to SEBI when it plans to raise money from the public by selling shares of the company to investors. The document is very useful to investors because it provides detailed information about the company’s business operations, financials, promoters and the company’s objective for raising funds through IPOs. It also explains how the company aims to use the money that will be raised, the possible risks for investors etc.</a:t>
            </a:r>
          </a:p>
          <a:p>
            <a:r>
              <a:rPr lang="en-US" dirty="0"/>
              <a:t>A RHP can be obtained from SEBI website. Accordingly the company makes advertisement in the national newspapers in English, Hindi and a regional language.</a:t>
            </a:r>
          </a:p>
          <a:p>
            <a:endParaRPr lang="en-US" dirty="0"/>
          </a:p>
        </p:txBody>
      </p:sp>
    </p:spTree>
    <p:extLst>
      <p:ext uri="{BB962C8B-B14F-4D97-AF65-F5344CB8AC3E}">
        <p14:creationId xmlns:p14="http://schemas.microsoft.com/office/powerpoint/2010/main" val="47261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additive="base">
                                        <p:cTn id="5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568" y="0"/>
            <a:ext cx="8596668" cy="798897"/>
          </a:xfrm>
        </p:spPr>
        <p:txBody>
          <a:bodyPr/>
          <a:lstStyle/>
          <a:p>
            <a:endParaRPr lang="en-US" dirty="0"/>
          </a:p>
        </p:txBody>
      </p:sp>
      <p:sp>
        <p:nvSpPr>
          <p:cNvPr id="3" name="Content Placeholder 2"/>
          <p:cNvSpPr>
            <a:spLocks noGrp="1"/>
          </p:cNvSpPr>
          <p:nvPr>
            <p:ph idx="1"/>
          </p:nvPr>
        </p:nvSpPr>
        <p:spPr>
          <a:xfrm>
            <a:off x="80567" y="798897"/>
            <a:ext cx="11999137" cy="5919537"/>
          </a:xfrm>
        </p:spPr>
        <p:txBody>
          <a:bodyPr/>
          <a:lstStyle/>
          <a:p>
            <a:r>
              <a:rPr lang="en-US" dirty="0"/>
              <a:t>It contains the following details:</a:t>
            </a:r>
          </a:p>
          <a:p>
            <a:r>
              <a:rPr lang="en-US" dirty="0"/>
              <a:t>1. </a:t>
            </a:r>
            <a:r>
              <a:rPr lang="en-US" b="1" dirty="0"/>
              <a:t>IPO details </a:t>
            </a:r>
            <a:r>
              <a:rPr lang="en-US" dirty="0"/>
              <a:t>: It offers the details about the IPO including the number of shares offered via fresh issue and offer for sale. It also offers a break-up of the QIB, Non-Institutional, and Retail portions.</a:t>
            </a:r>
          </a:p>
          <a:p>
            <a:r>
              <a:rPr lang="en-US" dirty="0"/>
              <a:t>2. </a:t>
            </a:r>
            <a:r>
              <a:rPr lang="en-US" b="1" dirty="0"/>
              <a:t>Capital Structure</a:t>
            </a:r>
            <a:r>
              <a:rPr lang="en-US" dirty="0"/>
              <a:t> : offers details about the Equity Share Capital of the issuing company as of the date of the Red Herring Prospectus. This includes the authorized share capital and issued, subscribed, and paid-up capital before the offer. It also has information about the history of the equity share capital held by the promoters of the company.</a:t>
            </a:r>
          </a:p>
          <a:p>
            <a:r>
              <a:rPr lang="en-US" dirty="0"/>
              <a:t>3. </a:t>
            </a:r>
            <a:r>
              <a:rPr lang="en-US" b="1" dirty="0"/>
              <a:t>Objects of the Offer : </a:t>
            </a:r>
            <a:r>
              <a:rPr lang="en-US" dirty="0"/>
              <a:t>This section offers details about how the company plans to utilize the funds collected via the IPO. As an investor, this can be used to evaluate if the company is focusing on growth or will use the raised funds to repay debt, to meet working capital requirements or any other goal.</a:t>
            </a:r>
          </a:p>
          <a:p>
            <a:r>
              <a:rPr lang="en-US" dirty="0"/>
              <a:t>4. </a:t>
            </a:r>
            <a:r>
              <a:rPr lang="en-US" b="1" dirty="0"/>
              <a:t>Industry overview: </a:t>
            </a:r>
            <a:r>
              <a:rPr lang="en-US" dirty="0"/>
              <a:t>A red herring prospectus carries information about the position of the company, in comparison to its competitors. The performance trends of the industry to which the company belongs is also included in the document. If we are planning to invest in a particular company’s IPO, we should </a:t>
            </a:r>
            <a:r>
              <a:rPr lang="en-US" dirty="0" err="1"/>
              <a:t>analyse</a:t>
            </a:r>
            <a:r>
              <a:rPr lang="en-US" dirty="0"/>
              <a:t> the various business and economic variables at play, the demand and supply mechanism and the future prospects.</a:t>
            </a:r>
          </a:p>
          <a:p>
            <a:r>
              <a:rPr lang="en-US" dirty="0"/>
              <a:t>5. </a:t>
            </a:r>
            <a:r>
              <a:rPr lang="en-US" b="1" dirty="0"/>
              <a:t>Business Description: </a:t>
            </a:r>
            <a:r>
              <a:rPr lang="en-US" dirty="0"/>
              <a:t>This segment talks about a company’s core operations and how it conducts business. As a potential shareholder, we should pay attention to this part as the investment will be </a:t>
            </a:r>
            <a:r>
              <a:rPr lang="en-US" dirty="0" err="1"/>
              <a:t>utilised</a:t>
            </a:r>
            <a:r>
              <a:rPr lang="en-US" dirty="0"/>
              <a:t> by the company in its core business.</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942085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73255"/>
            <a:ext cx="8596668" cy="250257"/>
          </a:xfrm>
        </p:spPr>
        <p:txBody>
          <a:bodyPr>
            <a:normAutofit fontScale="90000"/>
          </a:bodyPr>
          <a:lstStyle/>
          <a:p>
            <a:endParaRPr lang="en-US"/>
          </a:p>
        </p:txBody>
      </p:sp>
      <p:sp>
        <p:nvSpPr>
          <p:cNvPr id="3" name="Content Placeholder 2"/>
          <p:cNvSpPr>
            <a:spLocks noGrp="1"/>
          </p:cNvSpPr>
          <p:nvPr>
            <p:ph idx="1"/>
          </p:nvPr>
        </p:nvSpPr>
        <p:spPr>
          <a:xfrm>
            <a:off x="154003" y="423512"/>
            <a:ext cx="11925701" cy="6323797"/>
          </a:xfrm>
        </p:spPr>
        <p:txBody>
          <a:bodyPr>
            <a:normAutofit lnSpcReduction="10000"/>
          </a:bodyPr>
          <a:lstStyle/>
          <a:p>
            <a:r>
              <a:rPr lang="en-US" b="1" dirty="0"/>
              <a:t>6. Financial information: </a:t>
            </a:r>
            <a:r>
              <a:rPr lang="en-US" dirty="0"/>
              <a:t>This is one of the most important segments and contains the company’s audit reports and financial statements. As an investor, the financial statement will help us get an idea about the company’s financial performance in the past. It will also help to get an idea of future dividends based on the profits disclosed. We can project the safety and profitability of the future investment based on the financial statement.</a:t>
            </a:r>
          </a:p>
          <a:p>
            <a:r>
              <a:rPr lang="en-US" dirty="0"/>
              <a:t>7. </a:t>
            </a:r>
            <a:r>
              <a:rPr lang="en-US" b="1" dirty="0"/>
              <a:t>Strengths : </a:t>
            </a:r>
            <a:r>
              <a:rPr lang="en-US" dirty="0"/>
              <a:t>The Red Herring Prospectus also lists the strengths of the company – both internal and external. These strengths distinguish the company from its competitors. It is essential to go through this section only after understanding the company’s business and its competition. The strengths of the company can help us understand the potential it has to grow in the near future.</a:t>
            </a:r>
          </a:p>
          <a:p>
            <a:r>
              <a:rPr lang="en-US" dirty="0"/>
              <a:t>8. </a:t>
            </a:r>
            <a:r>
              <a:rPr lang="en-US" b="1" dirty="0"/>
              <a:t>Strategies :</a:t>
            </a:r>
            <a:r>
              <a:rPr lang="en-US" dirty="0"/>
              <a:t>This section lists the strategies adopted by the company to establish and grow its business. This can include product-level strategies, geographic strategies, market-level strategies, etc. This can help us know the approach taken by the issuing company to generate profits.</a:t>
            </a:r>
          </a:p>
          <a:p>
            <a:r>
              <a:rPr lang="en-US" dirty="0"/>
              <a:t>9. </a:t>
            </a:r>
            <a:r>
              <a:rPr lang="en-US" b="1" dirty="0"/>
              <a:t>Risk Factors: </a:t>
            </a:r>
            <a:r>
              <a:rPr lang="en-US" dirty="0"/>
              <a:t>Companies lists out the potential risks that could impact their business and operations under a section titled ‘Risk Factors’. While many are routinely listed risks, some risks need to be examined. For example, if we find that the company has several pending legal cases, it may be a good idea to avoid the IPO. As an investor, we should be able to read between the lines to identify the real risks that could pose a threat to the company’s growth in the future.</a:t>
            </a:r>
          </a:p>
          <a:p>
            <a:r>
              <a:rPr lang="en-US" b="1" dirty="0"/>
              <a:t>10. Management: </a:t>
            </a:r>
            <a:r>
              <a:rPr lang="en-US" dirty="0"/>
              <a:t>This section has details such as names, qualifications, designations about directors, promoters and key management personnel. It may also have information about any criminal cases or that of financial delinquency or pending litigations against these people. It is important to check this section because all these can be a risk factor.</a:t>
            </a:r>
          </a:p>
          <a:p>
            <a:pPr marL="0" indent="0">
              <a:buNone/>
            </a:pPr>
            <a:endParaRPr lang="en-US" dirty="0"/>
          </a:p>
        </p:txBody>
      </p:sp>
    </p:spTree>
    <p:extLst>
      <p:ext uri="{BB962C8B-B14F-4D97-AF65-F5344CB8AC3E}">
        <p14:creationId xmlns:p14="http://schemas.microsoft.com/office/powerpoint/2010/main" val="145622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93" y="115504"/>
            <a:ext cx="10844106" cy="683394"/>
          </a:xfrm>
        </p:spPr>
        <p:txBody>
          <a:bodyPr>
            <a:normAutofit fontScale="90000"/>
          </a:bodyPr>
          <a:lstStyle/>
          <a:p>
            <a:r>
              <a:rPr lang="en-US" dirty="0"/>
              <a:t>ASBA (Application Supported by Blocked Amount)</a:t>
            </a:r>
            <a:br>
              <a:rPr lang="en-US" dirty="0"/>
            </a:br>
            <a:endParaRPr lang="en-US" dirty="0"/>
          </a:p>
        </p:txBody>
      </p:sp>
      <p:sp>
        <p:nvSpPr>
          <p:cNvPr id="3" name="Content Placeholder 2"/>
          <p:cNvSpPr>
            <a:spLocks noGrp="1"/>
          </p:cNvSpPr>
          <p:nvPr>
            <p:ph idx="1"/>
          </p:nvPr>
        </p:nvSpPr>
        <p:spPr>
          <a:xfrm>
            <a:off x="90193" y="731520"/>
            <a:ext cx="11946259" cy="5877733"/>
          </a:xfrm>
        </p:spPr>
        <p:txBody>
          <a:bodyPr/>
          <a:lstStyle/>
          <a:p>
            <a:r>
              <a:rPr lang="en-US" dirty="0"/>
              <a:t>ASBA provides an alternative mode of payment in issues whereby the application money remains in the investor's account till finalization of basis of allotment in the issue. </a:t>
            </a:r>
          </a:p>
          <a:p>
            <a:r>
              <a:rPr lang="en-US" dirty="0"/>
              <a:t>ASBA process facilitates investors bidding with multiple options, to apply through Self Certified Syndicate Banks (SCSBs), in which the investors have bank accounts. SCSBs are those banks which satisfy the conditions laid by SEBI. SCSBs would accept the applications, verify the application, block the fund to the extent of bid payment amount, upload the details in the web based bidding system of NSE/BSE, unblock once basis of allotment is finalized and transfer the amount for allotted shares, to the issuer.</a:t>
            </a:r>
          </a:p>
          <a:p>
            <a:r>
              <a:rPr lang="en-US" dirty="0"/>
              <a:t>It is a supplementary process available for all public issues made through book building route and also to all Debts &amp; Right Issues. ASBA facility can be used for Initial Public Offer (IPO) and Follow-on Public Offer (FPO).</a:t>
            </a:r>
          </a:p>
          <a:p>
            <a:r>
              <a:rPr lang="en-US" dirty="0"/>
              <a:t>If an investor is applying through ASBA, his application money shall be debited from the bank account only if his/her application is selected for allotment after the basis of allotment is finalized, or the issue is withdrawn / failed.</a:t>
            </a:r>
          </a:p>
          <a:p>
            <a:r>
              <a:rPr lang="en-US" dirty="0"/>
              <a:t>Under ASBA, funds blocked in the account, will continue to earn interest during the application processing period, if held in an interest-bearing account. Bank will mark a lien on the deposit account of the investor to the extent of the application money. The lien will be removed immediately after finalization of the basis of allotment. If bid is successful, the deposit account will be debited and the allotted shares will be transferred by the Company to the applicant’s </a:t>
            </a:r>
            <a:r>
              <a:rPr lang="en-US" dirty="0" err="1"/>
              <a:t>Demat</a:t>
            </a:r>
            <a:r>
              <a:rPr lang="en-US" dirty="0"/>
              <a:t> account.</a:t>
            </a:r>
          </a:p>
          <a:p>
            <a:endParaRPr lang="en-US" dirty="0"/>
          </a:p>
        </p:txBody>
      </p:sp>
    </p:spTree>
    <p:extLst>
      <p:ext uri="{BB962C8B-B14F-4D97-AF65-F5344CB8AC3E}">
        <p14:creationId xmlns:p14="http://schemas.microsoft.com/office/powerpoint/2010/main" val="2377930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2829</TotalTime>
  <Words>10361</Words>
  <Application>Microsoft Office PowerPoint</Application>
  <PresentationFormat>Widescreen</PresentationFormat>
  <Paragraphs>251</Paragraphs>
  <Slides>37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Trebuchet MS</vt:lpstr>
      <vt:lpstr>Wingdings 3</vt:lpstr>
      <vt:lpstr>Facet</vt:lpstr>
      <vt:lpstr>PRIMARY &amp; SECONDARY MARKETS</vt:lpstr>
      <vt:lpstr>Primary markets</vt:lpstr>
      <vt:lpstr>IPO</vt:lpstr>
      <vt:lpstr>OFS (Offer For Sale)</vt:lpstr>
      <vt:lpstr>Book building</vt:lpstr>
      <vt:lpstr>PowerPoint Presentation</vt:lpstr>
      <vt:lpstr>PowerPoint Presentation</vt:lpstr>
      <vt:lpstr>PowerPoint Presentation</vt:lpstr>
      <vt:lpstr>ASBA (Application Supported by Blocked Amount) </vt:lpstr>
      <vt:lpstr>PowerPoint Presentation</vt:lpstr>
      <vt:lpstr>PowerPoint Presentation</vt:lpstr>
      <vt:lpstr>PowerPoint Presentation</vt:lpstr>
      <vt:lpstr>Sweat Equity shares</vt:lpstr>
      <vt:lpstr>PowerPoint Presentation</vt:lpstr>
      <vt:lpstr>Rights issue of shares</vt:lpstr>
      <vt:lpstr>PowerPoint Presentation</vt:lpstr>
      <vt:lpstr>PowerPoint Presentation</vt:lpstr>
      <vt:lpstr>ADR</vt:lpstr>
      <vt:lpstr>PowerPoint Presentation</vt:lpstr>
      <vt:lpstr>PowerPoint Presentation</vt:lpstr>
      <vt:lpstr>GDR</vt:lpstr>
      <vt:lpstr>PowerPoint Presentation</vt:lpstr>
      <vt:lpstr>IDR (Indian Depository Receipt)</vt:lpstr>
      <vt:lpstr>PowerPoint Presentation</vt:lpstr>
      <vt:lpstr>Secondary markets</vt:lpstr>
      <vt:lpstr>PowerPoint Presentation</vt:lpstr>
      <vt:lpstr>NSE</vt:lpstr>
      <vt:lpstr>BSE SME Exchanges</vt:lpstr>
      <vt:lpstr>Stock Exchanges of the world</vt:lpstr>
      <vt:lpstr>PowerPoint Presentation</vt:lpstr>
      <vt:lpstr>Recent developments</vt:lpstr>
      <vt:lpstr>SEBI FMC merger</vt:lpstr>
      <vt:lpstr>PowerPoint Presentation</vt:lpstr>
      <vt:lpstr>Stock Indices</vt:lpstr>
      <vt:lpstr>PowerPoint Presentation</vt:lpstr>
      <vt:lpstr>PowerPoint Presentation</vt:lpstr>
      <vt:lpstr>Indian Stock indices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&amp; SECONDARY MARKETS</dc:title>
  <dc:creator>Windows 10 Pro</dc:creator>
  <cp:lastModifiedBy>Dell Ins3501</cp:lastModifiedBy>
  <cp:revision>113</cp:revision>
  <dcterms:created xsi:type="dcterms:W3CDTF">2021-07-06T16:27:23Z</dcterms:created>
  <dcterms:modified xsi:type="dcterms:W3CDTF">2023-08-15T14:42:13Z</dcterms:modified>
</cp:coreProperties>
</file>