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5"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301" r:id="rId38"/>
    <p:sldId id="292" r:id="rId39"/>
    <p:sldId id="293" r:id="rId40"/>
    <p:sldId id="294" r:id="rId41"/>
    <p:sldId id="295" r:id="rId42"/>
    <p:sldId id="296" r:id="rId43"/>
    <p:sldId id="297" r:id="rId44"/>
    <p:sldId id="298" r:id="rId45"/>
    <p:sldId id="299" r:id="rId46"/>
    <p:sldId id="302" r:id="rId47"/>
    <p:sldId id="300" r:id="rId48"/>
    <p:sldId id="303" r:id="rId49"/>
    <p:sldId id="305" r:id="rId50"/>
    <p:sldId id="306" r:id="rId51"/>
    <p:sldId id="307" r:id="rId52"/>
    <p:sldId id="312" r:id="rId53"/>
    <p:sldId id="308" r:id="rId54"/>
    <p:sldId id="309" r:id="rId55"/>
    <p:sldId id="311" r:id="rId56"/>
    <p:sldId id="313" r:id="rId57"/>
    <p:sldId id="310" r:id="rId58"/>
    <p:sldId id="314" r:id="rId59"/>
    <p:sldId id="315" r:id="rId60"/>
    <p:sldId id="316" r:id="rId61"/>
    <p:sldId id="317" r:id="rId62"/>
    <p:sldId id="318" r:id="rId63"/>
    <p:sldId id="319" r:id="rId64"/>
    <p:sldId id="320" r:id="rId65"/>
    <p:sldId id="321" r:id="rId66"/>
    <p:sldId id="325" r:id="rId67"/>
    <p:sldId id="322" r:id="rId68"/>
    <p:sldId id="326" r:id="rId69"/>
    <p:sldId id="323" r:id="rId70"/>
    <p:sldId id="324" r:id="rId71"/>
    <p:sldId id="327" r:id="rId72"/>
    <p:sldId id="328" r:id="rId73"/>
    <p:sldId id="329" r:id="rId74"/>
    <p:sldId id="331" r:id="rId75"/>
    <p:sldId id="330" r:id="rId76"/>
    <p:sldId id="332" r:id="rId77"/>
    <p:sldId id="333" r:id="rId78"/>
    <p:sldId id="334" r:id="rId79"/>
    <p:sldId id="335" r:id="rId80"/>
    <p:sldId id="336" r:id="rId81"/>
    <p:sldId id="337" r:id="rId82"/>
    <p:sldId id="338" r:id="rId83"/>
    <p:sldId id="339" r:id="rId84"/>
    <p:sldId id="340" r:id="rId85"/>
    <p:sldId id="341" r:id="rId8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87" autoAdjust="0"/>
    <p:restoredTop sz="94660"/>
  </p:normalViewPr>
  <p:slideViewPr>
    <p:cSldViewPr>
      <p:cViewPr varScale="1">
        <p:scale>
          <a:sx n="82" d="100"/>
          <a:sy n="82" d="100"/>
        </p:scale>
        <p:origin x="1483"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ableStyles" Target="tableStyle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AC8AA1-639A-4ACB-BA88-7AE8B20AC97B}" type="doc">
      <dgm:prSet loTypeId="urn:microsoft.com/office/officeart/2005/8/layout/default" loCatId="list" qsTypeId="urn:microsoft.com/office/officeart/2005/8/quickstyle/simple1" qsCatId="simple" csTypeId="urn:microsoft.com/office/officeart/2005/8/colors/colorful4" csCatId="colorful"/>
      <dgm:spPr/>
      <dgm:t>
        <a:bodyPr/>
        <a:lstStyle/>
        <a:p>
          <a:endParaRPr lang="en-IN"/>
        </a:p>
      </dgm:t>
    </dgm:pt>
    <dgm:pt modelId="{758F9556-3CDD-4BE6-8742-5C570398086E}">
      <dgm:prSet/>
      <dgm:spPr/>
      <dgm:t>
        <a:bodyPr/>
        <a:lstStyle/>
        <a:p>
          <a:pPr rtl="0"/>
          <a:r>
            <a:rPr lang="en-IN" dirty="0">
              <a:solidFill>
                <a:schemeClr val="tx1"/>
              </a:solidFill>
            </a:rPr>
            <a:t>Unforeseen damage/loss to property</a:t>
          </a:r>
        </a:p>
      </dgm:t>
    </dgm:pt>
    <dgm:pt modelId="{00ADEF7B-A4C6-4C2C-A3C1-52FC89759B6B}" type="parTrans" cxnId="{589F03F5-49DF-45F0-9FAB-DEF74BFA4BB3}">
      <dgm:prSet/>
      <dgm:spPr/>
      <dgm:t>
        <a:bodyPr/>
        <a:lstStyle/>
        <a:p>
          <a:endParaRPr lang="en-IN"/>
        </a:p>
      </dgm:t>
    </dgm:pt>
    <dgm:pt modelId="{F26A86F9-FE68-4A92-B9CD-2E6F7F6A22BB}" type="sibTrans" cxnId="{589F03F5-49DF-45F0-9FAB-DEF74BFA4BB3}">
      <dgm:prSet/>
      <dgm:spPr/>
      <dgm:t>
        <a:bodyPr/>
        <a:lstStyle/>
        <a:p>
          <a:endParaRPr lang="en-IN"/>
        </a:p>
      </dgm:t>
    </dgm:pt>
    <dgm:pt modelId="{2AC87D66-7707-4290-9972-1087BEABB3D7}">
      <dgm:prSet/>
      <dgm:spPr/>
      <dgm:t>
        <a:bodyPr/>
        <a:lstStyle/>
        <a:p>
          <a:pPr rtl="0"/>
          <a:r>
            <a:rPr lang="en-IN" dirty="0">
              <a:solidFill>
                <a:schemeClr val="tx1"/>
              </a:solidFill>
            </a:rPr>
            <a:t>Theft</a:t>
          </a:r>
        </a:p>
      </dgm:t>
    </dgm:pt>
    <dgm:pt modelId="{D2E18B62-216E-4E14-9082-D27DB7447A7C}" type="parTrans" cxnId="{32DDD452-1E10-4D9E-98F2-1847FACB9FC5}">
      <dgm:prSet/>
      <dgm:spPr/>
      <dgm:t>
        <a:bodyPr/>
        <a:lstStyle/>
        <a:p>
          <a:endParaRPr lang="en-IN"/>
        </a:p>
      </dgm:t>
    </dgm:pt>
    <dgm:pt modelId="{3DEFC69B-0FD8-4C9A-96ED-E36EAF2B65D1}" type="sibTrans" cxnId="{32DDD452-1E10-4D9E-98F2-1847FACB9FC5}">
      <dgm:prSet/>
      <dgm:spPr/>
      <dgm:t>
        <a:bodyPr/>
        <a:lstStyle/>
        <a:p>
          <a:endParaRPr lang="en-IN"/>
        </a:p>
      </dgm:t>
    </dgm:pt>
    <dgm:pt modelId="{F193F0B0-60DB-4E55-B4A1-DFE9F979A94E}">
      <dgm:prSet/>
      <dgm:spPr/>
      <dgm:t>
        <a:bodyPr/>
        <a:lstStyle/>
        <a:p>
          <a:pPr rtl="0"/>
          <a:r>
            <a:rPr lang="en-IN" dirty="0">
              <a:solidFill>
                <a:schemeClr val="tx1"/>
              </a:solidFill>
            </a:rPr>
            <a:t>Specified natural disasters</a:t>
          </a:r>
        </a:p>
      </dgm:t>
    </dgm:pt>
    <dgm:pt modelId="{0F6E7993-18E5-454F-BE1C-EF7FDA4E6009}" type="parTrans" cxnId="{BBFFB446-3C08-4114-9679-B0E5AD11B299}">
      <dgm:prSet/>
      <dgm:spPr/>
      <dgm:t>
        <a:bodyPr/>
        <a:lstStyle/>
        <a:p>
          <a:endParaRPr lang="en-IN"/>
        </a:p>
      </dgm:t>
    </dgm:pt>
    <dgm:pt modelId="{EA6B93D8-81F8-4C59-8F3C-592A83F66DBA}" type="sibTrans" cxnId="{BBFFB446-3C08-4114-9679-B0E5AD11B299}">
      <dgm:prSet/>
      <dgm:spPr/>
      <dgm:t>
        <a:bodyPr/>
        <a:lstStyle/>
        <a:p>
          <a:endParaRPr lang="en-IN"/>
        </a:p>
      </dgm:t>
    </dgm:pt>
    <dgm:pt modelId="{8597894F-9C61-4F81-AC26-A4FBC54E3A25}">
      <dgm:prSet/>
      <dgm:spPr/>
      <dgm:t>
        <a:bodyPr/>
        <a:lstStyle/>
        <a:p>
          <a:pPr rtl="0"/>
          <a:r>
            <a:rPr lang="en-IN" dirty="0">
              <a:solidFill>
                <a:schemeClr val="tx1"/>
              </a:solidFill>
            </a:rPr>
            <a:t>Damage due to water (bursting of pipes, flooding of home)</a:t>
          </a:r>
        </a:p>
      </dgm:t>
    </dgm:pt>
    <dgm:pt modelId="{D232CBF6-A1AF-4271-A793-385776F7A4A5}" type="parTrans" cxnId="{9DFCD29B-24CB-485D-8436-963549FF9278}">
      <dgm:prSet/>
      <dgm:spPr/>
      <dgm:t>
        <a:bodyPr/>
        <a:lstStyle/>
        <a:p>
          <a:endParaRPr lang="en-IN"/>
        </a:p>
      </dgm:t>
    </dgm:pt>
    <dgm:pt modelId="{AAE10E1F-2A70-446D-9148-0D00EEBF4089}" type="sibTrans" cxnId="{9DFCD29B-24CB-485D-8436-963549FF9278}">
      <dgm:prSet/>
      <dgm:spPr/>
      <dgm:t>
        <a:bodyPr/>
        <a:lstStyle/>
        <a:p>
          <a:endParaRPr lang="en-IN"/>
        </a:p>
      </dgm:t>
    </dgm:pt>
    <dgm:pt modelId="{68A8C526-C91C-4002-AAB9-F284858C32B7}">
      <dgm:prSet/>
      <dgm:spPr/>
      <dgm:t>
        <a:bodyPr/>
        <a:lstStyle/>
        <a:p>
          <a:pPr rtl="0"/>
          <a:r>
            <a:rPr lang="en-IN" dirty="0">
              <a:solidFill>
                <a:schemeClr val="tx1"/>
              </a:solidFill>
            </a:rPr>
            <a:t>Delay to cargo due to any reason</a:t>
          </a:r>
        </a:p>
      </dgm:t>
    </dgm:pt>
    <dgm:pt modelId="{BC1A7218-6914-4DE9-8964-110CBDC4FF2F}" type="parTrans" cxnId="{F048BAA5-402C-49CF-A0D4-01EBEBD428DD}">
      <dgm:prSet/>
      <dgm:spPr/>
      <dgm:t>
        <a:bodyPr/>
        <a:lstStyle/>
        <a:p>
          <a:endParaRPr lang="en-IN"/>
        </a:p>
      </dgm:t>
    </dgm:pt>
    <dgm:pt modelId="{C2FBEC32-BFC7-498B-92AC-116C2A270F8F}" type="sibTrans" cxnId="{F048BAA5-402C-49CF-A0D4-01EBEBD428DD}">
      <dgm:prSet/>
      <dgm:spPr/>
      <dgm:t>
        <a:bodyPr/>
        <a:lstStyle/>
        <a:p>
          <a:endParaRPr lang="en-IN"/>
        </a:p>
      </dgm:t>
    </dgm:pt>
    <dgm:pt modelId="{D55483FB-4B4B-448B-A47D-844697813072}">
      <dgm:prSet/>
      <dgm:spPr/>
      <dgm:t>
        <a:bodyPr/>
        <a:lstStyle/>
        <a:p>
          <a:pPr rtl="0"/>
          <a:r>
            <a:rPr lang="en-IN" dirty="0">
              <a:solidFill>
                <a:schemeClr val="tx1"/>
              </a:solidFill>
            </a:rPr>
            <a:t>Damage to cargo (jetsam, flotsam)</a:t>
          </a:r>
        </a:p>
      </dgm:t>
    </dgm:pt>
    <dgm:pt modelId="{EC51BB51-C10F-44D2-BE61-A66E2342B494}" type="parTrans" cxnId="{1A4664B1-493E-4FDF-AC46-334759AC0809}">
      <dgm:prSet/>
      <dgm:spPr/>
      <dgm:t>
        <a:bodyPr/>
        <a:lstStyle/>
        <a:p>
          <a:endParaRPr lang="en-IN"/>
        </a:p>
      </dgm:t>
    </dgm:pt>
    <dgm:pt modelId="{E2959542-8EE3-4413-8051-41E790776ED8}" type="sibTrans" cxnId="{1A4664B1-493E-4FDF-AC46-334759AC0809}">
      <dgm:prSet/>
      <dgm:spPr/>
      <dgm:t>
        <a:bodyPr/>
        <a:lstStyle/>
        <a:p>
          <a:endParaRPr lang="en-IN"/>
        </a:p>
      </dgm:t>
    </dgm:pt>
    <dgm:pt modelId="{F6897DBE-9B96-4E07-88A0-B7B909F2B52B}">
      <dgm:prSet/>
      <dgm:spPr/>
      <dgm:t>
        <a:bodyPr/>
        <a:lstStyle/>
        <a:p>
          <a:pPr rtl="0"/>
          <a:r>
            <a:rPr lang="en-IN" dirty="0">
              <a:solidFill>
                <a:schemeClr val="tx1"/>
              </a:solidFill>
            </a:rPr>
            <a:t>Insolvency of buyers</a:t>
          </a:r>
        </a:p>
      </dgm:t>
    </dgm:pt>
    <dgm:pt modelId="{25655E9E-8C4C-41D4-92A8-15C6C7FE5888}" type="parTrans" cxnId="{6F7E07D7-33C8-4431-ACE5-C316E73D48C8}">
      <dgm:prSet/>
      <dgm:spPr/>
      <dgm:t>
        <a:bodyPr/>
        <a:lstStyle/>
        <a:p>
          <a:endParaRPr lang="en-IN"/>
        </a:p>
      </dgm:t>
    </dgm:pt>
    <dgm:pt modelId="{ED4A7558-28EA-4C60-BCB1-3D0EBE462221}" type="sibTrans" cxnId="{6F7E07D7-33C8-4431-ACE5-C316E73D48C8}">
      <dgm:prSet/>
      <dgm:spPr/>
      <dgm:t>
        <a:bodyPr/>
        <a:lstStyle/>
        <a:p>
          <a:endParaRPr lang="en-IN"/>
        </a:p>
      </dgm:t>
    </dgm:pt>
    <dgm:pt modelId="{1246930A-2414-428E-8A53-641CCBA5FD16}">
      <dgm:prSet/>
      <dgm:spPr/>
      <dgm:t>
        <a:bodyPr/>
        <a:lstStyle/>
        <a:p>
          <a:pPr rtl="0"/>
          <a:r>
            <a:rPr lang="en-IN" dirty="0">
              <a:solidFill>
                <a:schemeClr val="tx1"/>
              </a:solidFill>
            </a:rPr>
            <a:t>Riots</a:t>
          </a:r>
        </a:p>
      </dgm:t>
    </dgm:pt>
    <dgm:pt modelId="{C4EBC81B-C51D-42F9-89B1-CED394347A06}" type="parTrans" cxnId="{619E974B-D251-4C93-8D63-89DF53E9C82A}">
      <dgm:prSet/>
      <dgm:spPr/>
      <dgm:t>
        <a:bodyPr/>
        <a:lstStyle/>
        <a:p>
          <a:endParaRPr lang="en-IN"/>
        </a:p>
      </dgm:t>
    </dgm:pt>
    <dgm:pt modelId="{91C7137D-1B0D-439C-883C-4B36F88C041A}" type="sibTrans" cxnId="{619E974B-D251-4C93-8D63-89DF53E9C82A}">
      <dgm:prSet/>
      <dgm:spPr/>
      <dgm:t>
        <a:bodyPr/>
        <a:lstStyle/>
        <a:p>
          <a:endParaRPr lang="en-IN"/>
        </a:p>
      </dgm:t>
    </dgm:pt>
    <dgm:pt modelId="{3C6BE015-2B04-4133-821F-8375A6EBE20C}" type="pres">
      <dgm:prSet presAssocID="{38AC8AA1-639A-4ACB-BA88-7AE8B20AC97B}" presName="diagram" presStyleCnt="0">
        <dgm:presLayoutVars>
          <dgm:dir/>
          <dgm:resizeHandles val="exact"/>
        </dgm:presLayoutVars>
      </dgm:prSet>
      <dgm:spPr/>
    </dgm:pt>
    <dgm:pt modelId="{9BF31818-3586-4EEA-AADD-346678DE3951}" type="pres">
      <dgm:prSet presAssocID="{758F9556-3CDD-4BE6-8742-5C570398086E}" presName="node" presStyleLbl="node1" presStyleIdx="0" presStyleCnt="8">
        <dgm:presLayoutVars>
          <dgm:bulletEnabled val="1"/>
        </dgm:presLayoutVars>
      </dgm:prSet>
      <dgm:spPr/>
    </dgm:pt>
    <dgm:pt modelId="{E588B313-B277-4C4F-AE53-D25CA173E09C}" type="pres">
      <dgm:prSet presAssocID="{F26A86F9-FE68-4A92-B9CD-2E6F7F6A22BB}" presName="sibTrans" presStyleCnt="0"/>
      <dgm:spPr/>
    </dgm:pt>
    <dgm:pt modelId="{954D963E-577E-499D-BA7B-67289CEB0E78}" type="pres">
      <dgm:prSet presAssocID="{2AC87D66-7707-4290-9972-1087BEABB3D7}" presName="node" presStyleLbl="node1" presStyleIdx="1" presStyleCnt="8">
        <dgm:presLayoutVars>
          <dgm:bulletEnabled val="1"/>
        </dgm:presLayoutVars>
      </dgm:prSet>
      <dgm:spPr/>
    </dgm:pt>
    <dgm:pt modelId="{7365F132-001D-45B1-B343-3FECFBFB9AD2}" type="pres">
      <dgm:prSet presAssocID="{3DEFC69B-0FD8-4C9A-96ED-E36EAF2B65D1}" presName="sibTrans" presStyleCnt="0"/>
      <dgm:spPr/>
    </dgm:pt>
    <dgm:pt modelId="{56D272C6-B990-4F68-AA57-4E55A8CF3585}" type="pres">
      <dgm:prSet presAssocID="{F193F0B0-60DB-4E55-B4A1-DFE9F979A94E}" presName="node" presStyleLbl="node1" presStyleIdx="2" presStyleCnt="8">
        <dgm:presLayoutVars>
          <dgm:bulletEnabled val="1"/>
        </dgm:presLayoutVars>
      </dgm:prSet>
      <dgm:spPr/>
    </dgm:pt>
    <dgm:pt modelId="{8C846073-8291-48B1-A0F0-100188EC44EB}" type="pres">
      <dgm:prSet presAssocID="{EA6B93D8-81F8-4C59-8F3C-592A83F66DBA}" presName="sibTrans" presStyleCnt="0"/>
      <dgm:spPr/>
    </dgm:pt>
    <dgm:pt modelId="{D18FA350-F485-40C6-972B-4B0206ECFB2E}" type="pres">
      <dgm:prSet presAssocID="{8597894F-9C61-4F81-AC26-A4FBC54E3A25}" presName="node" presStyleLbl="node1" presStyleIdx="3" presStyleCnt="8">
        <dgm:presLayoutVars>
          <dgm:bulletEnabled val="1"/>
        </dgm:presLayoutVars>
      </dgm:prSet>
      <dgm:spPr/>
    </dgm:pt>
    <dgm:pt modelId="{3359E458-97A0-4132-89DE-490E11BB7DA7}" type="pres">
      <dgm:prSet presAssocID="{AAE10E1F-2A70-446D-9148-0D00EEBF4089}" presName="sibTrans" presStyleCnt="0"/>
      <dgm:spPr/>
    </dgm:pt>
    <dgm:pt modelId="{0B0BA6CA-051A-4B5C-B05D-9BCD184A3BA4}" type="pres">
      <dgm:prSet presAssocID="{68A8C526-C91C-4002-AAB9-F284858C32B7}" presName="node" presStyleLbl="node1" presStyleIdx="4" presStyleCnt="8">
        <dgm:presLayoutVars>
          <dgm:bulletEnabled val="1"/>
        </dgm:presLayoutVars>
      </dgm:prSet>
      <dgm:spPr/>
    </dgm:pt>
    <dgm:pt modelId="{A5A69820-A48A-4B11-8956-3C8D691F3D4A}" type="pres">
      <dgm:prSet presAssocID="{C2FBEC32-BFC7-498B-92AC-116C2A270F8F}" presName="sibTrans" presStyleCnt="0"/>
      <dgm:spPr/>
    </dgm:pt>
    <dgm:pt modelId="{B3CA779D-DE9F-42C1-9F4D-59D05C33CB25}" type="pres">
      <dgm:prSet presAssocID="{D55483FB-4B4B-448B-A47D-844697813072}" presName="node" presStyleLbl="node1" presStyleIdx="5" presStyleCnt="8">
        <dgm:presLayoutVars>
          <dgm:bulletEnabled val="1"/>
        </dgm:presLayoutVars>
      </dgm:prSet>
      <dgm:spPr/>
    </dgm:pt>
    <dgm:pt modelId="{63DBC806-B0A1-4D1D-8809-DA6E2E644AD6}" type="pres">
      <dgm:prSet presAssocID="{E2959542-8EE3-4413-8051-41E790776ED8}" presName="sibTrans" presStyleCnt="0"/>
      <dgm:spPr/>
    </dgm:pt>
    <dgm:pt modelId="{0B5E1152-001D-490E-923E-53D2EF978E8A}" type="pres">
      <dgm:prSet presAssocID="{F6897DBE-9B96-4E07-88A0-B7B909F2B52B}" presName="node" presStyleLbl="node1" presStyleIdx="6" presStyleCnt="8">
        <dgm:presLayoutVars>
          <dgm:bulletEnabled val="1"/>
        </dgm:presLayoutVars>
      </dgm:prSet>
      <dgm:spPr/>
    </dgm:pt>
    <dgm:pt modelId="{57C51B9B-7FD3-429B-8429-E845C51B66EE}" type="pres">
      <dgm:prSet presAssocID="{ED4A7558-28EA-4C60-BCB1-3D0EBE462221}" presName="sibTrans" presStyleCnt="0"/>
      <dgm:spPr/>
    </dgm:pt>
    <dgm:pt modelId="{97556348-7666-498C-BA06-89CE082DA9E1}" type="pres">
      <dgm:prSet presAssocID="{1246930A-2414-428E-8A53-641CCBA5FD16}" presName="node" presStyleLbl="node1" presStyleIdx="7" presStyleCnt="8">
        <dgm:presLayoutVars>
          <dgm:bulletEnabled val="1"/>
        </dgm:presLayoutVars>
      </dgm:prSet>
      <dgm:spPr/>
    </dgm:pt>
  </dgm:ptLst>
  <dgm:cxnLst>
    <dgm:cxn modelId="{3E2ACE14-3569-43F1-B529-67BB9F89DE29}" type="presOf" srcId="{D55483FB-4B4B-448B-A47D-844697813072}" destId="{B3CA779D-DE9F-42C1-9F4D-59D05C33CB25}" srcOrd="0" destOrd="0" presId="urn:microsoft.com/office/officeart/2005/8/layout/default"/>
    <dgm:cxn modelId="{3455B123-43B8-4854-AAD2-16C0D6222F55}" type="presOf" srcId="{F193F0B0-60DB-4E55-B4A1-DFE9F979A94E}" destId="{56D272C6-B990-4F68-AA57-4E55A8CF3585}" srcOrd="0" destOrd="0" presId="urn:microsoft.com/office/officeart/2005/8/layout/default"/>
    <dgm:cxn modelId="{3124A830-2622-4CB2-8002-7FD8C0CD3608}" type="presOf" srcId="{F6897DBE-9B96-4E07-88A0-B7B909F2B52B}" destId="{0B5E1152-001D-490E-923E-53D2EF978E8A}" srcOrd="0" destOrd="0" presId="urn:microsoft.com/office/officeart/2005/8/layout/default"/>
    <dgm:cxn modelId="{BBFFB446-3C08-4114-9679-B0E5AD11B299}" srcId="{38AC8AA1-639A-4ACB-BA88-7AE8B20AC97B}" destId="{F193F0B0-60DB-4E55-B4A1-DFE9F979A94E}" srcOrd="2" destOrd="0" parTransId="{0F6E7993-18E5-454F-BE1C-EF7FDA4E6009}" sibTransId="{EA6B93D8-81F8-4C59-8F3C-592A83F66DBA}"/>
    <dgm:cxn modelId="{619E974B-D251-4C93-8D63-89DF53E9C82A}" srcId="{38AC8AA1-639A-4ACB-BA88-7AE8B20AC97B}" destId="{1246930A-2414-428E-8A53-641CCBA5FD16}" srcOrd="7" destOrd="0" parTransId="{C4EBC81B-C51D-42F9-89B1-CED394347A06}" sibTransId="{91C7137D-1B0D-439C-883C-4B36F88C041A}"/>
    <dgm:cxn modelId="{2A688770-26E0-4BE8-8835-463BC165509F}" type="presOf" srcId="{2AC87D66-7707-4290-9972-1087BEABB3D7}" destId="{954D963E-577E-499D-BA7B-67289CEB0E78}" srcOrd="0" destOrd="0" presId="urn:microsoft.com/office/officeart/2005/8/layout/default"/>
    <dgm:cxn modelId="{32DDD452-1E10-4D9E-98F2-1847FACB9FC5}" srcId="{38AC8AA1-639A-4ACB-BA88-7AE8B20AC97B}" destId="{2AC87D66-7707-4290-9972-1087BEABB3D7}" srcOrd="1" destOrd="0" parTransId="{D2E18B62-216E-4E14-9082-D27DB7447A7C}" sibTransId="{3DEFC69B-0FD8-4C9A-96ED-E36EAF2B65D1}"/>
    <dgm:cxn modelId="{34553A84-1B03-48B7-B2A0-5704E399B7B1}" type="presOf" srcId="{1246930A-2414-428E-8A53-641CCBA5FD16}" destId="{97556348-7666-498C-BA06-89CE082DA9E1}" srcOrd="0" destOrd="0" presId="urn:microsoft.com/office/officeart/2005/8/layout/default"/>
    <dgm:cxn modelId="{9DFCD29B-24CB-485D-8436-963549FF9278}" srcId="{38AC8AA1-639A-4ACB-BA88-7AE8B20AC97B}" destId="{8597894F-9C61-4F81-AC26-A4FBC54E3A25}" srcOrd="3" destOrd="0" parTransId="{D232CBF6-A1AF-4271-A793-385776F7A4A5}" sibTransId="{AAE10E1F-2A70-446D-9148-0D00EEBF4089}"/>
    <dgm:cxn modelId="{F048BAA5-402C-49CF-A0D4-01EBEBD428DD}" srcId="{38AC8AA1-639A-4ACB-BA88-7AE8B20AC97B}" destId="{68A8C526-C91C-4002-AAB9-F284858C32B7}" srcOrd="4" destOrd="0" parTransId="{BC1A7218-6914-4DE9-8964-110CBDC4FF2F}" sibTransId="{C2FBEC32-BFC7-498B-92AC-116C2A270F8F}"/>
    <dgm:cxn modelId="{344002AD-39CA-4478-8D2E-8E20B6914DA4}" type="presOf" srcId="{38AC8AA1-639A-4ACB-BA88-7AE8B20AC97B}" destId="{3C6BE015-2B04-4133-821F-8375A6EBE20C}" srcOrd="0" destOrd="0" presId="urn:microsoft.com/office/officeart/2005/8/layout/default"/>
    <dgm:cxn modelId="{1A4664B1-493E-4FDF-AC46-334759AC0809}" srcId="{38AC8AA1-639A-4ACB-BA88-7AE8B20AC97B}" destId="{D55483FB-4B4B-448B-A47D-844697813072}" srcOrd="5" destOrd="0" parTransId="{EC51BB51-C10F-44D2-BE61-A66E2342B494}" sibTransId="{E2959542-8EE3-4413-8051-41E790776ED8}"/>
    <dgm:cxn modelId="{E0DF7FD2-7E50-4082-80BD-693EF54B22DD}" type="presOf" srcId="{68A8C526-C91C-4002-AAB9-F284858C32B7}" destId="{0B0BA6CA-051A-4B5C-B05D-9BCD184A3BA4}" srcOrd="0" destOrd="0" presId="urn:microsoft.com/office/officeart/2005/8/layout/default"/>
    <dgm:cxn modelId="{6F7E07D7-33C8-4431-ACE5-C316E73D48C8}" srcId="{38AC8AA1-639A-4ACB-BA88-7AE8B20AC97B}" destId="{F6897DBE-9B96-4E07-88A0-B7B909F2B52B}" srcOrd="6" destOrd="0" parTransId="{25655E9E-8C4C-41D4-92A8-15C6C7FE5888}" sibTransId="{ED4A7558-28EA-4C60-BCB1-3D0EBE462221}"/>
    <dgm:cxn modelId="{B2C697EA-A424-4A90-A876-5DD2780A237A}" type="presOf" srcId="{758F9556-3CDD-4BE6-8742-5C570398086E}" destId="{9BF31818-3586-4EEA-AADD-346678DE3951}" srcOrd="0" destOrd="0" presId="urn:microsoft.com/office/officeart/2005/8/layout/default"/>
    <dgm:cxn modelId="{589F03F5-49DF-45F0-9FAB-DEF74BFA4BB3}" srcId="{38AC8AA1-639A-4ACB-BA88-7AE8B20AC97B}" destId="{758F9556-3CDD-4BE6-8742-5C570398086E}" srcOrd="0" destOrd="0" parTransId="{00ADEF7B-A4C6-4C2C-A3C1-52FC89759B6B}" sibTransId="{F26A86F9-FE68-4A92-B9CD-2E6F7F6A22BB}"/>
    <dgm:cxn modelId="{122BE0F5-4C7A-4405-A742-FFF30D6C9C34}" type="presOf" srcId="{8597894F-9C61-4F81-AC26-A4FBC54E3A25}" destId="{D18FA350-F485-40C6-972B-4B0206ECFB2E}" srcOrd="0" destOrd="0" presId="urn:microsoft.com/office/officeart/2005/8/layout/default"/>
    <dgm:cxn modelId="{AE5AB9CE-E523-49C5-89D8-BE85BD4C62B1}" type="presParOf" srcId="{3C6BE015-2B04-4133-821F-8375A6EBE20C}" destId="{9BF31818-3586-4EEA-AADD-346678DE3951}" srcOrd="0" destOrd="0" presId="urn:microsoft.com/office/officeart/2005/8/layout/default"/>
    <dgm:cxn modelId="{6D82949C-906F-46BA-9FFB-60FDA50B1F93}" type="presParOf" srcId="{3C6BE015-2B04-4133-821F-8375A6EBE20C}" destId="{E588B313-B277-4C4F-AE53-D25CA173E09C}" srcOrd="1" destOrd="0" presId="urn:microsoft.com/office/officeart/2005/8/layout/default"/>
    <dgm:cxn modelId="{12B5B5A7-A481-4C53-A04D-76D08AEC4BEE}" type="presParOf" srcId="{3C6BE015-2B04-4133-821F-8375A6EBE20C}" destId="{954D963E-577E-499D-BA7B-67289CEB0E78}" srcOrd="2" destOrd="0" presId="urn:microsoft.com/office/officeart/2005/8/layout/default"/>
    <dgm:cxn modelId="{E9448D8D-5925-40E0-BD72-A2A0FABFDBA3}" type="presParOf" srcId="{3C6BE015-2B04-4133-821F-8375A6EBE20C}" destId="{7365F132-001D-45B1-B343-3FECFBFB9AD2}" srcOrd="3" destOrd="0" presId="urn:microsoft.com/office/officeart/2005/8/layout/default"/>
    <dgm:cxn modelId="{10B2D7DA-6914-4B9A-BB59-C04DF8E45939}" type="presParOf" srcId="{3C6BE015-2B04-4133-821F-8375A6EBE20C}" destId="{56D272C6-B990-4F68-AA57-4E55A8CF3585}" srcOrd="4" destOrd="0" presId="urn:microsoft.com/office/officeart/2005/8/layout/default"/>
    <dgm:cxn modelId="{9ED0375C-B5F8-4FB1-8679-9BF2620A27F6}" type="presParOf" srcId="{3C6BE015-2B04-4133-821F-8375A6EBE20C}" destId="{8C846073-8291-48B1-A0F0-100188EC44EB}" srcOrd="5" destOrd="0" presId="urn:microsoft.com/office/officeart/2005/8/layout/default"/>
    <dgm:cxn modelId="{260C1BD6-7DA6-4CDB-967A-2B2D94707A52}" type="presParOf" srcId="{3C6BE015-2B04-4133-821F-8375A6EBE20C}" destId="{D18FA350-F485-40C6-972B-4B0206ECFB2E}" srcOrd="6" destOrd="0" presId="urn:microsoft.com/office/officeart/2005/8/layout/default"/>
    <dgm:cxn modelId="{15027A8B-0246-4FE0-B3A9-21E12D11A66C}" type="presParOf" srcId="{3C6BE015-2B04-4133-821F-8375A6EBE20C}" destId="{3359E458-97A0-4132-89DE-490E11BB7DA7}" srcOrd="7" destOrd="0" presId="urn:microsoft.com/office/officeart/2005/8/layout/default"/>
    <dgm:cxn modelId="{13F84056-500E-4372-A23E-1F6E3C0A5DD9}" type="presParOf" srcId="{3C6BE015-2B04-4133-821F-8375A6EBE20C}" destId="{0B0BA6CA-051A-4B5C-B05D-9BCD184A3BA4}" srcOrd="8" destOrd="0" presId="urn:microsoft.com/office/officeart/2005/8/layout/default"/>
    <dgm:cxn modelId="{898D6662-E0C9-45E6-BAEF-5996D323A37F}" type="presParOf" srcId="{3C6BE015-2B04-4133-821F-8375A6EBE20C}" destId="{A5A69820-A48A-4B11-8956-3C8D691F3D4A}" srcOrd="9" destOrd="0" presId="urn:microsoft.com/office/officeart/2005/8/layout/default"/>
    <dgm:cxn modelId="{9F200FC5-F3E0-4443-A8D6-6510C95C94B5}" type="presParOf" srcId="{3C6BE015-2B04-4133-821F-8375A6EBE20C}" destId="{B3CA779D-DE9F-42C1-9F4D-59D05C33CB25}" srcOrd="10" destOrd="0" presId="urn:microsoft.com/office/officeart/2005/8/layout/default"/>
    <dgm:cxn modelId="{8147B24B-16E0-423E-9A20-4797094CDA0D}" type="presParOf" srcId="{3C6BE015-2B04-4133-821F-8375A6EBE20C}" destId="{63DBC806-B0A1-4D1D-8809-DA6E2E644AD6}" srcOrd="11" destOrd="0" presId="urn:microsoft.com/office/officeart/2005/8/layout/default"/>
    <dgm:cxn modelId="{83BA5954-B753-41D0-95FB-BA92A1A07143}" type="presParOf" srcId="{3C6BE015-2B04-4133-821F-8375A6EBE20C}" destId="{0B5E1152-001D-490E-923E-53D2EF978E8A}" srcOrd="12" destOrd="0" presId="urn:microsoft.com/office/officeart/2005/8/layout/default"/>
    <dgm:cxn modelId="{B4CCA08C-7CE2-4DC3-8528-40C7000685C7}" type="presParOf" srcId="{3C6BE015-2B04-4133-821F-8375A6EBE20C}" destId="{57C51B9B-7FD3-429B-8429-E845C51B66EE}" srcOrd="13" destOrd="0" presId="urn:microsoft.com/office/officeart/2005/8/layout/default"/>
    <dgm:cxn modelId="{2199C852-1F34-4BDF-B5AC-48FA86D280A8}" type="presParOf" srcId="{3C6BE015-2B04-4133-821F-8375A6EBE20C}" destId="{97556348-7666-498C-BA06-89CE082DA9E1}"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DF23A95-46E2-42AB-B259-EA15AAAED12B}" type="doc">
      <dgm:prSet loTypeId="urn:microsoft.com/office/officeart/2005/8/layout/hierarchy2" loCatId="hierarchy" qsTypeId="urn:microsoft.com/office/officeart/2005/8/quickstyle/simple1" qsCatId="simple" csTypeId="urn:microsoft.com/office/officeart/2005/8/colors/accent1_4" csCatId="accent1" phldr="1"/>
      <dgm:spPr/>
      <dgm:t>
        <a:bodyPr/>
        <a:lstStyle/>
        <a:p>
          <a:endParaRPr lang="en-IN"/>
        </a:p>
      </dgm:t>
    </dgm:pt>
    <dgm:pt modelId="{BCB34482-9E8C-4E99-A36D-A95E14E416B6}">
      <dgm:prSet phldrT="[Text]"/>
      <dgm:spPr/>
      <dgm:t>
        <a:bodyPr/>
        <a:lstStyle/>
        <a:p>
          <a:r>
            <a:rPr lang="en-IN" dirty="0">
              <a:solidFill>
                <a:schemeClr val="tx1"/>
              </a:solidFill>
            </a:rPr>
            <a:t>Type of Vehicles</a:t>
          </a:r>
        </a:p>
      </dgm:t>
    </dgm:pt>
    <dgm:pt modelId="{6B46FCF8-A8DE-4010-B9FD-8B8A36205ABD}" type="parTrans" cxnId="{6BB6FDC7-7C3F-48EE-9D64-A7B010B0D571}">
      <dgm:prSet/>
      <dgm:spPr/>
      <dgm:t>
        <a:bodyPr/>
        <a:lstStyle/>
        <a:p>
          <a:endParaRPr lang="en-IN"/>
        </a:p>
      </dgm:t>
    </dgm:pt>
    <dgm:pt modelId="{A3C1743B-4F5F-4CBB-89AF-54642A8AB377}" type="sibTrans" cxnId="{6BB6FDC7-7C3F-48EE-9D64-A7B010B0D571}">
      <dgm:prSet/>
      <dgm:spPr/>
      <dgm:t>
        <a:bodyPr/>
        <a:lstStyle/>
        <a:p>
          <a:endParaRPr lang="en-IN"/>
        </a:p>
      </dgm:t>
    </dgm:pt>
    <dgm:pt modelId="{1DEF13A2-E446-4970-9253-599704A10DBF}">
      <dgm:prSet phldrT="[Text]"/>
      <dgm:spPr/>
      <dgm:t>
        <a:bodyPr/>
        <a:lstStyle/>
        <a:p>
          <a:r>
            <a:rPr lang="en-IN" dirty="0">
              <a:solidFill>
                <a:schemeClr val="tx1"/>
              </a:solidFill>
            </a:rPr>
            <a:t>Private Car</a:t>
          </a:r>
        </a:p>
      </dgm:t>
    </dgm:pt>
    <dgm:pt modelId="{B5BCE129-01FA-48BE-8BC5-8B438288CED5}" type="parTrans" cxnId="{AB2F9A32-929F-4EDB-8946-669404C76ED7}">
      <dgm:prSet/>
      <dgm:spPr/>
      <dgm:t>
        <a:bodyPr/>
        <a:lstStyle/>
        <a:p>
          <a:endParaRPr lang="en-IN"/>
        </a:p>
      </dgm:t>
    </dgm:pt>
    <dgm:pt modelId="{9ABA9310-EB93-4128-9C7F-9172ADCFB371}" type="sibTrans" cxnId="{AB2F9A32-929F-4EDB-8946-669404C76ED7}">
      <dgm:prSet/>
      <dgm:spPr/>
      <dgm:t>
        <a:bodyPr/>
        <a:lstStyle/>
        <a:p>
          <a:endParaRPr lang="en-IN"/>
        </a:p>
      </dgm:t>
    </dgm:pt>
    <dgm:pt modelId="{A4A4E2BE-EF0A-4582-B9C6-D7E13AB08BB5}">
      <dgm:prSet phldrT="[Text]"/>
      <dgm:spPr/>
      <dgm:t>
        <a:bodyPr/>
        <a:lstStyle/>
        <a:p>
          <a:r>
            <a:rPr lang="en-IN" dirty="0">
              <a:solidFill>
                <a:schemeClr val="tx1"/>
              </a:solidFill>
            </a:rPr>
            <a:t>Goods Carrying</a:t>
          </a:r>
        </a:p>
      </dgm:t>
    </dgm:pt>
    <dgm:pt modelId="{0B7D2DD8-1980-4E70-8372-62902C99678C}" type="parTrans" cxnId="{ECCC1329-5826-474A-81D1-DF279F031F07}">
      <dgm:prSet/>
      <dgm:spPr/>
      <dgm:t>
        <a:bodyPr/>
        <a:lstStyle/>
        <a:p>
          <a:endParaRPr lang="en-IN"/>
        </a:p>
      </dgm:t>
    </dgm:pt>
    <dgm:pt modelId="{AE15982F-DE8D-49CB-B490-EDD5101C45D4}" type="sibTrans" cxnId="{ECCC1329-5826-474A-81D1-DF279F031F07}">
      <dgm:prSet/>
      <dgm:spPr/>
      <dgm:t>
        <a:bodyPr/>
        <a:lstStyle/>
        <a:p>
          <a:endParaRPr lang="en-IN"/>
        </a:p>
      </dgm:t>
    </dgm:pt>
    <dgm:pt modelId="{AB60B824-1CCB-4482-9A8A-D8C17BE7D5E1}">
      <dgm:prSet phldrT="[Text]"/>
      <dgm:spPr/>
      <dgm:t>
        <a:bodyPr/>
        <a:lstStyle/>
        <a:p>
          <a:r>
            <a:rPr lang="en-IN" dirty="0">
              <a:solidFill>
                <a:schemeClr val="tx1"/>
              </a:solidFill>
            </a:rPr>
            <a:t>Passenger Carrying </a:t>
          </a:r>
        </a:p>
      </dgm:t>
    </dgm:pt>
    <dgm:pt modelId="{DCAB8DBB-B48A-46E0-B68F-8A0834EB3751}" type="parTrans" cxnId="{90135FAD-9D3A-406C-829D-77613D071DD6}">
      <dgm:prSet/>
      <dgm:spPr/>
      <dgm:t>
        <a:bodyPr/>
        <a:lstStyle/>
        <a:p>
          <a:endParaRPr lang="en-IN"/>
        </a:p>
      </dgm:t>
    </dgm:pt>
    <dgm:pt modelId="{2B14E6E0-C9C8-4F75-AF3F-13C58E5C15E3}" type="sibTrans" cxnId="{90135FAD-9D3A-406C-829D-77613D071DD6}">
      <dgm:prSet/>
      <dgm:spPr/>
      <dgm:t>
        <a:bodyPr/>
        <a:lstStyle/>
        <a:p>
          <a:endParaRPr lang="en-IN"/>
        </a:p>
      </dgm:t>
    </dgm:pt>
    <dgm:pt modelId="{62ABB54B-33BB-4E90-B5B8-2407D439E952}">
      <dgm:prSet phldrT="[Text]"/>
      <dgm:spPr/>
      <dgm:t>
        <a:bodyPr/>
        <a:lstStyle/>
        <a:p>
          <a:r>
            <a:rPr lang="en-IN" dirty="0">
              <a:solidFill>
                <a:schemeClr val="tx1"/>
              </a:solidFill>
            </a:rPr>
            <a:t>Motor Cycles &amp; Scooters</a:t>
          </a:r>
        </a:p>
      </dgm:t>
    </dgm:pt>
    <dgm:pt modelId="{010F8E66-2D31-4A7C-B32C-11CE1ED10DCD}" type="parTrans" cxnId="{F046D6F6-5ADC-47E1-9370-D8F36962CD84}">
      <dgm:prSet/>
      <dgm:spPr/>
      <dgm:t>
        <a:bodyPr/>
        <a:lstStyle/>
        <a:p>
          <a:endParaRPr lang="en-IN"/>
        </a:p>
      </dgm:t>
    </dgm:pt>
    <dgm:pt modelId="{BCCD1632-7755-49C6-878B-40EA1CDAE2A9}" type="sibTrans" cxnId="{F046D6F6-5ADC-47E1-9370-D8F36962CD84}">
      <dgm:prSet/>
      <dgm:spPr/>
      <dgm:t>
        <a:bodyPr/>
        <a:lstStyle/>
        <a:p>
          <a:endParaRPr lang="en-IN"/>
        </a:p>
      </dgm:t>
    </dgm:pt>
    <dgm:pt modelId="{3A415835-04DF-4983-9AE3-9F67CAF50187}">
      <dgm:prSet phldrT="[Text]"/>
      <dgm:spPr/>
      <dgm:t>
        <a:bodyPr/>
        <a:lstStyle/>
        <a:p>
          <a:r>
            <a:rPr lang="en-IN" dirty="0">
              <a:solidFill>
                <a:schemeClr val="tx1"/>
              </a:solidFill>
            </a:rPr>
            <a:t>Commercial Vehicles </a:t>
          </a:r>
        </a:p>
      </dgm:t>
    </dgm:pt>
    <dgm:pt modelId="{5FA1D912-803A-4867-92A6-69C1BD941E98}" type="parTrans" cxnId="{B322D0EE-DF64-4946-99E9-EBFC8C952553}">
      <dgm:prSet/>
      <dgm:spPr/>
      <dgm:t>
        <a:bodyPr/>
        <a:lstStyle/>
        <a:p>
          <a:endParaRPr lang="en-IN"/>
        </a:p>
      </dgm:t>
    </dgm:pt>
    <dgm:pt modelId="{45B94027-0133-4E07-9D4A-20A67A58B7B7}" type="sibTrans" cxnId="{B322D0EE-DF64-4946-99E9-EBFC8C952553}">
      <dgm:prSet/>
      <dgm:spPr/>
      <dgm:t>
        <a:bodyPr/>
        <a:lstStyle/>
        <a:p>
          <a:endParaRPr lang="en-IN"/>
        </a:p>
      </dgm:t>
    </dgm:pt>
    <dgm:pt modelId="{9604852C-E1AD-4103-918E-DADB29CA3DA9}">
      <dgm:prSet phldrT="[Text]"/>
      <dgm:spPr/>
      <dgm:t>
        <a:bodyPr/>
        <a:lstStyle/>
        <a:p>
          <a:r>
            <a:rPr lang="en-IN" dirty="0">
              <a:solidFill>
                <a:schemeClr val="tx1"/>
              </a:solidFill>
            </a:rPr>
            <a:t>Other</a:t>
          </a:r>
        </a:p>
      </dgm:t>
    </dgm:pt>
    <dgm:pt modelId="{B7054A83-755A-40B6-B399-C7168AE9F72C}" type="parTrans" cxnId="{818ACDD8-2379-467C-A464-F6C0E159AC9B}">
      <dgm:prSet/>
      <dgm:spPr/>
      <dgm:t>
        <a:bodyPr/>
        <a:lstStyle/>
        <a:p>
          <a:endParaRPr lang="en-IN"/>
        </a:p>
      </dgm:t>
    </dgm:pt>
    <dgm:pt modelId="{C305EF3A-1332-44D6-AEBC-04388FC5AB49}" type="sibTrans" cxnId="{818ACDD8-2379-467C-A464-F6C0E159AC9B}">
      <dgm:prSet/>
      <dgm:spPr/>
      <dgm:t>
        <a:bodyPr/>
        <a:lstStyle/>
        <a:p>
          <a:endParaRPr lang="en-IN"/>
        </a:p>
      </dgm:t>
    </dgm:pt>
    <dgm:pt modelId="{57E2FB78-DE42-4810-85BA-E4912AB2EBD6}" type="pres">
      <dgm:prSet presAssocID="{1DF23A95-46E2-42AB-B259-EA15AAAED12B}" presName="diagram" presStyleCnt="0">
        <dgm:presLayoutVars>
          <dgm:chPref val="1"/>
          <dgm:dir/>
          <dgm:animOne val="branch"/>
          <dgm:animLvl val="lvl"/>
          <dgm:resizeHandles val="exact"/>
        </dgm:presLayoutVars>
      </dgm:prSet>
      <dgm:spPr/>
    </dgm:pt>
    <dgm:pt modelId="{E20204EA-6FE7-470A-A06A-62B6D9A2F638}" type="pres">
      <dgm:prSet presAssocID="{BCB34482-9E8C-4E99-A36D-A95E14E416B6}" presName="root1" presStyleCnt="0"/>
      <dgm:spPr/>
    </dgm:pt>
    <dgm:pt modelId="{35AFD692-99F8-4270-8B67-04645E51C52F}" type="pres">
      <dgm:prSet presAssocID="{BCB34482-9E8C-4E99-A36D-A95E14E416B6}" presName="LevelOneTextNode" presStyleLbl="node0" presStyleIdx="0" presStyleCnt="1">
        <dgm:presLayoutVars>
          <dgm:chPref val="3"/>
        </dgm:presLayoutVars>
      </dgm:prSet>
      <dgm:spPr/>
    </dgm:pt>
    <dgm:pt modelId="{431F0011-53F7-450F-BA13-239C1C1FBA22}" type="pres">
      <dgm:prSet presAssocID="{BCB34482-9E8C-4E99-A36D-A95E14E416B6}" presName="level2hierChild" presStyleCnt="0"/>
      <dgm:spPr/>
    </dgm:pt>
    <dgm:pt modelId="{30CD0A9F-3C50-45AF-836F-A8E4EA7A34C9}" type="pres">
      <dgm:prSet presAssocID="{B5BCE129-01FA-48BE-8BC5-8B438288CED5}" presName="conn2-1" presStyleLbl="parChTrans1D2" presStyleIdx="0" presStyleCnt="3"/>
      <dgm:spPr/>
    </dgm:pt>
    <dgm:pt modelId="{46F2C5DD-C248-430A-ABF9-FD950D3ED1E0}" type="pres">
      <dgm:prSet presAssocID="{B5BCE129-01FA-48BE-8BC5-8B438288CED5}" presName="connTx" presStyleLbl="parChTrans1D2" presStyleIdx="0" presStyleCnt="3"/>
      <dgm:spPr/>
    </dgm:pt>
    <dgm:pt modelId="{B4813BC7-721E-413A-99AC-87D87F83C158}" type="pres">
      <dgm:prSet presAssocID="{1DEF13A2-E446-4970-9253-599704A10DBF}" presName="root2" presStyleCnt="0"/>
      <dgm:spPr/>
    </dgm:pt>
    <dgm:pt modelId="{EA2DBED4-26FE-460B-8582-D6B88556DE24}" type="pres">
      <dgm:prSet presAssocID="{1DEF13A2-E446-4970-9253-599704A10DBF}" presName="LevelTwoTextNode" presStyleLbl="node2" presStyleIdx="0" presStyleCnt="3">
        <dgm:presLayoutVars>
          <dgm:chPref val="3"/>
        </dgm:presLayoutVars>
      </dgm:prSet>
      <dgm:spPr/>
    </dgm:pt>
    <dgm:pt modelId="{59225C97-8A03-4B94-9296-B9A7801BBC6F}" type="pres">
      <dgm:prSet presAssocID="{1DEF13A2-E446-4970-9253-599704A10DBF}" presName="level3hierChild" presStyleCnt="0"/>
      <dgm:spPr/>
    </dgm:pt>
    <dgm:pt modelId="{4294FDDC-DC21-4639-80E0-6C21BE4515C8}" type="pres">
      <dgm:prSet presAssocID="{010F8E66-2D31-4A7C-B32C-11CE1ED10DCD}" presName="conn2-1" presStyleLbl="parChTrans1D2" presStyleIdx="1" presStyleCnt="3"/>
      <dgm:spPr/>
    </dgm:pt>
    <dgm:pt modelId="{7C8144F7-3B31-4616-B588-9E0021B61D39}" type="pres">
      <dgm:prSet presAssocID="{010F8E66-2D31-4A7C-B32C-11CE1ED10DCD}" presName="connTx" presStyleLbl="parChTrans1D2" presStyleIdx="1" presStyleCnt="3"/>
      <dgm:spPr/>
    </dgm:pt>
    <dgm:pt modelId="{6D6932B7-B325-490E-9EF7-7B138128C97E}" type="pres">
      <dgm:prSet presAssocID="{62ABB54B-33BB-4E90-B5B8-2407D439E952}" presName="root2" presStyleCnt="0"/>
      <dgm:spPr/>
    </dgm:pt>
    <dgm:pt modelId="{BFBCB0C4-77EC-4D06-BB07-55C5C0DFDC5A}" type="pres">
      <dgm:prSet presAssocID="{62ABB54B-33BB-4E90-B5B8-2407D439E952}" presName="LevelTwoTextNode" presStyleLbl="node2" presStyleIdx="1" presStyleCnt="3">
        <dgm:presLayoutVars>
          <dgm:chPref val="3"/>
        </dgm:presLayoutVars>
      </dgm:prSet>
      <dgm:spPr/>
    </dgm:pt>
    <dgm:pt modelId="{05B5F545-C2D9-4590-85F0-7FC3C28CE4F7}" type="pres">
      <dgm:prSet presAssocID="{62ABB54B-33BB-4E90-B5B8-2407D439E952}" presName="level3hierChild" presStyleCnt="0"/>
      <dgm:spPr/>
    </dgm:pt>
    <dgm:pt modelId="{5EFDAEED-FFDD-4C6B-B3AB-5BEDBA0D7DD9}" type="pres">
      <dgm:prSet presAssocID="{5FA1D912-803A-4867-92A6-69C1BD941E98}" presName="conn2-1" presStyleLbl="parChTrans1D2" presStyleIdx="2" presStyleCnt="3"/>
      <dgm:spPr/>
    </dgm:pt>
    <dgm:pt modelId="{ACB5046A-7888-4CE6-9E00-6EC3F3253247}" type="pres">
      <dgm:prSet presAssocID="{5FA1D912-803A-4867-92A6-69C1BD941E98}" presName="connTx" presStyleLbl="parChTrans1D2" presStyleIdx="2" presStyleCnt="3"/>
      <dgm:spPr/>
    </dgm:pt>
    <dgm:pt modelId="{8FB28464-96EE-4D17-BB88-51AFC2FF84CC}" type="pres">
      <dgm:prSet presAssocID="{3A415835-04DF-4983-9AE3-9F67CAF50187}" presName="root2" presStyleCnt="0"/>
      <dgm:spPr/>
    </dgm:pt>
    <dgm:pt modelId="{DAA5D47B-2AC9-4CA7-BE3D-101053009032}" type="pres">
      <dgm:prSet presAssocID="{3A415835-04DF-4983-9AE3-9F67CAF50187}" presName="LevelTwoTextNode" presStyleLbl="node2" presStyleIdx="2" presStyleCnt="3">
        <dgm:presLayoutVars>
          <dgm:chPref val="3"/>
        </dgm:presLayoutVars>
      </dgm:prSet>
      <dgm:spPr/>
    </dgm:pt>
    <dgm:pt modelId="{F0A58413-0C32-4038-B085-AAD1FFD48E4B}" type="pres">
      <dgm:prSet presAssocID="{3A415835-04DF-4983-9AE3-9F67CAF50187}" presName="level3hierChild" presStyleCnt="0"/>
      <dgm:spPr/>
    </dgm:pt>
    <dgm:pt modelId="{A587B81D-FB5A-433E-B0E7-6B2AC197F577}" type="pres">
      <dgm:prSet presAssocID="{0B7D2DD8-1980-4E70-8372-62902C99678C}" presName="conn2-1" presStyleLbl="parChTrans1D3" presStyleIdx="0" presStyleCnt="3"/>
      <dgm:spPr/>
    </dgm:pt>
    <dgm:pt modelId="{566F67BD-9F27-446B-9ACE-0AF4BA7FEEED}" type="pres">
      <dgm:prSet presAssocID="{0B7D2DD8-1980-4E70-8372-62902C99678C}" presName="connTx" presStyleLbl="parChTrans1D3" presStyleIdx="0" presStyleCnt="3"/>
      <dgm:spPr/>
    </dgm:pt>
    <dgm:pt modelId="{03A67152-829C-41DD-A90D-D52473BF0F8E}" type="pres">
      <dgm:prSet presAssocID="{A4A4E2BE-EF0A-4582-B9C6-D7E13AB08BB5}" presName="root2" presStyleCnt="0"/>
      <dgm:spPr/>
    </dgm:pt>
    <dgm:pt modelId="{26A443BB-7394-4917-BDDD-4A7172AC221F}" type="pres">
      <dgm:prSet presAssocID="{A4A4E2BE-EF0A-4582-B9C6-D7E13AB08BB5}" presName="LevelTwoTextNode" presStyleLbl="node3" presStyleIdx="0" presStyleCnt="3">
        <dgm:presLayoutVars>
          <dgm:chPref val="3"/>
        </dgm:presLayoutVars>
      </dgm:prSet>
      <dgm:spPr/>
    </dgm:pt>
    <dgm:pt modelId="{20037E9A-AA9C-4FC1-8E9C-6AFEC08A79E0}" type="pres">
      <dgm:prSet presAssocID="{A4A4E2BE-EF0A-4582-B9C6-D7E13AB08BB5}" presName="level3hierChild" presStyleCnt="0"/>
      <dgm:spPr/>
    </dgm:pt>
    <dgm:pt modelId="{F185A025-F148-4585-B14E-91773A8074EE}" type="pres">
      <dgm:prSet presAssocID="{DCAB8DBB-B48A-46E0-B68F-8A0834EB3751}" presName="conn2-1" presStyleLbl="parChTrans1D3" presStyleIdx="1" presStyleCnt="3"/>
      <dgm:spPr/>
    </dgm:pt>
    <dgm:pt modelId="{8D4519FD-14DD-4B58-857A-D90E3D22941E}" type="pres">
      <dgm:prSet presAssocID="{DCAB8DBB-B48A-46E0-B68F-8A0834EB3751}" presName="connTx" presStyleLbl="parChTrans1D3" presStyleIdx="1" presStyleCnt="3"/>
      <dgm:spPr/>
    </dgm:pt>
    <dgm:pt modelId="{B70366E0-6722-4757-BEA3-69DB1033359C}" type="pres">
      <dgm:prSet presAssocID="{AB60B824-1CCB-4482-9A8A-D8C17BE7D5E1}" presName="root2" presStyleCnt="0"/>
      <dgm:spPr/>
    </dgm:pt>
    <dgm:pt modelId="{44114911-D043-4C8F-91AC-453BD0F80B8E}" type="pres">
      <dgm:prSet presAssocID="{AB60B824-1CCB-4482-9A8A-D8C17BE7D5E1}" presName="LevelTwoTextNode" presStyleLbl="node3" presStyleIdx="1" presStyleCnt="3">
        <dgm:presLayoutVars>
          <dgm:chPref val="3"/>
        </dgm:presLayoutVars>
      </dgm:prSet>
      <dgm:spPr/>
    </dgm:pt>
    <dgm:pt modelId="{D77D9C06-A27B-4BCA-9430-754FE9BCCA39}" type="pres">
      <dgm:prSet presAssocID="{AB60B824-1CCB-4482-9A8A-D8C17BE7D5E1}" presName="level3hierChild" presStyleCnt="0"/>
      <dgm:spPr/>
    </dgm:pt>
    <dgm:pt modelId="{1F6AFD8F-698D-4290-83EB-C0E03BE377D3}" type="pres">
      <dgm:prSet presAssocID="{B7054A83-755A-40B6-B399-C7168AE9F72C}" presName="conn2-1" presStyleLbl="parChTrans1D3" presStyleIdx="2" presStyleCnt="3"/>
      <dgm:spPr/>
    </dgm:pt>
    <dgm:pt modelId="{7E9B1692-F3A1-4C04-B1B0-E5AD8EFA0626}" type="pres">
      <dgm:prSet presAssocID="{B7054A83-755A-40B6-B399-C7168AE9F72C}" presName="connTx" presStyleLbl="parChTrans1D3" presStyleIdx="2" presStyleCnt="3"/>
      <dgm:spPr/>
    </dgm:pt>
    <dgm:pt modelId="{46CCB562-A9C0-49A8-9BFB-9EDF5F39CDE0}" type="pres">
      <dgm:prSet presAssocID="{9604852C-E1AD-4103-918E-DADB29CA3DA9}" presName="root2" presStyleCnt="0"/>
      <dgm:spPr/>
    </dgm:pt>
    <dgm:pt modelId="{71E3E2B2-1C5D-4995-A6B7-9C47E29B390A}" type="pres">
      <dgm:prSet presAssocID="{9604852C-E1AD-4103-918E-DADB29CA3DA9}" presName="LevelTwoTextNode" presStyleLbl="node3" presStyleIdx="2" presStyleCnt="3">
        <dgm:presLayoutVars>
          <dgm:chPref val="3"/>
        </dgm:presLayoutVars>
      </dgm:prSet>
      <dgm:spPr/>
    </dgm:pt>
    <dgm:pt modelId="{A2FC1420-4947-4A29-BC36-C5B12E6F2630}" type="pres">
      <dgm:prSet presAssocID="{9604852C-E1AD-4103-918E-DADB29CA3DA9}" presName="level3hierChild" presStyleCnt="0"/>
      <dgm:spPr/>
    </dgm:pt>
  </dgm:ptLst>
  <dgm:cxnLst>
    <dgm:cxn modelId="{E45CC518-D477-4B3F-88B0-A9CFE80E258B}" type="presOf" srcId="{B7054A83-755A-40B6-B399-C7168AE9F72C}" destId="{1F6AFD8F-698D-4290-83EB-C0E03BE377D3}" srcOrd="0" destOrd="0" presId="urn:microsoft.com/office/officeart/2005/8/layout/hierarchy2"/>
    <dgm:cxn modelId="{A63D9D1D-1E07-4AA1-8580-4862C4B4A57F}" type="presOf" srcId="{B5BCE129-01FA-48BE-8BC5-8B438288CED5}" destId="{46F2C5DD-C248-430A-ABF9-FD950D3ED1E0}" srcOrd="1" destOrd="0" presId="urn:microsoft.com/office/officeart/2005/8/layout/hierarchy2"/>
    <dgm:cxn modelId="{ECCC1329-5826-474A-81D1-DF279F031F07}" srcId="{3A415835-04DF-4983-9AE3-9F67CAF50187}" destId="{A4A4E2BE-EF0A-4582-B9C6-D7E13AB08BB5}" srcOrd="0" destOrd="0" parTransId="{0B7D2DD8-1980-4E70-8372-62902C99678C}" sibTransId="{AE15982F-DE8D-49CB-B490-EDD5101C45D4}"/>
    <dgm:cxn modelId="{C8CE172B-7A13-4EA9-BD4D-B31D94A18128}" type="presOf" srcId="{B7054A83-755A-40B6-B399-C7168AE9F72C}" destId="{7E9B1692-F3A1-4C04-B1B0-E5AD8EFA0626}" srcOrd="1" destOrd="0" presId="urn:microsoft.com/office/officeart/2005/8/layout/hierarchy2"/>
    <dgm:cxn modelId="{A552712F-10BD-43F2-B103-58E5F70AD489}" type="presOf" srcId="{B5BCE129-01FA-48BE-8BC5-8B438288CED5}" destId="{30CD0A9F-3C50-45AF-836F-A8E4EA7A34C9}" srcOrd="0" destOrd="0" presId="urn:microsoft.com/office/officeart/2005/8/layout/hierarchy2"/>
    <dgm:cxn modelId="{AB2F9A32-929F-4EDB-8946-669404C76ED7}" srcId="{BCB34482-9E8C-4E99-A36D-A95E14E416B6}" destId="{1DEF13A2-E446-4970-9253-599704A10DBF}" srcOrd="0" destOrd="0" parTransId="{B5BCE129-01FA-48BE-8BC5-8B438288CED5}" sibTransId="{9ABA9310-EB93-4128-9C7F-9172ADCFB371}"/>
    <dgm:cxn modelId="{A5704237-7866-48B1-AF32-03590011BA00}" type="presOf" srcId="{0B7D2DD8-1980-4E70-8372-62902C99678C}" destId="{A587B81D-FB5A-433E-B0E7-6B2AC197F577}" srcOrd="0" destOrd="0" presId="urn:microsoft.com/office/officeart/2005/8/layout/hierarchy2"/>
    <dgm:cxn modelId="{D6146B42-DE58-4524-B4DB-945E3C8F8469}" type="presOf" srcId="{1DEF13A2-E446-4970-9253-599704A10DBF}" destId="{EA2DBED4-26FE-460B-8582-D6B88556DE24}" srcOrd="0" destOrd="0" presId="urn:microsoft.com/office/officeart/2005/8/layout/hierarchy2"/>
    <dgm:cxn modelId="{DFE4AB4B-DA20-417D-8912-C9E90B4866D5}" type="presOf" srcId="{DCAB8DBB-B48A-46E0-B68F-8A0834EB3751}" destId="{8D4519FD-14DD-4B58-857A-D90E3D22941E}" srcOrd="1" destOrd="0" presId="urn:microsoft.com/office/officeart/2005/8/layout/hierarchy2"/>
    <dgm:cxn modelId="{0E38486D-0388-4BF8-BC6D-1CADCD353C5F}" type="presOf" srcId="{AB60B824-1CCB-4482-9A8A-D8C17BE7D5E1}" destId="{44114911-D043-4C8F-91AC-453BD0F80B8E}" srcOrd="0" destOrd="0" presId="urn:microsoft.com/office/officeart/2005/8/layout/hierarchy2"/>
    <dgm:cxn modelId="{64DBF27B-4CEF-447F-9AC7-8E6092FA5D10}" type="presOf" srcId="{5FA1D912-803A-4867-92A6-69C1BD941E98}" destId="{ACB5046A-7888-4CE6-9E00-6EC3F3253247}" srcOrd="1" destOrd="0" presId="urn:microsoft.com/office/officeart/2005/8/layout/hierarchy2"/>
    <dgm:cxn modelId="{6B0A808B-0A0D-469E-BBC4-08EA90165AFE}" type="presOf" srcId="{BCB34482-9E8C-4E99-A36D-A95E14E416B6}" destId="{35AFD692-99F8-4270-8B67-04645E51C52F}" srcOrd="0" destOrd="0" presId="urn:microsoft.com/office/officeart/2005/8/layout/hierarchy2"/>
    <dgm:cxn modelId="{B80CAE8C-69EB-44CC-A32B-0404052E74C3}" type="presOf" srcId="{5FA1D912-803A-4867-92A6-69C1BD941E98}" destId="{5EFDAEED-FFDD-4C6B-B3AB-5BEDBA0D7DD9}" srcOrd="0" destOrd="0" presId="urn:microsoft.com/office/officeart/2005/8/layout/hierarchy2"/>
    <dgm:cxn modelId="{FBDBD994-EBE2-486A-B2C6-9C98A37E0526}" type="presOf" srcId="{010F8E66-2D31-4A7C-B32C-11CE1ED10DCD}" destId="{4294FDDC-DC21-4639-80E0-6C21BE4515C8}" srcOrd="0" destOrd="0" presId="urn:microsoft.com/office/officeart/2005/8/layout/hierarchy2"/>
    <dgm:cxn modelId="{8255C898-7543-4951-A9D9-C029A58F86CF}" type="presOf" srcId="{62ABB54B-33BB-4E90-B5B8-2407D439E952}" destId="{BFBCB0C4-77EC-4D06-BB07-55C5C0DFDC5A}" srcOrd="0" destOrd="0" presId="urn:microsoft.com/office/officeart/2005/8/layout/hierarchy2"/>
    <dgm:cxn modelId="{0732E8A9-D611-4B56-BF62-C25B0997AE98}" type="presOf" srcId="{DCAB8DBB-B48A-46E0-B68F-8A0834EB3751}" destId="{F185A025-F148-4585-B14E-91773A8074EE}" srcOrd="0" destOrd="0" presId="urn:microsoft.com/office/officeart/2005/8/layout/hierarchy2"/>
    <dgm:cxn modelId="{90135FAD-9D3A-406C-829D-77613D071DD6}" srcId="{3A415835-04DF-4983-9AE3-9F67CAF50187}" destId="{AB60B824-1CCB-4482-9A8A-D8C17BE7D5E1}" srcOrd="1" destOrd="0" parTransId="{DCAB8DBB-B48A-46E0-B68F-8A0834EB3751}" sibTransId="{2B14E6E0-C9C8-4F75-AF3F-13C58E5C15E3}"/>
    <dgm:cxn modelId="{0F6370B6-9213-4738-8CC8-F5FE2B3A6497}" type="presOf" srcId="{3A415835-04DF-4983-9AE3-9F67CAF50187}" destId="{DAA5D47B-2AC9-4CA7-BE3D-101053009032}" srcOrd="0" destOrd="0" presId="urn:microsoft.com/office/officeart/2005/8/layout/hierarchy2"/>
    <dgm:cxn modelId="{AA5B2DC3-18F2-4A7F-83F1-73EF7493E350}" type="presOf" srcId="{010F8E66-2D31-4A7C-B32C-11CE1ED10DCD}" destId="{7C8144F7-3B31-4616-B588-9E0021B61D39}" srcOrd="1" destOrd="0" presId="urn:microsoft.com/office/officeart/2005/8/layout/hierarchy2"/>
    <dgm:cxn modelId="{6BB6FDC7-7C3F-48EE-9D64-A7B010B0D571}" srcId="{1DF23A95-46E2-42AB-B259-EA15AAAED12B}" destId="{BCB34482-9E8C-4E99-A36D-A95E14E416B6}" srcOrd="0" destOrd="0" parTransId="{6B46FCF8-A8DE-4010-B9FD-8B8A36205ABD}" sibTransId="{A3C1743B-4F5F-4CBB-89AF-54642A8AB377}"/>
    <dgm:cxn modelId="{A0C6C1D4-2415-4C96-824A-7636FE91029E}" type="presOf" srcId="{0B7D2DD8-1980-4E70-8372-62902C99678C}" destId="{566F67BD-9F27-446B-9ACE-0AF4BA7FEEED}" srcOrd="1" destOrd="0" presId="urn:microsoft.com/office/officeart/2005/8/layout/hierarchy2"/>
    <dgm:cxn modelId="{1845A2D8-FC78-4807-AF3B-4C3C210BAAB3}" type="presOf" srcId="{A4A4E2BE-EF0A-4582-B9C6-D7E13AB08BB5}" destId="{26A443BB-7394-4917-BDDD-4A7172AC221F}" srcOrd="0" destOrd="0" presId="urn:microsoft.com/office/officeart/2005/8/layout/hierarchy2"/>
    <dgm:cxn modelId="{818ACDD8-2379-467C-A464-F6C0E159AC9B}" srcId="{3A415835-04DF-4983-9AE3-9F67CAF50187}" destId="{9604852C-E1AD-4103-918E-DADB29CA3DA9}" srcOrd="2" destOrd="0" parTransId="{B7054A83-755A-40B6-B399-C7168AE9F72C}" sibTransId="{C305EF3A-1332-44D6-AEBC-04388FC5AB49}"/>
    <dgm:cxn modelId="{107B55DA-B027-458A-887A-B6FAC81A44C6}" type="presOf" srcId="{1DF23A95-46E2-42AB-B259-EA15AAAED12B}" destId="{57E2FB78-DE42-4810-85BA-E4912AB2EBD6}" srcOrd="0" destOrd="0" presId="urn:microsoft.com/office/officeart/2005/8/layout/hierarchy2"/>
    <dgm:cxn modelId="{B322D0EE-DF64-4946-99E9-EBFC8C952553}" srcId="{BCB34482-9E8C-4E99-A36D-A95E14E416B6}" destId="{3A415835-04DF-4983-9AE3-9F67CAF50187}" srcOrd="2" destOrd="0" parTransId="{5FA1D912-803A-4867-92A6-69C1BD941E98}" sibTransId="{45B94027-0133-4E07-9D4A-20A67A58B7B7}"/>
    <dgm:cxn modelId="{A5152AF1-5D4F-4642-B6C8-1A6C4C664CC4}" type="presOf" srcId="{9604852C-E1AD-4103-918E-DADB29CA3DA9}" destId="{71E3E2B2-1C5D-4995-A6B7-9C47E29B390A}" srcOrd="0" destOrd="0" presId="urn:microsoft.com/office/officeart/2005/8/layout/hierarchy2"/>
    <dgm:cxn modelId="{F046D6F6-5ADC-47E1-9370-D8F36962CD84}" srcId="{BCB34482-9E8C-4E99-A36D-A95E14E416B6}" destId="{62ABB54B-33BB-4E90-B5B8-2407D439E952}" srcOrd="1" destOrd="0" parTransId="{010F8E66-2D31-4A7C-B32C-11CE1ED10DCD}" sibTransId="{BCCD1632-7755-49C6-878B-40EA1CDAE2A9}"/>
    <dgm:cxn modelId="{3E5872AA-AD75-4810-964F-7AD4EC366D77}" type="presParOf" srcId="{57E2FB78-DE42-4810-85BA-E4912AB2EBD6}" destId="{E20204EA-6FE7-470A-A06A-62B6D9A2F638}" srcOrd="0" destOrd="0" presId="urn:microsoft.com/office/officeart/2005/8/layout/hierarchy2"/>
    <dgm:cxn modelId="{5B325E0E-C5B8-482F-9456-EE88EB202076}" type="presParOf" srcId="{E20204EA-6FE7-470A-A06A-62B6D9A2F638}" destId="{35AFD692-99F8-4270-8B67-04645E51C52F}" srcOrd="0" destOrd="0" presId="urn:microsoft.com/office/officeart/2005/8/layout/hierarchy2"/>
    <dgm:cxn modelId="{5689BA54-9ED3-4557-B13E-CA68293C3CF8}" type="presParOf" srcId="{E20204EA-6FE7-470A-A06A-62B6D9A2F638}" destId="{431F0011-53F7-450F-BA13-239C1C1FBA22}" srcOrd="1" destOrd="0" presId="urn:microsoft.com/office/officeart/2005/8/layout/hierarchy2"/>
    <dgm:cxn modelId="{24EEE2D1-65A9-48DB-9695-F754A644C572}" type="presParOf" srcId="{431F0011-53F7-450F-BA13-239C1C1FBA22}" destId="{30CD0A9F-3C50-45AF-836F-A8E4EA7A34C9}" srcOrd="0" destOrd="0" presId="urn:microsoft.com/office/officeart/2005/8/layout/hierarchy2"/>
    <dgm:cxn modelId="{5A9585C6-89CF-4BF4-A2BF-33F168BE4029}" type="presParOf" srcId="{30CD0A9F-3C50-45AF-836F-A8E4EA7A34C9}" destId="{46F2C5DD-C248-430A-ABF9-FD950D3ED1E0}" srcOrd="0" destOrd="0" presId="urn:microsoft.com/office/officeart/2005/8/layout/hierarchy2"/>
    <dgm:cxn modelId="{B34AAC74-778F-4A12-83EA-FF77D37C7D33}" type="presParOf" srcId="{431F0011-53F7-450F-BA13-239C1C1FBA22}" destId="{B4813BC7-721E-413A-99AC-87D87F83C158}" srcOrd="1" destOrd="0" presId="urn:microsoft.com/office/officeart/2005/8/layout/hierarchy2"/>
    <dgm:cxn modelId="{8577A526-6A89-4625-B36F-0CB43621CBB5}" type="presParOf" srcId="{B4813BC7-721E-413A-99AC-87D87F83C158}" destId="{EA2DBED4-26FE-460B-8582-D6B88556DE24}" srcOrd="0" destOrd="0" presId="urn:microsoft.com/office/officeart/2005/8/layout/hierarchy2"/>
    <dgm:cxn modelId="{E673CA69-3E99-469F-A7C0-2C4CF006C3F1}" type="presParOf" srcId="{B4813BC7-721E-413A-99AC-87D87F83C158}" destId="{59225C97-8A03-4B94-9296-B9A7801BBC6F}" srcOrd="1" destOrd="0" presId="urn:microsoft.com/office/officeart/2005/8/layout/hierarchy2"/>
    <dgm:cxn modelId="{0AC0700D-B200-4829-BA97-84AE70720F1E}" type="presParOf" srcId="{431F0011-53F7-450F-BA13-239C1C1FBA22}" destId="{4294FDDC-DC21-4639-80E0-6C21BE4515C8}" srcOrd="2" destOrd="0" presId="urn:microsoft.com/office/officeart/2005/8/layout/hierarchy2"/>
    <dgm:cxn modelId="{498B3BA6-AD6D-4195-9C02-7988DA85F7A8}" type="presParOf" srcId="{4294FDDC-DC21-4639-80E0-6C21BE4515C8}" destId="{7C8144F7-3B31-4616-B588-9E0021B61D39}" srcOrd="0" destOrd="0" presId="urn:microsoft.com/office/officeart/2005/8/layout/hierarchy2"/>
    <dgm:cxn modelId="{1A1CB8F3-5DED-4513-9F22-9A8A1DDF1D30}" type="presParOf" srcId="{431F0011-53F7-450F-BA13-239C1C1FBA22}" destId="{6D6932B7-B325-490E-9EF7-7B138128C97E}" srcOrd="3" destOrd="0" presId="urn:microsoft.com/office/officeart/2005/8/layout/hierarchy2"/>
    <dgm:cxn modelId="{B59DAADA-57F3-4BAF-AA5B-B65C1443F602}" type="presParOf" srcId="{6D6932B7-B325-490E-9EF7-7B138128C97E}" destId="{BFBCB0C4-77EC-4D06-BB07-55C5C0DFDC5A}" srcOrd="0" destOrd="0" presId="urn:microsoft.com/office/officeart/2005/8/layout/hierarchy2"/>
    <dgm:cxn modelId="{2FB8CA53-31C9-497A-8716-D9A7768E2903}" type="presParOf" srcId="{6D6932B7-B325-490E-9EF7-7B138128C97E}" destId="{05B5F545-C2D9-4590-85F0-7FC3C28CE4F7}" srcOrd="1" destOrd="0" presId="urn:microsoft.com/office/officeart/2005/8/layout/hierarchy2"/>
    <dgm:cxn modelId="{01DB742C-DB49-48A6-AD1B-841C8467C2F9}" type="presParOf" srcId="{431F0011-53F7-450F-BA13-239C1C1FBA22}" destId="{5EFDAEED-FFDD-4C6B-B3AB-5BEDBA0D7DD9}" srcOrd="4" destOrd="0" presId="urn:microsoft.com/office/officeart/2005/8/layout/hierarchy2"/>
    <dgm:cxn modelId="{21EC1966-0235-4503-9ECF-C516064A2545}" type="presParOf" srcId="{5EFDAEED-FFDD-4C6B-B3AB-5BEDBA0D7DD9}" destId="{ACB5046A-7888-4CE6-9E00-6EC3F3253247}" srcOrd="0" destOrd="0" presId="urn:microsoft.com/office/officeart/2005/8/layout/hierarchy2"/>
    <dgm:cxn modelId="{0798A991-76AC-4EBC-9026-AC0D385CCB13}" type="presParOf" srcId="{431F0011-53F7-450F-BA13-239C1C1FBA22}" destId="{8FB28464-96EE-4D17-BB88-51AFC2FF84CC}" srcOrd="5" destOrd="0" presId="urn:microsoft.com/office/officeart/2005/8/layout/hierarchy2"/>
    <dgm:cxn modelId="{BDE8D80E-6AA1-4EA2-A099-A6F09445EF4C}" type="presParOf" srcId="{8FB28464-96EE-4D17-BB88-51AFC2FF84CC}" destId="{DAA5D47B-2AC9-4CA7-BE3D-101053009032}" srcOrd="0" destOrd="0" presId="urn:microsoft.com/office/officeart/2005/8/layout/hierarchy2"/>
    <dgm:cxn modelId="{9241FB49-403B-4154-A934-3AF509C60F96}" type="presParOf" srcId="{8FB28464-96EE-4D17-BB88-51AFC2FF84CC}" destId="{F0A58413-0C32-4038-B085-AAD1FFD48E4B}" srcOrd="1" destOrd="0" presId="urn:microsoft.com/office/officeart/2005/8/layout/hierarchy2"/>
    <dgm:cxn modelId="{EB63AACA-88A0-44E4-B335-B89DE3C77C6C}" type="presParOf" srcId="{F0A58413-0C32-4038-B085-AAD1FFD48E4B}" destId="{A587B81D-FB5A-433E-B0E7-6B2AC197F577}" srcOrd="0" destOrd="0" presId="urn:microsoft.com/office/officeart/2005/8/layout/hierarchy2"/>
    <dgm:cxn modelId="{5FE74BF1-A6DD-41C2-9453-6E0EE81C9A42}" type="presParOf" srcId="{A587B81D-FB5A-433E-B0E7-6B2AC197F577}" destId="{566F67BD-9F27-446B-9ACE-0AF4BA7FEEED}" srcOrd="0" destOrd="0" presId="urn:microsoft.com/office/officeart/2005/8/layout/hierarchy2"/>
    <dgm:cxn modelId="{1CC13ADC-E3F3-4F77-AFC3-BF94187ED484}" type="presParOf" srcId="{F0A58413-0C32-4038-B085-AAD1FFD48E4B}" destId="{03A67152-829C-41DD-A90D-D52473BF0F8E}" srcOrd="1" destOrd="0" presId="urn:microsoft.com/office/officeart/2005/8/layout/hierarchy2"/>
    <dgm:cxn modelId="{C52F31F2-D684-4ACA-AAD1-FE566BDEAF6A}" type="presParOf" srcId="{03A67152-829C-41DD-A90D-D52473BF0F8E}" destId="{26A443BB-7394-4917-BDDD-4A7172AC221F}" srcOrd="0" destOrd="0" presId="urn:microsoft.com/office/officeart/2005/8/layout/hierarchy2"/>
    <dgm:cxn modelId="{BC4D5BC1-B527-4B30-A156-935AB2E9B6D4}" type="presParOf" srcId="{03A67152-829C-41DD-A90D-D52473BF0F8E}" destId="{20037E9A-AA9C-4FC1-8E9C-6AFEC08A79E0}" srcOrd="1" destOrd="0" presId="urn:microsoft.com/office/officeart/2005/8/layout/hierarchy2"/>
    <dgm:cxn modelId="{5DF1A791-B136-4769-B355-D433C73B38EC}" type="presParOf" srcId="{F0A58413-0C32-4038-B085-AAD1FFD48E4B}" destId="{F185A025-F148-4585-B14E-91773A8074EE}" srcOrd="2" destOrd="0" presId="urn:microsoft.com/office/officeart/2005/8/layout/hierarchy2"/>
    <dgm:cxn modelId="{DBA94BDB-C4A2-4B37-BA21-28DB0E31C0A7}" type="presParOf" srcId="{F185A025-F148-4585-B14E-91773A8074EE}" destId="{8D4519FD-14DD-4B58-857A-D90E3D22941E}" srcOrd="0" destOrd="0" presId="urn:microsoft.com/office/officeart/2005/8/layout/hierarchy2"/>
    <dgm:cxn modelId="{2107F4AB-34F7-45D2-9AEC-D2199DB7BC34}" type="presParOf" srcId="{F0A58413-0C32-4038-B085-AAD1FFD48E4B}" destId="{B70366E0-6722-4757-BEA3-69DB1033359C}" srcOrd="3" destOrd="0" presId="urn:microsoft.com/office/officeart/2005/8/layout/hierarchy2"/>
    <dgm:cxn modelId="{E2E7845E-C3DD-404A-B30A-07F5AB0FBBC3}" type="presParOf" srcId="{B70366E0-6722-4757-BEA3-69DB1033359C}" destId="{44114911-D043-4C8F-91AC-453BD0F80B8E}" srcOrd="0" destOrd="0" presId="urn:microsoft.com/office/officeart/2005/8/layout/hierarchy2"/>
    <dgm:cxn modelId="{A6FEE68A-07B0-42C6-BEEB-3DFB1B8022B6}" type="presParOf" srcId="{B70366E0-6722-4757-BEA3-69DB1033359C}" destId="{D77D9C06-A27B-4BCA-9430-754FE9BCCA39}" srcOrd="1" destOrd="0" presId="urn:microsoft.com/office/officeart/2005/8/layout/hierarchy2"/>
    <dgm:cxn modelId="{5D8F7A5B-E3B9-42EB-8967-BC3F3289704E}" type="presParOf" srcId="{F0A58413-0C32-4038-B085-AAD1FFD48E4B}" destId="{1F6AFD8F-698D-4290-83EB-C0E03BE377D3}" srcOrd="4" destOrd="0" presId="urn:microsoft.com/office/officeart/2005/8/layout/hierarchy2"/>
    <dgm:cxn modelId="{38993F1D-B76D-49FE-A4C5-5FB534D1BF1C}" type="presParOf" srcId="{1F6AFD8F-698D-4290-83EB-C0E03BE377D3}" destId="{7E9B1692-F3A1-4C04-B1B0-E5AD8EFA0626}" srcOrd="0" destOrd="0" presId="urn:microsoft.com/office/officeart/2005/8/layout/hierarchy2"/>
    <dgm:cxn modelId="{A86E3D1C-6A08-4C78-AC27-4B443C19F4A4}" type="presParOf" srcId="{F0A58413-0C32-4038-B085-AAD1FFD48E4B}" destId="{46CCB562-A9C0-49A8-9BFB-9EDF5F39CDE0}" srcOrd="5" destOrd="0" presId="urn:microsoft.com/office/officeart/2005/8/layout/hierarchy2"/>
    <dgm:cxn modelId="{574416C5-F62C-424B-BD82-24FBC57E47C6}" type="presParOf" srcId="{46CCB562-A9C0-49A8-9BFB-9EDF5F39CDE0}" destId="{71E3E2B2-1C5D-4995-A6B7-9C47E29B390A}" srcOrd="0" destOrd="0" presId="urn:microsoft.com/office/officeart/2005/8/layout/hierarchy2"/>
    <dgm:cxn modelId="{FCB83E40-4452-48BF-BA24-901881BB0ABF}" type="presParOf" srcId="{46CCB562-A9C0-49A8-9BFB-9EDF5F39CDE0}" destId="{A2FC1420-4947-4A29-BC36-C5B12E6F2630}"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62C74B2-42D9-40D0-BF66-42AF6BA0C020}" type="doc">
      <dgm:prSet loTypeId="urn:microsoft.com/office/officeart/2005/8/layout/vList6" loCatId="list" qsTypeId="urn:microsoft.com/office/officeart/2005/8/quickstyle/simple1" qsCatId="simple" csTypeId="urn:microsoft.com/office/officeart/2005/8/colors/colorful4" csCatId="colorful" phldr="1"/>
      <dgm:spPr/>
      <dgm:t>
        <a:bodyPr/>
        <a:lstStyle/>
        <a:p>
          <a:endParaRPr lang="en-IN"/>
        </a:p>
      </dgm:t>
    </dgm:pt>
    <dgm:pt modelId="{A79A428F-1733-4ED5-8300-6F1839359C6D}">
      <dgm:prSet phldrT="[Text]"/>
      <dgm:spPr/>
      <dgm:t>
        <a:bodyPr/>
        <a:lstStyle/>
        <a:p>
          <a:r>
            <a:rPr lang="en-IN" dirty="0">
              <a:solidFill>
                <a:schemeClr val="tx1"/>
              </a:solidFill>
            </a:rPr>
            <a:t>Private Car</a:t>
          </a:r>
        </a:p>
      </dgm:t>
    </dgm:pt>
    <dgm:pt modelId="{7BB70D7B-D743-4FF9-89BA-1865EFF2FF1F}" type="parTrans" cxnId="{9BA18DA2-8CFB-4F68-B1C9-F7B871765349}">
      <dgm:prSet/>
      <dgm:spPr/>
      <dgm:t>
        <a:bodyPr/>
        <a:lstStyle/>
        <a:p>
          <a:endParaRPr lang="en-IN"/>
        </a:p>
      </dgm:t>
    </dgm:pt>
    <dgm:pt modelId="{78E05776-C3B1-4F05-9F81-B5520193079E}" type="sibTrans" cxnId="{9BA18DA2-8CFB-4F68-B1C9-F7B871765349}">
      <dgm:prSet/>
      <dgm:spPr/>
      <dgm:t>
        <a:bodyPr/>
        <a:lstStyle/>
        <a:p>
          <a:endParaRPr lang="en-IN"/>
        </a:p>
      </dgm:t>
    </dgm:pt>
    <dgm:pt modelId="{DE35F035-056D-464E-A0A8-BE1DF107A687}">
      <dgm:prSet phldrT="[Text]"/>
      <dgm:spPr/>
      <dgm:t>
        <a:bodyPr anchor="ctr"/>
        <a:lstStyle/>
        <a:p>
          <a:pPr algn="just"/>
          <a:r>
            <a:rPr lang="en-IN" dirty="0">
              <a:solidFill>
                <a:schemeClr val="tx1"/>
              </a:solidFill>
            </a:rPr>
            <a:t>Not used for commercial purpose.</a:t>
          </a:r>
        </a:p>
      </dgm:t>
    </dgm:pt>
    <dgm:pt modelId="{859DC336-FDB6-4AE0-A09D-F422EFA82779}" type="parTrans" cxnId="{F356A3AC-6FDD-4EFA-A662-9004ED236A88}">
      <dgm:prSet/>
      <dgm:spPr/>
      <dgm:t>
        <a:bodyPr/>
        <a:lstStyle/>
        <a:p>
          <a:endParaRPr lang="en-IN"/>
        </a:p>
      </dgm:t>
    </dgm:pt>
    <dgm:pt modelId="{3F19727F-54BE-43DC-B2EC-AAC1697D1D82}" type="sibTrans" cxnId="{F356A3AC-6FDD-4EFA-A662-9004ED236A88}">
      <dgm:prSet/>
      <dgm:spPr/>
      <dgm:t>
        <a:bodyPr/>
        <a:lstStyle/>
        <a:p>
          <a:endParaRPr lang="en-IN"/>
        </a:p>
      </dgm:t>
    </dgm:pt>
    <dgm:pt modelId="{D54EE1A6-9178-4770-B6C8-C6591C4887A3}">
      <dgm:prSet phldrT="[Text]"/>
      <dgm:spPr/>
      <dgm:t>
        <a:bodyPr anchor="ctr"/>
        <a:lstStyle/>
        <a:p>
          <a:pPr algn="just"/>
          <a:r>
            <a:rPr lang="en-IN" dirty="0">
              <a:solidFill>
                <a:schemeClr val="tx1"/>
              </a:solidFill>
            </a:rPr>
            <a:t>Solely used for Social, Domestic pleasure &amp; private purpose.</a:t>
          </a:r>
        </a:p>
      </dgm:t>
    </dgm:pt>
    <dgm:pt modelId="{31170E28-145B-4413-8EAC-4F0BA967F100}" type="parTrans" cxnId="{DCE5A59C-816B-4FF6-BD8D-29567950C3D9}">
      <dgm:prSet/>
      <dgm:spPr/>
      <dgm:t>
        <a:bodyPr/>
        <a:lstStyle/>
        <a:p>
          <a:endParaRPr lang="en-IN"/>
        </a:p>
      </dgm:t>
    </dgm:pt>
    <dgm:pt modelId="{E06BECAE-C311-4078-9136-6D5500D31E08}" type="sibTrans" cxnId="{DCE5A59C-816B-4FF6-BD8D-29567950C3D9}">
      <dgm:prSet/>
      <dgm:spPr/>
      <dgm:t>
        <a:bodyPr/>
        <a:lstStyle/>
        <a:p>
          <a:endParaRPr lang="en-IN"/>
        </a:p>
      </dgm:t>
    </dgm:pt>
    <dgm:pt modelId="{4F2B5F16-4603-42D5-926C-D45FF47FA6D9}">
      <dgm:prSet phldrT="[Text]"/>
      <dgm:spPr/>
      <dgm:t>
        <a:bodyPr/>
        <a:lstStyle/>
        <a:p>
          <a:r>
            <a:rPr lang="en-IN" dirty="0">
              <a:solidFill>
                <a:schemeClr val="tx1"/>
              </a:solidFill>
            </a:rPr>
            <a:t>Motor Cycle &amp; Scooters</a:t>
          </a:r>
        </a:p>
      </dgm:t>
    </dgm:pt>
    <dgm:pt modelId="{043C60EB-21E5-4151-B6B2-FEDBBBA24F72}" type="parTrans" cxnId="{C5B458FA-D215-41A1-9656-9050F3366C00}">
      <dgm:prSet/>
      <dgm:spPr/>
      <dgm:t>
        <a:bodyPr/>
        <a:lstStyle/>
        <a:p>
          <a:endParaRPr lang="en-IN"/>
        </a:p>
      </dgm:t>
    </dgm:pt>
    <dgm:pt modelId="{195384A4-F241-4A30-B0A2-188593FB44CC}" type="sibTrans" cxnId="{C5B458FA-D215-41A1-9656-9050F3366C00}">
      <dgm:prSet/>
      <dgm:spPr/>
      <dgm:t>
        <a:bodyPr/>
        <a:lstStyle/>
        <a:p>
          <a:endParaRPr lang="en-IN"/>
        </a:p>
      </dgm:t>
    </dgm:pt>
    <dgm:pt modelId="{A6891F4F-8292-4A5A-A9D4-D3BFBAD52755}">
      <dgm:prSet phldrT="[Text]"/>
      <dgm:spPr/>
      <dgm:t>
        <a:bodyPr anchor="ctr"/>
        <a:lstStyle/>
        <a:p>
          <a:r>
            <a:rPr lang="en-IN" dirty="0">
              <a:solidFill>
                <a:schemeClr val="tx1"/>
              </a:solidFill>
            </a:rPr>
            <a:t>Two wheeler insurance.</a:t>
          </a:r>
        </a:p>
      </dgm:t>
    </dgm:pt>
    <dgm:pt modelId="{58925897-64DD-46D3-B590-2BA22BFE8161}" type="parTrans" cxnId="{8515E04A-78B2-4A6F-8C91-620D12D899C1}">
      <dgm:prSet/>
      <dgm:spPr/>
      <dgm:t>
        <a:bodyPr/>
        <a:lstStyle/>
        <a:p>
          <a:endParaRPr lang="en-IN"/>
        </a:p>
      </dgm:t>
    </dgm:pt>
    <dgm:pt modelId="{E9A934D3-F4E4-42CD-9E6F-5C6AF6A43979}" type="sibTrans" cxnId="{8515E04A-78B2-4A6F-8C91-620D12D899C1}">
      <dgm:prSet/>
      <dgm:spPr/>
      <dgm:t>
        <a:bodyPr/>
        <a:lstStyle/>
        <a:p>
          <a:endParaRPr lang="en-IN"/>
        </a:p>
      </dgm:t>
    </dgm:pt>
    <dgm:pt modelId="{307C281D-C11E-4351-BB99-8229850E35EF}">
      <dgm:prSet phldrT="[Text]"/>
      <dgm:spPr/>
      <dgm:t>
        <a:bodyPr anchor="ctr"/>
        <a:lstStyle/>
        <a:p>
          <a:pPr algn="just"/>
          <a:r>
            <a:rPr lang="en-IN" dirty="0">
              <a:solidFill>
                <a:schemeClr val="tx1"/>
              </a:solidFill>
            </a:rPr>
            <a:t>Not to be used for hire, racing or speed testing or carriage of goods other than business samples.</a:t>
          </a:r>
        </a:p>
      </dgm:t>
    </dgm:pt>
    <dgm:pt modelId="{9F1FF35B-AE1B-45C7-8E10-F6AAD722F5DD}" type="parTrans" cxnId="{D07843DB-D12B-40EC-AA46-A38966CA33B7}">
      <dgm:prSet/>
      <dgm:spPr/>
    </dgm:pt>
    <dgm:pt modelId="{2CCB5BF9-9AE8-49A4-A639-2146BBE1F709}" type="sibTrans" cxnId="{D07843DB-D12B-40EC-AA46-A38966CA33B7}">
      <dgm:prSet/>
      <dgm:spPr/>
    </dgm:pt>
    <dgm:pt modelId="{845B3827-0E7D-4BA2-AF85-2815603DA575}">
      <dgm:prSet phldrT="[Text]"/>
      <dgm:spPr/>
      <dgm:t>
        <a:bodyPr anchor="ctr"/>
        <a:lstStyle/>
        <a:p>
          <a:r>
            <a:rPr lang="en-IN" dirty="0">
              <a:solidFill>
                <a:schemeClr val="tx1"/>
              </a:solidFill>
            </a:rPr>
            <a:t>Governed by Indian Motor Tariff</a:t>
          </a:r>
        </a:p>
      </dgm:t>
    </dgm:pt>
    <dgm:pt modelId="{8EC8A2D2-D438-4BEF-99EF-43AC9DD1457D}" type="parTrans" cxnId="{C2EC9786-CF97-43CF-AD70-8C4402FE9C84}">
      <dgm:prSet/>
      <dgm:spPr/>
    </dgm:pt>
    <dgm:pt modelId="{08CD7D5A-AEE0-466F-A223-A95AE5C3ABEA}" type="sibTrans" cxnId="{C2EC9786-CF97-43CF-AD70-8C4402FE9C84}">
      <dgm:prSet/>
      <dgm:spPr/>
    </dgm:pt>
    <dgm:pt modelId="{64182DDF-9838-4046-AB80-C8B47ADB61E1}" type="pres">
      <dgm:prSet presAssocID="{262C74B2-42D9-40D0-BF66-42AF6BA0C020}" presName="Name0" presStyleCnt="0">
        <dgm:presLayoutVars>
          <dgm:dir/>
          <dgm:animLvl val="lvl"/>
          <dgm:resizeHandles/>
        </dgm:presLayoutVars>
      </dgm:prSet>
      <dgm:spPr/>
    </dgm:pt>
    <dgm:pt modelId="{A58B45A4-7664-4F43-A40B-A13F6D9BAB41}" type="pres">
      <dgm:prSet presAssocID="{A79A428F-1733-4ED5-8300-6F1839359C6D}" presName="linNode" presStyleCnt="0"/>
      <dgm:spPr/>
    </dgm:pt>
    <dgm:pt modelId="{F16D9C8B-DFC9-4F9A-8535-C4A053E5C40A}" type="pres">
      <dgm:prSet presAssocID="{A79A428F-1733-4ED5-8300-6F1839359C6D}" presName="parentShp" presStyleLbl="node1" presStyleIdx="0" presStyleCnt="2">
        <dgm:presLayoutVars>
          <dgm:bulletEnabled val="1"/>
        </dgm:presLayoutVars>
      </dgm:prSet>
      <dgm:spPr/>
    </dgm:pt>
    <dgm:pt modelId="{8DB8FFC8-E19B-4CFE-8EC8-997E6FE1A668}" type="pres">
      <dgm:prSet presAssocID="{A79A428F-1733-4ED5-8300-6F1839359C6D}" presName="childShp" presStyleLbl="bgAccFollowNode1" presStyleIdx="0" presStyleCnt="2">
        <dgm:presLayoutVars>
          <dgm:bulletEnabled val="1"/>
        </dgm:presLayoutVars>
      </dgm:prSet>
      <dgm:spPr>
        <a:prstGeom prst="flowChartAlternateProcess">
          <a:avLst/>
        </a:prstGeom>
      </dgm:spPr>
    </dgm:pt>
    <dgm:pt modelId="{B1729F3C-8B08-4427-9060-28A6F5AAF824}" type="pres">
      <dgm:prSet presAssocID="{78E05776-C3B1-4F05-9F81-B5520193079E}" presName="spacing" presStyleCnt="0"/>
      <dgm:spPr/>
    </dgm:pt>
    <dgm:pt modelId="{C70D247C-A583-449D-9CFB-F40A0F0B35E1}" type="pres">
      <dgm:prSet presAssocID="{4F2B5F16-4603-42D5-926C-D45FF47FA6D9}" presName="linNode" presStyleCnt="0"/>
      <dgm:spPr/>
    </dgm:pt>
    <dgm:pt modelId="{A7065329-CDD3-4808-852F-580499FB37CB}" type="pres">
      <dgm:prSet presAssocID="{4F2B5F16-4603-42D5-926C-D45FF47FA6D9}" presName="parentShp" presStyleLbl="node1" presStyleIdx="1" presStyleCnt="2">
        <dgm:presLayoutVars>
          <dgm:bulletEnabled val="1"/>
        </dgm:presLayoutVars>
      </dgm:prSet>
      <dgm:spPr/>
    </dgm:pt>
    <dgm:pt modelId="{8984963A-2A2D-405A-8670-A5B9D5D577B4}" type="pres">
      <dgm:prSet presAssocID="{4F2B5F16-4603-42D5-926C-D45FF47FA6D9}" presName="childShp" presStyleLbl="bgAccFollowNode1" presStyleIdx="1" presStyleCnt="2">
        <dgm:presLayoutVars>
          <dgm:bulletEnabled val="1"/>
        </dgm:presLayoutVars>
      </dgm:prSet>
      <dgm:spPr>
        <a:prstGeom prst="flowChartAlternateProcess">
          <a:avLst/>
        </a:prstGeom>
      </dgm:spPr>
    </dgm:pt>
  </dgm:ptLst>
  <dgm:cxnLst>
    <dgm:cxn modelId="{C2304C25-4DBF-4DA6-B740-EEA59423DB12}" type="presOf" srcId="{4F2B5F16-4603-42D5-926C-D45FF47FA6D9}" destId="{A7065329-CDD3-4808-852F-580499FB37CB}" srcOrd="0" destOrd="0" presId="urn:microsoft.com/office/officeart/2005/8/layout/vList6"/>
    <dgm:cxn modelId="{83E23B2D-44FE-46B9-8244-6074FDC7EA9C}" type="presOf" srcId="{D54EE1A6-9178-4770-B6C8-C6591C4887A3}" destId="{8DB8FFC8-E19B-4CFE-8EC8-997E6FE1A668}" srcOrd="0" destOrd="1" presId="urn:microsoft.com/office/officeart/2005/8/layout/vList6"/>
    <dgm:cxn modelId="{8515E04A-78B2-4A6F-8C91-620D12D899C1}" srcId="{4F2B5F16-4603-42D5-926C-D45FF47FA6D9}" destId="{A6891F4F-8292-4A5A-A9D4-D3BFBAD52755}" srcOrd="0" destOrd="0" parTransId="{58925897-64DD-46D3-B590-2BA22BFE8161}" sibTransId="{E9A934D3-F4E4-42CD-9E6F-5C6AF6A43979}"/>
    <dgm:cxn modelId="{C2EC9786-CF97-43CF-AD70-8C4402FE9C84}" srcId="{4F2B5F16-4603-42D5-926C-D45FF47FA6D9}" destId="{845B3827-0E7D-4BA2-AF85-2815603DA575}" srcOrd="1" destOrd="0" parTransId="{8EC8A2D2-D438-4BEF-99EF-43AC9DD1457D}" sibTransId="{08CD7D5A-AEE0-466F-A223-A95AE5C3ABEA}"/>
    <dgm:cxn modelId="{4DB4CF97-94BA-4A56-A1D0-FBDDF4FBE192}" type="presOf" srcId="{262C74B2-42D9-40D0-BF66-42AF6BA0C020}" destId="{64182DDF-9838-4046-AB80-C8B47ADB61E1}" srcOrd="0" destOrd="0" presId="urn:microsoft.com/office/officeart/2005/8/layout/vList6"/>
    <dgm:cxn modelId="{DCE5A59C-816B-4FF6-BD8D-29567950C3D9}" srcId="{A79A428F-1733-4ED5-8300-6F1839359C6D}" destId="{D54EE1A6-9178-4770-B6C8-C6591C4887A3}" srcOrd="1" destOrd="0" parTransId="{31170E28-145B-4413-8EAC-4F0BA967F100}" sibTransId="{E06BECAE-C311-4078-9136-6D5500D31E08}"/>
    <dgm:cxn modelId="{9BA18DA2-8CFB-4F68-B1C9-F7B871765349}" srcId="{262C74B2-42D9-40D0-BF66-42AF6BA0C020}" destId="{A79A428F-1733-4ED5-8300-6F1839359C6D}" srcOrd="0" destOrd="0" parTransId="{7BB70D7B-D743-4FF9-89BA-1865EFF2FF1F}" sibTransId="{78E05776-C3B1-4F05-9F81-B5520193079E}"/>
    <dgm:cxn modelId="{05DE51A9-9C81-4D62-82A6-28B396F2000D}" type="presOf" srcId="{A6891F4F-8292-4A5A-A9D4-D3BFBAD52755}" destId="{8984963A-2A2D-405A-8670-A5B9D5D577B4}" srcOrd="0" destOrd="0" presId="urn:microsoft.com/office/officeart/2005/8/layout/vList6"/>
    <dgm:cxn modelId="{F356A3AC-6FDD-4EFA-A662-9004ED236A88}" srcId="{A79A428F-1733-4ED5-8300-6F1839359C6D}" destId="{DE35F035-056D-464E-A0A8-BE1DF107A687}" srcOrd="0" destOrd="0" parTransId="{859DC336-FDB6-4AE0-A09D-F422EFA82779}" sibTransId="{3F19727F-54BE-43DC-B2EC-AAC1697D1D82}"/>
    <dgm:cxn modelId="{3E1604B9-A1FF-48C9-8275-31F4B6D3005D}" type="presOf" srcId="{DE35F035-056D-464E-A0A8-BE1DF107A687}" destId="{8DB8FFC8-E19B-4CFE-8EC8-997E6FE1A668}" srcOrd="0" destOrd="0" presId="urn:microsoft.com/office/officeart/2005/8/layout/vList6"/>
    <dgm:cxn modelId="{937B8CC2-F946-401B-AF06-1D376C016005}" type="presOf" srcId="{845B3827-0E7D-4BA2-AF85-2815603DA575}" destId="{8984963A-2A2D-405A-8670-A5B9D5D577B4}" srcOrd="0" destOrd="1" presId="urn:microsoft.com/office/officeart/2005/8/layout/vList6"/>
    <dgm:cxn modelId="{F03016CB-18AA-4218-81CD-5D6622DFA925}" type="presOf" srcId="{307C281D-C11E-4351-BB99-8229850E35EF}" destId="{8DB8FFC8-E19B-4CFE-8EC8-997E6FE1A668}" srcOrd="0" destOrd="2" presId="urn:microsoft.com/office/officeart/2005/8/layout/vList6"/>
    <dgm:cxn modelId="{D07843DB-D12B-40EC-AA46-A38966CA33B7}" srcId="{A79A428F-1733-4ED5-8300-6F1839359C6D}" destId="{307C281D-C11E-4351-BB99-8229850E35EF}" srcOrd="2" destOrd="0" parTransId="{9F1FF35B-AE1B-45C7-8E10-F6AAD722F5DD}" sibTransId="{2CCB5BF9-9AE8-49A4-A639-2146BBE1F709}"/>
    <dgm:cxn modelId="{4CB092EE-361F-4176-A6FD-9A65201A1AC7}" type="presOf" srcId="{A79A428F-1733-4ED5-8300-6F1839359C6D}" destId="{F16D9C8B-DFC9-4F9A-8535-C4A053E5C40A}" srcOrd="0" destOrd="0" presId="urn:microsoft.com/office/officeart/2005/8/layout/vList6"/>
    <dgm:cxn modelId="{C5B458FA-D215-41A1-9656-9050F3366C00}" srcId="{262C74B2-42D9-40D0-BF66-42AF6BA0C020}" destId="{4F2B5F16-4603-42D5-926C-D45FF47FA6D9}" srcOrd="1" destOrd="0" parTransId="{043C60EB-21E5-4151-B6B2-FEDBBBA24F72}" sibTransId="{195384A4-F241-4A30-B0A2-188593FB44CC}"/>
    <dgm:cxn modelId="{B1E5928A-F817-4C53-9D38-FC8F507329C2}" type="presParOf" srcId="{64182DDF-9838-4046-AB80-C8B47ADB61E1}" destId="{A58B45A4-7664-4F43-A40B-A13F6D9BAB41}" srcOrd="0" destOrd="0" presId="urn:microsoft.com/office/officeart/2005/8/layout/vList6"/>
    <dgm:cxn modelId="{AA076BFA-E888-4447-98E1-F799D220AA54}" type="presParOf" srcId="{A58B45A4-7664-4F43-A40B-A13F6D9BAB41}" destId="{F16D9C8B-DFC9-4F9A-8535-C4A053E5C40A}" srcOrd="0" destOrd="0" presId="urn:microsoft.com/office/officeart/2005/8/layout/vList6"/>
    <dgm:cxn modelId="{B9D6373F-1BA2-4097-B2CA-6547033FEE7E}" type="presParOf" srcId="{A58B45A4-7664-4F43-A40B-A13F6D9BAB41}" destId="{8DB8FFC8-E19B-4CFE-8EC8-997E6FE1A668}" srcOrd="1" destOrd="0" presId="urn:microsoft.com/office/officeart/2005/8/layout/vList6"/>
    <dgm:cxn modelId="{2BCB1B1B-34EF-4B29-90D6-35EC0094C499}" type="presParOf" srcId="{64182DDF-9838-4046-AB80-C8B47ADB61E1}" destId="{B1729F3C-8B08-4427-9060-28A6F5AAF824}" srcOrd="1" destOrd="0" presId="urn:microsoft.com/office/officeart/2005/8/layout/vList6"/>
    <dgm:cxn modelId="{6818723E-4888-48F9-9532-FC0CEB8C18B6}" type="presParOf" srcId="{64182DDF-9838-4046-AB80-C8B47ADB61E1}" destId="{C70D247C-A583-449D-9CFB-F40A0F0B35E1}" srcOrd="2" destOrd="0" presId="urn:microsoft.com/office/officeart/2005/8/layout/vList6"/>
    <dgm:cxn modelId="{4699E77F-BD47-4256-A184-981CAEA5D6C6}" type="presParOf" srcId="{C70D247C-A583-449D-9CFB-F40A0F0B35E1}" destId="{A7065329-CDD3-4808-852F-580499FB37CB}" srcOrd="0" destOrd="0" presId="urn:microsoft.com/office/officeart/2005/8/layout/vList6"/>
    <dgm:cxn modelId="{65EE314C-769C-4C63-BE5D-E1CA496A50CF}" type="presParOf" srcId="{C70D247C-A583-449D-9CFB-F40A0F0B35E1}" destId="{8984963A-2A2D-405A-8670-A5B9D5D577B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9CDBD3C-4704-49F1-8E0F-5DD401766F55}" type="doc">
      <dgm:prSet loTypeId="urn:microsoft.com/office/officeart/2005/8/layout/venn1" loCatId="relationship" qsTypeId="urn:microsoft.com/office/officeart/2005/8/quickstyle/simple1" qsCatId="simple" csTypeId="urn:microsoft.com/office/officeart/2005/8/colors/colorful4" csCatId="colorful"/>
      <dgm:spPr/>
      <dgm:t>
        <a:bodyPr/>
        <a:lstStyle/>
        <a:p>
          <a:endParaRPr lang="en-IN"/>
        </a:p>
      </dgm:t>
    </dgm:pt>
    <dgm:pt modelId="{9B5792AA-8B6B-4DAA-B393-E49B425F8CD1}">
      <dgm:prSet/>
      <dgm:spPr/>
      <dgm:t>
        <a:bodyPr/>
        <a:lstStyle/>
        <a:p>
          <a:pPr rtl="0"/>
          <a:r>
            <a:rPr lang="en-IN" dirty="0"/>
            <a:t>Legal Requirement</a:t>
          </a:r>
        </a:p>
      </dgm:t>
    </dgm:pt>
    <dgm:pt modelId="{820E1D3B-F225-4008-B1E3-591136B16AF8}" type="parTrans" cxnId="{5DF7D3CA-90DD-4670-B927-44C2C2C378E0}">
      <dgm:prSet/>
      <dgm:spPr/>
      <dgm:t>
        <a:bodyPr/>
        <a:lstStyle/>
        <a:p>
          <a:endParaRPr lang="en-IN"/>
        </a:p>
      </dgm:t>
    </dgm:pt>
    <dgm:pt modelId="{88B9AB30-85EA-443F-8ABD-C007F9D94FD6}" type="sibTrans" cxnId="{5DF7D3CA-90DD-4670-B927-44C2C2C378E0}">
      <dgm:prSet/>
      <dgm:spPr/>
      <dgm:t>
        <a:bodyPr/>
        <a:lstStyle/>
        <a:p>
          <a:endParaRPr lang="en-IN"/>
        </a:p>
      </dgm:t>
    </dgm:pt>
    <dgm:pt modelId="{9B87EBD5-3CBA-49A0-9B75-CAEA0B6CBFC3}">
      <dgm:prSet/>
      <dgm:spPr/>
      <dgm:t>
        <a:bodyPr/>
        <a:lstStyle/>
        <a:p>
          <a:pPr rtl="0"/>
          <a:r>
            <a:rPr lang="en-IN" dirty="0"/>
            <a:t>Third Party Damage Cover</a:t>
          </a:r>
        </a:p>
      </dgm:t>
    </dgm:pt>
    <dgm:pt modelId="{DF5EF379-4542-4203-9ECB-2CEAE0941AEA}" type="parTrans" cxnId="{1C65F3E2-ACB1-46E2-ABDB-496B30E44A44}">
      <dgm:prSet/>
      <dgm:spPr/>
      <dgm:t>
        <a:bodyPr/>
        <a:lstStyle/>
        <a:p>
          <a:endParaRPr lang="en-IN"/>
        </a:p>
      </dgm:t>
    </dgm:pt>
    <dgm:pt modelId="{89E4CFD6-07FF-43DB-B1BF-5966E2655AE0}" type="sibTrans" cxnId="{1C65F3E2-ACB1-46E2-ABDB-496B30E44A44}">
      <dgm:prSet/>
      <dgm:spPr/>
      <dgm:t>
        <a:bodyPr/>
        <a:lstStyle/>
        <a:p>
          <a:endParaRPr lang="en-IN"/>
        </a:p>
      </dgm:t>
    </dgm:pt>
    <dgm:pt modelId="{C97C9EDD-C381-4329-8766-58953FD8F058}">
      <dgm:prSet/>
      <dgm:spPr/>
      <dgm:t>
        <a:bodyPr/>
        <a:lstStyle/>
        <a:p>
          <a:pPr rtl="0"/>
          <a:r>
            <a:rPr lang="en-IN" dirty="0"/>
            <a:t>Security against Theft</a:t>
          </a:r>
        </a:p>
      </dgm:t>
    </dgm:pt>
    <dgm:pt modelId="{5D249A0C-A2F7-4C12-A71A-E183942DF239}" type="parTrans" cxnId="{AF1644F1-283C-443B-96F1-96EB26416080}">
      <dgm:prSet/>
      <dgm:spPr/>
      <dgm:t>
        <a:bodyPr/>
        <a:lstStyle/>
        <a:p>
          <a:endParaRPr lang="en-IN"/>
        </a:p>
      </dgm:t>
    </dgm:pt>
    <dgm:pt modelId="{24F8EFDA-D026-4FC1-905B-4280EE2B7791}" type="sibTrans" cxnId="{AF1644F1-283C-443B-96F1-96EB26416080}">
      <dgm:prSet/>
      <dgm:spPr/>
      <dgm:t>
        <a:bodyPr/>
        <a:lstStyle/>
        <a:p>
          <a:endParaRPr lang="en-IN"/>
        </a:p>
      </dgm:t>
    </dgm:pt>
    <dgm:pt modelId="{319FF71F-2867-4FEF-8100-80C0EE0094B6}">
      <dgm:prSet/>
      <dgm:spPr/>
      <dgm:t>
        <a:bodyPr/>
        <a:lstStyle/>
        <a:p>
          <a:pPr rtl="0"/>
          <a:r>
            <a:rPr lang="en-IN" dirty="0"/>
            <a:t>Damage Expenses Coverage</a:t>
          </a:r>
        </a:p>
      </dgm:t>
    </dgm:pt>
    <dgm:pt modelId="{836E20E2-77B0-429A-9254-B65E31D6E92C}" type="parTrans" cxnId="{1675E43B-432C-4C32-9344-4591A65E0C29}">
      <dgm:prSet/>
      <dgm:spPr/>
      <dgm:t>
        <a:bodyPr/>
        <a:lstStyle/>
        <a:p>
          <a:endParaRPr lang="en-IN"/>
        </a:p>
      </dgm:t>
    </dgm:pt>
    <dgm:pt modelId="{5DD9D896-F398-4FC8-ABCF-9465C1DD6594}" type="sibTrans" cxnId="{1675E43B-432C-4C32-9344-4591A65E0C29}">
      <dgm:prSet/>
      <dgm:spPr/>
      <dgm:t>
        <a:bodyPr/>
        <a:lstStyle/>
        <a:p>
          <a:endParaRPr lang="en-IN"/>
        </a:p>
      </dgm:t>
    </dgm:pt>
    <dgm:pt modelId="{8BF7D545-7CE8-453A-A65F-3B1436878AC6}">
      <dgm:prSet/>
      <dgm:spPr/>
      <dgm:t>
        <a:bodyPr/>
        <a:lstStyle/>
        <a:p>
          <a:pPr rtl="0"/>
          <a:r>
            <a:rPr lang="en-IN" dirty="0"/>
            <a:t>Insurance against Personal Injury</a:t>
          </a:r>
        </a:p>
      </dgm:t>
    </dgm:pt>
    <dgm:pt modelId="{1CCBD0BA-4D6F-463F-954B-9D41418CB72B}" type="parTrans" cxnId="{99780F12-6182-4C2F-AB83-EE2504F0E6AB}">
      <dgm:prSet/>
      <dgm:spPr/>
      <dgm:t>
        <a:bodyPr/>
        <a:lstStyle/>
        <a:p>
          <a:endParaRPr lang="en-IN"/>
        </a:p>
      </dgm:t>
    </dgm:pt>
    <dgm:pt modelId="{705F8F98-EAA9-46A7-BD45-657825993A1D}" type="sibTrans" cxnId="{99780F12-6182-4C2F-AB83-EE2504F0E6AB}">
      <dgm:prSet/>
      <dgm:spPr/>
      <dgm:t>
        <a:bodyPr/>
        <a:lstStyle/>
        <a:p>
          <a:endParaRPr lang="en-IN"/>
        </a:p>
      </dgm:t>
    </dgm:pt>
    <dgm:pt modelId="{B1FD292E-F92E-45B6-83B8-90FF23061C4C}" type="pres">
      <dgm:prSet presAssocID="{89CDBD3C-4704-49F1-8E0F-5DD401766F55}" presName="compositeShape" presStyleCnt="0">
        <dgm:presLayoutVars>
          <dgm:chMax val="7"/>
          <dgm:dir/>
          <dgm:resizeHandles val="exact"/>
        </dgm:presLayoutVars>
      </dgm:prSet>
      <dgm:spPr/>
    </dgm:pt>
    <dgm:pt modelId="{04CA0DC3-3A9B-4AAB-BBF2-909905538D30}" type="pres">
      <dgm:prSet presAssocID="{9B5792AA-8B6B-4DAA-B393-E49B425F8CD1}" presName="circ1" presStyleLbl="vennNode1" presStyleIdx="0" presStyleCnt="5"/>
      <dgm:spPr/>
    </dgm:pt>
    <dgm:pt modelId="{52E8B70C-B641-4F6E-B86C-8FCBA4E4E11D}" type="pres">
      <dgm:prSet presAssocID="{9B5792AA-8B6B-4DAA-B393-E49B425F8CD1}" presName="circ1Tx" presStyleLbl="revTx" presStyleIdx="0" presStyleCnt="0">
        <dgm:presLayoutVars>
          <dgm:chMax val="0"/>
          <dgm:chPref val="0"/>
          <dgm:bulletEnabled val="1"/>
        </dgm:presLayoutVars>
      </dgm:prSet>
      <dgm:spPr/>
    </dgm:pt>
    <dgm:pt modelId="{DDB2C5D2-DEAD-44AB-83FC-C3AB78EB6F1C}" type="pres">
      <dgm:prSet presAssocID="{9B87EBD5-3CBA-49A0-9B75-CAEA0B6CBFC3}" presName="circ2" presStyleLbl="vennNode1" presStyleIdx="1" presStyleCnt="5"/>
      <dgm:spPr/>
    </dgm:pt>
    <dgm:pt modelId="{B11BFE65-6972-4A29-B48C-410AA90DDDAA}" type="pres">
      <dgm:prSet presAssocID="{9B87EBD5-3CBA-49A0-9B75-CAEA0B6CBFC3}" presName="circ2Tx" presStyleLbl="revTx" presStyleIdx="0" presStyleCnt="0">
        <dgm:presLayoutVars>
          <dgm:chMax val="0"/>
          <dgm:chPref val="0"/>
          <dgm:bulletEnabled val="1"/>
        </dgm:presLayoutVars>
      </dgm:prSet>
      <dgm:spPr/>
    </dgm:pt>
    <dgm:pt modelId="{5CFD7240-9647-4CA5-B10A-7768A559219E}" type="pres">
      <dgm:prSet presAssocID="{C97C9EDD-C381-4329-8766-58953FD8F058}" presName="circ3" presStyleLbl="vennNode1" presStyleIdx="2" presStyleCnt="5"/>
      <dgm:spPr/>
    </dgm:pt>
    <dgm:pt modelId="{353023E4-54C0-4A70-BF3B-C1FFC5D07B83}" type="pres">
      <dgm:prSet presAssocID="{C97C9EDD-C381-4329-8766-58953FD8F058}" presName="circ3Tx" presStyleLbl="revTx" presStyleIdx="0" presStyleCnt="0">
        <dgm:presLayoutVars>
          <dgm:chMax val="0"/>
          <dgm:chPref val="0"/>
          <dgm:bulletEnabled val="1"/>
        </dgm:presLayoutVars>
      </dgm:prSet>
      <dgm:spPr/>
    </dgm:pt>
    <dgm:pt modelId="{7BFCD7F5-8B1D-41D9-A8AE-D444C3CDE83F}" type="pres">
      <dgm:prSet presAssocID="{319FF71F-2867-4FEF-8100-80C0EE0094B6}" presName="circ4" presStyleLbl="vennNode1" presStyleIdx="3" presStyleCnt="5"/>
      <dgm:spPr/>
    </dgm:pt>
    <dgm:pt modelId="{2A1F9D1C-4168-4576-AC26-0E469D77042D}" type="pres">
      <dgm:prSet presAssocID="{319FF71F-2867-4FEF-8100-80C0EE0094B6}" presName="circ4Tx" presStyleLbl="revTx" presStyleIdx="0" presStyleCnt="0">
        <dgm:presLayoutVars>
          <dgm:chMax val="0"/>
          <dgm:chPref val="0"/>
          <dgm:bulletEnabled val="1"/>
        </dgm:presLayoutVars>
      </dgm:prSet>
      <dgm:spPr/>
    </dgm:pt>
    <dgm:pt modelId="{F4AF67A3-4646-48E9-A799-E69D549C5F8B}" type="pres">
      <dgm:prSet presAssocID="{8BF7D545-7CE8-453A-A65F-3B1436878AC6}" presName="circ5" presStyleLbl="vennNode1" presStyleIdx="4" presStyleCnt="5"/>
      <dgm:spPr/>
    </dgm:pt>
    <dgm:pt modelId="{D362ADAE-ED72-442A-8AFE-130B50882D24}" type="pres">
      <dgm:prSet presAssocID="{8BF7D545-7CE8-453A-A65F-3B1436878AC6}" presName="circ5Tx" presStyleLbl="revTx" presStyleIdx="0" presStyleCnt="0">
        <dgm:presLayoutVars>
          <dgm:chMax val="0"/>
          <dgm:chPref val="0"/>
          <dgm:bulletEnabled val="1"/>
        </dgm:presLayoutVars>
      </dgm:prSet>
      <dgm:spPr/>
    </dgm:pt>
  </dgm:ptLst>
  <dgm:cxnLst>
    <dgm:cxn modelId="{99780F12-6182-4C2F-AB83-EE2504F0E6AB}" srcId="{89CDBD3C-4704-49F1-8E0F-5DD401766F55}" destId="{8BF7D545-7CE8-453A-A65F-3B1436878AC6}" srcOrd="4" destOrd="0" parTransId="{1CCBD0BA-4D6F-463F-954B-9D41418CB72B}" sibTransId="{705F8F98-EAA9-46A7-BD45-657825993A1D}"/>
    <dgm:cxn modelId="{1F0E7534-2A68-4025-A7BF-01AFA8D63FD4}" type="presOf" srcId="{C97C9EDD-C381-4329-8766-58953FD8F058}" destId="{353023E4-54C0-4A70-BF3B-C1FFC5D07B83}" srcOrd="0" destOrd="0" presId="urn:microsoft.com/office/officeart/2005/8/layout/venn1"/>
    <dgm:cxn modelId="{1675E43B-432C-4C32-9344-4591A65E0C29}" srcId="{89CDBD3C-4704-49F1-8E0F-5DD401766F55}" destId="{319FF71F-2867-4FEF-8100-80C0EE0094B6}" srcOrd="3" destOrd="0" parTransId="{836E20E2-77B0-429A-9254-B65E31D6E92C}" sibTransId="{5DD9D896-F398-4FC8-ABCF-9465C1DD6594}"/>
    <dgm:cxn modelId="{8BF78E42-4295-4DD9-A2C3-51C6A5F1FF76}" type="presOf" srcId="{8BF7D545-7CE8-453A-A65F-3B1436878AC6}" destId="{D362ADAE-ED72-442A-8AFE-130B50882D24}" srcOrd="0" destOrd="0" presId="urn:microsoft.com/office/officeart/2005/8/layout/venn1"/>
    <dgm:cxn modelId="{06A83A4B-0ECD-4B74-BB14-031A5B8B2CDB}" type="presOf" srcId="{9B87EBD5-3CBA-49A0-9B75-CAEA0B6CBFC3}" destId="{B11BFE65-6972-4A29-B48C-410AA90DDDAA}" srcOrd="0" destOrd="0" presId="urn:microsoft.com/office/officeart/2005/8/layout/venn1"/>
    <dgm:cxn modelId="{663EC76E-0395-4CB1-92F1-69185A15109F}" type="presOf" srcId="{9B5792AA-8B6B-4DAA-B393-E49B425F8CD1}" destId="{52E8B70C-B641-4F6E-B86C-8FCBA4E4E11D}" srcOrd="0" destOrd="0" presId="urn:microsoft.com/office/officeart/2005/8/layout/venn1"/>
    <dgm:cxn modelId="{499B7778-091D-4B4E-977F-0FCCB30F4252}" type="presOf" srcId="{89CDBD3C-4704-49F1-8E0F-5DD401766F55}" destId="{B1FD292E-F92E-45B6-83B8-90FF23061C4C}" srcOrd="0" destOrd="0" presId="urn:microsoft.com/office/officeart/2005/8/layout/venn1"/>
    <dgm:cxn modelId="{5DF7D3CA-90DD-4670-B927-44C2C2C378E0}" srcId="{89CDBD3C-4704-49F1-8E0F-5DD401766F55}" destId="{9B5792AA-8B6B-4DAA-B393-E49B425F8CD1}" srcOrd="0" destOrd="0" parTransId="{820E1D3B-F225-4008-B1E3-591136B16AF8}" sibTransId="{88B9AB30-85EA-443F-8ABD-C007F9D94FD6}"/>
    <dgm:cxn modelId="{8A992CD9-3F5E-4FB1-8647-72A07F5F402D}" type="presOf" srcId="{319FF71F-2867-4FEF-8100-80C0EE0094B6}" destId="{2A1F9D1C-4168-4576-AC26-0E469D77042D}" srcOrd="0" destOrd="0" presId="urn:microsoft.com/office/officeart/2005/8/layout/venn1"/>
    <dgm:cxn modelId="{1C65F3E2-ACB1-46E2-ABDB-496B30E44A44}" srcId="{89CDBD3C-4704-49F1-8E0F-5DD401766F55}" destId="{9B87EBD5-3CBA-49A0-9B75-CAEA0B6CBFC3}" srcOrd="1" destOrd="0" parTransId="{DF5EF379-4542-4203-9ECB-2CEAE0941AEA}" sibTransId="{89E4CFD6-07FF-43DB-B1BF-5966E2655AE0}"/>
    <dgm:cxn modelId="{AF1644F1-283C-443B-96F1-96EB26416080}" srcId="{89CDBD3C-4704-49F1-8E0F-5DD401766F55}" destId="{C97C9EDD-C381-4329-8766-58953FD8F058}" srcOrd="2" destOrd="0" parTransId="{5D249A0C-A2F7-4C12-A71A-E183942DF239}" sibTransId="{24F8EFDA-D026-4FC1-905B-4280EE2B7791}"/>
    <dgm:cxn modelId="{549DB7F5-CAAB-4FB8-A143-EF8BDA7CD417}" type="presParOf" srcId="{B1FD292E-F92E-45B6-83B8-90FF23061C4C}" destId="{04CA0DC3-3A9B-4AAB-BBF2-909905538D30}" srcOrd="0" destOrd="0" presId="urn:microsoft.com/office/officeart/2005/8/layout/venn1"/>
    <dgm:cxn modelId="{9DD698C0-B07D-495E-9DC3-9959BF5210D1}" type="presParOf" srcId="{B1FD292E-F92E-45B6-83B8-90FF23061C4C}" destId="{52E8B70C-B641-4F6E-B86C-8FCBA4E4E11D}" srcOrd="1" destOrd="0" presId="urn:microsoft.com/office/officeart/2005/8/layout/venn1"/>
    <dgm:cxn modelId="{4D2D1A0C-4160-45BA-9518-995808CDFCC1}" type="presParOf" srcId="{B1FD292E-F92E-45B6-83B8-90FF23061C4C}" destId="{DDB2C5D2-DEAD-44AB-83FC-C3AB78EB6F1C}" srcOrd="2" destOrd="0" presId="urn:microsoft.com/office/officeart/2005/8/layout/venn1"/>
    <dgm:cxn modelId="{58709945-97B1-487F-8C3F-0577B425B8BB}" type="presParOf" srcId="{B1FD292E-F92E-45B6-83B8-90FF23061C4C}" destId="{B11BFE65-6972-4A29-B48C-410AA90DDDAA}" srcOrd="3" destOrd="0" presId="urn:microsoft.com/office/officeart/2005/8/layout/venn1"/>
    <dgm:cxn modelId="{D947C561-FB6F-4870-B153-9DC6D86FE2BB}" type="presParOf" srcId="{B1FD292E-F92E-45B6-83B8-90FF23061C4C}" destId="{5CFD7240-9647-4CA5-B10A-7768A559219E}" srcOrd="4" destOrd="0" presId="urn:microsoft.com/office/officeart/2005/8/layout/venn1"/>
    <dgm:cxn modelId="{4FEC9355-6A9D-4994-B363-D282FFA352E4}" type="presParOf" srcId="{B1FD292E-F92E-45B6-83B8-90FF23061C4C}" destId="{353023E4-54C0-4A70-BF3B-C1FFC5D07B83}" srcOrd="5" destOrd="0" presId="urn:microsoft.com/office/officeart/2005/8/layout/venn1"/>
    <dgm:cxn modelId="{7DECF453-3077-47C9-A987-115128AA65F4}" type="presParOf" srcId="{B1FD292E-F92E-45B6-83B8-90FF23061C4C}" destId="{7BFCD7F5-8B1D-41D9-A8AE-D444C3CDE83F}" srcOrd="6" destOrd="0" presId="urn:microsoft.com/office/officeart/2005/8/layout/venn1"/>
    <dgm:cxn modelId="{A5D87EA0-7CAA-429C-A118-93F168393B53}" type="presParOf" srcId="{B1FD292E-F92E-45B6-83B8-90FF23061C4C}" destId="{2A1F9D1C-4168-4576-AC26-0E469D77042D}" srcOrd="7" destOrd="0" presId="urn:microsoft.com/office/officeart/2005/8/layout/venn1"/>
    <dgm:cxn modelId="{2F2703C0-8A33-401A-9137-86EB7B28197B}" type="presParOf" srcId="{B1FD292E-F92E-45B6-83B8-90FF23061C4C}" destId="{F4AF67A3-4646-48E9-A799-E69D549C5F8B}" srcOrd="8" destOrd="0" presId="urn:microsoft.com/office/officeart/2005/8/layout/venn1"/>
    <dgm:cxn modelId="{D533CA38-68F5-4182-934B-6D4F5866A076}" type="presParOf" srcId="{B1FD292E-F92E-45B6-83B8-90FF23061C4C}" destId="{D362ADAE-ED72-442A-8AFE-130B50882D24}"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F0F1614-C0C4-45D6-A72E-9AA3B3719F8C}" type="doc">
      <dgm:prSet loTypeId="urn:microsoft.com/office/officeart/2005/8/layout/vList2" loCatId="list" qsTypeId="urn:microsoft.com/office/officeart/2005/8/quickstyle/simple1" qsCatId="simple" csTypeId="urn:microsoft.com/office/officeart/2005/8/colors/colorful4" csCatId="colorful"/>
      <dgm:spPr/>
      <dgm:t>
        <a:bodyPr/>
        <a:lstStyle/>
        <a:p>
          <a:endParaRPr lang="en-IN"/>
        </a:p>
      </dgm:t>
    </dgm:pt>
    <dgm:pt modelId="{D27E6F55-8882-48A8-9281-D97D4193F661}">
      <dgm:prSet/>
      <dgm:spPr/>
      <dgm:t>
        <a:bodyPr/>
        <a:lstStyle/>
        <a:p>
          <a:pPr rtl="0"/>
          <a:r>
            <a:rPr lang="en-IN" dirty="0">
              <a:solidFill>
                <a:schemeClr val="tx1"/>
              </a:solidFill>
            </a:rPr>
            <a:t>Insurance Location Geographic</a:t>
          </a:r>
        </a:p>
      </dgm:t>
    </dgm:pt>
    <dgm:pt modelId="{D7824D6F-9AB1-4B2B-8764-B7EA088AAD3E}" type="parTrans" cxnId="{E9E8F69F-D879-4F6B-9FEF-D8890B4C5014}">
      <dgm:prSet/>
      <dgm:spPr/>
      <dgm:t>
        <a:bodyPr/>
        <a:lstStyle/>
        <a:p>
          <a:endParaRPr lang="en-IN"/>
        </a:p>
      </dgm:t>
    </dgm:pt>
    <dgm:pt modelId="{D8F8540E-CF38-43FA-B143-DE27D8857F42}" type="sibTrans" cxnId="{E9E8F69F-D879-4F6B-9FEF-D8890B4C5014}">
      <dgm:prSet/>
      <dgm:spPr/>
      <dgm:t>
        <a:bodyPr/>
        <a:lstStyle/>
        <a:p>
          <a:endParaRPr lang="en-IN"/>
        </a:p>
      </dgm:t>
    </dgm:pt>
    <dgm:pt modelId="{FB14BCD6-FBD0-4F75-85B4-47F0460A809E}">
      <dgm:prSet/>
      <dgm:spPr/>
      <dgm:t>
        <a:bodyPr/>
        <a:lstStyle/>
        <a:p>
          <a:pPr rtl="0"/>
          <a:r>
            <a:rPr lang="en-IN" dirty="0">
              <a:solidFill>
                <a:schemeClr val="tx1"/>
              </a:solidFill>
            </a:rPr>
            <a:t>Personal Factors</a:t>
          </a:r>
        </a:p>
      </dgm:t>
    </dgm:pt>
    <dgm:pt modelId="{152D2E8E-4102-4069-B996-7BBFA9136B71}" type="parTrans" cxnId="{3CF9FF0B-AF25-4830-A550-14CDE46F5901}">
      <dgm:prSet/>
      <dgm:spPr/>
      <dgm:t>
        <a:bodyPr/>
        <a:lstStyle/>
        <a:p>
          <a:endParaRPr lang="en-IN"/>
        </a:p>
      </dgm:t>
    </dgm:pt>
    <dgm:pt modelId="{5A1A27CD-37A3-4650-ACA0-3785942C457C}" type="sibTrans" cxnId="{3CF9FF0B-AF25-4830-A550-14CDE46F5901}">
      <dgm:prSet/>
      <dgm:spPr/>
      <dgm:t>
        <a:bodyPr/>
        <a:lstStyle/>
        <a:p>
          <a:endParaRPr lang="en-IN"/>
        </a:p>
      </dgm:t>
    </dgm:pt>
    <dgm:pt modelId="{E61C346B-14AA-4689-9489-E804DA27291B}">
      <dgm:prSet/>
      <dgm:spPr/>
      <dgm:t>
        <a:bodyPr/>
        <a:lstStyle/>
        <a:p>
          <a:pPr rtl="0"/>
          <a:r>
            <a:rPr lang="en-IN" dirty="0">
              <a:solidFill>
                <a:schemeClr val="tx1"/>
              </a:solidFill>
            </a:rPr>
            <a:t>Type of Engine</a:t>
          </a:r>
        </a:p>
      </dgm:t>
    </dgm:pt>
    <dgm:pt modelId="{8004A4B7-B834-4582-A85C-42E3B9AECC30}" type="parTrans" cxnId="{6DCEEF54-A5CC-43F7-890C-F1809E1460D5}">
      <dgm:prSet/>
      <dgm:spPr/>
      <dgm:t>
        <a:bodyPr/>
        <a:lstStyle/>
        <a:p>
          <a:endParaRPr lang="en-IN"/>
        </a:p>
      </dgm:t>
    </dgm:pt>
    <dgm:pt modelId="{FEDF4828-6552-4495-B3BB-EA05F37041BD}" type="sibTrans" cxnId="{6DCEEF54-A5CC-43F7-890C-F1809E1460D5}">
      <dgm:prSet/>
      <dgm:spPr/>
      <dgm:t>
        <a:bodyPr/>
        <a:lstStyle/>
        <a:p>
          <a:endParaRPr lang="en-IN"/>
        </a:p>
      </dgm:t>
    </dgm:pt>
    <dgm:pt modelId="{EC7E1787-156A-439C-91E6-48DAAF85AEC1}">
      <dgm:prSet/>
      <dgm:spPr/>
      <dgm:t>
        <a:bodyPr/>
        <a:lstStyle/>
        <a:p>
          <a:pPr rtl="0"/>
          <a:r>
            <a:rPr lang="en-IN" dirty="0">
              <a:solidFill>
                <a:schemeClr val="tx1"/>
              </a:solidFill>
            </a:rPr>
            <a:t>Type of Coverage</a:t>
          </a:r>
        </a:p>
      </dgm:t>
    </dgm:pt>
    <dgm:pt modelId="{B7BF28BB-C048-41DC-B503-15E3B88A6805}" type="parTrans" cxnId="{1632D6E9-BCD4-4346-ACA6-EE673D417637}">
      <dgm:prSet/>
      <dgm:spPr/>
      <dgm:t>
        <a:bodyPr/>
        <a:lstStyle/>
        <a:p>
          <a:endParaRPr lang="en-IN"/>
        </a:p>
      </dgm:t>
    </dgm:pt>
    <dgm:pt modelId="{A90F0BA2-A744-4BBE-8686-7173EE0348F6}" type="sibTrans" cxnId="{1632D6E9-BCD4-4346-ACA6-EE673D417637}">
      <dgm:prSet/>
      <dgm:spPr/>
      <dgm:t>
        <a:bodyPr/>
        <a:lstStyle/>
        <a:p>
          <a:endParaRPr lang="en-IN"/>
        </a:p>
      </dgm:t>
    </dgm:pt>
    <dgm:pt modelId="{7AFEF22F-EA65-4C4C-85A0-543AF2BBEA88}">
      <dgm:prSet/>
      <dgm:spPr/>
      <dgm:t>
        <a:bodyPr/>
        <a:lstStyle/>
        <a:p>
          <a:pPr rtl="0"/>
          <a:r>
            <a:rPr lang="en-IN" dirty="0">
              <a:solidFill>
                <a:schemeClr val="tx1"/>
              </a:solidFill>
            </a:rPr>
            <a:t>Security System installed</a:t>
          </a:r>
        </a:p>
      </dgm:t>
    </dgm:pt>
    <dgm:pt modelId="{F78140AC-3A36-49AA-BD38-60F0E4083B30}" type="parTrans" cxnId="{787D25C8-DB94-4C56-9A89-2A88EAF819FC}">
      <dgm:prSet/>
      <dgm:spPr/>
      <dgm:t>
        <a:bodyPr/>
        <a:lstStyle/>
        <a:p>
          <a:endParaRPr lang="en-IN"/>
        </a:p>
      </dgm:t>
    </dgm:pt>
    <dgm:pt modelId="{63374BF4-09B3-45D6-B8D4-4B269FB23308}" type="sibTrans" cxnId="{787D25C8-DB94-4C56-9A89-2A88EAF819FC}">
      <dgm:prSet/>
      <dgm:spPr/>
      <dgm:t>
        <a:bodyPr/>
        <a:lstStyle/>
        <a:p>
          <a:endParaRPr lang="en-IN"/>
        </a:p>
      </dgm:t>
    </dgm:pt>
    <dgm:pt modelId="{9E1C60E9-F826-4BBE-BF8F-22C25F27CCE3}">
      <dgm:prSet/>
      <dgm:spPr/>
      <dgm:t>
        <a:bodyPr/>
        <a:lstStyle/>
        <a:p>
          <a:pPr rtl="0"/>
          <a:r>
            <a:rPr lang="en-IN" dirty="0">
              <a:solidFill>
                <a:schemeClr val="tx1"/>
              </a:solidFill>
            </a:rPr>
            <a:t>Customized Car Insurance Plan</a:t>
          </a:r>
        </a:p>
      </dgm:t>
    </dgm:pt>
    <dgm:pt modelId="{CD949A5B-65A0-4A57-8204-B1D4EDB3BDF5}" type="parTrans" cxnId="{ECE38626-500A-47AA-9B3F-9811E73FDC68}">
      <dgm:prSet/>
      <dgm:spPr/>
      <dgm:t>
        <a:bodyPr/>
        <a:lstStyle/>
        <a:p>
          <a:endParaRPr lang="en-IN"/>
        </a:p>
      </dgm:t>
    </dgm:pt>
    <dgm:pt modelId="{2A1D7B1E-FAE9-4198-BD7B-A4182ADAF9B2}" type="sibTrans" cxnId="{ECE38626-500A-47AA-9B3F-9811E73FDC68}">
      <dgm:prSet/>
      <dgm:spPr/>
      <dgm:t>
        <a:bodyPr/>
        <a:lstStyle/>
        <a:p>
          <a:endParaRPr lang="en-IN"/>
        </a:p>
      </dgm:t>
    </dgm:pt>
    <dgm:pt modelId="{CED78B50-BA68-4E8B-A41D-E38C02EC774A}" type="pres">
      <dgm:prSet presAssocID="{EF0F1614-C0C4-45D6-A72E-9AA3B3719F8C}" presName="linear" presStyleCnt="0">
        <dgm:presLayoutVars>
          <dgm:animLvl val="lvl"/>
          <dgm:resizeHandles val="exact"/>
        </dgm:presLayoutVars>
      </dgm:prSet>
      <dgm:spPr/>
    </dgm:pt>
    <dgm:pt modelId="{4231E0B5-C06B-4E9E-8730-E30A910A7032}" type="pres">
      <dgm:prSet presAssocID="{D27E6F55-8882-48A8-9281-D97D4193F661}" presName="parentText" presStyleLbl="node1" presStyleIdx="0" presStyleCnt="6">
        <dgm:presLayoutVars>
          <dgm:chMax val="0"/>
          <dgm:bulletEnabled val="1"/>
        </dgm:presLayoutVars>
      </dgm:prSet>
      <dgm:spPr/>
    </dgm:pt>
    <dgm:pt modelId="{5F8862C6-4EEC-4D15-9CFC-2D6CAF507160}" type="pres">
      <dgm:prSet presAssocID="{D8F8540E-CF38-43FA-B143-DE27D8857F42}" presName="spacer" presStyleCnt="0"/>
      <dgm:spPr/>
    </dgm:pt>
    <dgm:pt modelId="{53AC3635-64C6-4B01-974E-EFC8557A19D8}" type="pres">
      <dgm:prSet presAssocID="{FB14BCD6-FBD0-4F75-85B4-47F0460A809E}" presName="parentText" presStyleLbl="node1" presStyleIdx="1" presStyleCnt="6">
        <dgm:presLayoutVars>
          <dgm:chMax val="0"/>
          <dgm:bulletEnabled val="1"/>
        </dgm:presLayoutVars>
      </dgm:prSet>
      <dgm:spPr/>
    </dgm:pt>
    <dgm:pt modelId="{EDF9005F-1F43-45D1-927D-BC1A480EBC75}" type="pres">
      <dgm:prSet presAssocID="{5A1A27CD-37A3-4650-ACA0-3785942C457C}" presName="spacer" presStyleCnt="0"/>
      <dgm:spPr/>
    </dgm:pt>
    <dgm:pt modelId="{0B502639-47BA-48FB-904B-5BC9A34A27E8}" type="pres">
      <dgm:prSet presAssocID="{E61C346B-14AA-4689-9489-E804DA27291B}" presName="parentText" presStyleLbl="node1" presStyleIdx="2" presStyleCnt="6">
        <dgm:presLayoutVars>
          <dgm:chMax val="0"/>
          <dgm:bulletEnabled val="1"/>
        </dgm:presLayoutVars>
      </dgm:prSet>
      <dgm:spPr/>
    </dgm:pt>
    <dgm:pt modelId="{328506F7-9FD8-4EE9-9C25-0368D661864B}" type="pres">
      <dgm:prSet presAssocID="{FEDF4828-6552-4495-B3BB-EA05F37041BD}" presName="spacer" presStyleCnt="0"/>
      <dgm:spPr/>
    </dgm:pt>
    <dgm:pt modelId="{49126A85-2E13-416C-AD80-23A09A7EE409}" type="pres">
      <dgm:prSet presAssocID="{EC7E1787-156A-439C-91E6-48DAAF85AEC1}" presName="parentText" presStyleLbl="node1" presStyleIdx="3" presStyleCnt="6">
        <dgm:presLayoutVars>
          <dgm:chMax val="0"/>
          <dgm:bulletEnabled val="1"/>
        </dgm:presLayoutVars>
      </dgm:prSet>
      <dgm:spPr/>
    </dgm:pt>
    <dgm:pt modelId="{D16C4E4A-1A97-41AB-B635-343EDBA19D85}" type="pres">
      <dgm:prSet presAssocID="{A90F0BA2-A744-4BBE-8686-7173EE0348F6}" presName="spacer" presStyleCnt="0"/>
      <dgm:spPr/>
    </dgm:pt>
    <dgm:pt modelId="{33B5BE65-F706-4A65-89D0-3FA009CEA510}" type="pres">
      <dgm:prSet presAssocID="{7AFEF22F-EA65-4C4C-85A0-543AF2BBEA88}" presName="parentText" presStyleLbl="node1" presStyleIdx="4" presStyleCnt="6">
        <dgm:presLayoutVars>
          <dgm:chMax val="0"/>
          <dgm:bulletEnabled val="1"/>
        </dgm:presLayoutVars>
      </dgm:prSet>
      <dgm:spPr/>
    </dgm:pt>
    <dgm:pt modelId="{2DDD7989-041B-44FD-9420-259F70809ECA}" type="pres">
      <dgm:prSet presAssocID="{63374BF4-09B3-45D6-B8D4-4B269FB23308}" presName="spacer" presStyleCnt="0"/>
      <dgm:spPr/>
    </dgm:pt>
    <dgm:pt modelId="{20AFF8B9-2E63-4DA6-BE7B-FE8138E19BE3}" type="pres">
      <dgm:prSet presAssocID="{9E1C60E9-F826-4BBE-BF8F-22C25F27CCE3}" presName="parentText" presStyleLbl="node1" presStyleIdx="5" presStyleCnt="6">
        <dgm:presLayoutVars>
          <dgm:chMax val="0"/>
          <dgm:bulletEnabled val="1"/>
        </dgm:presLayoutVars>
      </dgm:prSet>
      <dgm:spPr/>
    </dgm:pt>
  </dgm:ptLst>
  <dgm:cxnLst>
    <dgm:cxn modelId="{3CF9FF0B-AF25-4830-A550-14CDE46F5901}" srcId="{EF0F1614-C0C4-45D6-A72E-9AA3B3719F8C}" destId="{FB14BCD6-FBD0-4F75-85B4-47F0460A809E}" srcOrd="1" destOrd="0" parTransId="{152D2E8E-4102-4069-B996-7BBFA9136B71}" sibTransId="{5A1A27CD-37A3-4650-ACA0-3785942C457C}"/>
    <dgm:cxn modelId="{DBE13C15-F623-48B0-A06F-D703F8CD4014}" type="presOf" srcId="{9E1C60E9-F826-4BBE-BF8F-22C25F27CCE3}" destId="{20AFF8B9-2E63-4DA6-BE7B-FE8138E19BE3}" srcOrd="0" destOrd="0" presId="urn:microsoft.com/office/officeart/2005/8/layout/vList2"/>
    <dgm:cxn modelId="{DEC5C515-63E3-43BE-8B82-041B93CD9C18}" type="presOf" srcId="{E61C346B-14AA-4689-9489-E804DA27291B}" destId="{0B502639-47BA-48FB-904B-5BC9A34A27E8}" srcOrd="0" destOrd="0" presId="urn:microsoft.com/office/officeart/2005/8/layout/vList2"/>
    <dgm:cxn modelId="{ECE38626-500A-47AA-9B3F-9811E73FDC68}" srcId="{EF0F1614-C0C4-45D6-A72E-9AA3B3719F8C}" destId="{9E1C60E9-F826-4BBE-BF8F-22C25F27CCE3}" srcOrd="5" destOrd="0" parTransId="{CD949A5B-65A0-4A57-8204-B1D4EDB3BDF5}" sibTransId="{2A1D7B1E-FAE9-4198-BD7B-A4182ADAF9B2}"/>
    <dgm:cxn modelId="{97237F29-54ED-45BC-8000-97C99BB5D417}" type="presOf" srcId="{EF0F1614-C0C4-45D6-A72E-9AA3B3719F8C}" destId="{CED78B50-BA68-4E8B-A41D-E38C02EC774A}" srcOrd="0" destOrd="0" presId="urn:microsoft.com/office/officeart/2005/8/layout/vList2"/>
    <dgm:cxn modelId="{F7249C3E-72B5-45A7-BDB7-1580765B167C}" type="presOf" srcId="{EC7E1787-156A-439C-91E6-48DAAF85AEC1}" destId="{49126A85-2E13-416C-AD80-23A09A7EE409}" srcOrd="0" destOrd="0" presId="urn:microsoft.com/office/officeart/2005/8/layout/vList2"/>
    <dgm:cxn modelId="{6DCEEF54-A5CC-43F7-890C-F1809E1460D5}" srcId="{EF0F1614-C0C4-45D6-A72E-9AA3B3719F8C}" destId="{E61C346B-14AA-4689-9489-E804DA27291B}" srcOrd="2" destOrd="0" parTransId="{8004A4B7-B834-4582-A85C-42E3B9AECC30}" sibTransId="{FEDF4828-6552-4495-B3BB-EA05F37041BD}"/>
    <dgm:cxn modelId="{E9E8F69F-D879-4F6B-9FEF-D8890B4C5014}" srcId="{EF0F1614-C0C4-45D6-A72E-9AA3B3719F8C}" destId="{D27E6F55-8882-48A8-9281-D97D4193F661}" srcOrd="0" destOrd="0" parTransId="{D7824D6F-9AB1-4B2B-8764-B7EA088AAD3E}" sibTransId="{D8F8540E-CF38-43FA-B143-DE27D8857F42}"/>
    <dgm:cxn modelId="{EF73F7A7-8811-4658-8D54-F3AE14BA1471}" type="presOf" srcId="{FB14BCD6-FBD0-4F75-85B4-47F0460A809E}" destId="{53AC3635-64C6-4B01-974E-EFC8557A19D8}" srcOrd="0" destOrd="0" presId="urn:microsoft.com/office/officeart/2005/8/layout/vList2"/>
    <dgm:cxn modelId="{787D25C8-DB94-4C56-9A89-2A88EAF819FC}" srcId="{EF0F1614-C0C4-45D6-A72E-9AA3B3719F8C}" destId="{7AFEF22F-EA65-4C4C-85A0-543AF2BBEA88}" srcOrd="4" destOrd="0" parTransId="{F78140AC-3A36-49AA-BD38-60F0E4083B30}" sibTransId="{63374BF4-09B3-45D6-B8D4-4B269FB23308}"/>
    <dgm:cxn modelId="{1632D6E9-BCD4-4346-ACA6-EE673D417637}" srcId="{EF0F1614-C0C4-45D6-A72E-9AA3B3719F8C}" destId="{EC7E1787-156A-439C-91E6-48DAAF85AEC1}" srcOrd="3" destOrd="0" parTransId="{B7BF28BB-C048-41DC-B503-15E3B88A6805}" sibTransId="{A90F0BA2-A744-4BBE-8686-7173EE0348F6}"/>
    <dgm:cxn modelId="{E19550ED-4571-45A2-994A-10C86FCDBB01}" type="presOf" srcId="{D27E6F55-8882-48A8-9281-D97D4193F661}" destId="{4231E0B5-C06B-4E9E-8730-E30A910A7032}" srcOrd="0" destOrd="0" presId="urn:microsoft.com/office/officeart/2005/8/layout/vList2"/>
    <dgm:cxn modelId="{F77E94EF-04CA-4A7F-985F-1B55C15726C6}" type="presOf" srcId="{7AFEF22F-EA65-4C4C-85A0-543AF2BBEA88}" destId="{33B5BE65-F706-4A65-89D0-3FA009CEA510}" srcOrd="0" destOrd="0" presId="urn:microsoft.com/office/officeart/2005/8/layout/vList2"/>
    <dgm:cxn modelId="{72345B77-1D9F-47AA-8CBF-C043E27F1AA5}" type="presParOf" srcId="{CED78B50-BA68-4E8B-A41D-E38C02EC774A}" destId="{4231E0B5-C06B-4E9E-8730-E30A910A7032}" srcOrd="0" destOrd="0" presId="urn:microsoft.com/office/officeart/2005/8/layout/vList2"/>
    <dgm:cxn modelId="{385A8455-B364-47D2-8F04-F36028427F09}" type="presParOf" srcId="{CED78B50-BA68-4E8B-A41D-E38C02EC774A}" destId="{5F8862C6-4EEC-4D15-9CFC-2D6CAF507160}" srcOrd="1" destOrd="0" presId="urn:microsoft.com/office/officeart/2005/8/layout/vList2"/>
    <dgm:cxn modelId="{A61E5374-0717-4F16-A7AC-74200FC423B3}" type="presParOf" srcId="{CED78B50-BA68-4E8B-A41D-E38C02EC774A}" destId="{53AC3635-64C6-4B01-974E-EFC8557A19D8}" srcOrd="2" destOrd="0" presId="urn:microsoft.com/office/officeart/2005/8/layout/vList2"/>
    <dgm:cxn modelId="{75859F26-4746-4E62-8AD0-DC1BE05519D6}" type="presParOf" srcId="{CED78B50-BA68-4E8B-A41D-E38C02EC774A}" destId="{EDF9005F-1F43-45D1-927D-BC1A480EBC75}" srcOrd="3" destOrd="0" presId="urn:microsoft.com/office/officeart/2005/8/layout/vList2"/>
    <dgm:cxn modelId="{B50B8A77-D1C0-4504-8D37-B1FE5C744205}" type="presParOf" srcId="{CED78B50-BA68-4E8B-A41D-E38C02EC774A}" destId="{0B502639-47BA-48FB-904B-5BC9A34A27E8}" srcOrd="4" destOrd="0" presId="urn:microsoft.com/office/officeart/2005/8/layout/vList2"/>
    <dgm:cxn modelId="{8D9AEA7E-0180-4319-BCE5-42E55DB2A8EB}" type="presParOf" srcId="{CED78B50-BA68-4E8B-A41D-E38C02EC774A}" destId="{328506F7-9FD8-4EE9-9C25-0368D661864B}" srcOrd="5" destOrd="0" presId="urn:microsoft.com/office/officeart/2005/8/layout/vList2"/>
    <dgm:cxn modelId="{CE3142A8-3E79-4E17-917D-72B95B64876B}" type="presParOf" srcId="{CED78B50-BA68-4E8B-A41D-E38C02EC774A}" destId="{49126A85-2E13-416C-AD80-23A09A7EE409}" srcOrd="6" destOrd="0" presId="urn:microsoft.com/office/officeart/2005/8/layout/vList2"/>
    <dgm:cxn modelId="{98D80DCB-F6D6-4A32-868A-49B8687A9D14}" type="presParOf" srcId="{CED78B50-BA68-4E8B-A41D-E38C02EC774A}" destId="{D16C4E4A-1A97-41AB-B635-343EDBA19D85}" srcOrd="7" destOrd="0" presId="urn:microsoft.com/office/officeart/2005/8/layout/vList2"/>
    <dgm:cxn modelId="{1EF79671-FF39-4103-8889-9A48300C9E1B}" type="presParOf" srcId="{CED78B50-BA68-4E8B-A41D-E38C02EC774A}" destId="{33B5BE65-F706-4A65-89D0-3FA009CEA510}" srcOrd="8" destOrd="0" presId="urn:microsoft.com/office/officeart/2005/8/layout/vList2"/>
    <dgm:cxn modelId="{EF97DC54-8944-4BE3-9656-91470EED242A}" type="presParOf" srcId="{CED78B50-BA68-4E8B-A41D-E38C02EC774A}" destId="{2DDD7989-041B-44FD-9420-259F70809ECA}" srcOrd="9" destOrd="0" presId="urn:microsoft.com/office/officeart/2005/8/layout/vList2"/>
    <dgm:cxn modelId="{4734164C-8515-47D6-8B22-C39925285B2C}" type="presParOf" srcId="{CED78B50-BA68-4E8B-A41D-E38C02EC774A}" destId="{20AFF8B9-2E63-4DA6-BE7B-FE8138E19BE3}"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E572550-DE88-44E0-901D-94437E84ADA5}" type="doc">
      <dgm:prSet loTypeId="urn:microsoft.com/office/officeart/2005/8/layout/venn1" loCatId="relationship" qsTypeId="urn:microsoft.com/office/officeart/2005/8/quickstyle/simple1" qsCatId="simple" csTypeId="urn:microsoft.com/office/officeart/2005/8/colors/accent1_5" csCatId="accent1"/>
      <dgm:spPr/>
      <dgm:t>
        <a:bodyPr/>
        <a:lstStyle/>
        <a:p>
          <a:endParaRPr lang="en-IN"/>
        </a:p>
      </dgm:t>
    </dgm:pt>
    <dgm:pt modelId="{BE7E25E9-68EA-4010-B8FC-3EF7276800C6}">
      <dgm:prSet/>
      <dgm:spPr/>
      <dgm:t>
        <a:bodyPr/>
        <a:lstStyle/>
        <a:p>
          <a:pPr rtl="0"/>
          <a:r>
            <a:rPr lang="en-IN" dirty="0"/>
            <a:t>Cubic Capacity of the Engine</a:t>
          </a:r>
        </a:p>
      </dgm:t>
    </dgm:pt>
    <dgm:pt modelId="{975A2B82-1CFD-4EF6-88B4-C4B9806943D2}" type="parTrans" cxnId="{AC143F56-E492-4401-BD16-415E33594363}">
      <dgm:prSet/>
      <dgm:spPr/>
      <dgm:t>
        <a:bodyPr/>
        <a:lstStyle/>
        <a:p>
          <a:endParaRPr lang="en-IN"/>
        </a:p>
      </dgm:t>
    </dgm:pt>
    <dgm:pt modelId="{6280503F-6311-465D-88D4-6CEE5148C3AF}" type="sibTrans" cxnId="{AC143F56-E492-4401-BD16-415E33594363}">
      <dgm:prSet/>
      <dgm:spPr/>
      <dgm:t>
        <a:bodyPr/>
        <a:lstStyle/>
        <a:p>
          <a:endParaRPr lang="en-IN"/>
        </a:p>
      </dgm:t>
    </dgm:pt>
    <dgm:pt modelId="{1AE4C78D-D8DD-4626-851D-209BE9242E0E}">
      <dgm:prSet/>
      <dgm:spPr/>
      <dgm:t>
        <a:bodyPr/>
        <a:lstStyle/>
        <a:p>
          <a:pPr rtl="0"/>
          <a:r>
            <a:rPr lang="en-IN" dirty="0"/>
            <a:t>Age of Vehicle</a:t>
          </a:r>
        </a:p>
      </dgm:t>
    </dgm:pt>
    <dgm:pt modelId="{58991FE5-A056-4837-A928-A43870A2241D}" type="parTrans" cxnId="{8045AEA0-6CB1-4161-9903-4AAA9D616FEC}">
      <dgm:prSet/>
      <dgm:spPr/>
      <dgm:t>
        <a:bodyPr/>
        <a:lstStyle/>
        <a:p>
          <a:endParaRPr lang="en-IN"/>
        </a:p>
      </dgm:t>
    </dgm:pt>
    <dgm:pt modelId="{094D681E-B111-45D1-B7FF-AD7399AF2E97}" type="sibTrans" cxnId="{8045AEA0-6CB1-4161-9903-4AAA9D616FEC}">
      <dgm:prSet/>
      <dgm:spPr/>
      <dgm:t>
        <a:bodyPr/>
        <a:lstStyle/>
        <a:p>
          <a:endParaRPr lang="en-IN"/>
        </a:p>
      </dgm:t>
    </dgm:pt>
    <dgm:pt modelId="{A3605C6F-2900-40E9-975B-D524D1C17B6C}">
      <dgm:prSet/>
      <dgm:spPr/>
      <dgm:t>
        <a:bodyPr/>
        <a:lstStyle/>
        <a:p>
          <a:pPr rtl="0"/>
          <a:r>
            <a:rPr lang="en-IN" dirty="0"/>
            <a:t>Geographical Zone</a:t>
          </a:r>
        </a:p>
      </dgm:t>
    </dgm:pt>
    <dgm:pt modelId="{790C698E-81C8-4494-B968-A3A2D64ECB13}" type="parTrans" cxnId="{E1F8C1E0-3C5F-4868-B290-D735D52D755D}">
      <dgm:prSet/>
      <dgm:spPr/>
      <dgm:t>
        <a:bodyPr/>
        <a:lstStyle/>
        <a:p>
          <a:endParaRPr lang="en-IN"/>
        </a:p>
      </dgm:t>
    </dgm:pt>
    <dgm:pt modelId="{0DAEB446-F72F-4DEE-AA16-5BAC2981ECDA}" type="sibTrans" cxnId="{E1F8C1E0-3C5F-4868-B290-D735D52D755D}">
      <dgm:prSet/>
      <dgm:spPr/>
      <dgm:t>
        <a:bodyPr/>
        <a:lstStyle/>
        <a:p>
          <a:endParaRPr lang="en-IN"/>
        </a:p>
      </dgm:t>
    </dgm:pt>
    <dgm:pt modelId="{66412C3D-82C1-424A-BC6D-3C4E7B84559C}">
      <dgm:prSet/>
      <dgm:spPr/>
      <dgm:t>
        <a:bodyPr/>
        <a:lstStyle/>
        <a:p>
          <a:pPr rtl="0"/>
          <a:r>
            <a:rPr lang="en-IN" dirty="0"/>
            <a:t>Type of Model</a:t>
          </a:r>
        </a:p>
      </dgm:t>
    </dgm:pt>
    <dgm:pt modelId="{F998A9FB-E89B-4D4C-BBA9-0BCB7EB8E9D1}" type="parTrans" cxnId="{8458F5D9-1146-4545-B1C9-4002ED3D87BE}">
      <dgm:prSet/>
      <dgm:spPr/>
      <dgm:t>
        <a:bodyPr/>
        <a:lstStyle/>
        <a:p>
          <a:endParaRPr lang="en-IN"/>
        </a:p>
      </dgm:t>
    </dgm:pt>
    <dgm:pt modelId="{0AABCD5A-2FFC-44EA-9EE9-918DB8525B87}" type="sibTrans" cxnId="{8458F5D9-1146-4545-B1C9-4002ED3D87BE}">
      <dgm:prSet/>
      <dgm:spPr/>
      <dgm:t>
        <a:bodyPr/>
        <a:lstStyle/>
        <a:p>
          <a:endParaRPr lang="en-IN"/>
        </a:p>
      </dgm:t>
    </dgm:pt>
    <dgm:pt modelId="{B098F4DB-A5CA-47E0-8529-7BA8AD5368FE}">
      <dgm:prSet/>
      <dgm:spPr/>
      <dgm:t>
        <a:bodyPr/>
        <a:lstStyle/>
        <a:p>
          <a:pPr rtl="0"/>
          <a:r>
            <a:rPr lang="en-IN" dirty="0"/>
            <a:t>Insured Declared Value</a:t>
          </a:r>
        </a:p>
      </dgm:t>
    </dgm:pt>
    <dgm:pt modelId="{B19543D3-5CB8-4F43-9648-CC5511755CA8}" type="parTrans" cxnId="{44FC29EC-5E7B-42C9-A42D-8BCF6D4AC6CA}">
      <dgm:prSet/>
      <dgm:spPr/>
      <dgm:t>
        <a:bodyPr/>
        <a:lstStyle/>
        <a:p>
          <a:endParaRPr lang="en-IN"/>
        </a:p>
      </dgm:t>
    </dgm:pt>
    <dgm:pt modelId="{86496E93-3C2B-4467-B3D4-CCA5A57378F8}" type="sibTrans" cxnId="{44FC29EC-5E7B-42C9-A42D-8BCF6D4AC6CA}">
      <dgm:prSet/>
      <dgm:spPr/>
      <dgm:t>
        <a:bodyPr/>
        <a:lstStyle/>
        <a:p>
          <a:endParaRPr lang="en-IN"/>
        </a:p>
      </dgm:t>
    </dgm:pt>
    <dgm:pt modelId="{5EAF9094-4EEC-4230-AA4D-A4769A31D062}" type="pres">
      <dgm:prSet presAssocID="{EE572550-DE88-44E0-901D-94437E84ADA5}" presName="compositeShape" presStyleCnt="0">
        <dgm:presLayoutVars>
          <dgm:chMax val="7"/>
          <dgm:dir/>
          <dgm:resizeHandles val="exact"/>
        </dgm:presLayoutVars>
      </dgm:prSet>
      <dgm:spPr/>
    </dgm:pt>
    <dgm:pt modelId="{61668B83-88E0-48C0-AFC2-C637CE956645}" type="pres">
      <dgm:prSet presAssocID="{BE7E25E9-68EA-4010-B8FC-3EF7276800C6}" presName="circ1" presStyleLbl="vennNode1" presStyleIdx="0" presStyleCnt="5"/>
      <dgm:spPr/>
    </dgm:pt>
    <dgm:pt modelId="{556E0191-DC36-43AB-B014-6DC9E7BD3E47}" type="pres">
      <dgm:prSet presAssocID="{BE7E25E9-68EA-4010-B8FC-3EF7276800C6}" presName="circ1Tx" presStyleLbl="revTx" presStyleIdx="0" presStyleCnt="0">
        <dgm:presLayoutVars>
          <dgm:chMax val="0"/>
          <dgm:chPref val="0"/>
          <dgm:bulletEnabled val="1"/>
        </dgm:presLayoutVars>
      </dgm:prSet>
      <dgm:spPr/>
    </dgm:pt>
    <dgm:pt modelId="{D0FB7B84-6AA7-467C-8C70-8CCA433A837A}" type="pres">
      <dgm:prSet presAssocID="{1AE4C78D-D8DD-4626-851D-209BE9242E0E}" presName="circ2" presStyleLbl="vennNode1" presStyleIdx="1" presStyleCnt="5"/>
      <dgm:spPr/>
    </dgm:pt>
    <dgm:pt modelId="{6FBCACB2-2474-479B-B3C1-A8417B78C1AB}" type="pres">
      <dgm:prSet presAssocID="{1AE4C78D-D8DD-4626-851D-209BE9242E0E}" presName="circ2Tx" presStyleLbl="revTx" presStyleIdx="0" presStyleCnt="0">
        <dgm:presLayoutVars>
          <dgm:chMax val="0"/>
          <dgm:chPref val="0"/>
          <dgm:bulletEnabled val="1"/>
        </dgm:presLayoutVars>
      </dgm:prSet>
      <dgm:spPr/>
    </dgm:pt>
    <dgm:pt modelId="{35E64004-D148-4C64-89E9-212E39F24A2F}" type="pres">
      <dgm:prSet presAssocID="{A3605C6F-2900-40E9-975B-D524D1C17B6C}" presName="circ3" presStyleLbl="vennNode1" presStyleIdx="2" presStyleCnt="5"/>
      <dgm:spPr/>
    </dgm:pt>
    <dgm:pt modelId="{61CA96AB-7993-49F4-8B3E-CD5E051334D2}" type="pres">
      <dgm:prSet presAssocID="{A3605C6F-2900-40E9-975B-D524D1C17B6C}" presName="circ3Tx" presStyleLbl="revTx" presStyleIdx="0" presStyleCnt="0">
        <dgm:presLayoutVars>
          <dgm:chMax val="0"/>
          <dgm:chPref val="0"/>
          <dgm:bulletEnabled val="1"/>
        </dgm:presLayoutVars>
      </dgm:prSet>
      <dgm:spPr/>
    </dgm:pt>
    <dgm:pt modelId="{EA576410-1BF6-41F7-933F-E99D0CD58102}" type="pres">
      <dgm:prSet presAssocID="{66412C3D-82C1-424A-BC6D-3C4E7B84559C}" presName="circ4" presStyleLbl="vennNode1" presStyleIdx="3" presStyleCnt="5"/>
      <dgm:spPr/>
    </dgm:pt>
    <dgm:pt modelId="{0B0411ED-435B-4B2F-9838-994B8E70B690}" type="pres">
      <dgm:prSet presAssocID="{66412C3D-82C1-424A-BC6D-3C4E7B84559C}" presName="circ4Tx" presStyleLbl="revTx" presStyleIdx="0" presStyleCnt="0">
        <dgm:presLayoutVars>
          <dgm:chMax val="0"/>
          <dgm:chPref val="0"/>
          <dgm:bulletEnabled val="1"/>
        </dgm:presLayoutVars>
      </dgm:prSet>
      <dgm:spPr/>
    </dgm:pt>
    <dgm:pt modelId="{00B55679-030F-4BB9-9C1F-03ED30B67635}" type="pres">
      <dgm:prSet presAssocID="{B098F4DB-A5CA-47E0-8529-7BA8AD5368FE}" presName="circ5" presStyleLbl="vennNode1" presStyleIdx="4" presStyleCnt="5"/>
      <dgm:spPr/>
    </dgm:pt>
    <dgm:pt modelId="{F25DD7CC-8302-42CC-928E-771E17DCB728}" type="pres">
      <dgm:prSet presAssocID="{B098F4DB-A5CA-47E0-8529-7BA8AD5368FE}" presName="circ5Tx" presStyleLbl="revTx" presStyleIdx="0" presStyleCnt="0">
        <dgm:presLayoutVars>
          <dgm:chMax val="0"/>
          <dgm:chPref val="0"/>
          <dgm:bulletEnabled val="1"/>
        </dgm:presLayoutVars>
      </dgm:prSet>
      <dgm:spPr/>
    </dgm:pt>
  </dgm:ptLst>
  <dgm:cxnLst>
    <dgm:cxn modelId="{A10D5B06-03EA-485F-8E43-2A0CC1354C9F}" type="presOf" srcId="{A3605C6F-2900-40E9-975B-D524D1C17B6C}" destId="{61CA96AB-7993-49F4-8B3E-CD5E051334D2}" srcOrd="0" destOrd="0" presId="urn:microsoft.com/office/officeart/2005/8/layout/venn1"/>
    <dgm:cxn modelId="{5B023414-3C6A-418A-8F82-A77F5B261008}" type="presOf" srcId="{66412C3D-82C1-424A-BC6D-3C4E7B84559C}" destId="{0B0411ED-435B-4B2F-9838-994B8E70B690}" srcOrd="0" destOrd="0" presId="urn:microsoft.com/office/officeart/2005/8/layout/venn1"/>
    <dgm:cxn modelId="{3E9A523F-133C-4BF4-B8EF-28F85EABFBD5}" type="presOf" srcId="{1AE4C78D-D8DD-4626-851D-209BE9242E0E}" destId="{6FBCACB2-2474-479B-B3C1-A8417B78C1AB}" srcOrd="0" destOrd="0" presId="urn:microsoft.com/office/officeart/2005/8/layout/venn1"/>
    <dgm:cxn modelId="{31D17F6A-D6F2-49A0-99EB-9EF16A6ADDED}" type="presOf" srcId="{EE572550-DE88-44E0-901D-94437E84ADA5}" destId="{5EAF9094-4EEC-4230-AA4D-A4769A31D062}" srcOrd="0" destOrd="0" presId="urn:microsoft.com/office/officeart/2005/8/layout/venn1"/>
    <dgm:cxn modelId="{AC143F56-E492-4401-BD16-415E33594363}" srcId="{EE572550-DE88-44E0-901D-94437E84ADA5}" destId="{BE7E25E9-68EA-4010-B8FC-3EF7276800C6}" srcOrd="0" destOrd="0" parTransId="{975A2B82-1CFD-4EF6-88B4-C4B9806943D2}" sibTransId="{6280503F-6311-465D-88D4-6CEE5148C3AF}"/>
    <dgm:cxn modelId="{8045AEA0-6CB1-4161-9903-4AAA9D616FEC}" srcId="{EE572550-DE88-44E0-901D-94437E84ADA5}" destId="{1AE4C78D-D8DD-4626-851D-209BE9242E0E}" srcOrd="1" destOrd="0" parTransId="{58991FE5-A056-4837-A928-A43870A2241D}" sibTransId="{094D681E-B111-45D1-B7FF-AD7399AF2E97}"/>
    <dgm:cxn modelId="{5794A9C9-30E7-406B-BE8A-FF53B9F7A4B2}" type="presOf" srcId="{B098F4DB-A5CA-47E0-8529-7BA8AD5368FE}" destId="{F25DD7CC-8302-42CC-928E-771E17DCB728}" srcOrd="0" destOrd="0" presId="urn:microsoft.com/office/officeart/2005/8/layout/venn1"/>
    <dgm:cxn modelId="{8458F5D9-1146-4545-B1C9-4002ED3D87BE}" srcId="{EE572550-DE88-44E0-901D-94437E84ADA5}" destId="{66412C3D-82C1-424A-BC6D-3C4E7B84559C}" srcOrd="3" destOrd="0" parTransId="{F998A9FB-E89B-4D4C-BBA9-0BCB7EB8E9D1}" sibTransId="{0AABCD5A-2FFC-44EA-9EE9-918DB8525B87}"/>
    <dgm:cxn modelId="{E1F8C1E0-3C5F-4868-B290-D735D52D755D}" srcId="{EE572550-DE88-44E0-901D-94437E84ADA5}" destId="{A3605C6F-2900-40E9-975B-D524D1C17B6C}" srcOrd="2" destOrd="0" parTransId="{790C698E-81C8-4494-B968-A3A2D64ECB13}" sibTransId="{0DAEB446-F72F-4DEE-AA16-5BAC2981ECDA}"/>
    <dgm:cxn modelId="{44FC29EC-5E7B-42C9-A42D-8BCF6D4AC6CA}" srcId="{EE572550-DE88-44E0-901D-94437E84ADA5}" destId="{B098F4DB-A5CA-47E0-8529-7BA8AD5368FE}" srcOrd="4" destOrd="0" parTransId="{B19543D3-5CB8-4F43-9648-CC5511755CA8}" sibTransId="{86496E93-3C2B-4467-B3D4-CCA5A57378F8}"/>
    <dgm:cxn modelId="{286BECFE-A62C-42C1-8656-2DB2676FC541}" type="presOf" srcId="{BE7E25E9-68EA-4010-B8FC-3EF7276800C6}" destId="{556E0191-DC36-43AB-B014-6DC9E7BD3E47}" srcOrd="0" destOrd="0" presId="urn:microsoft.com/office/officeart/2005/8/layout/venn1"/>
    <dgm:cxn modelId="{C80C4069-9487-49A3-BF8A-80CF549247A2}" type="presParOf" srcId="{5EAF9094-4EEC-4230-AA4D-A4769A31D062}" destId="{61668B83-88E0-48C0-AFC2-C637CE956645}" srcOrd="0" destOrd="0" presId="urn:microsoft.com/office/officeart/2005/8/layout/venn1"/>
    <dgm:cxn modelId="{4935D292-14E7-45B0-8C61-F464F43354F8}" type="presParOf" srcId="{5EAF9094-4EEC-4230-AA4D-A4769A31D062}" destId="{556E0191-DC36-43AB-B014-6DC9E7BD3E47}" srcOrd="1" destOrd="0" presId="urn:microsoft.com/office/officeart/2005/8/layout/venn1"/>
    <dgm:cxn modelId="{64201B9A-0472-4A64-BF61-1DB7BDFDF22D}" type="presParOf" srcId="{5EAF9094-4EEC-4230-AA4D-A4769A31D062}" destId="{D0FB7B84-6AA7-467C-8C70-8CCA433A837A}" srcOrd="2" destOrd="0" presId="urn:microsoft.com/office/officeart/2005/8/layout/venn1"/>
    <dgm:cxn modelId="{49EDA874-4273-4866-BAC8-242726D1E4B8}" type="presParOf" srcId="{5EAF9094-4EEC-4230-AA4D-A4769A31D062}" destId="{6FBCACB2-2474-479B-B3C1-A8417B78C1AB}" srcOrd="3" destOrd="0" presId="urn:microsoft.com/office/officeart/2005/8/layout/venn1"/>
    <dgm:cxn modelId="{C31FE053-0476-42D7-A472-B253A455ADF3}" type="presParOf" srcId="{5EAF9094-4EEC-4230-AA4D-A4769A31D062}" destId="{35E64004-D148-4C64-89E9-212E39F24A2F}" srcOrd="4" destOrd="0" presId="urn:microsoft.com/office/officeart/2005/8/layout/venn1"/>
    <dgm:cxn modelId="{F31C41FB-59BC-43DB-8837-8114D884F4AA}" type="presParOf" srcId="{5EAF9094-4EEC-4230-AA4D-A4769A31D062}" destId="{61CA96AB-7993-49F4-8B3E-CD5E051334D2}" srcOrd="5" destOrd="0" presId="urn:microsoft.com/office/officeart/2005/8/layout/venn1"/>
    <dgm:cxn modelId="{AE776C94-7CD5-4B7B-A4E8-7EC7A9349A05}" type="presParOf" srcId="{5EAF9094-4EEC-4230-AA4D-A4769A31D062}" destId="{EA576410-1BF6-41F7-933F-E99D0CD58102}" srcOrd="6" destOrd="0" presId="urn:microsoft.com/office/officeart/2005/8/layout/venn1"/>
    <dgm:cxn modelId="{FDF391C9-1A81-4D83-94CD-3D7EDACC7286}" type="presParOf" srcId="{5EAF9094-4EEC-4230-AA4D-A4769A31D062}" destId="{0B0411ED-435B-4B2F-9838-994B8E70B690}" srcOrd="7" destOrd="0" presId="urn:microsoft.com/office/officeart/2005/8/layout/venn1"/>
    <dgm:cxn modelId="{D49CD1CA-4647-4E1A-B460-9B67572C1397}" type="presParOf" srcId="{5EAF9094-4EEC-4230-AA4D-A4769A31D062}" destId="{00B55679-030F-4BB9-9C1F-03ED30B67635}" srcOrd="8" destOrd="0" presId="urn:microsoft.com/office/officeart/2005/8/layout/venn1"/>
    <dgm:cxn modelId="{245A3586-6090-4FF2-8431-95A2170C8D54}" type="presParOf" srcId="{5EAF9094-4EEC-4230-AA4D-A4769A31D062}" destId="{F25DD7CC-8302-42CC-928E-771E17DCB728}"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71FB9B-60C1-4BD9-BB26-0BC545D0296B}" type="doc">
      <dgm:prSet loTypeId="urn:microsoft.com/office/officeart/2005/8/layout/matrix3" loCatId="matrix" qsTypeId="urn:microsoft.com/office/officeart/2005/8/quickstyle/simple1" qsCatId="simple" csTypeId="urn:microsoft.com/office/officeart/2005/8/colors/colorful4" csCatId="colorful" phldr="1"/>
      <dgm:spPr/>
      <dgm:t>
        <a:bodyPr/>
        <a:lstStyle/>
        <a:p>
          <a:endParaRPr lang="en-IN"/>
        </a:p>
      </dgm:t>
    </dgm:pt>
    <dgm:pt modelId="{13F73D29-B1AB-4D5E-9BFC-8DDF48639A20}">
      <dgm:prSet phldrT="[Text]"/>
      <dgm:spPr/>
      <dgm:t>
        <a:bodyPr/>
        <a:lstStyle/>
        <a:p>
          <a:r>
            <a:rPr lang="en-IN" dirty="0">
              <a:solidFill>
                <a:schemeClr val="tx1"/>
              </a:solidFill>
            </a:rPr>
            <a:t>Coverage for Structure </a:t>
          </a:r>
        </a:p>
      </dgm:t>
    </dgm:pt>
    <dgm:pt modelId="{7E2DAB96-B1D9-4C19-87D5-6E86B323D206}" type="parTrans" cxnId="{85A1CBEB-AD41-45EF-9BCA-F015AC3CA78E}">
      <dgm:prSet/>
      <dgm:spPr/>
      <dgm:t>
        <a:bodyPr/>
        <a:lstStyle/>
        <a:p>
          <a:endParaRPr lang="en-IN"/>
        </a:p>
      </dgm:t>
    </dgm:pt>
    <dgm:pt modelId="{57E50EC2-7D83-4E08-8CDF-3114AE101C7E}" type="sibTrans" cxnId="{85A1CBEB-AD41-45EF-9BCA-F015AC3CA78E}">
      <dgm:prSet/>
      <dgm:spPr/>
      <dgm:t>
        <a:bodyPr/>
        <a:lstStyle/>
        <a:p>
          <a:endParaRPr lang="en-IN"/>
        </a:p>
      </dgm:t>
    </dgm:pt>
    <dgm:pt modelId="{105BBB7A-683B-4EBA-8E88-37AC43C8F7A3}">
      <dgm:prSet phldrT="[Text]"/>
      <dgm:spPr/>
      <dgm:t>
        <a:bodyPr/>
        <a:lstStyle/>
        <a:p>
          <a:r>
            <a:rPr lang="en-IN" dirty="0">
              <a:solidFill>
                <a:schemeClr val="tx1"/>
              </a:solidFill>
            </a:rPr>
            <a:t>Coverage of Additional Structure</a:t>
          </a:r>
        </a:p>
      </dgm:t>
    </dgm:pt>
    <dgm:pt modelId="{BDF139F2-4BF8-425A-86AA-44E45E3599CD}" type="parTrans" cxnId="{448EF282-5FE7-4F76-8466-A0A8ED067165}">
      <dgm:prSet/>
      <dgm:spPr/>
      <dgm:t>
        <a:bodyPr/>
        <a:lstStyle/>
        <a:p>
          <a:endParaRPr lang="en-IN"/>
        </a:p>
      </dgm:t>
    </dgm:pt>
    <dgm:pt modelId="{0BE029B1-2A39-418C-B392-2150FA97256D}" type="sibTrans" cxnId="{448EF282-5FE7-4F76-8466-A0A8ED067165}">
      <dgm:prSet/>
      <dgm:spPr/>
      <dgm:t>
        <a:bodyPr/>
        <a:lstStyle/>
        <a:p>
          <a:endParaRPr lang="en-IN"/>
        </a:p>
      </dgm:t>
    </dgm:pt>
    <dgm:pt modelId="{514CC217-A1C6-44B8-8B44-7CAE89E24210}">
      <dgm:prSet phldrT="[Text]"/>
      <dgm:spPr/>
      <dgm:t>
        <a:bodyPr/>
        <a:lstStyle/>
        <a:p>
          <a:r>
            <a:rPr lang="en-IN" dirty="0">
              <a:solidFill>
                <a:schemeClr val="tx1"/>
              </a:solidFill>
            </a:rPr>
            <a:t>Cover for Personal Possessions / Property</a:t>
          </a:r>
        </a:p>
      </dgm:t>
    </dgm:pt>
    <dgm:pt modelId="{F6849B53-6AE1-4E49-BF3B-53CE4F258E31}" type="parTrans" cxnId="{362C59A8-AF7C-4920-8F81-B4F71E5EE55D}">
      <dgm:prSet/>
      <dgm:spPr/>
      <dgm:t>
        <a:bodyPr/>
        <a:lstStyle/>
        <a:p>
          <a:endParaRPr lang="en-IN"/>
        </a:p>
      </dgm:t>
    </dgm:pt>
    <dgm:pt modelId="{A25BD39D-B9C2-472F-B6AD-89E33F7C94A4}" type="sibTrans" cxnId="{362C59A8-AF7C-4920-8F81-B4F71E5EE55D}">
      <dgm:prSet/>
      <dgm:spPr/>
      <dgm:t>
        <a:bodyPr/>
        <a:lstStyle/>
        <a:p>
          <a:endParaRPr lang="en-IN"/>
        </a:p>
      </dgm:t>
    </dgm:pt>
    <dgm:pt modelId="{0B2692E5-C99B-482B-BAB0-3550D04A1D40}">
      <dgm:prSet phldrT="[Text]"/>
      <dgm:spPr/>
      <dgm:t>
        <a:bodyPr/>
        <a:lstStyle/>
        <a:p>
          <a:r>
            <a:rPr lang="en-IN" dirty="0">
              <a:solidFill>
                <a:schemeClr val="tx1"/>
              </a:solidFill>
            </a:rPr>
            <a:t>Cover for Alternative / Additional Accommodation</a:t>
          </a:r>
        </a:p>
      </dgm:t>
    </dgm:pt>
    <dgm:pt modelId="{EFDBDA03-BA4F-4142-88E6-1F112F48CC9C}" type="parTrans" cxnId="{1D80EAF4-9C3A-4BEC-ADFB-8C0B42643423}">
      <dgm:prSet/>
      <dgm:spPr/>
      <dgm:t>
        <a:bodyPr/>
        <a:lstStyle/>
        <a:p>
          <a:endParaRPr lang="en-IN"/>
        </a:p>
      </dgm:t>
    </dgm:pt>
    <dgm:pt modelId="{14DDE854-3933-4030-AF0B-9D0078F9D2FA}" type="sibTrans" cxnId="{1D80EAF4-9C3A-4BEC-ADFB-8C0B42643423}">
      <dgm:prSet/>
      <dgm:spPr/>
      <dgm:t>
        <a:bodyPr/>
        <a:lstStyle/>
        <a:p>
          <a:endParaRPr lang="en-IN"/>
        </a:p>
      </dgm:t>
    </dgm:pt>
    <dgm:pt modelId="{8773FFF3-929F-4350-8BE8-DE6328C72B09}" type="pres">
      <dgm:prSet presAssocID="{F771FB9B-60C1-4BD9-BB26-0BC545D0296B}" presName="matrix" presStyleCnt="0">
        <dgm:presLayoutVars>
          <dgm:chMax val="1"/>
          <dgm:dir/>
          <dgm:resizeHandles val="exact"/>
        </dgm:presLayoutVars>
      </dgm:prSet>
      <dgm:spPr/>
    </dgm:pt>
    <dgm:pt modelId="{5BDF4395-80E4-423B-A453-AB079184C2C0}" type="pres">
      <dgm:prSet presAssocID="{F771FB9B-60C1-4BD9-BB26-0BC545D0296B}" presName="diamond" presStyleLbl="bgShp" presStyleIdx="0" presStyleCnt="1"/>
      <dgm:spPr/>
    </dgm:pt>
    <dgm:pt modelId="{9971EC17-A13D-4A70-B562-40356C2D9A26}" type="pres">
      <dgm:prSet presAssocID="{F771FB9B-60C1-4BD9-BB26-0BC545D0296B}" presName="quad1" presStyleLbl="node1" presStyleIdx="0" presStyleCnt="4">
        <dgm:presLayoutVars>
          <dgm:chMax val="0"/>
          <dgm:chPref val="0"/>
          <dgm:bulletEnabled val="1"/>
        </dgm:presLayoutVars>
      </dgm:prSet>
      <dgm:spPr/>
    </dgm:pt>
    <dgm:pt modelId="{EDA0A1BE-0849-49E4-9060-367F6AC1FD0F}" type="pres">
      <dgm:prSet presAssocID="{F771FB9B-60C1-4BD9-BB26-0BC545D0296B}" presName="quad2" presStyleLbl="node1" presStyleIdx="1" presStyleCnt="4">
        <dgm:presLayoutVars>
          <dgm:chMax val="0"/>
          <dgm:chPref val="0"/>
          <dgm:bulletEnabled val="1"/>
        </dgm:presLayoutVars>
      </dgm:prSet>
      <dgm:spPr/>
    </dgm:pt>
    <dgm:pt modelId="{F4FA19B9-A380-4CEF-AF0F-D16930C05784}" type="pres">
      <dgm:prSet presAssocID="{F771FB9B-60C1-4BD9-BB26-0BC545D0296B}" presName="quad3" presStyleLbl="node1" presStyleIdx="2" presStyleCnt="4">
        <dgm:presLayoutVars>
          <dgm:chMax val="0"/>
          <dgm:chPref val="0"/>
          <dgm:bulletEnabled val="1"/>
        </dgm:presLayoutVars>
      </dgm:prSet>
      <dgm:spPr/>
    </dgm:pt>
    <dgm:pt modelId="{93D3687F-4982-45D1-890F-EA2CAC3A086B}" type="pres">
      <dgm:prSet presAssocID="{F771FB9B-60C1-4BD9-BB26-0BC545D0296B}" presName="quad4" presStyleLbl="node1" presStyleIdx="3" presStyleCnt="4">
        <dgm:presLayoutVars>
          <dgm:chMax val="0"/>
          <dgm:chPref val="0"/>
          <dgm:bulletEnabled val="1"/>
        </dgm:presLayoutVars>
      </dgm:prSet>
      <dgm:spPr/>
    </dgm:pt>
  </dgm:ptLst>
  <dgm:cxnLst>
    <dgm:cxn modelId="{2A1F3668-A60F-43D1-A00F-59144EFB12A2}" type="presOf" srcId="{F771FB9B-60C1-4BD9-BB26-0BC545D0296B}" destId="{8773FFF3-929F-4350-8BE8-DE6328C72B09}" srcOrd="0" destOrd="0" presId="urn:microsoft.com/office/officeart/2005/8/layout/matrix3"/>
    <dgm:cxn modelId="{273C697A-B4AB-4FE3-8120-456A954445B4}" type="presOf" srcId="{105BBB7A-683B-4EBA-8E88-37AC43C8F7A3}" destId="{EDA0A1BE-0849-49E4-9060-367F6AC1FD0F}" srcOrd="0" destOrd="0" presId="urn:microsoft.com/office/officeart/2005/8/layout/matrix3"/>
    <dgm:cxn modelId="{448EF282-5FE7-4F76-8466-A0A8ED067165}" srcId="{F771FB9B-60C1-4BD9-BB26-0BC545D0296B}" destId="{105BBB7A-683B-4EBA-8E88-37AC43C8F7A3}" srcOrd="1" destOrd="0" parTransId="{BDF139F2-4BF8-425A-86AA-44E45E3599CD}" sibTransId="{0BE029B1-2A39-418C-B392-2150FA97256D}"/>
    <dgm:cxn modelId="{8345F692-E991-476D-AA24-641000272F3D}" type="presOf" srcId="{514CC217-A1C6-44B8-8B44-7CAE89E24210}" destId="{F4FA19B9-A380-4CEF-AF0F-D16930C05784}" srcOrd="0" destOrd="0" presId="urn:microsoft.com/office/officeart/2005/8/layout/matrix3"/>
    <dgm:cxn modelId="{362C59A8-AF7C-4920-8F81-B4F71E5EE55D}" srcId="{F771FB9B-60C1-4BD9-BB26-0BC545D0296B}" destId="{514CC217-A1C6-44B8-8B44-7CAE89E24210}" srcOrd="2" destOrd="0" parTransId="{F6849B53-6AE1-4E49-BF3B-53CE4F258E31}" sibTransId="{A25BD39D-B9C2-472F-B6AD-89E33F7C94A4}"/>
    <dgm:cxn modelId="{B84FA2EA-0037-42E0-BCF0-2ECAF4DA5887}" type="presOf" srcId="{0B2692E5-C99B-482B-BAB0-3550D04A1D40}" destId="{93D3687F-4982-45D1-890F-EA2CAC3A086B}" srcOrd="0" destOrd="0" presId="urn:microsoft.com/office/officeart/2005/8/layout/matrix3"/>
    <dgm:cxn modelId="{85A1CBEB-AD41-45EF-9BCA-F015AC3CA78E}" srcId="{F771FB9B-60C1-4BD9-BB26-0BC545D0296B}" destId="{13F73D29-B1AB-4D5E-9BFC-8DDF48639A20}" srcOrd="0" destOrd="0" parTransId="{7E2DAB96-B1D9-4C19-87D5-6E86B323D206}" sibTransId="{57E50EC2-7D83-4E08-8CDF-3114AE101C7E}"/>
    <dgm:cxn modelId="{B6D83AEF-A6EA-4D80-938C-B4C67BEA3216}" type="presOf" srcId="{13F73D29-B1AB-4D5E-9BFC-8DDF48639A20}" destId="{9971EC17-A13D-4A70-B562-40356C2D9A26}" srcOrd="0" destOrd="0" presId="urn:microsoft.com/office/officeart/2005/8/layout/matrix3"/>
    <dgm:cxn modelId="{1D80EAF4-9C3A-4BEC-ADFB-8C0B42643423}" srcId="{F771FB9B-60C1-4BD9-BB26-0BC545D0296B}" destId="{0B2692E5-C99B-482B-BAB0-3550D04A1D40}" srcOrd="3" destOrd="0" parTransId="{EFDBDA03-BA4F-4142-88E6-1F112F48CC9C}" sibTransId="{14DDE854-3933-4030-AF0B-9D0078F9D2FA}"/>
    <dgm:cxn modelId="{B7E921E0-2F0F-41DD-8B42-7DEF9B01AA88}" type="presParOf" srcId="{8773FFF3-929F-4350-8BE8-DE6328C72B09}" destId="{5BDF4395-80E4-423B-A453-AB079184C2C0}" srcOrd="0" destOrd="0" presId="urn:microsoft.com/office/officeart/2005/8/layout/matrix3"/>
    <dgm:cxn modelId="{A5B7D280-0A5E-4A2E-92E5-92744C9AC831}" type="presParOf" srcId="{8773FFF3-929F-4350-8BE8-DE6328C72B09}" destId="{9971EC17-A13D-4A70-B562-40356C2D9A26}" srcOrd="1" destOrd="0" presId="urn:microsoft.com/office/officeart/2005/8/layout/matrix3"/>
    <dgm:cxn modelId="{6CB0E131-534C-4D1B-936B-B78A80657A47}" type="presParOf" srcId="{8773FFF3-929F-4350-8BE8-DE6328C72B09}" destId="{EDA0A1BE-0849-49E4-9060-367F6AC1FD0F}" srcOrd="2" destOrd="0" presId="urn:microsoft.com/office/officeart/2005/8/layout/matrix3"/>
    <dgm:cxn modelId="{7848E85D-0A7A-4BDB-B8F9-25E87FB9002F}" type="presParOf" srcId="{8773FFF3-929F-4350-8BE8-DE6328C72B09}" destId="{F4FA19B9-A380-4CEF-AF0F-D16930C05784}" srcOrd="3" destOrd="0" presId="urn:microsoft.com/office/officeart/2005/8/layout/matrix3"/>
    <dgm:cxn modelId="{6262DEC6-F501-482D-AF94-DFCAC52283A5}" type="presParOf" srcId="{8773FFF3-929F-4350-8BE8-DE6328C72B09}" destId="{93D3687F-4982-45D1-890F-EA2CAC3A086B}"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D7281F-2789-45F6-ABEE-7AE50E9E64B8}"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IN"/>
        </a:p>
      </dgm:t>
    </dgm:pt>
    <dgm:pt modelId="{AF2043EF-B9B3-4199-B3E1-9F6D319AE684}">
      <dgm:prSet phldrT="[Text]"/>
      <dgm:spPr/>
      <dgm:t>
        <a:bodyPr/>
        <a:lstStyle/>
        <a:p>
          <a:r>
            <a:rPr lang="en-IN" dirty="0">
              <a:solidFill>
                <a:schemeClr val="tx1"/>
              </a:solidFill>
            </a:rPr>
            <a:t>Protection against natural disaster</a:t>
          </a:r>
        </a:p>
      </dgm:t>
    </dgm:pt>
    <dgm:pt modelId="{511F24E8-B074-4788-B55C-5E748F1E2098}" type="parTrans" cxnId="{B6023489-1BCA-4B1B-9076-122FAFD3C482}">
      <dgm:prSet/>
      <dgm:spPr/>
      <dgm:t>
        <a:bodyPr/>
        <a:lstStyle/>
        <a:p>
          <a:endParaRPr lang="en-IN"/>
        </a:p>
      </dgm:t>
    </dgm:pt>
    <dgm:pt modelId="{5B068E39-8B39-49FB-966E-E3CF8784092C}" type="sibTrans" cxnId="{B6023489-1BCA-4B1B-9076-122FAFD3C482}">
      <dgm:prSet/>
      <dgm:spPr/>
      <dgm:t>
        <a:bodyPr/>
        <a:lstStyle/>
        <a:p>
          <a:endParaRPr lang="en-IN"/>
        </a:p>
      </dgm:t>
    </dgm:pt>
    <dgm:pt modelId="{6B3CA690-220A-4AB7-9C96-18A5B23C5B54}">
      <dgm:prSet phldrT="[Text]"/>
      <dgm:spPr/>
      <dgm:t>
        <a:bodyPr/>
        <a:lstStyle/>
        <a:p>
          <a:r>
            <a:rPr lang="en-IN" dirty="0">
              <a:solidFill>
                <a:schemeClr val="tx1"/>
              </a:solidFill>
            </a:rPr>
            <a:t>Coverage of households belongings</a:t>
          </a:r>
        </a:p>
      </dgm:t>
    </dgm:pt>
    <dgm:pt modelId="{BAD712F8-C2B1-4E53-85A5-864E108D500C}" type="parTrans" cxnId="{40A63BB3-4517-4EB5-A5D6-6B6B8C1E0606}">
      <dgm:prSet/>
      <dgm:spPr/>
      <dgm:t>
        <a:bodyPr/>
        <a:lstStyle/>
        <a:p>
          <a:endParaRPr lang="en-IN"/>
        </a:p>
      </dgm:t>
    </dgm:pt>
    <dgm:pt modelId="{509767C5-1F3C-44F3-8F8F-23AC25963F4D}" type="sibTrans" cxnId="{40A63BB3-4517-4EB5-A5D6-6B6B8C1E0606}">
      <dgm:prSet/>
      <dgm:spPr/>
      <dgm:t>
        <a:bodyPr/>
        <a:lstStyle/>
        <a:p>
          <a:endParaRPr lang="en-IN"/>
        </a:p>
      </dgm:t>
    </dgm:pt>
    <dgm:pt modelId="{8972D673-5A59-486B-B203-2A0403F83C41}">
      <dgm:prSet phldrT="[Text]"/>
      <dgm:spPr/>
      <dgm:t>
        <a:bodyPr/>
        <a:lstStyle/>
        <a:p>
          <a:r>
            <a:rPr lang="en-IN" dirty="0">
              <a:solidFill>
                <a:schemeClr val="tx1"/>
              </a:solidFill>
            </a:rPr>
            <a:t>Additional Risk</a:t>
          </a:r>
        </a:p>
      </dgm:t>
    </dgm:pt>
    <dgm:pt modelId="{346D9F5D-198E-4630-93A7-49C4F9AD6396}" type="parTrans" cxnId="{BBB6C7D8-5D03-455E-B174-BD1D52D4A6F9}">
      <dgm:prSet/>
      <dgm:spPr/>
      <dgm:t>
        <a:bodyPr/>
        <a:lstStyle/>
        <a:p>
          <a:endParaRPr lang="en-IN"/>
        </a:p>
      </dgm:t>
    </dgm:pt>
    <dgm:pt modelId="{3A4AD1B8-F9F8-4A07-9FB2-711DFA5B4C5A}" type="sibTrans" cxnId="{BBB6C7D8-5D03-455E-B174-BD1D52D4A6F9}">
      <dgm:prSet/>
      <dgm:spPr/>
      <dgm:t>
        <a:bodyPr/>
        <a:lstStyle/>
        <a:p>
          <a:endParaRPr lang="en-IN"/>
        </a:p>
      </dgm:t>
    </dgm:pt>
    <dgm:pt modelId="{584B14FC-A599-42B1-99D7-C65ED1E57C5B}">
      <dgm:prSet phldrT="[Text]"/>
      <dgm:spPr/>
      <dgm:t>
        <a:bodyPr/>
        <a:lstStyle/>
        <a:p>
          <a:r>
            <a:rPr lang="en-IN" dirty="0">
              <a:solidFill>
                <a:schemeClr val="tx1"/>
              </a:solidFill>
            </a:rPr>
            <a:t>Coverage of damage</a:t>
          </a:r>
        </a:p>
      </dgm:t>
    </dgm:pt>
    <dgm:pt modelId="{07CA1A10-8C48-403B-8D3F-6EE52715F22C}" type="parTrans" cxnId="{7773B355-DA37-498B-AC9B-776C3A534623}">
      <dgm:prSet/>
      <dgm:spPr/>
      <dgm:t>
        <a:bodyPr/>
        <a:lstStyle/>
        <a:p>
          <a:endParaRPr lang="en-IN"/>
        </a:p>
      </dgm:t>
    </dgm:pt>
    <dgm:pt modelId="{5ADD3C23-8AF1-4288-9A4F-6E55EFF376CB}" type="sibTrans" cxnId="{7773B355-DA37-498B-AC9B-776C3A534623}">
      <dgm:prSet/>
      <dgm:spPr/>
      <dgm:t>
        <a:bodyPr/>
        <a:lstStyle/>
        <a:p>
          <a:endParaRPr lang="en-IN"/>
        </a:p>
      </dgm:t>
    </dgm:pt>
    <dgm:pt modelId="{4AD65DAC-0331-4949-93AE-B16B7C677990}">
      <dgm:prSet phldrT="[Text]"/>
      <dgm:spPr/>
      <dgm:t>
        <a:bodyPr/>
        <a:lstStyle/>
        <a:p>
          <a:r>
            <a:rPr lang="en-IN" dirty="0">
              <a:solidFill>
                <a:schemeClr val="tx1"/>
              </a:solidFill>
            </a:rPr>
            <a:t>Add </a:t>
          </a:r>
          <a:r>
            <a:rPr lang="en-IN" dirty="0" err="1">
              <a:solidFill>
                <a:schemeClr val="tx1"/>
              </a:solidFill>
            </a:rPr>
            <a:t>on’s</a:t>
          </a:r>
          <a:endParaRPr lang="en-IN" dirty="0">
            <a:solidFill>
              <a:schemeClr val="tx1"/>
            </a:solidFill>
          </a:endParaRPr>
        </a:p>
      </dgm:t>
    </dgm:pt>
    <dgm:pt modelId="{081CC0BB-44C1-480B-9BD5-76BDABC8D2A1}" type="parTrans" cxnId="{2D5E6C5E-3574-425D-882A-26CBE528ADA6}">
      <dgm:prSet/>
      <dgm:spPr/>
      <dgm:t>
        <a:bodyPr/>
        <a:lstStyle/>
        <a:p>
          <a:endParaRPr lang="en-IN"/>
        </a:p>
      </dgm:t>
    </dgm:pt>
    <dgm:pt modelId="{913DE96D-77AC-4A4B-BA59-85CAEEE3662F}" type="sibTrans" cxnId="{2D5E6C5E-3574-425D-882A-26CBE528ADA6}">
      <dgm:prSet/>
      <dgm:spPr/>
      <dgm:t>
        <a:bodyPr/>
        <a:lstStyle/>
        <a:p>
          <a:endParaRPr lang="en-IN"/>
        </a:p>
      </dgm:t>
    </dgm:pt>
    <dgm:pt modelId="{970B3923-BEA1-4F39-8883-B0366E4E6678}" type="pres">
      <dgm:prSet presAssocID="{48D7281F-2789-45F6-ABEE-7AE50E9E64B8}" presName="diagram" presStyleCnt="0">
        <dgm:presLayoutVars>
          <dgm:dir/>
          <dgm:resizeHandles val="exact"/>
        </dgm:presLayoutVars>
      </dgm:prSet>
      <dgm:spPr/>
    </dgm:pt>
    <dgm:pt modelId="{538A882F-71CE-435F-B946-D09DE6AFD208}" type="pres">
      <dgm:prSet presAssocID="{AF2043EF-B9B3-4199-B3E1-9F6D319AE684}" presName="node" presStyleLbl="node1" presStyleIdx="0" presStyleCnt="5">
        <dgm:presLayoutVars>
          <dgm:bulletEnabled val="1"/>
        </dgm:presLayoutVars>
      </dgm:prSet>
      <dgm:spPr/>
    </dgm:pt>
    <dgm:pt modelId="{70DF3126-BCC3-4834-89C1-8D1051253D4A}" type="pres">
      <dgm:prSet presAssocID="{5B068E39-8B39-49FB-966E-E3CF8784092C}" presName="sibTrans" presStyleCnt="0"/>
      <dgm:spPr/>
    </dgm:pt>
    <dgm:pt modelId="{5DD87D32-74EB-4CC0-B3CC-3B27F1242CAD}" type="pres">
      <dgm:prSet presAssocID="{6B3CA690-220A-4AB7-9C96-18A5B23C5B54}" presName="node" presStyleLbl="node1" presStyleIdx="1" presStyleCnt="5">
        <dgm:presLayoutVars>
          <dgm:bulletEnabled val="1"/>
        </dgm:presLayoutVars>
      </dgm:prSet>
      <dgm:spPr/>
    </dgm:pt>
    <dgm:pt modelId="{C3BB9BE8-B201-4D6F-B4C6-E52EB2373196}" type="pres">
      <dgm:prSet presAssocID="{509767C5-1F3C-44F3-8F8F-23AC25963F4D}" presName="sibTrans" presStyleCnt="0"/>
      <dgm:spPr/>
    </dgm:pt>
    <dgm:pt modelId="{50C47D42-F705-430C-BF6B-C58DA3CBCB90}" type="pres">
      <dgm:prSet presAssocID="{8972D673-5A59-486B-B203-2A0403F83C41}" presName="node" presStyleLbl="node1" presStyleIdx="2" presStyleCnt="5">
        <dgm:presLayoutVars>
          <dgm:bulletEnabled val="1"/>
        </dgm:presLayoutVars>
      </dgm:prSet>
      <dgm:spPr/>
    </dgm:pt>
    <dgm:pt modelId="{A03B94F9-FBF3-4513-A9B5-DD18A94CC7EF}" type="pres">
      <dgm:prSet presAssocID="{3A4AD1B8-F9F8-4A07-9FB2-711DFA5B4C5A}" presName="sibTrans" presStyleCnt="0"/>
      <dgm:spPr/>
    </dgm:pt>
    <dgm:pt modelId="{50A84F7B-C53B-438B-A42F-E30F07C599A0}" type="pres">
      <dgm:prSet presAssocID="{584B14FC-A599-42B1-99D7-C65ED1E57C5B}" presName="node" presStyleLbl="node1" presStyleIdx="3" presStyleCnt="5">
        <dgm:presLayoutVars>
          <dgm:bulletEnabled val="1"/>
        </dgm:presLayoutVars>
      </dgm:prSet>
      <dgm:spPr/>
    </dgm:pt>
    <dgm:pt modelId="{A2A6E0B1-7610-4135-A9C0-7DFF9696182A}" type="pres">
      <dgm:prSet presAssocID="{5ADD3C23-8AF1-4288-9A4F-6E55EFF376CB}" presName="sibTrans" presStyleCnt="0"/>
      <dgm:spPr/>
    </dgm:pt>
    <dgm:pt modelId="{DBCE3380-FCF3-44C3-BAC2-633C32E9B4EB}" type="pres">
      <dgm:prSet presAssocID="{4AD65DAC-0331-4949-93AE-B16B7C677990}" presName="node" presStyleLbl="node1" presStyleIdx="4" presStyleCnt="5">
        <dgm:presLayoutVars>
          <dgm:bulletEnabled val="1"/>
        </dgm:presLayoutVars>
      </dgm:prSet>
      <dgm:spPr/>
    </dgm:pt>
  </dgm:ptLst>
  <dgm:cxnLst>
    <dgm:cxn modelId="{ADC4BD1C-B0B2-4C22-B9B3-D6D5BAE50EA5}" type="presOf" srcId="{8972D673-5A59-486B-B203-2A0403F83C41}" destId="{50C47D42-F705-430C-BF6B-C58DA3CBCB90}" srcOrd="0" destOrd="0" presId="urn:microsoft.com/office/officeart/2005/8/layout/default"/>
    <dgm:cxn modelId="{35EC3A23-2B32-4239-9762-3C83B3F4B9F9}" type="presOf" srcId="{48D7281F-2789-45F6-ABEE-7AE50E9E64B8}" destId="{970B3923-BEA1-4F39-8883-B0366E4E6678}" srcOrd="0" destOrd="0" presId="urn:microsoft.com/office/officeart/2005/8/layout/default"/>
    <dgm:cxn modelId="{2D5E6C5E-3574-425D-882A-26CBE528ADA6}" srcId="{48D7281F-2789-45F6-ABEE-7AE50E9E64B8}" destId="{4AD65DAC-0331-4949-93AE-B16B7C677990}" srcOrd="4" destOrd="0" parTransId="{081CC0BB-44C1-480B-9BD5-76BDABC8D2A1}" sibTransId="{913DE96D-77AC-4A4B-BA59-85CAEEE3662F}"/>
    <dgm:cxn modelId="{9F91F45F-D773-49E0-ACE2-1AAA1BE3A6D7}" type="presOf" srcId="{6B3CA690-220A-4AB7-9C96-18A5B23C5B54}" destId="{5DD87D32-74EB-4CC0-B3CC-3B27F1242CAD}" srcOrd="0" destOrd="0" presId="urn:microsoft.com/office/officeart/2005/8/layout/default"/>
    <dgm:cxn modelId="{BD5E8042-A8AD-488C-A7EA-809008D778DF}" type="presOf" srcId="{AF2043EF-B9B3-4199-B3E1-9F6D319AE684}" destId="{538A882F-71CE-435F-B946-D09DE6AFD208}" srcOrd="0" destOrd="0" presId="urn:microsoft.com/office/officeart/2005/8/layout/default"/>
    <dgm:cxn modelId="{7773B355-DA37-498B-AC9B-776C3A534623}" srcId="{48D7281F-2789-45F6-ABEE-7AE50E9E64B8}" destId="{584B14FC-A599-42B1-99D7-C65ED1E57C5B}" srcOrd="3" destOrd="0" parTransId="{07CA1A10-8C48-403B-8D3F-6EE52715F22C}" sibTransId="{5ADD3C23-8AF1-4288-9A4F-6E55EFF376CB}"/>
    <dgm:cxn modelId="{B6023489-1BCA-4B1B-9076-122FAFD3C482}" srcId="{48D7281F-2789-45F6-ABEE-7AE50E9E64B8}" destId="{AF2043EF-B9B3-4199-B3E1-9F6D319AE684}" srcOrd="0" destOrd="0" parTransId="{511F24E8-B074-4788-B55C-5E748F1E2098}" sibTransId="{5B068E39-8B39-49FB-966E-E3CF8784092C}"/>
    <dgm:cxn modelId="{4D65ACA9-20FE-4381-BD21-9CCFF81EE37B}" type="presOf" srcId="{584B14FC-A599-42B1-99D7-C65ED1E57C5B}" destId="{50A84F7B-C53B-438B-A42F-E30F07C599A0}" srcOrd="0" destOrd="0" presId="urn:microsoft.com/office/officeart/2005/8/layout/default"/>
    <dgm:cxn modelId="{40A63BB3-4517-4EB5-A5D6-6B6B8C1E0606}" srcId="{48D7281F-2789-45F6-ABEE-7AE50E9E64B8}" destId="{6B3CA690-220A-4AB7-9C96-18A5B23C5B54}" srcOrd="1" destOrd="0" parTransId="{BAD712F8-C2B1-4E53-85A5-864E108D500C}" sibTransId="{509767C5-1F3C-44F3-8F8F-23AC25963F4D}"/>
    <dgm:cxn modelId="{724342D7-D887-4BF8-BB56-3AB5B331453D}" type="presOf" srcId="{4AD65DAC-0331-4949-93AE-B16B7C677990}" destId="{DBCE3380-FCF3-44C3-BAC2-633C32E9B4EB}" srcOrd="0" destOrd="0" presId="urn:microsoft.com/office/officeart/2005/8/layout/default"/>
    <dgm:cxn modelId="{BBB6C7D8-5D03-455E-B174-BD1D52D4A6F9}" srcId="{48D7281F-2789-45F6-ABEE-7AE50E9E64B8}" destId="{8972D673-5A59-486B-B203-2A0403F83C41}" srcOrd="2" destOrd="0" parTransId="{346D9F5D-198E-4630-93A7-49C4F9AD6396}" sibTransId="{3A4AD1B8-F9F8-4A07-9FB2-711DFA5B4C5A}"/>
    <dgm:cxn modelId="{148EDE2B-7E24-4784-B203-D3583A1D4539}" type="presParOf" srcId="{970B3923-BEA1-4F39-8883-B0366E4E6678}" destId="{538A882F-71CE-435F-B946-D09DE6AFD208}" srcOrd="0" destOrd="0" presId="urn:microsoft.com/office/officeart/2005/8/layout/default"/>
    <dgm:cxn modelId="{D87566C1-B5B7-451C-AEC1-FD17EB4DAFE9}" type="presParOf" srcId="{970B3923-BEA1-4F39-8883-B0366E4E6678}" destId="{70DF3126-BCC3-4834-89C1-8D1051253D4A}" srcOrd="1" destOrd="0" presId="urn:microsoft.com/office/officeart/2005/8/layout/default"/>
    <dgm:cxn modelId="{B7E99054-357F-4E15-B814-DFB32CA36BF7}" type="presParOf" srcId="{970B3923-BEA1-4F39-8883-B0366E4E6678}" destId="{5DD87D32-74EB-4CC0-B3CC-3B27F1242CAD}" srcOrd="2" destOrd="0" presId="urn:microsoft.com/office/officeart/2005/8/layout/default"/>
    <dgm:cxn modelId="{973B328B-D525-430A-ABE2-9E11216259EF}" type="presParOf" srcId="{970B3923-BEA1-4F39-8883-B0366E4E6678}" destId="{C3BB9BE8-B201-4D6F-B4C6-E52EB2373196}" srcOrd="3" destOrd="0" presId="urn:microsoft.com/office/officeart/2005/8/layout/default"/>
    <dgm:cxn modelId="{2AC57215-775E-4142-80B9-9B5ABB5485DB}" type="presParOf" srcId="{970B3923-BEA1-4F39-8883-B0366E4E6678}" destId="{50C47D42-F705-430C-BF6B-C58DA3CBCB90}" srcOrd="4" destOrd="0" presId="urn:microsoft.com/office/officeart/2005/8/layout/default"/>
    <dgm:cxn modelId="{F194F9A2-5491-4612-A363-DF74A3710F2A}" type="presParOf" srcId="{970B3923-BEA1-4F39-8883-B0366E4E6678}" destId="{A03B94F9-FBF3-4513-A9B5-DD18A94CC7EF}" srcOrd="5" destOrd="0" presId="urn:microsoft.com/office/officeart/2005/8/layout/default"/>
    <dgm:cxn modelId="{00D832CF-4B3D-48FA-912B-726C02C35E94}" type="presParOf" srcId="{970B3923-BEA1-4F39-8883-B0366E4E6678}" destId="{50A84F7B-C53B-438B-A42F-E30F07C599A0}" srcOrd="6" destOrd="0" presId="urn:microsoft.com/office/officeart/2005/8/layout/default"/>
    <dgm:cxn modelId="{7E5B71FE-757E-45FE-9BD7-7FBA9E9F6FD9}" type="presParOf" srcId="{970B3923-BEA1-4F39-8883-B0366E4E6678}" destId="{A2A6E0B1-7610-4135-A9C0-7DFF9696182A}" srcOrd="7" destOrd="0" presId="urn:microsoft.com/office/officeart/2005/8/layout/default"/>
    <dgm:cxn modelId="{F6FA4A1F-8101-4CA2-A039-35CD301FEA48}" type="presParOf" srcId="{970B3923-BEA1-4F39-8883-B0366E4E6678}" destId="{DBCE3380-FCF3-44C3-BAC2-633C32E9B4EB}"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3556732-94F4-40EC-8482-AA24BC7C76B4}"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IN"/>
        </a:p>
      </dgm:t>
    </dgm:pt>
    <dgm:pt modelId="{3B48DCFB-079D-4130-8DB6-7887AEC1A30B}">
      <dgm:prSet/>
      <dgm:spPr/>
      <dgm:t>
        <a:bodyPr/>
        <a:lstStyle/>
        <a:p>
          <a:pPr rtl="0"/>
          <a:r>
            <a:rPr lang="en-IN" dirty="0">
              <a:solidFill>
                <a:schemeClr val="tx1"/>
              </a:solidFill>
            </a:rPr>
            <a:t>Fire and smoke</a:t>
          </a:r>
        </a:p>
      </dgm:t>
    </dgm:pt>
    <dgm:pt modelId="{064F4B77-2115-408A-87FE-16EF72793FE5}" type="parTrans" cxnId="{CFCDD175-FB9C-47FB-AA22-267226B6F014}">
      <dgm:prSet/>
      <dgm:spPr/>
      <dgm:t>
        <a:bodyPr/>
        <a:lstStyle/>
        <a:p>
          <a:endParaRPr lang="en-IN"/>
        </a:p>
      </dgm:t>
    </dgm:pt>
    <dgm:pt modelId="{B718CA07-B330-4D38-9D2A-9ABE25E4A4CE}" type="sibTrans" cxnId="{CFCDD175-FB9C-47FB-AA22-267226B6F014}">
      <dgm:prSet/>
      <dgm:spPr/>
      <dgm:t>
        <a:bodyPr/>
        <a:lstStyle/>
        <a:p>
          <a:endParaRPr lang="en-IN"/>
        </a:p>
      </dgm:t>
    </dgm:pt>
    <dgm:pt modelId="{270815EB-C5AD-472D-83FF-42A94A6ECDFB}">
      <dgm:prSet/>
      <dgm:spPr/>
      <dgm:t>
        <a:bodyPr/>
        <a:lstStyle/>
        <a:p>
          <a:pPr rtl="0"/>
          <a:r>
            <a:rPr lang="en-IN" dirty="0">
              <a:solidFill>
                <a:schemeClr val="tx1"/>
              </a:solidFill>
            </a:rPr>
            <a:t>Lightning strikes</a:t>
          </a:r>
        </a:p>
      </dgm:t>
    </dgm:pt>
    <dgm:pt modelId="{CC46D652-9401-4EC9-BEBF-E2430D63F075}" type="parTrans" cxnId="{AE60D0D0-8ACC-405A-87D0-8EF1E2D22E03}">
      <dgm:prSet/>
      <dgm:spPr/>
      <dgm:t>
        <a:bodyPr/>
        <a:lstStyle/>
        <a:p>
          <a:endParaRPr lang="en-IN"/>
        </a:p>
      </dgm:t>
    </dgm:pt>
    <dgm:pt modelId="{B3D1C87C-51A8-439A-A8E7-0057AB6F2CF3}" type="sibTrans" cxnId="{AE60D0D0-8ACC-405A-87D0-8EF1E2D22E03}">
      <dgm:prSet/>
      <dgm:spPr/>
      <dgm:t>
        <a:bodyPr/>
        <a:lstStyle/>
        <a:p>
          <a:endParaRPr lang="en-IN"/>
        </a:p>
      </dgm:t>
    </dgm:pt>
    <dgm:pt modelId="{BE4CA995-F46A-4F48-A2CE-01B766E64E01}">
      <dgm:prSet/>
      <dgm:spPr/>
      <dgm:t>
        <a:bodyPr/>
        <a:lstStyle/>
        <a:p>
          <a:pPr rtl="0"/>
          <a:r>
            <a:rPr lang="en-IN" dirty="0">
              <a:solidFill>
                <a:schemeClr val="tx1"/>
              </a:solidFill>
            </a:rPr>
            <a:t>Windstorms and hail</a:t>
          </a:r>
        </a:p>
      </dgm:t>
    </dgm:pt>
    <dgm:pt modelId="{2762CDD6-68F4-4111-8C69-83E1609D0A9D}" type="parTrans" cxnId="{9692E544-63D9-4802-AE82-AF363ACEAA9E}">
      <dgm:prSet/>
      <dgm:spPr/>
      <dgm:t>
        <a:bodyPr/>
        <a:lstStyle/>
        <a:p>
          <a:endParaRPr lang="en-IN"/>
        </a:p>
      </dgm:t>
    </dgm:pt>
    <dgm:pt modelId="{0E5F00D2-93D0-4A85-BF16-638F6FF285A5}" type="sibTrans" cxnId="{9692E544-63D9-4802-AE82-AF363ACEAA9E}">
      <dgm:prSet/>
      <dgm:spPr/>
      <dgm:t>
        <a:bodyPr/>
        <a:lstStyle/>
        <a:p>
          <a:endParaRPr lang="en-IN"/>
        </a:p>
      </dgm:t>
    </dgm:pt>
    <dgm:pt modelId="{5763A4ED-3C7F-494E-8B37-59FA9D6782FB}">
      <dgm:prSet/>
      <dgm:spPr/>
      <dgm:t>
        <a:bodyPr/>
        <a:lstStyle/>
        <a:p>
          <a:pPr rtl="0"/>
          <a:r>
            <a:rPr lang="en-IN" dirty="0">
              <a:solidFill>
                <a:schemeClr val="tx1"/>
              </a:solidFill>
            </a:rPr>
            <a:t>Explosion</a:t>
          </a:r>
        </a:p>
      </dgm:t>
    </dgm:pt>
    <dgm:pt modelId="{A7D1BA52-3227-4D38-BDD4-7AD6363FFB6A}" type="parTrans" cxnId="{248640C9-408C-4D4F-A7C5-CB4B68200D8A}">
      <dgm:prSet/>
      <dgm:spPr/>
      <dgm:t>
        <a:bodyPr/>
        <a:lstStyle/>
        <a:p>
          <a:endParaRPr lang="en-IN"/>
        </a:p>
      </dgm:t>
    </dgm:pt>
    <dgm:pt modelId="{2A7D2EEA-6FBE-4CD0-88FA-6E59E9D7FA98}" type="sibTrans" cxnId="{248640C9-408C-4D4F-A7C5-CB4B68200D8A}">
      <dgm:prSet/>
      <dgm:spPr/>
      <dgm:t>
        <a:bodyPr/>
        <a:lstStyle/>
        <a:p>
          <a:endParaRPr lang="en-IN"/>
        </a:p>
      </dgm:t>
    </dgm:pt>
    <dgm:pt modelId="{CFBE53B4-1749-4C23-A61B-641E733E53D6}">
      <dgm:prSet/>
      <dgm:spPr/>
      <dgm:t>
        <a:bodyPr/>
        <a:lstStyle/>
        <a:p>
          <a:pPr rtl="0"/>
          <a:r>
            <a:rPr lang="en-IN" dirty="0">
              <a:solidFill>
                <a:schemeClr val="tx1"/>
              </a:solidFill>
            </a:rPr>
            <a:t>Vandalism and malicious mischief</a:t>
          </a:r>
        </a:p>
      </dgm:t>
    </dgm:pt>
    <dgm:pt modelId="{1106BF54-5869-49D4-BCCA-A0D1450CFC0F}" type="parTrans" cxnId="{339F4204-1C20-4079-8C0D-D57852B82ECF}">
      <dgm:prSet/>
      <dgm:spPr/>
      <dgm:t>
        <a:bodyPr/>
        <a:lstStyle/>
        <a:p>
          <a:endParaRPr lang="en-IN"/>
        </a:p>
      </dgm:t>
    </dgm:pt>
    <dgm:pt modelId="{B0A27F8F-9DB6-4022-9E16-5DEF34A27BF5}" type="sibTrans" cxnId="{339F4204-1C20-4079-8C0D-D57852B82ECF}">
      <dgm:prSet/>
      <dgm:spPr/>
      <dgm:t>
        <a:bodyPr/>
        <a:lstStyle/>
        <a:p>
          <a:endParaRPr lang="en-IN"/>
        </a:p>
      </dgm:t>
    </dgm:pt>
    <dgm:pt modelId="{A2DD8473-A50F-4BC1-A7E2-23B737F5C321}">
      <dgm:prSet/>
      <dgm:spPr/>
      <dgm:t>
        <a:bodyPr/>
        <a:lstStyle/>
        <a:p>
          <a:pPr rtl="0"/>
          <a:r>
            <a:rPr lang="en-IN" dirty="0">
              <a:solidFill>
                <a:schemeClr val="tx1"/>
              </a:solidFill>
            </a:rPr>
            <a:t>Damage from an aircraft, car or vehicle</a:t>
          </a:r>
        </a:p>
      </dgm:t>
    </dgm:pt>
    <dgm:pt modelId="{C1A850BF-ED5E-4DC5-B85C-1E3F1FB4EABF}" type="parTrans" cxnId="{BD51503D-C673-4ECC-AC95-50C340A451FA}">
      <dgm:prSet/>
      <dgm:spPr/>
      <dgm:t>
        <a:bodyPr/>
        <a:lstStyle/>
        <a:p>
          <a:endParaRPr lang="en-IN"/>
        </a:p>
      </dgm:t>
    </dgm:pt>
    <dgm:pt modelId="{4125ADAD-708F-4782-9608-CAB19488AE45}" type="sibTrans" cxnId="{BD51503D-C673-4ECC-AC95-50C340A451FA}">
      <dgm:prSet/>
      <dgm:spPr/>
      <dgm:t>
        <a:bodyPr/>
        <a:lstStyle/>
        <a:p>
          <a:endParaRPr lang="en-IN"/>
        </a:p>
      </dgm:t>
    </dgm:pt>
    <dgm:pt modelId="{5E47BC7C-80D4-49CA-8389-9AAD1C075492}">
      <dgm:prSet/>
      <dgm:spPr/>
      <dgm:t>
        <a:bodyPr/>
        <a:lstStyle/>
        <a:p>
          <a:pPr rtl="0"/>
          <a:r>
            <a:rPr lang="en-IN" dirty="0">
              <a:solidFill>
                <a:schemeClr val="tx1"/>
              </a:solidFill>
            </a:rPr>
            <a:t>Theft</a:t>
          </a:r>
        </a:p>
      </dgm:t>
    </dgm:pt>
    <dgm:pt modelId="{00CE94A2-CB8D-46CD-881B-E5EB83CC5789}" type="parTrans" cxnId="{0654E782-55A6-4C26-8BA0-3E86C5460EA1}">
      <dgm:prSet/>
      <dgm:spPr/>
      <dgm:t>
        <a:bodyPr/>
        <a:lstStyle/>
        <a:p>
          <a:endParaRPr lang="en-IN"/>
        </a:p>
      </dgm:t>
    </dgm:pt>
    <dgm:pt modelId="{818D5522-D080-4A5C-8D48-B148A0714098}" type="sibTrans" cxnId="{0654E782-55A6-4C26-8BA0-3E86C5460EA1}">
      <dgm:prSet/>
      <dgm:spPr/>
      <dgm:t>
        <a:bodyPr/>
        <a:lstStyle/>
        <a:p>
          <a:endParaRPr lang="en-IN"/>
        </a:p>
      </dgm:t>
    </dgm:pt>
    <dgm:pt modelId="{9DD31408-99D4-46B3-9B2E-850D279DD938}">
      <dgm:prSet/>
      <dgm:spPr/>
      <dgm:t>
        <a:bodyPr/>
        <a:lstStyle/>
        <a:p>
          <a:pPr rtl="0"/>
          <a:r>
            <a:rPr lang="en-IN" dirty="0">
              <a:solidFill>
                <a:schemeClr val="tx1"/>
              </a:solidFill>
            </a:rPr>
            <a:t>Falling objects</a:t>
          </a:r>
        </a:p>
      </dgm:t>
    </dgm:pt>
    <dgm:pt modelId="{748F5A9C-6804-40B8-82F9-D718E9B3EDB1}" type="parTrans" cxnId="{0121671B-05FD-4B1D-850A-033174B48D4A}">
      <dgm:prSet/>
      <dgm:spPr/>
      <dgm:t>
        <a:bodyPr/>
        <a:lstStyle/>
        <a:p>
          <a:endParaRPr lang="en-IN"/>
        </a:p>
      </dgm:t>
    </dgm:pt>
    <dgm:pt modelId="{D85F06A2-A986-4BBA-9D9F-8DD32A9BA306}" type="sibTrans" cxnId="{0121671B-05FD-4B1D-850A-033174B48D4A}">
      <dgm:prSet/>
      <dgm:spPr/>
      <dgm:t>
        <a:bodyPr/>
        <a:lstStyle/>
        <a:p>
          <a:endParaRPr lang="en-IN"/>
        </a:p>
      </dgm:t>
    </dgm:pt>
    <dgm:pt modelId="{AE777108-A944-41A3-8E3F-31EAD69BD0A1}">
      <dgm:prSet/>
      <dgm:spPr/>
      <dgm:t>
        <a:bodyPr/>
        <a:lstStyle/>
        <a:p>
          <a:pPr rtl="0"/>
          <a:r>
            <a:rPr lang="en-IN" dirty="0">
              <a:solidFill>
                <a:schemeClr val="tx1"/>
              </a:solidFill>
            </a:rPr>
            <a:t>Weight of ice, snow or sleet</a:t>
          </a:r>
        </a:p>
      </dgm:t>
    </dgm:pt>
    <dgm:pt modelId="{97F6DBC3-85EA-4F82-8CB2-BACC86ADCE4D}" type="parTrans" cxnId="{9F190A4F-E2A2-4A4B-98CB-8F4A0EBE176D}">
      <dgm:prSet/>
      <dgm:spPr/>
      <dgm:t>
        <a:bodyPr/>
        <a:lstStyle/>
        <a:p>
          <a:endParaRPr lang="en-IN"/>
        </a:p>
      </dgm:t>
    </dgm:pt>
    <dgm:pt modelId="{37ED3EC8-1A91-47CA-B734-8E9381B75931}" type="sibTrans" cxnId="{9F190A4F-E2A2-4A4B-98CB-8F4A0EBE176D}">
      <dgm:prSet/>
      <dgm:spPr/>
      <dgm:t>
        <a:bodyPr/>
        <a:lstStyle/>
        <a:p>
          <a:endParaRPr lang="en-IN"/>
        </a:p>
      </dgm:t>
    </dgm:pt>
    <dgm:pt modelId="{0A810173-5FB4-491D-81B1-EA9DC30310BD}">
      <dgm:prSet/>
      <dgm:spPr/>
      <dgm:t>
        <a:bodyPr/>
        <a:lstStyle/>
        <a:p>
          <a:pPr rtl="0"/>
          <a:r>
            <a:rPr lang="en-IN" dirty="0">
              <a:solidFill>
                <a:schemeClr val="tx1"/>
              </a:solidFill>
            </a:rPr>
            <a:t>Water damage</a:t>
          </a:r>
        </a:p>
      </dgm:t>
    </dgm:pt>
    <dgm:pt modelId="{0AC60666-4714-4A00-869A-5B795B747899}" type="parTrans" cxnId="{0C509A6B-D31B-4A52-B9C3-1F09902E3F59}">
      <dgm:prSet/>
      <dgm:spPr/>
      <dgm:t>
        <a:bodyPr/>
        <a:lstStyle/>
        <a:p>
          <a:endParaRPr lang="en-IN"/>
        </a:p>
      </dgm:t>
    </dgm:pt>
    <dgm:pt modelId="{9F971B31-3B35-4A29-A571-3C96B77C3C94}" type="sibTrans" cxnId="{0C509A6B-D31B-4A52-B9C3-1F09902E3F59}">
      <dgm:prSet/>
      <dgm:spPr/>
      <dgm:t>
        <a:bodyPr/>
        <a:lstStyle/>
        <a:p>
          <a:endParaRPr lang="en-IN"/>
        </a:p>
      </dgm:t>
    </dgm:pt>
    <dgm:pt modelId="{D651F0CF-0AF3-4C46-BD4C-D093DBAFEE8E}" type="pres">
      <dgm:prSet presAssocID="{93556732-94F4-40EC-8482-AA24BC7C76B4}" presName="diagram" presStyleCnt="0">
        <dgm:presLayoutVars>
          <dgm:dir/>
          <dgm:resizeHandles val="exact"/>
        </dgm:presLayoutVars>
      </dgm:prSet>
      <dgm:spPr/>
    </dgm:pt>
    <dgm:pt modelId="{AC2E06F1-DAEE-4C74-B9F8-C114093C5A7D}" type="pres">
      <dgm:prSet presAssocID="{3B48DCFB-079D-4130-8DB6-7887AEC1A30B}" presName="node" presStyleLbl="node1" presStyleIdx="0" presStyleCnt="10">
        <dgm:presLayoutVars>
          <dgm:bulletEnabled val="1"/>
        </dgm:presLayoutVars>
      </dgm:prSet>
      <dgm:spPr/>
    </dgm:pt>
    <dgm:pt modelId="{96468756-35B1-4CDC-A2F2-95F12AF77F1A}" type="pres">
      <dgm:prSet presAssocID="{B718CA07-B330-4D38-9D2A-9ABE25E4A4CE}" presName="sibTrans" presStyleCnt="0"/>
      <dgm:spPr/>
    </dgm:pt>
    <dgm:pt modelId="{0A37377C-E975-4893-BE8D-C4AAC16F544B}" type="pres">
      <dgm:prSet presAssocID="{270815EB-C5AD-472D-83FF-42A94A6ECDFB}" presName="node" presStyleLbl="node1" presStyleIdx="1" presStyleCnt="10">
        <dgm:presLayoutVars>
          <dgm:bulletEnabled val="1"/>
        </dgm:presLayoutVars>
      </dgm:prSet>
      <dgm:spPr/>
    </dgm:pt>
    <dgm:pt modelId="{A17E9FED-48FD-45CE-9B3A-F966BF311C7B}" type="pres">
      <dgm:prSet presAssocID="{B3D1C87C-51A8-439A-A8E7-0057AB6F2CF3}" presName="sibTrans" presStyleCnt="0"/>
      <dgm:spPr/>
    </dgm:pt>
    <dgm:pt modelId="{337558DE-43F1-4176-ADB6-EC229C941D80}" type="pres">
      <dgm:prSet presAssocID="{BE4CA995-F46A-4F48-A2CE-01B766E64E01}" presName="node" presStyleLbl="node1" presStyleIdx="2" presStyleCnt="10">
        <dgm:presLayoutVars>
          <dgm:bulletEnabled val="1"/>
        </dgm:presLayoutVars>
      </dgm:prSet>
      <dgm:spPr/>
    </dgm:pt>
    <dgm:pt modelId="{7846A6AD-A3B1-4E97-890D-E9065875C1D5}" type="pres">
      <dgm:prSet presAssocID="{0E5F00D2-93D0-4A85-BF16-638F6FF285A5}" presName="sibTrans" presStyleCnt="0"/>
      <dgm:spPr/>
    </dgm:pt>
    <dgm:pt modelId="{CF0EC23C-49D8-4D56-9320-B0F39E648DDF}" type="pres">
      <dgm:prSet presAssocID="{5763A4ED-3C7F-494E-8B37-59FA9D6782FB}" presName="node" presStyleLbl="node1" presStyleIdx="3" presStyleCnt="10">
        <dgm:presLayoutVars>
          <dgm:bulletEnabled val="1"/>
        </dgm:presLayoutVars>
      </dgm:prSet>
      <dgm:spPr/>
    </dgm:pt>
    <dgm:pt modelId="{C98A6123-03A4-4BD9-8A5B-BA8E5A1B55AD}" type="pres">
      <dgm:prSet presAssocID="{2A7D2EEA-6FBE-4CD0-88FA-6E59E9D7FA98}" presName="sibTrans" presStyleCnt="0"/>
      <dgm:spPr/>
    </dgm:pt>
    <dgm:pt modelId="{8D74E71C-B51C-4DEB-8759-455FA28178D5}" type="pres">
      <dgm:prSet presAssocID="{CFBE53B4-1749-4C23-A61B-641E733E53D6}" presName="node" presStyleLbl="node1" presStyleIdx="4" presStyleCnt="10">
        <dgm:presLayoutVars>
          <dgm:bulletEnabled val="1"/>
        </dgm:presLayoutVars>
      </dgm:prSet>
      <dgm:spPr/>
    </dgm:pt>
    <dgm:pt modelId="{BE8ACF89-9AA5-4277-91FF-F924C7D6B2BC}" type="pres">
      <dgm:prSet presAssocID="{B0A27F8F-9DB6-4022-9E16-5DEF34A27BF5}" presName="sibTrans" presStyleCnt="0"/>
      <dgm:spPr/>
    </dgm:pt>
    <dgm:pt modelId="{D97088F0-F9C9-4B7B-82FE-C37E09B01B77}" type="pres">
      <dgm:prSet presAssocID="{A2DD8473-A50F-4BC1-A7E2-23B737F5C321}" presName="node" presStyleLbl="node1" presStyleIdx="5" presStyleCnt="10">
        <dgm:presLayoutVars>
          <dgm:bulletEnabled val="1"/>
        </dgm:presLayoutVars>
      </dgm:prSet>
      <dgm:spPr/>
    </dgm:pt>
    <dgm:pt modelId="{EA49D4BD-FE97-4BAD-8606-56710629F912}" type="pres">
      <dgm:prSet presAssocID="{4125ADAD-708F-4782-9608-CAB19488AE45}" presName="sibTrans" presStyleCnt="0"/>
      <dgm:spPr/>
    </dgm:pt>
    <dgm:pt modelId="{4F0465D7-7F9F-402D-AA0C-D374577C09F9}" type="pres">
      <dgm:prSet presAssocID="{5E47BC7C-80D4-49CA-8389-9AAD1C075492}" presName="node" presStyleLbl="node1" presStyleIdx="6" presStyleCnt="10">
        <dgm:presLayoutVars>
          <dgm:bulletEnabled val="1"/>
        </dgm:presLayoutVars>
      </dgm:prSet>
      <dgm:spPr/>
    </dgm:pt>
    <dgm:pt modelId="{BD75CADE-3BDA-4045-AD2B-3D7CAFCBC153}" type="pres">
      <dgm:prSet presAssocID="{818D5522-D080-4A5C-8D48-B148A0714098}" presName="sibTrans" presStyleCnt="0"/>
      <dgm:spPr/>
    </dgm:pt>
    <dgm:pt modelId="{96491B54-AB87-4DAF-AEA0-F027972ED997}" type="pres">
      <dgm:prSet presAssocID="{9DD31408-99D4-46B3-9B2E-850D279DD938}" presName="node" presStyleLbl="node1" presStyleIdx="7" presStyleCnt="10">
        <dgm:presLayoutVars>
          <dgm:bulletEnabled val="1"/>
        </dgm:presLayoutVars>
      </dgm:prSet>
      <dgm:spPr/>
    </dgm:pt>
    <dgm:pt modelId="{2B8D74E9-94D7-49F7-AB73-F8CE53E07BFC}" type="pres">
      <dgm:prSet presAssocID="{D85F06A2-A986-4BBA-9D9F-8DD32A9BA306}" presName="sibTrans" presStyleCnt="0"/>
      <dgm:spPr/>
    </dgm:pt>
    <dgm:pt modelId="{4B5BDE75-3EFF-451E-82C2-7CA4A95AA04C}" type="pres">
      <dgm:prSet presAssocID="{AE777108-A944-41A3-8E3F-31EAD69BD0A1}" presName="node" presStyleLbl="node1" presStyleIdx="8" presStyleCnt="10">
        <dgm:presLayoutVars>
          <dgm:bulletEnabled val="1"/>
        </dgm:presLayoutVars>
      </dgm:prSet>
      <dgm:spPr/>
    </dgm:pt>
    <dgm:pt modelId="{D5D0D88E-6ABE-4C25-91A4-C6231D9EC4A5}" type="pres">
      <dgm:prSet presAssocID="{37ED3EC8-1A91-47CA-B734-8E9381B75931}" presName="sibTrans" presStyleCnt="0"/>
      <dgm:spPr/>
    </dgm:pt>
    <dgm:pt modelId="{56925D8B-0146-4483-966F-DCEC1BDA3B58}" type="pres">
      <dgm:prSet presAssocID="{0A810173-5FB4-491D-81B1-EA9DC30310BD}" presName="node" presStyleLbl="node1" presStyleIdx="9" presStyleCnt="10">
        <dgm:presLayoutVars>
          <dgm:bulletEnabled val="1"/>
        </dgm:presLayoutVars>
      </dgm:prSet>
      <dgm:spPr/>
    </dgm:pt>
  </dgm:ptLst>
  <dgm:cxnLst>
    <dgm:cxn modelId="{339F4204-1C20-4079-8C0D-D57852B82ECF}" srcId="{93556732-94F4-40EC-8482-AA24BC7C76B4}" destId="{CFBE53B4-1749-4C23-A61B-641E733E53D6}" srcOrd="4" destOrd="0" parTransId="{1106BF54-5869-49D4-BCCA-A0D1450CFC0F}" sibTransId="{B0A27F8F-9DB6-4022-9E16-5DEF34A27BF5}"/>
    <dgm:cxn modelId="{6199040A-7953-4D83-AAC7-5689EB1170E5}" type="presOf" srcId="{A2DD8473-A50F-4BC1-A7E2-23B737F5C321}" destId="{D97088F0-F9C9-4B7B-82FE-C37E09B01B77}" srcOrd="0" destOrd="0" presId="urn:microsoft.com/office/officeart/2005/8/layout/default"/>
    <dgm:cxn modelId="{4130310E-CEC1-48AF-BDC9-712277D5EBB5}" type="presOf" srcId="{3B48DCFB-079D-4130-8DB6-7887AEC1A30B}" destId="{AC2E06F1-DAEE-4C74-B9F8-C114093C5A7D}" srcOrd="0" destOrd="0" presId="urn:microsoft.com/office/officeart/2005/8/layout/default"/>
    <dgm:cxn modelId="{0121671B-05FD-4B1D-850A-033174B48D4A}" srcId="{93556732-94F4-40EC-8482-AA24BC7C76B4}" destId="{9DD31408-99D4-46B3-9B2E-850D279DD938}" srcOrd="7" destOrd="0" parTransId="{748F5A9C-6804-40B8-82F9-D718E9B3EDB1}" sibTransId="{D85F06A2-A986-4BBA-9D9F-8DD32A9BA306}"/>
    <dgm:cxn modelId="{A801A727-5533-40EB-B79F-83854B668E12}" type="presOf" srcId="{AE777108-A944-41A3-8E3F-31EAD69BD0A1}" destId="{4B5BDE75-3EFF-451E-82C2-7CA4A95AA04C}" srcOrd="0" destOrd="0" presId="urn:microsoft.com/office/officeart/2005/8/layout/default"/>
    <dgm:cxn modelId="{244DDD30-39AC-4A1D-92B7-432E1112E33F}" type="presOf" srcId="{5E47BC7C-80D4-49CA-8389-9AAD1C075492}" destId="{4F0465D7-7F9F-402D-AA0C-D374577C09F9}" srcOrd="0" destOrd="0" presId="urn:microsoft.com/office/officeart/2005/8/layout/default"/>
    <dgm:cxn modelId="{BD51503D-C673-4ECC-AC95-50C340A451FA}" srcId="{93556732-94F4-40EC-8482-AA24BC7C76B4}" destId="{A2DD8473-A50F-4BC1-A7E2-23B737F5C321}" srcOrd="5" destOrd="0" parTransId="{C1A850BF-ED5E-4DC5-B85C-1E3F1FB4EABF}" sibTransId="{4125ADAD-708F-4782-9608-CAB19488AE45}"/>
    <dgm:cxn modelId="{9692E544-63D9-4802-AE82-AF363ACEAA9E}" srcId="{93556732-94F4-40EC-8482-AA24BC7C76B4}" destId="{BE4CA995-F46A-4F48-A2CE-01B766E64E01}" srcOrd="2" destOrd="0" parTransId="{2762CDD6-68F4-4111-8C69-83E1609D0A9D}" sibTransId="{0E5F00D2-93D0-4A85-BF16-638F6FF285A5}"/>
    <dgm:cxn modelId="{0C509A6B-D31B-4A52-B9C3-1F09902E3F59}" srcId="{93556732-94F4-40EC-8482-AA24BC7C76B4}" destId="{0A810173-5FB4-491D-81B1-EA9DC30310BD}" srcOrd="9" destOrd="0" parTransId="{0AC60666-4714-4A00-869A-5B795B747899}" sibTransId="{9F971B31-3B35-4A29-A571-3C96B77C3C94}"/>
    <dgm:cxn modelId="{9F190A4F-E2A2-4A4B-98CB-8F4A0EBE176D}" srcId="{93556732-94F4-40EC-8482-AA24BC7C76B4}" destId="{AE777108-A944-41A3-8E3F-31EAD69BD0A1}" srcOrd="8" destOrd="0" parTransId="{97F6DBC3-85EA-4F82-8CB2-BACC86ADCE4D}" sibTransId="{37ED3EC8-1A91-47CA-B734-8E9381B75931}"/>
    <dgm:cxn modelId="{CFCDD175-FB9C-47FB-AA22-267226B6F014}" srcId="{93556732-94F4-40EC-8482-AA24BC7C76B4}" destId="{3B48DCFB-079D-4130-8DB6-7887AEC1A30B}" srcOrd="0" destOrd="0" parTransId="{064F4B77-2115-408A-87FE-16EF72793FE5}" sibTransId="{B718CA07-B330-4D38-9D2A-9ABE25E4A4CE}"/>
    <dgm:cxn modelId="{58519776-185D-4C9F-8244-B32E8B50BB4D}" type="presOf" srcId="{9DD31408-99D4-46B3-9B2E-850D279DD938}" destId="{96491B54-AB87-4DAF-AEA0-F027972ED997}" srcOrd="0" destOrd="0" presId="urn:microsoft.com/office/officeart/2005/8/layout/default"/>
    <dgm:cxn modelId="{0654E782-55A6-4C26-8BA0-3E86C5460EA1}" srcId="{93556732-94F4-40EC-8482-AA24BC7C76B4}" destId="{5E47BC7C-80D4-49CA-8389-9AAD1C075492}" srcOrd="6" destOrd="0" parTransId="{00CE94A2-CB8D-46CD-881B-E5EB83CC5789}" sibTransId="{818D5522-D080-4A5C-8D48-B148A0714098}"/>
    <dgm:cxn modelId="{C69A4B83-78C1-4834-8813-634181A9F478}" type="presOf" srcId="{5763A4ED-3C7F-494E-8B37-59FA9D6782FB}" destId="{CF0EC23C-49D8-4D56-9320-B0F39E648DDF}" srcOrd="0" destOrd="0" presId="urn:microsoft.com/office/officeart/2005/8/layout/default"/>
    <dgm:cxn modelId="{026298AA-8781-40FC-A9C7-65A655B67705}" type="presOf" srcId="{BE4CA995-F46A-4F48-A2CE-01B766E64E01}" destId="{337558DE-43F1-4176-ADB6-EC229C941D80}" srcOrd="0" destOrd="0" presId="urn:microsoft.com/office/officeart/2005/8/layout/default"/>
    <dgm:cxn modelId="{EDBE50AF-F214-4710-B78B-506B23758889}" type="presOf" srcId="{CFBE53B4-1749-4C23-A61B-641E733E53D6}" destId="{8D74E71C-B51C-4DEB-8759-455FA28178D5}" srcOrd="0" destOrd="0" presId="urn:microsoft.com/office/officeart/2005/8/layout/default"/>
    <dgm:cxn modelId="{248640C9-408C-4D4F-A7C5-CB4B68200D8A}" srcId="{93556732-94F4-40EC-8482-AA24BC7C76B4}" destId="{5763A4ED-3C7F-494E-8B37-59FA9D6782FB}" srcOrd="3" destOrd="0" parTransId="{A7D1BA52-3227-4D38-BDD4-7AD6363FFB6A}" sibTransId="{2A7D2EEA-6FBE-4CD0-88FA-6E59E9D7FA98}"/>
    <dgm:cxn modelId="{A74FD6C9-571E-4469-974F-8927A36BD598}" type="presOf" srcId="{0A810173-5FB4-491D-81B1-EA9DC30310BD}" destId="{56925D8B-0146-4483-966F-DCEC1BDA3B58}" srcOrd="0" destOrd="0" presId="urn:microsoft.com/office/officeart/2005/8/layout/default"/>
    <dgm:cxn modelId="{AE60D0D0-8ACC-405A-87D0-8EF1E2D22E03}" srcId="{93556732-94F4-40EC-8482-AA24BC7C76B4}" destId="{270815EB-C5AD-472D-83FF-42A94A6ECDFB}" srcOrd="1" destOrd="0" parTransId="{CC46D652-9401-4EC9-BEBF-E2430D63F075}" sibTransId="{B3D1C87C-51A8-439A-A8E7-0057AB6F2CF3}"/>
    <dgm:cxn modelId="{E20848F1-7854-49FC-8599-33A90DD52ACE}" type="presOf" srcId="{93556732-94F4-40EC-8482-AA24BC7C76B4}" destId="{D651F0CF-0AF3-4C46-BD4C-D093DBAFEE8E}" srcOrd="0" destOrd="0" presId="urn:microsoft.com/office/officeart/2005/8/layout/default"/>
    <dgm:cxn modelId="{2F3CE5FC-4BFB-4CA1-A0F9-D3B83A9B2965}" type="presOf" srcId="{270815EB-C5AD-472D-83FF-42A94A6ECDFB}" destId="{0A37377C-E975-4893-BE8D-C4AAC16F544B}" srcOrd="0" destOrd="0" presId="urn:microsoft.com/office/officeart/2005/8/layout/default"/>
    <dgm:cxn modelId="{98BE4A87-9379-44CC-9BFC-B81DC2AEA50C}" type="presParOf" srcId="{D651F0CF-0AF3-4C46-BD4C-D093DBAFEE8E}" destId="{AC2E06F1-DAEE-4C74-B9F8-C114093C5A7D}" srcOrd="0" destOrd="0" presId="urn:microsoft.com/office/officeart/2005/8/layout/default"/>
    <dgm:cxn modelId="{45852626-6006-49AA-BBEC-E5AE4DE40FAD}" type="presParOf" srcId="{D651F0CF-0AF3-4C46-BD4C-D093DBAFEE8E}" destId="{96468756-35B1-4CDC-A2F2-95F12AF77F1A}" srcOrd="1" destOrd="0" presId="urn:microsoft.com/office/officeart/2005/8/layout/default"/>
    <dgm:cxn modelId="{006B4AA7-65FC-438F-A448-438DE94E2D41}" type="presParOf" srcId="{D651F0CF-0AF3-4C46-BD4C-D093DBAFEE8E}" destId="{0A37377C-E975-4893-BE8D-C4AAC16F544B}" srcOrd="2" destOrd="0" presId="urn:microsoft.com/office/officeart/2005/8/layout/default"/>
    <dgm:cxn modelId="{C0AA7187-C4AC-456B-AC2D-AB04E2E5FA0B}" type="presParOf" srcId="{D651F0CF-0AF3-4C46-BD4C-D093DBAFEE8E}" destId="{A17E9FED-48FD-45CE-9B3A-F966BF311C7B}" srcOrd="3" destOrd="0" presId="urn:microsoft.com/office/officeart/2005/8/layout/default"/>
    <dgm:cxn modelId="{2CD7FA7D-E550-4EB4-896F-AA5CDA69AD48}" type="presParOf" srcId="{D651F0CF-0AF3-4C46-BD4C-D093DBAFEE8E}" destId="{337558DE-43F1-4176-ADB6-EC229C941D80}" srcOrd="4" destOrd="0" presId="urn:microsoft.com/office/officeart/2005/8/layout/default"/>
    <dgm:cxn modelId="{A99C7069-7E87-4E7E-BFC4-2B927FD30280}" type="presParOf" srcId="{D651F0CF-0AF3-4C46-BD4C-D093DBAFEE8E}" destId="{7846A6AD-A3B1-4E97-890D-E9065875C1D5}" srcOrd="5" destOrd="0" presId="urn:microsoft.com/office/officeart/2005/8/layout/default"/>
    <dgm:cxn modelId="{34AA801F-65CA-4977-A345-F9CB3120478B}" type="presParOf" srcId="{D651F0CF-0AF3-4C46-BD4C-D093DBAFEE8E}" destId="{CF0EC23C-49D8-4D56-9320-B0F39E648DDF}" srcOrd="6" destOrd="0" presId="urn:microsoft.com/office/officeart/2005/8/layout/default"/>
    <dgm:cxn modelId="{303DAFC7-9E6F-4771-BB13-58021A5A6454}" type="presParOf" srcId="{D651F0CF-0AF3-4C46-BD4C-D093DBAFEE8E}" destId="{C98A6123-03A4-4BD9-8A5B-BA8E5A1B55AD}" srcOrd="7" destOrd="0" presId="urn:microsoft.com/office/officeart/2005/8/layout/default"/>
    <dgm:cxn modelId="{A8417D9D-8E58-4407-8035-7CFBF2D3AEA1}" type="presParOf" srcId="{D651F0CF-0AF3-4C46-BD4C-D093DBAFEE8E}" destId="{8D74E71C-B51C-4DEB-8759-455FA28178D5}" srcOrd="8" destOrd="0" presId="urn:microsoft.com/office/officeart/2005/8/layout/default"/>
    <dgm:cxn modelId="{C322CB99-549E-41D1-998E-DB8B8C2AB174}" type="presParOf" srcId="{D651F0CF-0AF3-4C46-BD4C-D093DBAFEE8E}" destId="{BE8ACF89-9AA5-4277-91FF-F924C7D6B2BC}" srcOrd="9" destOrd="0" presId="urn:microsoft.com/office/officeart/2005/8/layout/default"/>
    <dgm:cxn modelId="{1366519F-4D43-4898-82E2-71956D148A15}" type="presParOf" srcId="{D651F0CF-0AF3-4C46-BD4C-D093DBAFEE8E}" destId="{D97088F0-F9C9-4B7B-82FE-C37E09B01B77}" srcOrd="10" destOrd="0" presId="urn:microsoft.com/office/officeart/2005/8/layout/default"/>
    <dgm:cxn modelId="{36B277F8-B09B-46A4-A372-C9694C1CB10E}" type="presParOf" srcId="{D651F0CF-0AF3-4C46-BD4C-D093DBAFEE8E}" destId="{EA49D4BD-FE97-4BAD-8606-56710629F912}" srcOrd="11" destOrd="0" presId="urn:microsoft.com/office/officeart/2005/8/layout/default"/>
    <dgm:cxn modelId="{978E30CC-910A-499E-8775-F8CD5B3DCBFC}" type="presParOf" srcId="{D651F0CF-0AF3-4C46-BD4C-D093DBAFEE8E}" destId="{4F0465D7-7F9F-402D-AA0C-D374577C09F9}" srcOrd="12" destOrd="0" presId="urn:microsoft.com/office/officeart/2005/8/layout/default"/>
    <dgm:cxn modelId="{71628A96-0DFC-4A21-B310-3D393D58DFAC}" type="presParOf" srcId="{D651F0CF-0AF3-4C46-BD4C-D093DBAFEE8E}" destId="{BD75CADE-3BDA-4045-AD2B-3D7CAFCBC153}" srcOrd="13" destOrd="0" presId="urn:microsoft.com/office/officeart/2005/8/layout/default"/>
    <dgm:cxn modelId="{0D774C35-B2DF-4E55-ACCA-D89E89BCCD30}" type="presParOf" srcId="{D651F0CF-0AF3-4C46-BD4C-D093DBAFEE8E}" destId="{96491B54-AB87-4DAF-AEA0-F027972ED997}" srcOrd="14" destOrd="0" presId="urn:microsoft.com/office/officeart/2005/8/layout/default"/>
    <dgm:cxn modelId="{CE7C5DCC-4BAC-4BEE-9E7C-D0AF51B9D95C}" type="presParOf" srcId="{D651F0CF-0AF3-4C46-BD4C-D093DBAFEE8E}" destId="{2B8D74E9-94D7-49F7-AB73-F8CE53E07BFC}" srcOrd="15" destOrd="0" presId="urn:microsoft.com/office/officeart/2005/8/layout/default"/>
    <dgm:cxn modelId="{4390166F-C76D-4629-AE2D-A9D64DDF93EB}" type="presParOf" srcId="{D651F0CF-0AF3-4C46-BD4C-D093DBAFEE8E}" destId="{4B5BDE75-3EFF-451E-82C2-7CA4A95AA04C}" srcOrd="16" destOrd="0" presId="urn:microsoft.com/office/officeart/2005/8/layout/default"/>
    <dgm:cxn modelId="{8213DF9A-6B8E-46A7-A85D-62F6CB3C0FB2}" type="presParOf" srcId="{D651F0CF-0AF3-4C46-BD4C-D093DBAFEE8E}" destId="{D5D0D88E-6ABE-4C25-91A4-C6231D9EC4A5}" srcOrd="17" destOrd="0" presId="urn:microsoft.com/office/officeart/2005/8/layout/default"/>
    <dgm:cxn modelId="{527D89B4-9858-4B68-857B-64B8FF0995E0}" type="presParOf" srcId="{D651F0CF-0AF3-4C46-BD4C-D093DBAFEE8E}" destId="{56925D8B-0146-4483-966F-DCEC1BDA3B58}"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78A1233-55C8-4A5B-8564-C64B38A673E8}" type="doc">
      <dgm:prSet loTypeId="urn:microsoft.com/office/officeart/2005/8/layout/vList2" loCatId="list" qsTypeId="urn:microsoft.com/office/officeart/2005/8/quickstyle/simple1" qsCatId="simple" csTypeId="urn:microsoft.com/office/officeart/2005/8/colors/accent1_4" csCatId="accent1" phldr="1"/>
      <dgm:spPr/>
      <dgm:t>
        <a:bodyPr/>
        <a:lstStyle/>
        <a:p>
          <a:endParaRPr lang="en-IN"/>
        </a:p>
      </dgm:t>
    </dgm:pt>
    <dgm:pt modelId="{2910D061-351C-4D49-8ECC-034031FEB1B3}">
      <dgm:prSet/>
      <dgm:spPr/>
      <dgm:t>
        <a:bodyPr/>
        <a:lstStyle/>
        <a:p>
          <a:pPr rtl="0"/>
          <a:r>
            <a:rPr lang="en-IN" dirty="0">
              <a:solidFill>
                <a:schemeClr val="tx1"/>
              </a:solidFill>
            </a:rPr>
            <a:t>Destruction of property wilfully.</a:t>
          </a:r>
        </a:p>
      </dgm:t>
    </dgm:pt>
    <dgm:pt modelId="{A8AD12B8-74CF-4A96-A8B1-10BDBB450D74}" type="parTrans" cxnId="{095A85FD-7A05-498B-A2BD-5CCFA970A559}">
      <dgm:prSet/>
      <dgm:spPr/>
      <dgm:t>
        <a:bodyPr/>
        <a:lstStyle/>
        <a:p>
          <a:endParaRPr lang="en-IN"/>
        </a:p>
      </dgm:t>
    </dgm:pt>
    <dgm:pt modelId="{3DD7529F-3886-41B5-80B0-5553D8397780}" type="sibTrans" cxnId="{095A85FD-7A05-498B-A2BD-5CCFA970A559}">
      <dgm:prSet/>
      <dgm:spPr/>
      <dgm:t>
        <a:bodyPr/>
        <a:lstStyle/>
        <a:p>
          <a:endParaRPr lang="en-IN"/>
        </a:p>
      </dgm:t>
    </dgm:pt>
    <dgm:pt modelId="{440AC234-D3DF-4683-AF50-E8FE5F0046BA}">
      <dgm:prSet/>
      <dgm:spPr/>
      <dgm:t>
        <a:bodyPr/>
        <a:lstStyle/>
        <a:p>
          <a:pPr rtl="0"/>
          <a:r>
            <a:rPr lang="en-IN" dirty="0">
              <a:solidFill>
                <a:schemeClr val="tx1"/>
              </a:solidFill>
            </a:rPr>
            <a:t>Damages to property due to wear and tear.</a:t>
          </a:r>
        </a:p>
      </dgm:t>
    </dgm:pt>
    <dgm:pt modelId="{E92D6514-F87E-4BA0-86A1-6992A8322D28}" type="parTrans" cxnId="{3413FFB6-F793-413A-BFEA-12942A546ED8}">
      <dgm:prSet/>
      <dgm:spPr/>
      <dgm:t>
        <a:bodyPr/>
        <a:lstStyle/>
        <a:p>
          <a:endParaRPr lang="en-IN"/>
        </a:p>
      </dgm:t>
    </dgm:pt>
    <dgm:pt modelId="{E587F137-8372-498C-B434-C9444922715D}" type="sibTrans" cxnId="{3413FFB6-F793-413A-BFEA-12942A546ED8}">
      <dgm:prSet/>
      <dgm:spPr/>
      <dgm:t>
        <a:bodyPr/>
        <a:lstStyle/>
        <a:p>
          <a:endParaRPr lang="en-IN"/>
        </a:p>
      </dgm:t>
    </dgm:pt>
    <dgm:pt modelId="{B1AAB0BC-01D9-4F94-851F-19BB52FEE5AA}">
      <dgm:prSet/>
      <dgm:spPr/>
      <dgm:t>
        <a:bodyPr/>
        <a:lstStyle/>
        <a:p>
          <a:pPr rtl="0"/>
          <a:r>
            <a:rPr lang="en-IN" dirty="0">
              <a:solidFill>
                <a:schemeClr val="tx1"/>
              </a:solidFill>
            </a:rPr>
            <a:t>Loss to property due to war.</a:t>
          </a:r>
        </a:p>
      </dgm:t>
    </dgm:pt>
    <dgm:pt modelId="{EBAF16A6-D724-41D5-AD2D-55A40923235D}" type="parTrans" cxnId="{8C7D0CB0-F280-4B56-A666-C7EB121B16DC}">
      <dgm:prSet/>
      <dgm:spPr/>
      <dgm:t>
        <a:bodyPr/>
        <a:lstStyle/>
        <a:p>
          <a:endParaRPr lang="en-IN"/>
        </a:p>
      </dgm:t>
    </dgm:pt>
    <dgm:pt modelId="{96FFAFBA-CCDA-4F23-AB70-D4B05ECE67E0}" type="sibTrans" cxnId="{8C7D0CB0-F280-4B56-A666-C7EB121B16DC}">
      <dgm:prSet/>
      <dgm:spPr/>
      <dgm:t>
        <a:bodyPr/>
        <a:lstStyle/>
        <a:p>
          <a:endParaRPr lang="en-IN"/>
        </a:p>
      </dgm:t>
    </dgm:pt>
    <dgm:pt modelId="{7CE2E4A6-9D5A-4C86-9DCA-4C0F44DEEE97}">
      <dgm:prSet/>
      <dgm:spPr/>
      <dgm:t>
        <a:bodyPr/>
        <a:lstStyle/>
        <a:p>
          <a:pPr rtl="0"/>
          <a:r>
            <a:rPr lang="en-IN" dirty="0">
              <a:solidFill>
                <a:schemeClr val="tx1"/>
              </a:solidFill>
            </a:rPr>
            <a:t>Loss to property unoccupied for more than a certain specified period.</a:t>
          </a:r>
        </a:p>
      </dgm:t>
    </dgm:pt>
    <dgm:pt modelId="{7214BD24-020C-456E-8D20-1D9970FC4C39}" type="parTrans" cxnId="{1EB9F2BE-E56B-4FD2-990C-5E684CF9C70E}">
      <dgm:prSet/>
      <dgm:spPr/>
      <dgm:t>
        <a:bodyPr/>
        <a:lstStyle/>
        <a:p>
          <a:endParaRPr lang="en-IN"/>
        </a:p>
      </dgm:t>
    </dgm:pt>
    <dgm:pt modelId="{7994885D-98AF-44FA-AAE5-251FC2116A50}" type="sibTrans" cxnId="{1EB9F2BE-E56B-4FD2-990C-5E684CF9C70E}">
      <dgm:prSet/>
      <dgm:spPr/>
      <dgm:t>
        <a:bodyPr/>
        <a:lstStyle/>
        <a:p>
          <a:endParaRPr lang="en-IN"/>
        </a:p>
      </dgm:t>
    </dgm:pt>
    <dgm:pt modelId="{2BD15AA9-F10C-42BE-B3AC-EB8B12D969C3}">
      <dgm:prSet/>
      <dgm:spPr/>
      <dgm:t>
        <a:bodyPr/>
        <a:lstStyle/>
        <a:p>
          <a:pPr rtl="0"/>
          <a:r>
            <a:rPr lang="en-IN" dirty="0">
              <a:solidFill>
                <a:schemeClr val="tx1"/>
              </a:solidFill>
            </a:rPr>
            <a:t>Money in the form of cash, antiques and collectibles.</a:t>
          </a:r>
        </a:p>
      </dgm:t>
    </dgm:pt>
    <dgm:pt modelId="{C2575E96-40ED-438D-A7EA-F041A0F30CD3}" type="parTrans" cxnId="{F204974B-5668-438C-B943-F9E20E4D1CDC}">
      <dgm:prSet/>
      <dgm:spPr/>
      <dgm:t>
        <a:bodyPr/>
        <a:lstStyle/>
        <a:p>
          <a:endParaRPr lang="en-IN"/>
        </a:p>
      </dgm:t>
    </dgm:pt>
    <dgm:pt modelId="{DAB3E990-F381-44B7-A453-8707B1D7615E}" type="sibTrans" cxnId="{F204974B-5668-438C-B943-F9E20E4D1CDC}">
      <dgm:prSet/>
      <dgm:spPr/>
      <dgm:t>
        <a:bodyPr/>
        <a:lstStyle/>
        <a:p>
          <a:endParaRPr lang="en-IN"/>
        </a:p>
      </dgm:t>
    </dgm:pt>
    <dgm:pt modelId="{2EA6E305-D398-4E11-8A44-62952577868B}" type="pres">
      <dgm:prSet presAssocID="{578A1233-55C8-4A5B-8564-C64B38A673E8}" presName="linear" presStyleCnt="0">
        <dgm:presLayoutVars>
          <dgm:animLvl val="lvl"/>
          <dgm:resizeHandles val="exact"/>
        </dgm:presLayoutVars>
      </dgm:prSet>
      <dgm:spPr/>
    </dgm:pt>
    <dgm:pt modelId="{C1301F32-78B2-44FA-BD67-CE68B227EBB4}" type="pres">
      <dgm:prSet presAssocID="{2910D061-351C-4D49-8ECC-034031FEB1B3}" presName="parentText" presStyleLbl="node1" presStyleIdx="0" presStyleCnt="5">
        <dgm:presLayoutVars>
          <dgm:chMax val="0"/>
          <dgm:bulletEnabled val="1"/>
        </dgm:presLayoutVars>
      </dgm:prSet>
      <dgm:spPr/>
    </dgm:pt>
    <dgm:pt modelId="{4D0F27FD-FEF9-4DB8-80B3-2BA59750C7C8}" type="pres">
      <dgm:prSet presAssocID="{3DD7529F-3886-41B5-80B0-5553D8397780}" presName="spacer" presStyleCnt="0"/>
      <dgm:spPr/>
    </dgm:pt>
    <dgm:pt modelId="{5BB8AC0D-89E4-4581-BB20-1FBBB62EF37C}" type="pres">
      <dgm:prSet presAssocID="{440AC234-D3DF-4683-AF50-E8FE5F0046BA}" presName="parentText" presStyleLbl="node1" presStyleIdx="1" presStyleCnt="5">
        <dgm:presLayoutVars>
          <dgm:chMax val="0"/>
          <dgm:bulletEnabled val="1"/>
        </dgm:presLayoutVars>
      </dgm:prSet>
      <dgm:spPr/>
    </dgm:pt>
    <dgm:pt modelId="{09D3B7F5-965A-4B11-AF4B-13DE76CB9DF4}" type="pres">
      <dgm:prSet presAssocID="{E587F137-8372-498C-B434-C9444922715D}" presName="spacer" presStyleCnt="0"/>
      <dgm:spPr/>
    </dgm:pt>
    <dgm:pt modelId="{5B269B22-AFA8-4F4A-A568-75EFE38EB26B}" type="pres">
      <dgm:prSet presAssocID="{B1AAB0BC-01D9-4F94-851F-19BB52FEE5AA}" presName="parentText" presStyleLbl="node1" presStyleIdx="2" presStyleCnt="5">
        <dgm:presLayoutVars>
          <dgm:chMax val="0"/>
          <dgm:bulletEnabled val="1"/>
        </dgm:presLayoutVars>
      </dgm:prSet>
      <dgm:spPr/>
    </dgm:pt>
    <dgm:pt modelId="{C4219D1D-F876-4DD8-9785-E931C7C7ADCA}" type="pres">
      <dgm:prSet presAssocID="{96FFAFBA-CCDA-4F23-AB70-D4B05ECE67E0}" presName="spacer" presStyleCnt="0"/>
      <dgm:spPr/>
    </dgm:pt>
    <dgm:pt modelId="{61A56D40-B71C-4767-990B-7988326C457D}" type="pres">
      <dgm:prSet presAssocID="{7CE2E4A6-9D5A-4C86-9DCA-4C0F44DEEE97}" presName="parentText" presStyleLbl="node1" presStyleIdx="3" presStyleCnt="5">
        <dgm:presLayoutVars>
          <dgm:chMax val="0"/>
          <dgm:bulletEnabled val="1"/>
        </dgm:presLayoutVars>
      </dgm:prSet>
      <dgm:spPr/>
    </dgm:pt>
    <dgm:pt modelId="{6FF9B1B5-AA33-4C46-87C1-42BD78F3D4A0}" type="pres">
      <dgm:prSet presAssocID="{7994885D-98AF-44FA-AAE5-251FC2116A50}" presName="spacer" presStyleCnt="0"/>
      <dgm:spPr/>
    </dgm:pt>
    <dgm:pt modelId="{AF85B073-FFF2-4093-93A6-6BC6E61A7AC1}" type="pres">
      <dgm:prSet presAssocID="{2BD15AA9-F10C-42BE-B3AC-EB8B12D969C3}" presName="parentText" presStyleLbl="node1" presStyleIdx="4" presStyleCnt="5">
        <dgm:presLayoutVars>
          <dgm:chMax val="0"/>
          <dgm:bulletEnabled val="1"/>
        </dgm:presLayoutVars>
      </dgm:prSet>
      <dgm:spPr/>
    </dgm:pt>
  </dgm:ptLst>
  <dgm:cxnLst>
    <dgm:cxn modelId="{9CE1A126-D0FC-4493-AAF1-20B1DC0D7D42}" type="presOf" srcId="{2BD15AA9-F10C-42BE-B3AC-EB8B12D969C3}" destId="{AF85B073-FFF2-4093-93A6-6BC6E61A7AC1}" srcOrd="0" destOrd="0" presId="urn:microsoft.com/office/officeart/2005/8/layout/vList2"/>
    <dgm:cxn modelId="{8BFCA543-637A-43C9-A36D-C1027258DC05}" type="presOf" srcId="{7CE2E4A6-9D5A-4C86-9DCA-4C0F44DEEE97}" destId="{61A56D40-B71C-4767-990B-7988326C457D}" srcOrd="0" destOrd="0" presId="urn:microsoft.com/office/officeart/2005/8/layout/vList2"/>
    <dgm:cxn modelId="{F204974B-5668-438C-B943-F9E20E4D1CDC}" srcId="{578A1233-55C8-4A5B-8564-C64B38A673E8}" destId="{2BD15AA9-F10C-42BE-B3AC-EB8B12D969C3}" srcOrd="4" destOrd="0" parTransId="{C2575E96-40ED-438D-A7EA-F041A0F30CD3}" sibTransId="{DAB3E990-F381-44B7-A453-8707B1D7615E}"/>
    <dgm:cxn modelId="{6D1DEB4C-86A2-486E-A71C-61BAD6FF6F4B}" type="presOf" srcId="{B1AAB0BC-01D9-4F94-851F-19BB52FEE5AA}" destId="{5B269B22-AFA8-4F4A-A568-75EFE38EB26B}" srcOrd="0" destOrd="0" presId="urn:microsoft.com/office/officeart/2005/8/layout/vList2"/>
    <dgm:cxn modelId="{8C7D0CB0-F280-4B56-A666-C7EB121B16DC}" srcId="{578A1233-55C8-4A5B-8564-C64B38A673E8}" destId="{B1AAB0BC-01D9-4F94-851F-19BB52FEE5AA}" srcOrd="2" destOrd="0" parTransId="{EBAF16A6-D724-41D5-AD2D-55A40923235D}" sibTransId="{96FFAFBA-CCDA-4F23-AB70-D4B05ECE67E0}"/>
    <dgm:cxn modelId="{3413FFB6-F793-413A-BFEA-12942A546ED8}" srcId="{578A1233-55C8-4A5B-8564-C64B38A673E8}" destId="{440AC234-D3DF-4683-AF50-E8FE5F0046BA}" srcOrd="1" destOrd="0" parTransId="{E92D6514-F87E-4BA0-86A1-6992A8322D28}" sibTransId="{E587F137-8372-498C-B434-C9444922715D}"/>
    <dgm:cxn modelId="{6A40EAB9-581B-4786-AF48-12DD997798D8}" type="presOf" srcId="{440AC234-D3DF-4683-AF50-E8FE5F0046BA}" destId="{5BB8AC0D-89E4-4581-BB20-1FBBB62EF37C}" srcOrd="0" destOrd="0" presId="urn:microsoft.com/office/officeart/2005/8/layout/vList2"/>
    <dgm:cxn modelId="{1EB9F2BE-E56B-4FD2-990C-5E684CF9C70E}" srcId="{578A1233-55C8-4A5B-8564-C64B38A673E8}" destId="{7CE2E4A6-9D5A-4C86-9DCA-4C0F44DEEE97}" srcOrd="3" destOrd="0" parTransId="{7214BD24-020C-456E-8D20-1D9970FC4C39}" sibTransId="{7994885D-98AF-44FA-AAE5-251FC2116A50}"/>
    <dgm:cxn modelId="{AF3583D9-0531-4E76-9BD3-573181E88ED3}" type="presOf" srcId="{578A1233-55C8-4A5B-8564-C64B38A673E8}" destId="{2EA6E305-D398-4E11-8A44-62952577868B}" srcOrd="0" destOrd="0" presId="urn:microsoft.com/office/officeart/2005/8/layout/vList2"/>
    <dgm:cxn modelId="{255AE8DD-FDD0-42C3-8244-6666FA6A6916}" type="presOf" srcId="{2910D061-351C-4D49-8ECC-034031FEB1B3}" destId="{C1301F32-78B2-44FA-BD67-CE68B227EBB4}" srcOrd="0" destOrd="0" presId="urn:microsoft.com/office/officeart/2005/8/layout/vList2"/>
    <dgm:cxn modelId="{095A85FD-7A05-498B-A2BD-5CCFA970A559}" srcId="{578A1233-55C8-4A5B-8564-C64B38A673E8}" destId="{2910D061-351C-4D49-8ECC-034031FEB1B3}" srcOrd="0" destOrd="0" parTransId="{A8AD12B8-74CF-4A96-A8B1-10BDBB450D74}" sibTransId="{3DD7529F-3886-41B5-80B0-5553D8397780}"/>
    <dgm:cxn modelId="{6F7DA5E2-1BCC-4E1F-B719-2628AEBAB633}" type="presParOf" srcId="{2EA6E305-D398-4E11-8A44-62952577868B}" destId="{C1301F32-78B2-44FA-BD67-CE68B227EBB4}" srcOrd="0" destOrd="0" presId="urn:microsoft.com/office/officeart/2005/8/layout/vList2"/>
    <dgm:cxn modelId="{8D6DB39F-3664-4478-8D93-26FC626E62E8}" type="presParOf" srcId="{2EA6E305-D398-4E11-8A44-62952577868B}" destId="{4D0F27FD-FEF9-4DB8-80B3-2BA59750C7C8}" srcOrd="1" destOrd="0" presId="urn:microsoft.com/office/officeart/2005/8/layout/vList2"/>
    <dgm:cxn modelId="{ADC17730-95B6-4FEF-A66B-53F990CF772D}" type="presParOf" srcId="{2EA6E305-D398-4E11-8A44-62952577868B}" destId="{5BB8AC0D-89E4-4581-BB20-1FBBB62EF37C}" srcOrd="2" destOrd="0" presId="urn:microsoft.com/office/officeart/2005/8/layout/vList2"/>
    <dgm:cxn modelId="{6A489514-A457-456F-8CF4-29C1AC86DDCC}" type="presParOf" srcId="{2EA6E305-D398-4E11-8A44-62952577868B}" destId="{09D3B7F5-965A-4B11-AF4B-13DE76CB9DF4}" srcOrd="3" destOrd="0" presId="urn:microsoft.com/office/officeart/2005/8/layout/vList2"/>
    <dgm:cxn modelId="{EEBD61C3-F519-40B7-8B26-CCAEF8CE2706}" type="presParOf" srcId="{2EA6E305-D398-4E11-8A44-62952577868B}" destId="{5B269B22-AFA8-4F4A-A568-75EFE38EB26B}" srcOrd="4" destOrd="0" presId="urn:microsoft.com/office/officeart/2005/8/layout/vList2"/>
    <dgm:cxn modelId="{9570F9CC-A913-4F61-B8D5-3F5C3CC03FF3}" type="presParOf" srcId="{2EA6E305-D398-4E11-8A44-62952577868B}" destId="{C4219D1D-F876-4DD8-9785-E931C7C7ADCA}" srcOrd="5" destOrd="0" presId="urn:microsoft.com/office/officeart/2005/8/layout/vList2"/>
    <dgm:cxn modelId="{B4B6BEB5-4305-46B8-B85A-B7CC6AECC28C}" type="presParOf" srcId="{2EA6E305-D398-4E11-8A44-62952577868B}" destId="{61A56D40-B71C-4767-990B-7988326C457D}" srcOrd="6" destOrd="0" presId="urn:microsoft.com/office/officeart/2005/8/layout/vList2"/>
    <dgm:cxn modelId="{56E7F921-3847-4B55-86B1-180E304BDFA1}" type="presParOf" srcId="{2EA6E305-D398-4E11-8A44-62952577868B}" destId="{6FF9B1B5-AA33-4C46-87C1-42BD78F3D4A0}" srcOrd="7" destOrd="0" presId="urn:microsoft.com/office/officeart/2005/8/layout/vList2"/>
    <dgm:cxn modelId="{FCF0DA84-8A5F-44E4-A3A2-F332E807039F}" type="presParOf" srcId="{2EA6E305-D398-4E11-8A44-62952577868B}" destId="{AF85B073-FFF2-4093-93A6-6BC6E61A7AC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92EB07A-9C9C-4F6F-A2C7-7CF19F740046}"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IN"/>
        </a:p>
      </dgm:t>
    </dgm:pt>
    <dgm:pt modelId="{7A27610D-69FB-45F9-8423-9979523ADB6B}">
      <dgm:prSet/>
      <dgm:spPr/>
      <dgm:t>
        <a:bodyPr/>
        <a:lstStyle/>
        <a:p>
          <a:pPr rtl="0"/>
          <a:r>
            <a:rPr lang="en-IN" dirty="0">
              <a:solidFill>
                <a:schemeClr val="tx1"/>
              </a:solidFill>
            </a:rPr>
            <a:t>Fire</a:t>
          </a:r>
        </a:p>
      </dgm:t>
    </dgm:pt>
    <dgm:pt modelId="{EA683E17-F916-46BD-9281-CF5B5345E40B}" type="parTrans" cxnId="{82179E68-9834-4D7E-8D50-0FEECEF2EC50}">
      <dgm:prSet/>
      <dgm:spPr/>
      <dgm:t>
        <a:bodyPr/>
        <a:lstStyle/>
        <a:p>
          <a:endParaRPr lang="en-IN"/>
        </a:p>
      </dgm:t>
    </dgm:pt>
    <dgm:pt modelId="{C3B2502F-6459-4B5C-A1D4-C196AF772C86}" type="sibTrans" cxnId="{82179E68-9834-4D7E-8D50-0FEECEF2EC50}">
      <dgm:prSet/>
      <dgm:spPr/>
      <dgm:t>
        <a:bodyPr/>
        <a:lstStyle/>
        <a:p>
          <a:endParaRPr lang="en-IN"/>
        </a:p>
      </dgm:t>
    </dgm:pt>
    <dgm:pt modelId="{203E9D8F-B9E5-4897-93FC-C445910FED29}">
      <dgm:prSet/>
      <dgm:spPr/>
      <dgm:t>
        <a:bodyPr/>
        <a:lstStyle/>
        <a:p>
          <a:pPr rtl="0"/>
          <a:r>
            <a:rPr lang="en-IN" dirty="0">
              <a:solidFill>
                <a:schemeClr val="tx1"/>
              </a:solidFill>
            </a:rPr>
            <a:t>Explosion / Implosion</a:t>
          </a:r>
        </a:p>
      </dgm:t>
    </dgm:pt>
    <dgm:pt modelId="{09C3B031-E8BF-410C-AD5E-D5786518E613}" type="parTrans" cxnId="{3C4D902A-7C6C-4C89-8E4E-A164A4FF63E6}">
      <dgm:prSet/>
      <dgm:spPr/>
      <dgm:t>
        <a:bodyPr/>
        <a:lstStyle/>
        <a:p>
          <a:endParaRPr lang="en-IN"/>
        </a:p>
      </dgm:t>
    </dgm:pt>
    <dgm:pt modelId="{C93E8947-7BE6-4FD7-95B0-700213755F45}" type="sibTrans" cxnId="{3C4D902A-7C6C-4C89-8E4E-A164A4FF63E6}">
      <dgm:prSet/>
      <dgm:spPr/>
      <dgm:t>
        <a:bodyPr/>
        <a:lstStyle/>
        <a:p>
          <a:endParaRPr lang="en-IN"/>
        </a:p>
      </dgm:t>
    </dgm:pt>
    <dgm:pt modelId="{3C9D202F-9BF4-4852-895B-814E434730DB}">
      <dgm:prSet/>
      <dgm:spPr/>
      <dgm:t>
        <a:bodyPr/>
        <a:lstStyle/>
        <a:p>
          <a:pPr rtl="0"/>
          <a:r>
            <a:rPr lang="en-IN" dirty="0">
              <a:solidFill>
                <a:schemeClr val="tx1"/>
              </a:solidFill>
            </a:rPr>
            <a:t>Riot &amp; Strike</a:t>
          </a:r>
        </a:p>
      </dgm:t>
    </dgm:pt>
    <dgm:pt modelId="{CC4A2186-23D9-4BFB-83CE-FCB581302F2C}" type="parTrans" cxnId="{46C40264-6599-494E-B45D-CDA5195587FE}">
      <dgm:prSet/>
      <dgm:spPr/>
      <dgm:t>
        <a:bodyPr/>
        <a:lstStyle/>
        <a:p>
          <a:endParaRPr lang="en-IN"/>
        </a:p>
      </dgm:t>
    </dgm:pt>
    <dgm:pt modelId="{CFAEA5CA-BB2C-4149-B131-7670BC07B065}" type="sibTrans" cxnId="{46C40264-6599-494E-B45D-CDA5195587FE}">
      <dgm:prSet/>
      <dgm:spPr/>
      <dgm:t>
        <a:bodyPr/>
        <a:lstStyle/>
        <a:p>
          <a:endParaRPr lang="en-IN"/>
        </a:p>
      </dgm:t>
    </dgm:pt>
    <dgm:pt modelId="{9370F30B-93B1-4A64-B95B-7E90F28F34E6}">
      <dgm:prSet/>
      <dgm:spPr/>
      <dgm:t>
        <a:bodyPr/>
        <a:lstStyle/>
        <a:p>
          <a:pPr rtl="0"/>
          <a:r>
            <a:rPr lang="en-IN" dirty="0">
              <a:solidFill>
                <a:schemeClr val="tx1"/>
              </a:solidFill>
            </a:rPr>
            <a:t>Impact damage</a:t>
          </a:r>
        </a:p>
      </dgm:t>
    </dgm:pt>
    <dgm:pt modelId="{4CC7CFE1-D6B7-4FFD-89F5-25CA457FE802}" type="parTrans" cxnId="{C2796D8E-509D-41D7-9DAB-F0C615C2BA45}">
      <dgm:prSet/>
      <dgm:spPr/>
      <dgm:t>
        <a:bodyPr/>
        <a:lstStyle/>
        <a:p>
          <a:endParaRPr lang="en-IN"/>
        </a:p>
      </dgm:t>
    </dgm:pt>
    <dgm:pt modelId="{C9615F3D-752A-4349-B4E1-2933D12730D3}" type="sibTrans" cxnId="{C2796D8E-509D-41D7-9DAB-F0C615C2BA45}">
      <dgm:prSet/>
      <dgm:spPr/>
      <dgm:t>
        <a:bodyPr/>
        <a:lstStyle/>
        <a:p>
          <a:endParaRPr lang="en-IN"/>
        </a:p>
      </dgm:t>
    </dgm:pt>
    <dgm:pt modelId="{767B468D-8177-47EE-9B3D-7F688A5C1F60}">
      <dgm:prSet/>
      <dgm:spPr/>
      <dgm:t>
        <a:bodyPr/>
        <a:lstStyle/>
        <a:p>
          <a:pPr rtl="0"/>
          <a:r>
            <a:rPr lang="en-IN" dirty="0">
              <a:solidFill>
                <a:schemeClr val="tx1"/>
              </a:solidFill>
            </a:rPr>
            <a:t>Bursting &amp; Overflowing of water tanks</a:t>
          </a:r>
        </a:p>
      </dgm:t>
    </dgm:pt>
    <dgm:pt modelId="{9091BAEA-61F2-40A9-A719-3063B0DCCF10}" type="parTrans" cxnId="{42FC16FF-2689-49D0-A7CD-99548C6A073F}">
      <dgm:prSet/>
      <dgm:spPr/>
      <dgm:t>
        <a:bodyPr/>
        <a:lstStyle/>
        <a:p>
          <a:endParaRPr lang="en-IN"/>
        </a:p>
      </dgm:t>
    </dgm:pt>
    <dgm:pt modelId="{6C243AA3-6FAD-4E66-863E-3A6E19D57F74}" type="sibTrans" cxnId="{42FC16FF-2689-49D0-A7CD-99548C6A073F}">
      <dgm:prSet/>
      <dgm:spPr/>
      <dgm:t>
        <a:bodyPr/>
        <a:lstStyle/>
        <a:p>
          <a:endParaRPr lang="en-IN"/>
        </a:p>
      </dgm:t>
    </dgm:pt>
    <dgm:pt modelId="{2FE7177A-9637-4463-A5BC-506313D9A738}">
      <dgm:prSet/>
      <dgm:spPr/>
      <dgm:t>
        <a:bodyPr/>
        <a:lstStyle/>
        <a:p>
          <a:pPr rtl="0"/>
          <a:r>
            <a:rPr lang="en-IN" dirty="0">
              <a:solidFill>
                <a:schemeClr val="tx1"/>
              </a:solidFill>
            </a:rPr>
            <a:t>Missile Testing operations</a:t>
          </a:r>
        </a:p>
      </dgm:t>
    </dgm:pt>
    <dgm:pt modelId="{995FBDFA-E43E-4C62-BE33-9D62261FA1B2}" type="parTrans" cxnId="{C7AF76D4-4CBA-4EBA-836C-277DB685B981}">
      <dgm:prSet/>
      <dgm:spPr/>
      <dgm:t>
        <a:bodyPr/>
        <a:lstStyle/>
        <a:p>
          <a:endParaRPr lang="en-IN"/>
        </a:p>
      </dgm:t>
    </dgm:pt>
    <dgm:pt modelId="{D1F750A6-141B-49F3-8F61-D7296BF8444E}" type="sibTrans" cxnId="{C7AF76D4-4CBA-4EBA-836C-277DB685B981}">
      <dgm:prSet/>
      <dgm:spPr/>
      <dgm:t>
        <a:bodyPr/>
        <a:lstStyle/>
        <a:p>
          <a:endParaRPr lang="en-IN"/>
        </a:p>
      </dgm:t>
    </dgm:pt>
    <dgm:pt modelId="{FFF26A67-0106-496D-80CE-E3DC1F456FEC}">
      <dgm:prSet/>
      <dgm:spPr/>
      <dgm:t>
        <a:bodyPr/>
        <a:lstStyle/>
        <a:p>
          <a:pPr rtl="0"/>
          <a:r>
            <a:rPr lang="en-IN" dirty="0">
              <a:solidFill>
                <a:schemeClr val="tx1"/>
              </a:solidFill>
            </a:rPr>
            <a:t>Leakage from automatic sprinkles</a:t>
          </a:r>
        </a:p>
      </dgm:t>
    </dgm:pt>
    <dgm:pt modelId="{C67740D3-13E6-4F58-8E9D-886A69F590E7}" type="parTrans" cxnId="{4538AB09-10CD-4A9F-ACB1-E2537BDBAA7A}">
      <dgm:prSet/>
      <dgm:spPr/>
      <dgm:t>
        <a:bodyPr/>
        <a:lstStyle/>
        <a:p>
          <a:endParaRPr lang="en-IN"/>
        </a:p>
      </dgm:t>
    </dgm:pt>
    <dgm:pt modelId="{DAAE169E-B8D2-45AF-B353-1081E375255B}" type="sibTrans" cxnId="{4538AB09-10CD-4A9F-ACB1-E2537BDBAA7A}">
      <dgm:prSet/>
      <dgm:spPr/>
      <dgm:t>
        <a:bodyPr/>
        <a:lstStyle/>
        <a:p>
          <a:endParaRPr lang="en-IN"/>
        </a:p>
      </dgm:t>
    </dgm:pt>
    <dgm:pt modelId="{03A404F8-7C0D-4D78-B5B5-63DA49F62544}">
      <dgm:prSet/>
      <dgm:spPr/>
      <dgm:t>
        <a:bodyPr/>
        <a:lstStyle/>
        <a:p>
          <a:pPr rtl="0"/>
          <a:r>
            <a:rPr lang="en-IN" dirty="0">
              <a:solidFill>
                <a:schemeClr val="tx1"/>
              </a:solidFill>
            </a:rPr>
            <a:t>Bush fire</a:t>
          </a:r>
        </a:p>
      </dgm:t>
    </dgm:pt>
    <dgm:pt modelId="{BC2F8CB3-58C8-4E92-BE4C-E8F822DFB2AA}" type="parTrans" cxnId="{0E3CFE09-2470-49D6-9899-41A16173C0BE}">
      <dgm:prSet/>
      <dgm:spPr/>
      <dgm:t>
        <a:bodyPr/>
        <a:lstStyle/>
        <a:p>
          <a:endParaRPr lang="en-IN"/>
        </a:p>
      </dgm:t>
    </dgm:pt>
    <dgm:pt modelId="{DE4843E1-8F2C-4E1A-AC91-05B550A9C6CC}" type="sibTrans" cxnId="{0E3CFE09-2470-49D6-9899-41A16173C0BE}">
      <dgm:prSet/>
      <dgm:spPr/>
      <dgm:t>
        <a:bodyPr/>
        <a:lstStyle/>
        <a:p>
          <a:endParaRPr lang="en-IN"/>
        </a:p>
      </dgm:t>
    </dgm:pt>
    <dgm:pt modelId="{44293A4D-7513-4F39-A2F6-7787B14A24B2}">
      <dgm:prSet/>
      <dgm:spPr/>
      <dgm:t>
        <a:bodyPr/>
        <a:lstStyle/>
        <a:p>
          <a:pPr rtl="0"/>
          <a:r>
            <a:rPr lang="en-IN" dirty="0">
              <a:solidFill>
                <a:schemeClr val="tx1"/>
              </a:solidFill>
            </a:rPr>
            <a:t>Lightning</a:t>
          </a:r>
        </a:p>
      </dgm:t>
    </dgm:pt>
    <dgm:pt modelId="{9B3F90BB-251D-4387-BDA5-2BF2D67806DA}" type="parTrans" cxnId="{0CF56C33-6714-4D8E-88EF-67D02E68E9F9}">
      <dgm:prSet/>
      <dgm:spPr/>
      <dgm:t>
        <a:bodyPr/>
        <a:lstStyle/>
        <a:p>
          <a:endParaRPr lang="en-IN"/>
        </a:p>
      </dgm:t>
    </dgm:pt>
    <dgm:pt modelId="{3597B6C2-0CB7-44F4-BEE2-48AB2E33D923}" type="sibTrans" cxnId="{0CF56C33-6714-4D8E-88EF-67D02E68E9F9}">
      <dgm:prSet/>
      <dgm:spPr/>
      <dgm:t>
        <a:bodyPr/>
        <a:lstStyle/>
        <a:p>
          <a:endParaRPr lang="en-IN"/>
        </a:p>
      </dgm:t>
    </dgm:pt>
    <dgm:pt modelId="{6699580E-DF61-41B8-8862-2F145AD1EDD1}">
      <dgm:prSet/>
      <dgm:spPr/>
      <dgm:t>
        <a:bodyPr/>
        <a:lstStyle/>
        <a:p>
          <a:pPr rtl="0"/>
          <a:r>
            <a:rPr lang="en-IN" dirty="0">
              <a:solidFill>
                <a:schemeClr val="tx1"/>
              </a:solidFill>
            </a:rPr>
            <a:t>Aircraft damage</a:t>
          </a:r>
        </a:p>
      </dgm:t>
    </dgm:pt>
    <dgm:pt modelId="{1D1FA491-F69D-4426-A652-A11910814619}" type="parTrans" cxnId="{18EBC02D-881A-4009-BFA6-1B01E253F059}">
      <dgm:prSet/>
      <dgm:spPr/>
      <dgm:t>
        <a:bodyPr/>
        <a:lstStyle/>
        <a:p>
          <a:endParaRPr lang="en-IN"/>
        </a:p>
      </dgm:t>
    </dgm:pt>
    <dgm:pt modelId="{2CA47D82-B4A6-4BBF-A9FC-183AD3EBCF72}" type="sibTrans" cxnId="{18EBC02D-881A-4009-BFA6-1B01E253F059}">
      <dgm:prSet/>
      <dgm:spPr/>
      <dgm:t>
        <a:bodyPr/>
        <a:lstStyle/>
        <a:p>
          <a:endParaRPr lang="en-IN"/>
        </a:p>
      </dgm:t>
    </dgm:pt>
    <dgm:pt modelId="{97FE78AC-9A43-4908-8F1A-2A15F86A2E6D}">
      <dgm:prSet/>
      <dgm:spPr/>
      <dgm:t>
        <a:bodyPr/>
        <a:lstStyle/>
        <a:p>
          <a:pPr rtl="0"/>
          <a:r>
            <a:rPr lang="en-IN" dirty="0">
              <a:solidFill>
                <a:schemeClr val="tx1"/>
              </a:solidFill>
            </a:rPr>
            <a:t>Storm / Cyclone</a:t>
          </a:r>
        </a:p>
      </dgm:t>
    </dgm:pt>
    <dgm:pt modelId="{46560B8A-35C3-482A-9A64-DDE4A5895043}" type="parTrans" cxnId="{9D3FA050-1D62-48F3-ABC6-DD00BD3BDD37}">
      <dgm:prSet/>
      <dgm:spPr/>
      <dgm:t>
        <a:bodyPr/>
        <a:lstStyle/>
        <a:p>
          <a:endParaRPr lang="en-IN"/>
        </a:p>
      </dgm:t>
    </dgm:pt>
    <dgm:pt modelId="{6504E7A2-7413-4181-82FD-2ECD0536C04A}" type="sibTrans" cxnId="{9D3FA050-1D62-48F3-ABC6-DD00BD3BDD37}">
      <dgm:prSet/>
      <dgm:spPr/>
      <dgm:t>
        <a:bodyPr/>
        <a:lstStyle/>
        <a:p>
          <a:endParaRPr lang="en-IN"/>
        </a:p>
      </dgm:t>
    </dgm:pt>
    <dgm:pt modelId="{ED1742EE-8182-4A46-BF2B-A65FAFF4DADA}">
      <dgm:prSet/>
      <dgm:spPr/>
      <dgm:t>
        <a:bodyPr/>
        <a:lstStyle/>
        <a:p>
          <a:pPr rtl="0"/>
          <a:r>
            <a:rPr lang="en-IN" dirty="0">
              <a:solidFill>
                <a:schemeClr val="tx1"/>
              </a:solidFill>
            </a:rPr>
            <a:t>Subsidence of Landslide</a:t>
          </a:r>
        </a:p>
      </dgm:t>
    </dgm:pt>
    <dgm:pt modelId="{EB1BACAE-1FE5-41E2-8E7A-CA7243598F85}" type="parTrans" cxnId="{A9538F0A-562F-4EE6-A66B-9F83717AB7D7}">
      <dgm:prSet/>
      <dgm:spPr/>
      <dgm:t>
        <a:bodyPr/>
        <a:lstStyle/>
        <a:p>
          <a:endParaRPr lang="en-IN"/>
        </a:p>
      </dgm:t>
    </dgm:pt>
    <dgm:pt modelId="{7CA5EBAE-D04A-43B0-9BE5-5731F643938A}" type="sibTrans" cxnId="{A9538F0A-562F-4EE6-A66B-9F83717AB7D7}">
      <dgm:prSet/>
      <dgm:spPr/>
      <dgm:t>
        <a:bodyPr/>
        <a:lstStyle/>
        <a:p>
          <a:endParaRPr lang="en-IN"/>
        </a:p>
      </dgm:t>
    </dgm:pt>
    <dgm:pt modelId="{990BCF2B-0635-4CD4-B327-ABD51890B292}">
      <dgm:prSet/>
      <dgm:spPr/>
      <dgm:t>
        <a:bodyPr/>
        <a:lstStyle/>
        <a:p>
          <a:pPr rtl="0"/>
          <a:r>
            <a:rPr lang="en-IN" dirty="0">
              <a:solidFill>
                <a:schemeClr val="tx1"/>
              </a:solidFill>
            </a:rPr>
            <a:t>Earthquake      ( Fire &amp; Shock)</a:t>
          </a:r>
        </a:p>
      </dgm:t>
    </dgm:pt>
    <dgm:pt modelId="{DD0B1BE8-5909-4BE5-B9C8-E3F06A21CFF6}" type="parTrans" cxnId="{2828C72A-5A72-49F7-9AD6-A88EC59988C3}">
      <dgm:prSet/>
      <dgm:spPr/>
      <dgm:t>
        <a:bodyPr/>
        <a:lstStyle/>
        <a:p>
          <a:endParaRPr lang="en-IN"/>
        </a:p>
      </dgm:t>
    </dgm:pt>
    <dgm:pt modelId="{07BDA72B-1A8E-462C-BD78-88B59E35BE3D}" type="sibTrans" cxnId="{2828C72A-5A72-49F7-9AD6-A88EC59988C3}">
      <dgm:prSet/>
      <dgm:spPr/>
      <dgm:t>
        <a:bodyPr/>
        <a:lstStyle/>
        <a:p>
          <a:endParaRPr lang="en-IN"/>
        </a:p>
      </dgm:t>
    </dgm:pt>
    <dgm:pt modelId="{4644DF32-35E8-4281-ABD1-E57C360DC61D}" type="pres">
      <dgm:prSet presAssocID="{392EB07A-9C9C-4F6F-A2C7-7CF19F740046}" presName="diagram" presStyleCnt="0">
        <dgm:presLayoutVars>
          <dgm:dir/>
          <dgm:resizeHandles val="exact"/>
        </dgm:presLayoutVars>
      </dgm:prSet>
      <dgm:spPr/>
    </dgm:pt>
    <dgm:pt modelId="{DBB4B387-3FBB-4121-9CF1-9A24F9B06683}" type="pres">
      <dgm:prSet presAssocID="{7A27610D-69FB-45F9-8423-9979523ADB6B}" presName="node" presStyleLbl="node1" presStyleIdx="0" presStyleCnt="13">
        <dgm:presLayoutVars>
          <dgm:bulletEnabled val="1"/>
        </dgm:presLayoutVars>
      </dgm:prSet>
      <dgm:spPr/>
    </dgm:pt>
    <dgm:pt modelId="{22F8516B-4747-4F30-9923-84521E8E3110}" type="pres">
      <dgm:prSet presAssocID="{C3B2502F-6459-4B5C-A1D4-C196AF772C86}" presName="sibTrans" presStyleCnt="0"/>
      <dgm:spPr/>
    </dgm:pt>
    <dgm:pt modelId="{C7D2842D-0BF9-4385-909E-6EFD716A5BEB}" type="pres">
      <dgm:prSet presAssocID="{203E9D8F-B9E5-4897-93FC-C445910FED29}" presName="node" presStyleLbl="node1" presStyleIdx="1" presStyleCnt="13">
        <dgm:presLayoutVars>
          <dgm:bulletEnabled val="1"/>
        </dgm:presLayoutVars>
      </dgm:prSet>
      <dgm:spPr/>
    </dgm:pt>
    <dgm:pt modelId="{A1F08544-9226-48C3-B930-4098337D0066}" type="pres">
      <dgm:prSet presAssocID="{C93E8947-7BE6-4FD7-95B0-700213755F45}" presName="sibTrans" presStyleCnt="0"/>
      <dgm:spPr/>
    </dgm:pt>
    <dgm:pt modelId="{9FDC1296-4E79-480A-950F-626CE4EEB30C}" type="pres">
      <dgm:prSet presAssocID="{3C9D202F-9BF4-4852-895B-814E434730DB}" presName="node" presStyleLbl="node1" presStyleIdx="2" presStyleCnt="13">
        <dgm:presLayoutVars>
          <dgm:bulletEnabled val="1"/>
        </dgm:presLayoutVars>
      </dgm:prSet>
      <dgm:spPr/>
    </dgm:pt>
    <dgm:pt modelId="{75A5FF68-8BFD-417F-88C7-C395C3AA4086}" type="pres">
      <dgm:prSet presAssocID="{CFAEA5CA-BB2C-4149-B131-7670BC07B065}" presName="sibTrans" presStyleCnt="0"/>
      <dgm:spPr/>
    </dgm:pt>
    <dgm:pt modelId="{6E9FF9A7-6D55-4719-9EEC-7FFDF94721AF}" type="pres">
      <dgm:prSet presAssocID="{9370F30B-93B1-4A64-B95B-7E90F28F34E6}" presName="node" presStyleLbl="node1" presStyleIdx="3" presStyleCnt="13">
        <dgm:presLayoutVars>
          <dgm:bulletEnabled val="1"/>
        </dgm:presLayoutVars>
      </dgm:prSet>
      <dgm:spPr/>
    </dgm:pt>
    <dgm:pt modelId="{F5C09D1C-AA78-4A1A-A7F7-B0772144D36A}" type="pres">
      <dgm:prSet presAssocID="{C9615F3D-752A-4349-B4E1-2933D12730D3}" presName="sibTrans" presStyleCnt="0"/>
      <dgm:spPr/>
    </dgm:pt>
    <dgm:pt modelId="{633EC5B9-C703-4A71-AF50-BA81B6E98D45}" type="pres">
      <dgm:prSet presAssocID="{767B468D-8177-47EE-9B3D-7F688A5C1F60}" presName="node" presStyleLbl="node1" presStyleIdx="4" presStyleCnt="13">
        <dgm:presLayoutVars>
          <dgm:bulletEnabled val="1"/>
        </dgm:presLayoutVars>
      </dgm:prSet>
      <dgm:spPr/>
    </dgm:pt>
    <dgm:pt modelId="{FE1AA6C0-9AB6-44D6-AB37-F546B57DD20E}" type="pres">
      <dgm:prSet presAssocID="{6C243AA3-6FAD-4E66-863E-3A6E19D57F74}" presName="sibTrans" presStyleCnt="0"/>
      <dgm:spPr/>
    </dgm:pt>
    <dgm:pt modelId="{600BBC16-6E6F-4873-9FBA-F6686F03B420}" type="pres">
      <dgm:prSet presAssocID="{2FE7177A-9637-4463-A5BC-506313D9A738}" presName="node" presStyleLbl="node1" presStyleIdx="5" presStyleCnt="13">
        <dgm:presLayoutVars>
          <dgm:bulletEnabled val="1"/>
        </dgm:presLayoutVars>
      </dgm:prSet>
      <dgm:spPr/>
    </dgm:pt>
    <dgm:pt modelId="{E312C77B-1F1E-4FEF-A86B-EC80EE68BB18}" type="pres">
      <dgm:prSet presAssocID="{D1F750A6-141B-49F3-8F61-D7296BF8444E}" presName="sibTrans" presStyleCnt="0"/>
      <dgm:spPr/>
    </dgm:pt>
    <dgm:pt modelId="{E8CD7611-3939-4438-86FD-25C3D3F029B5}" type="pres">
      <dgm:prSet presAssocID="{FFF26A67-0106-496D-80CE-E3DC1F456FEC}" presName="node" presStyleLbl="node1" presStyleIdx="6" presStyleCnt="13">
        <dgm:presLayoutVars>
          <dgm:bulletEnabled val="1"/>
        </dgm:presLayoutVars>
      </dgm:prSet>
      <dgm:spPr/>
    </dgm:pt>
    <dgm:pt modelId="{0C54B981-60DE-4D2C-B1CC-490036B9C643}" type="pres">
      <dgm:prSet presAssocID="{DAAE169E-B8D2-45AF-B353-1081E375255B}" presName="sibTrans" presStyleCnt="0"/>
      <dgm:spPr/>
    </dgm:pt>
    <dgm:pt modelId="{D5A89F47-8783-4DD2-99F2-97279707950F}" type="pres">
      <dgm:prSet presAssocID="{03A404F8-7C0D-4D78-B5B5-63DA49F62544}" presName="node" presStyleLbl="node1" presStyleIdx="7" presStyleCnt="13">
        <dgm:presLayoutVars>
          <dgm:bulletEnabled val="1"/>
        </dgm:presLayoutVars>
      </dgm:prSet>
      <dgm:spPr/>
    </dgm:pt>
    <dgm:pt modelId="{E0A46609-876B-4EB9-8ECD-B196E6C38DFD}" type="pres">
      <dgm:prSet presAssocID="{DE4843E1-8F2C-4E1A-AC91-05B550A9C6CC}" presName="sibTrans" presStyleCnt="0"/>
      <dgm:spPr/>
    </dgm:pt>
    <dgm:pt modelId="{E5051313-AB31-4D4C-A046-78C34504A76C}" type="pres">
      <dgm:prSet presAssocID="{44293A4D-7513-4F39-A2F6-7787B14A24B2}" presName="node" presStyleLbl="node1" presStyleIdx="8" presStyleCnt="13">
        <dgm:presLayoutVars>
          <dgm:bulletEnabled val="1"/>
        </dgm:presLayoutVars>
      </dgm:prSet>
      <dgm:spPr/>
    </dgm:pt>
    <dgm:pt modelId="{F55D52EA-7824-46FD-BCA8-E1364D49BB46}" type="pres">
      <dgm:prSet presAssocID="{3597B6C2-0CB7-44F4-BEE2-48AB2E33D923}" presName="sibTrans" presStyleCnt="0"/>
      <dgm:spPr/>
    </dgm:pt>
    <dgm:pt modelId="{9EB1003C-3DC0-4138-B83A-09904A347853}" type="pres">
      <dgm:prSet presAssocID="{6699580E-DF61-41B8-8862-2F145AD1EDD1}" presName="node" presStyleLbl="node1" presStyleIdx="9" presStyleCnt="13">
        <dgm:presLayoutVars>
          <dgm:bulletEnabled val="1"/>
        </dgm:presLayoutVars>
      </dgm:prSet>
      <dgm:spPr/>
    </dgm:pt>
    <dgm:pt modelId="{7AED570A-6A17-4973-B8E7-11EE68177C52}" type="pres">
      <dgm:prSet presAssocID="{2CA47D82-B4A6-4BBF-A9FC-183AD3EBCF72}" presName="sibTrans" presStyleCnt="0"/>
      <dgm:spPr/>
    </dgm:pt>
    <dgm:pt modelId="{91E2F4FB-B44A-488E-8743-194AAADB95A5}" type="pres">
      <dgm:prSet presAssocID="{97FE78AC-9A43-4908-8F1A-2A15F86A2E6D}" presName="node" presStyleLbl="node1" presStyleIdx="10" presStyleCnt="13">
        <dgm:presLayoutVars>
          <dgm:bulletEnabled val="1"/>
        </dgm:presLayoutVars>
      </dgm:prSet>
      <dgm:spPr/>
    </dgm:pt>
    <dgm:pt modelId="{E79AB8A0-7A7C-4C5D-8A19-E8B19F6D897E}" type="pres">
      <dgm:prSet presAssocID="{6504E7A2-7413-4181-82FD-2ECD0536C04A}" presName="sibTrans" presStyleCnt="0"/>
      <dgm:spPr/>
    </dgm:pt>
    <dgm:pt modelId="{84268230-E6B5-49D4-989A-52B0CA44A5CD}" type="pres">
      <dgm:prSet presAssocID="{ED1742EE-8182-4A46-BF2B-A65FAFF4DADA}" presName="node" presStyleLbl="node1" presStyleIdx="11" presStyleCnt="13">
        <dgm:presLayoutVars>
          <dgm:bulletEnabled val="1"/>
        </dgm:presLayoutVars>
      </dgm:prSet>
      <dgm:spPr/>
    </dgm:pt>
    <dgm:pt modelId="{FA5F1083-A98C-466A-A19C-C8066AD8A65F}" type="pres">
      <dgm:prSet presAssocID="{7CA5EBAE-D04A-43B0-9BE5-5731F643938A}" presName="sibTrans" presStyleCnt="0"/>
      <dgm:spPr/>
    </dgm:pt>
    <dgm:pt modelId="{83DA12D4-83A5-4E0D-B429-60A286A72478}" type="pres">
      <dgm:prSet presAssocID="{990BCF2B-0635-4CD4-B327-ABD51890B292}" presName="node" presStyleLbl="node1" presStyleIdx="12" presStyleCnt="13">
        <dgm:presLayoutVars>
          <dgm:bulletEnabled val="1"/>
        </dgm:presLayoutVars>
      </dgm:prSet>
      <dgm:spPr/>
    </dgm:pt>
  </dgm:ptLst>
  <dgm:cxnLst>
    <dgm:cxn modelId="{4538AB09-10CD-4A9F-ACB1-E2537BDBAA7A}" srcId="{392EB07A-9C9C-4F6F-A2C7-7CF19F740046}" destId="{FFF26A67-0106-496D-80CE-E3DC1F456FEC}" srcOrd="6" destOrd="0" parTransId="{C67740D3-13E6-4F58-8E9D-886A69F590E7}" sibTransId="{DAAE169E-B8D2-45AF-B353-1081E375255B}"/>
    <dgm:cxn modelId="{0E3CFE09-2470-49D6-9899-41A16173C0BE}" srcId="{392EB07A-9C9C-4F6F-A2C7-7CF19F740046}" destId="{03A404F8-7C0D-4D78-B5B5-63DA49F62544}" srcOrd="7" destOrd="0" parTransId="{BC2F8CB3-58C8-4E92-BE4C-E8F822DFB2AA}" sibTransId="{DE4843E1-8F2C-4E1A-AC91-05B550A9C6CC}"/>
    <dgm:cxn modelId="{A9538F0A-562F-4EE6-A66B-9F83717AB7D7}" srcId="{392EB07A-9C9C-4F6F-A2C7-7CF19F740046}" destId="{ED1742EE-8182-4A46-BF2B-A65FAFF4DADA}" srcOrd="11" destOrd="0" parTransId="{EB1BACAE-1FE5-41E2-8E7A-CA7243598F85}" sibTransId="{7CA5EBAE-D04A-43B0-9BE5-5731F643938A}"/>
    <dgm:cxn modelId="{E0525F1F-8C0A-4D64-9478-39882023484D}" type="presOf" srcId="{44293A4D-7513-4F39-A2F6-7787B14A24B2}" destId="{E5051313-AB31-4D4C-A046-78C34504A76C}" srcOrd="0" destOrd="0" presId="urn:microsoft.com/office/officeart/2005/8/layout/default"/>
    <dgm:cxn modelId="{3C4D902A-7C6C-4C89-8E4E-A164A4FF63E6}" srcId="{392EB07A-9C9C-4F6F-A2C7-7CF19F740046}" destId="{203E9D8F-B9E5-4897-93FC-C445910FED29}" srcOrd="1" destOrd="0" parTransId="{09C3B031-E8BF-410C-AD5E-D5786518E613}" sibTransId="{C93E8947-7BE6-4FD7-95B0-700213755F45}"/>
    <dgm:cxn modelId="{2828C72A-5A72-49F7-9AD6-A88EC59988C3}" srcId="{392EB07A-9C9C-4F6F-A2C7-7CF19F740046}" destId="{990BCF2B-0635-4CD4-B327-ABD51890B292}" srcOrd="12" destOrd="0" parTransId="{DD0B1BE8-5909-4BE5-B9C8-E3F06A21CFF6}" sibTransId="{07BDA72B-1A8E-462C-BD78-88B59E35BE3D}"/>
    <dgm:cxn modelId="{18EBC02D-881A-4009-BFA6-1B01E253F059}" srcId="{392EB07A-9C9C-4F6F-A2C7-7CF19F740046}" destId="{6699580E-DF61-41B8-8862-2F145AD1EDD1}" srcOrd="9" destOrd="0" parTransId="{1D1FA491-F69D-4426-A652-A11910814619}" sibTransId="{2CA47D82-B4A6-4BBF-A9FC-183AD3EBCF72}"/>
    <dgm:cxn modelId="{0CF56C33-6714-4D8E-88EF-67D02E68E9F9}" srcId="{392EB07A-9C9C-4F6F-A2C7-7CF19F740046}" destId="{44293A4D-7513-4F39-A2F6-7787B14A24B2}" srcOrd="8" destOrd="0" parTransId="{9B3F90BB-251D-4387-BDA5-2BF2D67806DA}" sibTransId="{3597B6C2-0CB7-44F4-BEE2-48AB2E33D923}"/>
    <dgm:cxn modelId="{A9E32935-7C19-43C0-97DB-2DCBF14C9FAD}" type="presOf" srcId="{9370F30B-93B1-4A64-B95B-7E90F28F34E6}" destId="{6E9FF9A7-6D55-4719-9EEC-7FFDF94721AF}" srcOrd="0" destOrd="0" presId="urn:microsoft.com/office/officeart/2005/8/layout/default"/>
    <dgm:cxn modelId="{2137425B-1E8C-4FAC-A65C-5A33F33D3625}" type="presOf" srcId="{767B468D-8177-47EE-9B3D-7F688A5C1F60}" destId="{633EC5B9-C703-4A71-AF50-BA81B6E98D45}" srcOrd="0" destOrd="0" presId="urn:microsoft.com/office/officeart/2005/8/layout/default"/>
    <dgm:cxn modelId="{46C40264-6599-494E-B45D-CDA5195587FE}" srcId="{392EB07A-9C9C-4F6F-A2C7-7CF19F740046}" destId="{3C9D202F-9BF4-4852-895B-814E434730DB}" srcOrd="2" destOrd="0" parTransId="{CC4A2186-23D9-4BFB-83CE-FCB581302F2C}" sibTransId="{CFAEA5CA-BB2C-4149-B131-7670BC07B065}"/>
    <dgm:cxn modelId="{82179E68-9834-4D7E-8D50-0FEECEF2EC50}" srcId="{392EB07A-9C9C-4F6F-A2C7-7CF19F740046}" destId="{7A27610D-69FB-45F9-8423-9979523ADB6B}" srcOrd="0" destOrd="0" parTransId="{EA683E17-F916-46BD-9281-CF5B5345E40B}" sibTransId="{C3B2502F-6459-4B5C-A1D4-C196AF772C86}"/>
    <dgm:cxn modelId="{E710546B-E635-4A03-99E1-BD90EF8E7412}" type="presOf" srcId="{990BCF2B-0635-4CD4-B327-ABD51890B292}" destId="{83DA12D4-83A5-4E0D-B429-60A286A72478}" srcOrd="0" destOrd="0" presId="urn:microsoft.com/office/officeart/2005/8/layout/default"/>
    <dgm:cxn modelId="{BD36A76B-6907-49CC-9CF5-9A8069F3FDF6}" type="presOf" srcId="{ED1742EE-8182-4A46-BF2B-A65FAFF4DADA}" destId="{84268230-E6B5-49D4-989A-52B0CA44A5CD}" srcOrd="0" destOrd="0" presId="urn:microsoft.com/office/officeart/2005/8/layout/default"/>
    <dgm:cxn modelId="{9D3FA050-1D62-48F3-ABC6-DD00BD3BDD37}" srcId="{392EB07A-9C9C-4F6F-A2C7-7CF19F740046}" destId="{97FE78AC-9A43-4908-8F1A-2A15F86A2E6D}" srcOrd="10" destOrd="0" parTransId="{46560B8A-35C3-482A-9A64-DDE4A5895043}" sibTransId="{6504E7A2-7413-4181-82FD-2ECD0536C04A}"/>
    <dgm:cxn modelId="{F9DB2A57-0ECC-49A9-AC1B-04CDBE62431B}" type="presOf" srcId="{392EB07A-9C9C-4F6F-A2C7-7CF19F740046}" destId="{4644DF32-35E8-4281-ABD1-E57C360DC61D}" srcOrd="0" destOrd="0" presId="urn:microsoft.com/office/officeart/2005/8/layout/default"/>
    <dgm:cxn modelId="{D7F6D477-A88F-413E-ADB1-39DB750D9AD4}" type="presOf" srcId="{2FE7177A-9637-4463-A5BC-506313D9A738}" destId="{600BBC16-6E6F-4873-9FBA-F6686F03B420}" srcOrd="0" destOrd="0" presId="urn:microsoft.com/office/officeart/2005/8/layout/default"/>
    <dgm:cxn modelId="{E333D682-36F0-4365-B93D-DC0511925737}" type="presOf" srcId="{3C9D202F-9BF4-4852-895B-814E434730DB}" destId="{9FDC1296-4E79-480A-950F-626CE4EEB30C}" srcOrd="0" destOrd="0" presId="urn:microsoft.com/office/officeart/2005/8/layout/default"/>
    <dgm:cxn modelId="{C2796D8E-509D-41D7-9DAB-F0C615C2BA45}" srcId="{392EB07A-9C9C-4F6F-A2C7-7CF19F740046}" destId="{9370F30B-93B1-4A64-B95B-7E90F28F34E6}" srcOrd="3" destOrd="0" parTransId="{4CC7CFE1-D6B7-4FFD-89F5-25CA457FE802}" sibTransId="{C9615F3D-752A-4349-B4E1-2933D12730D3}"/>
    <dgm:cxn modelId="{DD73B8B0-C677-4D86-A5E8-B7759C3332C3}" type="presOf" srcId="{FFF26A67-0106-496D-80CE-E3DC1F456FEC}" destId="{E8CD7611-3939-4438-86FD-25C3D3F029B5}" srcOrd="0" destOrd="0" presId="urn:microsoft.com/office/officeart/2005/8/layout/default"/>
    <dgm:cxn modelId="{384326CA-5BA0-42DC-B8DD-19FBD570853F}" type="presOf" srcId="{03A404F8-7C0D-4D78-B5B5-63DA49F62544}" destId="{D5A89F47-8783-4DD2-99F2-97279707950F}" srcOrd="0" destOrd="0" presId="urn:microsoft.com/office/officeart/2005/8/layout/default"/>
    <dgm:cxn modelId="{C7AF76D4-4CBA-4EBA-836C-277DB685B981}" srcId="{392EB07A-9C9C-4F6F-A2C7-7CF19F740046}" destId="{2FE7177A-9637-4463-A5BC-506313D9A738}" srcOrd="5" destOrd="0" parTransId="{995FBDFA-E43E-4C62-BE33-9D62261FA1B2}" sibTransId="{D1F750A6-141B-49F3-8F61-D7296BF8444E}"/>
    <dgm:cxn modelId="{16AE80D4-E2F5-43AD-9DA7-819C72962B8D}" type="presOf" srcId="{7A27610D-69FB-45F9-8423-9979523ADB6B}" destId="{DBB4B387-3FBB-4121-9CF1-9A24F9B06683}" srcOrd="0" destOrd="0" presId="urn:microsoft.com/office/officeart/2005/8/layout/default"/>
    <dgm:cxn modelId="{8E63BFD4-E3BE-4BD2-BCE6-EAAAB4FD27C0}" type="presOf" srcId="{97FE78AC-9A43-4908-8F1A-2A15F86A2E6D}" destId="{91E2F4FB-B44A-488E-8743-194AAADB95A5}" srcOrd="0" destOrd="0" presId="urn:microsoft.com/office/officeart/2005/8/layout/default"/>
    <dgm:cxn modelId="{66D1D0E1-174F-45D5-BFF8-563F09CE1B08}" type="presOf" srcId="{6699580E-DF61-41B8-8862-2F145AD1EDD1}" destId="{9EB1003C-3DC0-4138-B83A-09904A347853}" srcOrd="0" destOrd="0" presId="urn:microsoft.com/office/officeart/2005/8/layout/default"/>
    <dgm:cxn modelId="{B98D15FC-7362-45C8-98DD-FD46751F3A75}" type="presOf" srcId="{203E9D8F-B9E5-4897-93FC-C445910FED29}" destId="{C7D2842D-0BF9-4385-909E-6EFD716A5BEB}" srcOrd="0" destOrd="0" presId="urn:microsoft.com/office/officeart/2005/8/layout/default"/>
    <dgm:cxn modelId="{42FC16FF-2689-49D0-A7CD-99548C6A073F}" srcId="{392EB07A-9C9C-4F6F-A2C7-7CF19F740046}" destId="{767B468D-8177-47EE-9B3D-7F688A5C1F60}" srcOrd="4" destOrd="0" parTransId="{9091BAEA-61F2-40A9-A719-3063B0DCCF10}" sibTransId="{6C243AA3-6FAD-4E66-863E-3A6E19D57F74}"/>
    <dgm:cxn modelId="{CAD9F632-64B7-44C7-8136-519654413D2F}" type="presParOf" srcId="{4644DF32-35E8-4281-ABD1-E57C360DC61D}" destId="{DBB4B387-3FBB-4121-9CF1-9A24F9B06683}" srcOrd="0" destOrd="0" presId="urn:microsoft.com/office/officeart/2005/8/layout/default"/>
    <dgm:cxn modelId="{4660C7D9-8639-4F69-8613-5A75977D7216}" type="presParOf" srcId="{4644DF32-35E8-4281-ABD1-E57C360DC61D}" destId="{22F8516B-4747-4F30-9923-84521E8E3110}" srcOrd="1" destOrd="0" presId="urn:microsoft.com/office/officeart/2005/8/layout/default"/>
    <dgm:cxn modelId="{AF8F30B2-8EA8-4633-A0B7-8FDC07F41F3A}" type="presParOf" srcId="{4644DF32-35E8-4281-ABD1-E57C360DC61D}" destId="{C7D2842D-0BF9-4385-909E-6EFD716A5BEB}" srcOrd="2" destOrd="0" presId="urn:microsoft.com/office/officeart/2005/8/layout/default"/>
    <dgm:cxn modelId="{07CDE349-3A9D-4461-99A2-EA5EE7F3303A}" type="presParOf" srcId="{4644DF32-35E8-4281-ABD1-E57C360DC61D}" destId="{A1F08544-9226-48C3-B930-4098337D0066}" srcOrd="3" destOrd="0" presId="urn:microsoft.com/office/officeart/2005/8/layout/default"/>
    <dgm:cxn modelId="{7B291D4D-F203-4878-B1CC-9EDA80E0D2E4}" type="presParOf" srcId="{4644DF32-35E8-4281-ABD1-E57C360DC61D}" destId="{9FDC1296-4E79-480A-950F-626CE4EEB30C}" srcOrd="4" destOrd="0" presId="urn:microsoft.com/office/officeart/2005/8/layout/default"/>
    <dgm:cxn modelId="{B7E850DA-B387-4868-99EE-7195067A91A3}" type="presParOf" srcId="{4644DF32-35E8-4281-ABD1-E57C360DC61D}" destId="{75A5FF68-8BFD-417F-88C7-C395C3AA4086}" srcOrd="5" destOrd="0" presId="urn:microsoft.com/office/officeart/2005/8/layout/default"/>
    <dgm:cxn modelId="{350CF92E-A440-4040-A6D8-8FEBC84AF27C}" type="presParOf" srcId="{4644DF32-35E8-4281-ABD1-E57C360DC61D}" destId="{6E9FF9A7-6D55-4719-9EEC-7FFDF94721AF}" srcOrd="6" destOrd="0" presId="urn:microsoft.com/office/officeart/2005/8/layout/default"/>
    <dgm:cxn modelId="{FA037876-40B0-42EA-BA93-4085BFCA8A0B}" type="presParOf" srcId="{4644DF32-35E8-4281-ABD1-E57C360DC61D}" destId="{F5C09D1C-AA78-4A1A-A7F7-B0772144D36A}" srcOrd="7" destOrd="0" presId="urn:microsoft.com/office/officeart/2005/8/layout/default"/>
    <dgm:cxn modelId="{2396498B-F376-464E-BDDD-5F66CFC0391A}" type="presParOf" srcId="{4644DF32-35E8-4281-ABD1-E57C360DC61D}" destId="{633EC5B9-C703-4A71-AF50-BA81B6E98D45}" srcOrd="8" destOrd="0" presId="urn:microsoft.com/office/officeart/2005/8/layout/default"/>
    <dgm:cxn modelId="{883365F2-7022-48EA-813F-694E479CF2C9}" type="presParOf" srcId="{4644DF32-35E8-4281-ABD1-E57C360DC61D}" destId="{FE1AA6C0-9AB6-44D6-AB37-F546B57DD20E}" srcOrd="9" destOrd="0" presId="urn:microsoft.com/office/officeart/2005/8/layout/default"/>
    <dgm:cxn modelId="{67608A2B-652B-4ED9-AF7B-B7903EEB9AE3}" type="presParOf" srcId="{4644DF32-35E8-4281-ABD1-E57C360DC61D}" destId="{600BBC16-6E6F-4873-9FBA-F6686F03B420}" srcOrd="10" destOrd="0" presId="urn:microsoft.com/office/officeart/2005/8/layout/default"/>
    <dgm:cxn modelId="{1CC8E195-AED3-4B50-821B-65BA8860C6E3}" type="presParOf" srcId="{4644DF32-35E8-4281-ABD1-E57C360DC61D}" destId="{E312C77B-1F1E-4FEF-A86B-EC80EE68BB18}" srcOrd="11" destOrd="0" presId="urn:microsoft.com/office/officeart/2005/8/layout/default"/>
    <dgm:cxn modelId="{A757BE89-1501-4BAC-9650-0765AF93FC7F}" type="presParOf" srcId="{4644DF32-35E8-4281-ABD1-E57C360DC61D}" destId="{E8CD7611-3939-4438-86FD-25C3D3F029B5}" srcOrd="12" destOrd="0" presId="urn:microsoft.com/office/officeart/2005/8/layout/default"/>
    <dgm:cxn modelId="{9492C945-FE0F-4910-A873-37AB1335C1A2}" type="presParOf" srcId="{4644DF32-35E8-4281-ABD1-E57C360DC61D}" destId="{0C54B981-60DE-4D2C-B1CC-490036B9C643}" srcOrd="13" destOrd="0" presId="urn:microsoft.com/office/officeart/2005/8/layout/default"/>
    <dgm:cxn modelId="{82073932-453A-4030-9BD1-79BD975E963C}" type="presParOf" srcId="{4644DF32-35E8-4281-ABD1-E57C360DC61D}" destId="{D5A89F47-8783-4DD2-99F2-97279707950F}" srcOrd="14" destOrd="0" presId="urn:microsoft.com/office/officeart/2005/8/layout/default"/>
    <dgm:cxn modelId="{31D91DF8-EF68-4B55-88EF-7916029B1D66}" type="presParOf" srcId="{4644DF32-35E8-4281-ABD1-E57C360DC61D}" destId="{E0A46609-876B-4EB9-8ECD-B196E6C38DFD}" srcOrd="15" destOrd="0" presId="urn:microsoft.com/office/officeart/2005/8/layout/default"/>
    <dgm:cxn modelId="{F84EFA76-F322-4651-B49D-10633228E3E4}" type="presParOf" srcId="{4644DF32-35E8-4281-ABD1-E57C360DC61D}" destId="{E5051313-AB31-4D4C-A046-78C34504A76C}" srcOrd="16" destOrd="0" presId="urn:microsoft.com/office/officeart/2005/8/layout/default"/>
    <dgm:cxn modelId="{52D5E11C-8AD2-4695-A434-688088314348}" type="presParOf" srcId="{4644DF32-35E8-4281-ABD1-E57C360DC61D}" destId="{F55D52EA-7824-46FD-BCA8-E1364D49BB46}" srcOrd="17" destOrd="0" presId="urn:microsoft.com/office/officeart/2005/8/layout/default"/>
    <dgm:cxn modelId="{E0A8B23A-6C85-49AD-BEAC-E501352F90DB}" type="presParOf" srcId="{4644DF32-35E8-4281-ABD1-E57C360DC61D}" destId="{9EB1003C-3DC0-4138-B83A-09904A347853}" srcOrd="18" destOrd="0" presId="urn:microsoft.com/office/officeart/2005/8/layout/default"/>
    <dgm:cxn modelId="{01B58492-856F-45CD-AE5D-3CE904077C89}" type="presParOf" srcId="{4644DF32-35E8-4281-ABD1-E57C360DC61D}" destId="{7AED570A-6A17-4973-B8E7-11EE68177C52}" srcOrd="19" destOrd="0" presId="urn:microsoft.com/office/officeart/2005/8/layout/default"/>
    <dgm:cxn modelId="{F272D0B0-FACD-4800-8491-08F0AB2ACC5E}" type="presParOf" srcId="{4644DF32-35E8-4281-ABD1-E57C360DC61D}" destId="{91E2F4FB-B44A-488E-8743-194AAADB95A5}" srcOrd="20" destOrd="0" presId="urn:microsoft.com/office/officeart/2005/8/layout/default"/>
    <dgm:cxn modelId="{D648B74B-74CF-440B-A380-BE9287DAF7E7}" type="presParOf" srcId="{4644DF32-35E8-4281-ABD1-E57C360DC61D}" destId="{E79AB8A0-7A7C-4C5D-8A19-E8B19F6D897E}" srcOrd="21" destOrd="0" presId="urn:microsoft.com/office/officeart/2005/8/layout/default"/>
    <dgm:cxn modelId="{A6E494EF-8EFB-45AA-BB96-F865D40ADE7E}" type="presParOf" srcId="{4644DF32-35E8-4281-ABD1-E57C360DC61D}" destId="{84268230-E6B5-49D4-989A-52B0CA44A5CD}" srcOrd="22" destOrd="0" presId="urn:microsoft.com/office/officeart/2005/8/layout/default"/>
    <dgm:cxn modelId="{789F1DF2-B203-41A3-A99D-CBDE57ECA683}" type="presParOf" srcId="{4644DF32-35E8-4281-ABD1-E57C360DC61D}" destId="{FA5F1083-A98C-466A-A19C-C8066AD8A65F}" srcOrd="23" destOrd="0" presId="urn:microsoft.com/office/officeart/2005/8/layout/default"/>
    <dgm:cxn modelId="{33E4C164-FB0D-46CF-8ED7-6AFC911D554E}" type="presParOf" srcId="{4644DF32-35E8-4281-ABD1-E57C360DC61D}" destId="{83DA12D4-83A5-4E0D-B429-60A286A72478}" srcOrd="2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22B4B48-6183-4C79-AF13-6DD965F78A79}"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IN"/>
        </a:p>
      </dgm:t>
    </dgm:pt>
    <dgm:pt modelId="{9C191FC2-A79E-4E4B-9FCC-09D485D74FAB}">
      <dgm:prSet phldrT="[Text]"/>
      <dgm:spPr/>
      <dgm:t>
        <a:bodyPr/>
        <a:lstStyle/>
        <a:p>
          <a:r>
            <a:rPr lang="en-IN" dirty="0">
              <a:solidFill>
                <a:schemeClr val="tx1"/>
              </a:solidFill>
            </a:rPr>
            <a:t>Wilful acts or gross negligence</a:t>
          </a:r>
        </a:p>
      </dgm:t>
    </dgm:pt>
    <dgm:pt modelId="{04EE6361-CB0D-4049-B4D4-398FFB18F37D}" type="parTrans" cxnId="{6FD2843D-D41F-483B-A781-58D2C6803821}">
      <dgm:prSet/>
      <dgm:spPr/>
      <dgm:t>
        <a:bodyPr/>
        <a:lstStyle/>
        <a:p>
          <a:endParaRPr lang="en-IN"/>
        </a:p>
      </dgm:t>
    </dgm:pt>
    <dgm:pt modelId="{4C4C1764-1019-4C35-BF76-9637B7C96D1C}" type="sibTrans" cxnId="{6FD2843D-D41F-483B-A781-58D2C6803821}">
      <dgm:prSet/>
      <dgm:spPr/>
      <dgm:t>
        <a:bodyPr/>
        <a:lstStyle/>
        <a:p>
          <a:endParaRPr lang="en-IN"/>
        </a:p>
      </dgm:t>
    </dgm:pt>
    <dgm:pt modelId="{80C5E055-0AF5-406D-B9A9-F86DE78DB5DF}">
      <dgm:prSet phldrT="[Text]"/>
      <dgm:spPr/>
      <dgm:t>
        <a:bodyPr/>
        <a:lstStyle/>
        <a:p>
          <a:r>
            <a:rPr lang="en-IN" dirty="0">
              <a:solidFill>
                <a:schemeClr val="tx1"/>
              </a:solidFill>
            </a:rPr>
            <a:t>Natural Heading</a:t>
          </a:r>
        </a:p>
      </dgm:t>
    </dgm:pt>
    <dgm:pt modelId="{C5392AAC-EE86-4078-A683-8E6D6C33E6B6}" type="parTrans" cxnId="{88AD8BDC-37DF-4012-BDEC-AF656D311B0E}">
      <dgm:prSet/>
      <dgm:spPr/>
      <dgm:t>
        <a:bodyPr/>
        <a:lstStyle/>
        <a:p>
          <a:endParaRPr lang="en-IN"/>
        </a:p>
      </dgm:t>
    </dgm:pt>
    <dgm:pt modelId="{41C85AE1-F11A-4DA4-8A81-A7A91A423C20}" type="sibTrans" cxnId="{88AD8BDC-37DF-4012-BDEC-AF656D311B0E}">
      <dgm:prSet/>
      <dgm:spPr/>
      <dgm:t>
        <a:bodyPr/>
        <a:lstStyle/>
        <a:p>
          <a:endParaRPr lang="en-IN"/>
        </a:p>
      </dgm:t>
    </dgm:pt>
    <dgm:pt modelId="{92D92676-7FD4-4816-ABF8-ECE1A398F911}">
      <dgm:prSet phldrT="[Text]"/>
      <dgm:spPr/>
      <dgm:t>
        <a:bodyPr/>
        <a:lstStyle/>
        <a:p>
          <a:r>
            <a:rPr lang="en-IN" dirty="0">
              <a:solidFill>
                <a:schemeClr val="tx1"/>
              </a:solidFill>
            </a:rPr>
            <a:t>Destruction by own fermentation</a:t>
          </a:r>
        </a:p>
      </dgm:t>
    </dgm:pt>
    <dgm:pt modelId="{41426586-89B5-489D-B60B-958B494904A1}" type="parTrans" cxnId="{D0FBC719-00D6-48BD-9FD4-F9B1CFBF39BC}">
      <dgm:prSet/>
      <dgm:spPr/>
      <dgm:t>
        <a:bodyPr/>
        <a:lstStyle/>
        <a:p>
          <a:endParaRPr lang="en-IN"/>
        </a:p>
      </dgm:t>
    </dgm:pt>
    <dgm:pt modelId="{84DC2DD2-3F6F-4A1A-8C8D-4F31A1EE3CDD}" type="sibTrans" cxnId="{D0FBC719-00D6-48BD-9FD4-F9B1CFBF39BC}">
      <dgm:prSet/>
      <dgm:spPr/>
      <dgm:t>
        <a:bodyPr/>
        <a:lstStyle/>
        <a:p>
          <a:endParaRPr lang="en-IN"/>
        </a:p>
      </dgm:t>
    </dgm:pt>
    <dgm:pt modelId="{C0445656-92B1-4DEF-A8A7-1EE94EFF4B5B}">
      <dgm:prSet phldrT="[Text]"/>
      <dgm:spPr/>
      <dgm:t>
        <a:bodyPr/>
        <a:lstStyle/>
        <a:p>
          <a:r>
            <a:rPr lang="en-IN" dirty="0">
              <a:solidFill>
                <a:schemeClr val="tx1"/>
              </a:solidFill>
            </a:rPr>
            <a:t>Forest Fire</a:t>
          </a:r>
        </a:p>
      </dgm:t>
    </dgm:pt>
    <dgm:pt modelId="{1EE2F5BE-9AD8-408B-B1EA-027CA625C171}" type="parTrans" cxnId="{9E966A81-363D-44B3-9370-DEA4F2CEE444}">
      <dgm:prSet/>
      <dgm:spPr/>
      <dgm:t>
        <a:bodyPr/>
        <a:lstStyle/>
        <a:p>
          <a:endParaRPr lang="en-IN"/>
        </a:p>
      </dgm:t>
    </dgm:pt>
    <dgm:pt modelId="{D2418530-4568-4D14-9820-0533ADF8C136}" type="sibTrans" cxnId="{9E966A81-363D-44B3-9370-DEA4F2CEE444}">
      <dgm:prSet/>
      <dgm:spPr/>
      <dgm:t>
        <a:bodyPr/>
        <a:lstStyle/>
        <a:p>
          <a:endParaRPr lang="en-IN"/>
        </a:p>
      </dgm:t>
    </dgm:pt>
    <dgm:pt modelId="{9ABE3163-9F79-46AB-9229-45DF54A2EA04}">
      <dgm:prSet phldrT="[Text]"/>
      <dgm:spPr/>
      <dgm:t>
        <a:bodyPr/>
        <a:lstStyle/>
        <a:p>
          <a:r>
            <a:rPr lang="en-IN" dirty="0">
              <a:solidFill>
                <a:schemeClr val="tx1"/>
              </a:solidFill>
            </a:rPr>
            <a:t>War &amp; nuclear group of perils</a:t>
          </a:r>
        </a:p>
      </dgm:t>
    </dgm:pt>
    <dgm:pt modelId="{62BFFF6C-881D-4185-9047-33D556D49860}" type="parTrans" cxnId="{0424F526-387A-4AF9-A31E-A6B2427FA363}">
      <dgm:prSet/>
      <dgm:spPr/>
      <dgm:t>
        <a:bodyPr/>
        <a:lstStyle/>
        <a:p>
          <a:endParaRPr lang="en-IN"/>
        </a:p>
      </dgm:t>
    </dgm:pt>
    <dgm:pt modelId="{A8DFFA01-8BA9-4D81-B16D-A5CA984AD0D9}" type="sibTrans" cxnId="{0424F526-387A-4AF9-A31E-A6B2427FA363}">
      <dgm:prSet/>
      <dgm:spPr/>
      <dgm:t>
        <a:bodyPr/>
        <a:lstStyle/>
        <a:p>
          <a:endParaRPr lang="en-IN"/>
        </a:p>
      </dgm:t>
    </dgm:pt>
    <dgm:pt modelId="{07DC355E-9925-4CEE-9C73-B53BB7473556}">
      <dgm:prSet phldrT="[Text]"/>
      <dgm:spPr/>
      <dgm:t>
        <a:bodyPr/>
        <a:lstStyle/>
        <a:p>
          <a:r>
            <a:rPr lang="en-IN" dirty="0">
              <a:solidFill>
                <a:schemeClr val="tx1"/>
              </a:solidFill>
            </a:rPr>
            <a:t>Damage caused by centrifugal forces</a:t>
          </a:r>
        </a:p>
      </dgm:t>
    </dgm:pt>
    <dgm:pt modelId="{EA001264-CC39-4D91-82CC-E74C51C3BC59}" type="parTrans" cxnId="{35B6B616-9360-4B38-98D2-2AD1D6C57067}">
      <dgm:prSet/>
      <dgm:spPr/>
      <dgm:t>
        <a:bodyPr/>
        <a:lstStyle/>
        <a:p>
          <a:endParaRPr lang="en-IN"/>
        </a:p>
      </dgm:t>
    </dgm:pt>
    <dgm:pt modelId="{36766A30-E222-4A1C-A302-AFCB896B1CEB}" type="sibTrans" cxnId="{35B6B616-9360-4B38-98D2-2AD1D6C57067}">
      <dgm:prSet/>
      <dgm:spPr/>
      <dgm:t>
        <a:bodyPr/>
        <a:lstStyle/>
        <a:p>
          <a:endParaRPr lang="en-IN"/>
        </a:p>
      </dgm:t>
    </dgm:pt>
    <dgm:pt modelId="{D22E6ED6-CE84-4CF7-AA30-C39F422A3CB0}">
      <dgm:prSet phldrT="[Text]"/>
      <dgm:spPr/>
      <dgm:t>
        <a:bodyPr/>
        <a:lstStyle/>
        <a:p>
          <a:r>
            <a:rPr lang="en-IN" dirty="0">
              <a:solidFill>
                <a:schemeClr val="tx1"/>
              </a:solidFill>
            </a:rPr>
            <a:t>Consequential losses</a:t>
          </a:r>
        </a:p>
      </dgm:t>
    </dgm:pt>
    <dgm:pt modelId="{32F0FD52-D9F5-4782-AA1A-A116A63A0F29}" type="parTrans" cxnId="{492A86DE-59B7-48A0-9356-BDA63B813717}">
      <dgm:prSet/>
      <dgm:spPr/>
      <dgm:t>
        <a:bodyPr/>
        <a:lstStyle/>
        <a:p>
          <a:endParaRPr lang="en-IN"/>
        </a:p>
      </dgm:t>
    </dgm:pt>
    <dgm:pt modelId="{DB1FD163-30D7-4957-AA83-401FCA324F6F}" type="sibTrans" cxnId="{492A86DE-59B7-48A0-9356-BDA63B813717}">
      <dgm:prSet/>
      <dgm:spPr/>
      <dgm:t>
        <a:bodyPr/>
        <a:lstStyle/>
        <a:p>
          <a:endParaRPr lang="en-IN"/>
        </a:p>
      </dgm:t>
    </dgm:pt>
    <dgm:pt modelId="{D1B0B937-5E20-400C-8831-BD7E2E4774D0}">
      <dgm:prSet phldrT="[Text]"/>
      <dgm:spPr/>
      <dgm:t>
        <a:bodyPr/>
        <a:lstStyle/>
        <a:p>
          <a:r>
            <a:rPr lang="en-IN" dirty="0">
              <a:solidFill>
                <a:schemeClr val="tx1"/>
              </a:solidFill>
            </a:rPr>
            <a:t>Pollution &amp; contamination</a:t>
          </a:r>
        </a:p>
      </dgm:t>
    </dgm:pt>
    <dgm:pt modelId="{840083C1-020F-46DF-96A5-39DEC094DE8B}" type="parTrans" cxnId="{8069459E-685B-4081-BCE3-AFA42C62FAD8}">
      <dgm:prSet/>
      <dgm:spPr/>
      <dgm:t>
        <a:bodyPr/>
        <a:lstStyle/>
        <a:p>
          <a:endParaRPr lang="en-IN"/>
        </a:p>
      </dgm:t>
    </dgm:pt>
    <dgm:pt modelId="{BF21704D-B613-4085-872B-BEF0F06414A3}" type="sibTrans" cxnId="{8069459E-685B-4081-BCE3-AFA42C62FAD8}">
      <dgm:prSet/>
      <dgm:spPr/>
      <dgm:t>
        <a:bodyPr/>
        <a:lstStyle/>
        <a:p>
          <a:endParaRPr lang="en-IN"/>
        </a:p>
      </dgm:t>
    </dgm:pt>
    <dgm:pt modelId="{1C491C2D-4ADB-4418-80CA-2B7E2E279C73}">
      <dgm:prSet phldrT="[Text]"/>
      <dgm:spPr/>
      <dgm:t>
        <a:bodyPr/>
        <a:lstStyle/>
        <a:p>
          <a:r>
            <a:rPr lang="en-IN" dirty="0">
              <a:solidFill>
                <a:schemeClr val="tx1"/>
              </a:solidFill>
            </a:rPr>
            <a:t>Burning of property by public authority </a:t>
          </a:r>
        </a:p>
      </dgm:t>
    </dgm:pt>
    <dgm:pt modelId="{B2793BDA-6AAE-4935-AB3A-AC974B00C497}" type="parTrans" cxnId="{D33E016E-75D9-4DEA-8E93-390FD1910FFD}">
      <dgm:prSet/>
      <dgm:spPr/>
      <dgm:t>
        <a:bodyPr/>
        <a:lstStyle/>
        <a:p>
          <a:endParaRPr lang="en-IN"/>
        </a:p>
      </dgm:t>
    </dgm:pt>
    <dgm:pt modelId="{0EC67475-4C22-455B-B537-2CD77C45F480}" type="sibTrans" cxnId="{D33E016E-75D9-4DEA-8E93-390FD1910FFD}">
      <dgm:prSet/>
      <dgm:spPr/>
      <dgm:t>
        <a:bodyPr/>
        <a:lstStyle/>
        <a:p>
          <a:endParaRPr lang="en-IN"/>
        </a:p>
      </dgm:t>
    </dgm:pt>
    <dgm:pt modelId="{603B0F29-9DC6-40B6-9FC1-5F169C27CF31}">
      <dgm:prSet phldrT="[Text]"/>
      <dgm:spPr/>
      <dgm:t>
        <a:bodyPr/>
        <a:lstStyle/>
        <a:p>
          <a:r>
            <a:rPr lang="en-IN" dirty="0">
              <a:solidFill>
                <a:schemeClr val="tx1"/>
              </a:solidFill>
            </a:rPr>
            <a:t>Electrical &amp; mechanical breakdown</a:t>
          </a:r>
        </a:p>
      </dgm:t>
    </dgm:pt>
    <dgm:pt modelId="{12054D43-A0BD-4211-98C8-C6D40A30AB17}" type="parTrans" cxnId="{E94C310A-156E-4E7F-9520-E1711CC7AFFC}">
      <dgm:prSet/>
      <dgm:spPr/>
      <dgm:t>
        <a:bodyPr/>
        <a:lstStyle/>
        <a:p>
          <a:endParaRPr lang="en-IN"/>
        </a:p>
      </dgm:t>
    </dgm:pt>
    <dgm:pt modelId="{EF76AA95-B247-4E88-9975-69CD9D5AF0DC}" type="sibTrans" cxnId="{E94C310A-156E-4E7F-9520-E1711CC7AFFC}">
      <dgm:prSet/>
      <dgm:spPr/>
      <dgm:t>
        <a:bodyPr/>
        <a:lstStyle/>
        <a:p>
          <a:endParaRPr lang="en-IN"/>
        </a:p>
      </dgm:t>
    </dgm:pt>
    <dgm:pt modelId="{55DB80E0-E6F8-47AC-9DB2-827D9EE03D61}" type="pres">
      <dgm:prSet presAssocID="{322B4B48-6183-4C79-AF13-6DD965F78A79}" presName="diagram" presStyleCnt="0">
        <dgm:presLayoutVars>
          <dgm:dir/>
          <dgm:resizeHandles val="exact"/>
        </dgm:presLayoutVars>
      </dgm:prSet>
      <dgm:spPr/>
    </dgm:pt>
    <dgm:pt modelId="{95ADD411-CE73-4DE7-B081-5E49E182FC97}" type="pres">
      <dgm:prSet presAssocID="{9C191FC2-A79E-4E4B-9FCC-09D485D74FAB}" presName="node" presStyleLbl="node1" presStyleIdx="0" presStyleCnt="10">
        <dgm:presLayoutVars>
          <dgm:bulletEnabled val="1"/>
        </dgm:presLayoutVars>
      </dgm:prSet>
      <dgm:spPr/>
    </dgm:pt>
    <dgm:pt modelId="{2F3B657F-C383-4866-B72F-0FC980325472}" type="pres">
      <dgm:prSet presAssocID="{4C4C1764-1019-4C35-BF76-9637B7C96D1C}" presName="sibTrans" presStyleCnt="0"/>
      <dgm:spPr/>
    </dgm:pt>
    <dgm:pt modelId="{C6D65A3A-D113-4460-9D30-FC27048EB1D6}" type="pres">
      <dgm:prSet presAssocID="{80C5E055-0AF5-406D-B9A9-F86DE78DB5DF}" presName="node" presStyleLbl="node1" presStyleIdx="1" presStyleCnt="10">
        <dgm:presLayoutVars>
          <dgm:bulletEnabled val="1"/>
        </dgm:presLayoutVars>
      </dgm:prSet>
      <dgm:spPr/>
    </dgm:pt>
    <dgm:pt modelId="{10B84353-A42F-4217-B994-0C07CB378A81}" type="pres">
      <dgm:prSet presAssocID="{41C85AE1-F11A-4DA4-8A81-A7A91A423C20}" presName="sibTrans" presStyleCnt="0"/>
      <dgm:spPr/>
    </dgm:pt>
    <dgm:pt modelId="{E8ADACEC-34E2-44F6-8C11-B8A33CB66342}" type="pres">
      <dgm:prSet presAssocID="{92D92676-7FD4-4816-ABF8-ECE1A398F911}" presName="node" presStyleLbl="node1" presStyleIdx="2" presStyleCnt="10">
        <dgm:presLayoutVars>
          <dgm:bulletEnabled val="1"/>
        </dgm:presLayoutVars>
      </dgm:prSet>
      <dgm:spPr/>
    </dgm:pt>
    <dgm:pt modelId="{C96B20B1-565B-43D5-914E-D6387F4874B7}" type="pres">
      <dgm:prSet presAssocID="{84DC2DD2-3F6F-4A1A-8C8D-4F31A1EE3CDD}" presName="sibTrans" presStyleCnt="0"/>
      <dgm:spPr/>
    </dgm:pt>
    <dgm:pt modelId="{F731AD8F-BA2A-4F1F-826F-271A7F1A0D62}" type="pres">
      <dgm:prSet presAssocID="{C0445656-92B1-4DEF-A8A7-1EE94EFF4B5B}" presName="node" presStyleLbl="node1" presStyleIdx="3" presStyleCnt="10">
        <dgm:presLayoutVars>
          <dgm:bulletEnabled val="1"/>
        </dgm:presLayoutVars>
      </dgm:prSet>
      <dgm:spPr/>
    </dgm:pt>
    <dgm:pt modelId="{DC55B24C-B314-4949-86E0-3565A088E8CD}" type="pres">
      <dgm:prSet presAssocID="{D2418530-4568-4D14-9820-0533ADF8C136}" presName="sibTrans" presStyleCnt="0"/>
      <dgm:spPr/>
    </dgm:pt>
    <dgm:pt modelId="{E2BEA99A-7911-4042-86AC-06EBB3BA3A5A}" type="pres">
      <dgm:prSet presAssocID="{9ABE3163-9F79-46AB-9229-45DF54A2EA04}" presName="node" presStyleLbl="node1" presStyleIdx="4" presStyleCnt="10">
        <dgm:presLayoutVars>
          <dgm:bulletEnabled val="1"/>
        </dgm:presLayoutVars>
      </dgm:prSet>
      <dgm:spPr/>
    </dgm:pt>
    <dgm:pt modelId="{C4AD3708-0E7C-460B-8179-12100F9F0B95}" type="pres">
      <dgm:prSet presAssocID="{A8DFFA01-8BA9-4D81-B16D-A5CA984AD0D9}" presName="sibTrans" presStyleCnt="0"/>
      <dgm:spPr/>
    </dgm:pt>
    <dgm:pt modelId="{B1376C6A-A9E5-455B-9027-215234DC9D04}" type="pres">
      <dgm:prSet presAssocID="{07DC355E-9925-4CEE-9C73-B53BB7473556}" presName="node" presStyleLbl="node1" presStyleIdx="5" presStyleCnt="10">
        <dgm:presLayoutVars>
          <dgm:bulletEnabled val="1"/>
        </dgm:presLayoutVars>
      </dgm:prSet>
      <dgm:spPr/>
    </dgm:pt>
    <dgm:pt modelId="{8479AF5F-9A32-45BB-B98B-F6A3D55F0256}" type="pres">
      <dgm:prSet presAssocID="{36766A30-E222-4A1C-A302-AFCB896B1CEB}" presName="sibTrans" presStyleCnt="0"/>
      <dgm:spPr/>
    </dgm:pt>
    <dgm:pt modelId="{021DC2E8-CE86-4903-90A8-4852BDFC2850}" type="pres">
      <dgm:prSet presAssocID="{D22E6ED6-CE84-4CF7-AA30-C39F422A3CB0}" presName="node" presStyleLbl="node1" presStyleIdx="6" presStyleCnt="10">
        <dgm:presLayoutVars>
          <dgm:bulletEnabled val="1"/>
        </dgm:presLayoutVars>
      </dgm:prSet>
      <dgm:spPr/>
    </dgm:pt>
    <dgm:pt modelId="{657E51D1-6F98-4782-AE3F-8BA1897AEEAC}" type="pres">
      <dgm:prSet presAssocID="{DB1FD163-30D7-4957-AA83-401FCA324F6F}" presName="sibTrans" presStyleCnt="0"/>
      <dgm:spPr/>
    </dgm:pt>
    <dgm:pt modelId="{B7E69F45-CDB0-48E0-8E49-51C6E99F3649}" type="pres">
      <dgm:prSet presAssocID="{D1B0B937-5E20-400C-8831-BD7E2E4774D0}" presName="node" presStyleLbl="node1" presStyleIdx="7" presStyleCnt="10">
        <dgm:presLayoutVars>
          <dgm:bulletEnabled val="1"/>
        </dgm:presLayoutVars>
      </dgm:prSet>
      <dgm:spPr/>
    </dgm:pt>
    <dgm:pt modelId="{B0FBBE27-A059-43B5-B673-45309F3F99A6}" type="pres">
      <dgm:prSet presAssocID="{BF21704D-B613-4085-872B-BEF0F06414A3}" presName="sibTrans" presStyleCnt="0"/>
      <dgm:spPr/>
    </dgm:pt>
    <dgm:pt modelId="{C6755656-55C7-461F-8C76-5E344DF13083}" type="pres">
      <dgm:prSet presAssocID="{1C491C2D-4ADB-4418-80CA-2B7E2E279C73}" presName="node" presStyleLbl="node1" presStyleIdx="8" presStyleCnt="10">
        <dgm:presLayoutVars>
          <dgm:bulletEnabled val="1"/>
        </dgm:presLayoutVars>
      </dgm:prSet>
      <dgm:spPr/>
    </dgm:pt>
    <dgm:pt modelId="{25BD7210-8B70-47DC-A50E-AC59F7214391}" type="pres">
      <dgm:prSet presAssocID="{0EC67475-4C22-455B-B537-2CD77C45F480}" presName="sibTrans" presStyleCnt="0"/>
      <dgm:spPr/>
    </dgm:pt>
    <dgm:pt modelId="{C464E62E-50A5-47FA-A75A-BA51D2CEB2DD}" type="pres">
      <dgm:prSet presAssocID="{603B0F29-9DC6-40B6-9FC1-5F169C27CF31}" presName="node" presStyleLbl="node1" presStyleIdx="9" presStyleCnt="10">
        <dgm:presLayoutVars>
          <dgm:bulletEnabled val="1"/>
        </dgm:presLayoutVars>
      </dgm:prSet>
      <dgm:spPr/>
    </dgm:pt>
  </dgm:ptLst>
  <dgm:cxnLst>
    <dgm:cxn modelId="{E94C310A-156E-4E7F-9520-E1711CC7AFFC}" srcId="{322B4B48-6183-4C79-AF13-6DD965F78A79}" destId="{603B0F29-9DC6-40B6-9FC1-5F169C27CF31}" srcOrd="9" destOrd="0" parTransId="{12054D43-A0BD-4211-98C8-C6D40A30AB17}" sibTransId="{EF76AA95-B247-4E88-9975-69CD9D5AF0DC}"/>
    <dgm:cxn modelId="{2DE9BB10-4BD7-4D38-A32E-137B326BE7AB}" type="presOf" srcId="{D22E6ED6-CE84-4CF7-AA30-C39F422A3CB0}" destId="{021DC2E8-CE86-4903-90A8-4852BDFC2850}" srcOrd="0" destOrd="0" presId="urn:microsoft.com/office/officeart/2005/8/layout/default"/>
    <dgm:cxn modelId="{35B6B616-9360-4B38-98D2-2AD1D6C57067}" srcId="{322B4B48-6183-4C79-AF13-6DD965F78A79}" destId="{07DC355E-9925-4CEE-9C73-B53BB7473556}" srcOrd="5" destOrd="0" parTransId="{EA001264-CC39-4D91-82CC-E74C51C3BC59}" sibTransId="{36766A30-E222-4A1C-A302-AFCB896B1CEB}"/>
    <dgm:cxn modelId="{0010DB16-54FD-4DF8-B709-1BADEDB6581B}" type="presOf" srcId="{9C191FC2-A79E-4E4B-9FCC-09D485D74FAB}" destId="{95ADD411-CE73-4DE7-B081-5E49E182FC97}" srcOrd="0" destOrd="0" presId="urn:microsoft.com/office/officeart/2005/8/layout/default"/>
    <dgm:cxn modelId="{D0FBC719-00D6-48BD-9FD4-F9B1CFBF39BC}" srcId="{322B4B48-6183-4C79-AF13-6DD965F78A79}" destId="{92D92676-7FD4-4816-ABF8-ECE1A398F911}" srcOrd="2" destOrd="0" parTransId="{41426586-89B5-489D-B60B-958B494904A1}" sibTransId="{84DC2DD2-3F6F-4A1A-8C8D-4F31A1EE3CDD}"/>
    <dgm:cxn modelId="{5AF31D24-1F15-49A6-BF01-7014DD8917B6}" type="presOf" srcId="{80C5E055-0AF5-406D-B9A9-F86DE78DB5DF}" destId="{C6D65A3A-D113-4460-9D30-FC27048EB1D6}" srcOrd="0" destOrd="0" presId="urn:microsoft.com/office/officeart/2005/8/layout/default"/>
    <dgm:cxn modelId="{0424F526-387A-4AF9-A31E-A6B2427FA363}" srcId="{322B4B48-6183-4C79-AF13-6DD965F78A79}" destId="{9ABE3163-9F79-46AB-9229-45DF54A2EA04}" srcOrd="4" destOrd="0" parTransId="{62BFFF6C-881D-4185-9047-33D556D49860}" sibTransId="{A8DFFA01-8BA9-4D81-B16D-A5CA984AD0D9}"/>
    <dgm:cxn modelId="{B4DFCB29-D546-43FF-AF55-440ABE725320}" type="presOf" srcId="{92D92676-7FD4-4816-ABF8-ECE1A398F911}" destId="{E8ADACEC-34E2-44F6-8C11-B8A33CB66342}" srcOrd="0" destOrd="0" presId="urn:microsoft.com/office/officeart/2005/8/layout/default"/>
    <dgm:cxn modelId="{6FD2843D-D41F-483B-A781-58D2C6803821}" srcId="{322B4B48-6183-4C79-AF13-6DD965F78A79}" destId="{9C191FC2-A79E-4E4B-9FCC-09D485D74FAB}" srcOrd="0" destOrd="0" parTransId="{04EE6361-CB0D-4049-B4D4-398FFB18F37D}" sibTransId="{4C4C1764-1019-4C35-BF76-9637B7C96D1C}"/>
    <dgm:cxn modelId="{41762D3F-9100-44BF-99B0-09204B497F19}" type="presOf" srcId="{322B4B48-6183-4C79-AF13-6DD965F78A79}" destId="{55DB80E0-E6F8-47AC-9DB2-827D9EE03D61}" srcOrd="0" destOrd="0" presId="urn:microsoft.com/office/officeart/2005/8/layout/default"/>
    <dgm:cxn modelId="{AD60EC4A-0A0C-4F7A-9CCE-26752428D1C9}" type="presOf" srcId="{D1B0B937-5E20-400C-8831-BD7E2E4774D0}" destId="{B7E69F45-CDB0-48E0-8E49-51C6E99F3649}" srcOrd="0" destOrd="0" presId="urn:microsoft.com/office/officeart/2005/8/layout/default"/>
    <dgm:cxn modelId="{D33E016E-75D9-4DEA-8E93-390FD1910FFD}" srcId="{322B4B48-6183-4C79-AF13-6DD965F78A79}" destId="{1C491C2D-4ADB-4418-80CA-2B7E2E279C73}" srcOrd="8" destOrd="0" parTransId="{B2793BDA-6AAE-4935-AB3A-AC974B00C497}" sibTransId="{0EC67475-4C22-455B-B537-2CD77C45F480}"/>
    <dgm:cxn modelId="{41B89E57-A14F-427B-9A27-1AB88829023C}" type="presOf" srcId="{07DC355E-9925-4CEE-9C73-B53BB7473556}" destId="{B1376C6A-A9E5-455B-9027-215234DC9D04}" srcOrd="0" destOrd="0" presId="urn:microsoft.com/office/officeart/2005/8/layout/default"/>
    <dgm:cxn modelId="{9E966A81-363D-44B3-9370-DEA4F2CEE444}" srcId="{322B4B48-6183-4C79-AF13-6DD965F78A79}" destId="{C0445656-92B1-4DEF-A8A7-1EE94EFF4B5B}" srcOrd="3" destOrd="0" parTransId="{1EE2F5BE-9AD8-408B-B1EA-027CA625C171}" sibTransId="{D2418530-4568-4D14-9820-0533ADF8C136}"/>
    <dgm:cxn modelId="{E162A191-9966-4C8B-BC74-9BBF087D090A}" type="presOf" srcId="{603B0F29-9DC6-40B6-9FC1-5F169C27CF31}" destId="{C464E62E-50A5-47FA-A75A-BA51D2CEB2DD}" srcOrd="0" destOrd="0" presId="urn:microsoft.com/office/officeart/2005/8/layout/default"/>
    <dgm:cxn modelId="{8069459E-685B-4081-BCE3-AFA42C62FAD8}" srcId="{322B4B48-6183-4C79-AF13-6DD965F78A79}" destId="{D1B0B937-5E20-400C-8831-BD7E2E4774D0}" srcOrd="7" destOrd="0" parTransId="{840083C1-020F-46DF-96A5-39DEC094DE8B}" sibTransId="{BF21704D-B613-4085-872B-BEF0F06414A3}"/>
    <dgm:cxn modelId="{AD9D9FCA-93B1-4C35-9878-DFCC31C6EC1E}" type="presOf" srcId="{C0445656-92B1-4DEF-A8A7-1EE94EFF4B5B}" destId="{F731AD8F-BA2A-4F1F-826F-271A7F1A0D62}" srcOrd="0" destOrd="0" presId="urn:microsoft.com/office/officeart/2005/8/layout/default"/>
    <dgm:cxn modelId="{0FFFF4D6-AEBE-441C-8E5A-3260FB8C0619}" type="presOf" srcId="{1C491C2D-4ADB-4418-80CA-2B7E2E279C73}" destId="{C6755656-55C7-461F-8C76-5E344DF13083}" srcOrd="0" destOrd="0" presId="urn:microsoft.com/office/officeart/2005/8/layout/default"/>
    <dgm:cxn modelId="{8B8B0FDA-E1C0-4EE0-BD64-01DA98D34B4D}" type="presOf" srcId="{9ABE3163-9F79-46AB-9229-45DF54A2EA04}" destId="{E2BEA99A-7911-4042-86AC-06EBB3BA3A5A}" srcOrd="0" destOrd="0" presId="urn:microsoft.com/office/officeart/2005/8/layout/default"/>
    <dgm:cxn modelId="{88AD8BDC-37DF-4012-BDEC-AF656D311B0E}" srcId="{322B4B48-6183-4C79-AF13-6DD965F78A79}" destId="{80C5E055-0AF5-406D-B9A9-F86DE78DB5DF}" srcOrd="1" destOrd="0" parTransId="{C5392AAC-EE86-4078-A683-8E6D6C33E6B6}" sibTransId="{41C85AE1-F11A-4DA4-8A81-A7A91A423C20}"/>
    <dgm:cxn modelId="{492A86DE-59B7-48A0-9356-BDA63B813717}" srcId="{322B4B48-6183-4C79-AF13-6DD965F78A79}" destId="{D22E6ED6-CE84-4CF7-AA30-C39F422A3CB0}" srcOrd="6" destOrd="0" parTransId="{32F0FD52-D9F5-4782-AA1A-A116A63A0F29}" sibTransId="{DB1FD163-30D7-4957-AA83-401FCA324F6F}"/>
    <dgm:cxn modelId="{4B6403AF-7949-4B2C-83C9-6C3384F67E78}" type="presParOf" srcId="{55DB80E0-E6F8-47AC-9DB2-827D9EE03D61}" destId="{95ADD411-CE73-4DE7-B081-5E49E182FC97}" srcOrd="0" destOrd="0" presId="urn:microsoft.com/office/officeart/2005/8/layout/default"/>
    <dgm:cxn modelId="{3A652E46-E6C4-4083-9E4E-527F22015DCE}" type="presParOf" srcId="{55DB80E0-E6F8-47AC-9DB2-827D9EE03D61}" destId="{2F3B657F-C383-4866-B72F-0FC980325472}" srcOrd="1" destOrd="0" presId="urn:microsoft.com/office/officeart/2005/8/layout/default"/>
    <dgm:cxn modelId="{E5DB82FD-2446-4FC9-83EB-BE86C4C1604D}" type="presParOf" srcId="{55DB80E0-E6F8-47AC-9DB2-827D9EE03D61}" destId="{C6D65A3A-D113-4460-9D30-FC27048EB1D6}" srcOrd="2" destOrd="0" presId="urn:microsoft.com/office/officeart/2005/8/layout/default"/>
    <dgm:cxn modelId="{86344980-86E2-4B61-8939-EA053FC76A32}" type="presParOf" srcId="{55DB80E0-E6F8-47AC-9DB2-827D9EE03D61}" destId="{10B84353-A42F-4217-B994-0C07CB378A81}" srcOrd="3" destOrd="0" presId="urn:microsoft.com/office/officeart/2005/8/layout/default"/>
    <dgm:cxn modelId="{9D56E948-E818-4500-9A72-B7E0F0B6B415}" type="presParOf" srcId="{55DB80E0-E6F8-47AC-9DB2-827D9EE03D61}" destId="{E8ADACEC-34E2-44F6-8C11-B8A33CB66342}" srcOrd="4" destOrd="0" presId="urn:microsoft.com/office/officeart/2005/8/layout/default"/>
    <dgm:cxn modelId="{108428C1-DF00-4079-A12D-DCEB5BB37966}" type="presParOf" srcId="{55DB80E0-E6F8-47AC-9DB2-827D9EE03D61}" destId="{C96B20B1-565B-43D5-914E-D6387F4874B7}" srcOrd="5" destOrd="0" presId="urn:microsoft.com/office/officeart/2005/8/layout/default"/>
    <dgm:cxn modelId="{B653DF1F-E9DC-491E-AB88-F0FBFF43BCF4}" type="presParOf" srcId="{55DB80E0-E6F8-47AC-9DB2-827D9EE03D61}" destId="{F731AD8F-BA2A-4F1F-826F-271A7F1A0D62}" srcOrd="6" destOrd="0" presId="urn:microsoft.com/office/officeart/2005/8/layout/default"/>
    <dgm:cxn modelId="{B4A85517-C428-4933-AC9E-A7472DD0DD1C}" type="presParOf" srcId="{55DB80E0-E6F8-47AC-9DB2-827D9EE03D61}" destId="{DC55B24C-B314-4949-86E0-3565A088E8CD}" srcOrd="7" destOrd="0" presId="urn:microsoft.com/office/officeart/2005/8/layout/default"/>
    <dgm:cxn modelId="{2E18AE46-3019-4D06-9E6C-9853E5E2AEC0}" type="presParOf" srcId="{55DB80E0-E6F8-47AC-9DB2-827D9EE03D61}" destId="{E2BEA99A-7911-4042-86AC-06EBB3BA3A5A}" srcOrd="8" destOrd="0" presId="urn:microsoft.com/office/officeart/2005/8/layout/default"/>
    <dgm:cxn modelId="{6241A62F-38D2-4183-92B5-515D3852F792}" type="presParOf" srcId="{55DB80E0-E6F8-47AC-9DB2-827D9EE03D61}" destId="{C4AD3708-0E7C-460B-8179-12100F9F0B95}" srcOrd="9" destOrd="0" presId="urn:microsoft.com/office/officeart/2005/8/layout/default"/>
    <dgm:cxn modelId="{11DAC969-A351-4F06-939B-9536E563865C}" type="presParOf" srcId="{55DB80E0-E6F8-47AC-9DB2-827D9EE03D61}" destId="{B1376C6A-A9E5-455B-9027-215234DC9D04}" srcOrd="10" destOrd="0" presId="urn:microsoft.com/office/officeart/2005/8/layout/default"/>
    <dgm:cxn modelId="{415A5BBC-0EC1-46F4-A104-ADEEC08A43AC}" type="presParOf" srcId="{55DB80E0-E6F8-47AC-9DB2-827D9EE03D61}" destId="{8479AF5F-9A32-45BB-B98B-F6A3D55F0256}" srcOrd="11" destOrd="0" presId="urn:microsoft.com/office/officeart/2005/8/layout/default"/>
    <dgm:cxn modelId="{F45C1A7C-E4CB-4A53-A95C-7C69E3F2BE9E}" type="presParOf" srcId="{55DB80E0-E6F8-47AC-9DB2-827D9EE03D61}" destId="{021DC2E8-CE86-4903-90A8-4852BDFC2850}" srcOrd="12" destOrd="0" presId="urn:microsoft.com/office/officeart/2005/8/layout/default"/>
    <dgm:cxn modelId="{6DF08B79-2DF4-4F30-8623-5D877691224E}" type="presParOf" srcId="{55DB80E0-E6F8-47AC-9DB2-827D9EE03D61}" destId="{657E51D1-6F98-4782-AE3F-8BA1897AEEAC}" srcOrd="13" destOrd="0" presId="urn:microsoft.com/office/officeart/2005/8/layout/default"/>
    <dgm:cxn modelId="{930DCEC9-93F6-43CB-BCE1-3E5395EE4D22}" type="presParOf" srcId="{55DB80E0-E6F8-47AC-9DB2-827D9EE03D61}" destId="{B7E69F45-CDB0-48E0-8E49-51C6E99F3649}" srcOrd="14" destOrd="0" presId="urn:microsoft.com/office/officeart/2005/8/layout/default"/>
    <dgm:cxn modelId="{5F3DCD54-9A0C-4CDC-B15D-DAE993539EC7}" type="presParOf" srcId="{55DB80E0-E6F8-47AC-9DB2-827D9EE03D61}" destId="{B0FBBE27-A059-43B5-B673-45309F3F99A6}" srcOrd="15" destOrd="0" presId="urn:microsoft.com/office/officeart/2005/8/layout/default"/>
    <dgm:cxn modelId="{2296EE6C-542F-457A-A763-D90686A66BF6}" type="presParOf" srcId="{55DB80E0-E6F8-47AC-9DB2-827D9EE03D61}" destId="{C6755656-55C7-461F-8C76-5E344DF13083}" srcOrd="16" destOrd="0" presId="urn:microsoft.com/office/officeart/2005/8/layout/default"/>
    <dgm:cxn modelId="{4BC744D1-70AD-4251-8A88-5EEC86839EA3}" type="presParOf" srcId="{55DB80E0-E6F8-47AC-9DB2-827D9EE03D61}" destId="{25BD7210-8B70-47DC-A50E-AC59F7214391}" srcOrd="17" destOrd="0" presId="urn:microsoft.com/office/officeart/2005/8/layout/default"/>
    <dgm:cxn modelId="{EB268A18-040A-4BAC-86DF-59DE8EEB533B}" type="presParOf" srcId="{55DB80E0-E6F8-47AC-9DB2-827D9EE03D61}" destId="{C464E62E-50A5-47FA-A75A-BA51D2CEB2DD}"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7A237F6-7272-40E0-82F3-E7C12F834E29}" type="doc">
      <dgm:prSet loTypeId="urn:microsoft.com/office/officeart/2005/8/layout/process5" loCatId="process" qsTypeId="urn:microsoft.com/office/officeart/2005/8/quickstyle/simple1" qsCatId="simple" csTypeId="urn:microsoft.com/office/officeart/2005/8/colors/accent5_5" csCatId="accent5" phldr="1"/>
      <dgm:spPr/>
      <dgm:t>
        <a:bodyPr/>
        <a:lstStyle/>
        <a:p>
          <a:endParaRPr lang="en-IN"/>
        </a:p>
      </dgm:t>
    </dgm:pt>
    <dgm:pt modelId="{A4B49DB1-5217-4D71-9C33-3EC89EB2BE91}">
      <dgm:prSet phldrT="[Text]" custT="1"/>
      <dgm:spPr>
        <a:ln>
          <a:solidFill>
            <a:schemeClr val="accent1"/>
          </a:solidFill>
        </a:ln>
      </dgm:spPr>
      <dgm:t>
        <a:bodyPr/>
        <a:lstStyle/>
        <a:p>
          <a:r>
            <a:rPr lang="en-IN" sz="2000" b="1" dirty="0">
              <a:solidFill>
                <a:schemeClr val="tx1"/>
              </a:solidFill>
            </a:rPr>
            <a:t>Intimation of Damage</a:t>
          </a:r>
        </a:p>
      </dgm:t>
    </dgm:pt>
    <dgm:pt modelId="{30312F19-13D9-4C03-BCCF-A9CD536EBDC1}" type="parTrans" cxnId="{4C390DE0-ECDF-4BE0-B85C-4D89D355A3AC}">
      <dgm:prSet/>
      <dgm:spPr/>
      <dgm:t>
        <a:bodyPr/>
        <a:lstStyle/>
        <a:p>
          <a:endParaRPr lang="en-IN"/>
        </a:p>
      </dgm:t>
    </dgm:pt>
    <dgm:pt modelId="{97D1D8CB-4A23-4329-85F8-191C0F144A2A}" type="sibTrans" cxnId="{4C390DE0-ECDF-4BE0-B85C-4D89D355A3AC}">
      <dgm:prSet/>
      <dgm:spPr/>
      <dgm:t>
        <a:bodyPr/>
        <a:lstStyle/>
        <a:p>
          <a:endParaRPr lang="en-IN"/>
        </a:p>
      </dgm:t>
    </dgm:pt>
    <dgm:pt modelId="{157EF057-02B3-4AC0-97E3-B0D312EA6F50}">
      <dgm:prSet phldrT="[Text]" custT="1"/>
      <dgm:spPr>
        <a:ln>
          <a:solidFill>
            <a:schemeClr val="accent1"/>
          </a:solidFill>
        </a:ln>
      </dgm:spPr>
      <dgm:t>
        <a:bodyPr/>
        <a:lstStyle/>
        <a:p>
          <a:r>
            <a:rPr lang="en-IN" sz="2000" b="1">
              <a:solidFill>
                <a:schemeClr val="tx1"/>
              </a:solidFill>
            </a:rPr>
            <a:t>Providing information</a:t>
          </a:r>
          <a:endParaRPr lang="en-IN" sz="2000" b="1" dirty="0">
            <a:solidFill>
              <a:schemeClr val="tx1"/>
            </a:solidFill>
          </a:endParaRPr>
        </a:p>
      </dgm:t>
    </dgm:pt>
    <dgm:pt modelId="{E57A0253-AC26-43D8-AA97-645251CB8D4C}" type="parTrans" cxnId="{5D45702C-E13F-4C7B-BBA7-8880DD9314EA}">
      <dgm:prSet/>
      <dgm:spPr/>
      <dgm:t>
        <a:bodyPr/>
        <a:lstStyle/>
        <a:p>
          <a:endParaRPr lang="en-IN"/>
        </a:p>
      </dgm:t>
    </dgm:pt>
    <dgm:pt modelId="{FC5BBE44-FE6E-48BC-99BA-FCFC688C1405}" type="sibTrans" cxnId="{5D45702C-E13F-4C7B-BBA7-8880DD9314EA}">
      <dgm:prSet/>
      <dgm:spPr/>
      <dgm:t>
        <a:bodyPr/>
        <a:lstStyle/>
        <a:p>
          <a:endParaRPr lang="en-IN"/>
        </a:p>
      </dgm:t>
    </dgm:pt>
    <dgm:pt modelId="{76077721-99BB-471F-9DD6-CADF1F2F1719}">
      <dgm:prSet phldrT="[Text]" custT="1"/>
      <dgm:spPr>
        <a:ln>
          <a:solidFill>
            <a:schemeClr val="accent1"/>
          </a:solidFill>
        </a:ln>
      </dgm:spPr>
      <dgm:t>
        <a:bodyPr/>
        <a:lstStyle/>
        <a:p>
          <a:r>
            <a:rPr lang="en-IN" sz="2000" b="1">
              <a:solidFill>
                <a:schemeClr val="tx1"/>
              </a:solidFill>
            </a:rPr>
            <a:t>Authentication</a:t>
          </a:r>
          <a:endParaRPr lang="en-IN" sz="2000" b="1" dirty="0">
            <a:solidFill>
              <a:schemeClr val="tx1"/>
            </a:solidFill>
          </a:endParaRPr>
        </a:p>
      </dgm:t>
    </dgm:pt>
    <dgm:pt modelId="{83D7EE1E-2FFA-4795-8001-EA277666D6A8}" type="parTrans" cxnId="{18CC39BE-A918-45DB-B993-4C0A620E2545}">
      <dgm:prSet/>
      <dgm:spPr/>
      <dgm:t>
        <a:bodyPr/>
        <a:lstStyle/>
        <a:p>
          <a:endParaRPr lang="en-IN"/>
        </a:p>
      </dgm:t>
    </dgm:pt>
    <dgm:pt modelId="{1740682C-BF65-43FE-BB3F-09D047E65984}" type="sibTrans" cxnId="{18CC39BE-A918-45DB-B993-4C0A620E2545}">
      <dgm:prSet/>
      <dgm:spPr/>
      <dgm:t>
        <a:bodyPr/>
        <a:lstStyle/>
        <a:p>
          <a:endParaRPr lang="en-IN"/>
        </a:p>
      </dgm:t>
    </dgm:pt>
    <dgm:pt modelId="{6047657B-2F96-466E-8B76-7563784410B3}">
      <dgm:prSet phldrT="[Text]" custT="1"/>
      <dgm:spPr>
        <a:ln>
          <a:solidFill>
            <a:schemeClr val="accent1"/>
          </a:solidFill>
        </a:ln>
      </dgm:spPr>
      <dgm:t>
        <a:bodyPr/>
        <a:lstStyle/>
        <a:p>
          <a:r>
            <a:rPr lang="en-IN" sz="2000" b="1">
              <a:solidFill>
                <a:schemeClr val="tx1"/>
              </a:solidFill>
            </a:rPr>
            <a:t>Appointment of Survey</a:t>
          </a:r>
          <a:endParaRPr lang="en-IN" sz="2000" b="1" dirty="0">
            <a:solidFill>
              <a:schemeClr val="tx1"/>
            </a:solidFill>
          </a:endParaRPr>
        </a:p>
      </dgm:t>
    </dgm:pt>
    <dgm:pt modelId="{AE263058-0D58-485A-8E31-FE2A26001A91}" type="parTrans" cxnId="{6531345E-2EA9-4BC0-86BA-2D443473BDB8}">
      <dgm:prSet/>
      <dgm:spPr/>
      <dgm:t>
        <a:bodyPr/>
        <a:lstStyle/>
        <a:p>
          <a:endParaRPr lang="en-IN"/>
        </a:p>
      </dgm:t>
    </dgm:pt>
    <dgm:pt modelId="{414B8492-6097-4AA5-BBDF-2AB5072EC733}" type="sibTrans" cxnId="{6531345E-2EA9-4BC0-86BA-2D443473BDB8}">
      <dgm:prSet/>
      <dgm:spPr/>
      <dgm:t>
        <a:bodyPr/>
        <a:lstStyle/>
        <a:p>
          <a:endParaRPr lang="en-IN"/>
        </a:p>
      </dgm:t>
    </dgm:pt>
    <dgm:pt modelId="{7116E95E-1D83-4FC0-9EF8-A90C56B61073}">
      <dgm:prSet phldrT="[Text]" custT="1"/>
      <dgm:spPr>
        <a:ln>
          <a:solidFill>
            <a:schemeClr val="accent1"/>
          </a:solidFill>
        </a:ln>
      </dgm:spPr>
      <dgm:t>
        <a:bodyPr/>
        <a:lstStyle/>
        <a:p>
          <a:r>
            <a:rPr lang="en-IN" sz="2000" b="1">
              <a:solidFill>
                <a:schemeClr val="tx1"/>
              </a:solidFill>
            </a:rPr>
            <a:t>Submission of Final Survey Report to company </a:t>
          </a:r>
          <a:endParaRPr lang="en-IN" sz="2000" b="1" dirty="0">
            <a:solidFill>
              <a:schemeClr val="tx1"/>
            </a:solidFill>
          </a:endParaRPr>
        </a:p>
      </dgm:t>
    </dgm:pt>
    <dgm:pt modelId="{C44B210D-B5F4-46DD-BF78-A53660698047}" type="parTrans" cxnId="{8CE88E62-562E-430E-BE24-C54F1992EABB}">
      <dgm:prSet/>
      <dgm:spPr/>
      <dgm:t>
        <a:bodyPr/>
        <a:lstStyle/>
        <a:p>
          <a:endParaRPr lang="en-IN"/>
        </a:p>
      </dgm:t>
    </dgm:pt>
    <dgm:pt modelId="{D71594F2-8355-4628-801F-DC9146BF2B8D}" type="sibTrans" cxnId="{8CE88E62-562E-430E-BE24-C54F1992EABB}">
      <dgm:prSet/>
      <dgm:spPr/>
      <dgm:t>
        <a:bodyPr/>
        <a:lstStyle/>
        <a:p>
          <a:endParaRPr lang="en-IN"/>
        </a:p>
      </dgm:t>
    </dgm:pt>
    <dgm:pt modelId="{AC549806-7900-4288-B049-00BBA4A8FB9D}">
      <dgm:prSet phldrT="[Text]" custT="1"/>
      <dgm:spPr>
        <a:ln>
          <a:solidFill>
            <a:schemeClr val="accent1"/>
          </a:solidFill>
        </a:ln>
      </dgm:spPr>
      <dgm:t>
        <a:bodyPr/>
        <a:lstStyle/>
        <a:p>
          <a:r>
            <a:rPr lang="en-IN" sz="2000" b="1" dirty="0">
              <a:solidFill>
                <a:schemeClr val="tx1"/>
              </a:solidFill>
            </a:rPr>
            <a:t>Settlement</a:t>
          </a:r>
        </a:p>
      </dgm:t>
    </dgm:pt>
    <dgm:pt modelId="{F63378AF-C321-4FA0-A804-DB8FA07184F5}" type="parTrans" cxnId="{C21B9C3F-C897-437D-8FB9-C8DDF1EFF28B}">
      <dgm:prSet/>
      <dgm:spPr/>
      <dgm:t>
        <a:bodyPr/>
        <a:lstStyle/>
        <a:p>
          <a:endParaRPr lang="en-IN"/>
        </a:p>
      </dgm:t>
    </dgm:pt>
    <dgm:pt modelId="{1BF0F2F2-4310-4D45-97FA-782809E4D910}" type="sibTrans" cxnId="{C21B9C3F-C897-437D-8FB9-C8DDF1EFF28B}">
      <dgm:prSet/>
      <dgm:spPr/>
      <dgm:t>
        <a:bodyPr/>
        <a:lstStyle/>
        <a:p>
          <a:endParaRPr lang="en-IN"/>
        </a:p>
      </dgm:t>
    </dgm:pt>
    <dgm:pt modelId="{C43758D1-E8BF-46DE-8578-885361B12AB1}" type="pres">
      <dgm:prSet presAssocID="{E7A237F6-7272-40E0-82F3-E7C12F834E29}" presName="diagram" presStyleCnt="0">
        <dgm:presLayoutVars>
          <dgm:dir/>
          <dgm:resizeHandles val="exact"/>
        </dgm:presLayoutVars>
      </dgm:prSet>
      <dgm:spPr/>
    </dgm:pt>
    <dgm:pt modelId="{CC6FA6C6-9624-48B5-8350-7D91F3B2B6D3}" type="pres">
      <dgm:prSet presAssocID="{A4B49DB1-5217-4D71-9C33-3EC89EB2BE91}" presName="node" presStyleLbl="node1" presStyleIdx="0" presStyleCnt="6">
        <dgm:presLayoutVars>
          <dgm:bulletEnabled val="1"/>
        </dgm:presLayoutVars>
      </dgm:prSet>
      <dgm:spPr/>
    </dgm:pt>
    <dgm:pt modelId="{97A5E95A-4A7D-4768-9473-5D8FF473D636}" type="pres">
      <dgm:prSet presAssocID="{97D1D8CB-4A23-4329-85F8-191C0F144A2A}" presName="sibTrans" presStyleLbl="sibTrans2D1" presStyleIdx="0" presStyleCnt="5"/>
      <dgm:spPr/>
    </dgm:pt>
    <dgm:pt modelId="{226F7552-4D1B-4FFA-AF9D-CEBBA176619A}" type="pres">
      <dgm:prSet presAssocID="{97D1D8CB-4A23-4329-85F8-191C0F144A2A}" presName="connectorText" presStyleLbl="sibTrans2D1" presStyleIdx="0" presStyleCnt="5"/>
      <dgm:spPr/>
    </dgm:pt>
    <dgm:pt modelId="{CCEE041D-B4BC-4CBE-96E8-329E214D7977}" type="pres">
      <dgm:prSet presAssocID="{157EF057-02B3-4AC0-97E3-B0D312EA6F50}" presName="node" presStyleLbl="node1" presStyleIdx="1" presStyleCnt="6">
        <dgm:presLayoutVars>
          <dgm:bulletEnabled val="1"/>
        </dgm:presLayoutVars>
      </dgm:prSet>
      <dgm:spPr/>
    </dgm:pt>
    <dgm:pt modelId="{759228F1-C580-4FA1-A000-727531099B83}" type="pres">
      <dgm:prSet presAssocID="{FC5BBE44-FE6E-48BC-99BA-FCFC688C1405}" presName="sibTrans" presStyleLbl="sibTrans2D1" presStyleIdx="1" presStyleCnt="5"/>
      <dgm:spPr/>
    </dgm:pt>
    <dgm:pt modelId="{C29E8218-A697-4414-AC56-4CBFD9287013}" type="pres">
      <dgm:prSet presAssocID="{FC5BBE44-FE6E-48BC-99BA-FCFC688C1405}" presName="connectorText" presStyleLbl="sibTrans2D1" presStyleIdx="1" presStyleCnt="5"/>
      <dgm:spPr/>
    </dgm:pt>
    <dgm:pt modelId="{C463A162-DED9-45BB-B0A9-E0DCD12C46EA}" type="pres">
      <dgm:prSet presAssocID="{76077721-99BB-471F-9DD6-CADF1F2F1719}" presName="node" presStyleLbl="node1" presStyleIdx="2" presStyleCnt="6">
        <dgm:presLayoutVars>
          <dgm:bulletEnabled val="1"/>
        </dgm:presLayoutVars>
      </dgm:prSet>
      <dgm:spPr/>
    </dgm:pt>
    <dgm:pt modelId="{984D367F-A4FD-4991-A5F2-7B56C6517E83}" type="pres">
      <dgm:prSet presAssocID="{1740682C-BF65-43FE-BB3F-09D047E65984}" presName="sibTrans" presStyleLbl="sibTrans2D1" presStyleIdx="2" presStyleCnt="5"/>
      <dgm:spPr/>
    </dgm:pt>
    <dgm:pt modelId="{C8DCDCC6-67EC-4D7C-AC8F-47501A541409}" type="pres">
      <dgm:prSet presAssocID="{1740682C-BF65-43FE-BB3F-09D047E65984}" presName="connectorText" presStyleLbl="sibTrans2D1" presStyleIdx="2" presStyleCnt="5"/>
      <dgm:spPr/>
    </dgm:pt>
    <dgm:pt modelId="{8EAC2141-F226-4139-ACF4-57A9426BA97D}" type="pres">
      <dgm:prSet presAssocID="{6047657B-2F96-466E-8B76-7563784410B3}" presName="node" presStyleLbl="node1" presStyleIdx="3" presStyleCnt="6">
        <dgm:presLayoutVars>
          <dgm:bulletEnabled val="1"/>
        </dgm:presLayoutVars>
      </dgm:prSet>
      <dgm:spPr/>
    </dgm:pt>
    <dgm:pt modelId="{F9F610B1-36F9-4FB0-A880-8C78569824A7}" type="pres">
      <dgm:prSet presAssocID="{414B8492-6097-4AA5-BBDF-2AB5072EC733}" presName="sibTrans" presStyleLbl="sibTrans2D1" presStyleIdx="3" presStyleCnt="5"/>
      <dgm:spPr/>
    </dgm:pt>
    <dgm:pt modelId="{4E7A2211-B7C4-496B-A68A-7D545B7DB8FB}" type="pres">
      <dgm:prSet presAssocID="{414B8492-6097-4AA5-BBDF-2AB5072EC733}" presName="connectorText" presStyleLbl="sibTrans2D1" presStyleIdx="3" presStyleCnt="5"/>
      <dgm:spPr/>
    </dgm:pt>
    <dgm:pt modelId="{704284DE-D394-415C-B114-14422ED16956}" type="pres">
      <dgm:prSet presAssocID="{7116E95E-1D83-4FC0-9EF8-A90C56B61073}" presName="node" presStyleLbl="node1" presStyleIdx="4" presStyleCnt="6">
        <dgm:presLayoutVars>
          <dgm:bulletEnabled val="1"/>
        </dgm:presLayoutVars>
      </dgm:prSet>
      <dgm:spPr/>
    </dgm:pt>
    <dgm:pt modelId="{A55C9439-30F8-41D6-854D-39F6CE52353E}" type="pres">
      <dgm:prSet presAssocID="{D71594F2-8355-4628-801F-DC9146BF2B8D}" presName="sibTrans" presStyleLbl="sibTrans2D1" presStyleIdx="4" presStyleCnt="5"/>
      <dgm:spPr/>
    </dgm:pt>
    <dgm:pt modelId="{CF16A7E1-96B1-4866-B975-0438F37E32A2}" type="pres">
      <dgm:prSet presAssocID="{D71594F2-8355-4628-801F-DC9146BF2B8D}" presName="connectorText" presStyleLbl="sibTrans2D1" presStyleIdx="4" presStyleCnt="5"/>
      <dgm:spPr/>
    </dgm:pt>
    <dgm:pt modelId="{0A102C1F-09F8-4EF9-B2CE-1111F5C36B67}" type="pres">
      <dgm:prSet presAssocID="{AC549806-7900-4288-B049-00BBA4A8FB9D}" presName="node" presStyleLbl="node1" presStyleIdx="5" presStyleCnt="6">
        <dgm:presLayoutVars>
          <dgm:bulletEnabled val="1"/>
        </dgm:presLayoutVars>
      </dgm:prSet>
      <dgm:spPr/>
    </dgm:pt>
  </dgm:ptLst>
  <dgm:cxnLst>
    <dgm:cxn modelId="{A613F40C-7178-4563-BDB3-20DBBBE12E87}" type="presOf" srcId="{1740682C-BF65-43FE-BB3F-09D047E65984}" destId="{C8DCDCC6-67EC-4D7C-AC8F-47501A541409}" srcOrd="1" destOrd="0" presId="urn:microsoft.com/office/officeart/2005/8/layout/process5"/>
    <dgm:cxn modelId="{1BC9C41E-0124-414D-B405-C87EC687C1BA}" type="presOf" srcId="{97D1D8CB-4A23-4329-85F8-191C0F144A2A}" destId="{97A5E95A-4A7D-4768-9473-5D8FF473D636}" srcOrd="0" destOrd="0" presId="urn:microsoft.com/office/officeart/2005/8/layout/process5"/>
    <dgm:cxn modelId="{5D45702C-E13F-4C7B-BBA7-8880DD9314EA}" srcId="{E7A237F6-7272-40E0-82F3-E7C12F834E29}" destId="{157EF057-02B3-4AC0-97E3-B0D312EA6F50}" srcOrd="1" destOrd="0" parTransId="{E57A0253-AC26-43D8-AA97-645251CB8D4C}" sibTransId="{FC5BBE44-FE6E-48BC-99BA-FCFC688C1405}"/>
    <dgm:cxn modelId="{A0844239-7F6D-4542-A78F-D189EF94F864}" type="presOf" srcId="{7116E95E-1D83-4FC0-9EF8-A90C56B61073}" destId="{704284DE-D394-415C-B114-14422ED16956}" srcOrd="0" destOrd="0" presId="urn:microsoft.com/office/officeart/2005/8/layout/process5"/>
    <dgm:cxn modelId="{C21B9C3F-C897-437D-8FB9-C8DDF1EFF28B}" srcId="{E7A237F6-7272-40E0-82F3-E7C12F834E29}" destId="{AC549806-7900-4288-B049-00BBA4A8FB9D}" srcOrd="5" destOrd="0" parTransId="{F63378AF-C321-4FA0-A804-DB8FA07184F5}" sibTransId="{1BF0F2F2-4310-4D45-97FA-782809E4D910}"/>
    <dgm:cxn modelId="{6531345E-2EA9-4BC0-86BA-2D443473BDB8}" srcId="{E7A237F6-7272-40E0-82F3-E7C12F834E29}" destId="{6047657B-2F96-466E-8B76-7563784410B3}" srcOrd="3" destOrd="0" parTransId="{AE263058-0D58-485A-8E31-FE2A26001A91}" sibTransId="{414B8492-6097-4AA5-BBDF-2AB5072EC733}"/>
    <dgm:cxn modelId="{8CE88E62-562E-430E-BE24-C54F1992EABB}" srcId="{E7A237F6-7272-40E0-82F3-E7C12F834E29}" destId="{7116E95E-1D83-4FC0-9EF8-A90C56B61073}" srcOrd="4" destOrd="0" parTransId="{C44B210D-B5F4-46DD-BF78-A53660698047}" sibTransId="{D71594F2-8355-4628-801F-DC9146BF2B8D}"/>
    <dgm:cxn modelId="{2EDCCA67-57F8-4A55-B259-51B4E2B22C97}" type="presOf" srcId="{414B8492-6097-4AA5-BBDF-2AB5072EC733}" destId="{F9F610B1-36F9-4FB0-A880-8C78569824A7}" srcOrd="0" destOrd="0" presId="urn:microsoft.com/office/officeart/2005/8/layout/process5"/>
    <dgm:cxn modelId="{03AB606D-06AA-456D-A39A-23BB9F4D60A6}" type="presOf" srcId="{FC5BBE44-FE6E-48BC-99BA-FCFC688C1405}" destId="{C29E8218-A697-4414-AC56-4CBFD9287013}" srcOrd="1" destOrd="0" presId="urn:microsoft.com/office/officeart/2005/8/layout/process5"/>
    <dgm:cxn modelId="{826EBE56-D4E6-4DAD-928F-DBB74C03ABCC}" type="presOf" srcId="{97D1D8CB-4A23-4329-85F8-191C0F144A2A}" destId="{226F7552-4D1B-4FFA-AF9D-CEBBA176619A}" srcOrd="1" destOrd="0" presId="urn:microsoft.com/office/officeart/2005/8/layout/process5"/>
    <dgm:cxn modelId="{BCF5BB78-35A7-4662-9D12-1507B7577890}" type="presOf" srcId="{FC5BBE44-FE6E-48BC-99BA-FCFC688C1405}" destId="{759228F1-C580-4FA1-A000-727531099B83}" srcOrd="0" destOrd="0" presId="urn:microsoft.com/office/officeart/2005/8/layout/process5"/>
    <dgm:cxn modelId="{8642098D-B472-4FDB-905D-76ED6F87DA66}" type="presOf" srcId="{1740682C-BF65-43FE-BB3F-09D047E65984}" destId="{984D367F-A4FD-4991-A5F2-7B56C6517E83}" srcOrd="0" destOrd="0" presId="urn:microsoft.com/office/officeart/2005/8/layout/process5"/>
    <dgm:cxn modelId="{964B8495-C938-4750-845F-B7BF5BBA4150}" type="presOf" srcId="{414B8492-6097-4AA5-BBDF-2AB5072EC733}" destId="{4E7A2211-B7C4-496B-A68A-7D545B7DB8FB}" srcOrd="1" destOrd="0" presId="urn:microsoft.com/office/officeart/2005/8/layout/process5"/>
    <dgm:cxn modelId="{3298E195-9D0F-4EB3-B364-4D9EAD0442F6}" type="presOf" srcId="{AC549806-7900-4288-B049-00BBA4A8FB9D}" destId="{0A102C1F-09F8-4EF9-B2CE-1111F5C36B67}" srcOrd="0" destOrd="0" presId="urn:microsoft.com/office/officeart/2005/8/layout/process5"/>
    <dgm:cxn modelId="{D7459BA0-E6AC-45D4-BE24-34583244830A}" type="presOf" srcId="{76077721-99BB-471F-9DD6-CADF1F2F1719}" destId="{C463A162-DED9-45BB-B0A9-E0DCD12C46EA}" srcOrd="0" destOrd="0" presId="urn:microsoft.com/office/officeart/2005/8/layout/process5"/>
    <dgm:cxn modelId="{C18679A8-7A30-48C6-8461-0AD70BAE5875}" type="presOf" srcId="{157EF057-02B3-4AC0-97E3-B0D312EA6F50}" destId="{CCEE041D-B4BC-4CBE-96E8-329E214D7977}" srcOrd="0" destOrd="0" presId="urn:microsoft.com/office/officeart/2005/8/layout/process5"/>
    <dgm:cxn modelId="{4E1A5AAC-A155-4E60-8514-30503FBF7868}" type="presOf" srcId="{A4B49DB1-5217-4D71-9C33-3EC89EB2BE91}" destId="{CC6FA6C6-9624-48B5-8350-7D91F3B2B6D3}" srcOrd="0" destOrd="0" presId="urn:microsoft.com/office/officeart/2005/8/layout/process5"/>
    <dgm:cxn modelId="{27AA11AF-EFB1-4DE9-8413-5FF72804AF9A}" type="presOf" srcId="{E7A237F6-7272-40E0-82F3-E7C12F834E29}" destId="{C43758D1-E8BF-46DE-8578-885361B12AB1}" srcOrd="0" destOrd="0" presId="urn:microsoft.com/office/officeart/2005/8/layout/process5"/>
    <dgm:cxn modelId="{18CC39BE-A918-45DB-B993-4C0A620E2545}" srcId="{E7A237F6-7272-40E0-82F3-E7C12F834E29}" destId="{76077721-99BB-471F-9DD6-CADF1F2F1719}" srcOrd="2" destOrd="0" parTransId="{83D7EE1E-2FFA-4795-8001-EA277666D6A8}" sibTransId="{1740682C-BF65-43FE-BB3F-09D047E65984}"/>
    <dgm:cxn modelId="{7526ABC7-342E-4549-9B7C-2E7EC44A8FED}" type="presOf" srcId="{6047657B-2F96-466E-8B76-7563784410B3}" destId="{8EAC2141-F226-4139-ACF4-57A9426BA97D}" srcOrd="0" destOrd="0" presId="urn:microsoft.com/office/officeart/2005/8/layout/process5"/>
    <dgm:cxn modelId="{4C390DE0-ECDF-4BE0-B85C-4D89D355A3AC}" srcId="{E7A237F6-7272-40E0-82F3-E7C12F834E29}" destId="{A4B49DB1-5217-4D71-9C33-3EC89EB2BE91}" srcOrd="0" destOrd="0" parTransId="{30312F19-13D9-4C03-BCCF-A9CD536EBDC1}" sibTransId="{97D1D8CB-4A23-4329-85F8-191C0F144A2A}"/>
    <dgm:cxn modelId="{1F370EED-BADF-4043-88E8-BFB255C3CE04}" type="presOf" srcId="{D71594F2-8355-4628-801F-DC9146BF2B8D}" destId="{CF16A7E1-96B1-4866-B975-0438F37E32A2}" srcOrd="1" destOrd="0" presId="urn:microsoft.com/office/officeart/2005/8/layout/process5"/>
    <dgm:cxn modelId="{09A372F9-38BF-4333-9CD3-E42C5E04E579}" type="presOf" srcId="{D71594F2-8355-4628-801F-DC9146BF2B8D}" destId="{A55C9439-30F8-41D6-854D-39F6CE52353E}" srcOrd="0" destOrd="0" presId="urn:microsoft.com/office/officeart/2005/8/layout/process5"/>
    <dgm:cxn modelId="{33A84FB4-CE90-4B11-B89D-5A02340A040A}" type="presParOf" srcId="{C43758D1-E8BF-46DE-8578-885361B12AB1}" destId="{CC6FA6C6-9624-48B5-8350-7D91F3B2B6D3}" srcOrd="0" destOrd="0" presId="urn:microsoft.com/office/officeart/2005/8/layout/process5"/>
    <dgm:cxn modelId="{302230CA-C1F5-4EF1-A951-9611B3654E3A}" type="presParOf" srcId="{C43758D1-E8BF-46DE-8578-885361B12AB1}" destId="{97A5E95A-4A7D-4768-9473-5D8FF473D636}" srcOrd="1" destOrd="0" presId="urn:microsoft.com/office/officeart/2005/8/layout/process5"/>
    <dgm:cxn modelId="{946C15D8-9871-44C8-8281-D8931FAD9143}" type="presParOf" srcId="{97A5E95A-4A7D-4768-9473-5D8FF473D636}" destId="{226F7552-4D1B-4FFA-AF9D-CEBBA176619A}" srcOrd="0" destOrd="0" presId="urn:microsoft.com/office/officeart/2005/8/layout/process5"/>
    <dgm:cxn modelId="{2217564F-6DE6-4DFB-9534-E256E99E6A07}" type="presParOf" srcId="{C43758D1-E8BF-46DE-8578-885361B12AB1}" destId="{CCEE041D-B4BC-4CBE-96E8-329E214D7977}" srcOrd="2" destOrd="0" presId="urn:microsoft.com/office/officeart/2005/8/layout/process5"/>
    <dgm:cxn modelId="{E0B298AD-735E-4DCD-B8A3-B8482119842C}" type="presParOf" srcId="{C43758D1-E8BF-46DE-8578-885361B12AB1}" destId="{759228F1-C580-4FA1-A000-727531099B83}" srcOrd="3" destOrd="0" presId="urn:microsoft.com/office/officeart/2005/8/layout/process5"/>
    <dgm:cxn modelId="{44C33CF7-4A90-47A9-AAC7-298C6443F6D6}" type="presParOf" srcId="{759228F1-C580-4FA1-A000-727531099B83}" destId="{C29E8218-A697-4414-AC56-4CBFD9287013}" srcOrd="0" destOrd="0" presId="urn:microsoft.com/office/officeart/2005/8/layout/process5"/>
    <dgm:cxn modelId="{6CDBD5E2-E7ED-407E-BB0E-71EDE1E4852D}" type="presParOf" srcId="{C43758D1-E8BF-46DE-8578-885361B12AB1}" destId="{C463A162-DED9-45BB-B0A9-E0DCD12C46EA}" srcOrd="4" destOrd="0" presId="urn:microsoft.com/office/officeart/2005/8/layout/process5"/>
    <dgm:cxn modelId="{BBAC2072-BA33-4BE2-BBA0-A446F5ABC6A5}" type="presParOf" srcId="{C43758D1-E8BF-46DE-8578-885361B12AB1}" destId="{984D367F-A4FD-4991-A5F2-7B56C6517E83}" srcOrd="5" destOrd="0" presId="urn:microsoft.com/office/officeart/2005/8/layout/process5"/>
    <dgm:cxn modelId="{9B7B4DA0-2364-4F59-8393-A80A23BE86D3}" type="presParOf" srcId="{984D367F-A4FD-4991-A5F2-7B56C6517E83}" destId="{C8DCDCC6-67EC-4D7C-AC8F-47501A541409}" srcOrd="0" destOrd="0" presId="urn:microsoft.com/office/officeart/2005/8/layout/process5"/>
    <dgm:cxn modelId="{821490DB-CE19-46ED-8EFF-331C87C39CA9}" type="presParOf" srcId="{C43758D1-E8BF-46DE-8578-885361B12AB1}" destId="{8EAC2141-F226-4139-ACF4-57A9426BA97D}" srcOrd="6" destOrd="0" presId="urn:microsoft.com/office/officeart/2005/8/layout/process5"/>
    <dgm:cxn modelId="{182FE76C-7C91-4226-A2E4-DD5FAC7AAA46}" type="presParOf" srcId="{C43758D1-E8BF-46DE-8578-885361B12AB1}" destId="{F9F610B1-36F9-4FB0-A880-8C78569824A7}" srcOrd="7" destOrd="0" presId="urn:microsoft.com/office/officeart/2005/8/layout/process5"/>
    <dgm:cxn modelId="{9DC000FD-252E-47C5-AABA-F764E5A7D499}" type="presParOf" srcId="{F9F610B1-36F9-4FB0-A880-8C78569824A7}" destId="{4E7A2211-B7C4-496B-A68A-7D545B7DB8FB}" srcOrd="0" destOrd="0" presId="urn:microsoft.com/office/officeart/2005/8/layout/process5"/>
    <dgm:cxn modelId="{48055968-8689-49E7-999E-493C7604EC34}" type="presParOf" srcId="{C43758D1-E8BF-46DE-8578-885361B12AB1}" destId="{704284DE-D394-415C-B114-14422ED16956}" srcOrd="8" destOrd="0" presId="urn:microsoft.com/office/officeart/2005/8/layout/process5"/>
    <dgm:cxn modelId="{0E335885-3C24-4D60-8DFC-2CB39720C850}" type="presParOf" srcId="{C43758D1-E8BF-46DE-8578-885361B12AB1}" destId="{A55C9439-30F8-41D6-854D-39F6CE52353E}" srcOrd="9" destOrd="0" presId="urn:microsoft.com/office/officeart/2005/8/layout/process5"/>
    <dgm:cxn modelId="{585D7CB9-DCC8-4833-ADE3-D6F4BC989FEB}" type="presParOf" srcId="{A55C9439-30F8-41D6-854D-39F6CE52353E}" destId="{CF16A7E1-96B1-4866-B975-0438F37E32A2}" srcOrd="0" destOrd="0" presId="urn:microsoft.com/office/officeart/2005/8/layout/process5"/>
    <dgm:cxn modelId="{AD361AE1-C620-4EA1-88FF-4AE8A9D19A26}" type="presParOf" srcId="{C43758D1-E8BF-46DE-8578-885361B12AB1}" destId="{0A102C1F-09F8-4EF9-B2CE-1111F5C36B67}"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C833DAA-35F7-4D30-BEDF-9B460E1C8C73}" type="doc">
      <dgm:prSet loTypeId="urn:microsoft.com/office/officeart/2005/8/layout/default" loCatId="list" qsTypeId="urn:microsoft.com/office/officeart/2005/8/quickstyle/simple1" qsCatId="simple" csTypeId="urn:microsoft.com/office/officeart/2005/8/colors/accent1_3" csCatId="accent1"/>
      <dgm:spPr/>
      <dgm:t>
        <a:bodyPr/>
        <a:lstStyle/>
        <a:p>
          <a:endParaRPr lang="en-IN"/>
        </a:p>
      </dgm:t>
    </dgm:pt>
    <dgm:pt modelId="{211D91A3-1D49-492D-A87C-AA34AD39856C}">
      <dgm:prSet/>
      <dgm:spPr/>
      <dgm:t>
        <a:bodyPr/>
        <a:lstStyle/>
        <a:p>
          <a:pPr rtl="0"/>
          <a:r>
            <a:rPr lang="en-IN" dirty="0">
              <a:solidFill>
                <a:schemeClr val="tx1"/>
              </a:solidFill>
            </a:rPr>
            <a:t>Location</a:t>
          </a:r>
        </a:p>
      </dgm:t>
    </dgm:pt>
    <dgm:pt modelId="{2BC15B84-85EE-4505-8953-724BE7DCBFCD}" type="parTrans" cxnId="{A18C527E-2E8C-4308-9092-A0985F151D9D}">
      <dgm:prSet/>
      <dgm:spPr/>
      <dgm:t>
        <a:bodyPr/>
        <a:lstStyle/>
        <a:p>
          <a:endParaRPr lang="en-IN"/>
        </a:p>
      </dgm:t>
    </dgm:pt>
    <dgm:pt modelId="{2F6532B3-4D9C-480A-9C18-8E3937E2ACDE}" type="sibTrans" cxnId="{A18C527E-2E8C-4308-9092-A0985F151D9D}">
      <dgm:prSet/>
      <dgm:spPr/>
      <dgm:t>
        <a:bodyPr/>
        <a:lstStyle/>
        <a:p>
          <a:endParaRPr lang="en-IN"/>
        </a:p>
      </dgm:t>
    </dgm:pt>
    <dgm:pt modelId="{CF7CD0C2-AA65-4D43-A1B4-ECBD154F3394}">
      <dgm:prSet/>
      <dgm:spPr/>
      <dgm:t>
        <a:bodyPr/>
        <a:lstStyle/>
        <a:p>
          <a:pPr rtl="0"/>
          <a:r>
            <a:rPr lang="en-IN" dirty="0">
              <a:solidFill>
                <a:schemeClr val="tx1"/>
              </a:solidFill>
            </a:rPr>
            <a:t>Amount &amp; Type of Coverage</a:t>
          </a:r>
        </a:p>
      </dgm:t>
    </dgm:pt>
    <dgm:pt modelId="{B730986E-2FB7-4AB8-B144-AE51D4E3DE7F}" type="parTrans" cxnId="{4722DA19-1775-4CA8-9792-DF14EB83499F}">
      <dgm:prSet/>
      <dgm:spPr/>
      <dgm:t>
        <a:bodyPr/>
        <a:lstStyle/>
        <a:p>
          <a:endParaRPr lang="en-IN"/>
        </a:p>
      </dgm:t>
    </dgm:pt>
    <dgm:pt modelId="{5FD523CB-D30F-4DBE-8CB1-17650A59FD66}" type="sibTrans" cxnId="{4722DA19-1775-4CA8-9792-DF14EB83499F}">
      <dgm:prSet/>
      <dgm:spPr/>
      <dgm:t>
        <a:bodyPr/>
        <a:lstStyle/>
        <a:p>
          <a:endParaRPr lang="en-IN"/>
        </a:p>
      </dgm:t>
    </dgm:pt>
    <dgm:pt modelId="{AD3C7308-E610-4C27-BF20-8DF4BBC01557}">
      <dgm:prSet/>
      <dgm:spPr/>
      <dgm:t>
        <a:bodyPr/>
        <a:lstStyle/>
        <a:p>
          <a:pPr rtl="0"/>
          <a:r>
            <a:rPr lang="en-IN" dirty="0">
              <a:solidFill>
                <a:schemeClr val="tx1"/>
              </a:solidFill>
            </a:rPr>
            <a:t>Add on Coverage</a:t>
          </a:r>
        </a:p>
      </dgm:t>
    </dgm:pt>
    <dgm:pt modelId="{38409527-542E-45CA-B807-CFBFABC09461}" type="parTrans" cxnId="{7627FBE3-F555-4C29-A3DA-AA2968D03683}">
      <dgm:prSet/>
      <dgm:spPr/>
      <dgm:t>
        <a:bodyPr/>
        <a:lstStyle/>
        <a:p>
          <a:endParaRPr lang="en-IN"/>
        </a:p>
      </dgm:t>
    </dgm:pt>
    <dgm:pt modelId="{2C136011-C8C5-4C82-8B20-E8419686CB6E}" type="sibTrans" cxnId="{7627FBE3-F555-4C29-A3DA-AA2968D03683}">
      <dgm:prSet/>
      <dgm:spPr/>
      <dgm:t>
        <a:bodyPr/>
        <a:lstStyle/>
        <a:p>
          <a:endParaRPr lang="en-IN"/>
        </a:p>
      </dgm:t>
    </dgm:pt>
    <dgm:pt modelId="{C7B5DB26-D907-4EAD-8727-16B9897C8039}">
      <dgm:prSet/>
      <dgm:spPr/>
      <dgm:t>
        <a:bodyPr/>
        <a:lstStyle/>
        <a:p>
          <a:pPr rtl="0"/>
          <a:r>
            <a:rPr lang="en-IN" dirty="0">
              <a:solidFill>
                <a:schemeClr val="tx1"/>
              </a:solidFill>
            </a:rPr>
            <a:t>Replacement Cost</a:t>
          </a:r>
        </a:p>
      </dgm:t>
    </dgm:pt>
    <dgm:pt modelId="{257A4349-0E96-44F7-A650-DBC2E748E996}" type="parTrans" cxnId="{EE985BB9-A979-4A85-BB71-361713DEFB08}">
      <dgm:prSet/>
      <dgm:spPr/>
      <dgm:t>
        <a:bodyPr/>
        <a:lstStyle/>
        <a:p>
          <a:endParaRPr lang="en-IN"/>
        </a:p>
      </dgm:t>
    </dgm:pt>
    <dgm:pt modelId="{8ADECB92-C681-4FB0-BA4C-A481EC42AABD}" type="sibTrans" cxnId="{EE985BB9-A979-4A85-BB71-361713DEFB08}">
      <dgm:prSet/>
      <dgm:spPr/>
      <dgm:t>
        <a:bodyPr/>
        <a:lstStyle/>
        <a:p>
          <a:endParaRPr lang="en-IN"/>
        </a:p>
      </dgm:t>
    </dgm:pt>
    <dgm:pt modelId="{14134448-9F82-4646-90DC-6A4BDD5F5ECB}">
      <dgm:prSet/>
      <dgm:spPr/>
      <dgm:t>
        <a:bodyPr/>
        <a:lstStyle/>
        <a:p>
          <a:pPr rtl="0"/>
          <a:r>
            <a:rPr lang="en-IN" dirty="0">
              <a:solidFill>
                <a:schemeClr val="tx1"/>
              </a:solidFill>
            </a:rPr>
            <a:t>Age of Building</a:t>
          </a:r>
        </a:p>
      </dgm:t>
    </dgm:pt>
    <dgm:pt modelId="{1E8172C9-DE08-4E6D-BB89-61515963AB4D}" type="parTrans" cxnId="{3B9FADE5-3E7A-4669-9BEB-82B98207A8BA}">
      <dgm:prSet/>
      <dgm:spPr/>
      <dgm:t>
        <a:bodyPr/>
        <a:lstStyle/>
        <a:p>
          <a:endParaRPr lang="en-IN"/>
        </a:p>
      </dgm:t>
    </dgm:pt>
    <dgm:pt modelId="{D69505DE-2D01-4B52-82ED-E0B6E7B2029D}" type="sibTrans" cxnId="{3B9FADE5-3E7A-4669-9BEB-82B98207A8BA}">
      <dgm:prSet/>
      <dgm:spPr/>
      <dgm:t>
        <a:bodyPr/>
        <a:lstStyle/>
        <a:p>
          <a:endParaRPr lang="en-IN"/>
        </a:p>
      </dgm:t>
    </dgm:pt>
    <dgm:pt modelId="{A82088E5-BD42-468E-AD2F-6763D25305BB}">
      <dgm:prSet/>
      <dgm:spPr/>
      <dgm:t>
        <a:bodyPr/>
        <a:lstStyle/>
        <a:p>
          <a:pPr rtl="0"/>
          <a:r>
            <a:rPr lang="en-IN" dirty="0">
              <a:solidFill>
                <a:schemeClr val="tx1"/>
              </a:solidFill>
            </a:rPr>
            <a:t>Let Out</a:t>
          </a:r>
        </a:p>
      </dgm:t>
    </dgm:pt>
    <dgm:pt modelId="{DD92B0AA-A35E-4BD8-9E9B-178CFAEC0582}" type="parTrans" cxnId="{C77C0259-718C-4F86-B534-63BE4E6161E5}">
      <dgm:prSet/>
      <dgm:spPr/>
      <dgm:t>
        <a:bodyPr/>
        <a:lstStyle/>
        <a:p>
          <a:endParaRPr lang="en-IN"/>
        </a:p>
      </dgm:t>
    </dgm:pt>
    <dgm:pt modelId="{00CA74A2-48BB-4776-A4AC-DE91370C9D5E}" type="sibTrans" cxnId="{C77C0259-718C-4F86-B534-63BE4E6161E5}">
      <dgm:prSet/>
      <dgm:spPr/>
      <dgm:t>
        <a:bodyPr/>
        <a:lstStyle/>
        <a:p>
          <a:endParaRPr lang="en-IN"/>
        </a:p>
      </dgm:t>
    </dgm:pt>
    <dgm:pt modelId="{39702FB3-DB3F-43C9-B75D-A3E74BB8440D}">
      <dgm:prSet/>
      <dgm:spPr/>
      <dgm:t>
        <a:bodyPr/>
        <a:lstStyle/>
        <a:p>
          <a:pPr rtl="0"/>
          <a:r>
            <a:rPr lang="en-IN" dirty="0">
              <a:solidFill>
                <a:schemeClr val="tx1"/>
              </a:solidFill>
            </a:rPr>
            <a:t>Claim History </a:t>
          </a:r>
        </a:p>
      </dgm:t>
    </dgm:pt>
    <dgm:pt modelId="{0D50B47E-B0E2-47D8-A7EE-7CF0213F4B0F}" type="parTrans" cxnId="{2A25207A-2BBE-4311-B5B0-9805F659B94A}">
      <dgm:prSet/>
      <dgm:spPr/>
      <dgm:t>
        <a:bodyPr/>
        <a:lstStyle/>
        <a:p>
          <a:endParaRPr lang="en-IN"/>
        </a:p>
      </dgm:t>
    </dgm:pt>
    <dgm:pt modelId="{1C69D763-7FA5-46B6-A565-3694E462AE24}" type="sibTrans" cxnId="{2A25207A-2BBE-4311-B5B0-9805F659B94A}">
      <dgm:prSet/>
      <dgm:spPr/>
      <dgm:t>
        <a:bodyPr/>
        <a:lstStyle/>
        <a:p>
          <a:endParaRPr lang="en-IN"/>
        </a:p>
      </dgm:t>
    </dgm:pt>
    <dgm:pt modelId="{27DB3370-B9EF-49AD-A3DA-A3842A0DC074}" type="pres">
      <dgm:prSet presAssocID="{4C833DAA-35F7-4D30-BEDF-9B460E1C8C73}" presName="diagram" presStyleCnt="0">
        <dgm:presLayoutVars>
          <dgm:dir/>
          <dgm:resizeHandles val="exact"/>
        </dgm:presLayoutVars>
      </dgm:prSet>
      <dgm:spPr/>
    </dgm:pt>
    <dgm:pt modelId="{BB2C3F05-743C-4298-9274-63E3772FF70C}" type="pres">
      <dgm:prSet presAssocID="{211D91A3-1D49-492D-A87C-AA34AD39856C}" presName="node" presStyleLbl="node1" presStyleIdx="0" presStyleCnt="7">
        <dgm:presLayoutVars>
          <dgm:bulletEnabled val="1"/>
        </dgm:presLayoutVars>
      </dgm:prSet>
      <dgm:spPr/>
    </dgm:pt>
    <dgm:pt modelId="{EE14B815-C252-4503-A3D7-6EAC2D89F9DB}" type="pres">
      <dgm:prSet presAssocID="{2F6532B3-4D9C-480A-9C18-8E3937E2ACDE}" presName="sibTrans" presStyleCnt="0"/>
      <dgm:spPr/>
    </dgm:pt>
    <dgm:pt modelId="{304CCF62-2429-4846-B3C0-0267093537D9}" type="pres">
      <dgm:prSet presAssocID="{CF7CD0C2-AA65-4D43-A1B4-ECBD154F3394}" presName="node" presStyleLbl="node1" presStyleIdx="1" presStyleCnt="7">
        <dgm:presLayoutVars>
          <dgm:bulletEnabled val="1"/>
        </dgm:presLayoutVars>
      </dgm:prSet>
      <dgm:spPr/>
    </dgm:pt>
    <dgm:pt modelId="{616AB6E8-A214-451C-ABB2-2D6D3F944691}" type="pres">
      <dgm:prSet presAssocID="{5FD523CB-D30F-4DBE-8CB1-17650A59FD66}" presName="sibTrans" presStyleCnt="0"/>
      <dgm:spPr/>
    </dgm:pt>
    <dgm:pt modelId="{90A95F52-7D5E-4B60-9A3F-F15427AEC303}" type="pres">
      <dgm:prSet presAssocID="{AD3C7308-E610-4C27-BF20-8DF4BBC01557}" presName="node" presStyleLbl="node1" presStyleIdx="2" presStyleCnt="7">
        <dgm:presLayoutVars>
          <dgm:bulletEnabled val="1"/>
        </dgm:presLayoutVars>
      </dgm:prSet>
      <dgm:spPr/>
    </dgm:pt>
    <dgm:pt modelId="{2851FE92-412F-4DAF-BA4D-9AD1FC631E9A}" type="pres">
      <dgm:prSet presAssocID="{2C136011-C8C5-4C82-8B20-E8419686CB6E}" presName="sibTrans" presStyleCnt="0"/>
      <dgm:spPr/>
    </dgm:pt>
    <dgm:pt modelId="{B0FD8F4F-D341-4F01-B433-1C4D592EF60D}" type="pres">
      <dgm:prSet presAssocID="{C7B5DB26-D907-4EAD-8727-16B9897C8039}" presName="node" presStyleLbl="node1" presStyleIdx="3" presStyleCnt="7">
        <dgm:presLayoutVars>
          <dgm:bulletEnabled val="1"/>
        </dgm:presLayoutVars>
      </dgm:prSet>
      <dgm:spPr/>
    </dgm:pt>
    <dgm:pt modelId="{49263F87-1ADA-431B-8B1D-C41D655503BA}" type="pres">
      <dgm:prSet presAssocID="{8ADECB92-C681-4FB0-BA4C-A481EC42AABD}" presName="sibTrans" presStyleCnt="0"/>
      <dgm:spPr/>
    </dgm:pt>
    <dgm:pt modelId="{205B726E-9018-4CFC-9415-9E277DA38ECB}" type="pres">
      <dgm:prSet presAssocID="{14134448-9F82-4646-90DC-6A4BDD5F5ECB}" presName="node" presStyleLbl="node1" presStyleIdx="4" presStyleCnt="7">
        <dgm:presLayoutVars>
          <dgm:bulletEnabled val="1"/>
        </dgm:presLayoutVars>
      </dgm:prSet>
      <dgm:spPr/>
    </dgm:pt>
    <dgm:pt modelId="{D1F98D8E-EE56-4AD7-B241-82EC8FFC90EA}" type="pres">
      <dgm:prSet presAssocID="{D69505DE-2D01-4B52-82ED-E0B6E7B2029D}" presName="sibTrans" presStyleCnt="0"/>
      <dgm:spPr/>
    </dgm:pt>
    <dgm:pt modelId="{402D2582-6D29-4423-98EE-FF713E6BEE5A}" type="pres">
      <dgm:prSet presAssocID="{A82088E5-BD42-468E-AD2F-6763D25305BB}" presName="node" presStyleLbl="node1" presStyleIdx="5" presStyleCnt="7">
        <dgm:presLayoutVars>
          <dgm:bulletEnabled val="1"/>
        </dgm:presLayoutVars>
      </dgm:prSet>
      <dgm:spPr/>
    </dgm:pt>
    <dgm:pt modelId="{E7D2B80C-666C-4912-8A2F-86103B829E6E}" type="pres">
      <dgm:prSet presAssocID="{00CA74A2-48BB-4776-A4AC-DE91370C9D5E}" presName="sibTrans" presStyleCnt="0"/>
      <dgm:spPr/>
    </dgm:pt>
    <dgm:pt modelId="{A583F240-E590-4E7F-9879-A7B2C49F1DB6}" type="pres">
      <dgm:prSet presAssocID="{39702FB3-DB3F-43C9-B75D-A3E74BB8440D}" presName="node" presStyleLbl="node1" presStyleIdx="6" presStyleCnt="7">
        <dgm:presLayoutVars>
          <dgm:bulletEnabled val="1"/>
        </dgm:presLayoutVars>
      </dgm:prSet>
      <dgm:spPr/>
    </dgm:pt>
  </dgm:ptLst>
  <dgm:cxnLst>
    <dgm:cxn modelId="{4722DA19-1775-4CA8-9792-DF14EB83499F}" srcId="{4C833DAA-35F7-4D30-BEDF-9B460E1C8C73}" destId="{CF7CD0C2-AA65-4D43-A1B4-ECBD154F3394}" srcOrd="1" destOrd="0" parTransId="{B730986E-2FB7-4AB8-B144-AE51D4E3DE7F}" sibTransId="{5FD523CB-D30F-4DBE-8CB1-17650A59FD66}"/>
    <dgm:cxn modelId="{06A42C3A-71D7-40D9-A262-FED895DBFCDA}" type="presOf" srcId="{A82088E5-BD42-468E-AD2F-6763D25305BB}" destId="{402D2582-6D29-4423-98EE-FF713E6BEE5A}" srcOrd="0" destOrd="0" presId="urn:microsoft.com/office/officeart/2005/8/layout/default"/>
    <dgm:cxn modelId="{B1093658-D470-4D36-AB4E-894399953456}" type="presOf" srcId="{211D91A3-1D49-492D-A87C-AA34AD39856C}" destId="{BB2C3F05-743C-4298-9274-63E3772FF70C}" srcOrd="0" destOrd="0" presId="urn:microsoft.com/office/officeart/2005/8/layout/default"/>
    <dgm:cxn modelId="{C77C0259-718C-4F86-B534-63BE4E6161E5}" srcId="{4C833DAA-35F7-4D30-BEDF-9B460E1C8C73}" destId="{A82088E5-BD42-468E-AD2F-6763D25305BB}" srcOrd="5" destOrd="0" parTransId="{DD92B0AA-A35E-4BD8-9E9B-178CFAEC0582}" sibTransId="{00CA74A2-48BB-4776-A4AC-DE91370C9D5E}"/>
    <dgm:cxn modelId="{2A25207A-2BBE-4311-B5B0-9805F659B94A}" srcId="{4C833DAA-35F7-4D30-BEDF-9B460E1C8C73}" destId="{39702FB3-DB3F-43C9-B75D-A3E74BB8440D}" srcOrd="6" destOrd="0" parTransId="{0D50B47E-B0E2-47D8-A7EE-7CF0213F4B0F}" sibTransId="{1C69D763-7FA5-46B6-A565-3694E462AE24}"/>
    <dgm:cxn modelId="{A18C527E-2E8C-4308-9092-A0985F151D9D}" srcId="{4C833DAA-35F7-4D30-BEDF-9B460E1C8C73}" destId="{211D91A3-1D49-492D-A87C-AA34AD39856C}" srcOrd="0" destOrd="0" parTransId="{2BC15B84-85EE-4505-8953-724BE7DCBFCD}" sibTransId="{2F6532B3-4D9C-480A-9C18-8E3937E2ACDE}"/>
    <dgm:cxn modelId="{D1531082-3A5A-45E7-80EA-120A76E37ED3}" type="presOf" srcId="{CF7CD0C2-AA65-4D43-A1B4-ECBD154F3394}" destId="{304CCF62-2429-4846-B3C0-0267093537D9}" srcOrd="0" destOrd="0" presId="urn:microsoft.com/office/officeart/2005/8/layout/default"/>
    <dgm:cxn modelId="{04058E82-2E81-40FE-A917-F6FCD7C36497}" type="presOf" srcId="{39702FB3-DB3F-43C9-B75D-A3E74BB8440D}" destId="{A583F240-E590-4E7F-9879-A7B2C49F1DB6}" srcOrd="0" destOrd="0" presId="urn:microsoft.com/office/officeart/2005/8/layout/default"/>
    <dgm:cxn modelId="{B551A995-C666-4B0C-95EF-22F61957A65F}" type="presOf" srcId="{C7B5DB26-D907-4EAD-8727-16B9897C8039}" destId="{B0FD8F4F-D341-4F01-B433-1C4D592EF60D}" srcOrd="0" destOrd="0" presId="urn:microsoft.com/office/officeart/2005/8/layout/default"/>
    <dgm:cxn modelId="{EE985BB9-A979-4A85-BB71-361713DEFB08}" srcId="{4C833DAA-35F7-4D30-BEDF-9B460E1C8C73}" destId="{C7B5DB26-D907-4EAD-8727-16B9897C8039}" srcOrd="3" destOrd="0" parTransId="{257A4349-0E96-44F7-A650-DBC2E748E996}" sibTransId="{8ADECB92-C681-4FB0-BA4C-A481EC42AABD}"/>
    <dgm:cxn modelId="{D279F5BA-A2FA-4F7B-850C-0794A9D96BFF}" type="presOf" srcId="{AD3C7308-E610-4C27-BF20-8DF4BBC01557}" destId="{90A95F52-7D5E-4B60-9A3F-F15427AEC303}" srcOrd="0" destOrd="0" presId="urn:microsoft.com/office/officeart/2005/8/layout/default"/>
    <dgm:cxn modelId="{C69416DF-F44B-4242-82DA-4CBCF5D61AF6}" type="presOf" srcId="{4C833DAA-35F7-4D30-BEDF-9B460E1C8C73}" destId="{27DB3370-B9EF-49AD-A3DA-A3842A0DC074}" srcOrd="0" destOrd="0" presId="urn:microsoft.com/office/officeart/2005/8/layout/default"/>
    <dgm:cxn modelId="{7627FBE3-F555-4C29-A3DA-AA2968D03683}" srcId="{4C833DAA-35F7-4D30-BEDF-9B460E1C8C73}" destId="{AD3C7308-E610-4C27-BF20-8DF4BBC01557}" srcOrd="2" destOrd="0" parTransId="{38409527-542E-45CA-B807-CFBFABC09461}" sibTransId="{2C136011-C8C5-4C82-8B20-E8419686CB6E}"/>
    <dgm:cxn modelId="{3B9FADE5-3E7A-4669-9BEB-82B98207A8BA}" srcId="{4C833DAA-35F7-4D30-BEDF-9B460E1C8C73}" destId="{14134448-9F82-4646-90DC-6A4BDD5F5ECB}" srcOrd="4" destOrd="0" parTransId="{1E8172C9-DE08-4E6D-BB89-61515963AB4D}" sibTransId="{D69505DE-2D01-4B52-82ED-E0B6E7B2029D}"/>
    <dgm:cxn modelId="{B6A719FD-4AFC-4813-BA92-1E0F28D5BBC2}" type="presOf" srcId="{14134448-9F82-4646-90DC-6A4BDD5F5ECB}" destId="{205B726E-9018-4CFC-9415-9E277DA38ECB}" srcOrd="0" destOrd="0" presId="urn:microsoft.com/office/officeart/2005/8/layout/default"/>
    <dgm:cxn modelId="{30A53DCC-7893-458D-96F2-138981ACB352}" type="presParOf" srcId="{27DB3370-B9EF-49AD-A3DA-A3842A0DC074}" destId="{BB2C3F05-743C-4298-9274-63E3772FF70C}" srcOrd="0" destOrd="0" presId="urn:microsoft.com/office/officeart/2005/8/layout/default"/>
    <dgm:cxn modelId="{8A53190C-62B2-4095-9423-FEACE4AC75EF}" type="presParOf" srcId="{27DB3370-B9EF-49AD-A3DA-A3842A0DC074}" destId="{EE14B815-C252-4503-A3D7-6EAC2D89F9DB}" srcOrd="1" destOrd="0" presId="urn:microsoft.com/office/officeart/2005/8/layout/default"/>
    <dgm:cxn modelId="{ED983070-7243-441F-BEAF-75BE710AF65E}" type="presParOf" srcId="{27DB3370-B9EF-49AD-A3DA-A3842A0DC074}" destId="{304CCF62-2429-4846-B3C0-0267093537D9}" srcOrd="2" destOrd="0" presId="urn:microsoft.com/office/officeart/2005/8/layout/default"/>
    <dgm:cxn modelId="{B02A0839-42BF-4C5F-8F08-F242C1631D08}" type="presParOf" srcId="{27DB3370-B9EF-49AD-A3DA-A3842A0DC074}" destId="{616AB6E8-A214-451C-ABB2-2D6D3F944691}" srcOrd="3" destOrd="0" presId="urn:microsoft.com/office/officeart/2005/8/layout/default"/>
    <dgm:cxn modelId="{18B80037-A862-4ADF-91C4-D737FDA7C4FC}" type="presParOf" srcId="{27DB3370-B9EF-49AD-A3DA-A3842A0DC074}" destId="{90A95F52-7D5E-4B60-9A3F-F15427AEC303}" srcOrd="4" destOrd="0" presId="urn:microsoft.com/office/officeart/2005/8/layout/default"/>
    <dgm:cxn modelId="{27A38486-3B28-4D48-8C9A-D0E9CD9B00BB}" type="presParOf" srcId="{27DB3370-B9EF-49AD-A3DA-A3842A0DC074}" destId="{2851FE92-412F-4DAF-BA4D-9AD1FC631E9A}" srcOrd="5" destOrd="0" presId="urn:microsoft.com/office/officeart/2005/8/layout/default"/>
    <dgm:cxn modelId="{C71AA6D3-813A-4F9F-A2A3-59B2C9C629B1}" type="presParOf" srcId="{27DB3370-B9EF-49AD-A3DA-A3842A0DC074}" destId="{B0FD8F4F-D341-4F01-B433-1C4D592EF60D}" srcOrd="6" destOrd="0" presId="urn:microsoft.com/office/officeart/2005/8/layout/default"/>
    <dgm:cxn modelId="{79F3A3D5-AB84-4CBA-82C5-3D2305030F74}" type="presParOf" srcId="{27DB3370-B9EF-49AD-A3DA-A3842A0DC074}" destId="{49263F87-1ADA-431B-8B1D-C41D655503BA}" srcOrd="7" destOrd="0" presId="urn:microsoft.com/office/officeart/2005/8/layout/default"/>
    <dgm:cxn modelId="{C3DE5D89-884F-4C29-A018-7C190657CAC0}" type="presParOf" srcId="{27DB3370-B9EF-49AD-A3DA-A3842A0DC074}" destId="{205B726E-9018-4CFC-9415-9E277DA38ECB}" srcOrd="8" destOrd="0" presId="urn:microsoft.com/office/officeart/2005/8/layout/default"/>
    <dgm:cxn modelId="{C5DD1BE4-0697-4586-BD72-3A58F90EEE33}" type="presParOf" srcId="{27DB3370-B9EF-49AD-A3DA-A3842A0DC074}" destId="{D1F98D8E-EE56-4AD7-B241-82EC8FFC90EA}" srcOrd="9" destOrd="0" presId="urn:microsoft.com/office/officeart/2005/8/layout/default"/>
    <dgm:cxn modelId="{E3D4E601-8832-41C1-B540-9CDD8522F629}" type="presParOf" srcId="{27DB3370-B9EF-49AD-A3DA-A3842A0DC074}" destId="{402D2582-6D29-4423-98EE-FF713E6BEE5A}" srcOrd="10" destOrd="0" presId="urn:microsoft.com/office/officeart/2005/8/layout/default"/>
    <dgm:cxn modelId="{733064C3-B10A-4A88-8DD5-FA6C331C033F}" type="presParOf" srcId="{27DB3370-B9EF-49AD-A3DA-A3842A0DC074}" destId="{E7D2B80C-666C-4912-8A2F-86103B829E6E}" srcOrd="11" destOrd="0" presId="urn:microsoft.com/office/officeart/2005/8/layout/default"/>
    <dgm:cxn modelId="{034A404F-67F5-420E-9AC6-30E0DF0D46C1}" type="presParOf" srcId="{27DB3370-B9EF-49AD-A3DA-A3842A0DC074}" destId="{A583F240-E590-4E7F-9879-A7B2C49F1DB6}"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F31818-3586-4EEA-AADD-346678DE3951}">
      <dsp:nvSpPr>
        <dsp:cNvPr id="0" name=""/>
        <dsp:cNvSpPr/>
      </dsp:nvSpPr>
      <dsp:spPr>
        <a:xfrm>
          <a:off x="32146" y="1041"/>
          <a:ext cx="2551658" cy="1530994"/>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IN" sz="2400" kern="1200" dirty="0">
              <a:solidFill>
                <a:schemeClr val="tx1"/>
              </a:solidFill>
            </a:rPr>
            <a:t>Unforeseen damage/loss to property</a:t>
          </a:r>
        </a:p>
      </dsp:txBody>
      <dsp:txXfrm>
        <a:off x="32146" y="1041"/>
        <a:ext cx="2551658" cy="1530994"/>
      </dsp:txXfrm>
    </dsp:sp>
    <dsp:sp modelId="{954D963E-577E-499D-BA7B-67289CEB0E78}">
      <dsp:nvSpPr>
        <dsp:cNvPr id="0" name=""/>
        <dsp:cNvSpPr/>
      </dsp:nvSpPr>
      <dsp:spPr>
        <a:xfrm>
          <a:off x="2838970" y="1041"/>
          <a:ext cx="2551658" cy="1530994"/>
        </a:xfrm>
        <a:prstGeom prst="rect">
          <a:avLst/>
        </a:prstGeom>
        <a:solidFill>
          <a:schemeClr val="accent4">
            <a:hueOff val="-637824"/>
            <a:satOff val="3843"/>
            <a:lumOff val="3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IN" sz="2400" kern="1200" dirty="0">
              <a:solidFill>
                <a:schemeClr val="tx1"/>
              </a:solidFill>
            </a:rPr>
            <a:t>Theft</a:t>
          </a:r>
        </a:p>
      </dsp:txBody>
      <dsp:txXfrm>
        <a:off x="2838970" y="1041"/>
        <a:ext cx="2551658" cy="1530994"/>
      </dsp:txXfrm>
    </dsp:sp>
    <dsp:sp modelId="{56D272C6-B990-4F68-AA57-4E55A8CF3585}">
      <dsp:nvSpPr>
        <dsp:cNvPr id="0" name=""/>
        <dsp:cNvSpPr/>
      </dsp:nvSpPr>
      <dsp:spPr>
        <a:xfrm>
          <a:off x="5645794" y="1041"/>
          <a:ext cx="2551658" cy="1530994"/>
        </a:xfrm>
        <a:prstGeom prst="rect">
          <a:avLst/>
        </a:prstGeom>
        <a:solidFill>
          <a:schemeClr val="accent4">
            <a:hueOff val="-1275649"/>
            <a:satOff val="7685"/>
            <a:lumOff val="6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IN" sz="2400" kern="1200" dirty="0">
              <a:solidFill>
                <a:schemeClr val="tx1"/>
              </a:solidFill>
            </a:rPr>
            <a:t>Specified natural disasters</a:t>
          </a:r>
        </a:p>
      </dsp:txBody>
      <dsp:txXfrm>
        <a:off x="5645794" y="1041"/>
        <a:ext cx="2551658" cy="1530994"/>
      </dsp:txXfrm>
    </dsp:sp>
    <dsp:sp modelId="{D18FA350-F485-40C6-972B-4B0206ECFB2E}">
      <dsp:nvSpPr>
        <dsp:cNvPr id="0" name=""/>
        <dsp:cNvSpPr/>
      </dsp:nvSpPr>
      <dsp:spPr>
        <a:xfrm>
          <a:off x="32146" y="1787202"/>
          <a:ext cx="2551658" cy="1530994"/>
        </a:xfrm>
        <a:prstGeom prst="rect">
          <a:avLst/>
        </a:prstGeom>
        <a:solidFill>
          <a:schemeClr val="accent4">
            <a:hueOff val="-1913473"/>
            <a:satOff val="11528"/>
            <a:lumOff val="9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IN" sz="2400" kern="1200" dirty="0">
              <a:solidFill>
                <a:schemeClr val="tx1"/>
              </a:solidFill>
            </a:rPr>
            <a:t>Damage due to water (bursting of pipes, flooding of home)</a:t>
          </a:r>
        </a:p>
      </dsp:txBody>
      <dsp:txXfrm>
        <a:off x="32146" y="1787202"/>
        <a:ext cx="2551658" cy="1530994"/>
      </dsp:txXfrm>
    </dsp:sp>
    <dsp:sp modelId="{0B0BA6CA-051A-4B5C-B05D-9BCD184A3BA4}">
      <dsp:nvSpPr>
        <dsp:cNvPr id="0" name=""/>
        <dsp:cNvSpPr/>
      </dsp:nvSpPr>
      <dsp:spPr>
        <a:xfrm>
          <a:off x="2838970" y="1787202"/>
          <a:ext cx="2551658" cy="1530994"/>
        </a:xfrm>
        <a:prstGeom prst="rect">
          <a:avLst/>
        </a:prstGeom>
        <a:solidFill>
          <a:schemeClr val="accent4">
            <a:hueOff val="-2551297"/>
            <a:satOff val="15371"/>
            <a:lumOff val="12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IN" sz="2400" kern="1200" dirty="0">
              <a:solidFill>
                <a:schemeClr val="tx1"/>
              </a:solidFill>
            </a:rPr>
            <a:t>Delay to cargo due to any reason</a:t>
          </a:r>
        </a:p>
      </dsp:txBody>
      <dsp:txXfrm>
        <a:off x="2838970" y="1787202"/>
        <a:ext cx="2551658" cy="1530994"/>
      </dsp:txXfrm>
    </dsp:sp>
    <dsp:sp modelId="{B3CA779D-DE9F-42C1-9F4D-59D05C33CB25}">
      <dsp:nvSpPr>
        <dsp:cNvPr id="0" name=""/>
        <dsp:cNvSpPr/>
      </dsp:nvSpPr>
      <dsp:spPr>
        <a:xfrm>
          <a:off x="5645794" y="1787202"/>
          <a:ext cx="2551658" cy="1530994"/>
        </a:xfrm>
        <a:prstGeom prst="rect">
          <a:avLst/>
        </a:prstGeom>
        <a:solidFill>
          <a:schemeClr val="accent4">
            <a:hueOff val="-3189121"/>
            <a:satOff val="19214"/>
            <a:lumOff val="15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IN" sz="2400" kern="1200" dirty="0">
              <a:solidFill>
                <a:schemeClr val="tx1"/>
              </a:solidFill>
            </a:rPr>
            <a:t>Damage to cargo (jetsam, flotsam)</a:t>
          </a:r>
        </a:p>
      </dsp:txBody>
      <dsp:txXfrm>
        <a:off x="5645794" y="1787202"/>
        <a:ext cx="2551658" cy="1530994"/>
      </dsp:txXfrm>
    </dsp:sp>
    <dsp:sp modelId="{0B5E1152-001D-490E-923E-53D2EF978E8A}">
      <dsp:nvSpPr>
        <dsp:cNvPr id="0" name=""/>
        <dsp:cNvSpPr/>
      </dsp:nvSpPr>
      <dsp:spPr>
        <a:xfrm>
          <a:off x="1435558" y="3573363"/>
          <a:ext cx="2551658" cy="1530994"/>
        </a:xfrm>
        <a:prstGeom prst="rect">
          <a:avLst/>
        </a:prstGeom>
        <a:solidFill>
          <a:schemeClr val="accent4">
            <a:hueOff val="-3826945"/>
            <a:satOff val="23056"/>
            <a:lumOff val="184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IN" sz="2400" kern="1200" dirty="0">
              <a:solidFill>
                <a:schemeClr val="tx1"/>
              </a:solidFill>
            </a:rPr>
            <a:t>Insolvency of buyers</a:t>
          </a:r>
        </a:p>
      </dsp:txBody>
      <dsp:txXfrm>
        <a:off x="1435558" y="3573363"/>
        <a:ext cx="2551658" cy="1530994"/>
      </dsp:txXfrm>
    </dsp:sp>
    <dsp:sp modelId="{97556348-7666-498C-BA06-89CE082DA9E1}">
      <dsp:nvSpPr>
        <dsp:cNvPr id="0" name=""/>
        <dsp:cNvSpPr/>
      </dsp:nvSpPr>
      <dsp:spPr>
        <a:xfrm>
          <a:off x="4242382" y="3573363"/>
          <a:ext cx="2551658" cy="1530994"/>
        </a:xfrm>
        <a:prstGeom prst="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IN" sz="2400" kern="1200" dirty="0">
              <a:solidFill>
                <a:schemeClr val="tx1"/>
              </a:solidFill>
            </a:rPr>
            <a:t>Riots</a:t>
          </a:r>
        </a:p>
      </dsp:txBody>
      <dsp:txXfrm>
        <a:off x="4242382" y="3573363"/>
        <a:ext cx="2551658" cy="153099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FD692-99F8-4270-8B67-04645E51C52F}">
      <dsp:nvSpPr>
        <dsp:cNvPr id="0" name=""/>
        <dsp:cNvSpPr/>
      </dsp:nvSpPr>
      <dsp:spPr>
        <a:xfrm>
          <a:off x="4829" y="1961510"/>
          <a:ext cx="2163142" cy="1081571"/>
        </a:xfrm>
        <a:prstGeom prst="roundRect">
          <a:avLst>
            <a:gd name="adj" fmla="val 10000"/>
          </a:avLst>
        </a:prstGeom>
        <a:solidFill>
          <a:schemeClr val="accent1">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IN" sz="3000" kern="1200" dirty="0">
              <a:solidFill>
                <a:schemeClr val="tx1"/>
              </a:solidFill>
            </a:rPr>
            <a:t>Type of Vehicles</a:t>
          </a:r>
        </a:p>
      </dsp:txBody>
      <dsp:txXfrm>
        <a:off x="36507" y="1993188"/>
        <a:ext cx="2099786" cy="1018215"/>
      </dsp:txXfrm>
    </dsp:sp>
    <dsp:sp modelId="{30CD0A9F-3C50-45AF-836F-A8E4EA7A34C9}">
      <dsp:nvSpPr>
        <dsp:cNvPr id="0" name=""/>
        <dsp:cNvSpPr/>
      </dsp:nvSpPr>
      <dsp:spPr>
        <a:xfrm rot="18289469">
          <a:off x="1843017" y="1864814"/>
          <a:ext cx="1515165" cy="31157"/>
        </a:xfrm>
        <a:custGeom>
          <a:avLst/>
          <a:gdLst/>
          <a:ahLst/>
          <a:cxnLst/>
          <a:rect l="0" t="0" r="0" b="0"/>
          <a:pathLst>
            <a:path>
              <a:moveTo>
                <a:pt x="0" y="15578"/>
              </a:moveTo>
              <a:lnTo>
                <a:pt x="1515165" y="15578"/>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2562721" y="1842514"/>
        <a:ext cx="75758" cy="75758"/>
      </dsp:txXfrm>
    </dsp:sp>
    <dsp:sp modelId="{EA2DBED4-26FE-460B-8582-D6B88556DE24}">
      <dsp:nvSpPr>
        <dsp:cNvPr id="0" name=""/>
        <dsp:cNvSpPr/>
      </dsp:nvSpPr>
      <dsp:spPr>
        <a:xfrm>
          <a:off x="3033228" y="717704"/>
          <a:ext cx="2163142" cy="1081571"/>
        </a:xfrm>
        <a:prstGeom prst="roundRect">
          <a:avLst>
            <a:gd name="adj" fmla="val 10000"/>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IN" sz="3000" kern="1200" dirty="0">
              <a:solidFill>
                <a:schemeClr val="tx1"/>
              </a:solidFill>
            </a:rPr>
            <a:t>Private Car</a:t>
          </a:r>
        </a:p>
      </dsp:txBody>
      <dsp:txXfrm>
        <a:off x="3064906" y="749382"/>
        <a:ext cx="2099786" cy="1018215"/>
      </dsp:txXfrm>
    </dsp:sp>
    <dsp:sp modelId="{4294FDDC-DC21-4639-80E0-6C21BE4515C8}">
      <dsp:nvSpPr>
        <dsp:cNvPr id="0" name=""/>
        <dsp:cNvSpPr/>
      </dsp:nvSpPr>
      <dsp:spPr>
        <a:xfrm>
          <a:off x="2167971" y="2486717"/>
          <a:ext cx="865256" cy="31157"/>
        </a:xfrm>
        <a:custGeom>
          <a:avLst/>
          <a:gdLst/>
          <a:ahLst/>
          <a:cxnLst/>
          <a:rect l="0" t="0" r="0" b="0"/>
          <a:pathLst>
            <a:path>
              <a:moveTo>
                <a:pt x="0" y="15578"/>
              </a:moveTo>
              <a:lnTo>
                <a:pt x="865256" y="15578"/>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2578968" y="2480665"/>
        <a:ext cx="43262" cy="43262"/>
      </dsp:txXfrm>
    </dsp:sp>
    <dsp:sp modelId="{BFBCB0C4-77EC-4D06-BB07-55C5C0DFDC5A}">
      <dsp:nvSpPr>
        <dsp:cNvPr id="0" name=""/>
        <dsp:cNvSpPr/>
      </dsp:nvSpPr>
      <dsp:spPr>
        <a:xfrm>
          <a:off x="3033228" y="1961510"/>
          <a:ext cx="2163142" cy="1081571"/>
        </a:xfrm>
        <a:prstGeom prst="roundRect">
          <a:avLst>
            <a:gd name="adj" fmla="val 10000"/>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IN" sz="3000" kern="1200" dirty="0">
              <a:solidFill>
                <a:schemeClr val="tx1"/>
              </a:solidFill>
            </a:rPr>
            <a:t>Motor Cycles &amp; Scooters</a:t>
          </a:r>
        </a:p>
      </dsp:txBody>
      <dsp:txXfrm>
        <a:off x="3064906" y="1993188"/>
        <a:ext cx="2099786" cy="1018215"/>
      </dsp:txXfrm>
    </dsp:sp>
    <dsp:sp modelId="{5EFDAEED-FFDD-4C6B-B3AB-5BEDBA0D7DD9}">
      <dsp:nvSpPr>
        <dsp:cNvPr id="0" name=""/>
        <dsp:cNvSpPr/>
      </dsp:nvSpPr>
      <dsp:spPr>
        <a:xfrm rot="3310531">
          <a:off x="1843017" y="3108621"/>
          <a:ext cx="1515165" cy="31157"/>
        </a:xfrm>
        <a:custGeom>
          <a:avLst/>
          <a:gdLst/>
          <a:ahLst/>
          <a:cxnLst/>
          <a:rect l="0" t="0" r="0" b="0"/>
          <a:pathLst>
            <a:path>
              <a:moveTo>
                <a:pt x="0" y="15578"/>
              </a:moveTo>
              <a:lnTo>
                <a:pt x="1515165" y="15578"/>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2562721" y="3086320"/>
        <a:ext cx="75758" cy="75758"/>
      </dsp:txXfrm>
    </dsp:sp>
    <dsp:sp modelId="{DAA5D47B-2AC9-4CA7-BE3D-101053009032}">
      <dsp:nvSpPr>
        <dsp:cNvPr id="0" name=""/>
        <dsp:cNvSpPr/>
      </dsp:nvSpPr>
      <dsp:spPr>
        <a:xfrm>
          <a:off x="3033228" y="3205317"/>
          <a:ext cx="2163142" cy="1081571"/>
        </a:xfrm>
        <a:prstGeom prst="roundRect">
          <a:avLst>
            <a:gd name="adj" fmla="val 10000"/>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IN" sz="3000" kern="1200" dirty="0">
              <a:solidFill>
                <a:schemeClr val="tx1"/>
              </a:solidFill>
            </a:rPr>
            <a:t>Commercial Vehicles </a:t>
          </a:r>
        </a:p>
      </dsp:txBody>
      <dsp:txXfrm>
        <a:off x="3064906" y="3236995"/>
        <a:ext cx="2099786" cy="1018215"/>
      </dsp:txXfrm>
    </dsp:sp>
    <dsp:sp modelId="{A587B81D-FB5A-433E-B0E7-6B2AC197F577}">
      <dsp:nvSpPr>
        <dsp:cNvPr id="0" name=""/>
        <dsp:cNvSpPr/>
      </dsp:nvSpPr>
      <dsp:spPr>
        <a:xfrm rot="18289469">
          <a:off x="4871417" y="3108621"/>
          <a:ext cx="1515165" cy="31157"/>
        </a:xfrm>
        <a:custGeom>
          <a:avLst/>
          <a:gdLst/>
          <a:ahLst/>
          <a:cxnLst/>
          <a:rect l="0" t="0" r="0" b="0"/>
          <a:pathLst>
            <a:path>
              <a:moveTo>
                <a:pt x="0" y="15578"/>
              </a:moveTo>
              <a:lnTo>
                <a:pt x="1515165" y="15578"/>
              </a:lnTo>
            </a:path>
          </a:pathLst>
        </a:custGeom>
        <a:noFill/>
        <a:ln w="2540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5591120" y="3086320"/>
        <a:ext cx="75758" cy="75758"/>
      </dsp:txXfrm>
    </dsp:sp>
    <dsp:sp modelId="{26A443BB-7394-4917-BDDD-4A7172AC221F}">
      <dsp:nvSpPr>
        <dsp:cNvPr id="0" name=""/>
        <dsp:cNvSpPr/>
      </dsp:nvSpPr>
      <dsp:spPr>
        <a:xfrm>
          <a:off x="6061628" y="1961510"/>
          <a:ext cx="2163142" cy="1081571"/>
        </a:xfrm>
        <a:prstGeom prst="roundRect">
          <a:avLst>
            <a:gd name="adj" fmla="val 10000"/>
          </a:avLst>
        </a:prstGeom>
        <a:solidFill>
          <a:schemeClr val="accent1">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IN" sz="3000" kern="1200" dirty="0">
              <a:solidFill>
                <a:schemeClr val="tx1"/>
              </a:solidFill>
            </a:rPr>
            <a:t>Goods Carrying</a:t>
          </a:r>
        </a:p>
      </dsp:txBody>
      <dsp:txXfrm>
        <a:off x="6093306" y="1993188"/>
        <a:ext cx="2099786" cy="1018215"/>
      </dsp:txXfrm>
    </dsp:sp>
    <dsp:sp modelId="{F185A025-F148-4585-B14E-91773A8074EE}">
      <dsp:nvSpPr>
        <dsp:cNvPr id="0" name=""/>
        <dsp:cNvSpPr/>
      </dsp:nvSpPr>
      <dsp:spPr>
        <a:xfrm>
          <a:off x="5196371" y="3730524"/>
          <a:ext cx="865256" cy="31157"/>
        </a:xfrm>
        <a:custGeom>
          <a:avLst/>
          <a:gdLst/>
          <a:ahLst/>
          <a:cxnLst/>
          <a:rect l="0" t="0" r="0" b="0"/>
          <a:pathLst>
            <a:path>
              <a:moveTo>
                <a:pt x="0" y="15578"/>
              </a:moveTo>
              <a:lnTo>
                <a:pt x="865256" y="15578"/>
              </a:lnTo>
            </a:path>
          </a:pathLst>
        </a:custGeom>
        <a:noFill/>
        <a:ln w="2540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5607368" y="3724472"/>
        <a:ext cx="43262" cy="43262"/>
      </dsp:txXfrm>
    </dsp:sp>
    <dsp:sp modelId="{44114911-D043-4C8F-91AC-453BD0F80B8E}">
      <dsp:nvSpPr>
        <dsp:cNvPr id="0" name=""/>
        <dsp:cNvSpPr/>
      </dsp:nvSpPr>
      <dsp:spPr>
        <a:xfrm>
          <a:off x="6061628" y="3205317"/>
          <a:ext cx="2163142" cy="1081571"/>
        </a:xfrm>
        <a:prstGeom prst="roundRect">
          <a:avLst>
            <a:gd name="adj" fmla="val 10000"/>
          </a:avLst>
        </a:prstGeom>
        <a:solidFill>
          <a:schemeClr val="accent1">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IN" sz="3000" kern="1200" dirty="0">
              <a:solidFill>
                <a:schemeClr val="tx1"/>
              </a:solidFill>
            </a:rPr>
            <a:t>Passenger Carrying </a:t>
          </a:r>
        </a:p>
      </dsp:txBody>
      <dsp:txXfrm>
        <a:off x="6093306" y="3236995"/>
        <a:ext cx="2099786" cy="1018215"/>
      </dsp:txXfrm>
    </dsp:sp>
    <dsp:sp modelId="{1F6AFD8F-698D-4290-83EB-C0E03BE377D3}">
      <dsp:nvSpPr>
        <dsp:cNvPr id="0" name=""/>
        <dsp:cNvSpPr/>
      </dsp:nvSpPr>
      <dsp:spPr>
        <a:xfrm rot="3310531">
          <a:off x="4871417" y="4352428"/>
          <a:ext cx="1515165" cy="31157"/>
        </a:xfrm>
        <a:custGeom>
          <a:avLst/>
          <a:gdLst/>
          <a:ahLst/>
          <a:cxnLst/>
          <a:rect l="0" t="0" r="0" b="0"/>
          <a:pathLst>
            <a:path>
              <a:moveTo>
                <a:pt x="0" y="15578"/>
              </a:moveTo>
              <a:lnTo>
                <a:pt x="1515165" y="15578"/>
              </a:lnTo>
            </a:path>
          </a:pathLst>
        </a:custGeom>
        <a:noFill/>
        <a:ln w="2540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5591120" y="4330127"/>
        <a:ext cx="75758" cy="75758"/>
      </dsp:txXfrm>
    </dsp:sp>
    <dsp:sp modelId="{71E3E2B2-1C5D-4995-A6B7-9C47E29B390A}">
      <dsp:nvSpPr>
        <dsp:cNvPr id="0" name=""/>
        <dsp:cNvSpPr/>
      </dsp:nvSpPr>
      <dsp:spPr>
        <a:xfrm>
          <a:off x="6061628" y="4449124"/>
          <a:ext cx="2163142" cy="1081571"/>
        </a:xfrm>
        <a:prstGeom prst="roundRect">
          <a:avLst>
            <a:gd name="adj" fmla="val 10000"/>
          </a:avLst>
        </a:prstGeom>
        <a:solidFill>
          <a:schemeClr val="accent1">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IN" sz="3000" kern="1200" dirty="0">
              <a:solidFill>
                <a:schemeClr val="tx1"/>
              </a:solidFill>
            </a:rPr>
            <a:t>Other</a:t>
          </a:r>
        </a:p>
      </dsp:txBody>
      <dsp:txXfrm>
        <a:off x="6093306" y="4480802"/>
        <a:ext cx="2099786" cy="101821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B8FFC8-E19B-4CFE-8EC8-997E6FE1A668}">
      <dsp:nvSpPr>
        <dsp:cNvPr id="0" name=""/>
        <dsp:cNvSpPr/>
      </dsp:nvSpPr>
      <dsp:spPr>
        <a:xfrm>
          <a:off x="3291839" y="744"/>
          <a:ext cx="4937760" cy="2902148"/>
        </a:xfrm>
        <a:prstGeom prst="flowChartAlternateProcess">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875" tIns="15875" rIns="15875" bIns="15875" numCol="1" spcCol="1270" anchor="ctr" anchorCtr="0">
          <a:noAutofit/>
        </a:bodyPr>
        <a:lstStyle/>
        <a:p>
          <a:pPr marL="228600" lvl="1" indent="-228600" algn="just" defTabSz="1111250">
            <a:lnSpc>
              <a:spcPct val="90000"/>
            </a:lnSpc>
            <a:spcBef>
              <a:spcPct val="0"/>
            </a:spcBef>
            <a:spcAft>
              <a:spcPct val="15000"/>
            </a:spcAft>
            <a:buChar char="•"/>
          </a:pPr>
          <a:r>
            <a:rPr lang="en-IN" sz="2500" kern="1200" dirty="0">
              <a:solidFill>
                <a:schemeClr val="tx1"/>
              </a:solidFill>
            </a:rPr>
            <a:t>Not used for commercial purpose.</a:t>
          </a:r>
        </a:p>
        <a:p>
          <a:pPr marL="228600" lvl="1" indent="-228600" algn="just" defTabSz="1111250">
            <a:lnSpc>
              <a:spcPct val="90000"/>
            </a:lnSpc>
            <a:spcBef>
              <a:spcPct val="0"/>
            </a:spcBef>
            <a:spcAft>
              <a:spcPct val="15000"/>
            </a:spcAft>
            <a:buChar char="•"/>
          </a:pPr>
          <a:r>
            <a:rPr lang="en-IN" sz="2500" kern="1200" dirty="0">
              <a:solidFill>
                <a:schemeClr val="tx1"/>
              </a:solidFill>
            </a:rPr>
            <a:t>Solely used for Social, Domestic pleasure &amp; private purpose.</a:t>
          </a:r>
        </a:p>
        <a:p>
          <a:pPr marL="228600" lvl="1" indent="-228600" algn="just" defTabSz="1111250">
            <a:lnSpc>
              <a:spcPct val="90000"/>
            </a:lnSpc>
            <a:spcBef>
              <a:spcPct val="0"/>
            </a:spcBef>
            <a:spcAft>
              <a:spcPct val="15000"/>
            </a:spcAft>
            <a:buChar char="•"/>
          </a:pPr>
          <a:r>
            <a:rPr lang="en-IN" sz="2500" kern="1200" dirty="0">
              <a:solidFill>
                <a:schemeClr val="tx1"/>
              </a:solidFill>
            </a:rPr>
            <a:t>Not to be used for hire, racing or speed testing or carriage of goods other than business samples.</a:t>
          </a:r>
        </a:p>
      </dsp:txBody>
      <dsp:txXfrm>
        <a:off x="3433507" y="142412"/>
        <a:ext cx="4654424" cy="2618812"/>
      </dsp:txXfrm>
    </dsp:sp>
    <dsp:sp modelId="{F16D9C8B-DFC9-4F9A-8535-C4A053E5C40A}">
      <dsp:nvSpPr>
        <dsp:cNvPr id="0" name=""/>
        <dsp:cNvSpPr/>
      </dsp:nvSpPr>
      <dsp:spPr>
        <a:xfrm>
          <a:off x="0" y="744"/>
          <a:ext cx="3291840" cy="2902148"/>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170" tIns="108585" rIns="217170" bIns="108585" numCol="1" spcCol="1270" anchor="ctr" anchorCtr="0">
          <a:noAutofit/>
        </a:bodyPr>
        <a:lstStyle/>
        <a:p>
          <a:pPr marL="0" lvl="0" indent="0" algn="ctr" defTabSz="2533650">
            <a:lnSpc>
              <a:spcPct val="90000"/>
            </a:lnSpc>
            <a:spcBef>
              <a:spcPct val="0"/>
            </a:spcBef>
            <a:spcAft>
              <a:spcPct val="35000"/>
            </a:spcAft>
            <a:buNone/>
          </a:pPr>
          <a:r>
            <a:rPr lang="en-IN" sz="5700" kern="1200" dirty="0">
              <a:solidFill>
                <a:schemeClr val="tx1"/>
              </a:solidFill>
            </a:rPr>
            <a:t>Private Car</a:t>
          </a:r>
        </a:p>
      </dsp:txBody>
      <dsp:txXfrm>
        <a:off x="141671" y="142415"/>
        <a:ext cx="3008498" cy="2618806"/>
      </dsp:txXfrm>
    </dsp:sp>
    <dsp:sp modelId="{8984963A-2A2D-405A-8670-A5B9D5D577B4}">
      <dsp:nvSpPr>
        <dsp:cNvPr id="0" name=""/>
        <dsp:cNvSpPr/>
      </dsp:nvSpPr>
      <dsp:spPr>
        <a:xfrm>
          <a:off x="3291839" y="3193107"/>
          <a:ext cx="4937760" cy="2902148"/>
        </a:xfrm>
        <a:prstGeom prst="flowChartAlternateProcess">
          <a:avLst/>
        </a:prstGeom>
        <a:solidFill>
          <a:schemeClr val="accent4">
            <a:tint val="40000"/>
            <a:alpha val="90000"/>
            <a:hueOff val="-3945710"/>
            <a:satOff val="22157"/>
            <a:lumOff val="1408"/>
            <a:alphaOff val="0"/>
          </a:schemeClr>
        </a:solidFill>
        <a:ln w="25400" cap="flat" cmpd="sng" algn="ctr">
          <a:solidFill>
            <a:schemeClr val="accent4">
              <a:tint val="40000"/>
              <a:alpha val="90000"/>
              <a:hueOff val="-3945710"/>
              <a:satOff val="22157"/>
              <a:lumOff val="14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875"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n-IN" sz="2500" kern="1200" dirty="0">
              <a:solidFill>
                <a:schemeClr val="tx1"/>
              </a:solidFill>
            </a:rPr>
            <a:t>Two wheeler insurance.</a:t>
          </a:r>
        </a:p>
        <a:p>
          <a:pPr marL="228600" lvl="1" indent="-228600" algn="l" defTabSz="1111250">
            <a:lnSpc>
              <a:spcPct val="90000"/>
            </a:lnSpc>
            <a:spcBef>
              <a:spcPct val="0"/>
            </a:spcBef>
            <a:spcAft>
              <a:spcPct val="15000"/>
            </a:spcAft>
            <a:buChar char="•"/>
          </a:pPr>
          <a:r>
            <a:rPr lang="en-IN" sz="2500" kern="1200" dirty="0">
              <a:solidFill>
                <a:schemeClr val="tx1"/>
              </a:solidFill>
            </a:rPr>
            <a:t>Governed by Indian Motor Tariff</a:t>
          </a:r>
        </a:p>
      </dsp:txBody>
      <dsp:txXfrm>
        <a:off x="3433507" y="3334775"/>
        <a:ext cx="4654424" cy="2618812"/>
      </dsp:txXfrm>
    </dsp:sp>
    <dsp:sp modelId="{A7065329-CDD3-4808-852F-580499FB37CB}">
      <dsp:nvSpPr>
        <dsp:cNvPr id="0" name=""/>
        <dsp:cNvSpPr/>
      </dsp:nvSpPr>
      <dsp:spPr>
        <a:xfrm>
          <a:off x="0" y="3193107"/>
          <a:ext cx="3291840" cy="2902148"/>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170" tIns="108585" rIns="217170" bIns="108585" numCol="1" spcCol="1270" anchor="ctr" anchorCtr="0">
          <a:noAutofit/>
        </a:bodyPr>
        <a:lstStyle/>
        <a:p>
          <a:pPr marL="0" lvl="0" indent="0" algn="ctr" defTabSz="2533650">
            <a:lnSpc>
              <a:spcPct val="90000"/>
            </a:lnSpc>
            <a:spcBef>
              <a:spcPct val="0"/>
            </a:spcBef>
            <a:spcAft>
              <a:spcPct val="35000"/>
            </a:spcAft>
            <a:buNone/>
          </a:pPr>
          <a:r>
            <a:rPr lang="en-IN" sz="5700" kern="1200" dirty="0">
              <a:solidFill>
                <a:schemeClr val="tx1"/>
              </a:solidFill>
            </a:rPr>
            <a:t>Motor Cycle &amp; Scooters</a:t>
          </a:r>
        </a:p>
      </dsp:txBody>
      <dsp:txXfrm>
        <a:off x="141671" y="3334778"/>
        <a:ext cx="3008498" cy="261880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CA0DC3-3A9B-4AAB-BBF2-909905538D30}">
      <dsp:nvSpPr>
        <dsp:cNvPr id="0" name=""/>
        <dsp:cNvSpPr/>
      </dsp:nvSpPr>
      <dsp:spPr>
        <a:xfrm>
          <a:off x="3274694" y="1368170"/>
          <a:ext cx="1680209" cy="1680210"/>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2E8B70C-B641-4F6E-B86C-8FCBA4E4E11D}">
      <dsp:nvSpPr>
        <dsp:cNvPr id="0" name=""/>
        <dsp:cNvSpPr/>
      </dsp:nvSpPr>
      <dsp:spPr>
        <a:xfrm>
          <a:off x="3140278" y="0"/>
          <a:ext cx="1949043" cy="112814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977900" rtl="0">
            <a:lnSpc>
              <a:spcPct val="90000"/>
            </a:lnSpc>
            <a:spcBef>
              <a:spcPct val="0"/>
            </a:spcBef>
            <a:spcAft>
              <a:spcPct val="35000"/>
            </a:spcAft>
            <a:buNone/>
          </a:pPr>
          <a:r>
            <a:rPr lang="en-IN" sz="2200" kern="1200" dirty="0"/>
            <a:t>Legal Requirement</a:t>
          </a:r>
        </a:p>
      </dsp:txBody>
      <dsp:txXfrm>
        <a:off x="3140278" y="0"/>
        <a:ext cx="1949043" cy="1128141"/>
      </dsp:txXfrm>
    </dsp:sp>
    <dsp:sp modelId="{DDB2C5D2-DEAD-44AB-83FC-C3AB78EB6F1C}">
      <dsp:nvSpPr>
        <dsp:cNvPr id="0" name=""/>
        <dsp:cNvSpPr/>
      </dsp:nvSpPr>
      <dsp:spPr>
        <a:xfrm>
          <a:off x="3913846" y="1832389"/>
          <a:ext cx="1680209" cy="1680210"/>
        </a:xfrm>
        <a:prstGeom prst="ellipse">
          <a:avLst/>
        </a:prstGeom>
        <a:solidFill>
          <a:schemeClr val="accent4">
            <a:alpha val="50000"/>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B11BFE65-6972-4A29-B48C-410AA90DDDAA}">
      <dsp:nvSpPr>
        <dsp:cNvPr id="0" name=""/>
        <dsp:cNvSpPr/>
      </dsp:nvSpPr>
      <dsp:spPr>
        <a:xfrm>
          <a:off x="5727801" y="1488185"/>
          <a:ext cx="1747418" cy="122415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977900" rtl="0">
            <a:lnSpc>
              <a:spcPct val="90000"/>
            </a:lnSpc>
            <a:spcBef>
              <a:spcPct val="0"/>
            </a:spcBef>
            <a:spcAft>
              <a:spcPct val="35000"/>
            </a:spcAft>
            <a:buNone/>
          </a:pPr>
          <a:r>
            <a:rPr lang="en-IN" sz="2200" kern="1200" dirty="0"/>
            <a:t>Third Party Damage Cover</a:t>
          </a:r>
        </a:p>
      </dsp:txBody>
      <dsp:txXfrm>
        <a:off x="5727801" y="1488185"/>
        <a:ext cx="1747418" cy="1224153"/>
      </dsp:txXfrm>
    </dsp:sp>
    <dsp:sp modelId="{5CFD7240-9647-4CA5-B10A-7768A559219E}">
      <dsp:nvSpPr>
        <dsp:cNvPr id="0" name=""/>
        <dsp:cNvSpPr/>
      </dsp:nvSpPr>
      <dsp:spPr>
        <a:xfrm>
          <a:off x="3669880" y="2584162"/>
          <a:ext cx="1680209" cy="1680210"/>
        </a:xfrm>
        <a:prstGeom prst="ellipse">
          <a:avLst/>
        </a:prstGeom>
        <a:solidFill>
          <a:schemeClr val="accent4">
            <a:alpha val="50000"/>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353023E4-54C0-4A70-BF3B-C1FFC5D07B83}">
      <dsp:nvSpPr>
        <dsp:cNvPr id="0" name=""/>
        <dsp:cNvSpPr/>
      </dsp:nvSpPr>
      <dsp:spPr>
        <a:xfrm>
          <a:off x="5458967" y="3576447"/>
          <a:ext cx="1747418" cy="122415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977900" rtl="0">
            <a:lnSpc>
              <a:spcPct val="90000"/>
            </a:lnSpc>
            <a:spcBef>
              <a:spcPct val="0"/>
            </a:spcBef>
            <a:spcAft>
              <a:spcPct val="35000"/>
            </a:spcAft>
            <a:buNone/>
          </a:pPr>
          <a:r>
            <a:rPr lang="en-IN" sz="2200" kern="1200" dirty="0"/>
            <a:t>Security against Theft</a:t>
          </a:r>
        </a:p>
      </dsp:txBody>
      <dsp:txXfrm>
        <a:off x="5458967" y="3576447"/>
        <a:ext cx="1747418" cy="1224153"/>
      </dsp:txXfrm>
    </dsp:sp>
    <dsp:sp modelId="{7BFCD7F5-8B1D-41D9-A8AE-D444C3CDE83F}">
      <dsp:nvSpPr>
        <dsp:cNvPr id="0" name=""/>
        <dsp:cNvSpPr/>
      </dsp:nvSpPr>
      <dsp:spPr>
        <a:xfrm>
          <a:off x="2879509" y="2584162"/>
          <a:ext cx="1680209" cy="1680210"/>
        </a:xfrm>
        <a:prstGeom prst="ellipse">
          <a:avLst/>
        </a:prstGeom>
        <a:solidFill>
          <a:schemeClr val="accent4">
            <a:alpha val="50000"/>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A1F9D1C-4168-4576-AC26-0E469D77042D}">
      <dsp:nvSpPr>
        <dsp:cNvPr id="0" name=""/>
        <dsp:cNvSpPr/>
      </dsp:nvSpPr>
      <dsp:spPr>
        <a:xfrm>
          <a:off x="1023213" y="3576447"/>
          <a:ext cx="1747418" cy="122415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977900" rtl="0">
            <a:lnSpc>
              <a:spcPct val="90000"/>
            </a:lnSpc>
            <a:spcBef>
              <a:spcPct val="0"/>
            </a:spcBef>
            <a:spcAft>
              <a:spcPct val="35000"/>
            </a:spcAft>
            <a:buNone/>
          </a:pPr>
          <a:r>
            <a:rPr lang="en-IN" sz="2200" kern="1200" dirty="0"/>
            <a:t>Damage Expenses Coverage</a:t>
          </a:r>
        </a:p>
      </dsp:txBody>
      <dsp:txXfrm>
        <a:off x="1023213" y="3576447"/>
        <a:ext cx="1747418" cy="1224153"/>
      </dsp:txXfrm>
    </dsp:sp>
    <dsp:sp modelId="{F4AF67A3-4646-48E9-A799-E69D549C5F8B}">
      <dsp:nvSpPr>
        <dsp:cNvPr id="0" name=""/>
        <dsp:cNvSpPr/>
      </dsp:nvSpPr>
      <dsp:spPr>
        <a:xfrm>
          <a:off x="2635543" y="1832389"/>
          <a:ext cx="1680209" cy="1680210"/>
        </a:xfrm>
        <a:prstGeom prst="ellipse">
          <a:avLst/>
        </a:prstGeom>
        <a:solidFill>
          <a:schemeClr val="accent4">
            <a:alpha val="50000"/>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D362ADAE-ED72-442A-8AFE-130B50882D24}">
      <dsp:nvSpPr>
        <dsp:cNvPr id="0" name=""/>
        <dsp:cNvSpPr/>
      </dsp:nvSpPr>
      <dsp:spPr>
        <a:xfrm>
          <a:off x="754379" y="1488185"/>
          <a:ext cx="1747418" cy="122415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977900" rtl="0">
            <a:lnSpc>
              <a:spcPct val="90000"/>
            </a:lnSpc>
            <a:spcBef>
              <a:spcPct val="0"/>
            </a:spcBef>
            <a:spcAft>
              <a:spcPct val="35000"/>
            </a:spcAft>
            <a:buNone/>
          </a:pPr>
          <a:r>
            <a:rPr lang="en-IN" sz="2200" kern="1200" dirty="0"/>
            <a:t>Insurance against Personal Injury</a:t>
          </a:r>
        </a:p>
      </dsp:txBody>
      <dsp:txXfrm>
        <a:off x="754379" y="1488185"/>
        <a:ext cx="1747418" cy="122415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31E0B5-C06B-4E9E-8730-E30A910A7032}">
      <dsp:nvSpPr>
        <dsp:cNvPr id="0" name=""/>
        <dsp:cNvSpPr/>
      </dsp:nvSpPr>
      <dsp:spPr>
        <a:xfrm>
          <a:off x="0" y="63749"/>
          <a:ext cx="8229600" cy="71954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en-IN" sz="3000" kern="1200" dirty="0">
              <a:solidFill>
                <a:schemeClr val="tx1"/>
              </a:solidFill>
            </a:rPr>
            <a:t>Insurance Location Geographic</a:t>
          </a:r>
        </a:p>
      </dsp:txBody>
      <dsp:txXfrm>
        <a:off x="35125" y="98874"/>
        <a:ext cx="8159350" cy="649299"/>
      </dsp:txXfrm>
    </dsp:sp>
    <dsp:sp modelId="{53AC3635-64C6-4B01-974E-EFC8557A19D8}">
      <dsp:nvSpPr>
        <dsp:cNvPr id="0" name=""/>
        <dsp:cNvSpPr/>
      </dsp:nvSpPr>
      <dsp:spPr>
        <a:xfrm>
          <a:off x="0" y="869699"/>
          <a:ext cx="8229600" cy="719549"/>
        </a:xfrm>
        <a:prstGeom prst="roundRect">
          <a:avLst/>
        </a:prstGeom>
        <a:solidFill>
          <a:schemeClr val="accent4">
            <a:hueOff val="-892954"/>
            <a:satOff val="5380"/>
            <a:lumOff val="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en-IN" sz="3000" kern="1200" dirty="0">
              <a:solidFill>
                <a:schemeClr val="tx1"/>
              </a:solidFill>
            </a:rPr>
            <a:t>Personal Factors</a:t>
          </a:r>
        </a:p>
      </dsp:txBody>
      <dsp:txXfrm>
        <a:off x="35125" y="904824"/>
        <a:ext cx="8159350" cy="649299"/>
      </dsp:txXfrm>
    </dsp:sp>
    <dsp:sp modelId="{0B502639-47BA-48FB-904B-5BC9A34A27E8}">
      <dsp:nvSpPr>
        <dsp:cNvPr id="0" name=""/>
        <dsp:cNvSpPr/>
      </dsp:nvSpPr>
      <dsp:spPr>
        <a:xfrm>
          <a:off x="0" y="1675649"/>
          <a:ext cx="8229600" cy="719549"/>
        </a:xfrm>
        <a:prstGeom prst="roundRect">
          <a:avLst/>
        </a:prstGeom>
        <a:solidFill>
          <a:schemeClr val="accent4">
            <a:hueOff val="-1785908"/>
            <a:satOff val="10760"/>
            <a:lumOff val="8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en-IN" sz="3000" kern="1200" dirty="0">
              <a:solidFill>
                <a:schemeClr val="tx1"/>
              </a:solidFill>
            </a:rPr>
            <a:t>Type of Engine</a:t>
          </a:r>
        </a:p>
      </dsp:txBody>
      <dsp:txXfrm>
        <a:off x="35125" y="1710774"/>
        <a:ext cx="8159350" cy="649299"/>
      </dsp:txXfrm>
    </dsp:sp>
    <dsp:sp modelId="{49126A85-2E13-416C-AD80-23A09A7EE409}">
      <dsp:nvSpPr>
        <dsp:cNvPr id="0" name=""/>
        <dsp:cNvSpPr/>
      </dsp:nvSpPr>
      <dsp:spPr>
        <a:xfrm>
          <a:off x="0" y="2481599"/>
          <a:ext cx="8229600" cy="719549"/>
        </a:xfrm>
        <a:prstGeom prst="roundRect">
          <a:avLst/>
        </a:prstGeom>
        <a:solidFill>
          <a:schemeClr val="accent4">
            <a:hueOff val="-2678862"/>
            <a:satOff val="16139"/>
            <a:lumOff val="1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en-IN" sz="3000" kern="1200" dirty="0">
              <a:solidFill>
                <a:schemeClr val="tx1"/>
              </a:solidFill>
            </a:rPr>
            <a:t>Type of Coverage</a:t>
          </a:r>
        </a:p>
      </dsp:txBody>
      <dsp:txXfrm>
        <a:off x="35125" y="2516724"/>
        <a:ext cx="8159350" cy="649299"/>
      </dsp:txXfrm>
    </dsp:sp>
    <dsp:sp modelId="{33B5BE65-F706-4A65-89D0-3FA009CEA510}">
      <dsp:nvSpPr>
        <dsp:cNvPr id="0" name=""/>
        <dsp:cNvSpPr/>
      </dsp:nvSpPr>
      <dsp:spPr>
        <a:xfrm>
          <a:off x="0" y="3287549"/>
          <a:ext cx="8229600" cy="719549"/>
        </a:xfrm>
        <a:prstGeom prst="roundRect">
          <a:avLst/>
        </a:prstGeom>
        <a:solidFill>
          <a:schemeClr val="accent4">
            <a:hueOff val="-3571816"/>
            <a:satOff val="21519"/>
            <a:lumOff val="1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en-IN" sz="3000" kern="1200" dirty="0">
              <a:solidFill>
                <a:schemeClr val="tx1"/>
              </a:solidFill>
            </a:rPr>
            <a:t>Security System installed</a:t>
          </a:r>
        </a:p>
      </dsp:txBody>
      <dsp:txXfrm>
        <a:off x="35125" y="3322674"/>
        <a:ext cx="8159350" cy="649299"/>
      </dsp:txXfrm>
    </dsp:sp>
    <dsp:sp modelId="{20AFF8B9-2E63-4DA6-BE7B-FE8138E19BE3}">
      <dsp:nvSpPr>
        <dsp:cNvPr id="0" name=""/>
        <dsp:cNvSpPr/>
      </dsp:nvSpPr>
      <dsp:spPr>
        <a:xfrm>
          <a:off x="0" y="4093500"/>
          <a:ext cx="8229600" cy="719549"/>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en-IN" sz="3000" kern="1200" dirty="0">
              <a:solidFill>
                <a:schemeClr val="tx1"/>
              </a:solidFill>
            </a:rPr>
            <a:t>Customized Car Insurance Plan</a:t>
          </a:r>
        </a:p>
      </dsp:txBody>
      <dsp:txXfrm>
        <a:off x="35125" y="4128625"/>
        <a:ext cx="8159350" cy="64929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668B83-88E0-48C0-AFC2-C637CE956645}">
      <dsp:nvSpPr>
        <dsp:cNvPr id="0" name=""/>
        <dsp:cNvSpPr/>
      </dsp:nvSpPr>
      <dsp:spPr>
        <a:xfrm>
          <a:off x="3261359" y="1389887"/>
          <a:ext cx="1706880" cy="1706880"/>
        </a:xfrm>
        <a:prstGeom prst="ellipse">
          <a:avLst/>
        </a:prstGeom>
        <a:solidFill>
          <a:schemeClr val="accent1">
            <a:shade val="80000"/>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56E0191-DC36-43AB-B014-6DC9E7BD3E47}">
      <dsp:nvSpPr>
        <dsp:cNvPr id="0" name=""/>
        <dsp:cNvSpPr/>
      </dsp:nvSpPr>
      <dsp:spPr>
        <a:xfrm>
          <a:off x="3124809" y="0"/>
          <a:ext cx="1979980" cy="114604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155700" rtl="0">
            <a:lnSpc>
              <a:spcPct val="90000"/>
            </a:lnSpc>
            <a:spcBef>
              <a:spcPct val="0"/>
            </a:spcBef>
            <a:spcAft>
              <a:spcPct val="35000"/>
            </a:spcAft>
            <a:buNone/>
          </a:pPr>
          <a:r>
            <a:rPr lang="en-IN" sz="2600" kern="1200" dirty="0"/>
            <a:t>Cubic Capacity of the Engine</a:t>
          </a:r>
        </a:p>
      </dsp:txBody>
      <dsp:txXfrm>
        <a:off x="3124809" y="0"/>
        <a:ext cx="1979980" cy="1146048"/>
      </dsp:txXfrm>
    </dsp:sp>
    <dsp:sp modelId="{D0FB7B84-6AA7-467C-8C70-8CCA433A837A}">
      <dsp:nvSpPr>
        <dsp:cNvPr id="0" name=""/>
        <dsp:cNvSpPr/>
      </dsp:nvSpPr>
      <dsp:spPr>
        <a:xfrm>
          <a:off x="3910657" y="1861474"/>
          <a:ext cx="1706880" cy="1706880"/>
        </a:xfrm>
        <a:prstGeom prst="ellipse">
          <a:avLst/>
        </a:prstGeom>
        <a:solidFill>
          <a:schemeClr val="accent1">
            <a:shade val="80000"/>
            <a:alpha val="50000"/>
            <a:hueOff val="-2"/>
            <a:satOff val="997"/>
            <a:lumOff val="1288"/>
            <a:alphaOff val="75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6FBCACB2-2474-479B-B3C1-A8417B78C1AB}">
      <dsp:nvSpPr>
        <dsp:cNvPr id="0" name=""/>
        <dsp:cNvSpPr/>
      </dsp:nvSpPr>
      <dsp:spPr>
        <a:xfrm>
          <a:off x="5753404" y="1511807"/>
          <a:ext cx="1775155" cy="124358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155700" rtl="0">
            <a:lnSpc>
              <a:spcPct val="90000"/>
            </a:lnSpc>
            <a:spcBef>
              <a:spcPct val="0"/>
            </a:spcBef>
            <a:spcAft>
              <a:spcPct val="35000"/>
            </a:spcAft>
            <a:buNone/>
          </a:pPr>
          <a:r>
            <a:rPr lang="en-IN" sz="2600" kern="1200" dirty="0"/>
            <a:t>Age of Vehicle</a:t>
          </a:r>
        </a:p>
      </dsp:txBody>
      <dsp:txXfrm>
        <a:off x="5753404" y="1511807"/>
        <a:ext cx="1775155" cy="1243584"/>
      </dsp:txXfrm>
    </dsp:sp>
    <dsp:sp modelId="{35E64004-D148-4C64-89E9-212E39F24A2F}">
      <dsp:nvSpPr>
        <dsp:cNvPr id="0" name=""/>
        <dsp:cNvSpPr/>
      </dsp:nvSpPr>
      <dsp:spPr>
        <a:xfrm>
          <a:off x="3662818" y="2625181"/>
          <a:ext cx="1706880" cy="1706880"/>
        </a:xfrm>
        <a:prstGeom prst="ellipse">
          <a:avLst/>
        </a:prstGeom>
        <a:solidFill>
          <a:schemeClr val="accent1">
            <a:shade val="80000"/>
            <a:alpha val="50000"/>
            <a:hueOff val="-5"/>
            <a:satOff val="1994"/>
            <a:lumOff val="2577"/>
            <a:alphaOff val="1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61CA96AB-7993-49F4-8B3E-CD5E051334D2}">
      <dsp:nvSpPr>
        <dsp:cNvPr id="0" name=""/>
        <dsp:cNvSpPr/>
      </dsp:nvSpPr>
      <dsp:spPr>
        <a:xfrm>
          <a:off x="5480303" y="3633216"/>
          <a:ext cx="1775155" cy="124358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155700" rtl="0">
            <a:lnSpc>
              <a:spcPct val="90000"/>
            </a:lnSpc>
            <a:spcBef>
              <a:spcPct val="0"/>
            </a:spcBef>
            <a:spcAft>
              <a:spcPct val="35000"/>
            </a:spcAft>
            <a:buNone/>
          </a:pPr>
          <a:r>
            <a:rPr lang="en-IN" sz="2600" kern="1200" dirty="0"/>
            <a:t>Geographical Zone</a:t>
          </a:r>
        </a:p>
      </dsp:txBody>
      <dsp:txXfrm>
        <a:off x="5480303" y="3633216"/>
        <a:ext cx="1775155" cy="1243584"/>
      </dsp:txXfrm>
    </dsp:sp>
    <dsp:sp modelId="{EA576410-1BF6-41F7-933F-E99D0CD58102}">
      <dsp:nvSpPr>
        <dsp:cNvPr id="0" name=""/>
        <dsp:cNvSpPr/>
      </dsp:nvSpPr>
      <dsp:spPr>
        <a:xfrm>
          <a:off x="2859901" y="2625181"/>
          <a:ext cx="1706880" cy="1706880"/>
        </a:xfrm>
        <a:prstGeom prst="ellipse">
          <a:avLst/>
        </a:prstGeom>
        <a:solidFill>
          <a:schemeClr val="accent1">
            <a:shade val="80000"/>
            <a:alpha val="50000"/>
            <a:hueOff val="-7"/>
            <a:satOff val="2990"/>
            <a:lumOff val="3865"/>
            <a:alphaOff val="225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B0411ED-435B-4B2F-9838-994B8E70B690}">
      <dsp:nvSpPr>
        <dsp:cNvPr id="0" name=""/>
        <dsp:cNvSpPr/>
      </dsp:nvSpPr>
      <dsp:spPr>
        <a:xfrm>
          <a:off x="974140" y="3633216"/>
          <a:ext cx="1775155" cy="124358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155700" rtl="0">
            <a:lnSpc>
              <a:spcPct val="90000"/>
            </a:lnSpc>
            <a:spcBef>
              <a:spcPct val="0"/>
            </a:spcBef>
            <a:spcAft>
              <a:spcPct val="35000"/>
            </a:spcAft>
            <a:buNone/>
          </a:pPr>
          <a:r>
            <a:rPr lang="en-IN" sz="2600" kern="1200" dirty="0"/>
            <a:t>Type of Model</a:t>
          </a:r>
        </a:p>
      </dsp:txBody>
      <dsp:txXfrm>
        <a:off x="974140" y="3633216"/>
        <a:ext cx="1775155" cy="1243584"/>
      </dsp:txXfrm>
    </dsp:sp>
    <dsp:sp modelId="{00B55679-030F-4BB9-9C1F-03ED30B67635}">
      <dsp:nvSpPr>
        <dsp:cNvPr id="0" name=""/>
        <dsp:cNvSpPr/>
      </dsp:nvSpPr>
      <dsp:spPr>
        <a:xfrm>
          <a:off x="2612062" y="1861474"/>
          <a:ext cx="1706880" cy="1706880"/>
        </a:xfrm>
        <a:prstGeom prst="ellipse">
          <a:avLst/>
        </a:prstGeom>
        <a:solidFill>
          <a:schemeClr val="accent1">
            <a:shade val="80000"/>
            <a:alpha val="50000"/>
            <a:hueOff val="-9"/>
            <a:satOff val="3987"/>
            <a:lumOff val="5154"/>
            <a:alphaOff val="3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F25DD7CC-8302-42CC-928E-771E17DCB728}">
      <dsp:nvSpPr>
        <dsp:cNvPr id="0" name=""/>
        <dsp:cNvSpPr/>
      </dsp:nvSpPr>
      <dsp:spPr>
        <a:xfrm>
          <a:off x="701039" y="1511807"/>
          <a:ext cx="1775155" cy="124358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155700" rtl="0">
            <a:lnSpc>
              <a:spcPct val="90000"/>
            </a:lnSpc>
            <a:spcBef>
              <a:spcPct val="0"/>
            </a:spcBef>
            <a:spcAft>
              <a:spcPct val="35000"/>
            </a:spcAft>
            <a:buNone/>
          </a:pPr>
          <a:r>
            <a:rPr lang="en-IN" sz="2600" kern="1200" dirty="0"/>
            <a:t>Insured Declared Value</a:t>
          </a:r>
        </a:p>
      </dsp:txBody>
      <dsp:txXfrm>
        <a:off x="701039" y="1511807"/>
        <a:ext cx="1775155" cy="12435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DF4395-80E4-423B-A453-AB079184C2C0}">
      <dsp:nvSpPr>
        <dsp:cNvPr id="0" name=""/>
        <dsp:cNvSpPr/>
      </dsp:nvSpPr>
      <dsp:spPr>
        <a:xfrm>
          <a:off x="1562100" y="0"/>
          <a:ext cx="5105400" cy="5105400"/>
        </a:xfrm>
        <a:prstGeom prst="diamond">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971EC17-A13D-4A70-B562-40356C2D9A26}">
      <dsp:nvSpPr>
        <dsp:cNvPr id="0" name=""/>
        <dsp:cNvSpPr/>
      </dsp:nvSpPr>
      <dsp:spPr>
        <a:xfrm>
          <a:off x="2047113" y="485013"/>
          <a:ext cx="1991106" cy="1991106"/>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IN" sz="1900" kern="1200" dirty="0">
              <a:solidFill>
                <a:schemeClr val="tx1"/>
              </a:solidFill>
            </a:rPr>
            <a:t>Coverage for Structure </a:t>
          </a:r>
        </a:p>
      </dsp:txBody>
      <dsp:txXfrm>
        <a:off x="2144311" y="582211"/>
        <a:ext cx="1796710" cy="1796710"/>
      </dsp:txXfrm>
    </dsp:sp>
    <dsp:sp modelId="{EDA0A1BE-0849-49E4-9060-367F6AC1FD0F}">
      <dsp:nvSpPr>
        <dsp:cNvPr id="0" name=""/>
        <dsp:cNvSpPr/>
      </dsp:nvSpPr>
      <dsp:spPr>
        <a:xfrm>
          <a:off x="4191381" y="485013"/>
          <a:ext cx="1991106" cy="1991106"/>
        </a:xfrm>
        <a:prstGeom prst="roundRect">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IN" sz="1900" kern="1200" dirty="0">
              <a:solidFill>
                <a:schemeClr val="tx1"/>
              </a:solidFill>
            </a:rPr>
            <a:t>Coverage of Additional Structure</a:t>
          </a:r>
        </a:p>
      </dsp:txBody>
      <dsp:txXfrm>
        <a:off x="4288579" y="582211"/>
        <a:ext cx="1796710" cy="1796710"/>
      </dsp:txXfrm>
    </dsp:sp>
    <dsp:sp modelId="{F4FA19B9-A380-4CEF-AF0F-D16930C05784}">
      <dsp:nvSpPr>
        <dsp:cNvPr id="0" name=""/>
        <dsp:cNvSpPr/>
      </dsp:nvSpPr>
      <dsp:spPr>
        <a:xfrm>
          <a:off x="2047113" y="2629281"/>
          <a:ext cx="1991106" cy="1991106"/>
        </a:xfrm>
        <a:prstGeom prst="roundRect">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IN" sz="1900" kern="1200" dirty="0">
              <a:solidFill>
                <a:schemeClr val="tx1"/>
              </a:solidFill>
            </a:rPr>
            <a:t>Cover for Personal Possessions / Property</a:t>
          </a:r>
        </a:p>
      </dsp:txBody>
      <dsp:txXfrm>
        <a:off x="2144311" y="2726479"/>
        <a:ext cx="1796710" cy="1796710"/>
      </dsp:txXfrm>
    </dsp:sp>
    <dsp:sp modelId="{93D3687F-4982-45D1-890F-EA2CAC3A086B}">
      <dsp:nvSpPr>
        <dsp:cNvPr id="0" name=""/>
        <dsp:cNvSpPr/>
      </dsp:nvSpPr>
      <dsp:spPr>
        <a:xfrm>
          <a:off x="4191381" y="2629281"/>
          <a:ext cx="1991106" cy="1991106"/>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IN" sz="1900" kern="1200" dirty="0">
              <a:solidFill>
                <a:schemeClr val="tx1"/>
              </a:solidFill>
            </a:rPr>
            <a:t>Cover for Alternative / Additional Accommodation</a:t>
          </a:r>
        </a:p>
      </dsp:txBody>
      <dsp:txXfrm>
        <a:off x="4288579" y="2726479"/>
        <a:ext cx="1796710" cy="17967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8A882F-71CE-435F-B946-D09DE6AFD208}">
      <dsp:nvSpPr>
        <dsp:cNvPr id="0" name=""/>
        <dsp:cNvSpPr/>
      </dsp:nvSpPr>
      <dsp:spPr>
        <a:xfrm>
          <a:off x="0" y="766762"/>
          <a:ext cx="2571749" cy="1543050"/>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IN" sz="3000" kern="1200" dirty="0">
              <a:solidFill>
                <a:schemeClr val="tx1"/>
              </a:solidFill>
            </a:rPr>
            <a:t>Protection against natural disaster</a:t>
          </a:r>
        </a:p>
      </dsp:txBody>
      <dsp:txXfrm>
        <a:off x="0" y="766762"/>
        <a:ext cx="2571749" cy="1543050"/>
      </dsp:txXfrm>
    </dsp:sp>
    <dsp:sp modelId="{5DD87D32-74EB-4CC0-B3CC-3B27F1242CAD}">
      <dsp:nvSpPr>
        <dsp:cNvPr id="0" name=""/>
        <dsp:cNvSpPr/>
      </dsp:nvSpPr>
      <dsp:spPr>
        <a:xfrm>
          <a:off x="2828925" y="766762"/>
          <a:ext cx="2571749" cy="1543050"/>
        </a:xfrm>
        <a:prstGeom prst="rect">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IN" sz="3000" kern="1200" dirty="0">
              <a:solidFill>
                <a:schemeClr val="tx1"/>
              </a:solidFill>
            </a:rPr>
            <a:t>Coverage of households belongings</a:t>
          </a:r>
        </a:p>
      </dsp:txBody>
      <dsp:txXfrm>
        <a:off x="2828925" y="766762"/>
        <a:ext cx="2571749" cy="1543050"/>
      </dsp:txXfrm>
    </dsp:sp>
    <dsp:sp modelId="{50C47D42-F705-430C-BF6B-C58DA3CBCB90}">
      <dsp:nvSpPr>
        <dsp:cNvPr id="0" name=""/>
        <dsp:cNvSpPr/>
      </dsp:nvSpPr>
      <dsp:spPr>
        <a:xfrm>
          <a:off x="5657849" y="766762"/>
          <a:ext cx="2571749" cy="1543050"/>
        </a:xfrm>
        <a:prstGeom prst="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IN" sz="3000" kern="1200" dirty="0">
              <a:solidFill>
                <a:schemeClr val="tx1"/>
              </a:solidFill>
            </a:rPr>
            <a:t>Additional Risk</a:t>
          </a:r>
        </a:p>
      </dsp:txBody>
      <dsp:txXfrm>
        <a:off x="5657849" y="766762"/>
        <a:ext cx="2571749" cy="1543050"/>
      </dsp:txXfrm>
    </dsp:sp>
    <dsp:sp modelId="{50A84F7B-C53B-438B-A42F-E30F07C599A0}">
      <dsp:nvSpPr>
        <dsp:cNvPr id="0" name=""/>
        <dsp:cNvSpPr/>
      </dsp:nvSpPr>
      <dsp:spPr>
        <a:xfrm>
          <a:off x="1414462" y="2566987"/>
          <a:ext cx="2571749" cy="1543050"/>
        </a:xfrm>
        <a:prstGeom prst="rect">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IN" sz="3000" kern="1200" dirty="0">
              <a:solidFill>
                <a:schemeClr val="tx1"/>
              </a:solidFill>
            </a:rPr>
            <a:t>Coverage of damage</a:t>
          </a:r>
        </a:p>
      </dsp:txBody>
      <dsp:txXfrm>
        <a:off x="1414462" y="2566987"/>
        <a:ext cx="2571749" cy="1543050"/>
      </dsp:txXfrm>
    </dsp:sp>
    <dsp:sp modelId="{DBCE3380-FCF3-44C3-BAC2-633C32E9B4EB}">
      <dsp:nvSpPr>
        <dsp:cNvPr id="0" name=""/>
        <dsp:cNvSpPr/>
      </dsp:nvSpPr>
      <dsp:spPr>
        <a:xfrm>
          <a:off x="4243387" y="2566987"/>
          <a:ext cx="2571749" cy="1543050"/>
        </a:xfrm>
        <a:prstGeom prst="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IN" sz="3000" kern="1200" dirty="0">
              <a:solidFill>
                <a:schemeClr val="tx1"/>
              </a:solidFill>
            </a:rPr>
            <a:t>Add </a:t>
          </a:r>
          <a:r>
            <a:rPr lang="en-IN" sz="3000" kern="1200" dirty="0" err="1">
              <a:solidFill>
                <a:schemeClr val="tx1"/>
              </a:solidFill>
            </a:rPr>
            <a:t>on’s</a:t>
          </a:r>
          <a:endParaRPr lang="en-IN" sz="3000" kern="1200" dirty="0">
            <a:solidFill>
              <a:schemeClr val="tx1"/>
            </a:solidFill>
          </a:endParaRPr>
        </a:p>
      </dsp:txBody>
      <dsp:txXfrm>
        <a:off x="4243387" y="2566987"/>
        <a:ext cx="2571749" cy="15430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2E06F1-DAEE-4C74-B9F8-C114093C5A7D}">
      <dsp:nvSpPr>
        <dsp:cNvPr id="0" name=""/>
        <dsp:cNvSpPr/>
      </dsp:nvSpPr>
      <dsp:spPr>
        <a:xfrm>
          <a:off x="999767" y="591"/>
          <a:ext cx="1946895" cy="11681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0">
            <a:lnSpc>
              <a:spcPct val="90000"/>
            </a:lnSpc>
            <a:spcBef>
              <a:spcPct val="0"/>
            </a:spcBef>
            <a:spcAft>
              <a:spcPct val="35000"/>
            </a:spcAft>
            <a:buNone/>
          </a:pPr>
          <a:r>
            <a:rPr lang="en-IN" sz="2300" kern="1200" dirty="0">
              <a:solidFill>
                <a:schemeClr val="tx1"/>
              </a:solidFill>
            </a:rPr>
            <a:t>Fire and smoke</a:t>
          </a:r>
        </a:p>
      </dsp:txBody>
      <dsp:txXfrm>
        <a:off x="999767" y="591"/>
        <a:ext cx="1946895" cy="1168137"/>
      </dsp:txXfrm>
    </dsp:sp>
    <dsp:sp modelId="{0A37377C-E975-4893-BE8D-C4AAC16F544B}">
      <dsp:nvSpPr>
        <dsp:cNvPr id="0" name=""/>
        <dsp:cNvSpPr/>
      </dsp:nvSpPr>
      <dsp:spPr>
        <a:xfrm>
          <a:off x="3141352" y="591"/>
          <a:ext cx="1946895" cy="11681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0">
            <a:lnSpc>
              <a:spcPct val="90000"/>
            </a:lnSpc>
            <a:spcBef>
              <a:spcPct val="0"/>
            </a:spcBef>
            <a:spcAft>
              <a:spcPct val="35000"/>
            </a:spcAft>
            <a:buNone/>
          </a:pPr>
          <a:r>
            <a:rPr lang="en-IN" sz="2300" kern="1200" dirty="0">
              <a:solidFill>
                <a:schemeClr val="tx1"/>
              </a:solidFill>
            </a:rPr>
            <a:t>Lightning strikes</a:t>
          </a:r>
        </a:p>
      </dsp:txBody>
      <dsp:txXfrm>
        <a:off x="3141352" y="591"/>
        <a:ext cx="1946895" cy="1168137"/>
      </dsp:txXfrm>
    </dsp:sp>
    <dsp:sp modelId="{337558DE-43F1-4176-ADB6-EC229C941D80}">
      <dsp:nvSpPr>
        <dsp:cNvPr id="0" name=""/>
        <dsp:cNvSpPr/>
      </dsp:nvSpPr>
      <dsp:spPr>
        <a:xfrm>
          <a:off x="5282937" y="591"/>
          <a:ext cx="1946895" cy="11681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0">
            <a:lnSpc>
              <a:spcPct val="90000"/>
            </a:lnSpc>
            <a:spcBef>
              <a:spcPct val="0"/>
            </a:spcBef>
            <a:spcAft>
              <a:spcPct val="35000"/>
            </a:spcAft>
            <a:buNone/>
          </a:pPr>
          <a:r>
            <a:rPr lang="en-IN" sz="2300" kern="1200" dirty="0">
              <a:solidFill>
                <a:schemeClr val="tx1"/>
              </a:solidFill>
            </a:rPr>
            <a:t>Windstorms and hail</a:t>
          </a:r>
        </a:p>
      </dsp:txBody>
      <dsp:txXfrm>
        <a:off x="5282937" y="591"/>
        <a:ext cx="1946895" cy="1168137"/>
      </dsp:txXfrm>
    </dsp:sp>
    <dsp:sp modelId="{CF0EC23C-49D8-4D56-9320-B0F39E648DDF}">
      <dsp:nvSpPr>
        <dsp:cNvPr id="0" name=""/>
        <dsp:cNvSpPr/>
      </dsp:nvSpPr>
      <dsp:spPr>
        <a:xfrm>
          <a:off x="999767" y="1363418"/>
          <a:ext cx="1946895" cy="11681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0">
            <a:lnSpc>
              <a:spcPct val="90000"/>
            </a:lnSpc>
            <a:spcBef>
              <a:spcPct val="0"/>
            </a:spcBef>
            <a:spcAft>
              <a:spcPct val="35000"/>
            </a:spcAft>
            <a:buNone/>
          </a:pPr>
          <a:r>
            <a:rPr lang="en-IN" sz="2300" kern="1200" dirty="0">
              <a:solidFill>
                <a:schemeClr val="tx1"/>
              </a:solidFill>
            </a:rPr>
            <a:t>Explosion</a:t>
          </a:r>
        </a:p>
      </dsp:txBody>
      <dsp:txXfrm>
        <a:off x="999767" y="1363418"/>
        <a:ext cx="1946895" cy="1168137"/>
      </dsp:txXfrm>
    </dsp:sp>
    <dsp:sp modelId="{8D74E71C-B51C-4DEB-8759-455FA28178D5}">
      <dsp:nvSpPr>
        <dsp:cNvPr id="0" name=""/>
        <dsp:cNvSpPr/>
      </dsp:nvSpPr>
      <dsp:spPr>
        <a:xfrm>
          <a:off x="3141352" y="1363418"/>
          <a:ext cx="1946895" cy="11681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0">
            <a:lnSpc>
              <a:spcPct val="90000"/>
            </a:lnSpc>
            <a:spcBef>
              <a:spcPct val="0"/>
            </a:spcBef>
            <a:spcAft>
              <a:spcPct val="35000"/>
            </a:spcAft>
            <a:buNone/>
          </a:pPr>
          <a:r>
            <a:rPr lang="en-IN" sz="2300" kern="1200" dirty="0">
              <a:solidFill>
                <a:schemeClr val="tx1"/>
              </a:solidFill>
            </a:rPr>
            <a:t>Vandalism and malicious mischief</a:t>
          </a:r>
        </a:p>
      </dsp:txBody>
      <dsp:txXfrm>
        <a:off x="3141352" y="1363418"/>
        <a:ext cx="1946895" cy="1168137"/>
      </dsp:txXfrm>
    </dsp:sp>
    <dsp:sp modelId="{D97088F0-F9C9-4B7B-82FE-C37E09B01B77}">
      <dsp:nvSpPr>
        <dsp:cNvPr id="0" name=""/>
        <dsp:cNvSpPr/>
      </dsp:nvSpPr>
      <dsp:spPr>
        <a:xfrm>
          <a:off x="5282937" y="1363418"/>
          <a:ext cx="1946895" cy="11681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0">
            <a:lnSpc>
              <a:spcPct val="90000"/>
            </a:lnSpc>
            <a:spcBef>
              <a:spcPct val="0"/>
            </a:spcBef>
            <a:spcAft>
              <a:spcPct val="35000"/>
            </a:spcAft>
            <a:buNone/>
          </a:pPr>
          <a:r>
            <a:rPr lang="en-IN" sz="2300" kern="1200" dirty="0">
              <a:solidFill>
                <a:schemeClr val="tx1"/>
              </a:solidFill>
            </a:rPr>
            <a:t>Damage from an aircraft, car or vehicle</a:t>
          </a:r>
        </a:p>
      </dsp:txBody>
      <dsp:txXfrm>
        <a:off x="5282937" y="1363418"/>
        <a:ext cx="1946895" cy="1168137"/>
      </dsp:txXfrm>
    </dsp:sp>
    <dsp:sp modelId="{4F0465D7-7F9F-402D-AA0C-D374577C09F9}">
      <dsp:nvSpPr>
        <dsp:cNvPr id="0" name=""/>
        <dsp:cNvSpPr/>
      </dsp:nvSpPr>
      <dsp:spPr>
        <a:xfrm>
          <a:off x="999767" y="2726244"/>
          <a:ext cx="1946895" cy="11681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0">
            <a:lnSpc>
              <a:spcPct val="90000"/>
            </a:lnSpc>
            <a:spcBef>
              <a:spcPct val="0"/>
            </a:spcBef>
            <a:spcAft>
              <a:spcPct val="35000"/>
            </a:spcAft>
            <a:buNone/>
          </a:pPr>
          <a:r>
            <a:rPr lang="en-IN" sz="2300" kern="1200" dirty="0">
              <a:solidFill>
                <a:schemeClr val="tx1"/>
              </a:solidFill>
            </a:rPr>
            <a:t>Theft</a:t>
          </a:r>
        </a:p>
      </dsp:txBody>
      <dsp:txXfrm>
        <a:off x="999767" y="2726244"/>
        <a:ext cx="1946895" cy="1168137"/>
      </dsp:txXfrm>
    </dsp:sp>
    <dsp:sp modelId="{96491B54-AB87-4DAF-AEA0-F027972ED997}">
      <dsp:nvSpPr>
        <dsp:cNvPr id="0" name=""/>
        <dsp:cNvSpPr/>
      </dsp:nvSpPr>
      <dsp:spPr>
        <a:xfrm>
          <a:off x="3141352" y="2726244"/>
          <a:ext cx="1946895" cy="11681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0">
            <a:lnSpc>
              <a:spcPct val="90000"/>
            </a:lnSpc>
            <a:spcBef>
              <a:spcPct val="0"/>
            </a:spcBef>
            <a:spcAft>
              <a:spcPct val="35000"/>
            </a:spcAft>
            <a:buNone/>
          </a:pPr>
          <a:r>
            <a:rPr lang="en-IN" sz="2300" kern="1200" dirty="0">
              <a:solidFill>
                <a:schemeClr val="tx1"/>
              </a:solidFill>
            </a:rPr>
            <a:t>Falling objects</a:t>
          </a:r>
        </a:p>
      </dsp:txBody>
      <dsp:txXfrm>
        <a:off x="3141352" y="2726244"/>
        <a:ext cx="1946895" cy="1168137"/>
      </dsp:txXfrm>
    </dsp:sp>
    <dsp:sp modelId="{4B5BDE75-3EFF-451E-82C2-7CA4A95AA04C}">
      <dsp:nvSpPr>
        <dsp:cNvPr id="0" name=""/>
        <dsp:cNvSpPr/>
      </dsp:nvSpPr>
      <dsp:spPr>
        <a:xfrm>
          <a:off x="5282937" y="2726244"/>
          <a:ext cx="1946895" cy="11681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0">
            <a:lnSpc>
              <a:spcPct val="90000"/>
            </a:lnSpc>
            <a:spcBef>
              <a:spcPct val="0"/>
            </a:spcBef>
            <a:spcAft>
              <a:spcPct val="35000"/>
            </a:spcAft>
            <a:buNone/>
          </a:pPr>
          <a:r>
            <a:rPr lang="en-IN" sz="2300" kern="1200" dirty="0">
              <a:solidFill>
                <a:schemeClr val="tx1"/>
              </a:solidFill>
            </a:rPr>
            <a:t>Weight of ice, snow or sleet</a:t>
          </a:r>
        </a:p>
      </dsp:txBody>
      <dsp:txXfrm>
        <a:off x="5282937" y="2726244"/>
        <a:ext cx="1946895" cy="1168137"/>
      </dsp:txXfrm>
    </dsp:sp>
    <dsp:sp modelId="{56925D8B-0146-4483-966F-DCEC1BDA3B58}">
      <dsp:nvSpPr>
        <dsp:cNvPr id="0" name=""/>
        <dsp:cNvSpPr/>
      </dsp:nvSpPr>
      <dsp:spPr>
        <a:xfrm>
          <a:off x="3141352" y="4089071"/>
          <a:ext cx="1946895" cy="11681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rtl="0">
            <a:lnSpc>
              <a:spcPct val="90000"/>
            </a:lnSpc>
            <a:spcBef>
              <a:spcPct val="0"/>
            </a:spcBef>
            <a:spcAft>
              <a:spcPct val="35000"/>
            </a:spcAft>
            <a:buNone/>
          </a:pPr>
          <a:r>
            <a:rPr lang="en-IN" sz="2300" kern="1200" dirty="0">
              <a:solidFill>
                <a:schemeClr val="tx1"/>
              </a:solidFill>
            </a:rPr>
            <a:t>Water damage</a:t>
          </a:r>
        </a:p>
      </dsp:txBody>
      <dsp:txXfrm>
        <a:off x="3141352" y="4089071"/>
        <a:ext cx="1946895" cy="116813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301F32-78B2-44FA-BD67-CE68B227EBB4}">
      <dsp:nvSpPr>
        <dsp:cNvPr id="0" name=""/>
        <dsp:cNvSpPr/>
      </dsp:nvSpPr>
      <dsp:spPr>
        <a:xfrm>
          <a:off x="0" y="21723"/>
          <a:ext cx="8229600" cy="913678"/>
        </a:xfrm>
        <a:prstGeom prst="roundRect">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rtl="0">
            <a:lnSpc>
              <a:spcPct val="90000"/>
            </a:lnSpc>
            <a:spcBef>
              <a:spcPct val="0"/>
            </a:spcBef>
            <a:spcAft>
              <a:spcPct val="35000"/>
            </a:spcAft>
            <a:buNone/>
          </a:pPr>
          <a:r>
            <a:rPr lang="en-IN" sz="2300" kern="1200" dirty="0">
              <a:solidFill>
                <a:schemeClr val="tx1"/>
              </a:solidFill>
            </a:rPr>
            <a:t>Destruction of property wilfully.</a:t>
          </a:r>
        </a:p>
      </dsp:txBody>
      <dsp:txXfrm>
        <a:off x="44602" y="66325"/>
        <a:ext cx="8140396" cy="824474"/>
      </dsp:txXfrm>
    </dsp:sp>
    <dsp:sp modelId="{5BB8AC0D-89E4-4581-BB20-1FBBB62EF37C}">
      <dsp:nvSpPr>
        <dsp:cNvPr id="0" name=""/>
        <dsp:cNvSpPr/>
      </dsp:nvSpPr>
      <dsp:spPr>
        <a:xfrm>
          <a:off x="0" y="1001642"/>
          <a:ext cx="8229600" cy="913678"/>
        </a:xfrm>
        <a:prstGeom prst="roundRect">
          <a:avLst/>
        </a:prstGeom>
        <a:solidFill>
          <a:schemeClr val="accent1">
            <a:shade val="50000"/>
            <a:hueOff val="144575"/>
            <a:satOff val="-3024"/>
            <a:lumOff val="168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rtl="0">
            <a:lnSpc>
              <a:spcPct val="90000"/>
            </a:lnSpc>
            <a:spcBef>
              <a:spcPct val="0"/>
            </a:spcBef>
            <a:spcAft>
              <a:spcPct val="35000"/>
            </a:spcAft>
            <a:buNone/>
          </a:pPr>
          <a:r>
            <a:rPr lang="en-IN" sz="2300" kern="1200" dirty="0">
              <a:solidFill>
                <a:schemeClr val="tx1"/>
              </a:solidFill>
            </a:rPr>
            <a:t>Damages to property due to wear and tear.</a:t>
          </a:r>
        </a:p>
      </dsp:txBody>
      <dsp:txXfrm>
        <a:off x="44602" y="1046244"/>
        <a:ext cx="8140396" cy="824474"/>
      </dsp:txXfrm>
    </dsp:sp>
    <dsp:sp modelId="{5B269B22-AFA8-4F4A-A568-75EFE38EB26B}">
      <dsp:nvSpPr>
        <dsp:cNvPr id="0" name=""/>
        <dsp:cNvSpPr/>
      </dsp:nvSpPr>
      <dsp:spPr>
        <a:xfrm>
          <a:off x="0" y="1981560"/>
          <a:ext cx="8229600" cy="913678"/>
        </a:xfrm>
        <a:prstGeom prst="roundRect">
          <a:avLst/>
        </a:prstGeom>
        <a:solidFill>
          <a:schemeClr val="accent1">
            <a:shade val="50000"/>
            <a:hueOff val="289149"/>
            <a:satOff val="-6048"/>
            <a:lumOff val="3365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rtl="0">
            <a:lnSpc>
              <a:spcPct val="90000"/>
            </a:lnSpc>
            <a:spcBef>
              <a:spcPct val="0"/>
            </a:spcBef>
            <a:spcAft>
              <a:spcPct val="35000"/>
            </a:spcAft>
            <a:buNone/>
          </a:pPr>
          <a:r>
            <a:rPr lang="en-IN" sz="2300" kern="1200" dirty="0">
              <a:solidFill>
                <a:schemeClr val="tx1"/>
              </a:solidFill>
            </a:rPr>
            <a:t>Loss to property due to war.</a:t>
          </a:r>
        </a:p>
      </dsp:txBody>
      <dsp:txXfrm>
        <a:off x="44602" y="2026162"/>
        <a:ext cx="8140396" cy="824474"/>
      </dsp:txXfrm>
    </dsp:sp>
    <dsp:sp modelId="{61A56D40-B71C-4767-990B-7988326C457D}">
      <dsp:nvSpPr>
        <dsp:cNvPr id="0" name=""/>
        <dsp:cNvSpPr/>
      </dsp:nvSpPr>
      <dsp:spPr>
        <a:xfrm>
          <a:off x="0" y="2961479"/>
          <a:ext cx="8229600" cy="913678"/>
        </a:xfrm>
        <a:prstGeom prst="roundRect">
          <a:avLst/>
        </a:prstGeom>
        <a:solidFill>
          <a:schemeClr val="accent1">
            <a:shade val="50000"/>
            <a:hueOff val="289149"/>
            <a:satOff val="-6048"/>
            <a:lumOff val="3365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rtl="0">
            <a:lnSpc>
              <a:spcPct val="90000"/>
            </a:lnSpc>
            <a:spcBef>
              <a:spcPct val="0"/>
            </a:spcBef>
            <a:spcAft>
              <a:spcPct val="35000"/>
            </a:spcAft>
            <a:buNone/>
          </a:pPr>
          <a:r>
            <a:rPr lang="en-IN" sz="2300" kern="1200" dirty="0">
              <a:solidFill>
                <a:schemeClr val="tx1"/>
              </a:solidFill>
            </a:rPr>
            <a:t>Loss to property unoccupied for more than a certain specified period.</a:t>
          </a:r>
        </a:p>
      </dsp:txBody>
      <dsp:txXfrm>
        <a:off x="44602" y="3006081"/>
        <a:ext cx="8140396" cy="824474"/>
      </dsp:txXfrm>
    </dsp:sp>
    <dsp:sp modelId="{AF85B073-FFF2-4093-93A6-6BC6E61A7AC1}">
      <dsp:nvSpPr>
        <dsp:cNvPr id="0" name=""/>
        <dsp:cNvSpPr/>
      </dsp:nvSpPr>
      <dsp:spPr>
        <a:xfrm>
          <a:off x="0" y="3941397"/>
          <a:ext cx="8229600" cy="913678"/>
        </a:xfrm>
        <a:prstGeom prst="roundRect">
          <a:avLst/>
        </a:prstGeom>
        <a:solidFill>
          <a:schemeClr val="accent1">
            <a:shade val="50000"/>
            <a:hueOff val="144575"/>
            <a:satOff val="-3024"/>
            <a:lumOff val="168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rtl="0">
            <a:lnSpc>
              <a:spcPct val="90000"/>
            </a:lnSpc>
            <a:spcBef>
              <a:spcPct val="0"/>
            </a:spcBef>
            <a:spcAft>
              <a:spcPct val="35000"/>
            </a:spcAft>
            <a:buNone/>
          </a:pPr>
          <a:r>
            <a:rPr lang="en-IN" sz="2300" kern="1200" dirty="0">
              <a:solidFill>
                <a:schemeClr val="tx1"/>
              </a:solidFill>
            </a:rPr>
            <a:t>Money in the form of cash, antiques and collectibles.</a:t>
          </a:r>
        </a:p>
      </dsp:txBody>
      <dsp:txXfrm>
        <a:off x="44602" y="3985999"/>
        <a:ext cx="8140396" cy="82447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B4B387-3FBB-4121-9CF1-9A24F9B06683}">
      <dsp:nvSpPr>
        <dsp:cNvPr id="0" name=""/>
        <dsp:cNvSpPr/>
      </dsp:nvSpPr>
      <dsp:spPr>
        <a:xfrm>
          <a:off x="235676" y="2671"/>
          <a:ext cx="1804243" cy="108254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Fire</a:t>
          </a:r>
        </a:p>
      </dsp:txBody>
      <dsp:txXfrm>
        <a:off x="235676" y="2671"/>
        <a:ext cx="1804243" cy="1082546"/>
      </dsp:txXfrm>
    </dsp:sp>
    <dsp:sp modelId="{C7D2842D-0BF9-4385-909E-6EFD716A5BEB}">
      <dsp:nvSpPr>
        <dsp:cNvPr id="0" name=""/>
        <dsp:cNvSpPr/>
      </dsp:nvSpPr>
      <dsp:spPr>
        <a:xfrm>
          <a:off x="2220344" y="2671"/>
          <a:ext cx="1804243" cy="1082546"/>
        </a:xfrm>
        <a:prstGeom prst="rect">
          <a:avLst/>
        </a:prstGeom>
        <a:solidFill>
          <a:schemeClr val="accent4">
            <a:hueOff val="-372064"/>
            <a:satOff val="2242"/>
            <a:lumOff val="1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Explosion / Implosion</a:t>
          </a:r>
        </a:p>
      </dsp:txBody>
      <dsp:txXfrm>
        <a:off x="2220344" y="2671"/>
        <a:ext cx="1804243" cy="1082546"/>
      </dsp:txXfrm>
    </dsp:sp>
    <dsp:sp modelId="{9FDC1296-4E79-480A-950F-626CE4EEB30C}">
      <dsp:nvSpPr>
        <dsp:cNvPr id="0" name=""/>
        <dsp:cNvSpPr/>
      </dsp:nvSpPr>
      <dsp:spPr>
        <a:xfrm>
          <a:off x="4205012" y="2671"/>
          <a:ext cx="1804243" cy="1082546"/>
        </a:xfrm>
        <a:prstGeom prst="rect">
          <a:avLst/>
        </a:prstGeom>
        <a:solidFill>
          <a:schemeClr val="accent4">
            <a:hueOff val="-744128"/>
            <a:satOff val="4483"/>
            <a:lumOff val="3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Riot &amp; Strike</a:t>
          </a:r>
        </a:p>
      </dsp:txBody>
      <dsp:txXfrm>
        <a:off x="4205012" y="2671"/>
        <a:ext cx="1804243" cy="1082546"/>
      </dsp:txXfrm>
    </dsp:sp>
    <dsp:sp modelId="{6E9FF9A7-6D55-4719-9EEC-7FFDF94721AF}">
      <dsp:nvSpPr>
        <dsp:cNvPr id="0" name=""/>
        <dsp:cNvSpPr/>
      </dsp:nvSpPr>
      <dsp:spPr>
        <a:xfrm>
          <a:off x="6189679" y="2671"/>
          <a:ext cx="1804243" cy="1082546"/>
        </a:xfrm>
        <a:prstGeom prst="rect">
          <a:avLst/>
        </a:prstGeom>
        <a:solidFill>
          <a:schemeClr val="accent4">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Impact damage</a:t>
          </a:r>
        </a:p>
      </dsp:txBody>
      <dsp:txXfrm>
        <a:off x="6189679" y="2671"/>
        <a:ext cx="1804243" cy="1082546"/>
      </dsp:txXfrm>
    </dsp:sp>
    <dsp:sp modelId="{633EC5B9-C703-4A71-AF50-BA81B6E98D45}">
      <dsp:nvSpPr>
        <dsp:cNvPr id="0" name=""/>
        <dsp:cNvSpPr/>
      </dsp:nvSpPr>
      <dsp:spPr>
        <a:xfrm>
          <a:off x="235676" y="1265641"/>
          <a:ext cx="1804243" cy="1082546"/>
        </a:xfrm>
        <a:prstGeom prst="rect">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Bursting &amp; Overflowing of water tanks</a:t>
          </a:r>
        </a:p>
      </dsp:txBody>
      <dsp:txXfrm>
        <a:off x="235676" y="1265641"/>
        <a:ext cx="1804243" cy="1082546"/>
      </dsp:txXfrm>
    </dsp:sp>
    <dsp:sp modelId="{600BBC16-6E6F-4873-9FBA-F6686F03B420}">
      <dsp:nvSpPr>
        <dsp:cNvPr id="0" name=""/>
        <dsp:cNvSpPr/>
      </dsp:nvSpPr>
      <dsp:spPr>
        <a:xfrm>
          <a:off x="2220344" y="1265641"/>
          <a:ext cx="1804243" cy="1082546"/>
        </a:xfrm>
        <a:prstGeom prst="rect">
          <a:avLst/>
        </a:prstGeom>
        <a:solidFill>
          <a:schemeClr val="accent4">
            <a:hueOff val="-1860321"/>
            <a:satOff val="11208"/>
            <a:lumOff val="8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Missile Testing operations</a:t>
          </a:r>
        </a:p>
      </dsp:txBody>
      <dsp:txXfrm>
        <a:off x="2220344" y="1265641"/>
        <a:ext cx="1804243" cy="1082546"/>
      </dsp:txXfrm>
    </dsp:sp>
    <dsp:sp modelId="{E8CD7611-3939-4438-86FD-25C3D3F029B5}">
      <dsp:nvSpPr>
        <dsp:cNvPr id="0" name=""/>
        <dsp:cNvSpPr/>
      </dsp:nvSpPr>
      <dsp:spPr>
        <a:xfrm>
          <a:off x="4205012" y="1265641"/>
          <a:ext cx="1804243" cy="1082546"/>
        </a:xfrm>
        <a:prstGeom prst="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Leakage from automatic sprinkles</a:t>
          </a:r>
        </a:p>
      </dsp:txBody>
      <dsp:txXfrm>
        <a:off x="4205012" y="1265641"/>
        <a:ext cx="1804243" cy="1082546"/>
      </dsp:txXfrm>
    </dsp:sp>
    <dsp:sp modelId="{D5A89F47-8783-4DD2-99F2-97279707950F}">
      <dsp:nvSpPr>
        <dsp:cNvPr id="0" name=""/>
        <dsp:cNvSpPr/>
      </dsp:nvSpPr>
      <dsp:spPr>
        <a:xfrm>
          <a:off x="6189679" y="1265641"/>
          <a:ext cx="1804243" cy="1082546"/>
        </a:xfrm>
        <a:prstGeom prst="rect">
          <a:avLst/>
        </a:prstGeom>
        <a:solidFill>
          <a:schemeClr val="accent4">
            <a:hueOff val="-2604449"/>
            <a:satOff val="15691"/>
            <a:lumOff val="12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Bush fire</a:t>
          </a:r>
        </a:p>
      </dsp:txBody>
      <dsp:txXfrm>
        <a:off x="6189679" y="1265641"/>
        <a:ext cx="1804243" cy="1082546"/>
      </dsp:txXfrm>
    </dsp:sp>
    <dsp:sp modelId="{E5051313-AB31-4D4C-A046-78C34504A76C}">
      <dsp:nvSpPr>
        <dsp:cNvPr id="0" name=""/>
        <dsp:cNvSpPr/>
      </dsp:nvSpPr>
      <dsp:spPr>
        <a:xfrm>
          <a:off x="235676" y="2528612"/>
          <a:ext cx="1804243" cy="1082546"/>
        </a:xfrm>
        <a:prstGeom prst="rect">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Lightning</a:t>
          </a:r>
        </a:p>
      </dsp:txBody>
      <dsp:txXfrm>
        <a:off x="235676" y="2528612"/>
        <a:ext cx="1804243" cy="1082546"/>
      </dsp:txXfrm>
    </dsp:sp>
    <dsp:sp modelId="{9EB1003C-3DC0-4138-B83A-09904A347853}">
      <dsp:nvSpPr>
        <dsp:cNvPr id="0" name=""/>
        <dsp:cNvSpPr/>
      </dsp:nvSpPr>
      <dsp:spPr>
        <a:xfrm>
          <a:off x="2220344" y="2528612"/>
          <a:ext cx="1804243" cy="1082546"/>
        </a:xfrm>
        <a:prstGeom prst="rect">
          <a:avLst/>
        </a:prstGeom>
        <a:solidFill>
          <a:schemeClr val="accent4">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Aircraft damage</a:t>
          </a:r>
        </a:p>
      </dsp:txBody>
      <dsp:txXfrm>
        <a:off x="2220344" y="2528612"/>
        <a:ext cx="1804243" cy="1082546"/>
      </dsp:txXfrm>
    </dsp:sp>
    <dsp:sp modelId="{91E2F4FB-B44A-488E-8743-194AAADB95A5}">
      <dsp:nvSpPr>
        <dsp:cNvPr id="0" name=""/>
        <dsp:cNvSpPr/>
      </dsp:nvSpPr>
      <dsp:spPr>
        <a:xfrm>
          <a:off x="4205012" y="2528612"/>
          <a:ext cx="1804243" cy="1082546"/>
        </a:xfrm>
        <a:prstGeom prst="rect">
          <a:avLst/>
        </a:prstGeom>
        <a:solidFill>
          <a:schemeClr val="accent4">
            <a:hueOff val="-3720641"/>
            <a:satOff val="22416"/>
            <a:lumOff val="17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Storm / Cyclone</a:t>
          </a:r>
        </a:p>
      </dsp:txBody>
      <dsp:txXfrm>
        <a:off x="4205012" y="2528612"/>
        <a:ext cx="1804243" cy="1082546"/>
      </dsp:txXfrm>
    </dsp:sp>
    <dsp:sp modelId="{84268230-E6B5-49D4-989A-52B0CA44A5CD}">
      <dsp:nvSpPr>
        <dsp:cNvPr id="0" name=""/>
        <dsp:cNvSpPr/>
      </dsp:nvSpPr>
      <dsp:spPr>
        <a:xfrm>
          <a:off x="6189679" y="2528612"/>
          <a:ext cx="1804243" cy="1082546"/>
        </a:xfrm>
        <a:prstGeom prst="rect">
          <a:avLst/>
        </a:prstGeom>
        <a:solidFill>
          <a:schemeClr val="accent4">
            <a:hueOff val="-4092706"/>
            <a:satOff val="24657"/>
            <a:lumOff val="19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Subsidence of Landslide</a:t>
          </a:r>
        </a:p>
      </dsp:txBody>
      <dsp:txXfrm>
        <a:off x="6189679" y="2528612"/>
        <a:ext cx="1804243" cy="1082546"/>
      </dsp:txXfrm>
    </dsp:sp>
    <dsp:sp modelId="{83DA12D4-83A5-4E0D-B429-60A286A72478}">
      <dsp:nvSpPr>
        <dsp:cNvPr id="0" name=""/>
        <dsp:cNvSpPr/>
      </dsp:nvSpPr>
      <dsp:spPr>
        <a:xfrm>
          <a:off x="3212678" y="3791582"/>
          <a:ext cx="1804243" cy="1082546"/>
        </a:xfrm>
        <a:prstGeom prst="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IN" sz="2100" kern="1200" dirty="0">
              <a:solidFill>
                <a:schemeClr val="tx1"/>
              </a:solidFill>
            </a:rPr>
            <a:t>Earthquake      ( Fire &amp; Shock)</a:t>
          </a:r>
        </a:p>
      </dsp:txBody>
      <dsp:txXfrm>
        <a:off x="3212678" y="3791582"/>
        <a:ext cx="1804243" cy="108254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ADD411-CE73-4DE7-B081-5E49E182FC97}">
      <dsp:nvSpPr>
        <dsp:cNvPr id="0" name=""/>
        <dsp:cNvSpPr/>
      </dsp:nvSpPr>
      <dsp:spPr>
        <a:xfrm>
          <a:off x="2411" y="525660"/>
          <a:ext cx="1912739" cy="114764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solidFill>
                <a:schemeClr val="tx1"/>
              </a:solidFill>
            </a:rPr>
            <a:t>Wilful acts or gross negligence</a:t>
          </a:r>
        </a:p>
      </dsp:txBody>
      <dsp:txXfrm>
        <a:off x="2411" y="525660"/>
        <a:ext cx="1912739" cy="1147643"/>
      </dsp:txXfrm>
    </dsp:sp>
    <dsp:sp modelId="{C6D65A3A-D113-4460-9D30-FC27048EB1D6}">
      <dsp:nvSpPr>
        <dsp:cNvPr id="0" name=""/>
        <dsp:cNvSpPr/>
      </dsp:nvSpPr>
      <dsp:spPr>
        <a:xfrm>
          <a:off x="2106423" y="525660"/>
          <a:ext cx="1912739" cy="114764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solidFill>
                <a:schemeClr val="tx1"/>
              </a:solidFill>
            </a:rPr>
            <a:t>Natural Heading</a:t>
          </a:r>
        </a:p>
      </dsp:txBody>
      <dsp:txXfrm>
        <a:off x="2106423" y="525660"/>
        <a:ext cx="1912739" cy="1147643"/>
      </dsp:txXfrm>
    </dsp:sp>
    <dsp:sp modelId="{E8ADACEC-34E2-44F6-8C11-B8A33CB66342}">
      <dsp:nvSpPr>
        <dsp:cNvPr id="0" name=""/>
        <dsp:cNvSpPr/>
      </dsp:nvSpPr>
      <dsp:spPr>
        <a:xfrm>
          <a:off x="4210436" y="525660"/>
          <a:ext cx="1912739" cy="114764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solidFill>
                <a:schemeClr val="tx1"/>
              </a:solidFill>
            </a:rPr>
            <a:t>Destruction by own fermentation</a:t>
          </a:r>
        </a:p>
      </dsp:txBody>
      <dsp:txXfrm>
        <a:off x="4210436" y="525660"/>
        <a:ext cx="1912739" cy="1147643"/>
      </dsp:txXfrm>
    </dsp:sp>
    <dsp:sp modelId="{F731AD8F-BA2A-4F1F-826F-271A7F1A0D62}">
      <dsp:nvSpPr>
        <dsp:cNvPr id="0" name=""/>
        <dsp:cNvSpPr/>
      </dsp:nvSpPr>
      <dsp:spPr>
        <a:xfrm>
          <a:off x="6314449" y="525660"/>
          <a:ext cx="1912739" cy="114764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solidFill>
                <a:schemeClr val="tx1"/>
              </a:solidFill>
            </a:rPr>
            <a:t>Forest Fire</a:t>
          </a:r>
        </a:p>
      </dsp:txBody>
      <dsp:txXfrm>
        <a:off x="6314449" y="525660"/>
        <a:ext cx="1912739" cy="1147643"/>
      </dsp:txXfrm>
    </dsp:sp>
    <dsp:sp modelId="{E2BEA99A-7911-4042-86AC-06EBB3BA3A5A}">
      <dsp:nvSpPr>
        <dsp:cNvPr id="0" name=""/>
        <dsp:cNvSpPr/>
      </dsp:nvSpPr>
      <dsp:spPr>
        <a:xfrm>
          <a:off x="2411" y="1864578"/>
          <a:ext cx="1912739" cy="114764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solidFill>
                <a:schemeClr val="tx1"/>
              </a:solidFill>
            </a:rPr>
            <a:t>War &amp; nuclear group of perils</a:t>
          </a:r>
        </a:p>
      </dsp:txBody>
      <dsp:txXfrm>
        <a:off x="2411" y="1864578"/>
        <a:ext cx="1912739" cy="1147643"/>
      </dsp:txXfrm>
    </dsp:sp>
    <dsp:sp modelId="{B1376C6A-A9E5-455B-9027-215234DC9D04}">
      <dsp:nvSpPr>
        <dsp:cNvPr id="0" name=""/>
        <dsp:cNvSpPr/>
      </dsp:nvSpPr>
      <dsp:spPr>
        <a:xfrm>
          <a:off x="2106423" y="1864578"/>
          <a:ext cx="1912739" cy="114764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solidFill>
                <a:schemeClr val="tx1"/>
              </a:solidFill>
            </a:rPr>
            <a:t>Damage caused by centrifugal forces</a:t>
          </a:r>
        </a:p>
      </dsp:txBody>
      <dsp:txXfrm>
        <a:off x="2106423" y="1864578"/>
        <a:ext cx="1912739" cy="1147643"/>
      </dsp:txXfrm>
    </dsp:sp>
    <dsp:sp modelId="{021DC2E8-CE86-4903-90A8-4852BDFC2850}">
      <dsp:nvSpPr>
        <dsp:cNvPr id="0" name=""/>
        <dsp:cNvSpPr/>
      </dsp:nvSpPr>
      <dsp:spPr>
        <a:xfrm>
          <a:off x="4210436" y="1864578"/>
          <a:ext cx="1912739" cy="114764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solidFill>
                <a:schemeClr val="tx1"/>
              </a:solidFill>
            </a:rPr>
            <a:t>Consequential losses</a:t>
          </a:r>
        </a:p>
      </dsp:txBody>
      <dsp:txXfrm>
        <a:off x="4210436" y="1864578"/>
        <a:ext cx="1912739" cy="1147643"/>
      </dsp:txXfrm>
    </dsp:sp>
    <dsp:sp modelId="{B7E69F45-CDB0-48E0-8E49-51C6E99F3649}">
      <dsp:nvSpPr>
        <dsp:cNvPr id="0" name=""/>
        <dsp:cNvSpPr/>
      </dsp:nvSpPr>
      <dsp:spPr>
        <a:xfrm>
          <a:off x="6314449" y="1864578"/>
          <a:ext cx="1912739" cy="114764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solidFill>
                <a:schemeClr val="tx1"/>
              </a:solidFill>
            </a:rPr>
            <a:t>Pollution &amp; contamination</a:t>
          </a:r>
        </a:p>
      </dsp:txBody>
      <dsp:txXfrm>
        <a:off x="6314449" y="1864578"/>
        <a:ext cx="1912739" cy="1147643"/>
      </dsp:txXfrm>
    </dsp:sp>
    <dsp:sp modelId="{C6755656-55C7-461F-8C76-5E344DF13083}">
      <dsp:nvSpPr>
        <dsp:cNvPr id="0" name=""/>
        <dsp:cNvSpPr/>
      </dsp:nvSpPr>
      <dsp:spPr>
        <a:xfrm>
          <a:off x="2106423" y="3203495"/>
          <a:ext cx="1912739" cy="114764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solidFill>
                <a:schemeClr val="tx1"/>
              </a:solidFill>
            </a:rPr>
            <a:t>Burning of property by public authority </a:t>
          </a:r>
        </a:p>
      </dsp:txBody>
      <dsp:txXfrm>
        <a:off x="2106423" y="3203495"/>
        <a:ext cx="1912739" cy="1147643"/>
      </dsp:txXfrm>
    </dsp:sp>
    <dsp:sp modelId="{C464E62E-50A5-47FA-A75A-BA51D2CEB2DD}">
      <dsp:nvSpPr>
        <dsp:cNvPr id="0" name=""/>
        <dsp:cNvSpPr/>
      </dsp:nvSpPr>
      <dsp:spPr>
        <a:xfrm>
          <a:off x="4210436" y="3203495"/>
          <a:ext cx="1912739" cy="114764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IN" sz="2100" kern="1200" dirty="0">
              <a:solidFill>
                <a:schemeClr val="tx1"/>
              </a:solidFill>
            </a:rPr>
            <a:t>Electrical &amp; mechanical breakdown</a:t>
          </a:r>
        </a:p>
      </dsp:txBody>
      <dsp:txXfrm>
        <a:off x="4210436" y="3203495"/>
        <a:ext cx="1912739" cy="114764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6FA6C6-9624-48B5-8350-7D91F3B2B6D3}">
      <dsp:nvSpPr>
        <dsp:cNvPr id="0" name=""/>
        <dsp:cNvSpPr/>
      </dsp:nvSpPr>
      <dsp:spPr>
        <a:xfrm>
          <a:off x="7233" y="785098"/>
          <a:ext cx="2161877" cy="1297126"/>
        </a:xfrm>
        <a:prstGeom prst="roundRect">
          <a:avLst>
            <a:gd name="adj" fmla="val 10000"/>
          </a:avLst>
        </a:prstGeom>
        <a:solidFill>
          <a:schemeClr val="accent5">
            <a:alpha val="90000"/>
            <a:hueOff val="0"/>
            <a:satOff val="0"/>
            <a:lumOff val="0"/>
            <a:alphaOff val="0"/>
          </a:schemeClr>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b="1" kern="1200" dirty="0">
              <a:solidFill>
                <a:schemeClr val="tx1"/>
              </a:solidFill>
            </a:rPr>
            <a:t>Intimation of Damage</a:t>
          </a:r>
        </a:p>
      </dsp:txBody>
      <dsp:txXfrm>
        <a:off x="45225" y="823090"/>
        <a:ext cx="2085893" cy="1221142"/>
      </dsp:txXfrm>
    </dsp:sp>
    <dsp:sp modelId="{97A5E95A-4A7D-4768-9473-5D8FF473D636}">
      <dsp:nvSpPr>
        <dsp:cNvPr id="0" name=""/>
        <dsp:cNvSpPr/>
      </dsp:nvSpPr>
      <dsp:spPr>
        <a:xfrm>
          <a:off x="2359355" y="1165588"/>
          <a:ext cx="458317" cy="536145"/>
        </a:xfrm>
        <a:prstGeom prst="rightArrow">
          <a:avLst>
            <a:gd name="adj1" fmla="val 60000"/>
            <a:gd name="adj2" fmla="val 50000"/>
          </a:avLst>
        </a:prstGeom>
        <a:solidFill>
          <a:schemeClr val="accent5">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IN" sz="2300" kern="1200"/>
        </a:p>
      </dsp:txBody>
      <dsp:txXfrm>
        <a:off x="2359355" y="1272817"/>
        <a:ext cx="320822" cy="321687"/>
      </dsp:txXfrm>
    </dsp:sp>
    <dsp:sp modelId="{CCEE041D-B4BC-4CBE-96E8-329E214D7977}">
      <dsp:nvSpPr>
        <dsp:cNvPr id="0" name=""/>
        <dsp:cNvSpPr/>
      </dsp:nvSpPr>
      <dsp:spPr>
        <a:xfrm>
          <a:off x="3033861" y="785098"/>
          <a:ext cx="2161877" cy="1297126"/>
        </a:xfrm>
        <a:prstGeom prst="roundRect">
          <a:avLst>
            <a:gd name="adj" fmla="val 10000"/>
          </a:avLst>
        </a:prstGeom>
        <a:solidFill>
          <a:schemeClr val="accent5">
            <a:alpha val="90000"/>
            <a:hueOff val="0"/>
            <a:satOff val="0"/>
            <a:lumOff val="0"/>
            <a:alphaOff val="-8000"/>
          </a:schemeClr>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b="1" kern="1200">
              <a:solidFill>
                <a:schemeClr val="tx1"/>
              </a:solidFill>
            </a:rPr>
            <a:t>Providing information</a:t>
          </a:r>
          <a:endParaRPr lang="en-IN" sz="2000" b="1" kern="1200" dirty="0">
            <a:solidFill>
              <a:schemeClr val="tx1"/>
            </a:solidFill>
          </a:endParaRPr>
        </a:p>
      </dsp:txBody>
      <dsp:txXfrm>
        <a:off x="3071853" y="823090"/>
        <a:ext cx="2085893" cy="1221142"/>
      </dsp:txXfrm>
    </dsp:sp>
    <dsp:sp modelId="{759228F1-C580-4FA1-A000-727531099B83}">
      <dsp:nvSpPr>
        <dsp:cNvPr id="0" name=""/>
        <dsp:cNvSpPr/>
      </dsp:nvSpPr>
      <dsp:spPr>
        <a:xfrm>
          <a:off x="5385983" y="1165588"/>
          <a:ext cx="458317" cy="536145"/>
        </a:xfrm>
        <a:prstGeom prst="rightArrow">
          <a:avLst>
            <a:gd name="adj1" fmla="val 60000"/>
            <a:gd name="adj2" fmla="val 50000"/>
          </a:avLst>
        </a:prstGeom>
        <a:solidFill>
          <a:schemeClr val="accent5">
            <a:shade val="90000"/>
            <a:hueOff val="66457"/>
            <a:satOff val="-1660"/>
            <a:lumOff val="794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IN" sz="2300" kern="1200"/>
        </a:p>
      </dsp:txBody>
      <dsp:txXfrm>
        <a:off x="5385983" y="1272817"/>
        <a:ext cx="320822" cy="321687"/>
      </dsp:txXfrm>
    </dsp:sp>
    <dsp:sp modelId="{C463A162-DED9-45BB-B0A9-E0DCD12C46EA}">
      <dsp:nvSpPr>
        <dsp:cNvPr id="0" name=""/>
        <dsp:cNvSpPr/>
      </dsp:nvSpPr>
      <dsp:spPr>
        <a:xfrm>
          <a:off x="6060489" y="785098"/>
          <a:ext cx="2161877" cy="1297126"/>
        </a:xfrm>
        <a:prstGeom prst="roundRect">
          <a:avLst>
            <a:gd name="adj" fmla="val 10000"/>
          </a:avLst>
        </a:prstGeom>
        <a:solidFill>
          <a:schemeClr val="accent5">
            <a:alpha val="90000"/>
            <a:hueOff val="0"/>
            <a:satOff val="0"/>
            <a:lumOff val="0"/>
            <a:alphaOff val="-16000"/>
          </a:schemeClr>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b="1" kern="1200">
              <a:solidFill>
                <a:schemeClr val="tx1"/>
              </a:solidFill>
            </a:rPr>
            <a:t>Authentication</a:t>
          </a:r>
          <a:endParaRPr lang="en-IN" sz="2000" b="1" kern="1200" dirty="0">
            <a:solidFill>
              <a:schemeClr val="tx1"/>
            </a:solidFill>
          </a:endParaRPr>
        </a:p>
      </dsp:txBody>
      <dsp:txXfrm>
        <a:off x="6098481" y="823090"/>
        <a:ext cx="2085893" cy="1221142"/>
      </dsp:txXfrm>
    </dsp:sp>
    <dsp:sp modelId="{984D367F-A4FD-4991-A5F2-7B56C6517E83}">
      <dsp:nvSpPr>
        <dsp:cNvPr id="0" name=""/>
        <dsp:cNvSpPr/>
      </dsp:nvSpPr>
      <dsp:spPr>
        <a:xfrm rot="5400000">
          <a:off x="6912269" y="2233555"/>
          <a:ext cx="458317" cy="536145"/>
        </a:xfrm>
        <a:prstGeom prst="rightArrow">
          <a:avLst>
            <a:gd name="adj1" fmla="val 60000"/>
            <a:gd name="adj2" fmla="val 50000"/>
          </a:avLst>
        </a:prstGeom>
        <a:solidFill>
          <a:schemeClr val="accent5">
            <a:shade val="90000"/>
            <a:hueOff val="132914"/>
            <a:satOff val="-3321"/>
            <a:lumOff val="1589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n-IN" sz="2200" kern="1200"/>
        </a:p>
      </dsp:txBody>
      <dsp:txXfrm rot="-5400000">
        <a:off x="6980585" y="2272469"/>
        <a:ext cx="321687" cy="320822"/>
      </dsp:txXfrm>
    </dsp:sp>
    <dsp:sp modelId="{8EAC2141-F226-4139-ACF4-57A9426BA97D}">
      <dsp:nvSpPr>
        <dsp:cNvPr id="0" name=""/>
        <dsp:cNvSpPr/>
      </dsp:nvSpPr>
      <dsp:spPr>
        <a:xfrm>
          <a:off x="6060489" y="2946975"/>
          <a:ext cx="2161877" cy="1297126"/>
        </a:xfrm>
        <a:prstGeom prst="roundRect">
          <a:avLst>
            <a:gd name="adj" fmla="val 10000"/>
          </a:avLst>
        </a:prstGeom>
        <a:solidFill>
          <a:schemeClr val="accent5">
            <a:alpha val="90000"/>
            <a:hueOff val="0"/>
            <a:satOff val="0"/>
            <a:lumOff val="0"/>
            <a:alphaOff val="-24000"/>
          </a:schemeClr>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b="1" kern="1200">
              <a:solidFill>
                <a:schemeClr val="tx1"/>
              </a:solidFill>
            </a:rPr>
            <a:t>Appointment of Survey</a:t>
          </a:r>
          <a:endParaRPr lang="en-IN" sz="2000" b="1" kern="1200" dirty="0">
            <a:solidFill>
              <a:schemeClr val="tx1"/>
            </a:solidFill>
          </a:endParaRPr>
        </a:p>
      </dsp:txBody>
      <dsp:txXfrm>
        <a:off x="6098481" y="2984967"/>
        <a:ext cx="2085893" cy="1221142"/>
      </dsp:txXfrm>
    </dsp:sp>
    <dsp:sp modelId="{F9F610B1-36F9-4FB0-A880-8C78569824A7}">
      <dsp:nvSpPr>
        <dsp:cNvPr id="0" name=""/>
        <dsp:cNvSpPr/>
      </dsp:nvSpPr>
      <dsp:spPr>
        <a:xfrm rot="10800000">
          <a:off x="5411926" y="3327465"/>
          <a:ext cx="458317" cy="536145"/>
        </a:xfrm>
        <a:prstGeom prst="rightArrow">
          <a:avLst>
            <a:gd name="adj1" fmla="val 60000"/>
            <a:gd name="adj2" fmla="val 50000"/>
          </a:avLst>
        </a:prstGeom>
        <a:solidFill>
          <a:schemeClr val="accent5">
            <a:shade val="90000"/>
            <a:hueOff val="199371"/>
            <a:satOff val="-4981"/>
            <a:lumOff val="2383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IN" sz="2300" kern="1200"/>
        </a:p>
      </dsp:txBody>
      <dsp:txXfrm rot="10800000">
        <a:off x="5549421" y="3434694"/>
        <a:ext cx="320822" cy="321687"/>
      </dsp:txXfrm>
    </dsp:sp>
    <dsp:sp modelId="{704284DE-D394-415C-B114-14422ED16956}">
      <dsp:nvSpPr>
        <dsp:cNvPr id="0" name=""/>
        <dsp:cNvSpPr/>
      </dsp:nvSpPr>
      <dsp:spPr>
        <a:xfrm>
          <a:off x="3033861" y="2946975"/>
          <a:ext cx="2161877" cy="1297126"/>
        </a:xfrm>
        <a:prstGeom prst="roundRect">
          <a:avLst>
            <a:gd name="adj" fmla="val 10000"/>
          </a:avLst>
        </a:prstGeom>
        <a:solidFill>
          <a:schemeClr val="accent5">
            <a:alpha val="90000"/>
            <a:hueOff val="0"/>
            <a:satOff val="0"/>
            <a:lumOff val="0"/>
            <a:alphaOff val="-32000"/>
          </a:schemeClr>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b="1" kern="1200">
              <a:solidFill>
                <a:schemeClr val="tx1"/>
              </a:solidFill>
            </a:rPr>
            <a:t>Submission of Final Survey Report to company </a:t>
          </a:r>
          <a:endParaRPr lang="en-IN" sz="2000" b="1" kern="1200" dirty="0">
            <a:solidFill>
              <a:schemeClr val="tx1"/>
            </a:solidFill>
          </a:endParaRPr>
        </a:p>
      </dsp:txBody>
      <dsp:txXfrm>
        <a:off x="3071853" y="2984967"/>
        <a:ext cx="2085893" cy="1221142"/>
      </dsp:txXfrm>
    </dsp:sp>
    <dsp:sp modelId="{A55C9439-30F8-41D6-854D-39F6CE52353E}">
      <dsp:nvSpPr>
        <dsp:cNvPr id="0" name=""/>
        <dsp:cNvSpPr/>
      </dsp:nvSpPr>
      <dsp:spPr>
        <a:xfrm rot="10800000">
          <a:off x="2385298" y="3327465"/>
          <a:ext cx="458317" cy="536145"/>
        </a:xfrm>
        <a:prstGeom prst="rightArrow">
          <a:avLst>
            <a:gd name="adj1" fmla="val 60000"/>
            <a:gd name="adj2" fmla="val 50000"/>
          </a:avLst>
        </a:prstGeom>
        <a:solidFill>
          <a:schemeClr val="accent5">
            <a:shade val="90000"/>
            <a:hueOff val="265828"/>
            <a:satOff val="-6642"/>
            <a:lumOff val="3178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IN" sz="2300" kern="1200"/>
        </a:p>
      </dsp:txBody>
      <dsp:txXfrm rot="10800000">
        <a:off x="2522793" y="3434694"/>
        <a:ext cx="320822" cy="321687"/>
      </dsp:txXfrm>
    </dsp:sp>
    <dsp:sp modelId="{0A102C1F-09F8-4EF9-B2CE-1111F5C36B67}">
      <dsp:nvSpPr>
        <dsp:cNvPr id="0" name=""/>
        <dsp:cNvSpPr/>
      </dsp:nvSpPr>
      <dsp:spPr>
        <a:xfrm>
          <a:off x="7233" y="2946975"/>
          <a:ext cx="2161877" cy="1297126"/>
        </a:xfrm>
        <a:prstGeom prst="roundRect">
          <a:avLst>
            <a:gd name="adj" fmla="val 10000"/>
          </a:avLst>
        </a:prstGeom>
        <a:solidFill>
          <a:schemeClr val="accent5">
            <a:alpha val="90000"/>
            <a:hueOff val="0"/>
            <a:satOff val="0"/>
            <a:lumOff val="0"/>
            <a:alphaOff val="-40000"/>
          </a:schemeClr>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b="1" kern="1200" dirty="0">
              <a:solidFill>
                <a:schemeClr val="tx1"/>
              </a:solidFill>
            </a:rPr>
            <a:t>Settlement</a:t>
          </a:r>
        </a:p>
      </dsp:txBody>
      <dsp:txXfrm>
        <a:off x="45225" y="2984967"/>
        <a:ext cx="2085893" cy="122114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2C3F05-743C-4298-9274-63E3772FF70C}">
      <dsp:nvSpPr>
        <dsp:cNvPr id="0" name=""/>
        <dsp:cNvSpPr/>
      </dsp:nvSpPr>
      <dsp:spPr>
        <a:xfrm>
          <a:off x="154305" y="1190"/>
          <a:ext cx="2475309" cy="1485185"/>
        </a:xfrm>
        <a:prstGeom prst="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0">
            <a:lnSpc>
              <a:spcPct val="90000"/>
            </a:lnSpc>
            <a:spcBef>
              <a:spcPct val="0"/>
            </a:spcBef>
            <a:spcAft>
              <a:spcPct val="35000"/>
            </a:spcAft>
            <a:buNone/>
          </a:pPr>
          <a:r>
            <a:rPr lang="en-IN" sz="3000" kern="1200" dirty="0">
              <a:solidFill>
                <a:schemeClr val="tx1"/>
              </a:solidFill>
            </a:rPr>
            <a:t>Location</a:t>
          </a:r>
        </a:p>
      </dsp:txBody>
      <dsp:txXfrm>
        <a:off x="154305" y="1190"/>
        <a:ext cx="2475309" cy="1485185"/>
      </dsp:txXfrm>
    </dsp:sp>
    <dsp:sp modelId="{304CCF62-2429-4846-B3C0-0267093537D9}">
      <dsp:nvSpPr>
        <dsp:cNvPr id="0" name=""/>
        <dsp:cNvSpPr/>
      </dsp:nvSpPr>
      <dsp:spPr>
        <a:xfrm>
          <a:off x="2877145" y="1190"/>
          <a:ext cx="2475309" cy="1485185"/>
        </a:xfrm>
        <a:prstGeom prst="rect">
          <a:avLst/>
        </a:prstGeom>
        <a:solidFill>
          <a:schemeClr val="accent1">
            <a:shade val="80000"/>
            <a:hueOff val="51041"/>
            <a:satOff val="-732"/>
            <a:lumOff val="42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0">
            <a:lnSpc>
              <a:spcPct val="90000"/>
            </a:lnSpc>
            <a:spcBef>
              <a:spcPct val="0"/>
            </a:spcBef>
            <a:spcAft>
              <a:spcPct val="35000"/>
            </a:spcAft>
            <a:buNone/>
          </a:pPr>
          <a:r>
            <a:rPr lang="en-IN" sz="3000" kern="1200" dirty="0">
              <a:solidFill>
                <a:schemeClr val="tx1"/>
              </a:solidFill>
            </a:rPr>
            <a:t>Amount &amp; Type of Coverage</a:t>
          </a:r>
        </a:p>
      </dsp:txBody>
      <dsp:txXfrm>
        <a:off x="2877145" y="1190"/>
        <a:ext cx="2475309" cy="1485185"/>
      </dsp:txXfrm>
    </dsp:sp>
    <dsp:sp modelId="{90A95F52-7D5E-4B60-9A3F-F15427AEC303}">
      <dsp:nvSpPr>
        <dsp:cNvPr id="0" name=""/>
        <dsp:cNvSpPr/>
      </dsp:nvSpPr>
      <dsp:spPr>
        <a:xfrm>
          <a:off x="5599985" y="1190"/>
          <a:ext cx="2475309" cy="1485185"/>
        </a:xfrm>
        <a:prstGeom prst="rect">
          <a:avLst/>
        </a:prstGeom>
        <a:solidFill>
          <a:schemeClr val="accent1">
            <a:shade val="80000"/>
            <a:hueOff val="102082"/>
            <a:satOff val="-1464"/>
            <a:lumOff val="853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0">
            <a:lnSpc>
              <a:spcPct val="90000"/>
            </a:lnSpc>
            <a:spcBef>
              <a:spcPct val="0"/>
            </a:spcBef>
            <a:spcAft>
              <a:spcPct val="35000"/>
            </a:spcAft>
            <a:buNone/>
          </a:pPr>
          <a:r>
            <a:rPr lang="en-IN" sz="3000" kern="1200" dirty="0">
              <a:solidFill>
                <a:schemeClr val="tx1"/>
              </a:solidFill>
            </a:rPr>
            <a:t>Add on Coverage</a:t>
          </a:r>
        </a:p>
      </dsp:txBody>
      <dsp:txXfrm>
        <a:off x="5599985" y="1190"/>
        <a:ext cx="2475309" cy="1485185"/>
      </dsp:txXfrm>
    </dsp:sp>
    <dsp:sp modelId="{B0FD8F4F-D341-4F01-B433-1C4D592EF60D}">
      <dsp:nvSpPr>
        <dsp:cNvPr id="0" name=""/>
        <dsp:cNvSpPr/>
      </dsp:nvSpPr>
      <dsp:spPr>
        <a:xfrm>
          <a:off x="154305" y="1733907"/>
          <a:ext cx="2475309" cy="1485185"/>
        </a:xfrm>
        <a:prstGeom prst="rect">
          <a:avLst/>
        </a:prstGeom>
        <a:solidFill>
          <a:schemeClr val="accent1">
            <a:shade val="80000"/>
            <a:hueOff val="153123"/>
            <a:satOff val="-2196"/>
            <a:lumOff val="128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0">
            <a:lnSpc>
              <a:spcPct val="90000"/>
            </a:lnSpc>
            <a:spcBef>
              <a:spcPct val="0"/>
            </a:spcBef>
            <a:spcAft>
              <a:spcPct val="35000"/>
            </a:spcAft>
            <a:buNone/>
          </a:pPr>
          <a:r>
            <a:rPr lang="en-IN" sz="3000" kern="1200" dirty="0">
              <a:solidFill>
                <a:schemeClr val="tx1"/>
              </a:solidFill>
            </a:rPr>
            <a:t>Replacement Cost</a:t>
          </a:r>
        </a:p>
      </dsp:txBody>
      <dsp:txXfrm>
        <a:off x="154305" y="1733907"/>
        <a:ext cx="2475309" cy="1485185"/>
      </dsp:txXfrm>
    </dsp:sp>
    <dsp:sp modelId="{205B726E-9018-4CFC-9415-9E277DA38ECB}">
      <dsp:nvSpPr>
        <dsp:cNvPr id="0" name=""/>
        <dsp:cNvSpPr/>
      </dsp:nvSpPr>
      <dsp:spPr>
        <a:xfrm>
          <a:off x="2877145" y="1733907"/>
          <a:ext cx="2475309" cy="1485185"/>
        </a:xfrm>
        <a:prstGeom prst="rect">
          <a:avLst/>
        </a:prstGeom>
        <a:solidFill>
          <a:schemeClr val="accent1">
            <a:shade val="80000"/>
            <a:hueOff val="204164"/>
            <a:satOff val="-2928"/>
            <a:lumOff val="170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0">
            <a:lnSpc>
              <a:spcPct val="90000"/>
            </a:lnSpc>
            <a:spcBef>
              <a:spcPct val="0"/>
            </a:spcBef>
            <a:spcAft>
              <a:spcPct val="35000"/>
            </a:spcAft>
            <a:buNone/>
          </a:pPr>
          <a:r>
            <a:rPr lang="en-IN" sz="3000" kern="1200" dirty="0">
              <a:solidFill>
                <a:schemeClr val="tx1"/>
              </a:solidFill>
            </a:rPr>
            <a:t>Age of Building</a:t>
          </a:r>
        </a:p>
      </dsp:txBody>
      <dsp:txXfrm>
        <a:off x="2877145" y="1733907"/>
        <a:ext cx="2475309" cy="1485185"/>
      </dsp:txXfrm>
    </dsp:sp>
    <dsp:sp modelId="{402D2582-6D29-4423-98EE-FF713E6BEE5A}">
      <dsp:nvSpPr>
        <dsp:cNvPr id="0" name=""/>
        <dsp:cNvSpPr/>
      </dsp:nvSpPr>
      <dsp:spPr>
        <a:xfrm>
          <a:off x="5599985" y="1733907"/>
          <a:ext cx="2475309" cy="1485185"/>
        </a:xfrm>
        <a:prstGeom prst="rect">
          <a:avLst/>
        </a:prstGeom>
        <a:solidFill>
          <a:schemeClr val="accent1">
            <a:shade val="80000"/>
            <a:hueOff val="255205"/>
            <a:satOff val="-3660"/>
            <a:lumOff val="2134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0">
            <a:lnSpc>
              <a:spcPct val="90000"/>
            </a:lnSpc>
            <a:spcBef>
              <a:spcPct val="0"/>
            </a:spcBef>
            <a:spcAft>
              <a:spcPct val="35000"/>
            </a:spcAft>
            <a:buNone/>
          </a:pPr>
          <a:r>
            <a:rPr lang="en-IN" sz="3000" kern="1200" dirty="0">
              <a:solidFill>
                <a:schemeClr val="tx1"/>
              </a:solidFill>
            </a:rPr>
            <a:t>Let Out</a:t>
          </a:r>
        </a:p>
      </dsp:txBody>
      <dsp:txXfrm>
        <a:off x="5599985" y="1733907"/>
        <a:ext cx="2475309" cy="1485185"/>
      </dsp:txXfrm>
    </dsp:sp>
    <dsp:sp modelId="{A583F240-E590-4E7F-9879-A7B2C49F1DB6}">
      <dsp:nvSpPr>
        <dsp:cNvPr id="0" name=""/>
        <dsp:cNvSpPr/>
      </dsp:nvSpPr>
      <dsp:spPr>
        <a:xfrm>
          <a:off x="2877145" y="3466623"/>
          <a:ext cx="2475309" cy="1485185"/>
        </a:xfrm>
        <a:prstGeom prst="rect">
          <a:avLst/>
        </a:prstGeom>
        <a:solidFill>
          <a:schemeClr val="accent1">
            <a:shade val="80000"/>
            <a:hueOff val="306246"/>
            <a:satOff val="-4392"/>
            <a:lumOff val="256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0">
            <a:lnSpc>
              <a:spcPct val="90000"/>
            </a:lnSpc>
            <a:spcBef>
              <a:spcPct val="0"/>
            </a:spcBef>
            <a:spcAft>
              <a:spcPct val="35000"/>
            </a:spcAft>
            <a:buNone/>
          </a:pPr>
          <a:r>
            <a:rPr lang="en-IN" sz="3000" kern="1200" dirty="0">
              <a:solidFill>
                <a:schemeClr val="tx1"/>
              </a:solidFill>
            </a:rPr>
            <a:t>Claim History </a:t>
          </a:r>
        </a:p>
      </dsp:txBody>
      <dsp:txXfrm>
        <a:off x="2877145" y="3466623"/>
        <a:ext cx="2475309" cy="148518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4/18/2021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4/18/2021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9000"/>
            <a:lum/>
          </a:blip>
          <a:srcRect/>
          <a:stretch>
            <a:fillRect l="-44000" r="-44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4/18/2021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en.wikipedia.org/wiki/Earthquake" TargetMode="External"/><Relationship Id="rId3" Type="http://schemas.openxmlformats.org/officeDocument/2006/relationships/hyperlink" Target="https://en.wikipedia.org/wiki/Insurance" TargetMode="External"/><Relationship Id="rId7" Type="http://schemas.openxmlformats.org/officeDocument/2006/relationships/hyperlink" Target="https://en.wikipedia.org/wiki/Boiler_insurance" TargetMode="External"/><Relationship Id="rId12" Type="http://schemas.openxmlformats.org/officeDocument/2006/relationships/hyperlink" Target="https://en.wikipedia.org/wiki/Lightning" TargetMode="External"/><Relationship Id="rId2" Type="http://schemas.openxmlformats.org/officeDocument/2006/relationships/hyperlink" Target="https://en.wikipedia.org/wiki/Property" TargetMode="External"/><Relationship Id="rId1" Type="http://schemas.openxmlformats.org/officeDocument/2006/relationships/slideLayout" Target="../slideLayouts/slideLayout2.xml"/><Relationship Id="rId6" Type="http://schemas.openxmlformats.org/officeDocument/2006/relationships/hyperlink" Target="https://en.wikipedia.org/wiki/Home_insurance" TargetMode="External"/><Relationship Id="rId11" Type="http://schemas.openxmlformats.org/officeDocument/2006/relationships/hyperlink" Target="https://en.wikipedia.org/wiki/Terrorism" TargetMode="External"/><Relationship Id="rId5" Type="http://schemas.openxmlformats.org/officeDocument/2006/relationships/hyperlink" Target="https://en.wikipedia.org/wiki/Earthquake_insurance" TargetMode="External"/><Relationship Id="rId10" Type="http://schemas.openxmlformats.org/officeDocument/2006/relationships/hyperlink" Target="https://en.wikipedia.org/wiki/Nuclear_and_radiation_accidents" TargetMode="External"/><Relationship Id="rId4" Type="http://schemas.openxmlformats.org/officeDocument/2006/relationships/hyperlink" Target="https://en.wikipedia.org/wiki/Flood_insurance" TargetMode="External"/><Relationship Id="rId9" Type="http://schemas.openxmlformats.org/officeDocument/2006/relationships/hyperlink" Target="https://en.wikipedia.org/wiki/Flood"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xml.rels><?xml version="1.0" encoding="UTF-8" standalone="yes"?>
<Relationships xmlns="http://schemas.openxmlformats.org/package/2006/relationships"><Relationship Id="rId3" Type="http://schemas.openxmlformats.org/officeDocument/2006/relationships/hyperlink" Target="https://www.investopedia.com/terms/h/homeowners-insurance.asp" TargetMode="External"/><Relationship Id="rId2" Type="http://schemas.openxmlformats.org/officeDocument/2006/relationships/hyperlink" Target="https://www.investopedia.com/terms/l/liability_insurance.asp" TargetMode="External"/><Relationship Id="rId1" Type="http://schemas.openxmlformats.org/officeDocument/2006/relationships/slideLayout" Target="../slideLayouts/slideLayout2.xml"/><Relationship Id="rId5" Type="http://schemas.openxmlformats.org/officeDocument/2006/relationships/hyperlink" Target="https://www.investopedia.com/terms/r/replacementcost.asp" TargetMode="External"/><Relationship Id="rId4" Type="http://schemas.openxmlformats.org/officeDocument/2006/relationships/hyperlink" Target="https://www.investopedia.com/terms/f/flood-insurance.asp"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hyperlink" Target="https://www.policybazaar.com/motor-insurance/commercial-vehicle-insurance/?pb_source=organic"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hyperlink" Target="https://www.bankbazaar.com/insurance/two-wheeler-insurance.html"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hyperlink" Target="https://www.bankbazaar.com/insurance/motor-insurance-guide/no-claim-bonus-for-motor-insurance-in-india.html"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hyperlink" Target="https://www.bankbazaar.com/insurance/motor-insurance-guide/add-on-covers-for-car-insurance.html" TargetMode="Externa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IN" dirty="0"/>
          </a:p>
        </p:txBody>
      </p:sp>
      <p:sp>
        <p:nvSpPr>
          <p:cNvPr id="3" name="Subtitle 2"/>
          <p:cNvSpPr>
            <a:spLocks noGrp="1"/>
          </p:cNvSpPr>
          <p:nvPr>
            <p:ph type="subTitle" idx="1"/>
          </p:nvPr>
        </p:nvSpPr>
        <p:spPr>
          <a:xfrm>
            <a:off x="1371600" y="4419600"/>
            <a:ext cx="6400800" cy="2057400"/>
          </a:xfrm>
        </p:spPr>
        <p:txBody>
          <a:bodyPr/>
          <a:lstStyle/>
          <a:p>
            <a:r>
              <a:rPr lang="en-IN" b="1" dirty="0">
                <a:solidFill>
                  <a:schemeClr val="tx1"/>
                </a:solidFill>
              </a:rPr>
              <a:t>UNIT 3</a:t>
            </a:r>
          </a:p>
          <a:p>
            <a:r>
              <a:rPr lang="en-IN" b="1" dirty="0">
                <a:solidFill>
                  <a:schemeClr val="tx1"/>
                </a:solidFill>
              </a:rPr>
              <a:t>Home Insurance </a:t>
            </a:r>
          </a:p>
          <a:p>
            <a:r>
              <a:rPr lang="en-IN" b="1" dirty="0">
                <a:solidFill>
                  <a:schemeClr val="tx1"/>
                </a:solidFill>
              </a:rPr>
              <a:t>Vehicle Insurance</a:t>
            </a:r>
          </a:p>
        </p:txBody>
      </p:sp>
      <p:pic>
        <p:nvPicPr>
          <p:cNvPr id="4" name="Picture 3" descr="download.jpg"/>
          <p:cNvPicPr>
            <a:picLocks noChangeAspect="1"/>
          </p:cNvPicPr>
          <p:nvPr/>
        </p:nvPicPr>
        <p:blipFill>
          <a:blip r:embed="rId2" cstate="print"/>
          <a:stretch>
            <a:fillRect/>
          </a:stretch>
        </p:blipFill>
        <p:spPr>
          <a:xfrm>
            <a:off x="0" y="0"/>
            <a:ext cx="4830536" cy="4343400"/>
          </a:xfrm>
          <a:prstGeom prst="rect">
            <a:avLst/>
          </a:prstGeom>
        </p:spPr>
      </p:pic>
      <p:pic>
        <p:nvPicPr>
          <p:cNvPr id="5" name="Picture 4" descr="images.jpg"/>
          <p:cNvPicPr>
            <a:picLocks noChangeAspect="1"/>
          </p:cNvPicPr>
          <p:nvPr/>
        </p:nvPicPr>
        <p:blipFill>
          <a:blip r:embed="rId3" cstate="print"/>
          <a:stretch>
            <a:fillRect/>
          </a:stretch>
        </p:blipFill>
        <p:spPr>
          <a:xfrm>
            <a:off x="4800600" y="0"/>
            <a:ext cx="4343400" cy="43434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248400"/>
          </a:xfrm>
        </p:spPr>
        <p:txBody>
          <a:bodyPr>
            <a:normAutofit fontScale="92500" lnSpcReduction="10000"/>
          </a:bodyPr>
          <a:lstStyle/>
          <a:p>
            <a:pPr algn="just"/>
            <a:r>
              <a:rPr lang="en-IN" dirty="0"/>
              <a:t>Get comprehensive coverage to both content and structure of your Property.</a:t>
            </a:r>
          </a:p>
          <a:p>
            <a:pPr algn="just"/>
            <a:r>
              <a:rPr lang="en-IN" dirty="0"/>
              <a:t>Secure your assets from any </a:t>
            </a:r>
            <a:r>
              <a:rPr lang="en-IN" dirty="0" err="1"/>
              <a:t>mis</a:t>
            </a:r>
            <a:r>
              <a:rPr lang="en-IN" dirty="0"/>
              <a:t>-happening.</a:t>
            </a:r>
          </a:p>
          <a:p>
            <a:pPr algn="just"/>
            <a:r>
              <a:rPr lang="en-IN" dirty="0"/>
              <a:t>Buy Property insurance policy at comparatively lower premium rates than other insurance policies.</a:t>
            </a:r>
          </a:p>
          <a:p>
            <a:pPr algn="just"/>
            <a:r>
              <a:rPr lang="en-IN" dirty="0"/>
              <a:t>Reduce stress and tension level for you’ll have a Property insurance to fall back to, in case of unforeseen circumstances.</a:t>
            </a:r>
          </a:p>
          <a:p>
            <a:pPr algn="just"/>
            <a:r>
              <a:rPr lang="en-IN" dirty="0"/>
              <a:t>Timely insurance payouts allow families to go through rebuilding process quickly, helping them to move on and get back to their normal daily lives.</a:t>
            </a:r>
          </a:p>
          <a:p>
            <a:pPr algn="just"/>
            <a:endParaRPr lang="en-IN"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b="1" dirty="0"/>
              <a:t>What perils are covered?</a:t>
            </a:r>
            <a:endParaRPr lang="en-IN" dirty="0"/>
          </a:p>
        </p:txBody>
      </p:sp>
      <p:graphicFrame>
        <p:nvGraphicFramePr>
          <p:cNvPr id="4" name="Content Placeholder 3"/>
          <p:cNvGraphicFramePr>
            <a:graphicFrameLocks noGrp="1"/>
          </p:cNvGraphicFramePr>
          <p:nvPr>
            <p:ph idx="1"/>
          </p:nvPr>
        </p:nvGraphicFramePr>
        <p:xfrm>
          <a:off x="457200" y="1600200"/>
          <a:ext cx="82296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AC2E06F1-DAEE-4C74-B9F8-C114093C5A7D}"/>
                                            </p:graphicEl>
                                          </p:spTgt>
                                        </p:tgtEl>
                                        <p:attrNameLst>
                                          <p:attrName>style.visibility</p:attrName>
                                        </p:attrNameLst>
                                      </p:cBhvr>
                                      <p:to>
                                        <p:strVal val="visible"/>
                                      </p:to>
                                    </p:set>
                                    <p:anim calcmode="lin" valueType="num">
                                      <p:cBhvr additive="base">
                                        <p:cTn id="7" dur="500" fill="hold"/>
                                        <p:tgtEl>
                                          <p:spTgt spid="4">
                                            <p:graphicEl>
                                              <a:dgm id="{AC2E06F1-DAEE-4C74-B9F8-C114093C5A7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AC2E06F1-DAEE-4C74-B9F8-C114093C5A7D}"/>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0A37377C-E975-4893-BE8D-C4AAC16F544B}"/>
                                            </p:graphicEl>
                                          </p:spTgt>
                                        </p:tgtEl>
                                        <p:attrNameLst>
                                          <p:attrName>style.visibility</p:attrName>
                                        </p:attrNameLst>
                                      </p:cBhvr>
                                      <p:to>
                                        <p:strVal val="visible"/>
                                      </p:to>
                                    </p:set>
                                    <p:anim calcmode="lin" valueType="num">
                                      <p:cBhvr additive="base">
                                        <p:cTn id="13" dur="500" fill="hold"/>
                                        <p:tgtEl>
                                          <p:spTgt spid="4">
                                            <p:graphicEl>
                                              <a:dgm id="{0A37377C-E975-4893-BE8D-C4AAC16F544B}"/>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0A37377C-E975-4893-BE8D-C4AAC16F544B}"/>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337558DE-43F1-4176-ADB6-EC229C941D80}"/>
                                            </p:graphicEl>
                                          </p:spTgt>
                                        </p:tgtEl>
                                        <p:attrNameLst>
                                          <p:attrName>style.visibility</p:attrName>
                                        </p:attrNameLst>
                                      </p:cBhvr>
                                      <p:to>
                                        <p:strVal val="visible"/>
                                      </p:to>
                                    </p:set>
                                    <p:anim calcmode="lin" valueType="num">
                                      <p:cBhvr additive="base">
                                        <p:cTn id="19" dur="500" fill="hold"/>
                                        <p:tgtEl>
                                          <p:spTgt spid="4">
                                            <p:graphicEl>
                                              <a:dgm id="{337558DE-43F1-4176-ADB6-EC229C941D80}"/>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337558DE-43F1-4176-ADB6-EC229C941D80}"/>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CF0EC23C-49D8-4D56-9320-B0F39E648DDF}"/>
                                            </p:graphicEl>
                                          </p:spTgt>
                                        </p:tgtEl>
                                        <p:attrNameLst>
                                          <p:attrName>style.visibility</p:attrName>
                                        </p:attrNameLst>
                                      </p:cBhvr>
                                      <p:to>
                                        <p:strVal val="visible"/>
                                      </p:to>
                                    </p:set>
                                    <p:anim calcmode="lin" valueType="num">
                                      <p:cBhvr additive="base">
                                        <p:cTn id="25" dur="500" fill="hold"/>
                                        <p:tgtEl>
                                          <p:spTgt spid="4">
                                            <p:graphicEl>
                                              <a:dgm id="{CF0EC23C-49D8-4D56-9320-B0F39E648DDF}"/>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CF0EC23C-49D8-4D56-9320-B0F39E648DDF}"/>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8D74E71C-B51C-4DEB-8759-455FA28178D5}"/>
                                            </p:graphicEl>
                                          </p:spTgt>
                                        </p:tgtEl>
                                        <p:attrNameLst>
                                          <p:attrName>style.visibility</p:attrName>
                                        </p:attrNameLst>
                                      </p:cBhvr>
                                      <p:to>
                                        <p:strVal val="visible"/>
                                      </p:to>
                                    </p:set>
                                    <p:anim calcmode="lin" valueType="num">
                                      <p:cBhvr additive="base">
                                        <p:cTn id="31" dur="500" fill="hold"/>
                                        <p:tgtEl>
                                          <p:spTgt spid="4">
                                            <p:graphicEl>
                                              <a:dgm id="{8D74E71C-B51C-4DEB-8759-455FA28178D5}"/>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8D74E71C-B51C-4DEB-8759-455FA28178D5}"/>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D97088F0-F9C9-4B7B-82FE-C37E09B01B77}"/>
                                            </p:graphicEl>
                                          </p:spTgt>
                                        </p:tgtEl>
                                        <p:attrNameLst>
                                          <p:attrName>style.visibility</p:attrName>
                                        </p:attrNameLst>
                                      </p:cBhvr>
                                      <p:to>
                                        <p:strVal val="visible"/>
                                      </p:to>
                                    </p:set>
                                    <p:anim calcmode="lin" valueType="num">
                                      <p:cBhvr additive="base">
                                        <p:cTn id="37" dur="500" fill="hold"/>
                                        <p:tgtEl>
                                          <p:spTgt spid="4">
                                            <p:graphicEl>
                                              <a:dgm id="{D97088F0-F9C9-4B7B-82FE-C37E09B01B77}"/>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D97088F0-F9C9-4B7B-82FE-C37E09B01B77}"/>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4F0465D7-7F9F-402D-AA0C-D374577C09F9}"/>
                                            </p:graphicEl>
                                          </p:spTgt>
                                        </p:tgtEl>
                                        <p:attrNameLst>
                                          <p:attrName>style.visibility</p:attrName>
                                        </p:attrNameLst>
                                      </p:cBhvr>
                                      <p:to>
                                        <p:strVal val="visible"/>
                                      </p:to>
                                    </p:set>
                                    <p:anim calcmode="lin" valueType="num">
                                      <p:cBhvr additive="base">
                                        <p:cTn id="43" dur="500" fill="hold"/>
                                        <p:tgtEl>
                                          <p:spTgt spid="4">
                                            <p:graphicEl>
                                              <a:dgm id="{4F0465D7-7F9F-402D-AA0C-D374577C09F9}"/>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4F0465D7-7F9F-402D-AA0C-D374577C09F9}"/>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graphicEl>
                                              <a:dgm id="{96491B54-AB87-4DAF-AEA0-F027972ED997}"/>
                                            </p:graphicEl>
                                          </p:spTgt>
                                        </p:tgtEl>
                                        <p:attrNameLst>
                                          <p:attrName>style.visibility</p:attrName>
                                        </p:attrNameLst>
                                      </p:cBhvr>
                                      <p:to>
                                        <p:strVal val="visible"/>
                                      </p:to>
                                    </p:set>
                                    <p:anim calcmode="lin" valueType="num">
                                      <p:cBhvr additive="base">
                                        <p:cTn id="49" dur="500" fill="hold"/>
                                        <p:tgtEl>
                                          <p:spTgt spid="4">
                                            <p:graphicEl>
                                              <a:dgm id="{96491B54-AB87-4DAF-AEA0-F027972ED997}"/>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96491B54-AB87-4DAF-AEA0-F027972ED997}"/>
                                            </p:graphic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graphicEl>
                                              <a:dgm id="{4B5BDE75-3EFF-451E-82C2-7CA4A95AA04C}"/>
                                            </p:graphicEl>
                                          </p:spTgt>
                                        </p:tgtEl>
                                        <p:attrNameLst>
                                          <p:attrName>style.visibility</p:attrName>
                                        </p:attrNameLst>
                                      </p:cBhvr>
                                      <p:to>
                                        <p:strVal val="visible"/>
                                      </p:to>
                                    </p:set>
                                    <p:anim calcmode="lin" valueType="num">
                                      <p:cBhvr additive="base">
                                        <p:cTn id="55" dur="500" fill="hold"/>
                                        <p:tgtEl>
                                          <p:spTgt spid="4">
                                            <p:graphicEl>
                                              <a:dgm id="{4B5BDE75-3EFF-451E-82C2-7CA4A95AA04C}"/>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graphicEl>
                                              <a:dgm id="{4B5BDE75-3EFF-451E-82C2-7CA4A95AA04C}"/>
                                            </p:graphic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graphicEl>
                                              <a:dgm id="{56925D8B-0146-4483-966F-DCEC1BDA3B58}"/>
                                            </p:graphicEl>
                                          </p:spTgt>
                                        </p:tgtEl>
                                        <p:attrNameLst>
                                          <p:attrName>style.visibility</p:attrName>
                                        </p:attrNameLst>
                                      </p:cBhvr>
                                      <p:to>
                                        <p:strVal val="visible"/>
                                      </p:to>
                                    </p:set>
                                    <p:anim calcmode="lin" valueType="num">
                                      <p:cBhvr additive="base">
                                        <p:cTn id="61" dur="500" fill="hold"/>
                                        <p:tgtEl>
                                          <p:spTgt spid="4">
                                            <p:graphicEl>
                                              <a:dgm id="{56925D8B-0146-4483-966F-DCEC1BDA3B58}"/>
                                            </p:graphic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graphicEl>
                                              <a:dgm id="{56925D8B-0146-4483-966F-DCEC1BDA3B5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Autofit/>
          </a:bodyPr>
          <a:lstStyle/>
          <a:p>
            <a:r>
              <a:rPr lang="en-IN" sz="3200" b="1" dirty="0"/>
              <a:t>What is not covered in property insurance?</a:t>
            </a:r>
            <a:endParaRPr lang="en-IN" sz="3200" dirty="0"/>
          </a:p>
        </p:txBody>
      </p:sp>
      <p:graphicFrame>
        <p:nvGraphicFramePr>
          <p:cNvPr id="4" name="Content Placeholder 3"/>
          <p:cNvGraphicFramePr>
            <a:graphicFrameLocks noGrp="1"/>
          </p:cNvGraphicFramePr>
          <p:nvPr>
            <p:ph idx="1"/>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p:spPr>
        <p:txBody>
          <a:bodyPr/>
          <a:lstStyle/>
          <a:p>
            <a:r>
              <a:rPr lang="en-IN" dirty="0"/>
              <a:t>SBI Home Insurance </a:t>
            </a:r>
          </a:p>
        </p:txBody>
      </p:sp>
      <p:sp>
        <p:nvSpPr>
          <p:cNvPr id="3" name="Content Placeholder 2"/>
          <p:cNvSpPr>
            <a:spLocks noGrp="1"/>
          </p:cNvSpPr>
          <p:nvPr>
            <p:ph idx="1"/>
          </p:nvPr>
        </p:nvSpPr>
        <p:spPr>
          <a:xfrm>
            <a:off x="457200" y="1600200"/>
            <a:ext cx="8229600" cy="4953000"/>
          </a:xfrm>
        </p:spPr>
        <p:txBody>
          <a:bodyPr/>
          <a:lstStyle/>
          <a:p>
            <a:pPr algn="ctr"/>
            <a:r>
              <a:rPr lang="en-IN" b="1" dirty="0"/>
              <a:t>Long Term Home Insurance </a:t>
            </a:r>
          </a:p>
          <a:p>
            <a:pPr algn="just"/>
            <a:r>
              <a:rPr lang="en-IN" dirty="0"/>
              <a:t>Cover the loss &amp; damage caused to the residential property due to fire &amp; special perils.</a:t>
            </a:r>
          </a:p>
          <a:p>
            <a:pPr algn="just"/>
            <a:r>
              <a:rPr lang="en-IN" dirty="0"/>
              <a:t>Cover Period : 3 years to 30 years.</a:t>
            </a:r>
          </a:p>
          <a:p>
            <a:pPr algn="just"/>
            <a:r>
              <a:rPr lang="en-IN" dirty="0"/>
              <a:t>It includes coverage for earth quake.</a:t>
            </a:r>
          </a:p>
          <a:p>
            <a:pPr algn="just"/>
            <a:r>
              <a:rPr lang="en-IN" dirty="0"/>
              <a:t>Terrorism covered under special case.</a:t>
            </a:r>
          </a:p>
          <a:p>
            <a:pPr algn="just"/>
            <a:r>
              <a:rPr lang="en-IN" dirty="0"/>
              <a:t>Rate of Premium : On area &amp; period of policy.</a:t>
            </a:r>
          </a:p>
          <a:p>
            <a:endParaRPr lang="en-IN" b="1" dirty="0"/>
          </a:p>
          <a:p>
            <a:endParaRPr lang="en-IN"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p:spPr>
        <p:txBody>
          <a:bodyPr/>
          <a:lstStyle/>
          <a:p>
            <a:r>
              <a:rPr lang="en-IN" dirty="0"/>
              <a:t>Coverage</a:t>
            </a:r>
          </a:p>
        </p:txBody>
      </p:sp>
      <p:graphicFrame>
        <p:nvGraphicFramePr>
          <p:cNvPr id="4" name="Content Placeholder 3"/>
          <p:cNvGraphicFramePr>
            <a:graphicFrameLocks noGrp="1"/>
          </p:cNvGraphicFramePr>
          <p:nvPr>
            <p:ph idx="1"/>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p:spPr>
        <p:txBody>
          <a:bodyPr/>
          <a:lstStyle/>
          <a:p>
            <a:r>
              <a:rPr lang="en-IN" dirty="0"/>
              <a:t>Exclusion</a:t>
            </a:r>
          </a:p>
        </p:txBody>
      </p:sp>
      <p:graphicFrame>
        <p:nvGraphicFramePr>
          <p:cNvPr id="4" name="Content Placeholder 3"/>
          <p:cNvGraphicFramePr>
            <a:graphicFrameLocks noGrp="1"/>
          </p:cNvGraphicFramePr>
          <p:nvPr>
            <p:ph idx="1"/>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graphicEl>
                                              <a:dgm id="{95ADD411-CE73-4DE7-B081-5E49E182FC97}"/>
                                            </p:graphicEl>
                                          </p:spTgt>
                                        </p:tgtEl>
                                        <p:attrNameLst>
                                          <p:attrName>style.visibility</p:attrName>
                                        </p:attrNameLst>
                                      </p:cBhvr>
                                      <p:to>
                                        <p:strVal val="visible"/>
                                      </p:to>
                                    </p:set>
                                    <p:animEffect transition="in" filter="wipe(down)">
                                      <p:cBhvr>
                                        <p:cTn id="7" dur="500"/>
                                        <p:tgtEl>
                                          <p:spTgt spid="4">
                                            <p:graphicEl>
                                              <a:dgm id="{95ADD411-CE73-4DE7-B081-5E49E182FC9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graphicEl>
                                              <a:dgm id="{C6D65A3A-D113-4460-9D30-FC27048EB1D6}"/>
                                            </p:graphicEl>
                                          </p:spTgt>
                                        </p:tgtEl>
                                        <p:attrNameLst>
                                          <p:attrName>style.visibility</p:attrName>
                                        </p:attrNameLst>
                                      </p:cBhvr>
                                      <p:to>
                                        <p:strVal val="visible"/>
                                      </p:to>
                                    </p:set>
                                    <p:animEffect transition="in" filter="wipe(down)">
                                      <p:cBhvr>
                                        <p:cTn id="12" dur="500"/>
                                        <p:tgtEl>
                                          <p:spTgt spid="4">
                                            <p:graphicEl>
                                              <a:dgm id="{C6D65A3A-D113-4460-9D30-FC27048EB1D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graphicEl>
                                              <a:dgm id="{E8ADACEC-34E2-44F6-8C11-B8A33CB66342}"/>
                                            </p:graphicEl>
                                          </p:spTgt>
                                        </p:tgtEl>
                                        <p:attrNameLst>
                                          <p:attrName>style.visibility</p:attrName>
                                        </p:attrNameLst>
                                      </p:cBhvr>
                                      <p:to>
                                        <p:strVal val="visible"/>
                                      </p:to>
                                    </p:set>
                                    <p:animEffect transition="in" filter="wipe(down)">
                                      <p:cBhvr>
                                        <p:cTn id="17" dur="500"/>
                                        <p:tgtEl>
                                          <p:spTgt spid="4">
                                            <p:graphicEl>
                                              <a:dgm id="{E8ADACEC-34E2-44F6-8C11-B8A33CB66342}"/>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graphicEl>
                                              <a:dgm id="{F731AD8F-BA2A-4F1F-826F-271A7F1A0D62}"/>
                                            </p:graphicEl>
                                          </p:spTgt>
                                        </p:tgtEl>
                                        <p:attrNameLst>
                                          <p:attrName>style.visibility</p:attrName>
                                        </p:attrNameLst>
                                      </p:cBhvr>
                                      <p:to>
                                        <p:strVal val="visible"/>
                                      </p:to>
                                    </p:set>
                                    <p:animEffect transition="in" filter="wipe(down)">
                                      <p:cBhvr>
                                        <p:cTn id="22" dur="500"/>
                                        <p:tgtEl>
                                          <p:spTgt spid="4">
                                            <p:graphicEl>
                                              <a:dgm id="{F731AD8F-BA2A-4F1F-826F-271A7F1A0D62}"/>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graphicEl>
                                              <a:dgm id="{E2BEA99A-7911-4042-86AC-06EBB3BA3A5A}"/>
                                            </p:graphicEl>
                                          </p:spTgt>
                                        </p:tgtEl>
                                        <p:attrNameLst>
                                          <p:attrName>style.visibility</p:attrName>
                                        </p:attrNameLst>
                                      </p:cBhvr>
                                      <p:to>
                                        <p:strVal val="visible"/>
                                      </p:to>
                                    </p:set>
                                    <p:animEffect transition="in" filter="wipe(down)">
                                      <p:cBhvr>
                                        <p:cTn id="27" dur="500"/>
                                        <p:tgtEl>
                                          <p:spTgt spid="4">
                                            <p:graphicEl>
                                              <a:dgm id="{E2BEA99A-7911-4042-86AC-06EBB3BA3A5A}"/>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
                                            <p:graphicEl>
                                              <a:dgm id="{B1376C6A-A9E5-455B-9027-215234DC9D04}"/>
                                            </p:graphicEl>
                                          </p:spTgt>
                                        </p:tgtEl>
                                        <p:attrNameLst>
                                          <p:attrName>style.visibility</p:attrName>
                                        </p:attrNameLst>
                                      </p:cBhvr>
                                      <p:to>
                                        <p:strVal val="visible"/>
                                      </p:to>
                                    </p:set>
                                    <p:animEffect transition="in" filter="wipe(down)">
                                      <p:cBhvr>
                                        <p:cTn id="32" dur="500"/>
                                        <p:tgtEl>
                                          <p:spTgt spid="4">
                                            <p:graphicEl>
                                              <a:dgm id="{B1376C6A-A9E5-455B-9027-215234DC9D04}"/>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
                                            <p:graphicEl>
                                              <a:dgm id="{021DC2E8-CE86-4903-90A8-4852BDFC2850}"/>
                                            </p:graphicEl>
                                          </p:spTgt>
                                        </p:tgtEl>
                                        <p:attrNameLst>
                                          <p:attrName>style.visibility</p:attrName>
                                        </p:attrNameLst>
                                      </p:cBhvr>
                                      <p:to>
                                        <p:strVal val="visible"/>
                                      </p:to>
                                    </p:set>
                                    <p:animEffect transition="in" filter="wipe(down)">
                                      <p:cBhvr>
                                        <p:cTn id="37" dur="500"/>
                                        <p:tgtEl>
                                          <p:spTgt spid="4">
                                            <p:graphicEl>
                                              <a:dgm id="{021DC2E8-CE86-4903-90A8-4852BDFC2850}"/>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4">
                                            <p:graphicEl>
                                              <a:dgm id="{B7E69F45-CDB0-48E0-8E49-51C6E99F3649}"/>
                                            </p:graphicEl>
                                          </p:spTgt>
                                        </p:tgtEl>
                                        <p:attrNameLst>
                                          <p:attrName>style.visibility</p:attrName>
                                        </p:attrNameLst>
                                      </p:cBhvr>
                                      <p:to>
                                        <p:strVal val="visible"/>
                                      </p:to>
                                    </p:set>
                                    <p:animEffect transition="in" filter="wipe(down)">
                                      <p:cBhvr>
                                        <p:cTn id="42" dur="500"/>
                                        <p:tgtEl>
                                          <p:spTgt spid="4">
                                            <p:graphicEl>
                                              <a:dgm id="{B7E69F45-CDB0-48E0-8E49-51C6E99F3649}"/>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4">
                                            <p:graphicEl>
                                              <a:dgm id="{C6755656-55C7-461F-8C76-5E344DF13083}"/>
                                            </p:graphicEl>
                                          </p:spTgt>
                                        </p:tgtEl>
                                        <p:attrNameLst>
                                          <p:attrName>style.visibility</p:attrName>
                                        </p:attrNameLst>
                                      </p:cBhvr>
                                      <p:to>
                                        <p:strVal val="visible"/>
                                      </p:to>
                                    </p:set>
                                    <p:animEffect transition="in" filter="wipe(down)">
                                      <p:cBhvr>
                                        <p:cTn id="47" dur="500"/>
                                        <p:tgtEl>
                                          <p:spTgt spid="4">
                                            <p:graphicEl>
                                              <a:dgm id="{C6755656-55C7-461F-8C76-5E344DF13083}"/>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4">
                                            <p:graphicEl>
                                              <a:dgm id="{C464E62E-50A5-47FA-A75A-BA51D2CEB2DD}"/>
                                            </p:graphicEl>
                                          </p:spTgt>
                                        </p:tgtEl>
                                        <p:attrNameLst>
                                          <p:attrName>style.visibility</p:attrName>
                                        </p:attrNameLst>
                                      </p:cBhvr>
                                      <p:to>
                                        <p:strVal val="visible"/>
                                      </p:to>
                                    </p:set>
                                    <p:animEffect transition="in" filter="wipe(down)">
                                      <p:cBhvr>
                                        <p:cTn id="52" dur="500"/>
                                        <p:tgtEl>
                                          <p:spTgt spid="4">
                                            <p:graphicEl>
                                              <a:dgm id="{C464E62E-50A5-47FA-A75A-BA51D2CEB2D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p:spPr>
        <p:txBody>
          <a:bodyPr/>
          <a:lstStyle/>
          <a:p>
            <a:r>
              <a:rPr lang="en-IN" dirty="0"/>
              <a:t>Simple Home Insurance</a:t>
            </a:r>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pPr algn="just"/>
            <a:r>
              <a:rPr lang="en-IN" dirty="0"/>
              <a:t>A comprehensive product which protect the home structure, its content &amp; other related risk like theft, accidental loss, damage.</a:t>
            </a:r>
          </a:p>
          <a:p>
            <a:pPr algn="just"/>
            <a:r>
              <a:rPr lang="en-IN" dirty="0"/>
              <a:t>Policy provides choice to select the different combination of cover.</a:t>
            </a:r>
          </a:p>
          <a:p>
            <a:pPr algn="just"/>
            <a:r>
              <a:rPr lang="en-IN" dirty="0"/>
              <a:t>Sum Insured can  be arrived on reinstatement value , market value or agreed value basis.</a:t>
            </a:r>
          </a:p>
          <a:p>
            <a:pPr algn="just"/>
            <a:r>
              <a:rPr lang="en-IN" dirty="0"/>
              <a:t>Duration : 3 years</a:t>
            </a:r>
          </a:p>
          <a:p>
            <a:pPr algn="just"/>
            <a:r>
              <a:rPr lang="en-IN" dirty="0"/>
              <a:t>Tenants can also take this policy.</a:t>
            </a:r>
          </a:p>
          <a:p>
            <a:pPr algn="just"/>
            <a:r>
              <a:rPr lang="en-IN" dirty="0"/>
              <a:t>Annual coverage of terrorism also included subject to certain condition</a:t>
            </a:r>
          </a:p>
          <a:p>
            <a:pPr algn="just"/>
            <a:r>
              <a:rPr lang="en-IN" dirty="0"/>
              <a:t>Add on cover available.</a:t>
            </a:r>
          </a:p>
          <a:p>
            <a:pPr algn="just"/>
            <a:endParaRPr lang="en-IN"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p:spPr>
        <p:txBody>
          <a:bodyPr/>
          <a:lstStyle/>
          <a:p>
            <a:r>
              <a:rPr lang="en-IN" dirty="0"/>
              <a:t>Coverage</a:t>
            </a:r>
          </a:p>
        </p:txBody>
      </p:sp>
      <p:sp>
        <p:nvSpPr>
          <p:cNvPr id="3" name="Content Placeholder 2"/>
          <p:cNvSpPr>
            <a:spLocks noGrp="1"/>
          </p:cNvSpPr>
          <p:nvPr>
            <p:ph idx="1"/>
          </p:nvPr>
        </p:nvSpPr>
        <p:spPr>
          <a:xfrm>
            <a:off x="457200" y="1600200"/>
            <a:ext cx="8229600" cy="5029200"/>
          </a:xfrm>
        </p:spPr>
        <p:txBody>
          <a:bodyPr>
            <a:normAutofit fontScale="85000" lnSpcReduction="20000"/>
          </a:bodyPr>
          <a:lstStyle/>
          <a:p>
            <a:pPr algn="ctr"/>
            <a:r>
              <a:rPr lang="en-IN" b="1" dirty="0"/>
              <a:t>Section 1</a:t>
            </a:r>
          </a:p>
          <a:p>
            <a:pPr algn="just"/>
            <a:r>
              <a:rPr lang="en-IN" dirty="0"/>
              <a:t>Fire &amp; Special Perils : Building &amp; Contents.</a:t>
            </a:r>
          </a:p>
          <a:p>
            <a:pPr algn="just"/>
            <a:r>
              <a:rPr lang="en-IN" dirty="0"/>
              <a:t>It Covers Against Fire / Lightning / Explosion / Aircraft Damage / Landslide / Storm / Cyclone/ Flood / Earthquake / Volcanic Eruption/ Terrorism ( Optional)</a:t>
            </a:r>
          </a:p>
          <a:p>
            <a:pPr algn="just"/>
            <a:r>
              <a:rPr lang="en-IN" dirty="0"/>
              <a:t>Add on : Additional expenses of rent for an alternative accommodation, Renewal of Debris, Expenses towards temporary resettlement.</a:t>
            </a:r>
          </a:p>
          <a:p>
            <a:pPr algn="just"/>
            <a:r>
              <a:rPr lang="en-IN" dirty="0"/>
              <a:t>Exclusion : Loss/ damage caused by war, Loss/ destruction / damage directly or indirectly caused to the property insured by radiation / explosive, Loss / destruction or damage caused by pollution / contamination.</a:t>
            </a:r>
          </a:p>
          <a:p>
            <a:pPr algn="just"/>
            <a:endParaRPr lang="en-IN"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228600"/>
            <a:ext cx="8229600" cy="6324600"/>
          </a:xfrm>
        </p:spPr>
        <p:txBody>
          <a:bodyPr>
            <a:normAutofit fontScale="92500"/>
          </a:bodyPr>
          <a:lstStyle/>
          <a:p>
            <a:pPr algn="ctr"/>
            <a:r>
              <a:rPr lang="en-IN" b="1" dirty="0"/>
              <a:t>Section 2 Burglary &amp; Theft</a:t>
            </a:r>
          </a:p>
          <a:p>
            <a:pPr algn="just"/>
            <a:r>
              <a:rPr lang="en-IN" dirty="0"/>
              <a:t>Cover against burglary &amp; theft.</a:t>
            </a:r>
          </a:p>
          <a:p>
            <a:pPr algn="just"/>
            <a:r>
              <a:rPr lang="en-IN" dirty="0"/>
              <a:t>Cover the newly purchased content up to 10% of sum insured or Rs. 50,000 (Whichever is less)</a:t>
            </a:r>
          </a:p>
          <a:p>
            <a:pPr algn="just"/>
            <a:r>
              <a:rPr lang="en-IN" dirty="0"/>
              <a:t>Personal money covered up to maximum of 1% of sum insured or Rs. 10,000 whichever is less.</a:t>
            </a:r>
          </a:p>
          <a:p>
            <a:pPr algn="just"/>
            <a:r>
              <a:rPr lang="en-IN" dirty="0"/>
              <a:t>Excludes : Loss/ damage while the home is not occupied, family or policy holder directly / indirectly involved in any burglary / theft &amp; loss or damage to livestock, ATM card, jewellery, bonds, promissory note, documents of any kind etc.</a:t>
            </a:r>
          </a:p>
          <a:p>
            <a:pPr algn="just"/>
            <a:endParaRPr lang="en-IN" dirty="0"/>
          </a:p>
          <a:p>
            <a:pPr algn="just"/>
            <a:endParaRPr lang="en-IN"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172200"/>
          </a:xfrm>
        </p:spPr>
        <p:txBody>
          <a:bodyPr>
            <a:normAutofit/>
          </a:bodyPr>
          <a:lstStyle/>
          <a:p>
            <a:pPr algn="ctr"/>
            <a:r>
              <a:rPr lang="en-IN" b="1" dirty="0"/>
              <a:t>Section 3 Public Liability</a:t>
            </a:r>
          </a:p>
          <a:p>
            <a:pPr algn="just"/>
            <a:r>
              <a:rPr lang="en-IN" dirty="0"/>
              <a:t>Indemnifies against compensation &amp; litigation expenses on account of –</a:t>
            </a:r>
          </a:p>
          <a:p>
            <a:pPr algn="just"/>
            <a:r>
              <a:rPr lang="en-IN" dirty="0"/>
              <a:t>A. Accidental death / bodily injury to any family member / domestic staff.</a:t>
            </a:r>
          </a:p>
          <a:p>
            <a:pPr algn="just"/>
            <a:r>
              <a:rPr lang="en-IN" dirty="0"/>
              <a:t>B. Accidental damage to property other than insured.</a:t>
            </a:r>
          </a:p>
          <a:p>
            <a:pPr algn="just"/>
            <a:r>
              <a:rPr lang="en-IN" dirty="0"/>
              <a:t>Excludes : Any accidental death / injury raised out of occupation trade or employment , repair of home, &amp; custody of animal / vehicle / any other equipment.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Introduction </a:t>
            </a:r>
          </a:p>
        </p:txBody>
      </p:sp>
      <p:sp>
        <p:nvSpPr>
          <p:cNvPr id="3" name="Content Placeholder 2"/>
          <p:cNvSpPr>
            <a:spLocks noGrp="1"/>
          </p:cNvSpPr>
          <p:nvPr>
            <p:ph idx="1"/>
          </p:nvPr>
        </p:nvSpPr>
        <p:spPr>
          <a:xfrm>
            <a:off x="457200" y="1600200"/>
            <a:ext cx="8229600" cy="5029200"/>
          </a:xfrm>
        </p:spPr>
        <p:txBody>
          <a:bodyPr>
            <a:normAutofit fontScale="77500" lnSpcReduction="20000"/>
          </a:bodyPr>
          <a:lstStyle/>
          <a:p>
            <a:pPr algn="just"/>
            <a:r>
              <a:rPr lang="en-IN" b="1" dirty="0"/>
              <a:t>Property insurance</a:t>
            </a:r>
            <a:r>
              <a:rPr lang="en-IN" dirty="0"/>
              <a:t> provides protection against most risks to </a:t>
            </a:r>
            <a:r>
              <a:rPr lang="en-IN" dirty="0">
                <a:hlinkClick r:id="rId2" tooltip="Property"/>
              </a:rPr>
              <a:t>property</a:t>
            </a:r>
            <a:r>
              <a:rPr lang="en-IN" dirty="0"/>
              <a:t>, such as fire, theft and some weather damage. </a:t>
            </a:r>
          </a:p>
          <a:p>
            <a:pPr algn="just"/>
            <a:r>
              <a:rPr lang="en-IN" dirty="0"/>
              <a:t>This includes specialized forms of </a:t>
            </a:r>
            <a:r>
              <a:rPr lang="en-IN" dirty="0">
                <a:hlinkClick r:id="rId3" tooltip="Insurance"/>
              </a:rPr>
              <a:t>insurance</a:t>
            </a:r>
            <a:r>
              <a:rPr lang="en-IN" dirty="0"/>
              <a:t> such as fire insurance, </a:t>
            </a:r>
            <a:r>
              <a:rPr lang="en-IN" dirty="0">
                <a:hlinkClick r:id="rId4" tooltip="Flood insurance"/>
              </a:rPr>
              <a:t>flood insurance</a:t>
            </a:r>
            <a:r>
              <a:rPr lang="en-IN" dirty="0"/>
              <a:t>, </a:t>
            </a:r>
            <a:r>
              <a:rPr lang="en-IN" dirty="0">
                <a:hlinkClick r:id="rId5" tooltip="Earthquake insurance"/>
              </a:rPr>
              <a:t>earthquake insurance</a:t>
            </a:r>
            <a:r>
              <a:rPr lang="en-IN" dirty="0"/>
              <a:t>, </a:t>
            </a:r>
            <a:r>
              <a:rPr lang="en-IN" dirty="0">
                <a:hlinkClick r:id="rId6" tooltip="Home insurance"/>
              </a:rPr>
              <a:t>home insurance</a:t>
            </a:r>
            <a:r>
              <a:rPr lang="en-IN" dirty="0"/>
              <a:t>, or </a:t>
            </a:r>
            <a:r>
              <a:rPr lang="en-IN" dirty="0">
                <a:hlinkClick r:id="rId7" tooltip="Boiler insurance"/>
              </a:rPr>
              <a:t>boiler insurance</a:t>
            </a:r>
            <a:r>
              <a:rPr lang="en-IN" dirty="0"/>
              <a:t>. Property is </a:t>
            </a:r>
            <a:r>
              <a:rPr lang="en-IN" dirty="0">
                <a:hlinkClick r:id="rId3" tooltip="Insurance"/>
              </a:rPr>
              <a:t>insured</a:t>
            </a:r>
            <a:r>
              <a:rPr lang="en-IN" dirty="0"/>
              <a:t> in two main ways—open perils and named perils.</a:t>
            </a:r>
          </a:p>
          <a:p>
            <a:pPr algn="just"/>
            <a:r>
              <a:rPr lang="en-IN" dirty="0"/>
              <a:t>Open perils cover all the causes of loss not specifically excluded in the policy. Common exclusions on open peril policies include damage resulting from </a:t>
            </a:r>
            <a:r>
              <a:rPr lang="en-IN" dirty="0">
                <a:hlinkClick r:id="rId8" tooltip="Earthquake"/>
              </a:rPr>
              <a:t>earthquakes</a:t>
            </a:r>
            <a:r>
              <a:rPr lang="en-IN" dirty="0"/>
              <a:t>, </a:t>
            </a:r>
            <a:r>
              <a:rPr lang="en-IN" dirty="0">
                <a:hlinkClick r:id="rId9" tooltip="Flood"/>
              </a:rPr>
              <a:t>floods</a:t>
            </a:r>
            <a:r>
              <a:rPr lang="en-IN" dirty="0"/>
              <a:t>, </a:t>
            </a:r>
            <a:r>
              <a:rPr lang="en-IN" dirty="0">
                <a:hlinkClick r:id="rId10" tooltip="Nuclear and radiation accidents"/>
              </a:rPr>
              <a:t>nuclear incidents</a:t>
            </a:r>
            <a:r>
              <a:rPr lang="en-IN" dirty="0"/>
              <a:t>, acts of </a:t>
            </a:r>
            <a:r>
              <a:rPr lang="en-IN" dirty="0">
                <a:hlinkClick r:id="rId11" tooltip="Terrorism"/>
              </a:rPr>
              <a:t>terrorism</a:t>
            </a:r>
            <a:r>
              <a:rPr lang="en-IN" dirty="0"/>
              <a:t>, and war. </a:t>
            </a:r>
          </a:p>
          <a:p>
            <a:pPr algn="just"/>
            <a:r>
              <a:rPr lang="en-IN" dirty="0"/>
              <a:t>Named perils require the actual cause of loss to be listed in the policy for insurance to be provided. </a:t>
            </a:r>
          </a:p>
          <a:p>
            <a:pPr algn="just"/>
            <a:r>
              <a:rPr lang="en-IN" dirty="0"/>
              <a:t>The more common named perils include such damage-causing events as fire, </a:t>
            </a:r>
            <a:r>
              <a:rPr lang="en-IN" dirty="0">
                <a:hlinkClick r:id="rId12" tooltip="Lightning"/>
              </a:rPr>
              <a:t>lightning</a:t>
            </a:r>
            <a:r>
              <a:rPr lang="en-IN" dirty="0"/>
              <a:t>, explosion, and theft.</a:t>
            </a:r>
          </a:p>
          <a:p>
            <a:pPr algn="just"/>
            <a:endParaRPr lang="en-IN"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228600"/>
            <a:ext cx="8229600" cy="6248400"/>
          </a:xfrm>
        </p:spPr>
        <p:txBody>
          <a:bodyPr>
            <a:normAutofit fontScale="92500" lnSpcReduction="10000"/>
          </a:bodyPr>
          <a:lstStyle/>
          <a:p>
            <a:pPr algn="ctr"/>
            <a:r>
              <a:rPr lang="en-IN" b="1" dirty="0"/>
              <a:t>Section 4 : Plate Glass</a:t>
            </a:r>
          </a:p>
          <a:p>
            <a:pPr algn="just"/>
            <a:r>
              <a:rPr lang="en-IN" dirty="0"/>
              <a:t>Protection against accidental loss / damage to fixed plate glass fixed in the home. </a:t>
            </a:r>
          </a:p>
          <a:p>
            <a:pPr algn="just"/>
            <a:r>
              <a:rPr lang="en-IN" dirty="0"/>
              <a:t>It does not cover damage of glass brings repair, disfiguration or damage of glass.</a:t>
            </a:r>
          </a:p>
          <a:p>
            <a:pPr algn="ctr"/>
            <a:r>
              <a:rPr lang="en-IN" b="1" dirty="0"/>
              <a:t>Section 5 : Baggage</a:t>
            </a:r>
          </a:p>
          <a:p>
            <a:pPr algn="just"/>
            <a:r>
              <a:rPr lang="en-IN" dirty="0"/>
              <a:t>It indemnifies for the theft / accidental loss/ damage / destruction of personal baggage belongs to the insured person or his / her family anywhere in world.</a:t>
            </a:r>
          </a:p>
          <a:p>
            <a:pPr algn="just"/>
            <a:r>
              <a:rPr lang="en-IN" dirty="0"/>
              <a:t>It does not include loss / damage of money securities, gold, travel tickets, cheque etc &amp; also article of perishable / consumable nature.</a:t>
            </a:r>
          </a:p>
          <a:p>
            <a:pPr algn="just"/>
            <a:endParaRPr lang="en-IN"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400800"/>
          </a:xfrm>
        </p:spPr>
        <p:txBody>
          <a:bodyPr/>
          <a:lstStyle/>
          <a:p>
            <a:pPr algn="ctr"/>
            <a:r>
              <a:rPr lang="en-IN" b="1" dirty="0"/>
              <a:t>Section 6 : Breakdown of Domestic Electrical &amp; Electronic Appliance</a:t>
            </a:r>
          </a:p>
          <a:p>
            <a:pPr algn="just"/>
            <a:r>
              <a:rPr lang="en-IN" dirty="0"/>
              <a:t>It cover against repair cost of domestic electrical &amp; electronic appliance caused by mechanical &amp; electrical breakdown.</a:t>
            </a:r>
          </a:p>
          <a:p>
            <a:pPr algn="just"/>
            <a:r>
              <a:rPr lang="en-IN" dirty="0"/>
              <a:t>It excludes loss / damage caused due to wear &amp; tear , defect of manufacture.</a:t>
            </a:r>
          </a:p>
          <a:p>
            <a:pPr algn="ctr"/>
            <a:r>
              <a:rPr lang="en-IN" b="1" dirty="0"/>
              <a:t>Section 7 : Personal Accident</a:t>
            </a:r>
          </a:p>
          <a:p>
            <a:pPr algn="just"/>
            <a:r>
              <a:rPr lang="en-IN" dirty="0"/>
              <a:t>It covers accidental comprehension life accidental death , permanent total disablement, permanent partial disablement to individual &amp; his/her family member.</a:t>
            </a:r>
          </a:p>
          <a:p>
            <a:pPr algn="just"/>
            <a:endParaRPr lang="en-IN"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248400"/>
          </a:xfrm>
        </p:spPr>
        <p:txBody>
          <a:bodyPr>
            <a:normAutofit lnSpcReduction="10000"/>
          </a:bodyPr>
          <a:lstStyle/>
          <a:p>
            <a:pPr algn="just"/>
            <a:r>
              <a:rPr lang="en-IN" dirty="0"/>
              <a:t>Family members include spouse, children, parents &amp; parent in laws.</a:t>
            </a:r>
          </a:p>
          <a:p>
            <a:pPr algn="just"/>
            <a:r>
              <a:rPr lang="en-IN" dirty="0"/>
              <a:t>Minimum &amp; maximum age to enter this is 3 months – 65 years.</a:t>
            </a:r>
          </a:p>
          <a:p>
            <a:pPr algn="just"/>
            <a:r>
              <a:rPr lang="en-IN" dirty="0"/>
              <a:t>This is renewable for lifelong.</a:t>
            </a:r>
          </a:p>
          <a:p>
            <a:pPr algn="just"/>
            <a:r>
              <a:rPr lang="en-IN" dirty="0"/>
              <a:t>It includes the additional benefit of ambulance expenses up to Rs. 5,000 per policy per year.</a:t>
            </a:r>
          </a:p>
          <a:p>
            <a:pPr algn="just"/>
            <a:r>
              <a:rPr lang="en-IN" dirty="0"/>
              <a:t>Excludes : Existing diseases, Suicide &amp; attempted suicide, Medical treatment except the result of an accident, accident due to alcohol / drug, mental disorder, engagement in dangerous activities.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228600"/>
            <a:ext cx="8229600" cy="6248400"/>
          </a:xfrm>
        </p:spPr>
        <p:txBody>
          <a:bodyPr>
            <a:normAutofit fontScale="92500" lnSpcReduction="20000"/>
          </a:bodyPr>
          <a:lstStyle/>
          <a:p>
            <a:pPr algn="ctr"/>
            <a:r>
              <a:rPr lang="en-IN" b="1" dirty="0"/>
              <a:t>Section 8 : Loss of Cash whilst in Transit</a:t>
            </a:r>
          </a:p>
          <a:p>
            <a:pPr algn="just"/>
            <a:r>
              <a:rPr lang="en-IN" dirty="0"/>
              <a:t>Caused due to Robbery , theft within in 6 hours of withdrawal of money fro Bank / ATM.</a:t>
            </a:r>
          </a:p>
          <a:p>
            <a:pPr algn="just"/>
            <a:r>
              <a:rPr lang="en-IN" dirty="0"/>
              <a:t>Excludes : Money withdrawn in coins, Currency withdrawn more than once in a day, More than Rs.25,000 in respect of single withdrawal, More than Rs.50,000 during period of insurance.</a:t>
            </a:r>
          </a:p>
          <a:p>
            <a:pPr algn="just">
              <a:buNone/>
            </a:pPr>
            <a:endParaRPr lang="en-IN" dirty="0"/>
          </a:p>
          <a:p>
            <a:pPr algn="ctr"/>
            <a:r>
              <a:rPr lang="en-IN" b="1" dirty="0"/>
              <a:t>Section 9 : All risk cover portable equipment, jewellery &amp; valuable.</a:t>
            </a:r>
          </a:p>
          <a:p>
            <a:pPr algn="just"/>
            <a:r>
              <a:rPr lang="en-IN" dirty="0"/>
              <a:t>Covers the risk of loss / destruction / damage to portable equipments, jewellery, valuable &amp; newly purchased.</a:t>
            </a:r>
          </a:p>
          <a:p>
            <a:pPr algn="just"/>
            <a:r>
              <a:rPr lang="en-IN" dirty="0"/>
              <a:t>Cover up to the limit of 10% of sum insured or Rs. 100,000 whichever is less.</a:t>
            </a:r>
          </a:p>
          <a:p>
            <a:pPr algn="just"/>
            <a:endParaRPr lang="en-IN"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324600"/>
          </a:xfrm>
        </p:spPr>
        <p:txBody>
          <a:bodyPr>
            <a:normAutofit fontScale="92500" lnSpcReduction="10000"/>
          </a:bodyPr>
          <a:lstStyle/>
          <a:p>
            <a:r>
              <a:rPr lang="en-IN" dirty="0"/>
              <a:t>This cover is available on first loss basis only.</a:t>
            </a:r>
          </a:p>
          <a:p>
            <a:r>
              <a:rPr lang="en-IN" dirty="0"/>
              <a:t>Excludes : Defective workmanship material, due to wear &amp; tear, manufacturing default, electrical breakdown, scratching / crackling, repair / alteration, unexplained disappearance.</a:t>
            </a:r>
          </a:p>
          <a:p>
            <a:pPr algn="ctr"/>
            <a:r>
              <a:rPr lang="en-IN" b="1" dirty="0"/>
              <a:t>Section 10 : Key Replacement</a:t>
            </a:r>
            <a:r>
              <a:rPr lang="en-IN" dirty="0"/>
              <a:t>.</a:t>
            </a:r>
          </a:p>
          <a:p>
            <a:r>
              <a:rPr lang="en-IN" dirty="0"/>
              <a:t>Provides reimbursement for the cost of replacing insured’s home or insured/s vehicle which are lost or stolen.</a:t>
            </a:r>
          </a:p>
          <a:p>
            <a:r>
              <a:rPr lang="en-IN" dirty="0"/>
              <a:t>Excludes : Cost other than the above, cost of lost key other than the insured home, cost of lost key of vehicle which is not used as personal, crackling / scratching, dismantling / repair/ modification, consequential loss, unexplained disappearance.</a:t>
            </a:r>
          </a:p>
          <a:p>
            <a:endParaRPr lang="en-IN"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50"/>
          </a:solidFill>
        </p:spPr>
        <p:txBody>
          <a:bodyPr/>
          <a:lstStyle/>
          <a:p>
            <a:r>
              <a:rPr lang="en-IN" dirty="0"/>
              <a:t>ICICI Lombard Home Insurance</a:t>
            </a:r>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pPr algn="just"/>
            <a:r>
              <a:rPr lang="en-IN" dirty="0"/>
              <a:t>Protect home from the risk of burglary, terrorism, theft, etc.</a:t>
            </a:r>
          </a:p>
          <a:p>
            <a:pPr algn="just"/>
            <a:r>
              <a:rPr lang="en-IN" dirty="0"/>
              <a:t>Covers damages due to fire or allied perils, from natural calamities.</a:t>
            </a:r>
          </a:p>
          <a:p>
            <a:pPr algn="just"/>
            <a:r>
              <a:rPr lang="en-IN" dirty="0"/>
              <a:t>Covers the losses to the structure &amp; content of home that might occur due to a number of natural / or manmade calamities.</a:t>
            </a:r>
          </a:p>
          <a:p>
            <a:pPr algn="just"/>
            <a:r>
              <a:rPr lang="en-IN" dirty="0"/>
              <a:t>Coverage : Fire, Lighting, Impact damage, Aircraft damage, Explosion / implosion, Storm / cyclone / flood, Riots / strike / terrorism damage, subsidence &amp; landside, bursting &amp; / or overflow lowing water tanks/pipes, Missile testing operations, bush fire, earthquake.</a:t>
            </a:r>
          </a:p>
          <a:p>
            <a:pPr algn="just"/>
            <a:endParaRPr lang="en-IN"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304800"/>
            <a:ext cx="8229600" cy="6324600"/>
          </a:xfrm>
        </p:spPr>
        <p:txBody>
          <a:bodyPr>
            <a:normAutofit fontScale="92500" lnSpcReduction="20000"/>
          </a:bodyPr>
          <a:lstStyle/>
          <a:p>
            <a:pPr algn="ctr"/>
            <a:r>
              <a:rPr lang="en-IN" b="1" dirty="0"/>
              <a:t>Additional Coverage</a:t>
            </a:r>
          </a:p>
          <a:p>
            <a:pPr algn="just"/>
            <a:r>
              <a:rPr lang="en-IN" dirty="0"/>
              <a:t>The content of home is also covered losses due to burglary including theft.</a:t>
            </a:r>
          </a:p>
          <a:p>
            <a:pPr algn="just"/>
            <a:r>
              <a:rPr lang="en-IN" dirty="0"/>
              <a:t>Covers loss of jewellery , silver, precious stone kept under lock &amp; key.</a:t>
            </a:r>
          </a:p>
          <a:p>
            <a:pPr algn="just"/>
            <a:r>
              <a:rPr lang="en-IN" dirty="0"/>
              <a:t>Cover : 25% or total content sum insured or Rs. 100,000 whichever is less.</a:t>
            </a:r>
          </a:p>
          <a:p>
            <a:pPr algn="just"/>
            <a:r>
              <a:rPr lang="en-IN" dirty="0"/>
              <a:t>Add on covers also available.</a:t>
            </a:r>
          </a:p>
          <a:p>
            <a:pPr algn="just"/>
            <a:r>
              <a:rPr lang="en-IN" dirty="0"/>
              <a:t>It covers the rent expenses if family is forced to take rented home.</a:t>
            </a:r>
          </a:p>
          <a:p>
            <a:pPr algn="just"/>
            <a:r>
              <a:rPr lang="en-IN" dirty="0"/>
              <a:t>The coverage amount is </a:t>
            </a:r>
            <a:r>
              <a:rPr lang="en-IN" dirty="0" err="1"/>
              <a:t>upto</a:t>
            </a:r>
            <a:r>
              <a:rPr lang="en-IN" dirty="0"/>
              <a:t> Rs. 100,000 maximum for the period of 6 months.</a:t>
            </a:r>
          </a:p>
          <a:p>
            <a:pPr algn="just"/>
            <a:r>
              <a:rPr lang="en-IN" dirty="0"/>
              <a:t>Exclusion : Wilful destruction of property , loss/ damage &amp; destruction cased by war/wear &amp; tear etc.</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Calculation of Sum Insured</a:t>
            </a:r>
          </a:p>
        </p:txBody>
      </p:sp>
      <p:sp>
        <p:nvSpPr>
          <p:cNvPr id="3" name="Content Placeholder 2"/>
          <p:cNvSpPr>
            <a:spLocks noGrp="1"/>
          </p:cNvSpPr>
          <p:nvPr>
            <p:ph idx="1"/>
          </p:nvPr>
        </p:nvSpPr>
        <p:spPr>
          <a:xfrm>
            <a:off x="457200" y="1600200"/>
            <a:ext cx="8229600" cy="5029200"/>
          </a:xfrm>
        </p:spPr>
        <p:txBody>
          <a:bodyPr>
            <a:normAutofit/>
          </a:bodyPr>
          <a:lstStyle/>
          <a:p>
            <a:pPr algn="just"/>
            <a:r>
              <a:rPr lang="en-IN" dirty="0"/>
              <a:t>Reconstruction Value is considered while calculating the value of home for insurance.</a:t>
            </a:r>
          </a:p>
          <a:p>
            <a:pPr algn="just"/>
            <a:r>
              <a:rPr lang="en-IN" dirty="0"/>
              <a:t>Market value is not taken into consideration to assess the value of home.</a:t>
            </a:r>
          </a:p>
          <a:p>
            <a:pPr algn="just"/>
            <a:r>
              <a:rPr lang="en-IN" dirty="0"/>
              <a:t>Sum Insured = Build up area of home X Construction value per square feet.</a:t>
            </a:r>
          </a:p>
          <a:p>
            <a:pPr algn="just"/>
            <a:r>
              <a:rPr lang="en-IN" dirty="0"/>
              <a:t>Rate of construction can be revised due to expensive materials like marble flooring, garden surrounded by a wall, etc.</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Home Insurance Claim Process</a:t>
            </a:r>
          </a:p>
        </p:txBody>
      </p:sp>
      <p:graphicFrame>
        <p:nvGraphicFramePr>
          <p:cNvPr id="4" name="Content Placeholder 3"/>
          <p:cNvGraphicFramePr>
            <a:graphicFrameLocks noGrp="1"/>
          </p:cNvGraphicFramePr>
          <p:nvPr>
            <p:ph idx="1"/>
          </p:nvPr>
        </p:nvGraphicFramePr>
        <p:xfrm>
          <a:off x="457200" y="1600200"/>
          <a:ext cx="82296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fontScale="90000"/>
          </a:bodyPr>
          <a:lstStyle/>
          <a:p>
            <a:r>
              <a:rPr lang="en-IN" dirty="0"/>
              <a:t>Determinates of Home Risk Premium</a:t>
            </a:r>
          </a:p>
        </p:txBody>
      </p:sp>
      <p:graphicFrame>
        <p:nvGraphicFramePr>
          <p:cNvPr id="5" name="Content Placeholder 4"/>
          <p:cNvGraphicFramePr>
            <a:graphicFrameLocks noGrp="1"/>
          </p:cNvGraphicFramePr>
          <p:nvPr>
            <p:ph idx="1"/>
          </p:nvPr>
        </p:nvGraphicFramePr>
        <p:xfrm>
          <a:off x="457200" y="1600200"/>
          <a:ext cx="82296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a:xfrm>
            <a:off x="457200" y="304800"/>
            <a:ext cx="8229600" cy="6248400"/>
          </a:xfrm>
        </p:spPr>
        <p:txBody>
          <a:bodyPr>
            <a:normAutofit fontScale="77500" lnSpcReduction="20000"/>
          </a:bodyPr>
          <a:lstStyle/>
          <a:p>
            <a:pPr algn="just"/>
            <a:r>
              <a:rPr lang="en-IN" dirty="0"/>
              <a:t>Property insurance is a broad term for a series of policies that provide either property protection coverage or </a:t>
            </a:r>
            <a:r>
              <a:rPr lang="en-IN" u="sng" dirty="0">
                <a:hlinkClick r:id="rId2"/>
              </a:rPr>
              <a:t>liability coverage</a:t>
            </a:r>
            <a:r>
              <a:rPr lang="en-IN" dirty="0"/>
              <a:t> for property owners. </a:t>
            </a:r>
          </a:p>
          <a:p>
            <a:pPr algn="just"/>
            <a:r>
              <a:rPr lang="en-IN" dirty="0"/>
              <a:t>Property insurance provides financial reimbursement to the owner or renter of a structure and its contents in case there is damage or theft—and to a person other than the owner or renter if that person is injured on the property.</a:t>
            </a:r>
          </a:p>
          <a:p>
            <a:pPr algn="just"/>
            <a:r>
              <a:rPr lang="en-IN" dirty="0"/>
              <a:t>Property insurance can include a number of policies, such as </a:t>
            </a:r>
            <a:r>
              <a:rPr lang="en-IN" u="sng" dirty="0">
                <a:hlinkClick r:id="rId3"/>
              </a:rPr>
              <a:t>homeowners insurance</a:t>
            </a:r>
            <a:r>
              <a:rPr lang="en-IN" dirty="0"/>
              <a:t>, renters insurance, </a:t>
            </a:r>
            <a:r>
              <a:rPr lang="en-IN" u="sng" dirty="0">
                <a:hlinkClick r:id="rId4"/>
              </a:rPr>
              <a:t>flood insurance</a:t>
            </a:r>
            <a:r>
              <a:rPr lang="en-IN" dirty="0"/>
              <a:t>, and earthquake insurance. </a:t>
            </a:r>
          </a:p>
          <a:p>
            <a:pPr algn="just"/>
            <a:r>
              <a:rPr lang="en-IN" dirty="0"/>
              <a:t>Personal property is usually covered by a homeowners or renters policy. </a:t>
            </a:r>
          </a:p>
          <a:p>
            <a:pPr algn="just"/>
            <a:r>
              <a:rPr lang="en-IN" dirty="0"/>
              <a:t>The exception is personal property that is very high value and expensive—this is usually covered by purchasing an addition to the policy called a "rider." </a:t>
            </a:r>
          </a:p>
          <a:p>
            <a:pPr algn="just"/>
            <a:r>
              <a:rPr lang="en-IN" dirty="0"/>
              <a:t>If there's a claim, the property insurance policy will either reimburse the policyholder for the actual value of the damage or the </a:t>
            </a:r>
            <a:r>
              <a:rPr lang="en-IN" u="sng" dirty="0">
                <a:hlinkClick r:id="rId5"/>
              </a:rPr>
              <a:t>replacement cost</a:t>
            </a:r>
            <a:r>
              <a:rPr lang="en-IN" dirty="0"/>
              <a:t> to fix the problem.</a:t>
            </a:r>
          </a:p>
          <a:p>
            <a:pPr algn="just"/>
            <a:endParaRPr lang="en-IN"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Catastrophes on Home Insurance</a:t>
            </a:r>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pPr algn="just"/>
            <a:r>
              <a:rPr lang="en-IN" dirty="0"/>
              <a:t>Catastrophe insurance protects businesses and residences against natural disasters such as earthquakes, floods, and hurricanes, and against human-made disasters such as a riot or terrorist attack. </a:t>
            </a:r>
          </a:p>
          <a:p>
            <a:pPr algn="just"/>
            <a:r>
              <a:rPr lang="en-IN" dirty="0"/>
              <a:t>These low-probability, high-cost events are generally excluded from standard home owners insurance policies.</a:t>
            </a:r>
          </a:p>
          <a:p>
            <a:pPr algn="just"/>
            <a:r>
              <a:rPr lang="en-IN" dirty="0"/>
              <a:t>Though they both deal with protecting a home, catastrophe and homeowners insurance are technically two different types of coverage.</a:t>
            </a:r>
          </a:p>
          <a:p>
            <a:pPr algn="just"/>
            <a:r>
              <a:rPr lang="en-IN" dirty="0"/>
              <a:t>Special catastrophe insurance is available for specific natural disasters, such as flood insurance, storm insurance for hurricanes and tornadoes, earthquake insurance, and volcano insurance.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a:ln>
            <a:solidFill>
              <a:srgbClr val="7030A0"/>
            </a:solidFill>
          </a:ln>
        </p:spPr>
        <p:txBody>
          <a:bodyPr/>
          <a:lstStyle/>
          <a:p>
            <a:r>
              <a:rPr lang="en-IN" dirty="0"/>
              <a:t>Vehicle Insurance</a:t>
            </a:r>
          </a:p>
        </p:txBody>
      </p:sp>
      <p:sp>
        <p:nvSpPr>
          <p:cNvPr id="3" name="Content Placeholder 2"/>
          <p:cNvSpPr>
            <a:spLocks noGrp="1"/>
          </p:cNvSpPr>
          <p:nvPr>
            <p:ph idx="1"/>
          </p:nvPr>
        </p:nvSpPr>
        <p:spPr>
          <a:xfrm>
            <a:off x="457200" y="1600200"/>
            <a:ext cx="8229600" cy="5029200"/>
          </a:xfrm>
        </p:spPr>
        <p:txBody>
          <a:bodyPr>
            <a:normAutofit fontScale="92500" lnSpcReduction="20000"/>
          </a:bodyPr>
          <a:lstStyle/>
          <a:p>
            <a:pPr algn="just"/>
            <a:r>
              <a:rPr lang="en-IN" dirty="0"/>
              <a:t>One of the largest non life insurance business in the world.</a:t>
            </a:r>
          </a:p>
          <a:p>
            <a:pPr algn="just"/>
            <a:r>
              <a:rPr lang="en-IN" dirty="0"/>
              <a:t>Its statutorily mandated in most of the countries.</a:t>
            </a:r>
          </a:p>
          <a:p>
            <a:pPr algn="just"/>
            <a:r>
              <a:rPr lang="en-IN" dirty="0"/>
              <a:t>It provides protection against losses incurred as a result of an accident.</a:t>
            </a:r>
          </a:p>
          <a:p>
            <a:pPr algn="just"/>
            <a:r>
              <a:rPr lang="en-IN" dirty="0"/>
              <a:t>It covers the risk towards the owner &amp; vehicle as well as cover the financial liability that may arise from an accident injuring a third party.</a:t>
            </a:r>
          </a:p>
          <a:p>
            <a:pPr algn="just"/>
            <a:r>
              <a:rPr lang="en-IN" dirty="0"/>
              <a:t>Motor Vehicle Act, 1936 ; amended in 1988.</a:t>
            </a:r>
          </a:p>
          <a:p>
            <a:pPr algn="just"/>
            <a:r>
              <a:rPr lang="en-IN" dirty="0"/>
              <a:t>As per the Act., any vehicle which is used in public place has to be compulsorily insured against liability risk.</a:t>
            </a:r>
          </a:p>
          <a:p>
            <a:pPr algn="just"/>
            <a:endParaRPr lang="en-IN"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533400"/>
            <a:ext cx="8229600" cy="5943600"/>
          </a:xfrm>
        </p:spPr>
        <p:txBody>
          <a:bodyPr>
            <a:normAutofit lnSpcReduction="10000"/>
          </a:bodyPr>
          <a:lstStyle/>
          <a:p>
            <a:pPr algn="just"/>
            <a:r>
              <a:rPr lang="en-IN" dirty="0"/>
              <a:t>Liability arising from death, injury or property damage to third parties.</a:t>
            </a:r>
          </a:p>
          <a:p>
            <a:pPr algn="just"/>
            <a:r>
              <a:rPr lang="en-IN" dirty="0"/>
              <a:t>Liability arising from death or injury to workmen such as driver / cleaner / conductor / labourers engaged for loading / unloading , etc.</a:t>
            </a:r>
          </a:p>
          <a:p>
            <a:pPr algn="just"/>
            <a:r>
              <a:rPr lang="en-IN" dirty="0"/>
              <a:t>Liability arising from death or injury to fare paying passengers travelling in the vehicle licensed to carry passenger.</a:t>
            </a:r>
          </a:p>
          <a:p>
            <a:pPr algn="just"/>
            <a:r>
              <a:rPr lang="en-IN" dirty="0"/>
              <a:t>Owners of the vehicle , financiers or lessee, who have insurable interest in vehicle , can insure the vehicle under insurance scheme.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457200" y="304800"/>
          <a:ext cx="8229600" cy="624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35AFD692-99F8-4270-8B67-04645E51C52F}"/>
                                            </p:graphicEl>
                                          </p:spTgt>
                                        </p:tgtEl>
                                        <p:attrNameLst>
                                          <p:attrName>style.visibility</p:attrName>
                                        </p:attrNameLst>
                                      </p:cBhvr>
                                      <p:to>
                                        <p:strVal val="visible"/>
                                      </p:to>
                                    </p:set>
                                    <p:anim calcmode="lin" valueType="num">
                                      <p:cBhvr additive="base">
                                        <p:cTn id="7" dur="500" fill="hold"/>
                                        <p:tgtEl>
                                          <p:spTgt spid="4">
                                            <p:graphicEl>
                                              <a:dgm id="{35AFD692-99F8-4270-8B67-04645E51C52F}"/>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35AFD692-99F8-4270-8B67-04645E51C52F}"/>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30CD0A9F-3C50-45AF-836F-A8E4EA7A34C9}"/>
                                            </p:graphicEl>
                                          </p:spTgt>
                                        </p:tgtEl>
                                        <p:attrNameLst>
                                          <p:attrName>style.visibility</p:attrName>
                                        </p:attrNameLst>
                                      </p:cBhvr>
                                      <p:to>
                                        <p:strVal val="visible"/>
                                      </p:to>
                                    </p:set>
                                    <p:anim calcmode="lin" valueType="num">
                                      <p:cBhvr additive="base">
                                        <p:cTn id="13" dur="500" fill="hold"/>
                                        <p:tgtEl>
                                          <p:spTgt spid="4">
                                            <p:graphicEl>
                                              <a:dgm id="{30CD0A9F-3C50-45AF-836F-A8E4EA7A34C9}"/>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30CD0A9F-3C50-45AF-836F-A8E4EA7A34C9}"/>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graphicEl>
                                              <a:dgm id="{EA2DBED4-26FE-460B-8582-D6B88556DE24}"/>
                                            </p:graphicEl>
                                          </p:spTgt>
                                        </p:tgtEl>
                                        <p:attrNameLst>
                                          <p:attrName>style.visibility</p:attrName>
                                        </p:attrNameLst>
                                      </p:cBhvr>
                                      <p:to>
                                        <p:strVal val="visible"/>
                                      </p:to>
                                    </p:set>
                                    <p:anim calcmode="lin" valueType="num">
                                      <p:cBhvr additive="base">
                                        <p:cTn id="17" dur="500" fill="hold"/>
                                        <p:tgtEl>
                                          <p:spTgt spid="4">
                                            <p:graphicEl>
                                              <a:dgm id="{EA2DBED4-26FE-460B-8582-D6B88556DE24}"/>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EA2DBED4-26FE-460B-8582-D6B88556DE24}"/>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graphicEl>
                                              <a:dgm id="{4294FDDC-DC21-4639-80E0-6C21BE4515C8}"/>
                                            </p:graphicEl>
                                          </p:spTgt>
                                        </p:tgtEl>
                                        <p:attrNameLst>
                                          <p:attrName>style.visibility</p:attrName>
                                        </p:attrNameLst>
                                      </p:cBhvr>
                                      <p:to>
                                        <p:strVal val="visible"/>
                                      </p:to>
                                    </p:set>
                                    <p:anim calcmode="lin" valueType="num">
                                      <p:cBhvr additive="base">
                                        <p:cTn id="23" dur="500" fill="hold"/>
                                        <p:tgtEl>
                                          <p:spTgt spid="4">
                                            <p:graphicEl>
                                              <a:dgm id="{4294FDDC-DC21-4639-80E0-6C21BE4515C8}"/>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4294FDDC-DC21-4639-80E0-6C21BE4515C8}"/>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graphicEl>
                                              <a:dgm id="{BFBCB0C4-77EC-4D06-BB07-55C5C0DFDC5A}"/>
                                            </p:graphicEl>
                                          </p:spTgt>
                                        </p:tgtEl>
                                        <p:attrNameLst>
                                          <p:attrName>style.visibility</p:attrName>
                                        </p:attrNameLst>
                                      </p:cBhvr>
                                      <p:to>
                                        <p:strVal val="visible"/>
                                      </p:to>
                                    </p:set>
                                    <p:anim calcmode="lin" valueType="num">
                                      <p:cBhvr additive="base">
                                        <p:cTn id="27" dur="500" fill="hold"/>
                                        <p:tgtEl>
                                          <p:spTgt spid="4">
                                            <p:graphicEl>
                                              <a:dgm id="{BFBCB0C4-77EC-4D06-BB07-55C5C0DFDC5A}"/>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BFBCB0C4-77EC-4D06-BB07-55C5C0DFDC5A}"/>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graphicEl>
                                              <a:dgm id="{5EFDAEED-FFDD-4C6B-B3AB-5BEDBA0D7DD9}"/>
                                            </p:graphicEl>
                                          </p:spTgt>
                                        </p:tgtEl>
                                        <p:attrNameLst>
                                          <p:attrName>style.visibility</p:attrName>
                                        </p:attrNameLst>
                                      </p:cBhvr>
                                      <p:to>
                                        <p:strVal val="visible"/>
                                      </p:to>
                                    </p:set>
                                    <p:anim calcmode="lin" valueType="num">
                                      <p:cBhvr additive="base">
                                        <p:cTn id="33" dur="500" fill="hold"/>
                                        <p:tgtEl>
                                          <p:spTgt spid="4">
                                            <p:graphicEl>
                                              <a:dgm id="{5EFDAEED-FFDD-4C6B-B3AB-5BEDBA0D7DD9}"/>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graphicEl>
                                              <a:dgm id="{5EFDAEED-FFDD-4C6B-B3AB-5BEDBA0D7DD9}"/>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graphicEl>
                                              <a:dgm id="{DAA5D47B-2AC9-4CA7-BE3D-101053009032}"/>
                                            </p:graphicEl>
                                          </p:spTgt>
                                        </p:tgtEl>
                                        <p:attrNameLst>
                                          <p:attrName>style.visibility</p:attrName>
                                        </p:attrNameLst>
                                      </p:cBhvr>
                                      <p:to>
                                        <p:strVal val="visible"/>
                                      </p:to>
                                    </p:set>
                                    <p:anim calcmode="lin" valueType="num">
                                      <p:cBhvr additive="base">
                                        <p:cTn id="37" dur="500" fill="hold"/>
                                        <p:tgtEl>
                                          <p:spTgt spid="4">
                                            <p:graphicEl>
                                              <a:dgm id="{DAA5D47B-2AC9-4CA7-BE3D-101053009032}"/>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DAA5D47B-2AC9-4CA7-BE3D-101053009032}"/>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A587B81D-FB5A-433E-B0E7-6B2AC197F577}"/>
                                            </p:graphicEl>
                                          </p:spTgt>
                                        </p:tgtEl>
                                        <p:attrNameLst>
                                          <p:attrName>style.visibility</p:attrName>
                                        </p:attrNameLst>
                                      </p:cBhvr>
                                      <p:to>
                                        <p:strVal val="visible"/>
                                      </p:to>
                                    </p:set>
                                    <p:anim calcmode="lin" valueType="num">
                                      <p:cBhvr additive="base">
                                        <p:cTn id="43" dur="500" fill="hold"/>
                                        <p:tgtEl>
                                          <p:spTgt spid="4">
                                            <p:graphicEl>
                                              <a:dgm id="{A587B81D-FB5A-433E-B0E7-6B2AC197F577}"/>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A587B81D-FB5A-433E-B0E7-6B2AC197F577}"/>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graphicEl>
                                              <a:dgm id="{26A443BB-7394-4917-BDDD-4A7172AC221F}"/>
                                            </p:graphicEl>
                                          </p:spTgt>
                                        </p:tgtEl>
                                        <p:attrNameLst>
                                          <p:attrName>style.visibility</p:attrName>
                                        </p:attrNameLst>
                                      </p:cBhvr>
                                      <p:to>
                                        <p:strVal val="visible"/>
                                      </p:to>
                                    </p:set>
                                    <p:anim calcmode="lin" valueType="num">
                                      <p:cBhvr additive="base">
                                        <p:cTn id="47" dur="500" fill="hold"/>
                                        <p:tgtEl>
                                          <p:spTgt spid="4">
                                            <p:graphicEl>
                                              <a:dgm id="{26A443BB-7394-4917-BDDD-4A7172AC221F}"/>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graphicEl>
                                              <a:dgm id="{26A443BB-7394-4917-BDDD-4A7172AC221F}"/>
                                            </p:graphic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
                                            <p:graphicEl>
                                              <a:dgm id="{F185A025-F148-4585-B14E-91773A8074EE}"/>
                                            </p:graphicEl>
                                          </p:spTgt>
                                        </p:tgtEl>
                                        <p:attrNameLst>
                                          <p:attrName>style.visibility</p:attrName>
                                        </p:attrNameLst>
                                      </p:cBhvr>
                                      <p:to>
                                        <p:strVal val="visible"/>
                                      </p:to>
                                    </p:set>
                                    <p:anim calcmode="lin" valueType="num">
                                      <p:cBhvr additive="base">
                                        <p:cTn id="53" dur="500" fill="hold"/>
                                        <p:tgtEl>
                                          <p:spTgt spid="4">
                                            <p:graphicEl>
                                              <a:dgm id="{F185A025-F148-4585-B14E-91773A8074EE}"/>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graphicEl>
                                              <a:dgm id="{F185A025-F148-4585-B14E-91773A8074EE}"/>
                                            </p:graphic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
                                            <p:graphicEl>
                                              <a:dgm id="{44114911-D043-4C8F-91AC-453BD0F80B8E}"/>
                                            </p:graphicEl>
                                          </p:spTgt>
                                        </p:tgtEl>
                                        <p:attrNameLst>
                                          <p:attrName>style.visibility</p:attrName>
                                        </p:attrNameLst>
                                      </p:cBhvr>
                                      <p:to>
                                        <p:strVal val="visible"/>
                                      </p:to>
                                    </p:set>
                                    <p:anim calcmode="lin" valueType="num">
                                      <p:cBhvr additive="base">
                                        <p:cTn id="57" dur="500" fill="hold"/>
                                        <p:tgtEl>
                                          <p:spTgt spid="4">
                                            <p:graphicEl>
                                              <a:dgm id="{44114911-D043-4C8F-91AC-453BD0F80B8E}"/>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graphicEl>
                                              <a:dgm id="{44114911-D043-4C8F-91AC-453BD0F80B8E}"/>
                                            </p:graphic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4">
                                            <p:graphicEl>
                                              <a:dgm id="{1F6AFD8F-698D-4290-83EB-C0E03BE377D3}"/>
                                            </p:graphicEl>
                                          </p:spTgt>
                                        </p:tgtEl>
                                        <p:attrNameLst>
                                          <p:attrName>style.visibility</p:attrName>
                                        </p:attrNameLst>
                                      </p:cBhvr>
                                      <p:to>
                                        <p:strVal val="visible"/>
                                      </p:to>
                                    </p:set>
                                    <p:anim calcmode="lin" valueType="num">
                                      <p:cBhvr additive="base">
                                        <p:cTn id="63" dur="500" fill="hold"/>
                                        <p:tgtEl>
                                          <p:spTgt spid="4">
                                            <p:graphicEl>
                                              <a:dgm id="{1F6AFD8F-698D-4290-83EB-C0E03BE377D3}"/>
                                            </p:graphicEl>
                                          </p:spTgt>
                                        </p:tgtEl>
                                        <p:attrNameLst>
                                          <p:attrName>ppt_x</p:attrName>
                                        </p:attrNameLst>
                                      </p:cBhvr>
                                      <p:tavLst>
                                        <p:tav tm="0">
                                          <p:val>
                                            <p:strVal val="#ppt_x"/>
                                          </p:val>
                                        </p:tav>
                                        <p:tav tm="100000">
                                          <p:val>
                                            <p:strVal val="#ppt_x"/>
                                          </p:val>
                                        </p:tav>
                                      </p:tavLst>
                                    </p:anim>
                                    <p:anim calcmode="lin" valueType="num">
                                      <p:cBhvr additive="base">
                                        <p:cTn id="64" dur="500" fill="hold"/>
                                        <p:tgtEl>
                                          <p:spTgt spid="4">
                                            <p:graphicEl>
                                              <a:dgm id="{1F6AFD8F-698D-4290-83EB-C0E03BE377D3}"/>
                                            </p:graphic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
                                            <p:graphicEl>
                                              <a:dgm id="{71E3E2B2-1C5D-4995-A6B7-9C47E29B390A}"/>
                                            </p:graphicEl>
                                          </p:spTgt>
                                        </p:tgtEl>
                                        <p:attrNameLst>
                                          <p:attrName>style.visibility</p:attrName>
                                        </p:attrNameLst>
                                      </p:cBhvr>
                                      <p:to>
                                        <p:strVal val="visible"/>
                                      </p:to>
                                    </p:set>
                                    <p:anim calcmode="lin" valueType="num">
                                      <p:cBhvr additive="base">
                                        <p:cTn id="67" dur="500" fill="hold"/>
                                        <p:tgtEl>
                                          <p:spTgt spid="4">
                                            <p:graphicEl>
                                              <a:dgm id="{71E3E2B2-1C5D-4995-A6B7-9C47E29B390A}"/>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graphicEl>
                                              <a:dgm id="{71E3E2B2-1C5D-4995-A6B7-9C47E29B390A}"/>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457200" y="304800"/>
          <a:ext cx="8229600"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a:ln>
            <a:solidFill>
              <a:srgbClr val="7030A0"/>
            </a:solidFill>
          </a:ln>
        </p:spPr>
        <p:txBody>
          <a:bodyPr/>
          <a:lstStyle/>
          <a:p>
            <a:r>
              <a:rPr lang="en-IN" dirty="0"/>
              <a:t>Commercial Vehicle</a:t>
            </a:r>
          </a:p>
        </p:txBody>
      </p:sp>
      <p:sp>
        <p:nvSpPr>
          <p:cNvPr id="3" name="Content Placeholder 2"/>
          <p:cNvSpPr>
            <a:spLocks noGrp="1"/>
          </p:cNvSpPr>
          <p:nvPr>
            <p:ph idx="1"/>
          </p:nvPr>
        </p:nvSpPr>
        <p:spPr>
          <a:xfrm>
            <a:off x="457200" y="1600200"/>
            <a:ext cx="8229600" cy="4953000"/>
          </a:xfrm>
        </p:spPr>
        <p:txBody>
          <a:bodyPr>
            <a:normAutofit lnSpcReduction="10000"/>
          </a:bodyPr>
          <a:lstStyle/>
          <a:p>
            <a:pPr algn="just"/>
            <a:r>
              <a:rPr lang="en-IN" dirty="0"/>
              <a:t>It is used for hire or reward.</a:t>
            </a:r>
          </a:p>
          <a:p>
            <a:pPr algn="just"/>
            <a:r>
              <a:rPr lang="en-IN" dirty="0"/>
              <a:t>Goods Carrying Vehicles : These vehicles </a:t>
            </a:r>
            <a:r>
              <a:rPr lang="en-IN"/>
              <a:t>carry goods </a:t>
            </a:r>
            <a:r>
              <a:rPr lang="en-IN" dirty="0"/>
              <a:t>under private or public carrier’s permit.</a:t>
            </a:r>
          </a:p>
          <a:p>
            <a:pPr algn="just"/>
            <a:r>
              <a:rPr lang="en-IN" dirty="0"/>
              <a:t>Passenger Carrying Vehicles : It will carry passengers on hire. [ Auto rickshaws, Taxis, Buses.]</a:t>
            </a:r>
          </a:p>
          <a:p>
            <a:pPr algn="just"/>
            <a:r>
              <a:rPr lang="en-IN" dirty="0"/>
              <a:t>Miscellaneous &amp; Special type of Vehicles :    Any vehicle other than above category.                     [ Ambulance, Garbage dumping trucks, Publicity vans, Mobile dispensaries, etc.]</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685800"/>
            <a:ext cx="8229600" cy="5715000"/>
          </a:xfrm>
        </p:spPr>
        <p:txBody>
          <a:bodyPr anchor="ctr">
            <a:normAutofit/>
          </a:bodyPr>
          <a:lstStyle/>
          <a:p>
            <a:pPr algn="just"/>
            <a:r>
              <a:rPr lang="en-IN" dirty="0"/>
              <a:t>Commercial vehicle insurance covers all those vehicles which are not used for personal purpose.</a:t>
            </a:r>
          </a:p>
          <a:p>
            <a:pPr algn="just"/>
            <a:r>
              <a:rPr lang="en-IN" dirty="0"/>
              <a:t>Trucks, heavy commercial vehicles, agriculture vehicles, ambulances, etc.</a:t>
            </a:r>
          </a:p>
          <a:p>
            <a:pPr algn="just"/>
            <a:r>
              <a:rPr lang="en-IN" dirty="0"/>
              <a:t>The premium is calculated on the basis of the make &amp; model of the commercial vehicle, place of registration, year of manufacture, current showroom price &amp; insurer is individual or corporate.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p:spPr>
        <p:txBody>
          <a:bodyPr>
            <a:normAutofit fontScale="90000"/>
          </a:bodyPr>
          <a:lstStyle/>
          <a:p>
            <a:r>
              <a:rPr lang="en-IN" cap="all" dirty="0"/>
              <a:t>WHY IS MOTOR INSURANCE MANDATORY IN INDIA?</a:t>
            </a:r>
            <a:endParaRPr lang="en-IN" dirty="0"/>
          </a:p>
        </p:txBody>
      </p:sp>
      <p:sp>
        <p:nvSpPr>
          <p:cNvPr id="3" name="Content Placeholder 2"/>
          <p:cNvSpPr>
            <a:spLocks noGrp="1"/>
          </p:cNvSpPr>
          <p:nvPr>
            <p:ph idx="1"/>
          </p:nvPr>
        </p:nvSpPr>
        <p:spPr>
          <a:xfrm>
            <a:off x="457200" y="1600200"/>
            <a:ext cx="8229600" cy="4953000"/>
          </a:xfrm>
        </p:spPr>
        <p:txBody>
          <a:bodyPr>
            <a:normAutofit fontScale="55000" lnSpcReduction="20000"/>
          </a:bodyPr>
          <a:lstStyle/>
          <a:p>
            <a:pPr algn="just"/>
            <a:r>
              <a:rPr lang="en-IN" dirty="0"/>
              <a:t>It is the Motor Vehicle Act that specifies the rules and regulations regarding driving in India. We know that owning motor vehicle insurance is mandatory for all drivers and vehicle owners, considering the number of accidents that take place annually in the country.</a:t>
            </a:r>
          </a:p>
          <a:p>
            <a:pPr algn="ctr"/>
            <a:r>
              <a:rPr lang="en-IN" b="1" dirty="0"/>
              <a:t>What Motor Vehicle Act specifies?</a:t>
            </a:r>
            <a:endParaRPr lang="en-IN" dirty="0"/>
          </a:p>
          <a:p>
            <a:pPr algn="just"/>
            <a:r>
              <a:rPr lang="en-IN" dirty="0"/>
              <a:t>As per the Motor Vehicle Act, all vehicles that operate in public space must acquire sufficient motor vehicle coverage without any exception. The basic motor insurance policy must cover the minimum amount of third-party liability coverage to provide for other people involved in accidents or mishaps.</a:t>
            </a:r>
          </a:p>
          <a:p>
            <a:pPr algn="just"/>
            <a:r>
              <a:rPr lang="en-IN" dirty="0"/>
              <a:t>The primary reason to buy a motor vehicle insurance policy is to eliminate the expense that occurs after accidents. And don’t forget, India is a country where the population is rising unruly. As a result, the number of vehicles is also on the rise. To protect against the threats that arise on the road, vehicle insurance is the best solution.</a:t>
            </a:r>
          </a:p>
          <a:p>
            <a:pPr algn="just"/>
            <a:r>
              <a:rPr lang="en-IN" dirty="0"/>
              <a:t>After the amendment in 1988, it is essential to carry various provisions like driver’s license, vehicle registration document, permits, liability coverage, insurance cover, etc., on the road. And after recent changes, failure to fulfil these obligations will lead to fines and penalties worth INR 500 to 25,000 with additional penalties that involve ceasing your documents.</a:t>
            </a:r>
          </a:p>
          <a:p>
            <a:pPr algn="just"/>
            <a:endParaRPr lang="en-IN"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p:spPr>
        <p:txBody>
          <a:bodyPr/>
          <a:lstStyle/>
          <a:p>
            <a:r>
              <a:rPr lang="en-IN" dirty="0"/>
              <a:t>Type of Policy</a:t>
            </a:r>
          </a:p>
        </p:txBody>
      </p:sp>
      <p:sp>
        <p:nvSpPr>
          <p:cNvPr id="3" name="Content Placeholder 2"/>
          <p:cNvSpPr>
            <a:spLocks noGrp="1"/>
          </p:cNvSpPr>
          <p:nvPr>
            <p:ph idx="1"/>
          </p:nvPr>
        </p:nvSpPr>
        <p:spPr/>
        <p:txBody>
          <a:bodyPr anchor="ctr"/>
          <a:lstStyle/>
          <a:p>
            <a:pPr marL="514350" indent="-514350" algn="just">
              <a:buFont typeface="+mj-lt"/>
              <a:buAutoNum type="arabicPeriod"/>
            </a:pPr>
            <a:r>
              <a:rPr lang="en-IN" dirty="0"/>
              <a:t>The Act Liability Policy / Third Party Liability  ( Statutory Requirement) : Covers the liability as defined in the Motor Vehicle Act.</a:t>
            </a:r>
          </a:p>
          <a:p>
            <a:pPr marL="514350" indent="-514350" algn="just">
              <a:buFont typeface="+mj-lt"/>
              <a:buAutoNum type="arabicPeriod"/>
            </a:pPr>
            <a:r>
              <a:rPr lang="en-IN" dirty="0"/>
              <a:t>The comprehensive Policy : This policy covers an entire range of risk as defined in the Tariff. The policy is as called as “Package Policy Cover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p:spPr>
        <p:txBody>
          <a:bodyPr/>
          <a:lstStyle/>
          <a:p>
            <a:pPr marL="742950" indent="-742950"/>
            <a:r>
              <a:rPr lang="en-IN" dirty="0"/>
              <a:t>Benefits</a:t>
            </a:r>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pPr marL="514350" indent="-514350" algn="just">
              <a:buFont typeface="+mj-lt"/>
              <a:buAutoNum type="arabicPeriod"/>
            </a:pPr>
            <a:r>
              <a:rPr lang="en-IN" dirty="0"/>
              <a:t>It provides benefits to survivors when an accident results in death.</a:t>
            </a:r>
          </a:p>
          <a:p>
            <a:pPr marL="514350" indent="-514350" algn="just">
              <a:buFont typeface="+mj-lt"/>
              <a:buAutoNum type="arabicPeriod"/>
            </a:pPr>
            <a:r>
              <a:rPr lang="en-IN" dirty="0"/>
              <a:t>It covers the bills of vehicle repair due to damage caused in an accident.</a:t>
            </a:r>
          </a:p>
          <a:p>
            <a:pPr marL="514350" indent="-514350" algn="just">
              <a:buFont typeface="+mj-lt"/>
              <a:buAutoNum type="arabicPeriod"/>
            </a:pPr>
            <a:r>
              <a:rPr lang="en-IN" dirty="0"/>
              <a:t>It covers other loss other than accident like theft, fire, etc.</a:t>
            </a:r>
          </a:p>
          <a:p>
            <a:pPr marL="514350" indent="-514350" algn="just">
              <a:buFont typeface="+mj-lt"/>
              <a:buAutoNum type="arabicPeriod"/>
            </a:pPr>
            <a:r>
              <a:rPr lang="en-IN" dirty="0"/>
              <a:t>It provides third party damage cover also.</a:t>
            </a:r>
          </a:p>
          <a:p>
            <a:pPr marL="514350" indent="-514350" algn="just">
              <a:buFont typeface="+mj-lt"/>
              <a:buAutoNum type="arabicPeriod"/>
            </a:pPr>
            <a:r>
              <a:rPr lang="en-IN" dirty="0"/>
              <a:t>Extra fittings like CD, AC, etc can be added to insurance property in motor insurance.</a:t>
            </a:r>
          </a:p>
          <a:p>
            <a:pPr marL="514350" indent="-514350" algn="just">
              <a:buFont typeface="+mj-lt"/>
              <a:buAutoNum type="arabicPeriod"/>
            </a:pPr>
            <a:r>
              <a:rPr lang="en-IN" dirty="0"/>
              <a:t>It allows premium discounts.</a:t>
            </a:r>
          </a:p>
          <a:p>
            <a:pPr marL="514350" indent="-514350" algn="just">
              <a:buFont typeface="+mj-lt"/>
              <a:buAutoNum type="arabicPeriod"/>
            </a:pPr>
            <a:r>
              <a:rPr lang="en-IN" dirty="0"/>
              <a:t>If no claim is made during the policy period, a “No Claim Bonus” is offered on renewal with certain condition.</a:t>
            </a:r>
          </a:p>
          <a:p>
            <a:pPr marL="514350" indent="-514350" algn="just">
              <a:buFont typeface="+mj-lt"/>
              <a:buAutoNum type="arabicPeriod"/>
            </a:pPr>
            <a:r>
              <a:rPr lang="en-IN" dirty="0"/>
              <a:t>It also provides financial safety for law suits brought against the policy holder as a result of an accident.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a:xfrm>
            <a:off x="457200" y="304800"/>
            <a:ext cx="8229600" cy="6172200"/>
          </a:xfrm>
        </p:spPr>
        <p:txBody>
          <a:bodyPr>
            <a:normAutofit fontScale="85000" lnSpcReduction="20000"/>
          </a:bodyPr>
          <a:lstStyle/>
          <a:p>
            <a:pPr algn="just"/>
            <a:r>
              <a:rPr lang="en-IN" dirty="0"/>
              <a:t>The three types of property insurance coverage include replacement cost, actual cash value, and extended replacement costs.</a:t>
            </a:r>
          </a:p>
          <a:p>
            <a:pPr algn="just"/>
            <a:r>
              <a:rPr lang="en-IN" b="1" dirty="0"/>
              <a:t>Replacement cost</a:t>
            </a:r>
            <a:r>
              <a:rPr lang="en-IN" dirty="0"/>
              <a:t> covers the cost of repairing or replacing property at the same or equal value. The coverage is based on replacement cost values rather than the cash value of items.</a:t>
            </a:r>
          </a:p>
          <a:p>
            <a:pPr algn="just"/>
            <a:r>
              <a:rPr lang="en-IN" b="1" dirty="0"/>
              <a:t>Actual cash value</a:t>
            </a:r>
            <a:r>
              <a:rPr lang="en-IN" dirty="0"/>
              <a:t> coverage pays the owner or renter the replacement cost minus depreciation. If the destroyed item is 10 years old, you get the value of a 10-year-old item, not a new one.</a:t>
            </a:r>
          </a:p>
          <a:p>
            <a:pPr algn="just"/>
            <a:r>
              <a:rPr lang="en-IN" b="1" dirty="0"/>
              <a:t>Extended replacement costs</a:t>
            </a:r>
            <a:r>
              <a:rPr lang="en-IN" dirty="0"/>
              <a:t> will pay more than the coverage limit if the costs for construction have gone up; however, this usually won't exceed 25% of the limit. When you buy insurance, the limit is the maximum amount of benefit the insurance company will pay for a given situation or occurrence.</a:t>
            </a:r>
          </a:p>
          <a:p>
            <a:pPr algn="just"/>
            <a:endParaRPr lang="en-IN"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p:spPr>
        <p:txBody>
          <a:bodyPr>
            <a:normAutofit fontScale="90000"/>
          </a:bodyPr>
          <a:lstStyle/>
          <a:p>
            <a:r>
              <a:rPr lang="en-IN" cap="all" dirty="0"/>
              <a:t>WHY SHOULD YOU BUY A VEHICLE INSURANCE POLICY?</a:t>
            </a:r>
            <a:endParaRPr lang="en-IN" dirty="0"/>
          </a:p>
        </p:txBody>
      </p:sp>
      <p:graphicFrame>
        <p:nvGraphicFramePr>
          <p:cNvPr id="5" name="Content Placeholder 4"/>
          <p:cNvGraphicFramePr>
            <a:graphicFrameLocks noGrp="1"/>
          </p:cNvGraphicFramePr>
          <p:nvPr>
            <p:ph idx="1"/>
          </p:nvPr>
        </p:nvGraphicFramePr>
        <p:xfrm>
          <a:off x="457200" y="1600200"/>
          <a:ext cx="82296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0" y="6488668"/>
            <a:ext cx="6629400" cy="369332"/>
          </a:xfrm>
          <a:prstGeom prst="rect">
            <a:avLst/>
          </a:prstGeom>
        </p:spPr>
        <p:txBody>
          <a:bodyPr wrap="square">
            <a:spAutoFit/>
          </a:bodyPr>
          <a:lstStyle/>
          <a:p>
            <a:r>
              <a:rPr lang="en-IN" dirty="0"/>
              <a:t>https://www.bajajallianz.com/motor-insurance.html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04CA0DC3-3A9B-4AAB-BBF2-909905538D30}"/>
                                            </p:graphicEl>
                                          </p:spTgt>
                                        </p:tgtEl>
                                        <p:attrNameLst>
                                          <p:attrName>style.visibility</p:attrName>
                                        </p:attrNameLst>
                                      </p:cBhvr>
                                      <p:to>
                                        <p:strVal val="visible"/>
                                      </p:to>
                                    </p:set>
                                    <p:anim calcmode="lin" valueType="num">
                                      <p:cBhvr additive="base">
                                        <p:cTn id="7" dur="500" fill="hold"/>
                                        <p:tgtEl>
                                          <p:spTgt spid="5">
                                            <p:graphicEl>
                                              <a:dgm id="{04CA0DC3-3A9B-4AAB-BBF2-909905538D30}"/>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04CA0DC3-3A9B-4AAB-BBF2-909905538D30}"/>
                                            </p:graphic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graphicEl>
                                              <a:dgm id="{52E8B70C-B641-4F6E-B86C-8FCBA4E4E11D}"/>
                                            </p:graphicEl>
                                          </p:spTgt>
                                        </p:tgtEl>
                                        <p:attrNameLst>
                                          <p:attrName>style.visibility</p:attrName>
                                        </p:attrNameLst>
                                      </p:cBhvr>
                                      <p:to>
                                        <p:strVal val="visible"/>
                                      </p:to>
                                    </p:set>
                                    <p:anim calcmode="lin" valueType="num">
                                      <p:cBhvr additive="base">
                                        <p:cTn id="11" dur="500" fill="hold"/>
                                        <p:tgtEl>
                                          <p:spTgt spid="5">
                                            <p:graphicEl>
                                              <a:dgm id="{52E8B70C-B641-4F6E-B86C-8FCBA4E4E11D}"/>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graphicEl>
                                              <a:dgm id="{52E8B70C-B641-4F6E-B86C-8FCBA4E4E11D}"/>
                                            </p:graphic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graphicEl>
                                              <a:dgm id="{DDB2C5D2-DEAD-44AB-83FC-C3AB78EB6F1C}"/>
                                            </p:graphicEl>
                                          </p:spTgt>
                                        </p:tgtEl>
                                        <p:attrNameLst>
                                          <p:attrName>style.visibility</p:attrName>
                                        </p:attrNameLst>
                                      </p:cBhvr>
                                      <p:to>
                                        <p:strVal val="visible"/>
                                      </p:to>
                                    </p:set>
                                    <p:anim calcmode="lin" valueType="num">
                                      <p:cBhvr additive="base">
                                        <p:cTn id="17" dur="500" fill="hold"/>
                                        <p:tgtEl>
                                          <p:spTgt spid="5">
                                            <p:graphicEl>
                                              <a:dgm id="{DDB2C5D2-DEAD-44AB-83FC-C3AB78EB6F1C}"/>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DDB2C5D2-DEAD-44AB-83FC-C3AB78EB6F1C}"/>
                                            </p:graphic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graphicEl>
                                              <a:dgm id="{B11BFE65-6972-4A29-B48C-410AA90DDDAA}"/>
                                            </p:graphicEl>
                                          </p:spTgt>
                                        </p:tgtEl>
                                        <p:attrNameLst>
                                          <p:attrName>style.visibility</p:attrName>
                                        </p:attrNameLst>
                                      </p:cBhvr>
                                      <p:to>
                                        <p:strVal val="visible"/>
                                      </p:to>
                                    </p:set>
                                    <p:anim calcmode="lin" valueType="num">
                                      <p:cBhvr additive="base">
                                        <p:cTn id="21" dur="500" fill="hold"/>
                                        <p:tgtEl>
                                          <p:spTgt spid="5">
                                            <p:graphicEl>
                                              <a:dgm id="{B11BFE65-6972-4A29-B48C-410AA90DDDAA}"/>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graphicEl>
                                              <a:dgm id="{B11BFE65-6972-4A29-B48C-410AA90DDDAA}"/>
                                            </p:graphic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graphicEl>
                                              <a:dgm id="{5CFD7240-9647-4CA5-B10A-7768A559219E}"/>
                                            </p:graphicEl>
                                          </p:spTgt>
                                        </p:tgtEl>
                                        <p:attrNameLst>
                                          <p:attrName>style.visibility</p:attrName>
                                        </p:attrNameLst>
                                      </p:cBhvr>
                                      <p:to>
                                        <p:strVal val="visible"/>
                                      </p:to>
                                    </p:set>
                                    <p:anim calcmode="lin" valueType="num">
                                      <p:cBhvr additive="base">
                                        <p:cTn id="27" dur="500" fill="hold"/>
                                        <p:tgtEl>
                                          <p:spTgt spid="5">
                                            <p:graphicEl>
                                              <a:dgm id="{5CFD7240-9647-4CA5-B10A-7768A559219E}"/>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5CFD7240-9647-4CA5-B10A-7768A559219E}"/>
                                            </p:graphic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graphicEl>
                                              <a:dgm id="{353023E4-54C0-4A70-BF3B-C1FFC5D07B83}"/>
                                            </p:graphicEl>
                                          </p:spTgt>
                                        </p:tgtEl>
                                        <p:attrNameLst>
                                          <p:attrName>style.visibility</p:attrName>
                                        </p:attrNameLst>
                                      </p:cBhvr>
                                      <p:to>
                                        <p:strVal val="visible"/>
                                      </p:to>
                                    </p:set>
                                    <p:anim calcmode="lin" valueType="num">
                                      <p:cBhvr additive="base">
                                        <p:cTn id="31" dur="500" fill="hold"/>
                                        <p:tgtEl>
                                          <p:spTgt spid="5">
                                            <p:graphicEl>
                                              <a:dgm id="{353023E4-54C0-4A70-BF3B-C1FFC5D07B83}"/>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graphicEl>
                                              <a:dgm id="{353023E4-54C0-4A70-BF3B-C1FFC5D07B83}"/>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graphicEl>
                                              <a:dgm id="{7BFCD7F5-8B1D-41D9-A8AE-D444C3CDE83F}"/>
                                            </p:graphicEl>
                                          </p:spTgt>
                                        </p:tgtEl>
                                        <p:attrNameLst>
                                          <p:attrName>style.visibility</p:attrName>
                                        </p:attrNameLst>
                                      </p:cBhvr>
                                      <p:to>
                                        <p:strVal val="visible"/>
                                      </p:to>
                                    </p:set>
                                    <p:anim calcmode="lin" valueType="num">
                                      <p:cBhvr additive="base">
                                        <p:cTn id="37" dur="500" fill="hold"/>
                                        <p:tgtEl>
                                          <p:spTgt spid="5">
                                            <p:graphicEl>
                                              <a:dgm id="{7BFCD7F5-8B1D-41D9-A8AE-D444C3CDE83F}"/>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7BFCD7F5-8B1D-41D9-A8AE-D444C3CDE83F}"/>
                                            </p:graphic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graphicEl>
                                              <a:dgm id="{2A1F9D1C-4168-4576-AC26-0E469D77042D}"/>
                                            </p:graphicEl>
                                          </p:spTgt>
                                        </p:tgtEl>
                                        <p:attrNameLst>
                                          <p:attrName>style.visibility</p:attrName>
                                        </p:attrNameLst>
                                      </p:cBhvr>
                                      <p:to>
                                        <p:strVal val="visible"/>
                                      </p:to>
                                    </p:set>
                                    <p:anim calcmode="lin" valueType="num">
                                      <p:cBhvr additive="base">
                                        <p:cTn id="41" dur="500" fill="hold"/>
                                        <p:tgtEl>
                                          <p:spTgt spid="5">
                                            <p:graphicEl>
                                              <a:dgm id="{2A1F9D1C-4168-4576-AC26-0E469D77042D}"/>
                                            </p:graphic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graphicEl>
                                              <a:dgm id="{2A1F9D1C-4168-4576-AC26-0E469D77042D}"/>
                                            </p:graphic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5">
                                            <p:graphicEl>
                                              <a:dgm id="{F4AF67A3-4646-48E9-A799-E69D549C5F8B}"/>
                                            </p:graphicEl>
                                          </p:spTgt>
                                        </p:tgtEl>
                                        <p:attrNameLst>
                                          <p:attrName>style.visibility</p:attrName>
                                        </p:attrNameLst>
                                      </p:cBhvr>
                                      <p:to>
                                        <p:strVal val="visible"/>
                                      </p:to>
                                    </p:set>
                                    <p:anim calcmode="lin" valueType="num">
                                      <p:cBhvr additive="base">
                                        <p:cTn id="47" dur="500" fill="hold"/>
                                        <p:tgtEl>
                                          <p:spTgt spid="5">
                                            <p:graphicEl>
                                              <a:dgm id="{F4AF67A3-4646-48E9-A799-E69D549C5F8B}"/>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graphicEl>
                                              <a:dgm id="{F4AF67A3-4646-48E9-A799-E69D549C5F8B}"/>
                                            </p:graphic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graphicEl>
                                              <a:dgm id="{D362ADAE-ED72-442A-8AFE-130B50882D24}"/>
                                            </p:graphicEl>
                                          </p:spTgt>
                                        </p:tgtEl>
                                        <p:attrNameLst>
                                          <p:attrName>style.visibility</p:attrName>
                                        </p:attrNameLst>
                                      </p:cBhvr>
                                      <p:to>
                                        <p:strVal val="visible"/>
                                      </p:to>
                                    </p:set>
                                    <p:anim calcmode="lin" valueType="num">
                                      <p:cBhvr additive="base">
                                        <p:cTn id="51" dur="500" fill="hold"/>
                                        <p:tgtEl>
                                          <p:spTgt spid="5">
                                            <p:graphicEl>
                                              <a:dgm id="{D362ADAE-ED72-442A-8AFE-130B50882D24}"/>
                                            </p:graphic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graphicEl>
                                              <a:dgm id="{D362ADAE-ED72-442A-8AFE-130B50882D24}"/>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p:spPr>
        <p:txBody>
          <a:bodyPr>
            <a:normAutofit fontScale="90000"/>
          </a:bodyPr>
          <a:lstStyle/>
          <a:p>
            <a:r>
              <a:rPr lang="en-IN" cap="all" dirty="0"/>
              <a:t>TYPES OF MOTOR INSURANCE IN INDIA</a:t>
            </a:r>
            <a:endParaRPr lang="en-IN" dirty="0"/>
          </a:p>
        </p:txBody>
      </p:sp>
      <p:sp>
        <p:nvSpPr>
          <p:cNvPr id="3" name="Content Placeholder 2"/>
          <p:cNvSpPr>
            <a:spLocks noGrp="1"/>
          </p:cNvSpPr>
          <p:nvPr>
            <p:ph idx="1"/>
          </p:nvPr>
        </p:nvSpPr>
        <p:spPr>
          <a:xfrm>
            <a:off x="457200" y="1600200"/>
            <a:ext cx="8229600" cy="4953000"/>
          </a:xfrm>
        </p:spPr>
        <p:txBody>
          <a:bodyPr>
            <a:normAutofit fontScale="77500" lnSpcReduction="20000"/>
          </a:bodyPr>
          <a:lstStyle/>
          <a:p>
            <a:pPr algn="just"/>
            <a:r>
              <a:rPr lang="en-IN" b="1" dirty="0"/>
              <a:t>Comprehensive Insurance Policy : </a:t>
            </a:r>
            <a:r>
              <a:rPr lang="en-IN" dirty="0"/>
              <a:t>With this policy, you can pay for damage to your vehicle as well as others, including motorbikes, private cars, scooters, and commercial vehicles.</a:t>
            </a:r>
          </a:p>
          <a:p>
            <a:pPr algn="just"/>
            <a:r>
              <a:rPr lang="en-IN" b="1" dirty="0"/>
              <a:t>Third-party Insurance Policy : </a:t>
            </a:r>
            <a:r>
              <a:rPr lang="en-IN" dirty="0"/>
              <a:t>The third-party motor insurance policy is liability coverage that is uniformly applicable to all vehicles. As per the Motor Vehicles Act of 1988, third party car insurance &amp; third party insurance for bike are compulsory for vehicles plying on Indian roads. Failure to comply with this rule would result in an individual to paying hefty fines according to the Motor Amendments Act, 2019. </a:t>
            </a:r>
          </a:p>
          <a:p>
            <a:pPr algn="just"/>
            <a:r>
              <a:rPr lang="en-IN" b="1" dirty="0"/>
              <a:t>Pay As You Go : </a:t>
            </a:r>
            <a:r>
              <a:rPr lang="en-IN" dirty="0"/>
              <a:t>It is a new type of policy that allows the policyholders to pay by calculating the kilometres driven.</a:t>
            </a:r>
          </a:p>
          <a:p>
            <a:pPr algn="just"/>
            <a:endParaRPr lang="en-IN"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p:spPr>
        <p:txBody>
          <a:bodyPr>
            <a:normAutofit/>
          </a:bodyPr>
          <a:lstStyle/>
          <a:p>
            <a:r>
              <a:rPr lang="en-IN" dirty="0"/>
              <a:t>Car Insurance</a:t>
            </a:r>
          </a:p>
        </p:txBody>
      </p:sp>
      <p:sp>
        <p:nvSpPr>
          <p:cNvPr id="3" name="Content Placeholder 2"/>
          <p:cNvSpPr>
            <a:spLocks noGrp="1"/>
          </p:cNvSpPr>
          <p:nvPr>
            <p:ph idx="1"/>
          </p:nvPr>
        </p:nvSpPr>
        <p:spPr>
          <a:xfrm>
            <a:off x="457200" y="1600200"/>
            <a:ext cx="8229600" cy="4953000"/>
          </a:xfrm>
        </p:spPr>
        <p:txBody>
          <a:bodyPr>
            <a:normAutofit fontScale="85000" lnSpcReduction="10000"/>
          </a:bodyPr>
          <a:lstStyle/>
          <a:p>
            <a:pPr algn="just"/>
            <a:r>
              <a:rPr lang="en-IN" dirty="0"/>
              <a:t>The ideal choice to secure your private four-wheeler is getting car insurance.</a:t>
            </a:r>
          </a:p>
          <a:p>
            <a:pPr algn="just"/>
            <a:r>
              <a:rPr lang="en-IN" dirty="0"/>
              <a:t>It is a contract that is drawn between the vehicle owner and the insurance company that covers both comprehensive policy and third-party liability. </a:t>
            </a:r>
          </a:p>
          <a:p>
            <a:pPr algn="just"/>
            <a:r>
              <a:rPr lang="en-IN" dirty="0"/>
              <a:t>With this plan, you will get benefits like:</a:t>
            </a:r>
          </a:p>
          <a:p>
            <a:pPr algn="just"/>
            <a:r>
              <a:rPr lang="en-IN" dirty="0"/>
              <a:t>Cashless claims</a:t>
            </a:r>
          </a:p>
          <a:p>
            <a:pPr algn="just"/>
            <a:r>
              <a:rPr lang="en-IN" dirty="0"/>
              <a:t>Personal accident cover</a:t>
            </a:r>
          </a:p>
          <a:p>
            <a:pPr algn="just"/>
            <a:r>
              <a:rPr lang="en-IN" dirty="0"/>
              <a:t>Loss/damage protection</a:t>
            </a:r>
          </a:p>
          <a:p>
            <a:pPr algn="just"/>
            <a:r>
              <a:rPr lang="en-IN" dirty="0"/>
              <a:t>Unlimited liability for third-party injuries and death claims</a:t>
            </a:r>
          </a:p>
          <a:p>
            <a:pPr algn="just"/>
            <a:endParaRPr lang="en-IN"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p:spPr>
        <p:txBody>
          <a:bodyPr>
            <a:normAutofit/>
          </a:bodyPr>
          <a:lstStyle/>
          <a:p>
            <a:r>
              <a:rPr lang="en-IN" dirty="0"/>
              <a:t>Two Wheeler Insurance</a:t>
            </a:r>
          </a:p>
        </p:txBody>
      </p:sp>
      <p:sp>
        <p:nvSpPr>
          <p:cNvPr id="3" name="Content Placeholder 2"/>
          <p:cNvSpPr>
            <a:spLocks noGrp="1"/>
          </p:cNvSpPr>
          <p:nvPr>
            <p:ph idx="1"/>
          </p:nvPr>
        </p:nvSpPr>
        <p:spPr>
          <a:xfrm>
            <a:off x="457200" y="1600200"/>
            <a:ext cx="8229600" cy="5029200"/>
          </a:xfrm>
        </p:spPr>
        <p:txBody>
          <a:bodyPr>
            <a:normAutofit fontScale="92500" lnSpcReduction="20000"/>
          </a:bodyPr>
          <a:lstStyle/>
          <a:p>
            <a:pPr algn="just"/>
            <a:r>
              <a:rPr lang="en-IN" dirty="0"/>
              <a:t>As the name suggests, two wheeler insurance or bike insurance is meant for scooters, bikes and other two wheelers. </a:t>
            </a:r>
          </a:p>
          <a:p>
            <a:pPr algn="just"/>
            <a:r>
              <a:rPr lang="en-IN" dirty="0"/>
              <a:t>It is a type of vehicle insurance that will ensure a safe ride as two-wheelers have slightly more risks of personal injuries. </a:t>
            </a:r>
          </a:p>
          <a:p>
            <a:pPr algn="just"/>
            <a:r>
              <a:rPr lang="en-IN" dirty="0"/>
              <a:t>The benefits included in the plan are:</a:t>
            </a:r>
          </a:p>
          <a:p>
            <a:pPr algn="just"/>
            <a:r>
              <a:rPr lang="en-IN" dirty="0"/>
              <a:t>Comprehensive coverage</a:t>
            </a:r>
          </a:p>
          <a:p>
            <a:pPr algn="just"/>
            <a:r>
              <a:rPr lang="en-IN" dirty="0"/>
              <a:t>2/3 years of own damage motor insurance</a:t>
            </a:r>
          </a:p>
          <a:p>
            <a:pPr algn="just"/>
            <a:r>
              <a:rPr lang="en-IN" dirty="0"/>
              <a:t>No claim bonus protection</a:t>
            </a:r>
          </a:p>
          <a:p>
            <a:pPr algn="just"/>
            <a:r>
              <a:rPr lang="en-IN" dirty="0"/>
              <a:t>Inflation protection</a:t>
            </a:r>
          </a:p>
          <a:p>
            <a:pPr algn="just"/>
            <a:endParaRPr lang="en-IN"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p:spPr>
        <p:txBody>
          <a:bodyPr>
            <a:normAutofit/>
          </a:bodyPr>
          <a:lstStyle/>
          <a:p>
            <a:r>
              <a:rPr lang="en-IN" dirty="0"/>
              <a:t>Commercial Vehicle Insurance</a:t>
            </a:r>
          </a:p>
        </p:txBody>
      </p:sp>
      <p:sp>
        <p:nvSpPr>
          <p:cNvPr id="3" name="Content Placeholder 2"/>
          <p:cNvSpPr>
            <a:spLocks noGrp="1"/>
          </p:cNvSpPr>
          <p:nvPr>
            <p:ph idx="1"/>
          </p:nvPr>
        </p:nvSpPr>
        <p:spPr>
          <a:xfrm>
            <a:off x="457200" y="1600200"/>
            <a:ext cx="8229600" cy="5029200"/>
          </a:xfrm>
        </p:spPr>
        <p:txBody>
          <a:bodyPr>
            <a:normAutofit fontScale="70000" lnSpcReduction="20000"/>
          </a:bodyPr>
          <a:lstStyle/>
          <a:p>
            <a:pPr algn="just"/>
            <a:r>
              <a:rPr lang="en-IN" dirty="0"/>
              <a:t>The risks of damage to commercial vehicles are more than private vehicles. </a:t>
            </a:r>
          </a:p>
          <a:p>
            <a:pPr algn="just"/>
            <a:r>
              <a:rPr lang="en-IN" dirty="0"/>
              <a:t>Hence, commercial vehicle insurance allows drivers to reduce the losses that incur in unfortunate events. </a:t>
            </a:r>
          </a:p>
          <a:p>
            <a:pPr algn="just"/>
            <a:r>
              <a:rPr lang="en-IN" dirty="0"/>
              <a:t>It involves vehicles like tractors, cranes, taxies, goods carrying vehicles, passenger-carrying vehicles, etc. </a:t>
            </a:r>
          </a:p>
          <a:p>
            <a:pPr algn="ctr"/>
            <a:r>
              <a:rPr lang="en-IN" b="1" dirty="0"/>
              <a:t>The benefits will include:</a:t>
            </a:r>
          </a:p>
          <a:p>
            <a:pPr algn="just"/>
            <a:r>
              <a:rPr lang="en-IN" dirty="0"/>
              <a:t>Unlimited liability coverage for injury and death claims</a:t>
            </a:r>
          </a:p>
          <a:p>
            <a:pPr algn="just"/>
            <a:r>
              <a:rPr lang="en-IN" dirty="0"/>
              <a:t>Personal accident cover</a:t>
            </a:r>
          </a:p>
          <a:p>
            <a:pPr algn="just"/>
            <a:r>
              <a:rPr lang="en-IN" dirty="0"/>
              <a:t>Offers loss and damage protection</a:t>
            </a:r>
          </a:p>
          <a:p>
            <a:pPr algn="just"/>
            <a:r>
              <a:rPr lang="en-IN" dirty="0"/>
              <a:t>Indemnity for other’s property</a:t>
            </a:r>
          </a:p>
          <a:p>
            <a:pPr algn="just"/>
            <a:r>
              <a:rPr lang="en-IN" dirty="0"/>
              <a:t>You can purchase a suitable vehicle insurance policy that protects all kinds of vehicles in worst-case scenarios. Be it fire, burglary, vandalism, earthquake, flood, storms, or accidents; you can feel secure under all circumstances.</a:t>
            </a:r>
          </a:p>
          <a:p>
            <a:pPr algn="just"/>
            <a:endParaRPr lang="en-IN"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p:spPr>
        <p:txBody>
          <a:bodyPr>
            <a:normAutofit fontScale="90000"/>
          </a:bodyPr>
          <a:lstStyle/>
          <a:p>
            <a:r>
              <a:rPr lang="en-IN" cap="all" dirty="0"/>
              <a:t>PARAMETERS THAT AFFECT VEHICLE INSURANCE PREMIUM</a:t>
            </a:r>
          </a:p>
        </p:txBody>
      </p:sp>
      <p:sp>
        <p:nvSpPr>
          <p:cNvPr id="3" name="Content Placeholder 2"/>
          <p:cNvSpPr>
            <a:spLocks noGrp="1"/>
          </p:cNvSpPr>
          <p:nvPr>
            <p:ph idx="1"/>
          </p:nvPr>
        </p:nvSpPr>
        <p:spPr>
          <a:xfrm>
            <a:off x="457200" y="1600200"/>
            <a:ext cx="8229600" cy="5029200"/>
          </a:xfrm>
        </p:spPr>
        <p:txBody>
          <a:bodyPr>
            <a:normAutofit fontScale="77500" lnSpcReduction="20000"/>
          </a:bodyPr>
          <a:lstStyle/>
          <a:p>
            <a:pPr algn="just"/>
            <a:r>
              <a:rPr lang="en-IN" b="1" dirty="0"/>
              <a:t>Model/Make/Variant: </a:t>
            </a:r>
            <a:r>
              <a:rPr lang="en-IN" dirty="0"/>
              <a:t>The vehicle’s elemental composition, its type, cubic capacity of the engine, etc., have a direct effect on the motor insurance premium.</a:t>
            </a:r>
          </a:p>
          <a:p>
            <a:pPr algn="just"/>
            <a:r>
              <a:rPr lang="en-IN" b="1" dirty="0"/>
              <a:t>Age &amp; Engine Type :</a:t>
            </a:r>
            <a:r>
              <a:rPr lang="en-IN" dirty="0"/>
              <a:t> Age is related to depreciation value and insured declared value that decreases the vehicle’s value over time. The engine type, i.e., petrol or diesel, affects the IDV, increasing the premium</a:t>
            </a:r>
          </a:p>
          <a:p>
            <a:pPr algn="just"/>
            <a:r>
              <a:rPr lang="en-IN" b="1" dirty="0"/>
              <a:t>Demographics: </a:t>
            </a:r>
            <a:r>
              <a:rPr lang="en-IN" dirty="0"/>
              <a:t>Operating a car in the metro area is expensive due to the increased risk of accidents.</a:t>
            </a:r>
          </a:p>
          <a:p>
            <a:pPr algn="just"/>
            <a:r>
              <a:rPr lang="en-IN" b="1" dirty="0"/>
              <a:t>Cover: </a:t>
            </a:r>
            <a:r>
              <a:rPr lang="en-IN" dirty="0"/>
              <a:t>Getting comprehensive coverage will cost you more than standalone third-party liability coverage, which leaves you underinsured</a:t>
            </a:r>
          </a:p>
          <a:p>
            <a:pPr algn="just"/>
            <a:r>
              <a:rPr lang="en-IN" b="1" dirty="0"/>
              <a:t>Add-</a:t>
            </a:r>
            <a:r>
              <a:rPr lang="en-IN" b="1" dirty="0" err="1"/>
              <a:t>Ons</a:t>
            </a:r>
            <a:r>
              <a:rPr lang="en-IN" b="1" dirty="0"/>
              <a:t>: </a:t>
            </a:r>
            <a:r>
              <a:rPr lang="en-IN" dirty="0"/>
              <a:t>Adding security features and cover like zero depreciation, passenger cover, etc., will increase the premium amount.</a:t>
            </a:r>
          </a:p>
          <a:p>
            <a:pPr algn="just"/>
            <a:endParaRPr lang="en-IN"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p:spPr>
        <p:txBody>
          <a:bodyPr>
            <a:normAutofit fontScale="90000"/>
          </a:bodyPr>
          <a:lstStyle/>
          <a:p>
            <a:r>
              <a:rPr lang="en-IN" cap="all" dirty="0"/>
              <a:t>PARAMETERS THAT AFFECT VEHICLE INSURANCE PREMIUM</a:t>
            </a:r>
          </a:p>
        </p:txBody>
      </p:sp>
      <p:sp>
        <p:nvSpPr>
          <p:cNvPr id="3" name="Content Placeholder 2"/>
          <p:cNvSpPr>
            <a:spLocks noGrp="1"/>
          </p:cNvSpPr>
          <p:nvPr>
            <p:ph idx="1"/>
          </p:nvPr>
        </p:nvSpPr>
        <p:spPr>
          <a:xfrm>
            <a:off x="457200" y="1600200"/>
            <a:ext cx="8229600" cy="5029200"/>
          </a:xfrm>
        </p:spPr>
        <p:txBody>
          <a:bodyPr>
            <a:normAutofit fontScale="77500" lnSpcReduction="20000"/>
          </a:bodyPr>
          <a:lstStyle/>
          <a:p>
            <a:pPr algn="just"/>
            <a:r>
              <a:rPr lang="en-IN" b="1" dirty="0"/>
              <a:t>No Claim Bonus: </a:t>
            </a:r>
            <a:r>
              <a:rPr lang="en-IN" dirty="0"/>
              <a:t>You get a discount on policy premiums if you don’t raise a claim in the previous policy period.</a:t>
            </a:r>
          </a:p>
          <a:p>
            <a:pPr algn="just"/>
            <a:r>
              <a:rPr lang="en-IN" b="1" dirty="0"/>
              <a:t>Deductibles: </a:t>
            </a:r>
            <a:r>
              <a:rPr lang="en-IN" dirty="0"/>
              <a:t>You get a choice to opt for the voluntary deductible to minimise the motor insurance premiums by contributing a predetermined amount</a:t>
            </a:r>
          </a:p>
          <a:p>
            <a:pPr algn="just"/>
            <a:r>
              <a:rPr lang="en-IN" b="1" dirty="0"/>
              <a:t>Anti-Theft Features: </a:t>
            </a:r>
            <a:r>
              <a:rPr lang="en-IN" dirty="0"/>
              <a:t>Installation of anti-theft devices certified by ARAI will help you fetch better discounts on motor insurance premiums</a:t>
            </a:r>
          </a:p>
          <a:p>
            <a:pPr algn="just"/>
            <a:r>
              <a:rPr lang="en-IN" b="1" dirty="0"/>
              <a:t>Seller: </a:t>
            </a:r>
            <a:r>
              <a:rPr lang="en-IN" dirty="0"/>
              <a:t>To reduce the motor insurance premiums, buy a policy from the seller directly instead of going to an agent</a:t>
            </a:r>
          </a:p>
          <a:p>
            <a:pPr algn="just"/>
            <a:r>
              <a:rPr lang="en-IN" b="1" dirty="0"/>
              <a:t>Digital Insurance: </a:t>
            </a:r>
            <a:r>
              <a:rPr lang="en-IN" dirty="0"/>
              <a:t>Digital-first plan comes with a variety of features at a lower price than the market for new purchase as well as renewal of the policy</a:t>
            </a:r>
          </a:p>
          <a:p>
            <a:pPr algn="just"/>
            <a:endParaRPr lang="en-IN"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p:spPr>
        <p:txBody>
          <a:bodyPr>
            <a:normAutofit fontScale="90000"/>
          </a:bodyPr>
          <a:lstStyle/>
          <a:p>
            <a:r>
              <a:rPr lang="en-IN" cap="all" dirty="0"/>
              <a:t>THINGS TO CONSIDER WHILE BUYING VEHICLE INSURANCE</a:t>
            </a:r>
            <a:endParaRPr lang="en-IN" dirty="0"/>
          </a:p>
        </p:txBody>
      </p:sp>
      <p:sp>
        <p:nvSpPr>
          <p:cNvPr id="3" name="Content Placeholder 2"/>
          <p:cNvSpPr>
            <a:spLocks noGrp="1"/>
          </p:cNvSpPr>
          <p:nvPr>
            <p:ph idx="1"/>
          </p:nvPr>
        </p:nvSpPr>
        <p:spPr>
          <a:xfrm>
            <a:off x="457200" y="1600200"/>
            <a:ext cx="8229600" cy="4876800"/>
          </a:xfrm>
        </p:spPr>
        <p:txBody>
          <a:bodyPr>
            <a:normAutofit fontScale="70000" lnSpcReduction="20000"/>
          </a:bodyPr>
          <a:lstStyle/>
          <a:p>
            <a:pPr algn="just"/>
            <a:r>
              <a:rPr lang="en-IN" b="1" dirty="0"/>
              <a:t>Coverage :</a:t>
            </a:r>
            <a:r>
              <a:rPr lang="en-IN" dirty="0"/>
              <a:t> Explore whether you need comprehensive coverage or third-party liability coverage on an urgent basis. In our opinion, it is always better to go with comprehensive vehicle insurance online.</a:t>
            </a:r>
          </a:p>
          <a:p>
            <a:pPr algn="just"/>
            <a:r>
              <a:rPr lang="en-IN" b="1" dirty="0"/>
              <a:t>Add-</a:t>
            </a:r>
            <a:r>
              <a:rPr lang="en-IN" b="1" dirty="0" err="1"/>
              <a:t>Ons</a:t>
            </a:r>
            <a:r>
              <a:rPr lang="en-IN" b="1" dirty="0"/>
              <a:t> : </a:t>
            </a:r>
            <a:r>
              <a:rPr lang="en-IN" dirty="0"/>
              <a:t>Learn about the add-on features provided by the company and pick the additional coverage that is appropriate in your specific case.</a:t>
            </a:r>
          </a:p>
          <a:p>
            <a:pPr algn="just"/>
            <a:r>
              <a:rPr lang="en-IN" b="1" dirty="0"/>
              <a:t>Personal Accident Cover :</a:t>
            </a:r>
            <a:r>
              <a:rPr lang="en-IN" dirty="0"/>
              <a:t> Always account for whether the policy you are buying will cover you in case of personal accidents or not.</a:t>
            </a:r>
          </a:p>
          <a:p>
            <a:pPr algn="just"/>
            <a:r>
              <a:rPr lang="en-IN" b="1" dirty="0"/>
              <a:t>Claim Procedure :</a:t>
            </a:r>
            <a:r>
              <a:rPr lang="en-IN" dirty="0"/>
              <a:t> Go through the claim process to figure out how complex the task can be if, at some point, you need to file a claim.</a:t>
            </a:r>
          </a:p>
          <a:p>
            <a:pPr algn="just"/>
            <a:r>
              <a:rPr lang="en-IN" b="1" dirty="0"/>
              <a:t>Garages :</a:t>
            </a:r>
            <a:r>
              <a:rPr lang="en-IN" dirty="0"/>
              <a:t> All motor insurance providers have a network of garages where vehicle service and repairs are more affordable than local garages. You must consider them as the vehicle will need servicing more frequently as you travel.</a:t>
            </a:r>
          </a:p>
          <a:p>
            <a:pPr algn="just">
              <a:buNone/>
            </a:pPr>
            <a:endParaRPr lang="en-IN"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030A0"/>
          </a:solidFill>
        </p:spPr>
        <p:txBody>
          <a:bodyPr>
            <a:normAutofit fontScale="90000"/>
          </a:bodyPr>
          <a:lstStyle/>
          <a:p>
            <a:r>
              <a:rPr lang="en-IN" cap="all" dirty="0"/>
              <a:t>THINGS TO CONSIDER WHILE BUYING VEHICLE INSURANCE</a:t>
            </a:r>
            <a:endParaRPr lang="en-IN" dirty="0"/>
          </a:p>
        </p:txBody>
      </p:sp>
      <p:sp>
        <p:nvSpPr>
          <p:cNvPr id="3" name="Content Placeholder 2"/>
          <p:cNvSpPr>
            <a:spLocks noGrp="1"/>
          </p:cNvSpPr>
          <p:nvPr>
            <p:ph idx="1"/>
          </p:nvPr>
        </p:nvSpPr>
        <p:spPr>
          <a:xfrm>
            <a:off x="457200" y="1600200"/>
            <a:ext cx="8229600" cy="4953000"/>
          </a:xfrm>
        </p:spPr>
        <p:txBody>
          <a:bodyPr>
            <a:normAutofit fontScale="55000" lnSpcReduction="20000"/>
          </a:bodyPr>
          <a:lstStyle/>
          <a:p>
            <a:pPr algn="just"/>
            <a:r>
              <a:rPr lang="en-IN" sz="3500" b="1" dirty="0"/>
              <a:t>Zero Depreciation Cover :</a:t>
            </a:r>
            <a:r>
              <a:rPr lang="en-IN" sz="3500" dirty="0"/>
              <a:t>  A car’s value becomes almost half the moment it steps out of the showroom. To maintain the monetary value of the vehicle, you must opt for zero depreciation cover to combat the loss that will result after depreciation.</a:t>
            </a:r>
          </a:p>
          <a:p>
            <a:pPr algn="just"/>
            <a:r>
              <a:rPr lang="en-IN" sz="3500" b="1" dirty="0"/>
              <a:t>NCB :</a:t>
            </a:r>
            <a:r>
              <a:rPr lang="en-IN" sz="3500" dirty="0"/>
              <a:t> Find out whether the motor insurance providers offer a good </a:t>
            </a:r>
            <a:r>
              <a:rPr lang="en-IN" sz="3500" dirty="0">
                <a:solidFill>
                  <a:srgbClr val="FF0000"/>
                </a:solidFill>
              </a:rPr>
              <a:t>No Claim Bonus</a:t>
            </a:r>
            <a:r>
              <a:rPr lang="en-IN" sz="3500" dirty="0"/>
              <a:t> and other benefits when you need to renew the policy after expiration. With each year that you spend without claiming the insurance, the discount for the next year’s plan progressively increases.</a:t>
            </a:r>
          </a:p>
          <a:p>
            <a:pPr algn="just"/>
            <a:r>
              <a:rPr lang="en-IN" sz="3500" b="1" dirty="0"/>
              <a:t>IDV :</a:t>
            </a:r>
            <a:r>
              <a:rPr lang="en-IN" sz="3500" dirty="0"/>
              <a:t> Insurance Declared Value : Only reliable insurers will offer you the best market value of the vehicle after deducting the depreciation amount. With this, you can get compensation called Sum Insured in case of theft or total destruction of your vehicle.</a:t>
            </a:r>
          </a:p>
          <a:p>
            <a:pPr algn="just"/>
            <a:r>
              <a:rPr lang="en-IN" sz="3500" b="1" dirty="0"/>
              <a:t>Policy Document :</a:t>
            </a:r>
            <a:r>
              <a:rPr lang="en-IN" sz="3500" dirty="0"/>
              <a:t> Never sign any documents without reading and reviewing the policy. There are many clauses in the document that might confuse you. So, always go through the document carefully and only then finalise the purchase.</a:t>
            </a:r>
          </a:p>
          <a:p>
            <a:pPr algn="just"/>
            <a:r>
              <a:rPr lang="en-IN" sz="3500" b="1" dirty="0"/>
              <a:t>Premiums :</a:t>
            </a:r>
            <a:r>
              <a:rPr lang="en-IN" sz="3500" dirty="0"/>
              <a:t> Ask for detailed specifications for how the company calculates the premiums for your motor insurance online. Be aware of the factors that play a role and clear your doubts without hesitation</a:t>
            </a:r>
          </a:p>
          <a:p>
            <a:pPr algn="just"/>
            <a:endParaRPr lang="en-IN"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lstStyle/>
          <a:p>
            <a:r>
              <a:rPr lang="en-IN" dirty="0"/>
              <a:t>Factors affecting Motor Insurance Premium</a:t>
            </a:r>
          </a:p>
        </p:txBody>
      </p:sp>
      <p:graphicFrame>
        <p:nvGraphicFramePr>
          <p:cNvPr id="4" name="Content Placeholder 3"/>
          <p:cNvGraphicFramePr>
            <a:graphicFrameLocks noGrp="1"/>
          </p:cNvGraphicFramePr>
          <p:nvPr>
            <p:ph idx="1"/>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normAutofit fontScale="90000"/>
          </a:bodyPr>
          <a:lstStyle/>
          <a:p>
            <a:r>
              <a:rPr lang="en-IN" b="1" dirty="0"/>
              <a:t>What are the risks that are insured?</a:t>
            </a:r>
            <a:endParaRPr lang="en-IN" dirty="0"/>
          </a:p>
        </p:txBody>
      </p:sp>
      <p:graphicFrame>
        <p:nvGraphicFramePr>
          <p:cNvPr id="4" name="Content Placeholder 3"/>
          <p:cNvGraphicFramePr>
            <a:graphicFrameLocks noGrp="1"/>
          </p:cNvGraphicFramePr>
          <p:nvPr>
            <p:ph idx="1"/>
          </p:nvPr>
        </p:nvGraphicFramePr>
        <p:xfrm>
          <a:off x="457200" y="1600200"/>
          <a:ext cx="82296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9BF31818-3586-4EEA-AADD-346678DE3951}"/>
                                            </p:graphicEl>
                                          </p:spTgt>
                                        </p:tgtEl>
                                        <p:attrNameLst>
                                          <p:attrName>style.visibility</p:attrName>
                                        </p:attrNameLst>
                                      </p:cBhvr>
                                      <p:to>
                                        <p:strVal val="visible"/>
                                      </p:to>
                                    </p:set>
                                    <p:anim calcmode="lin" valueType="num">
                                      <p:cBhvr additive="base">
                                        <p:cTn id="7" dur="500" fill="hold"/>
                                        <p:tgtEl>
                                          <p:spTgt spid="4">
                                            <p:graphicEl>
                                              <a:dgm id="{9BF31818-3586-4EEA-AADD-346678DE3951}"/>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9BF31818-3586-4EEA-AADD-346678DE3951}"/>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954D963E-577E-499D-BA7B-67289CEB0E78}"/>
                                            </p:graphicEl>
                                          </p:spTgt>
                                        </p:tgtEl>
                                        <p:attrNameLst>
                                          <p:attrName>style.visibility</p:attrName>
                                        </p:attrNameLst>
                                      </p:cBhvr>
                                      <p:to>
                                        <p:strVal val="visible"/>
                                      </p:to>
                                    </p:set>
                                    <p:anim calcmode="lin" valueType="num">
                                      <p:cBhvr additive="base">
                                        <p:cTn id="13" dur="500" fill="hold"/>
                                        <p:tgtEl>
                                          <p:spTgt spid="4">
                                            <p:graphicEl>
                                              <a:dgm id="{954D963E-577E-499D-BA7B-67289CEB0E78}"/>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954D963E-577E-499D-BA7B-67289CEB0E78}"/>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56D272C6-B990-4F68-AA57-4E55A8CF3585}"/>
                                            </p:graphicEl>
                                          </p:spTgt>
                                        </p:tgtEl>
                                        <p:attrNameLst>
                                          <p:attrName>style.visibility</p:attrName>
                                        </p:attrNameLst>
                                      </p:cBhvr>
                                      <p:to>
                                        <p:strVal val="visible"/>
                                      </p:to>
                                    </p:set>
                                    <p:anim calcmode="lin" valueType="num">
                                      <p:cBhvr additive="base">
                                        <p:cTn id="19" dur="500" fill="hold"/>
                                        <p:tgtEl>
                                          <p:spTgt spid="4">
                                            <p:graphicEl>
                                              <a:dgm id="{56D272C6-B990-4F68-AA57-4E55A8CF3585}"/>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56D272C6-B990-4F68-AA57-4E55A8CF3585}"/>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D18FA350-F485-40C6-972B-4B0206ECFB2E}"/>
                                            </p:graphicEl>
                                          </p:spTgt>
                                        </p:tgtEl>
                                        <p:attrNameLst>
                                          <p:attrName>style.visibility</p:attrName>
                                        </p:attrNameLst>
                                      </p:cBhvr>
                                      <p:to>
                                        <p:strVal val="visible"/>
                                      </p:to>
                                    </p:set>
                                    <p:anim calcmode="lin" valueType="num">
                                      <p:cBhvr additive="base">
                                        <p:cTn id="25" dur="500" fill="hold"/>
                                        <p:tgtEl>
                                          <p:spTgt spid="4">
                                            <p:graphicEl>
                                              <a:dgm id="{D18FA350-F485-40C6-972B-4B0206ECFB2E}"/>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D18FA350-F485-40C6-972B-4B0206ECFB2E}"/>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0B0BA6CA-051A-4B5C-B05D-9BCD184A3BA4}"/>
                                            </p:graphicEl>
                                          </p:spTgt>
                                        </p:tgtEl>
                                        <p:attrNameLst>
                                          <p:attrName>style.visibility</p:attrName>
                                        </p:attrNameLst>
                                      </p:cBhvr>
                                      <p:to>
                                        <p:strVal val="visible"/>
                                      </p:to>
                                    </p:set>
                                    <p:anim calcmode="lin" valueType="num">
                                      <p:cBhvr additive="base">
                                        <p:cTn id="31" dur="500" fill="hold"/>
                                        <p:tgtEl>
                                          <p:spTgt spid="4">
                                            <p:graphicEl>
                                              <a:dgm id="{0B0BA6CA-051A-4B5C-B05D-9BCD184A3BA4}"/>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0B0BA6CA-051A-4B5C-B05D-9BCD184A3BA4}"/>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B3CA779D-DE9F-42C1-9F4D-59D05C33CB25}"/>
                                            </p:graphicEl>
                                          </p:spTgt>
                                        </p:tgtEl>
                                        <p:attrNameLst>
                                          <p:attrName>style.visibility</p:attrName>
                                        </p:attrNameLst>
                                      </p:cBhvr>
                                      <p:to>
                                        <p:strVal val="visible"/>
                                      </p:to>
                                    </p:set>
                                    <p:anim calcmode="lin" valueType="num">
                                      <p:cBhvr additive="base">
                                        <p:cTn id="37" dur="500" fill="hold"/>
                                        <p:tgtEl>
                                          <p:spTgt spid="4">
                                            <p:graphicEl>
                                              <a:dgm id="{B3CA779D-DE9F-42C1-9F4D-59D05C33CB25}"/>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B3CA779D-DE9F-42C1-9F4D-59D05C33CB25}"/>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0B5E1152-001D-490E-923E-53D2EF978E8A}"/>
                                            </p:graphicEl>
                                          </p:spTgt>
                                        </p:tgtEl>
                                        <p:attrNameLst>
                                          <p:attrName>style.visibility</p:attrName>
                                        </p:attrNameLst>
                                      </p:cBhvr>
                                      <p:to>
                                        <p:strVal val="visible"/>
                                      </p:to>
                                    </p:set>
                                    <p:anim calcmode="lin" valueType="num">
                                      <p:cBhvr additive="base">
                                        <p:cTn id="43" dur="500" fill="hold"/>
                                        <p:tgtEl>
                                          <p:spTgt spid="4">
                                            <p:graphicEl>
                                              <a:dgm id="{0B5E1152-001D-490E-923E-53D2EF978E8A}"/>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0B5E1152-001D-490E-923E-53D2EF978E8A}"/>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graphicEl>
                                              <a:dgm id="{97556348-7666-498C-BA06-89CE082DA9E1}"/>
                                            </p:graphicEl>
                                          </p:spTgt>
                                        </p:tgtEl>
                                        <p:attrNameLst>
                                          <p:attrName>style.visibility</p:attrName>
                                        </p:attrNameLst>
                                      </p:cBhvr>
                                      <p:to>
                                        <p:strVal val="visible"/>
                                      </p:to>
                                    </p:set>
                                    <p:anim calcmode="lin" valueType="num">
                                      <p:cBhvr additive="base">
                                        <p:cTn id="49" dur="500" fill="hold"/>
                                        <p:tgtEl>
                                          <p:spTgt spid="4">
                                            <p:graphicEl>
                                              <a:dgm id="{97556348-7666-498C-BA06-89CE082DA9E1}"/>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97556348-7666-498C-BA06-89CE082DA9E1}"/>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2060"/>
          </a:solidFill>
        </p:spPr>
        <p:txBody>
          <a:bodyPr/>
          <a:lstStyle/>
          <a:p>
            <a:r>
              <a:rPr lang="en-IN" dirty="0"/>
              <a:t>Determinants of Risk Premium</a:t>
            </a:r>
          </a:p>
        </p:txBody>
      </p:sp>
      <p:graphicFrame>
        <p:nvGraphicFramePr>
          <p:cNvPr id="4" name="Content Placeholder 3"/>
          <p:cNvGraphicFramePr>
            <a:graphicFrameLocks noGrp="1"/>
          </p:cNvGraphicFramePr>
          <p:nvPr>
            <p:ph idx="1"/>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50"/>
          </a:solidFill>
        </p:spPr>
        <p:txBody>
          <a:bodyPr/>
          <a:lstStyle/>
          <a:p>
            <a:r>
              <a:rPr lang="en-IN" dirty="0"/>
              <a:t>SBI Motor Insurance </a:t>
            </a:r>
          </a:p>
        </p:txBody>
      </p:sp>
      <p:sp>
        <p:nvSpPr>
          <p:cNvPr id="3" name="Content Placeholder 2"/>
          <p:cNvSpPr>
            <a:spLocks noGrp="1"/>
          </p:cNvSpPr>
          <p:nvPr>
            <p:ph idx="1"/>
          </p:nvPr>
        </p:nvSpPr>
        <p:spPr>
          <a:xfrm>
            <a:off x="457200" y="1600200"/>
            <a:ext cx="8229600" cy="4724400"/>
          </a:xfrm>
        </p:spPr>
        <p:txBody>
          <a:bodyPr>
            <a:normAutofit fontScale="85000" lnSpcReduction="10000"/>
          </a:bodyPr>
          <a:lstStyle/>
          <a:p>
            <a:pPr algn="just"/>
            <a:r>
              <a:rPr lang="en-IN" dirty="0"/>
              <a:t>SBI Car Insurance by SBI General Insurance Company is the most trusted general insurer in India which is a joint venture between State Bank of India owning 74% of the total and Insurance Australia Group ( IAG) holding the rest of 26%. </a:t>
            </a:r>
          </a:p>
          <a:p>
            <a:pPr algn="just"/>
            <a:r>
              <a:rPr lang="en-IN" dirty="0"/>
              <a:t>State Bank of India is the country’s largest and foremost leading commercial bank in terms profit, balance sheet, deposits, customer base and last but not the least its hue network of branches. </a:t>
            </a:r>
          </a:p>
          <a:p>
            <a:pPr algn="just"/>
            <a:r>
              <a:rPr lang="en-IN" dirty="0"/>
              <a:t>IAG is a pioneer in general insurance company mainly in Australia, New Zealand and Asia which underwrites almost A$11 billion of premium every year.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50"/>
          </a:solidFill>
        </p:spPr>
        <p:txBody>
          <a:bodyPr>
            <a:normAutofit/>
          </a:bodyPr>
          <a:lstStyle/>
          <a:p>
            <a:r>
              <a:rPr lang="en-IN" b="1" dirty="0"/>
              <a:t>SBI Motor Private Car Insurance</a:t>
            </a:r>
            <a:endParaRPr lang="en-IN" dirty="0"/>
          </a:p>
        </p:txBody>
      </p:sp>
      <p:graphicFrame>
        <p:nvGraphicFramePr>
          <p:cNvPr id="5" name="Content Placeholder 4"/>
          <p:cNvGraphicFramePr>
            <a:graphicFrameLocks noGrp="1"/>
          </p:cNvGraphicFramePr>
          <p:nvPr>
            <p:ph idx="1"/>
          </p:nvPr>
        </p:nvGraphicFramePr>
        <p:xfrm>
          <a:off x="457200" y="1600200"/>
          <a:ext cx="8229600" cy="2895600"/>
        </p:xfrm>
        <a:graphic>
          <a:graphicData uri="http://schemas.openxmlformats.org/drawingml/2006/table">
            <a:tbl>
              <a:tblPr firstRow="1" bandRow="1">
                <a:tableStyleId>{F5AB1C69-6EDB-4FF4-983F-18BD219EF322}</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429850">
                <a:tc>
                  <a:txBody>
                    <a:bodyPr/>
                    <a:lstStyle/>
                    <a:p>
                      <a:pPr algn="ctr"/>
                      <a:r>
                        <a:rPr lang="en-IN" sz="2000" b="1" i="0" kern="1200" dirty="0">
                          <a:solidFill>
                            <a:schemeClr val="tx1"/>
                          </a:solidFill>
                          <a:latin typeface="+mn-lt"/>
                          <a:ea typeface="+mn-ea"/>
                          <a:cs typeface="+mn-cs"/>
                        </a:rPr>
                        <a:t>Features</a:t>
                      </a:r>
                      <a:endParaRPr lang="en-IN" sz="2000" dirty="0">
                        <a:solidFill>
                          <a:schemeClr val="tx1"/>
                        </a:solidFill>
                      </a:endParaRPr>
                    </a:p>
                  </a:txBody>
                  <a:tcPr marL="66675" marR="66675" marT="47625" marB="47625" anchor="ctr">
                    <a:solidFill>
                      <a:srgbClr val="00B050"/>
                    </a:solidFill>
                  </a:tcPr>
                </a:tc>
                <a:tc>
                  <a:txBody>
                    <a:bodyPr/>
                    <a:lstStyle/>
                    <a:p>
                      <a:pPr algn="ctr"/>
                      <a:r>
                        <a:rPr lang="en-IN" sz="2000" dirty="0">
                          <a:solidFill>
                            <a:schemeClr val="tx1"/>
                          </a:solidFill>
                        </a:rPr>
                        <a:t>Coverage and Benefits</a:t>
                      </a:r>
                    </a:p>
                  </a:txBody>
                  <a:tcPr marL="66675" marR="66675" marT="47625" marB="47625" anchor="ctr">
                    <a:solidFill>
                      <a:srgbClr val="00B050"/>
                    </a:solidFill>
                  </a:tcPr>
                </a:tc>
                <a:extLst>
                  <a:ext uri="{0D108BD9-81ED-4DB2-BD59-A6C34878D82A}">
                    <a16:rowId xmlns:a16="http://schemas.microsoft.com/office/drawing/2014/main" val="10000"/>
                  </a:ext>
                </a:extLst>
              </a:tr>
              <a:tr h="746350">
                <a:tc>
                  <a:txBody>
                    <a:bodyPr/>
                    <a:lstStyle/>
                    <a:p>
                      <a:pPr algn="ctr"/>
                      <a:r>
                        <a:rPr lang="en-IN" sz="2000" dirty="0">
                          <a:solidFill>
                            <a:schemeClr val="tx1"/>
                          </a:solidFill>
                        </a:rPr>
                        <a:t>Third Party Coverage</a:t>
                      </a:r>
                    </a:p>
                  </a:txBody>
                  <a:tcPr marL="66675" marR="66675" marT="47625" marB="47625" anchor="ctr">
                    <a:solidFill>
                      <a:srgbClr val="92D050"/>
                    </a:solidFill>
                  </a:tcPr>
                </a:tc>
                <a:tc>
                  <a:txBody>
                    <a:bodyPr/>
                    <a:lstStyle/>
                    <a:p>
                      <a:pPr algn="ctr"/>
                      <a:r>
                        <a:rPr lang="en-IN" sz="2000">
                          <a:solidFill>
                            <a:schemeClr val="tx1"/>
                          </a:solidFill>
                        </a:rPr>
                        <a:t>It Protects against any legal liability arising out of an accident</a:t>
                      </a:r>
                    </a:p>
                  </a:txBody>
                  <a:tcPr marL="66675" marR="66675" marT="47625" marB="47625" anchor="ctr">
                    <a:solidFill>
                      <a:srgbClr val="92D050"/>
                    </a:solidFill>
                  </a:tcPr>
                </a:tc>
                <a:extLst>
                  <a:ext uri="{0D108BD9-81ED-4DB2-BD59-A6C34878D82A}">
                    <a16:rowId xmlns:a16="http://schemas.microsoft.com/office/drawing/2014/main" val="10001"/>
                  </a:ext>
                </a:extLst>
              </a:tr>
              <a:tr h="429850">
                <a:tc>
                  <a:txBody>
                    <a:bodyPr/>
                    <a:lstStyle/>
                    <a:p>
                      <a:pPr algn="ctr"/>
                      <a:r>
                        <a:rPr lang="en-IN" sz="2000" dirty="0">
                          <a:solidFill>
                            <a:schemeClr val="tx1"/>
                          </a:solidFill>
                        </a:rPr>
                        <a:t>Incurred Claim Ratio</a:t>
                      </a:r>
                    </a:p>
                  </a:txBody>
                  <a:tcPr marL="66675" marR="66675" marT="47625" marB="47625" anchor="ctr">
                    <a:solidFill>
                      <a:srgbClr val="92D050"/>
                    </a:solidFill>
                  </a:tcPr>
                </a:tc>
                <a:tc>
                  <a:txBody>
                    <a:bodyPr/>
                    <a:lstStyle/>
                    <a:p>
                      <a:pPr algn="ctr"/>
                      <a:r>
                        <a:rPr lang="en-IN" sz="2000" dirty="0">
                          <a:solidFill>
                            <a:schemeClr val="tx1"/>
                          </a:solidFill>
                        </a:rPr>
                        <a:t>80.37%</a:t>
                      </a:r>
                    </a:p>
                  </a:txBody>
                  <a:tcPr marL="66675" marR="66675" marT="47625" marB="47625" anchor="ctr">
                    <a:solidFill>
                      <a:srgbClr val="92D050"/>
                    </a:solidFill>
                  </a:tcPr>
                </a:tc>
                <a:extLst>
                  <a:ext uri="{0D108BD9-81ED-4DB2-BD59-A6C34878D82A}">
                    <a16:rowId xmlns:a16="http://schemas.microsoft.com/office/drawing/2014/main" val="10002"/>
                  </a:ext>
                </a:extLst>
              </a:tr>
              <a:tr h="429850">
                <a:tc>
                  <a:txBody>
                    <a:bodyPr/>
                    <a:lstStyle/>
                    <a:p>
                      <a:pPr algn="ctr"/>
                      <a:r>
                        <a:rPr lang="en-IN" sz="2000" dirty="0">
                          <a:solidFill>
                            <a:schemeClr val="tx1"/>
                          </a:solidFill>
                        </a:rPr>
                        <a:t>Personal accident Insurance</a:t>
                      </a:r>
                    </a:p>
                  </a:txBody>
                  <a:tcPr marL="66675" marR="66675" marT="47625" marB="47625" anchor="ctr">
                    <a:solidFill>
                      <a:srgbClr val="92D050"/>
                    </a:solidFill>
                  </a:tcPr>
                </a:tc>
                <a:tc>
                  <a:txBody>
                    <a:bodyPr/>
                    <a:lstStyle/>
                    <a:p>
                      <a:pPr algn="ctr"/>
                      <a:r>
                        <a:rPr lang="en-IN" sz="2000">
                          <a:solidFill>
                            <a:schemeClr val="tx1"/>
                          </a:solidFill>
                        </a:rPr>
                        <a:t>Up to 2 Lakhs</a:t>
                      </a:r>
                    </a:p>
                  </a:txBody>
                  <a:tcPr marL="66675" marR="66675" marT="47625" marB="47625" anchor="ctr">
                    <a:solidFill>
                      <a:srgbClr val="92D050"/>
                    </a:solidFill>
                  </a:tcPr>
                </a:tc>
                <a:extLst>
                  <a:ext uri="{0D108BD9-81ED-4DB2-BD59-A6C34878D82A}">
                    <a16:rowId xmlns:a16="http://schemas.microsoft.com/office/drawing/2014/main" val="10003"/>
                  </a:ext>
                </a:extLst>
              </a:tr>
              <a:tr h="429850">
                <a:tc>
                  <a:txBody>
                    <a:bodyPr/>
                    <a:lstStyle/>
                    <a:p>
                      <a:pPr algn="ctr"/>
                      <a:r>
                        <a:rPr lang="en-IN" sz="2000" dirty="0">
                          <a:solidFill>
                            <a:schemeClr val="tx1"/>
                          </a:solidFill>
                        </a:rPr>
                        <a:t>Network Garages</a:t>
                      </a:r>
                    </a:p>
                  </a:txBody>
                  <a:tcPr marL="66675" marR="66675" marT="47625" marB="47625" anchor="ctr">
                    <a:solidFill>
                      <a:srgbClr val="92D050"/>
                    </a:solidFill>
                  </a:tcPr>
                </a:tc>
                <a:tc>
                  <a:txBody>
                    <a:bodyPr/>
                    <a:lstStyle/>
                    <a:p>
                      <a:pPr algn="ctr"/>
                      <a:r>
                        <a:rPr lang="en-IN" sz="2000" dirty="0">
                          <a:solidFill>
                            <a:schemeClr val="tx1"/>
                          </a:solidFill>
                        </a:rPr>
                        <a:t>1500+network of garages in India</a:t>
                      </a:r>
                    </a:p>
                  </a:txBody>
                  <a:tcPr marL="66675" marR="66675" marT="47625" marB="47625" anchor="ctr">
                    <a:solidFill>
                      <a:srgbClr val="92D050"/>
                    </a:solidFill>
                  </a:tcPr>
                </a:tc>
                <a:extLst>
                  <a:ext uri="{0D108BD9-81ED-4DB2-BD59-A6C34878D82A}">
                    <a16:rowId xmlns:a16="http://schemas.microsoft.com/office/drawing/2014/main" val="10004"/>
                  </a:ext>
                </a:extLst>
              </a:tr>
              <a:tr h="429850">
                <a:tc>
                  <a:txBody>
                    <a:bodyPr/>
                    <a:lstStyle/>
                    <a:p>
                      <a:pPr algn="ctr"/>
                      <a:r>
                        <a:rPr lang="en-IN" sz="2000" dirty="0">
                          <a:solidFill>
                            <a:schemeClr val="tx1"/>
                          </a:solidFill>
                        </a:rPr>
                        <a:t>No Claim Bonus</a:t>
                      </a:r>
                    </a:p>
                  </a:txBody>
                  <a:tcPr marL="66675" marR="66675" marT="47625" marB="47625" anchor="ctr">
                    <a:solidFill>
                      <a:srgbClr val="92D050"/>
                    </a:solidFill>
                  </a:tcPr>
                </a:tc>
                <a:tc>
                  <a:txBody>
                    <a:bodyPr/>
                    <a:lstStyle/>
                    <a:p>
                      <a:pPr algn="ctr"/>
                      <a:r>
                        <a:rPr lang="en-IN" sz="2000" dirty="0">
                          <a:solidFill>
                            <a:schemeClr val="tx1"/>
                          </a:solidFill>
                        </a:rPr>
                        <a:t>Yes</a:t>
                      </a:r>
                    </a:p>
                  </a:txBody>
                  <a:tcPr marL="66675" marR="66675" marT="47625" marB="47625" anchor="ctr">
                    <a:solidFill>
                      <a:srgbClr val="92D050"/>
                    </a:solidFill>
                  </a:tcPr>
                </a:tc>
                <a:extLst>
                  <a:ext uri="{0D108BD9-81ED-4DB2-BD59-A6C34878D82A}">
                    <a16:rowId xmlns:a16="http://schemas.microsoft.com/office/drawing/2014/main" val="10005"/>
                  </a:ext>
                </a:extLst>
              </a:tr>
            </a:tbl>
          </a:graphicData>
        </a:graphic>
      </p:graphicFrame>
      <p:sp>
        <p:nvSpPr>
          <p:cNvPr id="4" name="Rectangle 3"/>
          <p:cNvSpPr/>
          <p:nvPr/>
        </p:nvSpPr>
        <p:spPr>
          <a:xfrm>
            <a:off x="0" y="6488668"/>
            <a:ext cx="8991600" cy="369332"/>
          </a:xfrm>
          <a:prstGeom prst="rect">
            <a:avLst/>
          </a:prstGeom>
        </p:spPr>
        <p:txBody>
          <a:bodyPr wrap="square">
            <a:spAutoFit/>
          </a:bodyPr>
          <a:lstStyle/>
          <a:p>
            <a:r>
              <a:rPr lang="en-IN" dirty="0"/>
              <a:t>https://www.myinsuranceclub.com/car-insurance/sbi-motor-private-car-insurance</a:t>
            </a:r>
          </a:p>
        </p:txBody>
      </p:sp>
      <p:sp>
        <p:nvSpPr>
          <p:cNvPr id="6" name="Rectangle 5"/>
          <p:cNvSpPr/>
          <p:nvPr/>
        </p:nvSpPr>
        <p:spPr>
          <a:xfrm>
            <a:off x="533400" y="4724400"/>
            <a:ext cx="7772400" cy="1631216"/>
          </a:xfrm>
          <a:prstGeom prst="rect">
            <a:avLst/>
          </a:prstGeom>
        </p:spPr>
        <p:txBody>
          <a:bodyPr wrap="square">
            <a:spAutoFit/>
          </a:bodyPr>
          <a:lstStyle/>
          <a:p>
            <a:pPr marL="342900" indent="-342900" algn="ctr"/>
            <a:r>
              <a:rPr lang="en-IN" sz="2000" b="1" dirty="0"/>
              <a:t>Reasons</a:t>
            </a:r>
            <a:r>
              <a:rPr lang="en-IN" sz="2000" dirty="0"/>
              <a:t> </a:t>
            </a:r>
          </a:p>
          <a:p>
            <a:pPr marL="342900" indent="-342900">
              <a:buFont typeface="+mj-lt"/>
              <a:buAutoNum type="arabicPeriod"/>
            </a:pPr>
            <a:r>
              <a:rPr lang="en-IN" sz="2000" dirty="0"/>
              <a:t>Profile based personalized pricing</a:t>
            </a:r>
          </a:p>
          <a:p>
            <a:pPr marL="342900" indent="-342900">
              <a:buFont typeface="+mj-lt"/>
              <a:buAutoNum type="arabicPeriod"/>
            </a:pPr>
            <a:r>
              <a:rPr lang="en-IN" sz="2000" dirty="0"/>
              <a:t>One can avail discount if aged between 36-60 years</a:t>
            </a:r>
          </a:p>
          <a:p>
            <a:pPr marL="342900" indent="-342900">
              <a:buFont typeface="+mj-lt"/>
              <a:buAutoNum type="arabicPeriod"/>
            </a:pPr>
            <a:r>
              <a:rPr lang="en-IN" sz="2000" dirty="0"/>
              <a:t>Options add-ons like nil depreciation return to invoice etc.</a:t>
            </a:r>
          </a:p>
          <a:p>
            <a:pPr marL="342900" indent="-342900">
              <a:buFont typeface="+mj-lt"/>
              <a:buAutoNum type="arabicPeriod"/>
            </a:pPr>
            <a:r>
              <a:rPr lang="en-IN" sz="2000" dirty="0"/>
              <a:t>Transparency.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50"/>
          </a:solidFill>
        </p:spPr>
        <p:txBody>
          <a:bodyPr/>
          <a:lstStyle/>
          <a:p>
            <a:r>
              <a:rPr lang="en-IN" dirty="0"/>
              <a:t>Features &amp; Benefits</a:t>
            </a:r>
          </a:p>
        </p:txBody>
      </p:sp>
      <p:sp>
        <p:nvSpPr>
          <p:cNvPr id="3" name="Content Placeholder 2"/>
          <p:cNvSpPr>
            <a:spLocks noGrp="1"/>
          </p:cNvSpPr>
          <p:nvPr>
            <p:ph idx="1"/>
          </p:nvPr>
        </p:nvSpPr>
        <p:spPr>
          <a:xfrm>
            <a:off x="457200" y="1600200"/>
            <a:ext cx="8229600" cy="4724400"/>
          </a:xfrm>
        </p:spPr>
        <p:txBody>
          <a:bodyPr>
            <a:normAutofit fontScale="85000" lnSpcReduction="20000"/>
          </a:bodyPr>
          <a:lstStyle/>
          <a:p>
            <a:pPr algn="just"/>
            <a:r>
              <a:rPr lang="en-IN" b="1" dirty="0"/>
              <a:t>Personal Accident</a:t>
            </a:r>
            <a:r>
              <a:rPr lang="en-IN" dirty="0"/>
              <a:t>: The Motor Insurance Plan provides a compulsory Personal Accident Plan of Rs 2 </a:t>
            </a:r>
            <a:r>
              <a:rPr lang="en-IN" dirty="0" err="1"/>
              <a:t>lakhs</a:t>
            </a:r>
            <a:r>
              <a:rPr lang="en-IN" dirty="0"/>
              <a:t> for individual owners which are available if the owner holds a valid driving license while driving. However, this is not applicable for company owned vehicle. The occupants in the vehicle at the time of the accident are also covered under the plan to a maximum Sum Insured of Rs 2 </a:t>
            </a:r>
            <a:r>
              <a:rPr lang="en-IN" dirty="0" err="1"/>
              <a:t>lakhs</a:t>
            </a:r>
            <a:r>
              <a:rPr lang="en-IN" dirty="0"/>
              <a:t> per person.</a:t>
            </a:r>
          </a:p>
          <a:p>
            <a:pPr algn="just"/>
            <a:r>
              <a:rPr lang="en-IN" b="1" dirty="0"/>
              <a:t>Third Party Liability</a:t>
            </a:r>
            <a:r>
              <a:rPr lang="en-IN" dirty="0"/>
              <a:t>: This policy provides for legal liability coverage for the third party as well which is mandated by the law.</a:t>
            </a:r>
          </a:p>
          <a:p>
            <a:pPr algn="just"/>
            <a:r>
              <a:rPr lang="en-IN" dirty="0"/>
              <a:t>Damage to vehicle due to natural calamities like storm, flood, etc. or any burglary, theft or act of terrorism</a:t>
            </a:r>
          </a:p>
          <a:p>
            <a:pPr algn="just"/>
            <a:endParaRPr lang="en-IN"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457200"/>
            <a:ext cx="8229600" cy="5943600"/>
          </a:xfrm>
        </p:spPr>
        <p:txBody>
          <a:bodyPr>
            <a:noAutofit/>
          </a:bodyPr>
          <a:lstStyle/>
          <a:p>
            <a:pPr algn="just"/>
            <a:r>
              <a:rPr lang="en-IN" sz="2400" dirty="0"/>
              <a:t>Additional legal liabilities towards Paid Driver and employee: This plan also covers the additional legal liabilities towards paid driver employed during the accident of the vehicle and also the employees travelling or driving the vehicle</a:t>
            </a:r>
          </a:p>
          <a:p>
            <a:pPr algn="just"/>
            <a:r>
              <a:rPr lang="en-IN" sz="2400" dirty="0"/>
              <a:t>Nil Depreciation: It ensures that one gets the full amount that he claims without any deduction of the depreciation value on parts of the car.</a:t>
            </a:r>
          </a:p>
          <a:p>
            <a:pPr algn="just"/>
            <a:r>
              <a:rPr lang="en-IN" sz="2400" dirty="0"/>
              <a:t>No Claim Bonus Protection: The Company will sustain the No Claim Bonus on payment of additional premium provided :</a:t>
            </a:r>
          </a:p>
          <a:p>
            <a:pPr algn="just"/>
            <a:r>
              <a:rPr lang="en-IN" sz="2400" dirty="0"/>
              <a:t>The vehicle is renewed with the company.</a:t>
            </a:r>
          </a:p>
          <a:p>
            <a:pPr algn="just"/>
            <a:r>
              <a:rPr lang="en-IN" sz="2400" dirty="0"/>
              <a:t>Only one single claim was made during the policy tenure.</a:t>
            </a:r>
          </a:p>
          <a:p>
            <a:pPr algn="just"/>
            <a:r>
              <a:rPr lang="en-IN" sz="2400" dirty="0"/>
              <a:t>The insured vehicle is repaired in a Garage which is authorized by the Company.</a:t>
            </a:r>
          </a:p>
          <a:p>
            <a:pPr algn="just"/>
            <a:r>
              <a:rPr lang="en-IN" sz="2400" dirty="0"/>
              <a:t>The rate of No Claim Bonus at the time of renewal will be at par with the time prior to the loss he has incurred.</a:t>
            </a:r>
          </a:p>
          <a:p>
            <a:pPr algn="just"/>
            <a:endParaRPr lang="en-IN" sz="24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lstStyle/>
          <a:p>
            <a:r>
              <a:rPr lang="en-IN" b="1" dirty="0"/>
              <a:t>Return to invoice</a:t>
            </a:r>
            <a:endParaRPr lang="en-IN" dirty="0"/>
          </a:p>
        </p:txBody>
      </p:sp>
      <p:sp>
        <p:nvSpPr>
          <p:cNvPr id="3" name="Content Placeholder 2"/>
          <p:cNvSpPr>
            <a:spLocks noGrp="1"/>
          </p:cNvSpPr>
          <p:nvPr>
            <p:ph idx="1"/>
          </p:nvPr>
        </p:nvSpPr>
        <p:spPr>
          <a:xfrm>
            <a:off x="457200" y="1600200"/>
            <a:ext cx="8229600" cy="5105400"/>
          </a:xfrm>
        </p:spPr>
        <p:txBody>
          <a:bodyPr>
            <a:normAutofit fontScale="77500" lnSpcReduction="20000"/>
          </a:bodyPr>
          <a:lstStyle/>
          <a:p>
            <a:pPr algn="just"/>
            <a:r>
              <a:rPr lang="en-IN" dirty="0"/>
              <a:t>Under this plan, the Company will pay the monetary deficit  (if any), between the amount insured receives under Section I of the plan and the purchase price of the vehicle as confirmed in the Invoice of Sale or current replacement price of the new vehicle, whichever is less, in case the insured vehicle is a Total Loss /CTL following an accident or being stolen during the tenure of insurance and not recovered thereafter. </a:t>
            </a:r>
          </a:p>
          <a:p>
            <a:pPr algn="just"/>
            <a:r>
              <a:rPr lang="en-IN" dirty="0"/>
              <a:t>The First time Registration Charge as well as the Road tax which the insured has incurred on the insured vehicle will also be reimbursed by the Company. However, the insured vehicle should not be more than 2 years of old from the date of invoice or the date of registration whichever is earlier on the commencement of the plan.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lstStyle/>
          <a:p>
            <a:r>
              <a:rPr lang="en-IN" b="1" dirty="0"/>
              <a:t>Key Replacement Cost</a:t>
            </a:r>
            <a:endParaRPr lang="en-IN" dirty="0"/>
          </a:p>
        </p:txBody>
      </p:sp>
      <p:sp>
        <p:nvSpPr>
          <p:cNvPr id="3" name="Content Placeholder 2"/>
          <p:cNvSpPr>
            <a:spLocks noGrp="1"/>
          </p:cNvSpPr>
          <p:nvPr>
            <p:ph idx="1"/>
          </p:nvPr>
        </p:nvSpPr>
        <p:spPr>
          <a:xfrm>
            <a:off x="457200" y="1600200"/>
            <a:ext cx="8229600" cy="5029200"/>
          </a:xfrm>
        </p:spPr>
        <p:txBody>
          <a:bodyPr>
            <a:normAutofit fontScale="70000" lnSpcReduction="20000"/>
          </a:bodyPr>
          <a:lstStyle/>
          <a:p>
            <a:pPr algn="just"/>
            <a:r>
              <a:rPr lang="en-IN" b="1" dirty="0"/>
              <a:t>Under this plan, the company will reimburse the cost of replacing the keys provided:</a:t>
            </a:r>
          </a:p>
          <a:p>
            <a:pPr algn="just"/>
            <a:r>
              <a:rPr lang="en-IN" dirty="0"/>
              <a:t>In case of lost or stolen keys, all other duplicate keys are to be deposited with the Company.</a:t>
            </a:r>
          </a:p>
          <a:p>
            <a:pPr algn="just"/>
            <a:r>
              <a:rPr lang="en-IN" dirty="0"/>
              <a:t>The entire sets of old keys are to be deposited with the company in case the vehicle is broken at the time of burglary or attempted burglary.</a:t>
            </a:r>
          </a:p>
          <a:p>
            <a:pPr algn="just"/>
            <a:r>
              <a:rPr lang="en-IN" dirty="0"/>
              <a:t>An FIR copy to be submitted with the Company confirming the date and the time of the incident.</a:t>
            </a:r>
          </a:p>
          <a:p>
            <a:pPr algn="just"/>
            <a:r>
              <a:rPr lang="en-IN" dirty="0"/>
              <a:t>The replacement process will be done at any of the Garages authorized by the Company.</a:t>
            </a:r>
          </a:p>
          <a:p>
            <a:r>
              <a:rPr lang="en-IN" dirty="0"/>
              <a:t>All items replaced under this plan will be same type with respect to quality, standard or quantity with the one which were lost, stolen or replaced.</a:t>
            </a:r>
            <a:br>
              <a:rPr lang="en-IN" dirty="0"/>
            </a:br>
            <a:endParaRPr lang="en-IN"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lstStyle/>
          <a:p>
            <a:r>
              <a:rPr lang="en-IN" b="1" dirty="0"/>
              <a:t>Loss of personal belongings</a:t>
            </a:r>
            <a:endParaRPr lang="en-IN" dirty="0"/>
          </a:p>
        </p:txBody>
      </p:sp>
      <p:sp>
        <p:nvSpPr>
          <p:cNvPr id="3" name="Content Placeholder 2"/>
          <p:cNvSpPr>
            <a:spLocks noGrp="1"/>
          </p:cNvSpPr>
          <p:nvPr>
            <p:ph idx="1"/>
          </p:nvPr>
        </p:nvSpPr>
        <p:spPr>
          <a:xfrm>
            <a:off x="457200" y="1600200"/>
            <a:ext cx="8229600" cy="4876800"/>
          </a:xfrm>
        </p:spPr>
        <p:txBody>
          <a:bodyPr>
            <a:normAutofit fontScale="62500" lnSpcReduction="20000"/>
          </a:bodyPr>
          <a:lstStyle/>
          <a:p>
            <a:pPr algn="just"/>
            <a:r>
              <a:rPr lang="en-IN" b="1" dirty="0"/>
              <a:t>Under this plan, the Company will reimburse the loss of personal belongings provided:</a:t>
            </a:r>
          </a:p>
          <a:p>
            <a:pPr algn="just"/>
            <a:r>
              <a:rPr lang="en-IN" dirty="0"/>
              <a:t>It covers the personal belongings of the insured individual only.</a:t>
            </a:r>
          </a:p>
          <a:p>
            <a:pPr algn="just"/>
            <a:r>
              <a:rPr lang="en-IN" dirty="0"/>
              <a:t>An FIR copy to be submitted with the Company confirming the date and the time of the incident along with the list of articles lost.</a:t>
            </a:r>
          </a:p>
          <a:p>
            <a:pPr algn="just"/>
            <a:r>
              <a:rPr lang="en-IN" dirty="0"/>
              <a:t>The plan defines the Personal Belonging as items such as clothes and other articles of personal nature which includes jewelleries, mobile, laptop, audio/video tapes, CDs. However, it excludes money, securities, cheques, bank drafts, debit and credit cards, travel tickets, paintings, curios and items of similar nature.</a:t>
            </a:r>
          </a:p>
          <a:p>
            <a:pPr algn="just"/>
            <a:r>
              <a:rPr lang="en-IN" dirty="0"/>
              <a:t>Any claim under this plan is subject to a precondition that there is a valid own damage or key replacement claim with respect of the insured vehicle which is already submitted and processed by the company under the plan.</a:t>
            </a:r>
          </a:p>
          <a:p>
            <a:pPr algn="just"/>
            <a:r>
              <a:rPr lang="en-IN" dirty="0"/>
              <a:t>The maximum amount payable under the plan is RS 50000/- during the plan tenure. However each claim is subject to a</a:t>
            </a:r>
          </a:p>
          <a:p>
            <a:pPr algn="just"/>
            <a:r>
              <a:rPr lang="en-IN" dirty="0"/>
              <a:t>deducible to Rs 5000/- for Laptop and Jewelleries and RS 2500/- for Mobiles and RS 500/- for the rest.</a:t>
            </a:r>
          </a:p>
          <a:p>
            <a:endParaRPr lang="en-IN"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lstStyle/>
          <a:p>
            <a:r>
              <a:rPr lang="en-IN" b="1" dirty="0"/>
              <a:t>Inconvenience Allowance</a:t>
            </a:r>
            <a:endParaRPr lang="en-IN" dirty="0"/>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pPr algn="just"/>
            <a:r>
              <a:rPr lang="en-IN" b="1" dirty="0"/>
              <a:t>Under this plan, the company will pay the Insured a daily cash benefit as mentioned in the schedule provided:</a:t>
            </a:r>
            <a:endParaRPr lang="en-IN" dirty="0"/>
          </a:p>
          <a:p>
            <a:pPr algn="just"/>
            <a:r>
              <a:rPr lang="en-IN" dirty="0"/>
              <a:t>Daily cash benefit taken only for the time taken for the repair of the damages caused due to the accident subject to a maximum period of 10 days.</a:t>
            </a:r>
            <a:br>
              <a:rPr lang="en-IN" dirty="0"/>
            </a:br>
            <a:r>
              <a:rPr lang="en-IN" dirty="0"/>
              <a:t>The repairs should be carried out in Garages authorized by the Company only.</a:t>
            </a:r>
          </a:p>
          <a:p>
            <a:pPr algn="just"/>
            <a:r>
              <a:rPr lang="en-IN" dirty="0"/>
              <a:t>The deductible mentioned in the schedule will be reduced from the eligible days of benefit for each and every claim under the plan.</a:t>
            </a:r>
          </a:p>
          <a:p>
            <a:r>
              <a:rPr lang="en-IN" dirty="0"/>
              <a:t>The plan is applicable only for the first two own damage claims during the plan tenure.</a:t>
            </a:r>
            <a:br>
              <a:rPr lang="en-IN" dirty="0"/>
            </a:br>
            <a:endParaRPr lang="en-IN" dirty="0"/>
          </a:p>
          <a:p>
            <a:pPr algn="just"/>
            <a:endParaRPr lang="en-IN"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normAutofit fontScale="90000"/>
          </a:bodyPr>
          <a:lstStyle/>
          <a:p>
            <a:r>
              <a:rPr lang="en-IN" b="1" dirty="0"/>
              <a:t>Bonus and Discount on SBI car Insurance Policy</a:t>
            </a:r>
            <a:endParaRPr lang="en-IN" dirty="0"/>
          </a:p>
        </p:txBody>
      </p:sp>
      <p:sp>
        <p:nvSpPr>
          <p:cNvPr id="3" name="Content Placeholder 2"/>
          <p:cNvSpPr>
            <a:spLocks noGrp="1"/>
          </p:cNvSpPr>
          <p:nvPr>
            <p:ph idx="1"/>
          </p:nvPr>
        </p:nvSpPr>
        <p:spPr>
          <a:xfrm>
            <a:off x="457200" y="1600200"/>
            <a:ext cx="8229600" cy="5029200"/>
          </a:xfrm>
        </p:spPr>
        <p:txBody>
          <a:bodyPr>
            <a:normAutofit fontScale="85000" lnSpcReduction="20000"/>
          </a:bodyPr>
          <a:lstStyle/>
          <a:p>
            <a:r>
              <a:rPr lang="en-IN" b="1" dirty="0"/>
              <a:t>No Claim Bonus ( NCB) : </a:t>
            </a:r>
            <a:r>
              <a:rPr lang="en-IN" dirty="0"/>
              <a:t>If n claim is made during the plan tenure, then a No Claim Bonus is offered on renewals subject to a maximum of 50% and  the policy is renewed within 90 days of the expiry date of the previous policy. </a:t>
            </a:r>
          </a:p>
          <a:p>
            <a:r>
              <a:rPr lang="en-IN" dirty="0"/>
              <a:t>Another advantage is one can transfer the No Claim Bonus and its full benefits when one shifts from one Car Insurance Plan to the other Car Insurance Plan of any other company.</a:t>
            </a:r>
          </a:p>
          <a:p>
            <a:r>
              <a:rPr lang="en-IN" b="1" dirty="0"/>
              <a:t>Voluntary Excess Discount</a:t>
            </a:r>
            <a:r>
              <a:rPr lang="en-IN" dirty="0"/>
              <a:t>: An attractive and a further discount on the premium is applicable if one opt for a Voluntary Excess in addition to the Compulsory Excess.</a:t>
            </a:r>
            <a:br>
              <a:rPr lang="en-IN" dirty="0"/>
            </a:br>
            <a:endParaRPr lang="en-I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Home Insurance </a:t>
            </a:r>
          </a:p>
        </p:txBody>
      </p:sp>
      <p:sp>
        <p:nvSpPr>
          <p:cNvPr id="3" name="Content Placeholder 2"/>
          <p:cNvSpPr>
            <a:spLocks noGrp="1"/>
          </p:cNvSpPr>
          <p:nvPr>
            <p:ph idx="1"/>
          </p:nvPr>
        </p:nvSpPr>
        <p:spPr>
          <a:xfrm>
            <a:off x="457200" y="1600200"/>
            <a:ext cx="8229600" cy="4876800"/>
          </a:xfrm>
        </p:spPr>
        <p:txBody>
          <a:bodyPr>
            <a:normAutofit lnSpcReduction="10000"/>
          </a:bodyPr>
          <a:lstStyle/>
          <a:p>
            <a:pPr algn="just"/>
            <a:r>
              <a:rPr lang="en-IN" dirty="0"/>
              <a:t>Home has a special importance in the life of human being.</a:t>
            </a:r>
          </a:p>
          <a:p>
            <a:pPr algn="just"/>
            <a:r>
              <a:rPr lang="en-IN" dirty="0"/>
              <a:t>Everyone's life revolves around home.</a:t>
            </a:r>
          </a:p>
          <a:p>
            <a:pPr algn="just"/>
            <a:r>
              <a:rPr lang="en-IN" dirty="0"/>
              <a:t>It’s not just a part of investment portfolio but also a part of life journey.</a:t>
            </a:r>
          </a:p>
          <a:p>
            <a:pPr algn="just"/>
            <a:r>
              <a:rPr lang="en-IN" dirty="0"/>
              <a:t>Due to many man made &amp; natural calamities pose a threat to this house property in many ways &amp; Home Insurance is a method to protect from such risks. ( Financial as well as Mental support)</a:t>
            </a:r>
          </a:p>
          <a:p>
            <a:pPr algn="just"/>
            <a:endParaRPr lang="en-IN"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normAutofit fontScale="90000"/>
          </a:bodyPr>
          <a:lstStyle/>
          <a:p>
            <a:r>
              <a:rPr lang="en-IN" b="1" dirty="0"/>
              <a:t>Exclusions under SBI General Car Insurance Policy</a:t>
            </a:r>
            <a:endParaRPr lang="en-IN" dirty="0"/>
          </a:p>
        </p:txBody>
      </p:sp>
      <p:sp>
        <p:nvSpPr>
          <p:cNvPr id="3" name="Content Placeholder 2"/>
          <p:cNvSpPr>
            <a:spLocks noGrp="1"/>
          </p:cNvSpPr>
          <p:nvPr>
            <p:ph idx="1"/>
          </p:nvPr>
        </p:nvSpPr>
        <p:spPr>
          <a:xfrm>
            <a:off x="457200" y="1600200"/>
            <a:ext cx="8229600" cy="4953000"/>
          </a:xfrm>
        </p:spPr>
        <p:txBody>
          <a:bodyPr>
            <a:normAutofit fontScale="70000" lnSpcReduction="20000"/>
          </a:bodyPr>
          <a:lstStyle/>
          <a:p>
            <a:pPr algn="just"/>
            <a:r>
              <a:rPr lang="en-IN" dirty="0"/>
              <a:t>SBI General Car Insurance Plans have some exclusion which one should be well-known with so that there is clear understanding of the plans and one is absolutely doubt free while applying for the same. Any loss/damage to the vehicle to its accessories will not be covered if caused due to the following reasons:</a:t>
            </a:r>
          </a:p>
          <a:p>
            <a:r>
              <a:rPr lang="en-IN" dirty="0"/>
              <a:t>Normal wear, tear and general ageing of the vehicle.</a:t>
            </a:r>
          </a:p>
          <a:p>
            <a:r>
              <a:rPr lang="en-IN" dirty="0"/>
              <a:t>Depreciation or any consequential loss.</a:t>
            </a:r>
          </a:p>
          <a:p>
            <a:r>
              <a:rPr lang="en-IN" dirty="0"/>
              <a:t>Any loss or damage to the vehicle to its accessories</a:t>
            </a:r>
          </a:p>
          <a:p>
            <a:r>
              <a:rPr lang="en-IN" dirty="0"/>
              <a:t>Mechanical and electrical breakdown.</a:t>
            </a:r>
          </a:p>
          <a:p>
            <a:r>
              <a:rPr lang="en-IN" dirty="0"/>
              <a:t>Vehicle used for any other reason other than as specified in the plan.</a:t>
            </a:r>
          </a:p>
          <a:p>
            <a:r>
              <a:rPr lang="en-IN" dirty="0"/>
              <a:t>Damage to or by a person driving the vehicle without a valid driving license.</a:t>
            </a:r>
          </a:p>
          <a:p>
            <a:r>
              <a:rPr lang="en-IN" dirty="0"/>
              <a:t>Loss or damage due to war, mutiny or nuclear risk.</a:t>
            </a:r>
          </a:p>
          <a:p>
            <a:r>
              <a:rPr lang="en-IN" dirty="0"/>
              <a:t>Driving after consumption of alcohol or drugs.</a:t>
            </a:r>
          </a:p>
          <a:p>
            <a:pPr>
              <a:buNone/>
            </a:pPr>
            <a:endParaRPr lang="en-IN"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normAutofit/>
          </a:bodyPr>
          <a:lstStyle/>
          <a:p>
            <a:r>
              <a:rPr lang="en-IN" dirty="0"/>
              <a:t>SBI Two-Wheeler Insurance</a:t>
            </a:r>
          </a:p>
        </p:txBody>
      </p:sp>
      <p:sp>
        <p:nvSpPr>
          <p:cNvPr id="3" name="Content Placeholder 2"/>
          <p:cNvSpPr>
            <a:spLocks noGrp="1"/>
          </p:cNvSpPr>
          <p:nvPr>
            <p:ph idx="1"/>
          </p:nvPr>
        </p:nvSpPr>
        <p:spPr>
          <a:xfrm>
            <a:off x="457200" y="1600200"/>
            <a:ext cx="8229600" cy="4876800"/>
          </a:xfrm>
        </p:spPr>
        <p:txBody>
          <a:bodyPr>
            <a:normAutofit fontScale="70000" lnSpcReduction="20000"/>
          </a:bodyPr>
          <a:lstStyle/>
          <a:p>
            <a:pPr marL="514350" indent="-514350" algn="ctr" fontAlgn="base">
              <a:buNone/>
            </a:pPr>
            <a:r>
              <a:rPr lang="en-IN" b="1" dirty="0"/>
              <a:t>Features</a:t>
            </a:r>
          </a:p>
          <a:p>
            <a:pPr marL="514350" indent="-514350" algn="just" fontAlgn="base">
              <a:buFont typeface="+mj-lt"/>
              <a:buAutoNum type="arabicPeriod"/>
            </a:pPr>
            <a:r>
              <a:rPr lang="en-IN" dirty="0"/>
              <a:t>SBI provides the customized insurance model based on the profile of policyholder in case of two-wheeler insurance.</a:t>
            </a:r>
          </a:p>
          <a:p>
            <a:pPr marL="514350" indent="-514350" algn="just" fontAlgn="base">
              <a:buFont typeface="+mj-lt"/>
              <a:buAutoNum type="arabicPeriod"/>
            </a:pPr>
            <a:r>
              <a:rPr lang="en-IN" dirty="0"/>
              <a:t>If the policyholder insures the vehicle regularly, then SBI offers an additional discount on the premium of insurance renewal.</a:t>
            </a:r>
          </a:p>
          <a:p>
            <a:pPr marL="514350" indent="-514350" algn="just" fontAlgn="base">
              <a:buFont typeface="+mj-lt"/>
              <a:buAutoNum type="arabicPeriod"/>
            </a:pPr>
            <a:r>
              <a:rPr lang="en-IN" dirty="0"/>
              <a:t>For the customers that are aged between 25 and 55 years, some concessions are provided on the premiums.</a:t>
            </a:r>
          </a:p>
          <a:p>
            <a:pPr marL="514350" indent="-514350" algn="just" fontAlgn="base">
              <a:buFont typeface="+mj-lt"/>
              <a:buAutoNum type="arabicPeriod"/>
            </a:pPr>
            <a:r>
              <a:rPr lang="en-IN" dirty="0"/>
              <a:t>SBI provides a facility for transferring the full benefits of 'No Claim Bonus' when the motor insurance policy is shifted to another insurer.</a:t>
            </a:r>
          </a:p>
          <a:p>
            <a:pPr marL="514350" indent="-514350" algn="just" fontAlgn="base">
              <a:buFont typeface="+mj-lt"/>
              <a:buAutoNum type="arabicPeriod"/>
            </a:pPr>
            <a:r>
              <a:rPr lang="en-IN" dirty="0"/>
              <a:t>The new customers can easily apply for an insurance policy online, and the existing policy-holders can renew the policy online without any hassles.</a:t>
            </a:r>
          </a:p>
          <a:p>
            <a:pPr marL="514350" indent="-514350" algn="just" fontAlgn="base">
              <a:buFont typeface="+mj-lt"/>
              <a:buAutoNum type="arabicPeriod"/>
            </a:pPr>
            <a:r>
              <a:rPr lang="en-IN" dirty="0"/>
              <a:t>SBI also has various add-on covers for the benefit of policy-holders.</a:t>
            </a:r>
          </a:p>
          <a:p>
            <a:pPr marL="514350" indent="-514350" algn="just">
              <a:buFont typeface="+mj-lt"/>
              <a:buAutoNum type="arabicPeriod"/>
            </a:pPr>
            <a:endParaRPr lang="en-IN" dirty="0"/>
          </a:p>
        </p:txBody>
      </p:sp>
      <p:sp>
        <p:nvSpPr>
          <p:cNvPr id="4" name="Rectangle 3"/>
          <p:cNvSpPr/>
          <p:nvPr/>
        </p:nvSpPr>
        <p:spPr>
          <a:xfrm>
            <a:off x="0" y="6211669"/>
            <a:ext cx="8915400" cy="369332"/>
          </a:xfrm>
          <a:prstGeom prst="rect">
            <a:avLst/>
          </a:prstGeom>
        </p:spPr>
        <p:txBody>
          <a:bodyPr wrap="square">
            <a:spAutoFit/>
          </a:bodyPr>
          <a:lstStyle/>
          <a:p>
            <a:r>
              <a:rPr lang="en-IN" dirty="0"/>
              <a:t>https://www.mymoneykarma.com/types-of-insurance/sbi-two-wheeler-insurance.html</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IN" dirty="0"/>
              <a:t>Coverage </a:t>
            </a:r>
          </a:p>
        </p:txBody>
      </p:sp>
      <p:sp>
        <p:nvSpPr>
          <p:cNvPr id="3" name="Content Placeholder 2"/>
          <p:cNvSpPr>
            <a:spLocks noGrp="1"/>
          </p:cNvSpPr>
          <p:nvPr>
            <p:ph idx="1"/>
          </p:nvPr>
        </p:nvSpPr>
        <p:spPr>
          <a:xfrm>
            <a:off x="457200" y="1600200"/>
            <a:ext cx="8229600" cy="5029200"/>
          </a:xfrm>
        </p:spPr>
        <p:txBody>
          <a:bodyPr>
            <a:normAutofit fontScale="70000" lnSpcReduction="20000"/>
          </a:bodyPr>
          <a:lstStyle/>
          <a:p>
            <a:pPr marL="514350" indent="-514350" algn="just" fontAlgn="base">
              <a:buFont typeface="+mj-lt"/>
              <a:buAutoNum type="arabicPeriod"/>
            </a:pPr>
            <a:r>
              <a:rPr lang="en-IN" dirty="0"/>
              <a:t>The plan extends coverage against any third-party liability occurs due to accidents causing bodily injury or death to a third-party and damages to the property of a third-party.</a:t>
            </a:r>
          </a:p>
          <a:p>
            <a:pPr marL="514350" indent="-514350" algn="just" fontAlgn="base">
              <a:buFont typeface="+mj-lt"/>
              <a:buAutoNum type="arabicPeriod"/>
            </a:pPr>
            <a:r>
              <a:rPr lang="en-IN" dirty="0"/>
              <a:t>Damage caused to the two-wheeler or its accessories due to fire, accidental damage, self-ignition, an explosion by external means is covered.</a:t>
            </a:r>
          </a:p>
          <a:p>
            <a:pPr marL="514350" indent="-514350" algn="just" fontAlgn="base">
              <a:buFont typeface="+mj-lt"/>
              <a:buAutoNum type="arabicPeriod"/>
            </a:pPr>
            <a:r>
              <a:rPr lang="en-IN" dirty="0"/>
              <a:t>Losses caused to the vehicle through natural calamities such as floods, typhoons, hurricane, rockslide, frost, earthquake, storm, tempest, inundation, hailstorm,  and lightning is covered under the insurance cover.</a:t>
            </a:r>
          </a:p>
          <a:p>
            <a:pPr marL="514350" indent="-514350" algn="just" fontAlgn="base">
              <a:buFont typeface="+mj-lt"/>
              <a:buAutoNum type="arabicPeriod"/>
            </a:pPr>
            <a:r>
              <a:rPr lang="en-IN" dirty="0"/>
              <a:t>The SBI insurance policy includes the cost incurred from the damages to the vehicle during transit by road, rail, inland waterway, air, elevator or lift.</a:t>
            </a:r>
          </a:p>
          <a:p>
            <a:pPr marL="514350" indent="-514350" algn="just" fontAlgn="base">
              <a:buFont typeface="+mj-lt"/>
              <a:buAutoNum type="arabicPeriod"/>
            </a:pPr>
            <a:r>
              <a:rPr lang="en-IN" dirty="0"/>
              <a:t>The SBI policy also covers the damages caused due to burglary, theft, strike, riot, terrorist activity, and other malicious acts.</a:t>
            </a:r>
          </a:p>
          <a:p>
            <a:pPr marL="514350" indent="-514350" algn="just">
              <a:buFont typeface="+mj-lt"/>
              <a:buAutoNum type="arabicPeriod"/>
            </a:pPr>
            <a:endParaRPr lang="en-IN"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457200" y="533400"/>
            <a:ext cx="8229600" cy="5943600"/>
          </a:xfrm>
        </p:spPr>
        <p:txBody>
          <a:bodyPr>
            <a:normAutofit fontScale="62500" lnSpcReduction="20000"/>
          </a:bodyPr>
          <a:lstStyle/>
          <a:p>
            <a:pPr algn="ctr"/>
            <a:r>
              <a:rPr lang="en-IN" b="1" dirty="0"/>
              <a:t>Add-on Covers</a:t>
            </a:r>
          </a:p>
          <a:p>
            <a:pPr marL="514350" indent="-514350" algn="just" fontAlgn="base">
              <a:buFont typeface="+mj-lt"/>
              <a:buAutoNum type="arabicPeriod"/>
            </a:pPr>
            <a:r>
              <a:rPr lang="en-IN" dirty="0"/>
              <a:t>SBI  offers a compulsory personal accident cover of Rs.1 </a:t>
            </a:r>
            <a:r>
              <a:rPr lang="en-IN" dirty="0" err="1"/>
              <a:t>lakh</a:t>
            </a:r>
            <a:r>
              <a:rPr lang="en-IN" dirty="0"/>
              <a:t> for the individuals holding a valid driving license. This cover is not provided to company-owned vehicles.</a:t>
            </a:r>
          </a:p>
          <a:p>
            <a:pPr marL="514350" indent="-514350" algn="just" fontAlgn="base">
              <a:buFont typeface="+mj-lt"/>
              <a:buAutoNum type="arabicPeriod"/>
            </a:pPr>
            <a:r>
              <a:rPr lang="en-IN" dirty="0"/>
              <a:t>For a maximum capital sum of Rs.1 </a:t>
            </a:r>
            <a:r>
              <a:rPr lang="en-IN" dirty="0" err="1"/>
              <a:t>lakh</a:t>
            </a:r>
            <a:r>
              <a:rPr lang="en-IN" dirty="0"/>
              <a:t>, the pillion rider on the two-wheeler can also be covered.</a:t>
            </a:r>
          </a:p>
          <a:p>
            <a:pPr marL="514350" indent="-514350" algn="just" fontAlgn="base">
              <a:buFont typeface="+mj-lt"/>
              <a:buAutoNum type="arabicPeriod"/>
            </a:pPr>
            <a:r>
              <a:rPr lang="en-IN" dirty="0"/>
              <a:t>Higher limits in personal accident cover can be added.</a:t>
            </a:r>
          </a:p>
          <a:p>
            <a:pPr algn="ctr"/>
            <a:r>
              <a:rPr lang="en-IN" b="1" dirty="0"/>
              <a:t>Exclusions</a:t>
            </a:r>
          </a:p>
          <a:p>
            <a:pPr marL="514350" indent="-514350" algn="just" fontAlgn="base">
              <a:buFont typeface="+mj-lt"/>
              <a:buAutoNum type="arabicPeriod"/>
            </a:pPr>
            <a:r>
              <a:rPr lang="en-IN" dirty="0"/>
              <a:t>Damage caused to the two-wheeler or accessories due to normal wear &amp; tear and general aging.</a:t>
            </a:r>
          </a:p>
          <a:p>
            <a:pPr marL="514350" indent="-514350" algn="just" fontAlgn="base">
              <a:buFont typeface="+mj-lt"/>
              <a:buAutoNum type="arabicPeriod"/>
            </a:pPr>
            <a:r>
              <a:rPr lang="en-IN" dirty="0"/>
              <a:t>Depreciation or the consequential loss of the vehicle will not be protected.</a:t>
            </a:r>
          </a:p>
          <a:p>
            <a:pPr marL="514350" indent="-514350" algn="just" fontAlgn="base">
              <a:buFont typeface="+mj-lt"/>
              <a:buAutoNum type="arabicPeriod"/>
            </a:pPr>
            <a:r>
              <a:rPr lang="en-IN" dirty="0"/>
              <a:t>If the vehicle is being used irrespective of limitations mentioned in the insurance policy, then the damage incurred will not be compensated.</a:t>
            </a:r>
          </a:p>
          <a:p>
            <a:pPr marL="514350" indent="-514350" algn="just" fontAlgn="base">
              <a:buFont typeface="+mj-lt"/>
              <a:buAutoNum type="arabicPeriod"/>
            </a:pPr>
            <a:r>
              <a:rPr lang="en-IN" dirty="0"/>
              <a:t>Damage caused by the actions of war, mutiny or any nuclear activities will not be covered under the insurance cover.</a:t>
            </a:r>
          </a:p>
          <a:p>
            <a:pPr marL="514350" indent="-514350" algn="just" fontAlgn="base">
              <a:buFont typeface="+mj-lt"/>
              <a:buAutoNum type="arabicPeriod"/>
            </a:pPr>
            <a:r>
              <a:rPr lang="en-IN" dirty="0"/>
              <a:t>Damage caused to the person driving the two-wheeler without having a valid driving license will not be covered. Similarly, the damage caused by a person under the intoxication of alcohol or drugs will not be paid under the insurance policy.</a:t>
            </a:r>
          </a:p>
          <a:p>
            <a:pPr algn="ctr"/>
            <a:endParaRPr lang="en-IN" b="1" dirty="0"/>
          </a:p>
          <a:p>
            <a:endParaRPr lang="en-IN" b="1" dirty="0"/>
          </a:p>
        </p:txBody>
      </p:sp>
      <p:sp>
        <p:nvSpPr>
          <p:cNvPr id="4" name="Rectangle 3"/>
          <p:cNvSpPr/>
          <p:nvPr/>
        </p:nvSpPr>
        <p:spPr>
          <a:xfrm>
            <a:off x="0" y="6211669"/>
            <a:ext cx="8610600" cy="646331"/>
          </a:xfrm>
          <a:prstGeom prst="rect">
            <a:avLst/>
          </a:prstGeom>
        </p:spPr>
        <p:txBody>
          <a:bodyPr wrap="square">
            <a:spAutoFit/>
          </a:bodyPr>
          <a:lstStyle/>
          <a:p>
            <a:r>
              <a:rPr lang="en-IN" dirty="0"/>
              <a:t>https://www.policybazaar.com/insurance-companies/sbi-general-two-wheeler-insurance/?pb_source=organic</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normAutofit/>
          </a:bodyPr>
          <a:lstStyle/>
          <a:p>
            <a:r>
              <a:rPr lang="en-IN" dirty="0"/>
              <a:t>SBI Commercial Vehicle Insurance</a:t>
            </a:r>
          </a:p>
        </p:txBody>
      </p:sp>
      <p:sp>
        <p:nvSpPr>
          <p:cNvPr id="3" name="Content Placeholder 2"/>
          <p:cNvSpPr>
            <a:spLocks noGrp="1"/>
          </p:cNvSpPr>
          <p:nvPr>
            <p:ph idx="1"/>
          </p:nvPr>
        </p:nvSpPr>
        <p:spPr>
          <a:xfrm>
            <a:off x="457200" y="1600200"/>
            <a:ext cx="8229600" cy="4800600"/>
          </a:xfrm>
        </p:spPr>
        <p:txBody>
          <a:bodyPr/>
          <a:lstStyle/>
          <a:p>
            <a:pPr algn="just"/>
            <a:r>
              <a:rPr lang="en-IN" dirty="0"/>
              <a:t>SBI Commercial Vehicle Insurance essentially secures one from any financial liability in case of any loss or damage caused to the commercial vehicle, person or third-party in case of any accident/mishap.</a:t>
            </a:r>
          </a:p>
          <a:p>
            <a:pPr algn="just"/>
            <a:r>
              <a:rPr lang="en-IN" dirty="0"/>
              <a:t>SBI Commercial vehicle Insurance corroborates 360</a:t>
            </a:r>
            <a:r>
              <a:rPr lang="en-IN" baseline="30000" dirty="0"/>
              <a:t>0 </a:t>
            </a:r>
            <a:r>
              <a:rPr lang="en-IN" dirty="0"/>
              <a:t>protection to the commercial vehicle against any uncertainties.</a:t>
            </a:r>
            <a:r>
              <a:rPr lang="en-IN" baseline="30000" dirty="0"/>
              <a:t> </a:t>
            </a:r>
            <a:endParaRPr lang="en-IN" dirty="0"/>
          </a:p>
          <a:p>
            <a:pPr algn="just"/>
            <a:endParaRPr lang="en-IN" dirty="0"/>
          </a:p>
        </p:txBody>
      </p:sp>
      <p:sp>
        <p:nvSpPr>
          <p:cNvPr id="4" name="Rectangle 3"/>
          <p:cNvSpPr/>
          <p:nvPr/>
        </p:nvSpPr>
        <p:spPr>
          <a:xfrm>
            <a:off x="0" y="6488668"/>
            <a:ext cx="9144000" cy="369332"/>
          </a:xfrm>
          <a:prstGeom prst="rect">
            <a:avLst/>
          </a:prstGeom>
        </p:spPr>
        <p:txBody>
          <a:bodyPr wrap="square">
            <a:spAutoFit/>
          </a:bodyPr>
          <a:lstStyle/>
          <a:p>
            <a:r>
              <a:rPr lang="en-IN" dirty="0"/>
              <a:t>https://www.policybazaar.com/insurance-companies/sbi-general-commercial-vehicle-insurance/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dirty="0"/>
              <a:t>Features</a:t>
            </a:r>
          </a:p>
        </p:txBody>
      </p:sp>
      <p:sp>
        <p:nvSpPr>
          <p:cNvPr id="3" name="Content Placeholder 2"/>
          <p:cNvSpPr>
            <a:spLocks noGrp="1"/>
          </p:cNvSpPr>
          <p:nvPr>
            <p:ph idx="1"/>
          </p:nvPr>
        </p:nvSpPr>
        <p:spPr>
          <a:xfrm>
            <a:off x="457200" y="1600200"/>
            <a:ext cx="8229600" cy="5029200"/>
          </a:xfrm>
        </p:spPr>
        <p:txBody>
          <a:bodyPr>
            <a:normAutofit fontScale="55000" lnSpcReduction="20000"/>
          </a:bodyPr>
          <a:lstStyle/>
          <a:p>
            <a:pPr algn="just"/>
            <a:r>
              <a:rPr lang="en-IN" sz="4000" b="1" dirty="0"/>
              <a:t>Comprehensive Cover:</a:t>
            </a:r>
            <a:r>
              <a:rPr lang="en-IN" sz="4000" dirty="0"/>
              <a:t> This plan essentially provides extensive coverage for any loss or damage caused by an insured event. Besides, this policy also offers protection against any third-party liability. It is recommended to buy comprehensive </a:t>
            </a:r>
            <a:r>
              <a:rPr lang="en-IN" sz="4000" dirty="0">
                <a:hlinkClick r:id="rId2"/>
              </a:rPr>
              <a:t>commercial vehicle insurance</a:t>
            </a:r>
            <a:r>
              <a:rPr lang="en-IN" sz="4000" dirty="0"/>
              <a:t>.</a:t>
            </a:r>
          </a:p>
          <a:p>
            <a:pPr algn="just"/>
            <a:r>
              <a:rPr lang="en-IN" sz="4000" b="1" dirty="0"/>
              <a:t>Third-party Liability Cover:</a:t>
            </a:r>
            <a:r>
              <a:rPr lang="en-IN" sz="4000" dirty="0"/>
              <a:t> In India, a third-party liability cover is a legal mandate. This cover essentially provides compensation for any claim arising from a third-party in case of any injury or death because of the insured vehicle in the event of any unforeseen mishap.</a:t>
            </a:r>
          </a:p>
          <a:p>
            <a:pPr algn="just"/>
            <a:r>
              <a:rPr lang="en-IN" sz="4000" b="1" dirty="0"/>
              <a:t>Own Damage Cover:</a:t>
            </a:r>
            <a:r>
              <a:rPr lang="en-IN" sz="4000" dirty="0"/>
              <a:t> If under any unfortunate circumstances, which includes self-ignition, robbery, housebreaking, riot, strike, flood, earthquake, any accident due to external means, terrorist activity, landslide, in transit by rail, road, air, and so on leading to the damage or loss either to the insured vehicle or its accessories will be covered under the plan.</a:t>
            </a:r>
          </a:p>
          <a:p>
            <a:pPr algn="just"/>
            <a:endParaRPr lang="en-IN"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867400"/>
          </a:xfrm>
        </p:spPr>
        <p:txBody>
          <a:bodyPr>
            <a:normAutofit fontScale="62500" lnSpcReduction="20000"/>
          </a:bodyPr>
          <a:lstStyle/>
          <a:p>
            <a:pPr algn="just"/>
            <a:r>
              <a:rPr lang="en-IN" sz="4000" b="1" dirty="0"/>
              <a:t>Personal Accident Cover for Driver or Owner: </a:t>
            </a:r>
            <a:r>
              <a:rPr lang="en-IN" sz="4000" dirty="0"/>
              <a:t>Compensation will be provided to the driver or the owner of the vehicle depending upon the nature of the injury sustained. </a:t>
            </a:r>
          </a:p>
          <a:p>
            <a:pPr algn="just"/>
            <a:r>
              <a:rPr lang="en-IN" sz="4000" b="1" dirty="0"/>
              <a:t>Towing Disabled Vehicles: </a:t>
            </a:r>
            <a:r>
              <a:rPr lang="en-IN" sz="4000" dirty="0"/>
              <a:t>A cover will be provided when the insured vehicle is used to tow any mechanically disabled propelled vehicle. Under such a circumstance, in terms of liability concerning the towed vehicle, the indemnity is payable.</a:t>
            </a:r>
          </a:p>
          <a:p>
            <a:pPr algn="just"/>
            <a:r>
              <a:rPr lang="en-IN" sz="4000" b="1" dirty="0"/>
              <a:t>Insured Declared Value:</a:t>
            </a:r>
            <a:r>
              <a:rPr lang="en-IN" sz="4000" dirty="0"/>
              <a:t> This is fixed at the beginning of each policy period. It is generally fixed on the premise of the selling price listed by the manufacturer concerning the brand and model of the vehicle either during the beginning of the policy period or during the renewal.</a:t>
            </a:r>
          </a:p>
          <a:p>
            <a:pPr algn="just"/>
            <a:r>
              <a:rPr lang="en-IN" sz="4000" b="1" dirty="0"/>
              <a:t>Easy Claim Settlement Process:</a:t>
            </a:r>
            <a:r>
              <a:rPr lang="en-IN" sz="4000" dirty="0"/>
              <a:t> A quick and convenient fast settlement promptly with reliable customer care support.</a:t>
            </a:r>
          </a:p>
          <a:p>
            <a:pPr algn="just"/>
            <a:endParaRPr lang="en-IN" sz="4000" dirty="0"/>
          </a:p>
          <a:p>
            <a:pPr algn="just"/>
            <a:endParaRPr lang="en-IN" dirty="0"/>
          </a:p>
        </p:txBody>
      </p:sp>
      <p:sp>
        <p:nvSpPr>
          <p:cNvPr id="4" name="Title 3"/>
          <p:cNvSpPr>
            <a:spLocks noGrp="1"/>
          </p:cNvSpPr>
          <p:nvPr>
            <p:ph type="title"/>
          </p:nvPr>
        </p:nvSpPr>
        <p:spPr/>
        <p:txBody>
          <a:bodyPr/>
          <a:lstStyle/>
          <a:p>
            <a:endParaRPr lang="en-IN"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228600"/>
          <a:ext cx="8382000" cy="6172197"/>
        </p:xfrm>
        <a:graphic>
          <a:graphicData uri="http://schemas.openxmlformats.org/drawingml/2006/table">
            <a:tbl>
              <a:tblPr firstRow="1" bandRow="1">
                <a:tableStyleId>{5C22544A-7EE6-4342-B048-85BDC9FD1C3A}</a:tableStyleId>
              </a:tblPr>
              <a:tblGrid>
                <a:gridCol w="5898444">
                  <a:extLst>
                    <a:ext uri="{9D8B030D-6E8A-4147-A177-3AD203B41FA5}">
                      <a16:colId xmlns:a16="http://schemas.microsoft.com/office/drawing/2014/main" val="20000"/>
                    </a:ext>
                  </a:extLst>
                </a:gridCol>
                <a:gridCol w="2483556">
                  <a:extLst>
                    <a:ext uri="{9D8B030D-6E8A-4147-A177-3AD203B41FA5}">
                      <a16:colId xmlns:a16="http://schemas.microsoft.com/office/drawing/2014/main" val="20001"/>
                    </a:ext>
                  </a:extLst>
                </a:gridCol>
              </a:tblGrid>
              <a:tr h="440283">
                <a:tc>
                  <a:txBody>
                    <a:bodyPr/>
                    <a:lstStyle/>
                    <a:p>
                      <a:pPr algn="ctr" fontAlgn="ctr"/>
                      <a:r>
                        <a:rPr lang="en-IN" b="1" dirty="0">
                          <a:solidFill>
                            <a:schemeClr val="tx1"/>
                          </a:solidFill>
                        </a:rPr>
                        <a:t>Injury</a:t>
                      </a:r>
                    </a:p>
                  </a:txBody>
                  <a:tcPr marL="66675" marR="66675" marT="66675" marB="66675" anchor="ctr">
                    <a:solidFill>
                      <a:srgbClr val="00B0F0"/>
                    </a:solidFill>
                  </a:tcPr>
                </a:tc>
                <a:tc>
                  <a:txBody>
                    <a:bodyPr/>
                    <a:lstStyle/>
                    <a:p>
                      <a:pPr algn="ctr" fontAlgn="t"/>
                      <a:r>
                        <a:rPr lang="en-IN" b="1" dirty="0">
                          <a:solidFill>
                            <a:schemeClr val="tx1"/>
                          </a:solidFill>
                        </a:rPr>
                        <a:t>Compensation</a:t>
                      </a:r>
                    </a:p>
                  </a:txBody>
                  <a:tcPr marL="66675" marR="66675" marT="66675" marB="66675">
                    <a:solidFill>
                      <a:srgbClr val="00B0F0"/>
                    </a:solidFill>
                  </a:tcPr>
                </a:tc>
                <a:extLst>
                  <a:ext uri="{0D108BD9-81ED-4DB2-BD59-A6C34878D82A}">
                    <a16:rowId xmlns:a16="http://schemas.microsoft.com/office/drawing/2014/main" val="10000"/>
                  </a:ext>
                </a:extLst>
              </a:tr>
              <a:tr h="440283">
                <a:tc>
                  <a:txBody>
                    <a:bodyPr/>
                    <a:lstStyle/>
                    <a:p>
                      <a:pPr algn="l" fontAlgn="ctr"/>
                      <a:r>
                        <a:rPr lang="en-IN" b="0" dirty="0">
                          <a:solidFill>
                            <a:schemeClr val="tx1"/>
                          </a:solidFill>
                        </a:rPr>
                        <a:t>In case of demise</a:t>
                      </a:r>
                    </a:p>
                  </a:txBody>
                  <a:tcPr marL="66675" marR="66675" marT="66675" marB="66675" anchor="ctr"/>
                </a:tc>
                <a:tc>
                  <a:txBody>
                    <a:bodyPr/>
                    <a:lstStyle/>
                    <a:p>
                      <a:pPr algn="l" fontAlgn="t"/>
                      <a:r>
                        <a:rPr lang="en-IN" b="0" dirty="0">
                          <a:solidFill>
                            <a:schemeClr val="tx1"/>
                          </a:solidFill>
                        </a:rPr>
                        <a:t>100%</a:t>
                      </a:r>
                    </a:p>
                  </a:txBody>
                  <a:tcPr marL="66675" marR="66675" marT="66675" marB="66675"/>
                </a:tc>
                <a:extLst>
                  <a:ext uri="{0D108BD9-81ED-4DB2-BD59-A6C34878D82A}">
                    <a16:rowId xmlns:a16="http://schemas.microsoft.com/office/drawing/2014/main" val="10001"/>
                  </a:ext>
                </a:extLst>
              </a:tr>
              <a:tr h="736550">
                <a:tc>
                  <a:txBody>
                    <a:bodyPr/>
                    <a:lstStyle/>
                    <a:p>
                      <a:pPr algn="l" fontAlgn="ctr"/>
                      <a:r>
                        <a:rPr lang="en-IN" b="0" dirty="0">
                          <a:solidFill>
                            <a:schemeClr val="tx1"/>
                          </a:solidFill>
                        </a:rPr>
                        <a:t>Under the loss of two limbs or both the eyesight or one limb and one eyesight</a:t>
                      </a:r>
                    </a:p>
                  </a:txBody>
                  <a:tcPr marL="66675" marR="66675" marT="66675" marB="66675" anchor="ctr"/>
                </a:tc>
                <a:tc>
                  <a:txBody>
                    <a:bodyPr/>
                    <a:lstStyle/>
                    <a:p>
                      <a:pPr algn="l" fontAlgn="t"/>
                      <a:r>
                        <a:rPr lang="en-IN" b="0" dirty="0">
                          <a:solidFill>
                            <a:schemeClr val="tx1"/>
                          </a:solidFill>
                        </a:rPr>
                        <a:t>100%</a:t>
                      </a:r>
                    </a:p>
                  </a:txBody>
                  <a:tcPr marL="66675" marR="66675" marT="66675" marB="66675"/>
                </a:tc>
                <a:extLst>
                  <a:ext uri="{0D108BD9-81ED-4DB2-BD59-A6C34878D82A}">
                    <a16:rowId xmlns:a16="http://schemas.microsoft.com/office/drawing/2014/main" val="10002"/>
                  </a:ext>
                </a:extLst>
              </a:tr>
              <a:tr h="440283">
                <a:tc>
                  <a:txBody>
                    <a:bodyPr/>
                    <a:lstStyle/>
                    <a:p>
                      <a:pPr algn="l" fontAlgn="ctr"/>
                      <a:r>
                        <a:rPr lang="en-IN" b="0" dirty="0">
                          <a:solidFill>
                            <a:schemeClr val="tx1"/>
                          </a:solidFill>
                        </a:rPr>
                        <a:t>Loss of one limb or one eyesight</a:t>
                      </a:r>
                    </a:p>
                  </a:txBody>
                  <a:tcPr marL="66675" marR="66675" marT="66675" marB="66675" anchor="ctr"/>
                </a:tc>
                <a:tc>
                  <a:txBody>
                    <a:bodyPr/>
                    <a:lstStyle/>
                    <a:p>
                      <a:pPr algn="l" fontAlgn="t"/>
                      <a:r>
                        <a:rPr lang="en-IN" b="0" dirty="0">
                          <a:solidFill>
                            <a:schemeClr val="tx1"/>
                          </a:solidFill>
                        </a:rPr>
                        <a:t>50%</a:t>
                      </a:r>
                    </a:p>
                  </a:txBody>
                  <a:tcPr marL="66675" marR="66675" marT="66675" marB="66675"/>
                </a:tc>
                <a:extLst>
                  <a:ext uri="{0D108BD9-81ED-4DB2-BD59-A6C34878D82A}">
                    <a16:rowId xmlns:a16="http://schemas.microsoft.com/office/drawing/2014/main" val="10003"/>
                  </a:ext>
                </a:extLst>
              </a:tr>
              <a:tr h="736550">
                <a:tc>
                  <a:txBody>
                    <a:bodyPr/>
                    <a:lstStyle/>
                    <a:p>
                      <a:pPr algn="l" fontAlgn="ctr"/>
                      <a:r>
                        <a:rPr lang="en-IN" b="0" dirty="0">
                          <a:solidFill>
                            <a:schemeClr val="tx1"/>
                          </a:solidFill>
                        </a:rPr>
                        <a:t>Permanent disablement from injuries apart from the above-mentioned</a:t>
                      </a:r>
                    </a:p>
                  </a:txBody>
                  <a:tcPr marL="66675" marR="66675" marT="66675" marB="66675" anchor="ctr"/>
                </a:tc>
                <a:tc>
                  <a:txBody>
                    <a:bodyPr/>
                    <a:lstStyle/>
                    <a:p>
                      <a:pPr algn="l" fontAlgn="t"/>
                      <a:r>
                        <a:rPr lang="en-IN" b="0" dirty="0">
                          <a:solidFill>
                            <a:schemeClr val="tx1"/>
                          </a:solidFill>
                        </a:rPr>
                        <a:t>100%</a:t>
                      </a:r>
                    </a:p>
                  </a:txBody>
                  <a:tcPr marL="66675" marR="66675" marT="66675" marB="66675"/>
                </a:tc>
                <a:extLst>
                  <a:ext uri="{0D108BD9-81ED-4DB2-BD59-A6C34878D82A}">
                    <a16:rowId xmlns:a16="http://schemas.microsoft.com/office/drawing/2014/main" val="10004"/>
                  </a:ext>
                </a:extLst>
              </a:tr>
              <a:tr h="736550">
                <a:tc>
                  <a:txBody>
                    <a:bodyPr/>
                    <a:lstStyle/>
                    <a:p>
                      <a:pPr algn="ctr" fontAlgn="ctr"/>
                      <a:r>
                        <a:rPr lang="en-IN" b="1" dirty="0">
                          <a:solidFill>
                            <a:schemeClr val="tx1"/>
                          </a:solidFill>
                        </a:rPr>
                        <a:t>Age of the Vehicle</a:t>
                      </a:r>
                    </a:p>
                  </a:txBody>
                  <a:tcPr marL="66675" marR="66675" marT="66675" marB="66675" anchor="ctr">
                    <a:solidFill>
                      <a:srgbClr val="00B0F0"/>
                    </a:solidFill>
                  </a:tcPr>
                </a:tc>
                <a:tc>
                  <a:txBody>
                    <a:bodyPr/>
                    <a:lstStyle/>
                    <a:p>
                      <a:pPr algn="ctr" fontAlgn="t"/>
                      <a:r>
                        <a:rPr lang="en-IN" b="1" dirty="0">
                          <a:solidFill>
                            <a:schemeClr val="tx1"/>
                          </a:solidFill>
                        </a:rPr>
                        <a:t>Percentage of Depreciation</a:t>
                      </a:r>
                    </a:p>
                  </a:txBody>
                  <a:tcPr marL="66675" marR="66675" marT="66675" marB="66675">
                    <a:solidFill>
                      <a:srgbClr val="00B0F0"/>
                    </a:solidFill>
                  </a:tcPr>
                </a:tc>
                <a:extLst>
                  <a:ext uri="{0D108BD9-81ED-4DB2-BD59-A6C34878D82A}">
                    <a16:rowId xmlns:a16="http://schemas.microsoft.com/office/drawing/2014/main" val="10005"/>
                  </a:ext>
                </a:extLst>
              </a:tr>
              <a:tr h="440283">
                <a:tc>
                  <a:txBody>
                    <a:bodyPr/>
                    <a:lstStyle/>
                    <a:p>
                      <a:pPr algn="l" fontAlgn="ctr"/>
                      <a:r>
                        <a:rPr lang="en-IN" b="0" dirty="0">
                          <a:solidFill>
                            <a:schemeClr val="tx1"/>
                          </a:solidFill>
                        </a:rPr>
                        <a:t>Not surpassing 6 months</a:t>
                      </a:r>
                    </a:p>
                  </a:txBody>
                  <a:tcPr marL="66675" marR="66675" marT="66675" marB="66675" anchor="ctr"/>
                </a:tc>
                <a:tc>
                  <a:txBody>
                    <a:bodyPr/>
                    <a:lstStyle/>
                    <a:p>
                      <a:pPr algn="l" fontAlgn="t"/>
                      <a:r>
                        <a:rPr lang="en-IN" b="0" dirty="0">
                          <a:solidFill>
                            <a:schemeClr val="tx1"/>
                          </a:solidFill>
                        </a:rPr>
                        <a:t>5%</a:t>
                      </a:r>
                    </a:p>
                  </a:txBody>
                  <a:tcPr marL="66675" marR="66675" marT="66675" marB="66675"/>
                </a:tc>
                <a:extLst>
                  <a:ext uri="{0D108BD9-81ED-4DB2-BD59-A6C34878D82A}">
                    <a16:rowId xmlns:a16="http://schemas.microsoft.com/office/drawing/2014/main" val="10006"/>
                  </a:ext>
                </a:extLst>
              </a:tr>
              <a:tr h="440283">
                <a:tc>
                  <a:txBody>
                    <a:bodyPr/>
                    <a:lstStyle/>
                    <a:p>
                      <a:pPr algn="l" fontAlgn="ctr"/>
                      <a:r>
                        <a:rPr lang="en-IN" b="0" dirty="0">
                          <a:solidFill>
                            <a:schemeClr val="tx1"/>
                          </a:solidFill>
                        </a:rPr>
                        <a:t>Surpassing 6 months but not surpassing 1 year</a:t>
                      </a:r>
                    </a:p>
                  </a:txBody>
                  <a:tcPr marL="66675" marR="66675" marT="66675" marB="66675" anchor="ctr"/>
                </a:tc>
                <a:tc>
                  <a:txBody>
                    <a:bodyPr/>
                    <a:lstStyle/>
                    <a:p>
                      <a:pPr algn="l" fontAlgn="t"/>
                      <a:r>
                        <a:rPr lang="en-IN" b="0" dirty="0">
                          <a:solidFill>
                            <a:schemeClr val="tx1"/>
                          </a:solidFill>
                        </a:rPr>
                        <a:t>15%</a:t>
                      </a:r>
                    </a:p>
                  </a:txBody>
                  <a:tcPr marL="66675" marR="66675" marT="66675" marB="66675"/>
                </a:tc>
                <a:extLst>
                  <a:ext uri="{0D108BD9-81ED-4DB2-BD59-A6C34878D82A}">
                    <a16:rowId xmlns:a16="http://schemas.microsoft.com/office/drawing/2014/main" val="10007"/>
                  </a:ext>
                </a:extLst>
              </a:tr>
              <a:tr h="440283">
                <a:tc>
                  <a:txBody>
                    <a:bodyPr/>
                    <a:lstStyle/>
                    <a:p>
                      <a:pPr algn="l" fontAlgn="ctr"/>
                      <a:r>
                        <a:rPr lang="en-IN" b="0" dirty="0">
                          <a:solidFill>
                            <a:schemeClr val="tx1"/>
                          </a:solidFill>
                        </a:rPr>
                        <a:t>Surpassing 1 year but not surpassing 2 years</a:t>
                      </a:r>
                    </a:p>
                  </a:txBody>
                  <a:tcPr marL="66675" marR="66675" marT="66675" marB="66675" anchor="ctr"/>
                </a:tc>
                <a:tc>
                  <a:txBody>
                    <a:bodyPr/>
                    <a:lstStyle/>
                    <a:p>
                      <a:pPr algn="l" fontAlgn="t"/>
                      <a:r>
                        <a:rPr lang="en-IN" b="0" dirty="0">
                          <a:solidFill>
                            <a:schemeClr val="tx1"/>
                          </a:solidFill>
                        </a:rPr>
                        <a:t>20%</a:t>
                      </a:r>
                    </a:p>
                  </a:txBody>
                  <a:tcPr marL="66675" marR="66675" marT="66675" marB="66675"/>
                </a:tc>
                <a:extLst>
                  <a:ext uri="{0D108BD9-81ED-4DB2-BD59-A6C34878D82A}">
                    <a16:rowId xmlns:a16="http://schemas.microsoft.com/office/drawing/2014/main" val="10008"/>
                  </a:ext>
                </a:extLst>
              </a:tr>
              <a:tr h="440283">
                <a:tc>
                  <a:txBody>
                    <a:bodyPr/>
                    <a:lstStyle/>
                    <a:p>
                      <a:pPr algn="l" fontAlgn="ctr"/>
                      <a:r>
                        <a:rPr lang="en-IN" b="0" dirty="0">
                          <a:solidFill>
                            <a:schemeClr val="tx1"/>
                          </a:solidFill>
                        </a:rPr>
                        <a:t>Surpassing 2 years but not surpassing 3 years</a:t>
                      </a:r>
                    </a:p>
                  </a:txBody>
                  <a:tcPr marL="66675" marR="66675" marT="66675" marB="66675" anchor="ctr"/>
                </a:tc>
                <a:tc>
                  <a:txBody>
                    <a:bodyPr/>
                    <a:lstStyle/>
                    <a:p>
                      <a:pPr algn="l" fontAlgn="t"/>
                      <a:r>
                        <a:rPr lang="en-IN" b="0" dirty="0">
                          <a:solidFill>
                            <a:schemeClr val="tx1"/>
                          </a:solidFill>
                        </a:rPr>
                        <a:t>30%</a:t>
                      </a:r>
                    </a:p>
                  </a:txBody>
                  <a:tcPr marL="66675" marR="66675" marT="66675" marB="66675"/>
                </a:tc>
                <a:extLst>
                  <a:ext uri="{0D108BD9-81ED-4DB2-BD59-A6C34878D82A}">
                    <a16:rowId xmlns:a16="http://schemas.microsoft.com/office/drawing/2014/main" val="10009"/>
                  </a:ext>
                </a:extLst>
              </a:tr>
              <a:tr h="440283">
                <a:tc>
                  <a:txBody>
                    <a:bodyPr/>
                    <a:lstStyle/>
                    <a:p>
                      <a:pPr algn="l" fontAlgn="ctr"/>
                      <a:r>
                        <a:rPr lang="en-IN" b="0" dirty="0">
                          <a:solidFill>
                            <a:schemeClr val="tx1"/>
                          </a:solidFill>
                        </a:rPr>
                        <a:t>Surpassing 3 years but not surpassing 4 years</a:t>
                      </a:r>
                    </a:p>
                  </a:txBody>
                  <a:tcPr marL="66675" marR="66675" marT="66675" marB="66675" anchor="ctr"/>
                </a:tc>
                <a:tc>
                  <a:txBody>
                    <a:bodyPr/>
                    <a:lstStyle/>
                    <a:p>
                      <a:pPr algn="l" fontAlgn="t"/>
                      <a:r>
                        <a:rPr lang="en-IN" b="0" dirty="0">
                          <a:solidFill>
                            <a:schemeClr val="tx1"/>
                          </a:solidFill>
                        </a:rPr>
                        <a:t>40%</a:t>
                      </a:r>
                    </a:p>
                  </a:txBody>
                  <a:tcPr marL="66675" marR="66675" marT="66675" marB="66675"/>
                </a:tc>
                <a:extLst>
                  <a:ext uri="{0D108BD9-81ED-4DB2-BD59-A6C34878D82A}">
                    <a16:rowId xmlns:a16="http://schemas.microsoft.com/office/drawing/2014/main" val="10010"/>
                  </a:ext>
                </a:extLst>
              </a:tr>
              <a:tr h="440283">
                <a:tc>
                  <a:txBody>
                    <a:bodyPr/>
                    <a:lstStyle/>
                    <a:p>
                      <a:pPr algn="l" fontAlgn="ctr"/>
                      <a:r>
                        <a:rPr lang="en-IN" b="0" dirty="0">
                          <a:solidFill>
                            <a:schemeClr val="tx1"/>
                          </a:solidFill>
                        </a:rPr>
                        <a:t>Surpassing 4 years but not surpassing 5 years</a:t>
                      </a:r>
                    </a:p>
                  </a:txBody>
                  <a:tcPr marL="66675" marR="66675" marT="66675" marB="66675" anchor="ctr"/>
                </a:tc>
                <a:tc>
                  <a:txBody>
                    <a:bodyPr/>
                    <a:lstStyle/>
                    <a:p>
                      <a:pPr algn="l" fontAlgn="t"/>
                      <a:r>
                        <a:rPr lang="en-IN" b="0" dirty="0">
                          <a:solidFill>
                            <a:schemeClr val="tx1"/>
                          </a:solidFill>
                        </a:rPr>
                        <a:t>50%</a:t>
                      </a:r>
                    </a:p>
                  </a:txBody>
                  <a:tcPr marL="66675" marR="66675" marT="66675" marB="66675"/>
                </a:tc>
                <a:extLst>
                  <a:ext uri="{0D108BD9-81ED-4DB2-BD59-A6C34878D82A}">
                    <a16:rowId xmlns:a16="http://schemas.microsoft.com/office/drawing/2014/main" val="10011"/>
                  </a:ext>
                </a:extLst>
              </a:tr>
            </a:tbl>
          </a:graphicData>
        </a:graphic>
      </p:graphicFrame>
      <p:sp>
        <p:nvSpPr>
          <p:cNvPr id="5" name="Title 4"/>
          <p:cNvSpPr>
            <a:spLocks noGrp="1"/>
          </p:cNvSpPr>
          <p:nvPr>
            <p:ph type="title"/>
          </p:nvPr>
        </p:nvSpPr>
        <p:spPr/>
        <p:txBody>
          <a:bodyPr/>
          <a:lstStyle/>
          <a:p>
            <a:endParaRPr lang="en-IN"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b="1" dirty="0"/>
              <a:t>Additional Coverage</a:t>
            </a:r>
            <a:endParaRPr lang="en-IN" dirty="0"/>
          </a:p>
        </p:txBody>
      </p:sp>
      <p:sp>
        <p:nvSpPr>
          <p:cNvPr id="3" name="Content Placeholder 2"/>
          <p:cNvSpPr>
            <a:spLocks noGrp="1"/>
          </p:cNvSpPr>
          <p:nvPr>
            <p:ph idx="1"/>
          </p:nvPr>
        </p:nvSpPr>
        <p:spPr>
          <a:xfrm>
            <a:off x="457200" y="1600200"/>
            <a:ext cx="8229600" cy="5029200"/>
          </a:xfrm>
        </p:spPr>
        <p:txBody>
          <a:bodyPr>
            <a:normAutofit fontScale="77500" lnSpcReduction="20000"/>
          </a:bodyPr>
          <a:lstStyle/>
          <a:p>
            <a:pPr algn="just"/>
            <a:r>
              <a:rPr lang="en-IN" b="1" dirty="0"/>
              <a:t>No Claim Bonus Cover:</a:t>
            </a:r>
            <a:r>
              <a:rPr lang="en-IN" dirty="0"/>
              <a:t> It is to be noted that once a claim is made the No Claim Bonus for the commercial vehicle does get affected. However, having this cover will ensure the existing NCB of the policy can be retained at the time of renewing the policy. Moreover, this is only applicable only for a single claim within the policy period.</a:t>
            </a:r>
          </a:p>
          <a:p>
            <a:pPr algn="just"/>
            <a:r>
              <a:rPr lang="en-IN" b="1" dirty="0"/>
              <a:t>Key Replacement Cover:</a:t>
            </a:r>
            <a:r>
              <a:rPr lang="en-IN" dirty="0"/>
              <a:t> If in any case, the keys of the vehicle are stolen or are lost then under such a situation coverage will be provided towards the cost incurred of the replaced keys as mentioned in the policy schedule.</a:t>
            </a:r>
          </a:p>
          <a:p>
            <a:pPr algn="just"/>
            <a:r>
              <a:rPr lang="en-IN" b="1" dirty="0"/>
              <a:t>Cover for Loss of Personal Belongings:</a:t>
            </a:r>
            <a:r>
              <a:rPr lang="en-IN" dirty="0"/>
              <a:t> If in case, the baggage is lost or damaged when kept in the insured commercial vehicle then having this cover will help one to receive an amount specified in the policy schedule.</a:t>
            </a:r>
          </a:p>
          <a:p>
            <a:pPr algn="just"/>
            <a:endParaRPr lang="en-IN"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172200"/>
          </a:xfrm>
        </p:spPr>
        <p:txBody>
          <a:bodyPr>
            <a:normAutofit fontScale="85000" lnSpcReduction="10000"/>
          </a:bodyPr>
          <a:lstStyle/>
          <a:p>
            <a:pPr algn="just"/>
            <a:r>
              <a:rPr lang="en-IN" b="1" dirty="0"/>
              <a:t>Return to Invoice:</a:t>
            </a:r>
            <a:r>
              <a:rPr lang="en-IN" dirty="0"/>
              <a:t> In case if one loses the vehicle, and falls under either total loss or constructive total loss or total theft, then under such a condition depending on the availability of the same model one will receive the shortfall amount.</a:t>
            </a:r>
          </a:p>
          <a:p>
            <a:pPr algn="just"/>
            <a:r>
              <a:rPr lang="en-IN" b="1" dirty="0"/>
              <a:t>Bi-fuel Kit:</a:t>
            </a:r>
            <a:r>
              <a:rPr lang="en-IN" dirty="0"/>
              <a:t> Having this add-on cover will secure the CNG-LPG bi-fuel kit.</a:t>
            </a:r>
          </a:p>
          <a:p>
            <a:pPr algn="just"/>
            <a:r>
              <a:rPr lang="en-IN" b="1" dirty="0"/>
              <a:t>Additional Legal Liabilities:</a:t>
            </a:r>
            <a:r>
              <a:rPr lang="en-IN" dirty="0"/>
              <a:t> In case of any legal liabilities, wherein the driver employed to drive the vehicle and employees either travelling or driving the vehicle apart from the paid driver will be covered.</a:t>
            </a:r>
          </a:p>
          <a:p>
            <a:pPr algn="just"/>
            <a:r>
              <a:rPr lang="en-IN" b="1" dirty="0"/>
              <a:t>Depreciation Reimbursement:</a:t>
            </a:r>
            <a:r>
              <a:rPr lang="en-IN" dirty="0"/>
              <a:t> In case of any loss or damage to the insured commercial vehicle, this cover will settle the claim without any subtraction for depreciation upon the value of the parts replaced.</a:t>
            </a:r>
          </a:p>
          <a:p>
            <a:pPr algn="just"/>
            <a:endParaRPr lang="en-IN" dirty="0"/>
          </a:p>
        </p:txBody>
      </p:sp>
      <p:sp>
        <p:nvSpPr>
          <p:cNvPr id="4" name="Title 3"/>
          <p:cNvSpPr>
            <a:spLocks noGrp="1"/>
          </p:cNvSpPr>
          <p:nvPr>
            <p:ph type="title"/>
          </p:nvPr>
        </p:nvSpPr>
        <p:spPr/>
        <p:txBody>
          <a:bodyPr/>
          <a:lstStyle/>
          <a:p>
            <a:endParaRPr lang="en-I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Characteristics </a:t>
            </a:r>
          </a:p>
        </p:txBody>
      </p:sp>
      <p:sp>
        <p:nvSpPr>
          <p:cNvPr id="3" name="Content Placeholder 2"/>
          <p:cNvSpPr>
            <a:spLocks noGrp="1"/>
          </p:cNvSpPr>
          <p:nvPr>
            <p:ph idx="1"/>
          </p:nvPr>
        </p:nvSpPr>
        <p:spPr>
          <a:xfrm>
            <a:off x="457200" y="1600200"/>
            <a:ext cx="8229600" cy="5029200"/>
          </a:xfrm>
        </p:spPr>
        <p:txBody>
          <a:bodyPr>
            <a:normAutofit fontScale="70000" lnSpcReduction="20000"/>
          </a:bodyPr>
          <a:lstStyle/>
          <a:p>
            <a:pPr algn="just"/>
            <a:r>
              <a:rPr lang="en-IN" dirty="0"/>
              <a:t>Comprehensive insurance coverage protect the home against damage.</a:t>
            </a:r>
          </a:p>
          <a:p>
            <a:pPr algn="just"/>
            <a:r>
              <a:rPr lang="en-IN" dirty="0"/>
              <a:t>It covers the home &amp; contents also.</a:t>
            </a:r>
          </a:p>
          <a:p>
            <a:pPr algn="just"/>
            <a:r>
              <a:rPr lang="en-IN" dirty="0"/>
              <a:t>The value of home is calculated based on replacement cost &amp; other factors.</a:t>
            </a:r>
          </a:p>
          <a:p>
            <a:pPr algn="just"/>
            <a:r>
              <a:rPr lang="en-IN" dirty="0"/>
              <a:t>Optional Coverage : Personal Property</a:t>
            </a:r>
          </a:p>
          <a:p>
            <a:pPr algn="just"/>
            <a:r>
              <a:rPr lang="en-IN" dirty="0"/>
              <a:t>It provides tailor made coverage to suits the requirements of individuals as per need &amp; lifestyle.</a:t>
            </a:r>
          </a:p>
          <a:p>
            <a:pPr algn="just"/>
            <a:r>
              <a:rPr lang="en-IN" dirty="0"/>
              <a:t>Complete coverage against monetary liabilities arising from the damage/loss of your Property and/or its contents caused due to natural or unnatural reasons.</a:t>
            </a:r>
          </a:p>
          <a:p>
            <a:pPr algn="just"/>
            <a:r>
              <a:rPr lang="en-IN" dirty="0"/>
              <a:t>100% mental peace once there’s a solid security to fall back on, mainly in these times of social strife and environmental upheavals.</a:t>
            </a:r>
          </a:p>
          <a:p>
            <a:pPr algn="just"/>
            <a:r>
              <a:rPr lang="en-IN" dirty="0"/>
              <a:t>Applying for a Property insurance policy is easy, the turnaround times are fast and most banks in India provide this dynamic product.</a:t>
            </a:r>
          </a:p>
          <a:p>
            <a:pPr algn="just"/>
            <a:endParaRPr lang="en-IN"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IN" b="1" dirty="0"/>
              <a:t>Exclusions</a:t>
            </a:r>
            <a:endParaRPr lang="en-IN" dirty="0"/>
          </a:p>
        </p:txBody>
      </p:sp>
      <p:sp>
        <p:nvSpPr>
          <p:cNvPr id="3" name="Content Placeholder 2"/>
          <p:cNvSpPr>
            <a:spLocks noGrp="1"/>
          </p:cNvSpPr>
          <p:nvPr>
            <p:ph idx="1"/>
          </p:nvPr>
        </p:nvSpPr>
        <p:spPr>
          <a:xfrm>
            <a:off x="457200" y="1600200"/>
            <a:ext cx="8229600" cy="5029200"/>
          </a:xfrm>
        </p:spPr>
        <p:txBody>
          <a:bodyPr>
            <a:normAutofit fontScale="62500" lnSpcReduction="20000"/>
          </a:bodyPr>
          <a:lstStyle/>
          <a:p>
            <a:pPr algn="just"/>
            <a:r>
              <a:rPr lang="en-IN" b="1" dirty="0"/>
              <a:t>Wear and Tear:</a:t>
            </a:r>
            <a:r>
              <a:rPr lang="en-IN" dirty="0"/>
              <a:t> If any loss/damage occurs, to the insured vehicle or its accessories due to general ageing or normal wear and tear of the commercial vehicle.</a:t>
            </a:r>
          </a:p>
          <a:p>
            <a:pPr algn="just"/>
            <a:r>
              <a:rPr lang="en-IN" b="1" dirty="0"/>
              <a:t>Consequential Loss: </a:t>
            </a:r>
            <a:r>
              <a:rPr lang="en-IN" dirty="0"/>
              <a:t>If any damage occurs to the commercial vehicle out of a particular action either by the policyholder or third-party, which is not covered under the policy schedule.</a:t>
            </a:r>
          </a:p>
          <a:p>
            <a:pPr algn="just"/>
            <a:r>
              <a:rPr lang="en-IN" b="1" dirty="0"/>
              <a:t>Breakdown of the Vehicle: </a:t>
            </a:r>
            <a:r>
              <a:rPr lang="en-IN" dirty="0"/>
              <a:t>When any loss or damage occurs due to the electrical or mechanical breakdown of the insured commercial vehicle.</a:t>
            </a:r>
          </a:p>
          <a:p>
            <a:pPr algn="just"/>
            <a:r>
              <a:rPr lang="en-IN" b="1" dirty="0"/>
              <a:t>Out of Policy Vehicle Usage: </a:t>
            </a:r>
            <a:r>
              <a:rPr lang="en-IN" dirty="0"/>
              <a:t>If any loss/damage occurs to the insured commercial vehicle when the vehicle is used for some private affair and is not mentioned in the policy schedule.</a:t>
            </a:r>
          </a:p>
          <a:p>
            <a:pPr algn="just"/>
            <a:r>
              <a:rPr lang="en-IN" b="1" dirty="0"/>
              <a:t>Unauthorized Driving:</a:t>
            </a:r>
            <a:r>
              <a:rPr lang="en-IN" dirty="0"/>
              <a:t> If any damage is caused to or by a person who is driving the vehicle and does not hold the legal driving permit of India.</a:t>
            </a:r>
          </a:p>
          <a:p>
            <a:pPr algn="just"/>
            <a:r>
              <a:rPr lang="en-IN" b="1" dirty="0"/>
              <a:t>Illegal Driving: </a:t>
            </a:r>
            <a:r>
              <a:rPr lang="en-IN" dirty="0"/>
              <a:t>If any damage is caused to or by a person driving the vehicle under the influence of alcohol or substance/drugs.</a:t>
            </a:r>
          </a:p>
          <a:p>
            <a:pPr algn="just"/>
            <a:r>
              <a:rPr lang="en-IN" b="1" dirty="0"/>
              <a:t>Civil/Nuclear Perils:</a:t>
            </a:r>
            <a:r>
              <a:rPr lang="en-IN" dirty="0"/>
              <a:t> If any loss/damage occurs in perilous situations like nuclear war, nuclear risk, civil war or mutiny.</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66"/>
          </a:solidFill>
        </p:spPr>
        <p:txBody>
          <a:bodyPr>
            <a:normAutofit fontScale="90000"/>
          </a:bodyPr>
          <a:lstStyle/>
          <a:p>
            <a:r>
              <a:rPr lang="en-IN" b="1" dirty="0"/>
              <a:t>ICICI Lombard Two Wheeler Insurance</a:t>
            </a:r>
          </a:p>
        </p:txBody>
      </p:sp>
      <p:sp>
        <p:nvSpPr>
          <p:cNvPr id="3" name="Content Placeholder 2"/>
          <p:cNvSpPr>
            <a:spLocks noGrp="1"/>
          </p:cNvSpPr>
          <p:nvPr>
            <p:ph idx="1"/>
          </p:nvPr>
        </p:nvSpPr>
        <p:spPr>
          <a:xfrm>
            <a:off x="457200" y="1600200"/>
            <a:ext cx="8229600" cy="4953000"/>
          </a:xfrm>
        </p:spPr>
        <p:txBody>
          <a:bodyPr>
            <a:normAutofit fontScale="62500" lnSpcReduction="20000"/>
          </a:bodyPr>
          <a:lstStyle/>
          <a:p>
            <a:pPr algn="ctr"/>
            <a:r>
              <a:rPr lang="en-IN" b="1" dirty="0"/>
              <a:t>Key Features</a:t>
            </a:r>
          </a:p>
          <a:p>
            <a:pPr algn="just"/>
            <a:r>
              <a:rPr lang="en-IN" dirty="0"/>
              <a:t>Availability of tenure options of 1, 2, and 3 years.</a:t>
            </a:r>
          </a:p>
          <a:p>
            <a:pPr algn="just"/>
            <a:r>
              <a:rPr lang="en-IN" dirty="0"/>
              <a:t>A single policy certificate can be availed which is valid for 3 years.</a:t>
            </a:r>
          </a:p>
          <a:p>
            <a:pPr algn="just"/>
            <a:r>
              <a:rPr lang="en-IN" dirty="0"/>
              <a:t>A network of over 2150 network garages across India.</a:t>
            </a:r>
          </a:p>
          <a:p>
            <a:pPr algn="just"/>
            <a:r>
              <a:rPr lang="en-IN" dirty="0"/>
              <a:t>Add-on covers to secure electrical and non-electrical accessories available.</a:t>
            </a:r>
          </a:p>
          <a:p>
            <a:pPr algn="just"/>
            <a:r>
              <a:rPr lang="en-IN" dirty="0"/>
              <a:t>Inbuilt personal accident cover with an option to purchase an add-on cover for protection of co-passenger.</a:t>
            </a:r>
          </a:p>
          <a:p>
            <a:pPr algn="just"/>
            <a:r>
              <a:rPr lang="en-IN" dirty="0"/>
              <a:t>No vehicle inspection required.</a:t>
            </a:r>
          </a:p>
          <a:p>
            <a:pPr algn="just"/>
            <a:r>
              <a:rPr lang="en-IN" dirty="0"/>
              <a:t>Immediate issuance of policy document.</a:t>
            </a:r>
          </a:p>
          <a:p>
            <a:pPr algn="just"/>
            <a:r>
              <a:rPr lang="en-IN" dirty="0"/>
              <a:t>Renewal reminder can be set to receive time-to-time policy renewal reminders.</a:t>
            </a:r>
          </a:p>
          <a:p>
            <a:pPr algn="just"/>
            <a:r>
              <a:rPr lang="en-IN" dirty="0"/>
              <a:t>No Claim Bonus from any other insurer can be transferred to ICICI Lombard Two Wheeler Insurance.</a:t>
            </a:r>
          </a:p>
          <a:p>
            <a:pPr algn="just"/>
            <a:r>
              <a:rPr lang="en-IN" dirty="0"/>
              <a:t>5% discount for members of any recognised automobile association.</a:t>
            </a:r>
          </a:p>
          <a:p>
            <a:pPr algn="just"/>
            <a:r>
              <a:rPr lang="en-IN" dirty="0"/>
              <a:t>2.5% discount on installing ARAI approved anti-theft device in the vehicle.</a:t>
            </a:r>
          </a:p>
          <a:p>
            <a:pPr algn="just"/>
            <a:endParaRPr lang="en-IN" dirty="0"/>
          </a:p>
        </p:txBody>
      </p:sp>
      <p:sp>
        <p:nvSpPr>
          <p:cNvPr id="4" name="Rectangle 3"/>
          <p:cNvSpPr/>
          <p:nvPr/>
        </p:nvSpPr>
        <p:spPr>
          <a:xfrm>
            <a:off x="0" y="6324600"/>
            <a:ext cx="9144000" cy="369332"/>
          </a:xfrm>
          <a:prstGeom prst="rect">
            <a:avLst/>
          </a:prstGeom>
        </p:spPr>
        <p:txBody>
          <a:bodyPr wrap="square">
            <a:spAutoFit/>
          </a:bodyPr>
          <a:lstStyle/>
          <a:p>
            <a:r>
              <a:rPr lang="en-IN" dirty="0"/>
              <a:t>https://www.bankbazaar.com/insurance/icici-lombard-two-wheeler-insurance.html</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66"/>
          </a:solidFill>
        </p:spPr>
        <p:txBody>
          <a:bodyPr>
            <a:normAutofit/>
          </a:bodyPr>
          <a:lstStyle/>
          <a:p>
            <a:r>
              <a:rPr lang="en-IN" sz="4000" b="1"/>
              <a:t>Inclusion</a:t>
            </a:r>
            <a:endParaRPr lang="en-IN" dirty="0"/>
          </a:p>
        </p:txBody>
      </p:sp>
      <p:sp>
        <p:nvSpPr>
          <p:cNvPr id="3" name="Content Placeholder 2"/>
          <p:cNvSpPr>
            <a:spLocks noGrp="1"/>
          </p:cNvSpPr>
          <p:nvPr>
            <p:ph idx="1"/>
          </p:nvPr>
        </p:nvSpPr>
        <p:spPr>
          <a:xfrm>
            <a:off x="457200" y="1600200"/>
            <a:ext cx="8229600" cy="4876800"/>
          </a:xfrm>
        </p:spPr>
        <p:txBody>
          <a:bodyPr>
            <a:normAutofit fontScale="70000" lnSpcReduction="20000"/>
          </a:bodyPr>
          <a:lstStyle/>
          <a:p>
            <a:pPr algn="just"/>
            <a:r>
              <a:rPr lang="en-IN" b="1" dirty="0"/>
              <a:t>Loss or Damage Caused to the Vehicle Due To Natural Calamities: </a:t>
            </a:r>
            <a:r>
              <a:rPr lang="en-IN" dirty="0"/>
              <a:t>The policy covers the insured against loss or damage caused to the vehicle due to fire, lightning, explosion, flood, hurricane, typhoon, cyclones, hailstorm, tempest, inundation, landslides, and other natural disasters.</a:t>
            </a:r>
          </a:p>
          <a:p>
            <a:pPr algn="just"/>
            <a:r>
              <a:rPr lang="en-IN" b="1" dirty="0"/>
              <a:t>Loss or Damage to the Vehicle Due To Man-Made Calamities: </a:t>
            </a:r>
            <a:r>
              <a:rPr lang="en-IN" dirty="0"/>
              <a:t>The </a:t>
            </a:r>
            <a:r>
              <a:rPr lang="en-IN" u="sng" dirty="0">
                <a:hlinkClick r:id="rId2"/>
              </a:rPr>
              <a:t>comprehensive insurance policy</a:t>
            </a:r>
            <a:r>
              <a:rPr lang="en-IN" dirty="0"/>
              <a:t> offered by ICICI Lombard covers the insured vehicle against any man-made calamities such as theft, riot, strike, malicious acts, terrorist activity, and more.</a:t>
            </a:r>
          </a:p>
          <a:p>
            <a:pPr algn="just"/>
            <a:r>
              <a:rPr lang="en-IN" b="1" dirty="0"/>
              <a:t>Personal Accident Cover: </a:t>
            </a:r>
            <a:r>
              <a:rPr lang="en-IN" dirty="0"/>
              <a:t>A coverage of Rs.1 </a:t>
            </a:r>
            <a:r>
              <a:rPr lang="en-IN" dirty="0" err="1"/>
              <a:t>lakh</a:t>
            </a:r>
            <a:r>
              <a:rPr lang="en-IN" dirty="0"/>
              <a:t> is provided under the policy for the driver of the vehicle for any accident while mounting on the vehicle, driving the vehicle, or dismounting from the vehicle.</a:t>
            </a:r>
          </a:p>
          <a:p>
            <a:pPr algn="just"/>
            <a:r>
              <a:rPr lang="en-IN" b="1" dirty="0"/>
              <a:t>Third-Party Liability: </a:t>
            </a:r>
            <a:r>
              <a:rPr lang="en-IN" dirty="0"/>
              <a:t>The motor insurance policy provides protection against financial and legal liabilities resulting from loss or damage caused to a third person or their belongings.</a:t>
            </a:r>
          </a:p>
          <a:p>
            <a:pPr algn="just"/>
            <a:endParaRPr lang="en-IN"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66"/>
          </a:solidFill>
        </p:spPr>
        <p:txBody>
          <a:bodyPr>
            <a:normAutofit/>
          </a:bodyPr>
          <a:lstStyle/>
          <a:p>
            <a:r>
              <a:rPr lang="en-IN" b="1" dirty="0"/>
              <a:t>Exclusions</a:t>
            </a:r>
            <a:endParaRPr lang="en-IN" dirty="0"/>
          </a:p>
        </p:txBody>
      </p:sp>
      <p:sp>
        <p:nvSpPr>
          <p:cNvPr id="3" name="Content Placeholder 2"/>
          <p:cNvSpPr>
            <a:spLocks noGrp="1"/>
          </p:cNvSpPr>
          <p:nvPr>
            <p:ph idx="1"/>
          </p:nvPr>
        </p:nvSpPr>
        <p:spPr>
          <a:xfrm>
            <a:off x="457200" y="1600200"/>
            <a:ext cx="8229600" cy="4876800"/>
          </a:xfrm>
        </p:spPr>
        <p:txBody>
          <a:bodyPr>
            <a:normAutofit fontScale="85000" lnSpcReduction="10000"/>
          </a:bodyPr>
          <a:lstStyle/>
          <a:p>
            <a:pPr algn="just"/>
            <a:r>
              <a:rPr lang="en-IN" dirty="0"/>
              <a:t>Depreciation in the value of the vehicle due to normal ageing.</a:t>
            </a:r>
          </a:p>
          <a:p>
            <a:pPr algn="just"/>
            <a:r>
              <a:rPr lang="en-IN" dirty="0"/>
              <a:t>Mechanical and electrical failures.</a:t>
            </a:r>
          </a:p>
          <a:p>
            <a:pPr algn="just"/>
            <a:r>
              <a:rPr lang="en-IN" dirty="0"/>
              <a:t>Loss or damage by a person driving the vehicle under the influence of any intoxicating substance such as alcohol or drugs.</a:t>
            </a:r>
          </a:p>
          <a:p>
            <a:pPr algn="just"/>
            <a:r>
              <a:rPr lang="en-IN" dirty="0"/>
              <a:t>Loss or damage to the vehicle when the person driving the vehicle does not hold a valid driving license.</a:t>
            </a:r>
          </a:p>
          <a:p>
            <a:pPr algn="just"/>
            <a:r>
              <a:rPr lang="en-IN" dirty="0"/>
              <a:t>Vehicles being used against the terms of use as stated in the policy.</a:t>
            </a:r>
          </a:p>
          <a:p>
            <a:pPr algn="just"/>
            <a:r>
              <a:rPr lang="en-IN" dirty="0"/>
              <a:t>Wear and tear of the consumables.</a:t>
            </a:r>
          </a:p>
          <a:p>
            <a:pPr algn="just"/>
            <a:endParaRPr lang="en-IN"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381000" y="255270"/>
          <a:ext cx="8458200" cy="6221729"/>
        </p:xfrm>
        <a:graphic>
          <a:graphicData uri="http://schemas.openxmlformats.org/drawingml/2006/table">
            <a:tbl>
              <a:tblPr firstRow="1" bandRow="1">
                <a:tableStyleId>{93296810-A885-4BE3-A3E7-6D5BEEA58F35}</a:tableStyleId>
              </a:tblPr>
              <a:tblGrid>
                <a:gridCol w="2133600">
                  <a:extLst>
                    <a:ext uri="{9D8B030D-6E8A-4147-A177-3AD203B41FA5}">
                      <a16:colId xmlns:a16="http://schemas.microsoft.com/office/drawing/2014/main" val="20000"/>
                    </a:ext>
                  </a:extLst>
                </a:gridCol>
                <a:gridCol w="6324600">
                  <a:extLst>
                    <a:ext uri="{9D8B030D-6E8A-4147-A177-3AD203B41FA5}">
                      <a16:colId xmlns:a16="http://schemas.microsoft.com/office/drawing/2014/main" val="20001"/>
                    </a:ext>
                  </a:extLst>
                </a:gridCol>
              </a:tblGrid>
              <a:tr h="1133586">
                <a:tc gridSpan="2">
                  <a:txBody>
                    <a:bodyPr/>
                    <a:lstStyle/>
                    <a:p>
                      <a:pPr algn="ctr"/>
                      <a:r>
                        <a:rPr lang="en-IN" sz="1800" b="1" dirty="0">
                          <a:solidFill>
                            <a:schemeClr val="tx1"/>
                          </a:solidFill>
                        </a:rPr>
                        <a:t>OVERVIEW</a:t>
                      </a:r>
                    </a:p>
                  </a:txBody>
                  <a:tcPr marL="95250" marR="95250" marT="47625" marB="47625" anchor="ctr">
                    <a:solidFill>
                      <a:srgbClr val="92D050"/>
                    </a:solidFill>
                  </a:tcPr>
                </a:tc>
                <a:tc hMerge="1">
                  <a:txBody>
                    <a:bodyPr/>
                    <a:lstStyle/>
                    <a:p>
                      <a:pPr>
                        <a:buFont typeface="Arial"/>
                        <a:buChar char="•"/>
                      </a:pPr>
                      <a:endParaRPr lang="en-IN" sz="1200" b="0" dirty="0">
                        <a:solidFill>
                          <a:schemeClr val="tx1"/>
                        </a:solidFill>
                      </a:endParaRPr>
                    </a:p>
                  </a:txBody>
                  <a:tcPr marL="95250" marR="95250" marT="47625" marB="47625" anchor="ctr">
                    <a:solidFill>
                      <a:srgbClr val="92D050"/>
                    </a:solidFill>
                  </a:tcPr>
                </a:tc>
                <a:extLst>
                  <a:ext uri="{0D108BD9-81ED-4DB2-BD59-A6C34878D82A}">
                    <a16:rowId xmlns:a16="http://schemas.microsoft.com/office/drawing/2014/main" val="10000"/>
                  </a:ext>
                </a:extLst>
              </a:tr>
              <a:tr h="1501773">
                <a:tc>
                  <a:txBody>
                    <a:bodyPr/>
                    <a:lstStyle/>
                    <a:p>
                      <a:r>
                        <a:rPr lang="en-IN" sz="1800" b="0" dirty="0">
                          <a:solidFill>
                            <a:schemeClr val="tx1"/>
                          </a:solidFill>
                        </a:rPr>
                        <a:t>Add-On Covers</a:t>
                      </a:r>
                    </a:p>
                  </a:txBody>
                  <a:tcPr marL="95250" marR="95250" marT="47625" marB="47625" anchor="ctr">
                    <a:solidFill>
                      <a:srgbClr val="FFFF66"/>
                    </a:solidFill>
                  </a:tcPr>
                </a:tc>
                <a:tc>
                  <a:txBody>
                    <a:bodyPr/>
                    <a:lstStyle/>
                    <a:p>
                      <a:pPr>
                        <a:buFont typeface="Arial"/>
                        <a:buChar char="•"/>
                      </a:pPr>
                      <a:r>
                        <a:rPr lang="en-IN" sz="1800" b="0" dirty="0">
                          <a:solidFill>
                            <a:schemeClr val="tx1"/>
                          </a:solidFill>
                        </a:rPr>
                        <a:t>Garage Cash</a:t>
                      </a:r>
                    </a:p>
                    <a:p>
                      <a:pPr>
                        <a:buFont typeface="Arial"/>
                        <a:buChar char="•"/>
                      </a:pPr>
                      <a:r>
                        <a:rPr lang="en-IN" sz="1800" b="0" dirty="0">
                          <a:solidFill>
                            <a:schemeClr val="tx1"/>
                          </a:solidFill>
                        </a:rPr>
                        <a:t>NCB Protect</a:t>
                      </a:r>
                    </a:p>
                    <a:p>
                      <a:pPr>
                        <a:buFont typeface="Arial"/>
                        <a:buChar char="•"/>
                      </a:pPr>
                      <a:r>
                        <a:rPr lang="en-IN" sz="1800" b="0" dirty="0">
                          <a:solidFill>
                            <a:schemeClr val="tx1"/>
                          </a:solidFill>
                        </a:rPr>
                        <a:t>Roadside Assistance</a:t>
                      </a:r>
                    </a:p>
                    <a:p>
                      <a:pPr>
                        <a:buFont typeface="Arial"/>
                        <a:buChar char="•"/>
                      </a:pPr>
                      <a:r>
                        <a:rPr lang="en-IN" sz="1800" b="0" dirty="0">
                          <a:solidFill>
                            <a:schemeClr val="tx1"/>
                          </a:solidFill>
                        </a:rPr>
                        <a:t>Zero Depreciation</a:t>
                      </a:r>
                    </a:p>
                  </a:txBody>
                  <a:tcPr marL="95250" marR="95250" marT="47625" marB="47625" anchor="ctr">
                    <a:solidFill>
                      <a:srgbClr val="FFFF66"/>
                    </a:solidFill>
                  </a:tcPr>
                </a:tc>
                <a:extLst>
                  <a:ext uri="{0D108BD9-81ED-4DB2-BD59-A6C34878D82A}">
                    <a16:rowId xmlns:a16="http://schemas.microsoft.com/office/drawing/2014/main" val="10001"/>
                  </a:ext>
                </a:extLst>
              </a:tr>
              <a:tr h="763854">
                <a:tc>
                  <a:txBody>
                    <a:bodyPr/>
                    <a:lstStyle/>
                    <a:p>
                      <a:r>
                        <a:rPr lang="en-IN" sz="1800" b="0" dirty="0">
                          <a:solidFill>
                            <a:schemeClr val="tx1"/>
                          </a:solidFill>
                        </a:rPr>
                        <a:t>Incurred Claim Ratio</a:t>
                      </a:r>
                    </a:p>
                  </a:txBody>
                  <a:tcPr marL="95250" marR="95250" marT="47625" marB="47625" anchor="ctr"/>
                </a:tc>
                <a:tc>
                  <a:txBody>
                    <a:bodyPr/>
                    <a:lstStyle/>
                    <a:p>
                      <a:r>
                        <a:rPr lang="en-IN" sz="1800" b="0" dirty="0">
                          <a:solidFill>
                            <a:schemeClr val="tx1"/>
                          </a:solidFill>
                        </a:rPr>
                        <a:t>77.44%</a:t>
                      </a:r>
                    </a:p>
                  </a:txBody>
                  <a:tcPr marL="95250" marR="95250" marT="47625" marB="47625" anchor="ctr"/>
                </a:tc>
                <a:extLst>
                  <a:ext uri="{0D108BD9-81ED-4DB2-BD59-A6C34878D82A}">
                    <a16:rowId xmlns:a16="http://schemas.microsoft.com/office/drawing/2014/main" val="10002"/>
                  </a:ext>
                </a:extLst>
              </a:tr>
              <a:tr h="771574">
                <a:tc>
                  <a:txBody>
                    <a:bodyPr/>
                    <a:lstStyle/>
                    <a:p>
                      <a:r>
                        <a:rPr lang="en-IN" sz="1800" dirty="0">
                          <a:solidFill>
                            <a:schemeClr val="tx1"/>
                          </a:solidFill>
                        </a:rPr>
                        <a:t>Inclusions</a:t>
                      </a:r>
                    </a:p>
                  </a:txBody>
                  <a:tcPr marL="95250" marR="95250" marT="47625" marB="47625" anchor="ctr">
                    <a:solidFill>
                      <a:srgbClr val="FFFF66"/>
                    </a:solidFill>
                  </a:tcPr>
                </a:tc>
                <a:tc>
                  <a:txBody>
                    <a:bodyPr/>
                    <a:lstStyle/>
                    <a:p>
                      <a:r>
                        <a:rPr lang="en-IN" sz="1800" dirty="0">
                          <a:solidFill>
                            <a:schemeClr val="tx1"/>
                          </a:solidFill>
                        </a:rPr>
                        <a:t>Covers any loss or damage to the vehicle due to both natural and man-made calamities.</a:t>
                      </a:r>
                    </a:p>
                  </a:txBody>
                  <a:tcPr marL="95250" marR="95250" marT="47625" marB="47625" anchor="ctr">
                    <a:solidFill>
                      <a:srgbClr val="FFFF66"/>
                    </a:solidFill>
                  </a:tcPr>
                </a:tc>
                <a:extLst>
                  <a:ext uri="{0D108BD9-81ED-4DB2-BD59-A6C34878D82A}">
                    <a16:rowId xmlns:a16="http://schemas.microsoft.com/office/drawing/2014/main" val="10003"/>
                  </a:ext>
                </a:extLst>
              </a:tr>
              <a:tr h="2050942">
                <a:tc>
                  <a:txBody>
                    <a:bodyPr/>
                    <a:lstStyle/>
                    <a:p>
                      <a:r>
                        <a:rPr lang="en-IN" sz="1800" dirty="0">
                          <a:solidFill>
                            <a:schemeClr val="tx1"/>
                          </a:solidFill>
                        </a:rPr>
                        <a:t>Exclusions</a:t>
                      </a:r>
                    </a:p>
                  </a:txBody>
                  <a:tcPr marL="95250" marR="95250" marT="47625" marB="47625" anchor="ctr"/>
                </a:tc>
                <a:tc>
                  <a:txBody>
                    <a:bodyPr/>
                    <a:lstStyle/>
                    <a:p>
                      <a:pPr>
                        <a:buFont typeface="Arial"/>
                        <a:buChar char="•"/>
                      </a:pPr>
                      <a:r>
                        <a:rPr lang="en-IN" sz="1800" dirty="0">
                          <a:solidFill>
                            <a:schemeClr val="tx1"/>
                          </a:solidFill>
                        </a:rPr>
                        <a:t>Any consequential loss</a:t>
                      </a:r>
                    </a:p>
                    <a:p>
                      <a:pPr>
                        <a:buFont typeface="Arial"/>
                        <a:buChar char="•"/>
                      </a:pPr>
                      <a:r>
                        <a:rPr lang="en-IN" sz="1800" dirty="0">
                          <a:solidFill>
                            <a:schemeClr val="tx1"/>
                          </a:solidFill>
                        </a:rPr>
                        <a:t>Loss due to wear and tear</a:t>
                      </a:r>
                    </a:p>
                    <a:p>
                      <a:pPr>
                        <a:buFont typeface="Arial"/>
                        <a:buChar char="•"/>
                      </a:pPr>
                      <a:r>
                        <a:rPr lang="en-IN" sz="1800" dirty="0">
                          <a:solidFill>
                            <a:schemeClr val="tx1"/>
                          </a:solidFill>
                        </a:rPr>
                        <a:t>Driving under the influence of alcohol or any drugs</a:t>
                      </a:r>
                    </a:p>
                    <a:p>
                      <a:pPr>
                        <a:buFont typeface="Arial"/>
                        <a:buChar char="•"/>
                      </a:pPr>
                      <a:r>
                        <a:rPr lang="en-IN" sz="1800" dirty="0">
                          <a:solidFill>
                            <a:schemeClr val="tx1"/>
                          </a:solidFill>
                        </a:rPr>
                        <a:t>Mechanical breakdown of the vehicle</a:t>
                      </a:r>
                    </a:p>
                    <a:p>
                      <a:pPr>
                        <a:buFont typeface="Arial"/>
                        <a:buChar char="•"/>
                      </a:pPr>
                      <a:r>
                        <a:rPr lang="en-IN" sz="1800" dirty="0">
                          <a:solidFill>
                            <a:schemeClr val="tx1"/>
                          </a:solidFill>
                        </a:rPr>
                        <a:t>Depreciation</a:t>
                      </a:r>
                    </a:p>
                    <a:p>
                      <a:pPr>
                        <a:buFont typeface="Arial"/>
                        <a:buChar char="•"/>
                      </a:pPr>
                      <a:r>
                        <a:rPr lang="en-IN" sz="1800" dirty="0">
                          <a:solidFill>
                            <a:schemeClr val="tx1"/>
                          </a:solidFill>
                        </a:rPr>
                        <a:t>Damages incurred due to war or nuclear weapons</a:t>
                      </a:r>
                      <a:endParaRPr lang="en-IN" sz="1800" b="0" dirty="0">
                        <a:solidFill>
                          <a:schemeClr val="tx1"/>
                        </a:solidFill>
                      </a:endParaRPr>
                    </a:p>
                  </a:txBody>
                  <a:tcPr marL="95250" marR="95250" marT="47625" marB="47625" anchor="ctr"/>
                </a:tc>
                <a:extLst>
                  <a:ext uri="{0D108BD9-81ED-4DB2-BD59-A6C34878D82A}">
                    <a16:rowId xmlns:a16="http://schemas.microsoft.com/office/drawing/2014/main" val="10004"/>
                  </a:ext>
                </a:extLst>
              </a:tr>
            </a:tbl>
          </a:graphicData>
        </a:graphic>
      </p:graphicFrame>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381000" y="304800"/>
          <a:ext cx="8458200" cy="6172200"/>
        </p:xfrm>
        <a:graphic>
          <a:graphicData uri="http://schemas.openxmlformats.org/drawingml/2006/table">
            <a:tbl>
              <a:tblPr firstRow="1" bandRow="1">
                <a:tableStyleId>{93296810-A885-4BE3-A3E7-6D5BEEA58F35}</a:tableStyleId>
              </a:tblPr>
              <a:tblGrid>
                <a:gridCol w="2057400">
                  <a:extLst>
                    <a:ext uri="{9D8B030D-6E8A-4147-A177-3AD203B41FA5}">
                      <a16:colId xmlns:a16="http://schemas.microsoft.com/office/drawing/2014/main" val="20000"/>
                    </a:ext>
                  </a:extLst>
                </a:gridCol>
                <a:gridCol w="6400800">
                  <a:extLst>
                    <a:ext uri="{9D8B030D-6E8A-4147-A177-3AD203B41FA5}">
                      <a16:colId xmlns:a16="http://schemas.microsoft.com/office/drawing/2014/main" val="20001"/>
                    </a:ext>
                  </a:extLst>
                </a:gridCol>
              </a:tblGrid>
              <a:tr h="1205540">
                <a:tc>
                  <a:txBody>
                    <a:bodyPr/>
                    <a:lstStyle/>
                    <a:p>
                      <a:r>
                        <a:rPr lang="en-IN" sz="1800" b="0" dirty="0">
                          <a:solidFill>
                            <a:schemeClr val="tx1"/>
                          </a:solidFill>
                        </a:rPr>
                        <a:t>Cashless Network Garages</a:t>
                      </a:r>
                    </a:p>
                  </a:txBody>
                  <a:tcPr marL="95250" marR="95250" marT="47625" marB="47625" anchor="ctr">
                    <a:solidFill>
                      <a:srgbClr val="FFFF66"/>
                    </a:solidFill>
                  </a:tcPr>
                </a:tc>
                <a:tc>
                  <a:txBody>
                    <a:bodyPr/>
                    <a:lstStyle/>
                    <a:p>
                      <a:r>
                        <a:rPr lang="en-IN" sz="1800" b="0" dirty="0">
                          <a:solidFill>
                            <a:schemeClr val="tx1"/>
                          </a:solidFill>
                        </a:rPr>
                        <a:t>More than 5,600 network garages available</a:t>
                      </a:r>
                    </a:p>
                  </a:txBody>
                  <a:tcPr marL="95250" marR="95250" marT="47625" marB="47625" anchor="ctr">
                    <a:solidFill>
                      <a:srgbClr val="FFFF66"/>
                    </a:solidFill>
                  </a:tcPr>
                </a:tc>
                <a:extLst>
                  <a:ext uri="{0D108BD9-81ED-4DB2-BD59-A6C34878D82A}">
                    <a16:rowId xmlns:a16="http://schemas.microsoft.com/office/drawing/2014/main" val="10000"/>
                  </a:ext>
                </a:extLst>
              </a:tr>
              <a:tr h="1205540">
                <a:tc>
                  <a:txBody>
                    <a:bodyPr/>
                    <a:lstStyle/>
                    <a:p>
                      <a:r>
                        <a:rPr lang="en-IN" sz="1800" b="0" dirty="0">
                          <a:solidFill>
                            <a:schemeClr val="tx1"/>
                          </a:solidFill>
                        </a:rPr>
                        <a:t>Third-Party Cover</a:t>
                      </a:r>
                    </a:p>
                  </a:txBody>
                  <a:tcPr marL="95250" marR="95250" marT="47625" marB="47625" anchor="ctr"/>
                </a:tc>
                <a:tc>
                  <a:txBody>
                    <a:bodyPr/>
                    <a:lstStyle/>
                    <a:p>
                      <a:r>
                        <a:rPr lang="en-IN" sz="1800" b="0" dirty="0">
                          <a:solidFill>
                            <a:schemeClr val="tx1"/>
                          </a:solidFill>
                        </a:rPr>
                        <a:t>Provides cover for any legal liability because of accidental damage.</a:t>
                      </a:r>
                    </a:p>
                  </a:txBody>
                  <a:tcPr marL="95250" marR="95250" marT="47625" marB="47625" anchor="ctr"/>
                </a:tc>
                <a:extLst>
                  <a:ext uri="{0D108BD9-81ED-4DB2-BD59-A6C34878D82A}">
                    <a16:rowId xmlns:a16="http://schemas.microsoft.com/office/drawing/2014/main" val="10001"/>
                  </a:ext>
                </a:extLst>
              </a:tr>
              <a:tr h="1350040">
                <a:tc>
                  <a:txBody>
                    <a:bodyPr/>
                    <a:lstStyle/>
                    <a:p>
                      <a:r>
                        <a:rPr lang="en-IN" sz="1800" b="0" dirty="0">
                          <a:solidFill>
                            <a:schemeClr val="tx1"/>
                          </a:solidFill>
                        </a:rPr>
                        <a:t>Bonus / Discounts</a:t>
                      </a:r>
                    </a:p>
                  </a:txBody>
                  <a:tcPr marL="95250" marR="95250" marT="47625" marB="47625" anchor="ctr">
                    <a:solidFill>
                      <a:srgbClr val="FFFF66"/>
                    </a:solidFill>
                  </a:tcPr>
                </a:tc>
                <a:tc>
                  <a:txBody>
                    <a:bodyPr/>
                    <a:lstStyle/>
                    <a:p>
                      <a:pPr>
                        <a:buFont typeface="Arial"/>
                        <a:buChar char="•"/>
                      </a:pPr>
                      <a:r>
                        <a:rPr lang="en-IN" sz="1800" b="0" dirty="0">
                          <a:solidFill>
                            <a:schemeClr val="tx1"/>
                          </a:solidFill>
                        </a:rPr>
                        <a:t>No-Claim Bonus</a:t>
                      </a:r>
                    </a:p>
                    <a:p>
                      <a:pPr>
                        <a:buFont typeface="Arial"/>
                        <a:buChar char="•"/>
                      </a:pPr>
                      <a:r>
                        <a:rPr lang="en-IN" sz="1800" b="0" dirty="0">
                          <a:solidFill>
                            <a:schemeClr val="tx1"/>
                          </a:solidFill>
                        </a:rPr>
                        <a:t>Opting for Voluntary Excess</a:t>
                      </a:r>
                    </a:p>
                    <a:p>
                      <a:pPr>
                        <a:buFont typeface="Arial"/>
                        <a:buChar char="•"/>
                      </a:pPr>
                      <a:r>
                        <a:rPr lang="en-IN" sz="1800" b="0" dirty="0">
                          <a:solidFill>
                            <a:schemeClr val="tx1"/>
                          </a:solidFill>
                        </a:rPr>
                        <a:t>Discounts are offered for members of the Automobile Association of India</a:t>
                      </a:r>
                    </a:p>
                  </a:txBody>
                  <a:tcPr marL="95250" marR="95250" marT="47625" marB="47625" anchor="ctr">
                    <a:solidFill>
                      <a:srgbClr val="FFFF66"/>
                    </a:solidFill>
                  </a:tcPr>
                </a:tc>
                <a:extLst>
                  <a:ext uri="{0D108BD9-81ED-4DB2-BD59-A6C34878D82A}">
                    <a16:rowId xmlns:a16="http://schemas.microsoft.com/office/drawing/2014/main" val="10002"/>
                  </a:ext>
                </a:extLst>
              </a:tr>
              <a:tr h="1205540">
                <a:tc>
                  <a:txBody>
                    <a:bodyPr/>
                    <a:lstStyle/>
                    <a:p>
                      <a:r>
                        <a:rPr lang="en-IN" sz="1800" b="0" dirty="0">
                          <a:solidFill>
                            <a:schemeClr val="tx1"/>
                          </a:solidFill>
                        </a:rPr>
                        <a:t>Personal Accident Coverage</a:t>
                      </a:r>
                    </a:p>
                  </a:txBody>
                  <a:tcPr marL="95250" marR="95250" marT="47625" marB="47625" anchor="ctr"/>
                </a:tc>
                <a:tc>
                  <a:txBody>
                    <a:bodyPr/>
                    <a:lstStyle/>
                    <a:p>
                      <a:r>
                        <a:rPr lang="en-IN" sz="1800" b="0" dirty="0">
                          <a:solidFill>
                            <a:schemeClr val="tx1"/>
                          </a:solidFill>
                        </a:rPr>
                        <a:t>Offers Personal Accident Cover for vehicle owners at the time of driving. There is an option to choose personal accident covers for passengers as well.</a:t>
                      </a:r>
                    </a:p>
                  </a:txBody>
                  <a:tcPr marL="95250" marR="95250" marT="47625" marB="47625" anchor="ctr"/>
                </a:tc>
                <a:extLst>
                  <a:ext uri="{0D108BD9-81ED-4DB2-BD59-A6C34878D82A}">
                    <a16:rowId xmlns:a16="http://schemas.microsoft.com/office/drawing/2014/main" val="10003"/>
                  </a:ext>
                </a:extLst>
              </a:tr>
              <a:tr h="1205540">
                <a:tc>
                  <a:txBody>
                    <a:bodyPr/>
                    <a:lstStyle/>
                    <a:p>
                      <a:r>
                        <a:rPr lang="en-IN" sz="1800" b="0" dirty="0">
                          <a:solidFill>
                            <a:schemeClr val="tx1"/>
                          </a:solidFill>
                        </a:rPr>
                        <a:t>Policy Term</a:t>
                      </a:r>
                    </a:p>
                  </a:txBody>
                  <a:tcPr marL="95250" marR="95250" marT="47625" marB="47625" anchor="ctr">
                    <a:solidFill>
                      <a:srgbClr val="FFFF66"/>
                    </a:solidFill>
                  </a:tcPr>
                </a:tc>
                <a:tc>
                  <a:txBody>
                    <a:bodyPr/>
                    <a:lstStyle/>
                    <a:p>
                      <a:r>
                        <a:rPr lang="en-IN" sz="1800" b="0" dirty="0">
                          <a:solidFill>
                            <a:schemeClr val="tx1"/>
                          </a:solidFill>
                        </a:rPr>
                        <a:t>1 year to 3 years</a:t>
                      </a:r>
                    </a:p>
                  </a:txBody>
                  <a:tcPr marL="95250" marR="95250" marT="47625" marB="47625" anchor="ctr">
                    <a:solidFill>
                      <a:srgbClr val="FFFF66"/>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66"/>
          </a:solidFill>
        </p:spPr>
        <p:txBody>
          <a:bodyPr>
            <a:normAutofit/>
          </a:bodyPr>
          <a:lstStyle/>
          <a:p>
            <a:r>
              <a:rPr lang="en-IN" b="1" dirty="0"/>
              <a:t>ICICI Lombard Car Insurance</a:t>
            </a:r>
            <a:endParaRPr lang="en-IN" dirty="0"/>
          </a:p>
        </p:txBody>
      </p:sp>
      <p:sp>
        <p:nvSpPr>
          <p:cNvPr id="3" name="Content Placeholder 2"/>
          <p:cNvSpPr>
            <a:spLocks noGrp="1"/>
          </p:cNvSpPr>
          <p:nvPr>
            <p:ph idx="1"/>
          </p:nvPr>
        </p:nvSpPr>
        <p:spPr>
          <a:xfrm>
            <a:off x="457200" y="1600201"/>
            <a:ext cx="8229600" cy="2285999"/>
          </a:xfrm>
        </p:spPr>
        <p:txBody>
          <a:bodyPr>
            <a:normAutofit fontScale="85000" lnSpcReduction="20000"/>
          </a:bodyPr>
          <a:lstStyle/>
          <a:p>
            <a:pPr algn="just"/>
            <a:r>
              <a:rPr lang="en-IN" dirty="0"/>
              <a:t>ICICI Lombard’s car insurance policy offers a range of benefits to policy buyers. </a:t>
            </a:r>
          </a:p>
          <a:p>
            <a:pPr algn="just"/>
            <a:r>
              <a:rPr lang="en-IN" dirty="0"/>
              <a:t>Also, the insurer offers varied add-on choices, discounts, 24x7 customer support, and has an extensive network of more than 3,500 cashless garages.</a:t>
            </a:r>
          </a:p>
          <a:p>
            <a:pPr algn="just"/>
            <a:endParaRPr lang="en-IN" dirty="0"/>
          </a:p>
        </p:txBody>
      </p:sp>
      <p:sp>
        <p:nvSpPr>
          <p:cNvPr id="4" name="Rectangle 3"/>
          <p:cNvSpPr/>
          <p:nvPr/>
        </p:nvSpPr>
        <p:spPr>
          <a:xfrm>
            <a:off x="0" y="6488668"/>
            <a:ext cx="8915400" cy="369332"/>
          </a:xfrm>
          <a:prstGeom prst="rect">
            <a:avLst/>
          </a:prstGeom>
        </p:spPr>
        <p:txBody>
          <a:bodyPr wrap="square">
            <a:spAutoFit/>
          </a:bodyPr>
          <a:lstStyle/>
          <a:p>
            <a:r>
              <a:rPr lang="en-IN" dirty="0"/>
              <a:t>https://www.bankbazaar.com/insurance/icici-lombard-car-insurance.html</a:t>
            </a:r>
          </a:p>
        </p:txBody>
      </p:sp>
      <p:graphicFrame>
        <p:nvGraphicFramePr>
          <p:cNvPr id="5" name="Table 4"/>
          <p:cNvGraphicFramePr>
            <a:graphicFrameLocks noGrp="1"/>
          </p:cNvGraphicFramePr>
          <p:nvPr/>
        </p:nvGraphicFramePr>
        <p:xfrm>
          <a:off x="609600" y="3962402"/>
          <a:ext cx="8153400" cy="2438398"/>
        </p:xfrm>
        <a:graphic>
          <a:graphicData uri="http://schemas.openxmlformats.org/drawingml/2006/table">
            <a:tbl>
              <a:tblPr firstRow="1" bandRow="1">
                <a:tableStyleId>{5C22544A-7EE6-4342-B048-85BDC9FD1C3A}</a:tableStyleId>
              </a:tblPr>
              <a:tblGrid>
                <a:gridCol w="4076700">
                  <a:extLst>
                    <a:ext uri="{9D8B030D-6E8A-4147-A177-3AD203B41FA5}">
                      <a16:colId xmlns:a16="http://schemas.microsoft.com/office/drawing/2014/main" val="20000"/>
                    </a:ext>
                  </a:extLst>
                </a:gridCol>
                <a:gridCol w="4076700">
                  <a:extLst>
                    <a:ext uri="{9D8B030D-6E8A-4147-A177-3AD203B41FA5}">
                      <a16:colId xmlns:a16="http://schemas.microsoft.com/office/drawing/2014/main" val="20001"/>
                    </a:ext>
                  </a:extLst>
                </a:gridCol>
              </a:tblGrid>
              <a:tr h="375138">
                <a:tc>
                  <a:txBody>
                    <a:bodyPr/>
                    <a:lstStyle/>
                    <a:p>
                      <a:pPr algn="ctr"/>
                      <a:r>
                        <a:rPr lang="en-IN" dirty="0">
                          <a:solidFill>
                            <a:schemeClr val="tx1"/>
                          </a:solidFill>
                        </a:rPr>
                        <a:t>Features</a:t>
                      </a:r>
                    </a:p>
                  </a:txBody>
                  <a:tcPr/>
                </a:tc>
                <a:tc>
                  <a:txBody>
                    <a:bodyPr/>
                    <a:lstStyle/>
                    <a:p>
                      <a:pPr algn="ctr"/>
                      <a:r>
                        <a:rPr lang="en-IN" dirty="0">
                          <a:solidFill>
                            <a:schemeClr val="tx1"/>
                          </a:solidFill>
                        </a:rPr>
                        <a:t>Coverage Benefits</a:t>
                      </a:r>
                    </a:p>
                  </a:txBody>
                  <a:tcPr/>
                </a:tc>
                <a:extLst>
                  <a:ext uri="{0D108BD9-81ED-4DB2-BD59-A6C34878D82A}">
                    <a16:rowId xmlns:a16="http://schemas.microsoft.com/office/drawing/2014/main" val="10000"/>
                  </a:ext>
                </a:extLst>
              </a:tr>
              <a:tr h="937846">
                <a:tc>
                  <a:txBody>
                    <a:bodyPr/>
                    <a:lstStyle/>
                    <a:p>
                      <a:r>
                        <a:rPr lang="en-IN" dirty="0"/>
                        <a:t>Third Party Coverage</a:t>
                      </a:r>
                    </a:p>
                  </a:txBody>
                  <a:tcPr/>
                </a:tc>
                <a:tc>
                  <a:txBody>
                    <a:bodyPr/>
                    <a:lstStyle/>
                    <a:p>
                      <a:r>
                        <a:rPr lang="en-IN" dirty="0"/>
                        <a:t>It covers Third Party </a:t>
                      </a:r>
                      <a:r>
                        <a:rPr lang="en-IN" dirty="0" err="1"/>
                        <a:t>Damanage</a:t>
                      </a:r>
                      <a:r>
                        <a:rPr lang="en-IN" baseline="0" dirty="0"/>
                        <a:t> or Loss in case your vehicle is </a:t>
                      </a:r>
                      <a:r>
                        <a:rPr lang="en-IN" baseline="0" dirty="0" err="1"/>
                        <a:t>incolved</a:t>
                      </a:r>
                      <a:r>
                        <a:rPr lang="en-IN" baseline="0" dirty="0"/>
                        <a:t> in an accident</a:t>
                      </a:r>
                      <a:endParaRPr lang="en-IN" dirty="0"/>
                    </a:p>
                  </a:txBody>
                  <a:tcPr/>
                </a:tc>
                <a:extLst>
                  <a:ext uri="{0D108BD9-81ED-4DB2-BD59-A6C34878D82A}">
                    <a16:rowId xmlns:a16="http://schemas.microsoft.com/office/drawing/2014/main" val="10001"/>
                  </a:ext>
                </a:extLst>
              </a:tr>
              <a:tr h="375138">
                <a:tc>
                  <a:txBody>
                    <a:bodyPr/>
                    <a:lstStyle/>
                    <a:p>
                      <a:r>
                        <a:rPr lang="en-IN" dirty="0"/>
                        <a:t>Incurred Claim Ratio</a:t>
                      </a:r>
                    </a:p>
                  </a:txBody>
                  <a:tcPr/>
                </a:tc>
                <a:tc>
                  <a:txBody>
                    <a:bodyPr/>
                    <a:lstStyle/>
                    <a:p>
                      <a:r>
                        <a:rPr lang="en-IN" dirty="0"/>
                        <a:t>87.38%</a:t>
                      </a:r>
                    </a:p>
                  </a:txBody>
                  <a:tcPr/>
                </a:tc>
                <a:extLst>
                  <a:ext uri="{0D108BD9-81ED-4DB2-BD59-A6C34878D82A}">
                    <a16:rowId xmlns:a16="http://schemas.microsoft.com/office/drawing/2014/main" val="10002"/>
                  </a:ext>
                </a:extLst>
              </a:tr>
              <a:tr h="375138">
                <a:tc>
                  <a:txBody>
                    <a:bodyPr/>
                    <a:lstStyle/>
                    <a:p>
                      <a:r>
                        <a:rPr lang="en-IN" dirty="0"/>
                        <a:t>Personal Accident Insurance</a:t>
                      </a:r>
                    </a:p>
                  </a:txBody>
                  <a:tcPr/>
                </a:tc>
                <a:tc>
                  <a:txBody>
                    <a:bodyPr/>
                    <a:lstStyle/>
                    <a:p>
                      <a:r>
                        <a:rPr lang="en-IN" dirty="0"/>
                        <a:t>Up to Rs. 100,000</a:t>
                      </a:r>
                    </a:p>
                  </a:txBody>
                  <a:tcPr/>
                </a:tc>
                <a:extLst>
                  <a:ext uri="{0D108BD9-81ED-4DB2-BD59-A6C34878D82A}">
                    <a16:rowId xmlns:a16="http://schemas.microsoft.com/office/drawing/2014/main" val="10003"/>
                  </a:ext>
                </a:extLst>
              </a:tr>
              <a:tr h="375138">
                <a:tc>
                  <a:txBody>
                    <a:bodyPr/>
                    <a:lstStyle/>
                    <a:p>
                      <a:r>
                        <a:rPr lang="en-IN" dirty="0"/>
                        <a:t>No Claim Bonus</a:t>
                      </a:r>
                    </a:p>
                  </a:txBody>
                  <a:tcPr/>
                </a:tc>
                <a:tc>
                  <a:txBody>
                    <a:bodyPr/>
                    <a:lstStyle/>
                    <a:p>
                      <a:r>
                        <a:rPr lang="en-IN" dirty="0"/>
                        <a:t>Yes</a:t>
                      </a:r>
                    </a:p>
                  </a:txBody>
                  <a:tcPr/>
                </a:tc>
                <a:extLst>
                  <a:ext uri="{0D108BD9-81ED-4DB2-BD59-A6C34878D82A}">
                    <a16:rowId xmlns:a16="http://schemas.microsoft.com/office/drawing/2014/main" val="10004"/>
                  </a:ext>
                </a:extLst>
              </a:tr>
            </a:tbl>
          </a:graphicData>
        </a:graphic>
      </p:graphicFrame>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66"/>
          </a:solidFill>
        </p:spPr>
        <p:txBody>
          <a:bodyPr/>
          <a:lstStyle/>
          <a:p>
            <a:r>
              <a:rPr lang="en-IN" dirty="0"/>
              <a:t>Features</a:t>
            </a:r>
          </a:p>
        </p:txBody>
      </p:sp>
      <p:sp>
        <p:nvSpPr>
          <p:cNvPr id="3" name="Content Placeholder 2"/>
          <p:cNvSpPr>
            <a:spLocks noGrp="1"/>
          </p:cNvSpPr>
          <p:nvPr>
            <p:ph idx="1"/>
          </p:nvPr>
        </p:nvSpPr>
        <p:spPr>
          <a:xfrm>
            <a:off x="457200" y="1600200"/>
            <a:ext cx="8229600" cy="4953000"/>
          </a:xfrm>
        </p:spPr>
        <p:txBody>
          <a:bodyPr>
            <a:normAutofit fontScale="77500" lnSpcReduction="20000"/>
          </a:bodyPr>
          <a:lstStyle/>
          <a:p>
            <a:pPr algn="just"/>
            <a:r>
              <a:rPr lang="en-IN" dirty="0"/>
              <a:t>Purchase online with </a:t>
            </a:r>
            <a:r>
              <a:rPr lang="en-IN" b="1" dirty="0"/>
              <a:t>immediate policy issuance</a:t>
            </a:r>
            <a:r>
              <a:rPr lang="en-IN" dirty="0"/>
              <a:t>.</a:t>
            </a:r>
          </a:p>
          <a:p>
            <a:pPr algn="just"/>
            <a:r>
              <a:rPr lang="en-IN" dirty="0"/>
              <a:t>Avail </a:t>
            </a:r>
            <a:r>
              <a:rPr lang="en-IN" b="1" dirty="0"/>
              <a:t>cashless servicing at 3,400+ network garages </a:t>
            </a:r>
            <a:r>
              <a:rPr lang="en-IN" dirty="0"/>
              <a:t>across India.</a:t>
            </a:r>
          </a:p>
          <a:p>
            <a:pPr algn="just"/>
            <a:r>
              <a:rPr lang="en-IN" b="1" dirty="0"/>
              <a:t>Garage Cash Cover</a:t>
            </a:r>
            <a:r>
              <a:rPr lang="en-IN" dirty="0"/>
              <a:t>: Daily allowance for the times when your car is parked in the garage as part of a scheduled or unplanned servicing routine.</a:t>
            </a:r>
          </a:p>
          <a:p>
            <a:pPr algn="just"/>
            <a:r>
              <a:rPr lang="en-IN" b="1" u="sng" dirty="0">
                <a:hlinkClick r:id="rId2"/>
              </a:rPr>
              <a:t>No Claim Bonus (NCB)</a:t>
            </a:r>
            <a:r>
              <a:rPr lang="en-IN" dirty="0"/>
              <a:t> : Applies if you haven’t raised a claim through the duration before the current renewal. Also applies if you have migrated your policy from another insurance provider to ICICI Lombard car insurance.</a:t>
            </a:r>
          </a:p>
          <a:p>
            <a:pPr algn="just"/>
            <a:r>
              <a:rPr lang="en-IN" b="1" dirty="0"/>
              <a:t>Roadside Assistance Cover</a:t>
            </a:r>
            <a:r>
              <a:rPr lang="en-IN" dirty="0"/>
              <a:t>: Quick and convenient roadside support, when your vehicle suffers an unexpected malfunction, is just a phone-call away.</a:t>
            </a:r>
          </a:p>
        </p:txBody>
      </p:sp>
      <p:sp>
        <p:nvSpPr>
          <p:cNvPr id="4" name="Rectangle 3"/>
          <p:cNvSpPr/>
          <p:nvPr/>
        </p:nvSpPr>
        <p:spPr>
          <a:xfrm>
            <a:off x="0" y="6488668"/>
            <a:ext cx="8763000" cy="369332"/>
          </a:xfrm>
          <a:prstGeom prst="rect">
            <a:avLst/>
          </a:prstGeom>
        </p:spPr>
        <p:txBody>
          <a:bodyPr wrap="square">
            <a:spAutoFit/>
          </a:bodyPr>
          <a:lstStyle/>
          <a:p>
            <a:r>
              <a:rPr lang="en-IN" dirty="0"/>
              <a:t>https://www.policybazaar.com/insurance-companies/icici-lombard-car-insurance/</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324600"/>
          </a:xfrm>
        </p:spPr>
        <p:txBody>
          <a:bodyPr>
            <a:normAutofit fontScale="85000" lnSpcReduction="20000"/>
          </a:bodyPr>
          <a:lstStyle/>
          <a:p>
            <a:pPr algn="just"/>
            <a:r>
              <a:rPr lang="en-IN" b="1" dirty="0"/>
              <a:t>Zero Depreciation Cover</a:t>
            </a:r>
            <a:r>
              <a:rPr lang="en-IN" dirty="0"/>
              <a:t>: Avail complete coverage on replaced auto parts with zero deduction for depreciation that results from the natural wear and tear endured by the vehicle over a period of time.</a:t>
            </a:r>
          </a:p>
          <a:p>
            <a:pPr algn="just"/>
            <a:r>
              <a:rPr lang="en-IN" b="1" dirty="0"/>
              <a:t>Discounts on Renewal</a:t>
            </a:r>
            <a:r>
              <a:rPr lang="en-IN" dirty="0"/>
              <a:t>: 5% discount for specific Automobile Association Members, 2.5% discount on Automobile Research Association of India (ARAI) approved anti-theft devices.</a:t>
            </a:r>
          </a:p>
          <a:p>
            <a:pPr algn="just"/>
            <a:r>
              <a:rPr lang="en-IN" b="1" dirty="0"/>
              <a:t>Accident Cover</a:t>
            </a:r>
            <a:r>
              <a:rPr lang="en-IN" dirty="0"/>
              <a:t>: Applies to the co-passengers to the tune of Rs.2 </a:t>
            </a:r>
            <a:r>
              <a:rPr lang="en-IN" dirty="0" err="1"/>
              <a:t>lakhs</a:t>
            </a:r>
            <a:r>
              <a:rPr lang="en-IN" dirty="0"/>
              <a:t>, also coverage against third party liabilities.</a:t>
            </a:r>
          </a:p>
          <a:p>
            <a:pPr algn="just"/>
            <a:r>
              <a:rPr lang="en-IN" b="1" dirty="0"/>
              <a:t>ICICI Lombard Motor Insurance also offers Voluntary deductible </a:t>
            </a:r>
            <a:r>
              <a:rPr lang="en-IN" dirty="0"/>
              <a:t>(wherein you pay a specific part of the claim and ICICI Lombard takes care of the rest, less premiums),</a:t>
            </a:r>
            <a:r>
              <a:rPr lang="en-IN" b="1" dirty="0"/>
              <a:t>doorstep Surveyor Facility</a:t>
            </a:r>
            <a:r>
              <a:rPr lang="en-IN" dirty="0"/>
              <a:t>, reminders to help you </a:t>
            </a:r>
            <a:r>
              <a:rPr lang="en-IN" b="1" dirty="0"/>
              <a:t>remember policy renewal dates </a:t>
            </a:r>
            <a:r>
              <a:rPr lang="en-IN" dirty="0"/>
              <a:t>and </a:t>
            </a:r>
            <a:r>
              <a:rPr lang="en-IN" b="1" dirty="0"/>
              <a:t>towing assistance in case of vehicle breakdown or accidents</a:t>
            </a:r>
            <a:r>
              <a:rPr lang="en-IN" dirty="0"/>
              <a:t>.</a:t>
            </a:r>
          </a:p>
          <a:p>
            <a:pPr algn="just"/>
            <a:endParaRPr lang="en-IN" dirty="0"/>
          </a:p>
        </p:txBody>
      </p:sp>
      <p:sp>
        <p:nvSpPr>
          <p:cNvPr id="4" name="Rectangle 3"/>
          <p:cNvSpPr/>
          <p:nvPr/>
        </p:nvSpPr>
        <p:spPr>
          <a:xfrm>
            <a:off x="0" y="6488668"/>
            <a:ext cx="8763000" cy="369332"/>
          </a:xfrm>
          <a:prstGeom prst="rect">
            <a:avLst/>
          </a:prstGeom>
        </p:spPr>
        <p:txBody>
          <a:bodyPr wrap="square">
            <a:spAutoFit/>
          </a:bodyPr>
          <a:lstStyle/>
          <a:p>
            <a:r>
              <a:rPr lang="en-IN" dirty="0"/>
              <a:t>https://www.policybazaar.com/insurance-companies/icici-lombard-car-insurance/</a:t>
            </a:r>
          </a:p>
        </p:txBody>
      </p:sp>
      <p:sp>
        <p:nvSpPr>
          <p:cNvPr id="5" name="Title 4"/>
          <p:cNvSpPr>
            <a:spLocks noGrp="1"/>
          </p:cNvSpPr>
          <p:nvPr>
            <p:ph type="title"/>
          </p:nvPr>
        </p:nvSpPr>
        <p:spPr/>
        <p:txBody>
          <a:bodyPr/>
          <a:lstStyle/>
          <a:p>
            <a:endParaRPr lang="en-IN"/>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457200" y="304799"/>
          <a:ext cx="8229600" cy="6298464"/>
        </p:xfrm>
        <a:graphic>
          <a:graphicData uri="http://schemas.openxmlformats.org/drawingml/2006/table">
            <a:tbl>
              <a:tblPr firstRow="1" bandRow="1">
                <a:tableStyleId>{5C22544A-7EE6-4342-B048-85BDC9FD1C3A}</a:tableStyleId>
              </a:tblPr>
              <a:tblGrid>
                <a:gridCol w="2057400">
                  <a:extLst>
                    <a:ext uri="{9D8B030D-6E8A-4147-A177-3AD203B41FA5}">
                      <a16:colId xmlns:a16="http://schemas.microsoft.com/office/drawing/2014/main" val="20000"/>
                    </a:ext>
                  </a:extLst>
                </a:gridCol>
                <a:gridCol w="6172200">
                  <a:extLst>
                    <a:ext uri="{9D8B030D-6E8A-4147-A177-3AD203B41FA5}">
                      <a16:colId xmlns:a16="http://schemas.microsoft.com/office/drawing/2014/main" val="20001"/>
                    </a:ext>
                  </a:extLst>
                </a:gridCol>
              </a:tblGrid>
              <a:tr h="915938">
                <a:tc>
                  <a:txBody>
                    <a:bodyPr/>
                    <a:lstStyle/>
                    <a:p>
                      <a:pPr algn="l" fontAlgn="ctr"/>
                      <a:r>
                        <a:rPr lang="en-IN" sz="1800" b="1" dirty="0">
                          <a:solidFill>
                            <a:schemeClr val="tx1"/>
                          </a:solidFill>
                        </a:rPr>
                        <a:t>Buy Policy Instantly</a:t>
                      </a:r>
                      <a:endParaRPr lang="en-IN" sz="1800" dirty="0">
                        <a:solidFill>
                          <a:schemeClr val="tx1"/>
                        </a:solidFill>
                      </a:endParaRPr>
                    </a:p>
                  </a:txBody>
                  <a:tcPr marL="142875" marR="142875" marT="85725" marB="85725" anchor="ctr">
                    <a:solidFill>
                      <a:srgbClr val="FFFF66"/>
                    </a:solidFill>
                  </a:tcPr>
                </a:tc>
                <a:tc>
                  <a:txBody>
                    <a:bodyPr/>
                    <a:lstStyle/>
                    <a:p>
                      <a:pPr algn="l" fontAlgn="ctr"/>
                      <a:r>
                        <a:rPr lang="en-IN" sz="1800" b="0" dirty="0">
                          <a:solidFill>
                            <a:schemeClr val="tx1"/>
                          </a:solidFill>
                        </a:rPr>
                        <a:t>Simple online option to buy or renew policy immediately. No paperwork or waiting period.</a:t>
                      </a:r>
                    </a:p>
                  </a:txBody>
                  <a:tcPr marL="142875" marR="142875" marT="85725" marB="85725" anchor="ctr">
                    <a:solidFill>
                      <a:srgbClr val="FFFF66"/>
                    </a:solidFill>
                  </a:tcPr>
                </a:tc>
                <a:extLst>
                  <a:ext uri="{0D108BD9-81ED-4DB2-BD59-A6C34878D82A}">
                    <a16:rowId xmlns:a16="http://schemas.microsoft.com/office/drawing/2014/main" val="10000"/>
                  </a:ext>
                </a:extLst>
              </a:tr>
              <a:tr h="713210">
                <a:tc>
                  <a:txBody>
                    <a:bodyPr/>
                    <a:lstStyle/>
                    <a:p>
                      <a:pPr algn="l" fontAlgn="ctr"/>
                      <a:r>
                        <a:rPr lang="en-IN" sz="1800" b="1" dirty="0">
                          <a:solidFill>
                            <a:schemeClr val="tx1"/>
                          </a:solidFill>
                        </a:rPr>
                        <a:t>Wide Network of Garages</a:t>
                      </a:r>
                      <a:endParaRPr lang="en-IN" sz="1800" dirty="0">
                        <a:solidFill>
                          <a:schemeClr val="tx1"/>
                        </a:solidFill>
                      </a:endParaRPr>
                    </a:p>
                  </a:txBody>
                  <a:tcPr marL="142875" marR="142875" marT="85725" marB="85725" anchor="ctr"/>
                </a:tc>
                <a:tc>
                  <a:txBody>
                    <a:bodyPr/>
                    <a:lstStyle/>
                    <a:p>
                      <a:pPr algn="l" fontAlgn="ctr"/>
                      <a:r>
                        <a:rPr lang="en-IN" sz="1800">
                          <a:solidFill>
                            <a:schemeClr val="tx1"/>
                          </a:solidFill>
                        </a:rPr>
                        <a:t>Avail cashless claim at over 3,400+ certified garages across India.</a:t>
                      </a:r>
                    </a:p>
                  </a:txBody>
                  <a:tcPr marL="142875" marR="142875" marT="85725" marB="85725" anchor="ctr"/>
                </a:tc>
                <a:extLst>
                  <a:ext uri="{0D108BD9-81ED-4DB2-BD59-A6C34878D82A}">
                    <a16:rowId xmlns:a16="http://schemas.microsoft.com/office/drawing/2014/main" val="10001"/>
                  </a:ext>
                </a:extLst>
              </a:tr>
              <a:tr h="915938">
                <a:tc>
                  <a:txBody>
                    <a:bodyPr/>
                    <a:lstStyle/>
                    <a:p>
                      <a:pPr algn="l" fontAlgn="ctr"/>
                      <a:r>
                        <a:rPr lang="en-IN" sz="1800" b="1" dirty="0">
                          <a:solidFill>
                            <a:schemeClr val="tx1"/>
                          </a:solidFill>
                        </a:rPr>
                        <a:t>Win Big</a:t>
                      </a:r>
                      <a:endParaRPr lang="en-IN" sz="1800" dirty="0">
                        <a:solidFill>
                          <a:schemeClr val="tx1"/>
                        </a:solidFill>
                      </a:endParaRPr>
                    </a:p>
                  </a:txBody>
                  <a:tcPr marL="142875" marR="142875" marT="85725" marB="85725" anchor="ctr">
                    <a:solidFill>
                      <a:srgbClr val="FFFF66"/>
                    </a:solidFill>
                  </a:tcPr>
                </a:tc>
                <a:tc>
                  <a:txBody>
                    <a:bodyPr/>
                    <a:lstStyle/>
                    <a:p>
                      <a:pPr algn="l" fontAlgn="ctr"/>
                      <a:r>
                        <a:rPr lang="en-IN" sz="1800" dirty="0">
                          <a:solidFill>
                            <a:schemeClr val="tx1"/>
                          </a:solidFill>
                        </a:rPr>
                        <a:t>A No Claim Bonus (NCB) will be awarded to you if you run through the whole policy period without staking a single claim.</a:t>
                      </a:r>
                    </a:p>
                  </a:txBody>
                  <a:tcPr marL="142875" marR="142875" marT="85725" marB="85725" anchor="ctr">
                    <a:solidFill>
                      <a:srgbClr val="FFFF66"/>
                    </a:solidFill>
                  </a:tcPr>
                </a:tc>
                <a:extLst>
                  <a:ext uri="{0D108BD9-81ED-4DB2-BD59-A6C34878D82A}">
                    <a16:rowId xmlns:a16="http://schemas.microsoft.com/office/drawing/2014/main" val="10002"/>
                  </a:ext>
                </a:extLst>
              </a:tr>
              <a:tr h="915938">
                <a:tc>
                  <a:txBody>
                    <a:bodyPr/>
                    <a:lstStyle/>
                    <a:p>
                      <a:pPr algn="l" fontAlgn="ctr"/>
                      <a:r>
                        <a:rPr lang="en-IN" sz="1800" b="1">
                          <a:solidFill>
                            <a:schemeClr val="tx1"/>
                          </a:solidFill>
                        </a:rPr>
                        <a:t>Relocate conveniently</a:t>
                      </a:r>
                      <a:endParaRPr lang="en-IN" sz="1800">
                        <a:solidFill>
                          <a:schemeClr val="tx1"/>
                        </a:solidFill>
                      </a:endParaRPr>
                    </a:p>
                  </a:txBody>
                  <a:tcPr marL="142875" marR="142875" marT="85725" marB="85725" anchor="ctr"/>
                </a:tc>
                <a:tc>
                  <a:txBody>
                    <a:bodyPr/>
                    <a:lstStyle/>
                    <a:p>
                      <a:pPr algn="l" fontAlgn="ctr"/>
                      <a:r>
                        <a:rPr lang="en-IN" sz="1800" dirty="0">
                          <a:solidFill>
                            <a:schemeClr val="tx1"/>
                          </a:solidFill>
                        </a:rPr>
                        <a:t>Transfer all the benefits of your accumulated NCB when shifting from ICICI Lombard to another motor insurance company.</a:t>
                      </a:r>
                    </a:p>
                  </a:txBody>
                  <a:tcPr marL="142875" marR="142875" marT="85725" marB="85725" anchor="ctr"/>
                </a:tc>
                <a:extLst>
                  <a:ext uri="{0D108BD9-81ED-4DB2-BD59-A6C34878D82A}">
                    <a16:rowId xmlns:a16="http://schemas.microsoft.com/office/drawing/2014/main" val="10003"/>
                  </a:ext>
                </a:extLst>
              </a:tr>
              <a:tr h="1502139">
                <a:tc>
                  <a:txBody>
                    <a:bodyPr/>
                    <a:lstStyle/>
                    <a:p>
                      <a:pPr algn="l" fontAlgn="ctr"/>
                      <a:r>
                        <a:rPr lang="en-IN" sz="1800" b="1" dirty="0">
                          <a:solidFill>
                            <a:schemeClr val="tx1"/>
                          </a:solidFill>
                        </a:rPr>
                        <a:t>Constantly with you</a:t>
                      </a:r>
                      <a:endParaRPr lang="en-IN" sz="1800" dirty="0">
                        <a:solidFill>
                          <a:schemeClr val="tx1"/>
                        </a:solidFill>
                      </a:endParaRPr>
                    </a:p>
                  </a:txBody>
                  <a:tcPr marL="142875" marR="142875" marT="85725" marB="85725" anchor="ctr">
                    <a:solidFill>
                      <a:srgbClr val="FFFF66"/>
                    </a:solidFill>
                  </a:tcPr>
                </a:tc>
                <a:tc>
                  <a:txBody>
                    <a:bodyPr/>
                    <a:lstStyle/>
                    <a:p>
                      <a:pPr algn="l" fontAlgn="ctr"/>
                      <a:r>
                        <a:rPr lang="en-IN" sz="1800" dirty="0">
                          <a:solidFill>
                            <a:schemeClr val="tx1"/>
                          </a:solidFill>
                        </a:rPr>
                        <a:t>In the case of an accident, we are just a phone call away. Our Roadside Assistance cover help you get the proper assistance, anytime, anywhere. Always be in the loop with our free renewal reminder service. Also, it’s as easy as child’s play to check the status of your claim, online.</a:t>
                      </a:r>
                    </a:p>
                  </a:txBody>
                  <a:tcPr marL="142875" marR="142875" marT="85725" marB="85725" anchor="ctr">
                    <a:solidFill>
                      <a:srgbClr val="FFFF66"/>
                    </a:solidFill>
                  </a:tcPr>
                </a:tc>
                <a:extLst>
                  <a:ext uri="{0D108BD9-81ED-4DB2-BD59-A6C34878D82A}">
                    <a16:rowId xmlns:a16="http://schemas.microsoft.com/office/drawing/2014/main" val="10004"/>
                  </a:ext>
                </a:extLst>
              </a:tr>
              <a:tr h="1209038">
                <a:tc>
                  <a:txBody>
                    <a:bodyPr/>
                    <a:lstStyle/>
                    <a:p>
                      <a:pPr algn="l" fontAlgn="ctr"/>
                      <a:r>
                        <a:rPr lang="en-IN" sz="1800" b="1">
                          <a:solidFill>
                            <a:schemeClr val="tx1"/>
                          </a:solidFill>
                        </a:rPr>
                        <a:t>Additional Perks</a:t>
                      </a:r>
                      <a:endParaRPr lang="en-IN" sz="1800">
                        <a:solidFill>
                          <a:schemeClr val="tx1"/>
                        </a:solidFill>
                      </a:endParaRPr>
                    </a:p>
                  </a:txBody>
                  <a:tcPr marL="142875" marR="142875" marT="85725" marB="85725" anchor="ctr"/>
                </a:tc>
                <a:tc>
                  <a:txBody>
                    <a:bodyPr/>
                    <a:lstStyle/>
                    <a:p>
                      <a:pPr algn="l" fontAlgn="ctr"/>
                      <a:r>
                        <a:rPr lang="en-IN" sz="1800" dirty="0">
                          <a:solidFill>
                            <a:schemeClr val="tx1"/>
                          </a:solidFill>
                        </a:rPr>
                        <a:t>We cover as much as Rs.1,500 in towing charges. With the add-on Garage Cash Cover, earn daily conveyance allowance (as much as Rs.500) when your car is in the garage.</a:t>
                      </a:r>
                    </a:p>
                  </a:txBody>
                  <a:tcPr marL="142875" marR="142875" marT="85725" marB="85725" anchor="ctr"/>
                </a:tc>
                <a:extLst>
                  <a:ext uri="{0D108BD9-81ED-4DB2-BD59-A6C34878D82A}">
                    <a16:rowId xmlns:a16="http://schemas.microsoft.com/office/drawing/2014/main" val="10005"/>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Area</a:t>
            </a:r>
          </a:p>
        </p:txBody>
      </p:sp>
      <p:graphicFrame>
        <p:nvGraphicFramePr>
          <p:cNvPr id="4" name="Content Placeholder 3"/>
          <p:cNvGraphicFramePr>
            <a:graphicFrameLocks noGrp="1"/>
          </p:cNvGraphicFramePr>
          <p:nvPr>
            <p:ph idx="1"/>
          </p:nvPr>
        </p:nvGraphicFramePr>
        <p:xfrm>
          <a:off x="457200" y="1600200"/>
          <a:ext cx="82296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5BDF4395-80E4-423B-A453-AB079184C2C0}"/>
                                            </p:graphicEl>
                                          </p:spTgt>
                                        </p:tgtEl>
                                        <p:attrNameLst>
                                          <p:attrName>style.visibility</p:attrName>
                                        </p:attrNameLst>
                                      </p:cBhvr>
                                      <p:to>
                                        <p:strVal val="visible"/>
                                      </p:to>
                                    </p:set>
                                    <p:anim calcmode="lin" valueType="num">
                                      <p:cBhvr additive="base">
                                        <p:cTn id="7" dur="500" fill="hold"/>
                                        <p:tgtEl>
                                          <p:spTgt spid="4">
                                            <p:graphicEl>
                                              <a:dgm id="{5BDF4395-80E4-423B-A453-AB079184C2C0}"/>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5BDF4395-80E4-423B-A453-AB079184C2C0}"/>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9971EC17-A13D-4A70-B562-40356C2D9A26}"/>
                                            </p:graphicEl>
                                          </p:spTgt>
                                        </p:tgtEl>
                                        <p:attrNameLst>
                                          <p:attrName>style.visibility</p:attrName>
                                        </p:attrNameLst>
                                      </p:cBhvr>
                                      <p:to>
                                        <p:strVal val="visible"/>
                                      </p:to>
                                    </p:set>
                                    <p:anim calcmode="lin" valueType="num">
                                      <p:cBhvr additive="base">
                                        <p:cTn id="13" dur="500" fill="hold"/>
                                        <p:tgtEl>
                                          <p:spTgt spid="4">
                                            <p:graphicEl>
                                              <a:dgm id="{9971EC17-A13D-4A70-B562-40356C2D9A26}"/>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9971EC17-A13D-4A70-B562-40356C2D9A26}"/>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EDA0A1BE-0849-49E4-9060-367F6AC1FD0F}"/>
                                            </p:graphicEl>
                                          </p:spTgt>
                                        </p:tgtEl>
                                        <p:attrNameLst>
                                          <p:attrName>style.visibility</p:attrName>
                                        </p:attrNameLst>
                                      </p:cBhvr>
                                      <p:to>
                                        <p:strVal val="visible"/>
                                      </p:to>
                                    </p:set>
                                    <p:anim calcmode="lin" valueType="num">
                                      <p:cBhvr additive="base">
                                        <p:cTn id="19" dur="500" fill="hold"/>
                                        <p:tgtEl>
                                          <p:spTgt spid="4">
                                            <p:graphicEl>
                                              <a:dgm id="{EDA0A1BE-0849-49E4-9060-367F6AC1FD0F}"/>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EDA0A1BE-0849-49E4-9060-367F6AC1FD0F}"/>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F4FA19B9-A380-4CEF-AF0F-D16930C05784}"/>
                                            </p:graphicEl>
                                          </p:spTgt>
                                        </p:tgtEl>
                                        <p:attrNameLst>
                                          <p:attrName>style.visibility</p:attrName>
                                        </p:attrNameLst>
                                      </p:cBhvr>
                                      <p:to>
                                        <p:strVal val="visible"/>
                                      </p:to>
                                    </p:set>
                                    <p:anim calcmode="lin" valueType="num">
                                      <p:cBhvr additive="base">
                                        <p:cTn id="25" dur="500" fill="hold"/>
                                        <p:tgtEl>
                                          <p:spTgt spid="4">
                                            <p:graphicEl>
                                              <a:dgm id="{F4FA19B9-A380-4CEF-AF0F-D16930C05784}"/>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F4FA19B9-A380-4CEF-AF0F-D16930C05784}"/>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93D3687F-4982-45D1-890F-EA2CAC3A086B}"/>
                                            </p:graphicEl>
                                          </p:spTgt>
                                        </p:tgtEl>
                                        <p:attrNameLst>
                                          <p:attrName>style.visibility</p:attrName>
                                        </p:attrNameLst>
                                      </p:cBhvr>
                                      <p:to>
                                        <p:strVal val="visible"/>
                                      </p:to>
                                    </p:set>
                                    <p:anim calcmode="lin" valueType="num">
                                      <p:cBhvr additive="base">
                                        <p:cTn id="31" dur="500" fill="hold"/>
                                        <p:tgtEl>
                                          <p:spTgt spid="4">
                                            <p:graphicEl>
                                              <a:dgm id="{93D3687F-4982-45D1-890F-EA2CAC3A086B}"/>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93D3687F-4982-45D1-890F-EA2CAC3A086B}"/>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66"/>
          </a:solidFill>
        </p:spPr>
        <p:txBody>
          <a:bodyPr/>
          <a:lstStyle/>
          <a:p>
            <a:r>
              <a:rPr lang="en-IN" dirty="0"/>
              <a:t>Add on Cover  </a:t>
            </a:r>
          </a:p>
        </p:txBody>
      </p:sp>
      <p:sp>
        <p:nvSpPr>
          <p:cNvPr id="3" name="Content Placeholder 2"/>
          <p:cNvSpPr>
            <a:spLocks noGrp="1"/>
          </p:cNvSpPr>
          <p:nvPr>
            <p:ph idx="1"/>
          </p:nvPr>
        </p:nvSpPr>
        <p:spPr>
          <a:xfrm>
            <a:off x="457200" y="1600200"/>
            <a:ext cx="8229600" cy="4953000"/>
          </a:xfrm>
        </p:spPr>
        <p:txBody>
          <a:bodyPr>
            <a:normAutofit fontScale="62500" lnSpcReduction="20000"/>
          </a:bodyPr>
          <a:lstStyle/>
          <a:p>
            <a:pPr algn="just"/>
            <a:r>
              <a:rPr lang="en-IN" b="1" dirty="0"/>
              <a:t>Zero Depreciation:</a:t>
            </a:r>
            <a:r>
              <a:rPr lang="en-IN" dirty="0"/>
              <a:t> Normally, any insurance payout in response to a claim will deduct a specific amount from the claim amount citing depreciation, or the natural wear and tear of the damaged parts due to aging. This aptly named cover saves you from such deductions.</a:t>
            </a:r>
          </a:p>
          <a:p>
            <a:pPr algn="just"/>
            <a:r>
              <a:rPr lang="en-IN" b="1" dirty="0"/>
              <a:t>Roadside Assistance:</a:t>
            </a:r>
            <a:r>
              <a:rPr lang="en-IN" dirty="0"/>
              <a:t> A very handy option, this cover helps you through those nagging breakdowns or unfortunate accidents that are likely to affect your vehicle on the road. Roadside assistance can be sought for a maximum of 4 times in a policy year and accounts for such issues as towing, supply of fuel, flat tyres, battery issues, replacement of keys etc.</a:t>
            </a:r>
          </a:p>
          <a:p>
            <a:pPr algn="just"/>
            <a:r>
              <a:rPr lang="en-IN" b="1" dirty="0"/>
              <a:t>Consumables</a:t>
            </a:r>
            <a:r>
              <a:rPr lang="en-IN" dirty="0"/>
              <a:t>- Accounts for the procurement of consumables that are used in your vehicle and needs replacing after an accident. Consumables include nuts, bolts, grease, lubricants, brake fluid etc.</a:t>
            </a:r>
          </a:p>
          <a:p>
            <a:pPr algn="just"/>
            <a:r>
              <a:rPr lang="en-IN" b="1" dirty="0"/>
              <a:t>Return to Invoice</a:t>
            </a:r>
            <a:r>
              <a:rPr lang="en-IN" dirty="0"/>
              <a:t>- This ICICI Lombard Car Insurance add-on pays the difference between the Insured’s Declared Value (IDV) and the actual purchase value (as listed on the invoice) of the vehicle, in the case of a total loss or constructive total loss (liability is greater than 75% of the vehicle’s IDV).</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867400"/>
          </a:xfrm>
        </p:spPr>
        <p:txBody>
          <a:bodyPr>
            <a:normAutofit fontScale="70000" lnSpcReduction="20000"/>
          </a:bodyPr>
          <a:lstStyle/>
          <a:p>
            <a:pPr algn="just"/>
            <a:r>
              <a:rPr lang="en-IN" b="1" dirty="0"/>
              <a:t>Engine Protect Plus</a:t>
            </a:r>
            <a:r>
              <a:rPr lang="en-IN" dirty="0"/>
              <a:t>- This covers takes care of the expenses incurred in the repair of the engine, gearbox or differential parts that may occur due to such conditions as the leakage of lubricating oils, water ingression etc., conditions that aren’t usually covered by the primary policy.</a:t>
            </a:r>
          </a:p>
          <a:p>
            <a:pPr algn="just"/>
            <a:r>
              <a:rPr lang="en-IN" b="1" dirty="0"/>
              <a:t>Garage Cash</a:t>
            </a:r>
            <a:r>
              <a:rPr lang="en-IN" dirty="0"/>
              <a:t>- Daily allowance for the times when your car is parked in the garage for an extended duration of time as part of a scheduled or unplanned servicing routine. Coverage also extends to a lump-sum amount in case of a total loss or a constructive total loss.</a:t>
            </a:r>
          </a:p>
          <a:p>
            <a:pPr algn="just"/>
            <a:r>
              <a:rPr lang="en-IN" b="1" dirty="0"/>
              <a:t>Loss of Personal Belongings</a:t>
            </a:r>
            <a:r>
              <a:rPr lang="en-IN" dirty="0"/>
              <a:t>- Accounts for the loss of your personal belongings that were in the car, and were deemed damaged or lost due to an accident or theft respectively. To avail the claim amount, a police FIR detailing the loss or theft is necessary as well as Rs.500 will be deducted from your end.</a:t>
            </a:r>
          </a:p>
          <a:p>
            <a:pPr algn="just"/>
            <a:r>
              <a:rPr lang="en-IN" b="1" dirty="0"/>
              <a:t>Key Protect</a:t>
            </a:r>
            <a:r>
              <a:rPr lang="en-IN" dirty="0"/>
              <a:t>- This ICICI Lombard </a:t>
            </a:r>
            <a:r>
              <a:rPr lang="en-IN" u="sng" dirty="0">
                <a:hlinkClick r:id="rId2"/>
              </a:rPr>
              <a:t>Car Insurance add-on</a:t>
            </a:r>
            <a:r>
              <a:rPr lang="en-IN" dirty="0"/>
              <a:t> takes care of the expenses incurred in the repair or replacement of car keys and locks or related mechanisms that are part of the insured vehicle.</a:t>
            </a:r>
          </a:p>
          <a:p>
            <a:pPr algn="just"/>
            <a:endParaRPr lang="en-IN" dirty="0"/>
          </a:p>
        </p:txBody>
      </p:sp>
      <p:sp>
        <p:nvSpPr>
          <p:cNvPr id="4" name="Title 3"/>
          <p:cNvSpPr>
            <a:spLocks noGrp="1"/>
          </p:cNvSpPr>
          <p:nvPr>
            <p:ph type="title"/>
          </p:nvPr>
        </p:nvSpPr>
        <p:spPr/>
        <p:txBody>
          <a:bodyPr/>
          <a:lstStyle/>
          <a:p>
            <a:endParaRPr lang="en-IN"/>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66"/>
          </a:solidFill>
        </p:spPr>
        <p:txBody>
          <a:bodyPr>
            <a:normAutofit/>
          </a:bodyPr>
          <a:lstStyle/>
          <a:p>
            <a:r>
              <a:rPr lang="en-IN" b="1" dirty="0"/>
              <a:t>Key Benefits</a:t>
            </a:r>
            <a:endParaRPr lang="en-IN" dirty="0"/>
          </a:p>
        </p:txBody>
      </p:sp>
      <p:sp>
        <p:nvSpPr>
          <p:cNvPr id="3" name="Content Placeholder 2"/>
          <p:cNvSpPr>
            <a:spLocks noGrp="1"/>
          </p:cNvSpPr>
          <p:nvPr>
            <p:ph idx="1"/>
          </p:nvPr>
        </p:nvSpPr>
        <p:spPr/>
        <p:txBody>
          <a:bodyPr>
            <a:normAutofit fontScale="70000" lnSpcReduction="20000"/>
          </a:bodyPr>
          <a:lstStyle/>
          <a:p>
            <a:pPr algn="just"/>
            <a:r>
              <a:rPr lang="en-IN" b="1" dirty="0"/>
              <a:t>Hassle Free Process</a:t>
            </a:r>
            <a:r>
              <a:rPr lang="en-IN" dirty="0"/>
              <a:t>: At the onset, buying or renewing the ICICI Lombard saves time, human effort and the accompanying inputs of money and your fragile patience. Plus, there are no documents to submit or spot- verifications when the policy is purchased online. Hence, in a matter of a few steps, you will be covered by a comprehensive car insurance policy from ICICI Lombard.</a:t>
            </a:r>
          </a:p>
          <a:p>
            <a:pPr algn="just"/>
            <a:r>
              <a:rPr lang="en-IN" b="1" dirty="0"/>
              <a:t>24x7 Coverage</a:t>
            </a:r>
            <a:r>
              <a:rPr lang="en-IN" dirty="0"/>
              <a:t>: Online purchase of the ICICI Car Insurance policy allows you to seamlessly transition from your expiring policy to the protective embrace of its capable extension or replacement. The instantaneous policy issue comes with e-copies that can be accessed anytime and printed out.</a:t>
            </a:r>
          </a:p>
          <a:p>
            <a:pPr algn="just"/>
            <a:r>
              <a:rPr lang="en-IN" b="1" dirty="0"/>
              <a:t>24x7 Support</a:t>
            </a:r>
            <a:r>
              <a:rPr lang="en-IN" dirty="0"/>
              <a:t>: Procurement or renewal of ICICI Lombard Car Insurance online is accompanied by the company’s brand of superior customer support, applicable 24x7, 365 days a year.</a:t>
            </a:r>
          </a:p>
          <a:p>
            <a:pPr algn="just"/>
            <a:endParaRPr lang="en-IN"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66"/>
          </a:solidFill>
        </p:spPr>
        <p:txBody>
          <a:bodyPr/>
          <a:lstStyle/>
          <a:p>
            <a:r>
              <a:rPr lang="en-IN" dirty="0"/>
              <a:t>Inclusion </a:t>
            </a:r>
          </a:p>
        </p:txBody>
      </p:sp>
      <p:sp>
        <p:nvSpPr>
          <p:cNvPr id="3" name="Content Placeholder 2"/>
          <p:cNvSpPr>
            <a:spLocks noGrp="1"/>
          </p:cNvSpPr>
          <p:nvPr>
            <p:ph idx="1"/>
          </p:nvPr>
        </p:nvSpPr>
        <p:spPr>
          <a:xfrm>
            <a:off x="457200" y="1600200"/>
            <a:ext cx="8229600" cy="4953000"/>
          </a:xfrm>
        </p:spPr>
        <p:txBody>
          <a:bodyPr>
            <a:normAutofit fontScale="55000" lnSpcReduction="20000"/>
          </a:bodyPr>
          <a:lstStyle/>
          <a:p>
            <a:pPr algn="just"/>
            <a:r>
              <a:rPr lang="en-IN" b="1" dirty="0"/>
              <a:t>Loss or Damage to your Vehicle</a:t>
            </a:r>
            <a:r>
              <a:rPr lang="en-IN" dirty="0"/>
              <a:t>: The policy covers the loss or damage endured by your vehicle due to the following reasons.</a:t>
            </a:r>
          </a:p>
          <a:p>
            <a:pPr algn="just"/>
            <a:r>
              <a:rPr lang="en-IN" b="1" dirty="0"/>
              <a:t>Natural Mishaps</a:t>
            </a:r>
            <a:r>
              <a:rPr lang="en-IN" dirty="0"/>
              <a:t>: Fire, explosion, self-ignition or lightning, earthquake, flood, typhoon, hurricane, storm, tempest, inundation, cyclone, hailstorm, frost, landslide, rockslide.</a:t>
            </a:r>
          </a:p>
          <a:p>
            <a:pPr algn="just"/>
            <a:r>
              <a:rPr lang="en-IN" b="1" dirty="0"/>
              <a:t>Man-made</a:t>
            </a:r>
            <a:r>
              <a:rPr lang="en-IN" dirty="0"/>
              <a:t>: Burglary, theft, riot, strike, malicious act, accident by external means, terrorist activity, any damage in transit by road, rail, inland waterway, lift, elevator or air, etc.</a:t>
            </a:r>
          </a:p>
          <a:p>
            <a:pPr algn="just"/>
            <a:r>
              <a:rPr lang="en-IN" b="1" dirty="0"/>
              <a:t>Personal Accident Cover</a:t>
            </a:r>
            <a:r>
              <a:rPr lang="en-IN" dirty="0"/>
              <a:t>: As part of the overall motor insurance, ICICI Lombard provides personal accident cover in the event of your unfortunate accident while driving. This accident cover can also be extended to passengers, whose number equals the maximum permissible occupancy in the vehicle.</a:t>
            </a:r>
          </a:p>
          <a:p>
            <a:pPr algn="just"/>
            <a:r>
              <a:rPr lang="en-IN" b="1" dirty="0"/>
              <a:t>Third Party Legal Liability</a:t>
            </a:r>
            <a:r>
              <a:rPr lang="en-IN" dirty="0"/>
              <a:t>: The policy also provides for scenarios wherein your vehicle might have been the cause of/ been part of an accident that resulted in the injury, disability or death of an individual (not directly related to you) or caused damages to a third party property.</a:t>
            </a:r>
          </a:p>
          <a:p>
            <a:pPr algn="just"/>
            <a:r>
              <a:rPr lang="en-IN" b="1" dirty="0"/>
              <a:t>Additional Covers</a:t>
            </a:r>
            <a:r>
              <a:rPr lang="en-IN" dirty="0"/>
              <a:t>: Herein, additional protection can be purchased for electrical/non- electrical accessories including fog lights, stereo system, mats and seat cover etc. Implementation of bi-fuel injection systems, such as for CNG, can also be covered.</a:t>
            </a:r>
          </a:p>
          <a:p>
            <a:pPr algn="just"/>
            <a:endParaRPr lang="en-IN"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66"/>
          </a:solidFill>
        </p:spPr>
        <p:txBody>
          <a:bodyPr>
            <a:normAutofit/>
          </a:bodyPr>
          <a:lstStyle/>
          <a:p>
            <a:r>
              <a:rPr lang="en-IN" b="1" dirty="0"/>
              <a:t>Exclusions</a:t>
            </a:r>
            <a:endParaRPr lang="en-IN" dirty="0"/>
          </a:p>
        </p:txBody>
      </p:sp>
      <p:sp>
        <p:nvSpPr>
          <p:cNvPr id="3" name="Content Placeholder 2"/>
          <p:cNvSpPr>
            <a:spLocks noGrp="1"/>
          </p:cNvSpPr>
          <p:nvPr>
            <p:ph idx="1"/>
          </p:nvPr>
        </p:nvSpPr>
        <p:spPr>
          <a:xfrm>
            <a:off x="457200" y="1600200"/>
            <a:ext cx="8229600" cy="4800600"/>
          </a:xfrm>
        </p:spPr>
        <p:txBody>
          <a:bodyPr>
            <a:normAutofit fontScale="77500" lnSpcReduction="20000"/>
          </a:bodyPr>
          <a:lstStyle/>
          <a:p>
            <a:pPr algn="just"/>
            <a:r>
              <a:rPr lang="en-IN" dirty="0"/>
              <a:t>General and natural ageing that results in wear and tear.</a:t>
            </a:r>
          </a:p>
          <a:p>
            <a:pPr algn="just"/>
            <a:r>
              <a:rPr lang="en-IN" dirty="0"/>
              <a:t>Damage caused to vehicle when the driver wasn’t carrying a driver’s license, and/or driving under the influence of alcohol or other mood/mind stimulating substances.</a:t>
            </a:r>
          </a:p>
          <a:p>
            <a:pPr algn="just"/>
            <a:r>
              <a:rPr lang="en-IN" dirty="0"/>
              <a:t>Mechanical or electrical breakdown.</a:t>
            </a:r>
          </a:p>
          <a:p>
            <a:pPr algn="just"/>
            <a:r>
              <a:rPr lang="en-IN" dirty="0"/>
              <a:t>Damage to vehicle by war, mutiny or nuclear attacks.</a:t>
            </a:r>
          </a:p>
          <a:p>
            <a:pPr algn="just"/>
            <a:r>
              <a:rPr lang="en-IN" dirty="0"/>
              <a:t>Consumables like oil, grease, etc.</a:t>
            </a:r>
          </a:p>
          <a:p>
            <a:pPr algn="just"/>
            <a:r>
              <a:rPr lang="en-IN" dirty="0"/>
              <a:t>Depreciation in line with the market scenarios and other external conditions.</a:t>
            </a:r>
          </a:p>
          <a:p>
            <a:pPr algn="just"/>
            <a:r>
              <a:rPr lang="en-IN" dirty="0"/>
              <a:t>Loss of the vehicle or damage incurred that can be sufficiently proven to be deliberate or consequential. Any contractual liabilities are also excluded from the scope of the policy.</a:t>
            </a:r>
          </a:p>
          <a:p>
            <a:pPr algn="just"/>
            <a:endParaRPr lang="en-IN"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66"/>
          </a:solidFill>
        </p:spPr>
        <p:txBody>
          <a:bodyPr/>
          <a:lstStyle/>
          <a:p>
            <a:r>
              <a:rPr lang="en-IN" dirty="0"/>
              <a:t>Attractive Discounts</a:t>
            </a:r>
          </a:p>
        </p:txBody>
      </p:sp>
      <p:sp>
        <p:nvSpPr>
          <p:cNvPr id="3" name="Content Placeholder 2"/>
          <p:cNvSpPr>
            <a:spLocks noGrp="1"/>
          </p:cNvSpPr>
          <p:nvPr>
            <p:ph idx="1"/>
          </p:nvPr>
        </p:nvSpPr>
        <p:spPr>
          <a:xfrm>
            <a:off x="457200" y="1600200"/>
            <a:ext cx="8229600" cy="4876800"/>
          </a:xfrm>
        </p:spPr>
        <p:txBody>
          <a:bodyPr>
            <a:normAutofit fontScale="55000" lnSpcReduction="20000"/>
          </a:bodyPr>
          <a:lstStyle/>
          <a:p>
            <a:pPr algn="just"/>
            <a:r>
              <a:rPr lang="en-IN" b="1" dirty="0"/>
              <a:t>No Claim Bonus (NCB):</a:t>
            </a:r>
            <a:r>
              <a:rPr lang="en-IN" dirty="0"/>
              <a:t> If you do not raise a claim through a policy year, you are eligible for the No Claim Bonus (NCB). Also, this NCB can be adjusted against your renewal premium in accordance with the applicable ‘No Claim Discount Scale’.</a:t>
            </a:r>
          </a:p>
          <a:p>
            <a:pPr algn="just"/>
            <a:r>
              <a:rPr lang="en-IN" b="1" dirty="0"/>
              <a:t>Anti-Theft Devices</a:t>
            </a:r>
            <a:r>
              <a:rPr lang="en-IN" dirty="0"/>
              <a:t>: Including approved anti-theft devices in your vehicle qualifies you for a discount upon renewal.</a:t>
            </a:r>
          </a:p>
          <a:p>
            <a:pPr algn="just"/>
            <a:r>
              <a:rPr lang="en-IN" b="1" dirty="0"/>
              <a:t>Automobile Associations</a:t>
            </a:r>
            <a:r>
              <a:rPr lang="en-IN" dirty="0"/>
              <a:t>: Being part of a recognized Automobile Association qualifies you for a discount upon policy renewal.</a:t>
            </a:r>
          </a:p>
          <a:p>
            <a:pPr algn="just"/>
            <a:r>
              <a:rPr lang="en-IN" b="1" dirty="0"/>
              <a:t>Handicap Discount:</a:t>
            </a:r>
            <a:r>
              <a:rPr lang="en-IN" dirty="0"/>
              <a:t> If the vehicle is custom made or redesigned to suit a handicapped person, then a discount of 50% on the own damage premium will be allocated to the insured.</a:t>
            </a:r>
          </a:p>
          <a:p>
            <a:pPr algn="just"/>
            <a:r>
              <a:rPr lang="en-IN" b="1" dirty="0"/>
              <a:t>Voluntary Deductions</a:t>
            </a:r>
            <a:r>
              <a:rPr lang="en-IN" dirty="0"/>
              <a:t>: Herein, you have the choice to contribute first for the agreed settlement for any claim that has arisen due to an accident. Anything beyond this sum of money will be furnished by ICICI Lombard, </a:t>
            </a:r>
            <a:r>
              <a:rPr lang="en-IN" dirty="0" err="1"/>
              <a:t>upto</a:t>
            </a:r>
            <a:r>
              <a:rPr lang="en-IN" dirty="0"/>
              <a:t> the sum insured or the claim amount, whichever is lower. Voluntary deductions help save substantially on premiums and renewals.</a:t>
            </a:r>
          </a:p>
          <a:p>
            <a:pPr algn="just"/>
            <a:r>
              <a:rPr lang="en-IN" b="1" dirty="0"/>
              <a:t>Third Party Property Damage (TPPD)</a:t>
            </a:r>
            <a:r>
              <a:rPr lang="en-IN" dirty="0"/>
              <a:t>: A discount of Rs.100 applies if you are willing to bear any liability that exceeds Rs.6,000 in situations wherein your vehicle is involved in an accident that is the cause for TPPD. Any amount exceeding Rs.6,000 will be furnished by ICICI Lombard Car Insurance.</a:t>
            </a:r>
          </a:p>
          <a:p>
            <a:pPr algn="just"/>
            <a:endParaRPr lang="en-IN"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IN" dirty="0"/>
              <a:t>Benefits</a:t>
            </a:r>
          </a:p>
        </p:txBody>
      </p:sp>
      <p:graphicFrame>
        <p:nvGraphicFramePr>
          <p:cNvPr id="4" name="Content Placeholder 3"/>
          <p:cNvGraphicFramePr>
            <a:graphicFrameLocks noGrp="1"/>
          </p:cNvGraphicFramePr>
          <p:nvPr>
            <p:ph idx="1"/>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538A882F-71CE-435F-B946-D09DE6AFD208}"/>
                                            </p:graphicEl>
                                          </p:spTgt>
                                        </p:tgtEl>
                                        <p:attrNameLst>
                                          <p:attrName>style.visibility</p:attrName>
                                        </p:attrNameLst>
                                      </p:cBhvr>
                                      <p:to>
                                        <p:strVal val="visible"/>
                                      </p:to>
                                    </p:set>
                                    <p:anim calcmode="lin" valueType="num">
                                      <p:cBhvr additive="base">
                                        <p:cTn id="7" dur="500" fill="hold"/>
                                        <p:tgtEl>
                                          <p:spTgt spid="4">
                                            <p:graphicEl>
                                              <a:dgm id="{538A882F-71CE-435F-B946-D09DE6AFD20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538A882F-71CE-435F-B946-D09DE6AFD20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5DD87D32-74EB-4CC0-B3CC-3B27F1242CAD}"/>
                                            </p:graphicEl>
                                          </p:spTgt>
                                        </p:tgtEl>
                                        <p:attrNameLst>
                                          <p:attrName>style.visibility</p:attrName>
                                        </p:attrNameLst>
                                      </p:cBhvr>
                                      <p:to>
                                        <p:strVal val="visible"/>
                                      </p:to>
                                    </p:set>
                                    <p:anim calcmode="lin" valueType="num">
                                      <p:cBhvr additive="base">
                                        <p:cTn id="13" dur="500" fill="hold"/>
                                        <p:tgtEl>
                                          <p:spTgt spid="4">
                                            <p:graphicEl>
                                              <a:dgm id="{5DD87D32-74EB-4CC0-B3CC-3B27F1242CAD}"/>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5DD87D32-74EB-4CC0-B3CC-3B27F1242CAD}"/>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50C47D42-F705-430C-BF6B-C58DA3CBCB90}"/>
                                            </p:graphicEl>
                                          </p:spTgt>
                                        </p:tgtEl>
                                        <p:attrNameLst>
                                          <p:attrName>style.visibility</p:attrName>
                                        </p:attrNameLst>
                                      </p:cBhvr>
                                      <p:to>
                                        <p:strVal val="visible"/>
                                      </p:to>
                                    </p:set>
                                    <p:anim calcmode="lin" valueType="num">
                                      <p:cBhvr additive="base">
                                        <p:cTn id="19" dur="500" fill="hold"/>
                                        <p:tgtEl>
                                          <p:spTgt spid="4">
                                            <p:graphicEl>
                                              <a:dgm id="{50C47D42-F705-430C-BF6B-C58DA3CBCB90}"/>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50C47D42-F705-430C-BF6B-C58DA3CBCB90}"/>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50A84F7B-C53B-438B-A42F-E30F07C599A0}"/>
                                            </p:graphicEl>
                                          </p:spTgt>
                                        </p:tgtEl>
                                        <p:attrNameLst>
                                          <p:attrName>style.visibility</p:attrName>
                                        </p:attrNameLst>
                                      </p:cBhvr>
                                      <p:to>
                                        <p:strVal val="visible"/>
                                      </p:to>
                                    </p:set>
                                    <p:anim calcmode="lin" valueType="num">
                                      <p:cBhvr additive="base">
                                        <p:cTn id="25" dur="500" fill="hold"/>
                                        <p:tgtEl>
                                          <p:spTgt spid="4">
                                            <p:graphicEl>
                                              <a:dgm id="{50A84F7B-C53B-438B-A42F-E30F07C599A0}"/>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50A84F7B-C53B-438B-A42F-E30F07C599A0}"/>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DBCE3380-FCF3-44C3-BAC2-633C32E9B4EB}"/>
                                            </p:graphicEl>
                                          </p:spTgt>
                                        </p:tgtEl>
                                        <p:attrNameLst>
                                          <p:attrName>style.visibility</p:attrName>
                                        </p:attrNameLst>
                                      </p:cBhvr>
                                      <p:to>
                                        <p:strVal val="visible"/>
                                      </p:to>
                                    </p:set>
                                    <p:anim calcmode="lin" valueType="num">
                                      <p:cBhvr additive="base">
                                        <p:cTn id="31" dur="500" fill="hold"/>
                                        <p:tgtEl>
                                          <p:spTgt spid="4">
                                            <p:graphicEl>
                                              <a:dgm id="{DBCE3380-FCF3-44C3-BAC2-633C32E9B4EB}"/>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DBCE3380-FCF3-44C3-BAC2-633C32E9B4EB}"/>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492</TotalTime>
  <Words>9253</Words>
  <Application>Microsoft Office PowerPoint</Application>
  <PresentationFormat>On-screen Show (4:3)</PresentationFormat>
  <Paragraphs>599</Paragraphs>
  <Slides>85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85</vt:i4>
      </vt:variant>
    </vt:vector>
  </HeadingPairs>
  <TitlesOfParts>
    <vt:vector size="88" baseType="lpstr">
      <vt:lpstr>Arial</vt:lpstr>
      <vt:lpstr>Calibri</vt:lpstr>
      <vt:lpstr>Office Theme</vt:lpstr>
      <vt:lpstr>PowerPoint Presentation</vt:lpstr>
      <vt:lpstr>Introduction </vt:lpstr>
      <vt:lpstr>PowerPoint Presentation</vt:lpstr>
      <vt:lpstr>PowerPoint Presentation</vt:lpstr>
      <vt:lpstr>What are the risks that are insured?</vt:lpstr>
      <vt:lpstr>Home Insurance </vt:lpstr>
      <vt:lpstr>Characteristics </vt:lpstr>
      <vt:lpstr>Area</vt:lpstr>
      <vt:lpstr>Benefits</vt:lpstr>
      <vt:lpstr>PowerPoint Presentation</vt:lpstr>
      <vt:lpstr>What perils are covered?</vt:lpstr>
      <vt:lpstr>What is not covered in property insurance?</vt:lpstr>
      <vt:lpstr>SBI Home Insurance </vt:lpstr>
      <vt:lpstr>Coverage</vt:lpstr>
      <vt:lpstr>Exclusion</vt:lpstr>
      <vt:lpstr>Simple Home Insurance</vt:lpstr>
      <vt:lpstr>Coverage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ICICI Lombard Home Insurance</vt:lpstr>
      <vt:lpstr>PowerPoint Presentation</vt:lpstr>
      <vt:lpstr>Calculation of Sum Insured</vt:lpstr>
      <vt:lpstr>Home Insurance Claim Process</vt:lpstr>
      <vt:lpstr>Determinates of Home Risk Premium</vt:lpstr>
      <vt:lpstr>Catastrophes on Home Insurance</vt:lpstr>
      <vt:lpstr>Vehicle Insurance</vt:lpstr>
      <vt:lpstr>PowerPoint Presentation</vt:lpstr>
      <vt:lpstr>PowerPoint Presentation</vt:lpstr>
      <vt:lpstr>PowerPoint Presentation</vt:lpstr>
      <vt:lpstr>Commercial Vehicle</vt:lpstr>
      <vt:lpstr>PowerPoint Presentation</vt:lpstr>
      <vt:lpstr>WHY IS MOTOR INSURANCE MANDATORY IN INDIA?</vt:lpstr>
      <vt:lpstr>Type of Policy</vt:lpstr>
      <vt:lpstr>Benefits</vt:lpstr>
      <vt:lpstr>WHY SHOULD YOU BUY A VEHICLE INSURANCE POLICY?</vt:lpstr>
      <vt:lpstr>TYPES OF MOTOR INSURANCE IN INDIA</vt:lpstr>
      <vt:lpstr>Car Insurance</vt:lpstr>
      <vt:lpstr>Two Wheeler Insurance</vt:lpstr>
      <vt:lpstr>Commercial Vehicle Insurance</vt:lpstr>
      <vt:lpstr>PARAMETERS THAT AFFECT VEHICLE INSURANCE PREMIUM</vt:lpstr>
      <vt:lpstr>PARAMETERS THAT AFFECT VEHICLE INSURANCE PREMIUM</vt:lpstr>
      <vt:lpstr>THINGS TO CONSIDER WHILE BUYING VEHICLE INSURANCE</vt:lpstr>
      <vt:lpstr>THINGS TO CONSIDER WHILE BUYING VEHICLE INSURANCE</vt:lpstr>
      <vt:lpstr>Factors affecting Motor Insurance Premium</vt:lpstr>
      <vt:lpstr>Determinants of Risk Premium</vt:lpstr>
      <vt:lpstr>SBI Motor Insurance </vt:lpstr>
      <vt:lpstr>SBI Motor Private Car Insurance</vt:lpstr>
      <vt:lpstr>Features &amp; Benefits</vt:lpstr>
      <vt:lpstr>PowerPoint Presentation</vt:lpstr>
      <vt:lpstr>Return to invoice</vt:lpstr>
      <vt:lpstr>Key Replacement Cost</vt:lpstr>
      <vt:lpstr>Loss of personal belongings</vt:lpstr>
      <vt:lpstr>Inconvenience Allowance</vt:lpstr>
      <vt:lpstr>Bonus and Discount on SBI car Insurance Policy</vt:lpstr>
      <vt:lpstr>Exclusions under SBI General Car Insurance Policy</vt:lpstr>
      <vt:lpstr>SBI Two-Wheeler Insurance</vt:lpstr>
      <vt:lpstr>Coverage </vt:lpstr>
      <vt:lpstr>PowerPoint Presentation</vt:lpstr>
      <vt:lpstr>SBI Commercial Vehicle Insurance</vt:lpstr>
      <vt:lpstr>Features</vt:lpstr>
      <vt:lpstr>PowerPoint Presentation</vt:lpstr>
      <vt:lpstr>PowerPoint Presentation</vt:lpstr>
      <vt:lpstr>Additional Coverage</vt:lpstr>
      <vt:lpstr>PowerPoint Presentation</vt:lpstr>
      <vt:lpstr>Exclusions</vt:lpstr>
      <vt:lpstr>ICICI Lombard Two Wheeler Insurance</vt:lpstr>
      <vt:lpstr>Inclusion</vt:lpstr>
      <vt:lpstr>Exclusions</vt:lpstr>
      <vt:lpstr>PowerPoint Presentation</vt:lpstr>
      <vt:lpstr>PowerPoint Presentation</vt:lpstr>
      <vt:lpstr>ICICI Lombard Car Insurance</vt:lpstr>
      <vt:lpstr>Features</vt:lpstr>
      <vt:lpstr>PowerPoint Presentation</vt:lpstr>
      <vt:lpstr>PowerPoint Presentation</vt:lpstr>
      <vt:lpstr>Add on Cover  </vt:lpstr>
      <vt:lpstr>PowerPoint Presentation</vt:lpstr>
      <vt:lpstr>Key Benefits</vt:lpstr>
      <vt:lpstr>Inclusion </vt:lpstr>
      <vt:lpstr>Exclusions</vt:lpstr>
      <vt:lpstr>Attractive Discounts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VIMALKUMAR MISTRY</dc:creator>
  <cp:lastModifiedBy>Dr. Vimalkumar Mistry</cp:lastModifiedBy>
  <cp:revision>175</cp:revision>
  <dcterms:created xsi:type="dcterms:W3CDTF">2006-08-16T00:00:00Z</dcterms:created>
  <dcterms:modified xsi:type="dcterms:W3CDTF">2021-04-18T12:40:22Z</dcterms:modified>
</cp:coreProperties>
</file>