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3"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FE0F8-F460-4A60-AD08-CD7B67D208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ADD9D3E6-F846-4DFD-B89B-9E89EDE20E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589E2808-EEAA-44D7-890D-6957DC41DE0B}"/>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5" name="Footer Placeholder 4">
            <a:extLst>
              <a:ext uri="{FF2B5EF4-FFF2-40B4-BE49-F238E27FC236}">
                <a16:creationId xmlns:a16="http://schemas.microsoft.com/office/drawing/2014/main" id="{AE8CD9F6-62CB-4078-B754-228A7A0CDAB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CCA53F3-51DA-4807-B0DF-0112D09798EC}"/>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35656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21644-9AE6-43DF-8E2F-61422BF1EC0B}"/>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86AEAD8-7C2E-48EC-900C-B8DD814F0B5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7910EC5-0DC6-4C64-A7C6-B9B5CB8B5740}"/>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5" name="Footer Placeholder 4">
            <a:extLst>
              <a:ext uri="{FF2B5EF4-FFF2-40B4-BE49-F238E27FC236}">
                <a16:creationId xmlns:a16="http://schemas.microsoft.com/office/drawing/2014/main" id="{9CF1D30D-3664-4E43-B890-752C534E237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15577D1-15F3-4AC9-8294-9FAA1ED18A6C}"/>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1507608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7D2D20-9347-494E-91D9-2327A1EEC65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F789D20-7F0D-4E19-88DB-E8184D731C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62D33C9-8DBE-4856-ACD3-E4BBA28B5910}"/>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5" name="Footer Placeholder 4">
            <a:extLst>
              <a:ext uri="{FF2B5EF4-FFF2-40B4-BE49-F238E27FC236}">
                <a16:creationId xmlns:a16="http://schemas.microsoft.com/office/drawing/2014/main" id="{5A73542D-AE14-4F3B-B37A-5D38C9B804B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BA9D189-9D0C-4B3B-821F-DEC061CD0EF1}"/>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117386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E22A9-AB9E-48BA-A53D-E58CBF1B5CE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4DFC962-318D-4BBB-BF18-87D631D20B8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764831B-F0DB-4025-944B-DAC35BBE6A07}"/>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5" name="Footer Placeholder 4">
            <a:extLst>
              <a:ext uri="{FF2B5EF4-FFF2-40B4-BE49-F238E27FC236}">
                <a16:creationId xmlns:a16="http://schemas.microsoft.com/office/drawing/2014/main" id="{692AA212-5134-442B-B91D-49EBBDE7405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9115BC8-C314-4E16-972B-DDA91266BE0D}"/>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1895013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6B920-D214-4BD7-BBEE-D95ADE90C5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2A7B59E-DF32-4908-848D-AD8BBDD48F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A8CE51-D05B-4769-85A4-028CCECA281A}"/>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5" name="Footer Placeholder 4">
            <a:extLst>
              <a:ext uri="{FF2B5EF4-FFF2-40B4-BE49-F238E27FC236}">
                <a16:creationId xmlns:a16="http://schemas.microsoft.com/office/drawing/2014/main" id="{4714D6B1-A778-4D9E-BCB5-6534FA237F6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B49A65C-34B2-4955-8EEF-A6AE40608F11}"/>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3153591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6D532-FB3C-4DD5-AB80-040B18DDAD7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4998BE6-7ED8-48D3-81C9-8FF749BDC56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FAAE8A4-FC64-4B95-8850-6CC1E2AFDF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6514C6B5-18D7-468C-91B4-F5997AAA75C7}"/>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6" name="Footer Placeholder 5">
            <a:extLst>
              <a:ext uri="{FF2B5EF4-FFF2-40B4-BE49-F238E27FC236}">
                <a16:creationId xmlns:a16="http://schemas.microsoft.com/office/drawing/2014/main" id="{47439FA7-008F-4016-AC16-F8C6F66197E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88A3D63-6EC1-4B8F-B9F2-CAC1A04FA4F9}"/>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3587222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B4E1F-46EE-4B66-B545-EA8906E5145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C3D004A-4629-408B-815A-C4A03D880A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4F3980-B01E-40CF-90E0-1D52E934AD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1628C0B-091A-435B-A63A-2C60DE7E73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899E99-3CDE-47FF-8AFC-FDDD9AFA0AE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1270748-9CDB-4BA9-8565-15CD330988B2}"/>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8" name="Footer Placeholder 7">
            <a:extLst>
              <a:ext uri="{FF2B5EF4-FFF2-40B4-BE49-F238E27FC236}">
                <a16:creationId xmlns:a16="http://schemas.microsoft.com/office/drawing/2014/main" id="{716EF0E3-D740-4AB5-B18C-50AEEF3BAC26}"/>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7528472B-26B3-415C-896C-DAA76D2399A4}"/>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2371533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A3814-28C3-4BFE-8DD7-69CA5608966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34F69506-9B6C-4EFC-BFC6-4DA9BD4B0DEC}"/>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4" name="Footer Placeholder 3">
            <a:extLst>
              <a:ext uri="{FF2B5EF4-FFF2-40B4-BE49-F238E27FC236}">
                <a16:creationId xmlns:a16="http://schemas.microsoft.com/office/drawing/2014/main" id="{15609F2B-9B17-4E9D-B3E9-3460B2BF48D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CFCABF7-0A4A-4180-8571-34BEB230AB51}"/>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2498952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BECC49-E6FE-446A-BFA9-4AFA71A8A0E4}"/>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3" name="Footer Placeholder 2">
            <a:extLst>
              <a:ext uri="{FF2B5EF4-FFF2-40B4-BE49-F238E27FC236}">
                <a16:creationId xmlns:a16="http://schemas.microsoft.com/office/drawing/2014/main" id="{57EB24BD-A1EA-44DD-B79D-1ECB5C27F232}"/>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FB5A5B27-2DA1-47C8-AF01-6230E58331A8}"/>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3323933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AA2DA-4EBC-4288-9DC5-D6CB6BA218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FB53225F-611E-432C-82C1-48D0ACBC91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FE06B991-2172-43AC-9B10-749D7021BF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4CE129-E327-4196-BC21-06E2BEF622AD}"/>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6" name="Footer Placeholder 5">
            <a:extLst>
              <a:ext uri="{FF2B5EF4-FFF2-40B4-BE49-F238E27FC236}">
                <a16:creationId xmlns:a16="http://schemas.microsoft.com/office/drawing/2014/main" id="{4CC4C9E4-4FAE-492F-96DC-96FCD1B1269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5AFACCE-B5D8-46F8-BBE4-8FC866595427}"/>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3103387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F92CC-A6AC-4212-9261-7928B1BBE5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A53538C-18CF-4554-97FE-D66ABA0361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18529E9-29C2-434A-8782-FCBB4157D9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52548C-5635-452F-B48F-C359FEBD13EB}"/>
              </a:ext>
            </a:extLst>
          </p:cNvPr>
          <p:cNvSpPr>
            <a:spLocks noGrp="1"/>
          </p:cNvSpPr>
          <p:nvPr>
            <p:ph type="dt" sz="half" idx="10"/>
          </p:nvPr>
        </p:nvSpPr>
        <p:spPr/>
        <p:txBody>
          <a:bodyPr/>
          <a:lstStyle/>
          <a:p>
            <a:fld id="{A0ADA7E4-89C4-43CF-ABC7-0D27E19720C2}" type="datetimeFigureOut">
              <a:rPr lang="en-IN" smtClean="0"/>
              <a:t>24-07-2021</a:t>
            </a:fld>
            <a:endParaRPr lang="en-IN"/>
          </a:p>
        </p:txBody>
      </p:sp>
      <p:sp>
        <p:nvSpPr>
          <p:cNvPr id="6" name="Footer Placeholder 5">
            <a:extLst>
              <a:ext uri="{FF2B5EF4-FFF2-40B4-BE49-F238E27FC236}">
                <a16:creationId xmlns:a16="http://schemas.microsoft.com/office/drawing/2014/main" id="{0FE549AA-B0A8-4CFF-956F-74494C9FD71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8B457EA-5642-4B74-B1B7-CF88997E620E}"/>
              </a:ext>
            </a:extLst>
          </p:cNvPr>
          <p:cNvSpPr>
            <a:spLocks noGrp="1"/>
          </p:cNvSpPr>
          <p:nvPr>
            <p:ph type="sldNum" sz="quarter" idx="12"/>
          </p:nvPr>
        </p:nvSpPr>
        <p:spPr/>
        <p:txBody>
          <a:bodyPr/>
          <a:lstStyle/>
          <a:p>
            <a:fld id="{476F7CB9-B060-41A4-B2D3-2D3957B63B1E}" type="slidenum">
              <a:rPr lang="en-IN" smtClean="0"/>
              <a:t>‹#›</a:t>
            </a:fld>
            <a:endParaRPr lang="en-IN"/>
          </a:p>
        </p:txBody>
      </p:sp>
    </p:spTree>
    <p:extLst>
      <p:ext uri="{BB962C8B-B14F-4D97-AF65-F5344CB8AC3E}">
        <p14:creationId xmlns:p14="http://schemas.microsoft.com/office/powerpoint/2010/main" val="3220492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F993E-B067-4975-BA5C-38FA3470CB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121C838-1847-4CF7-8DE3-FE4B358F242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A0F189C-6E88-4D56-A3BF-9FC77C4D73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ADA7E4-89C4-43CF-ABC7-0D27E19720C2}" type="datetimeFigureOut">
              <a:rPr lang="en-IN" smtClean="0"/>
              <a:t>24-07-2021</a:t>
            </a:fld>
            <a:endParaRPr lang="en-IN"/>
          </a:p>
        </p:txBody>
      </p:sp>
      <p:sp>
        <p:nvSpPr>
          <p:cNvPr id="5" name="Footer Placeholder 4">
            <a:extLst>
              <a:ext uri="{FF2B5EF4-FFF2-40B4-BE49-F238E27FC236}">
                <a16:creationId xmlns:a16="http://schemas.microsoft.com/office/drawing/2014/main" id="{329E66DD-6A23-4948-8826-BDC51859F6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88AEF10E-0369-4C25-B18B-6ABBCD9AEB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6F7CB9-B060-41A4-B2D3-2D3957B63B1E}" type="slidenum">
              <a:rPr lang="en-IN" smtClean="0"/>
              <a:t>‹#›</a:t>
            </a:fld>
            <a:endParaRPr lang="en-IN"/>
          </a:p>
        </p:txBody>
      </p:sp>
    </p:spTree>
    <p:extLst>
      <p:ext uri="{BB962C8B-B14F-4D97-AF65-F5344CB8AC3E}">
        <p14:creationId xmlns:p14="http://schemas.microsoft.com/office/powerpoint/2010/main" val="365695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investindia.gov.in/foreign-direct-investment#:~:text=Subject%20to%20the%20provisions%20of,%2Dcommerce%2C%20without%20Government%20approva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E898D-939E-4E92-857A-45645FB03CA3}"/>
              </a:ext>
            </a:extLst>
          </p:cNvPr>
          <p:cNvSpPr>
            <a:spLocks noGrp="1"/>
          </p:cNvSpPr>
          <p:nvPr>
            <p:ph type="ctrTitle"/>
          </p:nvPr>
        </p:nvSpPr>
        <p:spPr/>
        <p:txBody>
          <a:bodyPr/>
          <a:lstStyle/>
          <a:p>
            <a:endParaRPr lang="en-IN" dirty="0"/>
          </a:p>
        </p:txBody>
      </p:sp>
      <p:sp>
        <p:nvSpPr>
          <p:cNvPr id="3" name="Subtitle 2">
            <a:extLst>
              <a:ext uri="{FF2B5EF4-FFF2-40B4-BE49-F238E27FC236}">
                <a16:creationId xmlns:a16="http://schemas.microsoft.com/office/drawing/2014/main" id="{C58CE580-A0EA-4284-8106-74A08E04AEB1}"/>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2670035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88E2B9E-D89F-48F6-A232-E46F50815325}"/>
              </a:ext>
            </a:extLst>
          </p:cNvPr>
          <p:cNvSpPr>
            <a:spLocks noGrp="1"/>
          </p:cNvSpPr>
          <p:nvPr>
            <p:ph type="title"/>
          </p:nvPr>
        </p:nvSpPr>
        <p:spPr/>
        <p:txBody>
          <a:bodyPr>
            <a:normAutofit/>
          </a:bodyPr>
          <a:lstStyle/>
          <a:p>
            <a:pPr algn="ctr"/>
            <a:r>
              <a:rPr lang="en-US" b="1" i="0" dirty="0">
                <a:effectLst/>
                <a:latin typeface="+mn-lt"/>
              </a:rPr>
              <a:t>Government Measures to increase FDI</a:t>
            </a:r>
            <a:endParaRPr lang="en-IN" dirty="0">
              <a:latin typeface="+mn-lt"/>
            </a:endParaRPr>
          </a:p>
        </p:txBody>
      </p:sp>
      <p:sp>
        <p:nvSpPr>
          <p:cNvPr id="9" name="Content Placeholder 8">
            <a:extLst>
              <a:ext uri="{FF2B5EF4-FFF2-40B4-BE49-F238E27FC236}">
                <a16:creationId xmlns:a16="http://schemas.microsoft.com/office/drawing/2014/main" id="{A9B30A67-E6E1-43DA-BE64-14C36B82C53F}"/>
              </a:ext>
            </a:extLst>
          </p:cNvPr>
          <p:cNvSpPr>
            <a:spLocks noGrp="1"/>
          </p:cNvSpPr>
          <p:nvPr>
            <p:ph idx="1"/>
          </p:nvPr>
        </p:nvSpPr>
        <p:spPr/>
        <p:txBody>
          <a:bodyPr anchor="ctr">
            <a:normAutofit/>
          </a:bodyPr>
          <a:lstStyle/>
          <a:p>
            <a:pPr marL="742950" lvl="1" indent="-285750" algn="l">
              <a:buFont typeface="Arial" panose="020B0604020202020204" pitchFamily="34" charset="0"/>
              <a:buChar char="•"/>
            </a:pPr>
            <a:r>
              <a:rPr lang="en-US" i="0" dirty="0">
                <a:effectLst/>
              </a:rPr>
              <a:t>In 2020, schemes like </a:t>
            </a:r>
            <a:r>
              <a:rPr lang="en-US" i="0" u="none" strike="noStrike" dirty="0">
                <a:effectLst/>
              </a:rPr>
              <a:t>production-linked incentive (PLI) scheme for electronics manufacturing</a:t>
            </a:r>
            <a:r>
              <a:rPr lang="en-US" i="0" dirty="0">
                <a:effectLst/>
              </a:rPr>
              <a:t>, have been notified to attract foreign investments.</a:t>
            </a:r>
          </a:p>
          <a:p>
            <a:pPr marL="742950" lvl="1" indent="-285750" algn="l">
              <a:buFont typeface="Arial" panose="020B0604020202020204" pitchFamily="34" charset="0"/>
              <a:buChar char="•"/>
            </a:pPr>
            <a:r>
              <a:rPr lang="en-US" i="0" dirty="0">
                <a:effectLst/>
              </a:rPr>
              <a:t>In 2019, the Central Government amended FDI Policy 2017, to permit 100% FDI under automatic route in coal mining activities.</a:t>
            </a:r>
          </a:p>
          <a:p>
            <a:pPr marL="742950" lvl="1" indent="-285750" algn="l">
              <a:buFont typeface="Arial" panose="020B0604020202020204" pitchFamily="34" charset="0"/>
              <a:buChar char="•"/>
            </a:pPr>
            <a:r>
              <a:rPr lang="en-US" i="0" dirty="0">
                <a:effectLst/>
              </a:rPr>
              <a:t>Further, the government permitted 26% FDI in digital sectors. The sector has particularly high return capabilities in India as </a:t>
            </a:r>
            <a:r>
              <a:rPr lang="en-US" i="0" dirty="0" err="1">
                <a:effectLst/>
              </a:rPr>
              <a:t>favourable</a:t>
            </a:r>
            <a:r>
              <a:rPr lang="en-US" i="0" dirty="0">
                <a:effectLst/>
              </a:rPr>
              <a:t> demographics, substantial mobile and internet penetration, massive consumption along with technology uptake provides great market opportunity for a foreign investor.</a:t>
            </a:r>
          </a:p>
        </p:txBody>
      </p:sp>
    </p:spTree>
    <p:extLst>
      <p:ext uri="{BB962C8B-B14F-4D97-AF65-F5344CB8AC3E}">
        <p14:creationId xmlns:p14="http://schemas.microsoft.com/office/powerpoint/2010/main" val="2763783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85850A-7AFD-43E8-8C11-A6D368E440D5}"/>
              </a:ext>
            </a:extLst>
          </p:cNvPr>
          <p:cNvSpPr>
            <a:spLocks noGrp="1"/>
          </p:cNvSpPr>
          <p:nvPr>
            <p:ph idx="1"/>
          </p:nvPr>
        </p:nvSpPr>
        <p:spPr>
          <a:xfrm>
            <a:off x="838200" y="1109709"/>
            <a:ext cx="10515600" cy="5067254"/>
          </a:xfrm>
        </p:spPr>
        <p:txBody>
          <a:bodyPr anchor="ctr">
            <a:normAutofit/>
          </a:bodyPr>
          <a:lstStyle/>
          <a:p>
            <a:pPr marL="742950" lvl="1" indent="-285750" algn="l">
              <a:buFont typeface="Arial" panose="020B0604020202020204" pitchFamily="34" charset="0"/>
              <a:buChar char="•"/>
            </a:pPr>
            <a:r>
              <a:rPr lang="en-US" i="0" dirty="0">
                <a:effectLst/>
              </a:rPr>
              <a:t>FDI in manufacturing was already under the 100% automatic route, however in 2019, the government clarified that investments in Indian entities engaged in contract manufacturing is also permitted under the 100% automatic route provided it is undertaken through a legitimate contract.</a:t>
            </a:r>
            <a:br>
              <a:rPr lang="en-US" i="0" dirty="0">
                <a:effectLst/>
              </a:rPr>
            </a:br>
            <a:endParaRPr lang="en-US" i="0" dirty="0">
              <a:effectLst/>
            </a:endParaRPr>
          </a:p>
          <a:p>
            <a:pPr marL="742950" lvl="1" indent="-285750" algn="l">
              <a:buFont typeface="Arial" panose="020B0604020202020204" pitchFamily="34" charset="0"/>
              <a:buChar char="•"/>
            </a:pPr>
            <a:r>
              <a:rPr lang="en-US" i="0" dirty="0">
                <a:effectLst/>
              </a:rPr>
              <a:t>Foreign Investment Facilitation Portal (FIFP) is the online single point interface of the Government of India with investors to facilitate FDI. It is administered by the Department for Promotion of Industry and Internal Trade, Ministry of Commerce and Industry.</a:t>
            </a:r>
          </a:p>
          <a:p>
            <a:pPr marL="0" indent="0">
              <a:buNone/>
            </a:pPr>
            <a:br>
              <a:rPr lang="en-US" dirty="0"/>
            </a:br>
            <a:endParaRPr lang="en-IN" dirty="0"/>
          </a:p>
          <a:p>
            <a:endParaRPr lang="en-IN" dirty="0"/>
          </a:p>
        </p:txBody>
      </p:sp>
    </p:spTree>
    <p:extLst>
      <p:ext uri="{BB962C8B-B14F-4D97-AF65-F5344CB8AC3E}">
        <p14:creationId xmlns:p14="http://schemas.microsoft.com/office/powerpoint/2010/main" val="1007569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9FE1D-42A5-44E0-9140-1E89E10B463E}"/>
              </a:ext>
            </a:extLst>
          </p:cNvPr>
          <p:cNvSpPr>
            <a:spLocks noGrp="1"/>
          </p:cNvSpPr>
          <p:nvPr>
            <p:ph type="title"/>
          </p:nvPr>
        </p:nvSpPr>
        <p:spPr/>
        <p:txBody>
          <a:bodyPr/>
          <a:lstStyle/>
          <a:p>
            <a:pPr algn="ctr"/>
            <a:r>
              <a:rPr lang="en-US" b="0" i="0" dirty="0">
                <a:effectLst/>
                <a:latin typeface="Georgia" panose="02040502050405020303" pitchFamily="18" charset="0"/>
              </a:rPr>
              <a:t>Multinational Corporations (MNCs)</a:t>
            </a:r>
            <a:endParaRPr lang="en-IN" dirty="0"/>
          </a:p>
        </p:txBody>
      </p:sp>
      <p:sp>
        <p:nvSpPr>
          <p:cNvPr id="3" name="Content Placeholder 2">
            <a:extLst>
              <a:ext uri="{FF2B5EF4-FFF2-40B4-BE49-F238E27FC236}">
                <a16:creationId xmlns:a16="http://schemas.microsoft.com/office/drawing/2014/main" id="{9E8376DC-7AAC-47BE-A408-724E29AF858E}"/>
              </a:ext>
            </a:extLst>
          </p:cNvPr>
          <p:cNvSpPr>
            <a:spLocks noGrp="1"/>
          </p:cNvSpPr>
          <p:nvPr>
            <p:ph idx="1"/>
          </p:nvPr>
        </p:nvSpPr>
        <p:spPr/>
        <p:txBody>
          <a:bodyPr/>
          <a:lstStyle/>
          <a:p>
            <a:r>
              <a:rPr lang="en-US" b="0" i="0" dirty="0">
                <a:effectLst/>
                <a:latin typeface="Georgia" panose="02040502050405020303" pitchFamily="18" charset="0"/>
              </a:rPr>
              <a:t>Multinational Corporations (MNCs) or Transnational Corporation (TNC), or Multinational Enterprise (MNE) is a business unit which operates simultaneously in different countries of the world. In some cases the manufacturing unit may be in one country, while the marketing and investment may be in other country.</a:t>
            </a:r>
            <a:endParaRPr lang="en-IN" dirty="0"/>
          </a:p>
        </p:txBody>
      </p:sp>
    </p:spTree>
    <p:extLst>
      <p:ext uri="{BB962C8B-B14F-4D97-AF65-F5344CB8AC3E}">
        <p14:creationId xmlns:p14="http://schemas.microsoft.com/office/powerpoint/2010/main" val="4268943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EBE25-EB26-435A-A70A-D134E6888A5D}"/>
              </a:ext>
            </a:extLst>
          </p:cNvPr>
          <p:cNvSpPr>
            <a:spLocks noGrp="1"/>
          </p:cNvSpPr>
          <p:nvPr>
            <p:ph type="title"/>
          </p:nvPr>
        </p:nvSpPr>
        <p:spPr/>
        <p:txBody>
          <a:bodyPr/>
          <a:lstStyle/>
          <a:p>
            <a:pPr algn="ctr"/>
            <a:r>
              <a:rPr lang="en-IN" dirty="0"/>
              <a:t>Major MNCs in India</a:t>
            </a:r>
          </a:p>
        </p:txBody>
      </p:sp>
      <p:sp>
        <p:nvSpPr>
          <p:cNvPr id="3" name="Content Placeholder 2">
            <a:extLst>
              <a:ext uri="{FF2B5EF4-FFF2-40B4-BE49-F238E27FC236}">
                <a16:creationId xmlns:a16="http://schemas.microsoft.com/office/drawing/2014/main" id="{CE99C63C-BDF3-4FF9-894B-12954665593C}"/>
              </a:ext>
            </a:extLst>
          </p:cNvPr>
          <p:cNvSpPr>
            <a:spLocks noGrp="1"/>
          </p:cNvSpPr>
          <p:nvPr>
            <p:ph idx="1"/>
          </p:nvPr>
        </p:nvSpPr>
        <p:spPr/>
        <p:txBody>
          <a:bodyPr/>
          <a:lstStyle/>
          <a:p>
            <a:r>
              <a:rPr lang="en-IN" dirty="0">
                <a:solidFill>
                  <a:srgbClr val="111111"/>
                </a:solidFill>
              </a:rPr>
              <a:t>Apple India </a:t>
            </a:r>
            <a:r>
              <a:rPr lang="en-IN" dirty="0" err="1">
                <a:solidFill>
                  <a:srgbClr val="111111"/>
                </a:solidFill>
              </a:rPr>
              <a:t>Pvt.</a:t>
            </a:r>
            <a:r>
              <a:rPr lang="en-IN" dirty="0">
                <a:solidFill>
                  <a:srgbClr val="111111"/>
                </a:solidFill>
              </a:rPr>
              <a:t> Ltd.</a:t>
            </a:r>
          </a:p>
          <a:p>
            <a:r>
              <a:rPr lang="en-IN" i="0" dirty="0">
                <a:solidFill>
                  <a:srgbClr val="111111"/>
                </a:solidFill>
                <a:effectLst/>
              </a:rPr>
              <a:t>Amazon Development Centre India Pvt Ltd</a:t>
            </a:r>
          </a:p>
          <a:p>
            <a:r>
              <a:rPr lang="en-IN" i="0" dirty="0">
                <a:solidFill>
                  <a:srgbClr val="111111"/>
                </a:solidFill>
                <a:effectLst/>
              </a:rPr>
              <a:t>Coca-Cola India Pvt Ltd</a:t>
            </a:r>
          </a:p>
          <a:p>
            <a:r>
              <a:rPr lang="en-IN" i="0" dirty="0">
                <a:solidFill>
                  <a:srgbClr val="111111"/>
                </a:solidFill>
                <a:effectLst/>
              </a:rPr>
              <a:t>Google India Pvt Ltd</a:t>
            </a:r>
          </a:p>
          <a:p>
            <a:r>
              <a:rPr lang="en-IN" i="0" dirty="0">
                <a:solidFill>
                  <a:srgbClr val="111111"/>
                </a:solidFill>
                <a:effectLst/>
              </a:rPr>
              <a:t>Citibank</a:t>
            </a:r>
          </a:p>
          <a:p>
            <a:r>
              <a:rPr lang="en-IN" i="0" dirty="0">
                <a:solidFill>
                  <a:srgbClr val="111111"/>
                </a:solidFill>
                <a:effectLst/>
              </a:rPr>
              <a:t>PepsiCo India Holdings Pvt Ltd</a:t>
            </a:r>
          </a:p>
          <a:p>
            <a:r>
              <a:rPr lang="en-IN" i="0" dirty="0">
                <a:solidFill>
                  <a:srgbClr val="111111"/>
                </a:solidFill>
                <a:effectLst/>
              </a:rPr>
              <a:t>Sony India Pvt Ltd (Sony)</a:t>
            </a:r>
          </a:p>
          <a:p>
            <a:endParaRPr lang="en-IN" i="0" dirty="0">
              <a:solidFill>
                <a:srgbClr val="111111"/>
              </a:solidFill>
              <a:effectLst/>
            </a:endParaRPr>
          </a:p>
          <a:p>
            <a:endParaRPr lang="en-IN" i="0" dirty="0">
              <a:solidFill>
                <a:srgbClr val="111111"/>
              </a:solidFill>
              <a:effectLst/>
            </a:endParaRPr>
          </a:p>
        </p:txBody>
      </p:sp>
    </p:spTree>
    <p:extLst>
      <p:ext uri="{BB962C8B-B14F-4D97-AF65-F5344CB8AC3E}">
        <p14:creationId xmlns:p14="http://schemas.microsoft.com/office/powerpoint/2010/main" val="3377074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1DBC9-40E6-4BEE-B739-D491CFF47177}"/>
              </a:ext>
            </a:extLst>
          </p:cNvPr>
          <p:cNvSpPr>
            <a:spLocks noGrp="1"/>
          </p:cNvSpPr>
          <p:nvPr>
            <p:ph type="title"/>
          </p:nvPr>
        </p:nvSpPr>
        <p:spPr/>
        <p:txBody>
          <a:bodyPr/>
          <a:lstStyle/>
          <a:p>
            <a:pPr algn="ctr"/>
            <a:r>
              <a:rPr lang="en-IN" dirty="0"/>
              <a:t>Role of MNCs in India</a:t>
            </a:r>
          </a:p>
        </p:txBody>
      </p:sp>
      <p:sp>
        <p:nvSpPr>
          <p:cNvPr id="3" name="Content Placeholder 2">
            <a:extLst>
              <a:ext uri="{FF2B5EF4-FFF2-40B4-BE49-F238E27FC236}">
                <a16:creationId xmlns:a16="http://schemas.microsoft.com/office/drawing/2014/main" id="{6AB98AA8-6BEA-4B38-A571-9D88DDE55A0B}"/>
              </a:ext>
            </a:extLst>
          </p:cNvPr>
          <p:cNvSpPr>
            <a:spLocks noGrp="1"/>
          </p:cNvSpPr>
          <p:nvPr>
            <p:ph idx="1"/>
          </p:nvPr>
        </p:nvSpPr>
        <p:spPr/>
        <p:txBody>
          <a:bodyPr>
            <a:normAutofit fontScale="92500" lnSpcReduction="10000"/>
          </a:bodyPr>
          <a:lstStyle/>
          <a:p>
            <a:pPr marL="0" indent="0" algn="l" fontAlgn="base">
              <a:buNone/>
            </a:pPr>
            <a:r>
              <a:rPr lang="en-US" b="1" dirty="0">
                <a:effectLst/>
              </a:rPr>
              <a:t>1. Promotion Foreign Investment:</a:t>
            </a:r>
          </a:p>
          <a:p>
            <a:pPr marL="0" indent="0" algn="l" fontAlgn="base">
              <a:buNone/>
            </a:pPr>
            <a:r>
              <a:rPr lang="en-US" b="0" dirty="0">
                <a:effectLst/>
              </a:rPr>
              <a:t>In the recent years, external assistance to developing countries has been declining. This is because the donor developed countries have not been willing to part with a larger proportion of their GDP as assistance to developing countries. MNCs can bridge the gap between the requirements of foreign capital for increasing foreign investment in India.</a:t>
            </a:r>
          </a:p>
          <a:p>
            <a:pPr marL="0" indent="0">
              <a:buNone/>
            </a:pPr>
            <a:r>
              <a:rPr lang="en-US" b="1" i="0" dirty="0">
                <a:effectLst/>
              </a:rPr>
              <a:t>2. Employment Opportunities: </a:t>
            </a:r>
            <a:r>
              <a:rPr lang="en-US" b="0" i="0" dirty="0">
                <a:effectLst/>
              </a:rPr>
              <a:t>Unemployment is one of the serious problems of India. MNCs provide employment opportunities and help in solving the unemployment issue to some extent. </a:t>
            </a:r>
          </a:p>
          <a:p>
            <a:pPr marL="0" indent="0">
              <a:buNone/>
            </a:pPr>
            <a:r>
              <a:rPr lang="en-US" b="1" dirty="0"/>
              <a:t>3. Revenue to the Government: </a:t>
            </a:r>
            <a:r>
              <a:rPr lang="en-US" b="0" i="0" dirty="0">
                <a:effectLst/>
              </a:rPr>
              <a:t>The government will also get revenue in the form of taxes that MNCs pay.</a:t>
            </a:r>
          </a:p>
          <a:p>
            <a:pPr marL="0" indent="0">
              <a:buNone/>
            </a:pPr>
            <a:endParaRPr lang="en-IN" dirty="0"/>
          </a:p>
        </p:txBody>
      </p:sp>
    </p:spTree>
    <p:extLst>
      <p:ext uri="{BB962C8B-B14F-4D97-AF65-F5344CB8AC3E}">
        <p14:creationId xmlns:p14="http://schemas.microsoft.com/office/powerpoint/2010/main" val="335002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1EDE9B-8FA9-4068-8FD6-BBD686DB2844}"/>
              </a:ext>
            </a:extLst>
          </p:cNvPr>
          <p:cNvSpPr>
            <a:spLocks noGrp="1"/>
          </p:cNvSpPr>
          <p:nvPr>
            <p:ph idx="1"/>
          </p:nvPr>
        </p:nvSpPr>
        <p:spPr>
          <a:xfrm>
            <a:off x="838200" y="522514"/>
            <a:ext cx="10515600" cy="5654449"/>
          </a:xfrm>
        </p:spPr>
        <p:txBody>
          <a:bodyPr>
            <a:normAutofit/>
          </a:bodyPr>
          <a:lstStyle/>
          <a:p>
            <a:pPr marL="0" indent="0" algn="l" fontAlgn="base">
              <a:buNone/>
            </a:pPr>
            <a:r>
              <a:rPr lang="en-IN" b="1" dirty="0"/>
              <a:t>4. </a:t>
            </a:r>
            <a:r>
              <a:rPr lang="en-US" b="1" dirty="0">
                <a:effectLst/>
              </a:rPr>
              <a:t>Technology Transfer:</a:t>
            </a:r>
          </a:p>
          <a:p>
            <a:pPr marL="0" indent="0" algn="l" fontAlgn="base">
              <a:buNone/>
            </a:pPr>
            <a:r>
              <a:rPr lang="en-US" b="0" dirty="0">
                <a:effectLst/>
              </a:rPr>
              <a:t>Another important role of multinational corporations is that they transfer high sophisticated technology to developing countries which are essential for raising productivity of working class and enable us to start new productive ventures requiring high technology. Whenever, multinational firms set up their subsidiary production units or joint-venture units, they not only import new equipment and machinery embodying new technology but also skills and technical know-how to use the new equipment and machinery.</a:t>
            </a:r>
          </a:p>
          <a:p>
            <a:pPr marL="0" indent="0" algn="l" fontAlgn="base">
              <a:buNone/>
            </a:pPr>
            <a:r>
              <a:rPr lang="en-US" b="1" dirty="0"/>
              <a:t>5. </a:t>
            </a:r>
            <a:r>
              <a:rPr lang="en-US" b="1" dirty="0">
                <a:effectLst/>
              </a:rPr>
              <a:t>Promotion of Exports:</a:t>
            </a:r>
          </a:p>
          <a:p>
            <a:pPr marL="0" indent="0" algn="l" fontAlgn="base">
              <a:buNone/>
            </a:pPr>
            <a:r>
              <a:rPr lang="en-US" b="0" dirty="0">
                <a:effectLst/>
              </a:rPr>
              <a:t>With extensive links all over the world and producing products efficiently and therefore with lower costs multinationals can play a significant role in promoting exports of a country in which they invest.</a:t>
            </a:r>
          </a:p>
          <a:p>
            <a:pPr marL="0" indent="0">
              <a:buNone/>
            </a:pPr>
            <a:endParaRPr lang="en-US" b="1" i="0" dirty="0">
              <a:effectLst/>
            </a:endParaRPr>
          </a:p>
          <a:p>
            <a:pPr marL="0" indent="0">
              <a:buNone/>
            </a:pPr>
            <a:endParaRPr lang="en-IN" dirty="0"/>
          </a:p>
        </p:txBody>
      </p:sp>
    </p:spTree>
    <p:extLst>
      <p:ext uri="{BB962C8B-B14F-4D97-AF65-F5344CB8AC3E}">
        <p14:creationId xmlns:p14="http://schemas.microsoft.com/office/powerpoint/2010/main" val="2003917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BC8F7-8E1F-46B6-AEC5-968910E25AD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4A0EA6C1-62A9-4733-8A36-68540DAFD0F4}"/>
              </a:ext>
            </a:extLst>
          </p:cNvPr>
          <p:cNvSpPr>
            <a:spLocks noGrp="1"/>
          </p:cNvSpPr>
          <p:nvPr>
            <p:ph idx="1"/>
          </p:nvPr>
        </p:nvSpPr>
        <p:spPr/>
        <p:txBody>
          <a:bodyPr>
            <a:normAutofit lnSpcReduction="10000"/>
          </a:bodyPr>
          <a:lstStyle/>
          <a:p>
            <a:pPr marL="0" indent="0" algn="l" fontAlgn="base">
              <a:buNone/>
            </a:pPr>
            <a:r>
              <a:rPr lang="en-IN" b="1" dirty="0"/>
              <a:t>6. </a:t>
            </a:r>
            <a:r>
              <a:rPr lang="en-US" b="1" dirty="0">
                <a:effectLst/>
              </a:rPr>
              <a:t>Investment in Infrastructure:</a:t>
            </a:r>
          </a:p>
          <a:p>
            <a:pPr marL="0" indent="0" algn="l" fontAlgn="base">
              <a:buNone/>
            </a:pPr>
            <a:r>
              <a:rPr lang="en-US" b="0" dirty="0">
                <a:effectLst/>
              </a:rPr>
              <a:t>With a large command over financial resources and their superior ability to raise resources both globally and inside India it is said that multinational corporations could invest in infrastructure such as power projects, </a:t>
            </a:r>
            <a:r>
              <a:rPr lang="en-US" b="0" dirty="0" err="1">
                <a:effectLst/>
              </a:rPr>
              <a:t>modernisation</a:t>
            </a:r>
            <a:r>
              <a:rPr lang="en-US" b="0" dirty="0">
                <a:effectLst/>
              </a:rPr>
              <a:t> of airports and ports, telecommunication.</a:t>
            </a:r>
          </a:p>
          <a:p>
            <a:pPr marL="0" indent="0" algn="l" fontAlgn="base">
              <a:buNone/>
            </a:pPr>
            <a:endParaRPr lang="en-US" dirty="0"/>
          </a:p>
          <a:p>
            <a:pPr marL="0" indent="0" algn="l" fontAlgn="base">
              <a:buNone/>
            </a:pPr>
            <a:r>
              <a:rPr lang="en-US" b="1" dirty="0">
                <a:effectLst/>
              </a:rPr>
              <a:t>7. </a:t>
            </a:r>
            <a:r>
              <a:rPr lang="en-US" b="1" i="0" dirty="0">
                <a:effectLst/>
                <a:latin typeface="-apple-system"/>
              </a:rPr>
              <a:t>Availability of foreign exchange : </a:t>
            </a:r>
            <a:r>
              <a:rPr lang="en-US" b="0" i="0" dirty="0">
                <a:effectLst/>
                <a:latin typeface="-apple-system"/>
              </a:rPr>
              <a:t>MNCs can be helpful in solving the problem of foreign exchange of the underdeveloped and the developing countries. In 90s, India faced a huge shortage of foreign exchange but, with the entry of the MNCs, today it has surplus foreign exchange reserves .</a:t>
            </a:r>
            <a:endParaRPr lang="en-US" b="1" dirty="0">
              <a:effectLst/>
            </a:endParaRPr>
          </a:p>
          <a:p>
            <a:pPr marL="0" indent="0">
              <a:buNone/>
            </a:pPr>
            <a:endParaRPr lang="en-IN" b="1" dirty="0"/>
          </a:p>
        </p:txBody>
      </p:sp>
    </p:spTree>
    <p:extLst>
      <p:ext uri="{BB962C8B-B14F-4D97-AF65-F5344CB8AC3E}">
        <p14:creationId xmlns:p14="http://schemas.microsoft.com/office/powerpoint/2010/main" val="203741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8E6DA-99B8-48A4-B0B4-F813C7215BB3}"/>
              </a:ext>
            </a:extLst>
          </p:cNvPr>
          <p:cNvSpPr>
            <a:spLocks noGrp="1"/>
          </p:cNvSpPr>
          <p:nvPr>
            <p:ph type="title"/>
          </p:nvPr>
        </p:nvSpPr>
        <p:spPr/>
        <p:txBody>
          <a:bodyPr/>
          <a:lstStyle/>
          <a:p>
            <a:pPr algn="ctr"/>
            <a:r>
              <a:rPr lang="en-US" b="0" i="0" dirty="0">
                <a:effectLst/>
                <a:latin typeface="Roboto" panose="02000000000000000000" pitchFamily="2" charset="0"/>
              </a:rPr>
              <a:t>Foreign Investment Promotion Board (FIPB)</a:t>
            </a:r>
            <a:endParaRPr lang="en-IN" dirty="0"/>
          </a:p>
        </p:txBody>
      </p:sp>
      <p:sp>
        <p:nvSpPr>
          <p:cNvPr id="3" name="Content Placeholder 2">
            <a:extLst>
              <a:ext uri="{FF2B5EF4-FFF2-40B4-BE49-F238E27FC236}">
                <a16:creationId xmlns:a16="http://schemas.microsoft.com/office/drawing/2014/main" id="{53AA1138-96BD-4E8B-B6B6-4C17467353DB}"/>
              </a:ext>
            </a:extLst>
          </p:cNvPr>
          <p:cNvSpPr>
            <a:spLocks noGrp="1"/>
          </p:cNvSpPr>
          <p:nvPr>
            <p:ph idx="1"/>
          </p:nvPr>
        </p:nvSpPr>
        <p:spPr/>
        <p:txBody>
          <a:bodyPr/>
          <a:lstStyle/>
          <a:p>
            <a:r>
              <a:rPr lang="en-US" b="0" i="0" dirty="0">
                <a:effectLst/>
              </a:rPr>
              <a:t>The Foreign Investment Promotion Board (FIPB) was a national agency under the Government of India that offered a single-window clearance for </a:t>
            </a:r>
            <a:r>
              <a:rPr lang="en-US" b="0" i="0" u="none" strike="noStrike" dirty="0">
                <a:effectLst/>
              </a:rPr>
              <a:t>FDI</a:t>
            </a:r>
            <a:r>
              <a:rPr lang="en-US" b="0" i="0" dirty="0">
                <a:effectLst/>
              </a:rPr>
              <a:t> applications which did not come under the automatic route. </a:t>
            </a:r>
          </a:p>
          <a:p>
            <a:r>
              <a:rPr lang="en-US" b="0" i="0" dirty="0">
                <a:effectLst/>
              </a:rPr>
              <a:t>It was under the Ministry of Finance and the Finance Minister was in charge of the FIPB. </a:t>
            </a:r>
          </a:p>
          <a:p>
            <a:r>
              <a:rPr lang="en-US" b="0" i="0" dirty="0">
                <a:effectLst/>
              </a:rPr>
              <a:t>In May 2017, the Union Government decided to phase out the FIPB and it was abolished as announced by the Union Finance Minister Mr. Arun Jaitley in the 2017-18 budget speech in the Parliament.</a:t>
            </a:r>
          </a:p>
          <a:p>
            <a:r>
              <a:rPr lang="en-US" dirty="0"/>
              <a:t>It is replaced by </a:t>
            </a:r>
            <a:r>
              <a:rPr lang="en-US" b="0" i="0" dirty="0">
                <a:effectLst/>
              </a:rPr>
              <a:t>The Foreign Investment Facilitation Portal(FIPP).</a:t>
            </a:r>
            <a:endParaRPr lang="en-IN" dirty="0"/>
          </a:p>
        </p:txBody>
      </p:sp>
    </p:spTree>
    <p:extLst>
      <p:ext uri="{BB962C8B-B14F-4D97-AF65-F5344CB8AC3E}">
        <p14:creationId xmlns:p14="http://schemas.microsoft.com/office/powerpoint/2010/main" val="1412529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6A203-957B-491B-8E05-B912EF072C4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8D018E1-C000-4136-925F-B27D7A01974C}"/>
              </a:ext>
            </a:extLst>
          </p:cNvPr>
          <p:cNvSpPr>
            <a:spLocks noGrp="1"/>
          </p:cNvSpPr>
          <p:nvPr>
            <p:ph idx="1"/>
          </p:nvPr>
        </p:nvSpPr>
        <p:spPr/>
        <p:txBody>
          <a:bodyPr/>
          <a:lstStyle/>
          <a:p>
            <a:pPr algn="just"/>
            <a:r>
              <a:rPr lang="en-US" b="0" i="0" dirty="0">
                <a:effectLst/>
              </a:rPr>
              <a:t>Before it was abolished, the FIPB was the most important body for FDI approvals as it could consider applications below Rs.3000 crore. Above this amount, the Cabinet Committee on Economic Affairs considered the application for FDI.</a:t>
            </a:r>
          </a:p>
          <a:p>
            <a:pPr algn="just"/>
            <a:r>
              <a:rPr lang="en-US" b="0" i="0" dirty="0">
                <a:effectLst/>
              </a:rPr>
              <a:t>The body was first established in the nineties after the government initiated economic </a:t>
            </a:r>
            <a:r>
              <a:rPr lang="en-US" b="0" i="0" dirty="0" err="1">
                <a:effectLst/>
              </a:rPr>
              <a:t>liberalisation</a:t>
            </a:r>
            <a:r>
              <a:rPr lang="en-US" b="0" i="0" dirty="0">
                <a:effectLst/>
              </a:rPr>
              <a:t> reforms.</a:t>
            </a:r>
          </a:p>
          <a:p>
            <a:pPr marL="0" indent="0">
              <a:buNone/>
            </a:pPr>
            <a:endParaRPr lang="en-IN" dirty="0"/>
          </a:p>
        </p:txBody>
      </p:sp>
    </p:spTree>
    <p:extLst>
      <p:ext uri="{BB962C8B-B14F-4D97-AF65-F5344CB8AC3E}">
        <p14:creationId xmlns:p14="http://schemas.microsoft.com/office/powerpoint/2010/main" val="3192639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CEBCE-8F61-4061-8490-3783908BEFE0}"/>
              </a:ext>
            </a:extLst>
          </p:cNvPr>
          <p:cNvSpPr>
            <a:spLocks noGrp="1"/>
          </p:cNvSpPr>
          <p:nvPr>
            <p:ph type="title"/>
          </p:nvPr>
        </p:nvSpPr>
        <p:spPr/>
        <p:txBody>
          <a:bodyPr/>
          <a:lstStyle/>
          <a:p>
            <a:pPr algn="ctr"/>
            <a:r>
              <a:rPr lang="en-US" b="0" i="0" dirty="0">
                <a:effectLst/>
                <a:latin typeface="Roboto" panose="02000000000000000000" pitchFamily="2" charset="0"/>
              </a:rPr>
              <a:t>FIPB Composition</a:t>
            </a:r>
            <a:endParaRPr lang="en-IN" dirty="0"/>
          </a:p>
        </p:txBody>
      </p:sp>
      <p:sp>
        <p:nvSpPr>
          <p:cNvPr id="3" name="Content Placeholder 2">
            <a:extLst>
              <a:ext uri="{FF2B5EF4-FFF2-40B4-BE49-F238E27FC236}">
                <a16:creationId xmlns:a16="http://schemas.microsoft.com/office/drawing/2014/main" id="{E4FAF5E8-493C-477E-AB88-BB1DADFE827E}"/>
              </a:ext>
            </a:extLst>
          </p:cNvPr>
          <p:cNvSpPr>
            <a:spLocks noGrp="1"/>
          </p:cNvSpPr>
          <p:nvPr>
            <p:ph idx="1"/>
          </p:nvPr>
        </p:nvSpPr>
        <p:spPr/>
        <p:txBody>
          <a:bodyPr>
            <a:normAutofit fontScale="92500" lnSpcReduction="10000"/>
          </a:bodyPr>
          <a:lstStyle/>
          <a:p>
            <a:pPr algn="just">
              <a:buFont typeface="Arial" panose="020B0604020202020204" pitchFamily="34" charset="0"/>
              <a:buChar char="•"/>
            </a:pPr>
            <a:r>
              <a:rPr lang="en-US" b="0" i="0" dirty="0">
                <a:solidFill>
                  <a:srgbClr val="333333"/>
                </a:solidFill>
                <a:effectLst/>
              </a:rPr>
              <a:t>FIPB Chairman – Secretary of the Department of Economic Affairs, Ministry of Finance</a:t>
            </a:r>
          </a:p>
          <a:p>
            <a:pPr algn="just">
              <a:buFont typeface="Arial" panose="020B0604020202020204" pitchFamily="34" charset="0"/>
              <a:buChar char="•"/>
            </a:pPr>
            <a:r>
              <a:rPr lang="en-US" b="0" i="0" dirty="0">
                <a:solidFill>
                  <a:srgbClr val="333333"/>
                </a:solidFill>
                <a:effectLst/>
              </a:rPr>
              <a:t>Secretary of DIPP</a:t>
            </a:r>
          </a:p>
          <a:p>
            <a:pPr algn="just">
              <a:buFont typeface="Arial" panose="020B0604020202020204" pitchFamily="34" charset="0"/>
              <a:buChar char="•"/>
            </a:pPr>
            <a:r>
              <a:rPr lang="en-US" b="0" i="0" dirty="0">
                <a:solidFill>
                  <a:srgbClr val="333333"/>
                </a:solidFill>
                <a:effectLst/>
              </a:rPr>
              <a:t>Secretary of the Department of Commerce</a:t>
            </a:r>
          </a:p>
          <a:p>
            <a:pPr algn="just">
              <a:buFont typeface="Arial" panose="020B0604020202020204" pitchFamily="34" charset="0"/>
              <a:buChar char="•"/>
            </a:pPr>
            <a:r>
              <a:rPr lang="en-US" b="0" i="0" dirty="0">
                <a:solidFill>
                  <a:srgbClr val="333333"/>
                </a:solidFill>
                <a:effectLst/>
              </a:rPr>
              <a:t>Secretary of Economic Relations</a:t>
            </a:r>
          </a:p>
          <a:p>
            <a:pPr algn="just">
              <a:buFont typeface="Arial" panose="020B0604020202020204" pitchFamily="34" charset="0"/>
              <a:buChar char="•"/>
            </a:pPr>
            <a:r>
              <a:rPr lang="en-US" b="0" i="0" dirty="0">
                <a:solidFill>
                  <a:srgbClr val="333333"/>
                </a:solidFill>
                <a:effectLst/>
              </a:rPr>
              <a:t>Secretary of the Ministry of External Affairs</a:t>
            </a:r>
          </a:p>
          <a:p>
            <a:pPr algn="just">
              <a:buFont typeface="Arial" panose="020B0604020202020204" pitchFamily="34" charset="0"/>
              <a:buChar char="•"/>
            </a:pPr>
            <a:r>
              <a:rPr lang="en-US" b="0" i="0" dirty="0">
                <a:solidFill>
                  <a:srgbClr val="333333"/>
                </a:solidFill>
                <a:effectLst/>
              </a:rPr>
              <a:t>Secretary of the Ministry of Overseas Indian Affairs</a:t>
            </a:r>
          </a:p>
          <a:p>
            <a:pPr algn="just">
              <a:buFont typeface="Arial" panose="020B0604020202020204" pitchFamily="34" charset="0"/>
              <a:buChar char="•"/>
            </a:pPr>
            <a:r>
              <a:rPr lang="en-US" b="0" i="0" dirty="0">
                <a:solidFill>
                  <a:srgbClr val="333333"/>
                </a:solidFill>
                <a:effectLst/>
              </a:rPr>
              <a:t>The board could co-opt secretaries to the GOI and prominent officials of banks, financial institutions, and experts in commerce and industry, on a need basis.</a:t>
            </a:r>
          </a:p>
          <a:p>
            <a:endParaRPr lang="en-IN" dirty="0"/>
          </a:p>
        </p:txBody>
      </p:sp>
    </p:spTree>
    <p:extLst>
      <p:ext uri="{BB962C8B-B14F-4D97-AF65-F5344CB8AC3E}">
        <p14:creationId xmlns:p14="http://schemas.microsoft.com/office/powerpoint/2010/main" val="1949223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B7A12-EA52-45ED-AB21-DF1EE2E2F718}"/>
              </a:ext>
            </a:extLst>
          </p:cNvPr>
          <p:cNvSpPr>
            <a:spLocks noGrp="1"/>
          </p:cNvSpPr>
          <p:nvPr>
            <p:ph type="title"/>
          </p:nvPr>
        </p:nvSpPr>
        <p:spPr/>
        <p:txBody>
          <a:bodyPr/>
          <a:lstStyle/>
          <a:p>
            <a:pPr algn="ctr"/>
            <a:r>
              <a:rPr lang="en-US" b="0" i="0" dirty="0">
                <a:effectLst/>
                <a:latin typeface="+mn-lt"/>
              </a:rPr>
              <a:t>Functions of FIPB</a:t>
            </a:r>
            <a:endParaRPr lang="en-IN" dirty="0">
              <a:latin typeface="+mn-lt"/>
            </a:endParaRPr>
          </a:p>
        </p:txBody>
      </p:sp>
      <p:sp>
        <p:nvSpPr>
          <p:cNvPr id="3" name="Content Placeholder 2">
            <a:extLst>
              <a:ext uri="{FF2B5EF4-FFF2-40B4-BE49-F238E27FC236}">
                <a16:creationId xmlns:a16="http://schemas.microsoft.com/office/drawing/2014/main" id="{ED6CF9D5-DC8C-4274-8595-5EACB62D7BD7}"/>
              </a:ext>
            </a:extLst>
          </p:cNvPr>
          <p:cNvSpPr>
            <a:spLocks noGrp="1"/>
          </p:cNvSpPr>
          <p:nvPr>
            <p:ph idx="1"/>
          </p:nvPr>
        </p:nvSpPr>
        <p:spPr/>
        <p:txBody>
          <a:bodyPr>
            <a:normAutofit fontScale="92500" lnSpcReduction="10000"/>
          </a:bodyPr>
          <a:lstStyle/>
          <a:p>
            <a:pPr algn="just"/>
            <a:r>
              <a:rPr lang="en-US" b="0" i="0" dirty="0">
                <a:effectLst/>
              </a:rPr>
              <a:t>The FIPB performed the following functions before it was abolished:</a:t>
            </a:r>
          </a:p>
          <a:p>
            <a:pPr algn="just">
              <a:buFont typeface="+mj-lt"/>
              <a:buAutoNum type="arabicPeriod"/>
            </a:pPr>
            <a:r>
              <a:rPr lang="en-US" b="0" i="0" dirty="0">
                <a:effectLst/>
              </a:rPr>
              <a:t>Quickly approve FDI proposals.</a:t>
            </a:r>
          </a:p>
          <a:p>
            <a:pPr algn="just">
              <a:buFont typeface="+mj-lt"/>
              <a:buAutoNum type="arabicPeriod"/>
            </a:pPr>
            <a:r>
              <a:rPr lang="en-US" b="0" i="0" dirty="0">
                <a:effectLst/>
              </a:rPr>
              <a:t>Review FDI policies and help set up transparent guidelines that encourage FDI into different sectors.</a:t>
            </a:r>
          </a:p>
          <a:p>
            <a:pPr algn="just">
              <a:buFont typeface="+mj-lt"/>
              <a:buAutoNum type="arabicPeriod"/>
            </a:pPr>
            <a:r>
              <a:rPr lang="en-US" b="0" i="0" dirty="0">
                <a:effectLst/>
              </a:rPr>
              <a:t>To examine the implementation of the various proposals that it had approved.</a:t>
            </a:r>
          </a:p>
          <a:p>
            <a:pPr algn="just">
              <a:buFont typeface="+mj-lt"/>
              <a:buAutoNum type="arabicPeriod"/>
            </a:pPr>
            <a:r>
              <a:rPr lang="en-US" b="0" i="0" dirty="0">
                <a:effectLst/>
              </a:rPr>
              <a:t>To encourage FDI into the country by establishing contracts with international companies and inviting them to make investments in India.</a:t>
            </a:r>
          </a:p>
          <a:p>
            <a:pPr algn="just">
              <a:buFont typeface="+mj-lt"/>
              <a:buAutoNum type="arabicPeriod"/>
            </a:pPr>
            <a:r>
              <a:rPr lang="en-US" b="0" i="0" dirty="0">
                <a:effectLst/>
              </a:rPr>
              <a:t>To communicate with the government and industry to augment the inflow of FDI into the country.</a:t>
            </a:r>
          </a:p>
          <a:p>
            <a:pPr algn="just">
              <a:buFont typeface="+mj-lt"/>
              <a:buAutoNum type="arabicPeriod"/>
            </a:pPr>
            <a:r>
              <a:rPr lang="en-US" b="0" i="0" dirty="0">
                <a:effectLst/>
              </a:rPr>
              <a:t>To identify other sectors that need FDI.</a:t>
            </a:r>
          </a:p>
          <a:p>
            <a:endParaRPr lang="en-IN" dirty="0"/>
          </a:p>
        </p:txBody>
      </p:sp>
    </p:spTree>
    <p:extLst>
      <p:ext uri="{BB962C8B-B14F-4D97-AF65-F5344CB8AC3E}">
        <p14:creationId xmlns:p14="http://schemas.microsoft.com/office/powerpoint/2010/main" val="1447133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8E1C67-985A-4568-A2A7-415452B3ECB4}"/>
              </a:ext>
            </a:extLst>
          </p:cNvPr>
          <p:cNvSpPr>
            <a:spLocks noGrp="1"/>
          </p:cNvSpPr>
          <p:nvPr>
            <p:ph idx="1"/>
          </p:nvPr>
        </p:nvSpPr>
        <p:spPr>
          <a:xfrm>
            <a:off x="838200" y="399495"/>
            <a:ext cx="10515600" cy="5777468"/>
          </a:xfrm>
        </p:spPr>
        <p:txBody>
          <a:bodyPr/>
          <a:lstStyle/>
          <a:p>
            <a:r>
              <a:rPr lang="en-US" b="1" i="0" dirty="0">
                <a:effectLst/>
              </a:rPr>
              <a:t>The Foreign Investment Facilitation Portal (FIFP) </a:t>
            </a:r>
            <a:r>
              <a:rPr lang="en-US" i="0" dirty="0">
                <a:effectLst/>
              </a:rPr>
              <a:t>is the new online single point interface of the Government of India for investors to facilitate Foreign Direct Investment. </a:t>
            </a:r>
          </a:p>
          <a:p>
            <a:r>
              <a:rPr lang="en-US" i="0" dirty="0">
                <a:effectLst/>
              </a:rPr>
              <a:t>This portal is being administered by the Department for Promotion of Industry and Internal Trade (DPIIT), Ministry of Commerce &amp; Industry.</a:t>
            </a:r>
          </a:p>
          <a:p>
            <a:r>
              <a:rPr lang="en-US" i="0" dirty="0">
                <a:effectLst/>
              </a:rPr>
              <a:t>This portal will continue to facilitate the single window clearance of applications which are through approval route. </a:t>
            </a:r>
          </a:p>
          <a:p>
            <a:r>
              <a:rPr lang="en-US" i="0" dirty="0">
                <a:effectLst/>
              </a:rPr>
              <a:t>Upon receipt of the FDI application, the concerned Administrative Ministry/Department shall process the application as per the </a:t>
            </a:r>
            <a:r>
              <a:rPr lang="en-US" i="0" u="none" strike="noStrike" dirty="0">
                <a:effectLst/>
              </a:rPr>
              <a:t>Standard Operation Procedure (SOP).</a:t>
            </a:r>
          </a:p>
          <a:p>
            <a:r>
              <a:rPr lang="en-US" b="0" i="0" dirty="0">
                <a:effectLst/>
                <a:latin typeface="Lato"/>
              </a:rPr>
              <a:t>It has features such as e-communication, quicker processing, reduced paperwork, SMS/email alert etc.</a:t>
            </a:r>
            <a:endParaRPr lang="en-IN" dirty="0"/>
          </a:p>
        </p:txBody>
      </p:sp>
    </p:spTree>
    <p:extLst>
      <p:ext uri="{BB962C8B-B14F-4D97-AF65-F5344CB8AC3E}">
        <p14:creationId xmlns:p14="http://schemas.microsoft.com/office/powerpoint/2010/main" val="4011714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8D1C7-9E6D-4051-9585-160E6B9FFBE6}"/>
              </a:ext>
            </a:extLst>
          </p:cNvPr>
          <p:cNvSpPr>
            <a:spLocks noGrp="1"/>
          </p:cNvSpPr>
          <p:nvPr>
            <p:ph type="title"/>
          </p:nvPr>
        </p:nvSpPr>
        <p:spPr>
          <a:xfrm>
            <a:off x="838200" y="365125"/>
            <a:ext cx="10515600" cy="931015"/>
          </a:xfrm>
        </p:spPr>
        <p:txBody>
          <a:bodyPr/>
          <a:lstStyle/>
          <a:p>
            <a:pPr algn="ctr"/>
            <a:r>
              <a:rPr lang="en-IN" dirty="0"/>
              <a:t>FDI in India</a:t>
            </a:r>
          </a:p>
        </p:txBody>
      </p:sp>
      <p:sp>
        <p:nvSpPr>
          <p:cNvPr id="3" name="Content Placeholder 2">
            <a:extLst>
              <a:ext uri="{FF2B5EF4-FFF2-40B4-BE49-F238E27FC236}">
                <a16:creationId xmlns:a16="http://schemas.microsoft.com/office/drawing/2014/main" id="{E701E0E5-50A5-4CB8-9EA6-4CE30510890F}"/>
              </a:ext>
            </a:extLst>
          </p:cNvPr>
          <p:cNvSpPr>
            <a:spLocks noGrp="1"/>
          </p:cNvSpPr>
          <p:nvPr>
            <p:ph idx="1"/>
          </p:nvPr>
        </p:nvSpPr>
        <p:spPr>
          <a:xfrm>
            <a:off x="838200" y="1509204"/>
            <a:ext cx="10515600" cy="4667759"/>
          </a:xfrm>
        </p:spPr>
        <p:txBody>
          <a:bodyPr>
            <a:normAutofit/>
          </a:bodyPr>
          <a:lstStyle/>
          <a:p>
            <a:pPr algn="l" fontAlgn="base"/>
            <a:r>
              <a:rPr lang="en-US" i="0" dirty="0">
                <a:effectLst/>
              </a:rPr>
              <a:t>Investment climate in India has improved considerably since the opening up of the economy in 1991.</a:t>
            </a:r>
          </a:p>
          <a:p>
            <a:pPr algn="l" fontAlgn="base"/>
            <a:r>
              <a:rPr lang="en-US" i="0" dirty="0">
                <a:effectLst/>
              </a:rPr>
              <a:t>This is largely attributed to ease in FDI norms across sectors of the economy. </a:t>
            </a:r>
          </a:p>
          <a:p>
            <a:pPr algn="l" fontAlgn="base"/>
            <a:r>
              <a:rPr lang="en-US" i="0" dirty="0">
                <a:effectLst/>
              </a:rPr>
              <a:t>India, today is a part of top 100 club on Ease of Doing Business.</a:t>
            </a:r>
          </a:p>
          <a:p>
            <a:pPr algn="l" fontAlgn="base"/>
            <a:r>
              <a:rPr lang="en-US" i="0" u="none" strike="noStrike" dirty="0">
                <a:effectLst/>
              </a:rPr>
              <a:t>FDI inflows in India</a:t>
            </a:r>
            <a:r>
              <a:rPr lang="en-US" i="0" dirty="0">
                <a:effectLst/>
              </a:rPr>
              <a:t> stood at $45.15 bn in 2014-15 and have consistently increased since then. </a:t>
            </a:r>
          </a:p>
          <a:p>
            <a:pPr marL="0" indent="0" algn="l" fontAlgn="base">
              <a:buNone/>
            </a:pPr>
            <a:endParaRPr lang="en-US" b="0" i="0" dirty="0">
              <a:effectLst/>
            </a:endParaRPr>
          </a:p>
          <a:p>
            <a:endParaRPr lang="en-IN" dirty="0"/>
          </a:p>
        </p:txBody>
      </p:sp>
    </p:spTree>
    <p:extLst>
      <p:ext uri="{BB962C8B-B14F-4D97-AF65-F5344CB8AC3E}">
        <p14:creationId xmlns:p14="http://schemas.microsoft.com/office/powerpoint/2010/main" val="3426939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BD3D1E-702C-45C4-BCC4-9B12DC223E51}"/>
              </a:ext>
            </a:extLst>
          </p:cNvPr>
          <p:cNvSpPr>
            <a:spLocks noGrp="1"/>
          </p:cNvSpPr>
          <p:nvPr>
            <p:ph idx="1"/>
          </p:nvPr>
        </p:nvSpPr>
        <p:spPr/>
        <p:txBody>
          <a:bodyPr/>
          <a:lstStyle/>
          <a:p>
            <a:pPr algn="l" fontAlgn="base"/>
            <a:r>
              <a:rPr lang="en-US" b="0" i="0" dirty="0">
                <a:effectLst/>
              </a:rPr>
              <a:t>Moreover, total FDI inflow grew by 65.3%, i.e. from $266.21 bn in 2007-14 to $440.01 bn in 2014-21 and FDI equity inflow also increased by 68.6% from $185.03 bn during 2007-14 to $312.05 bn (2014-21).</a:t>
            </a:r>
          </a:p>
          <a:p>
            <a:pPr algn="l" fontAlgn="base"/>
            <a:r>
              <a:rPr lang="en-US" b="0" i="0" dirty="0">
                <a:effectLst/>
              </a:rPr>
              <a:t>India has attracted total </a:t>
            </a:r>
            <a:r>
              <a:rPr lang="en-US" b="1" i="0" u="none" strike="noStrike" dirty="0">
                <a:effectLst/>
              </a:rPr>
              <a:t>FDI inflow</a:t>
            </a:r>
            <a:r>
              <a:rPr lang="en-US" b="0" i="0" dirty="0">
                <a:effectLst/>
              </a:rPr>
              <a:t> of $76.30 bn during April to March 2021. It is the highest ever for the first ten months of a financial year and 19% higher as compared 2019-20 ($62.72 bn). India is the fifth largest recipient of inflows in the world.</a:t>
            </a:r>
            <a:endParaRPr lang="en-IN" dirty="0"/>
          </a:p>
        </p:txBody>
      </p:sp>
    </p:spTree>
    <p:extLst>
      <p:ext uri="{BB962C8B-B14F-4D97-AF65-F5344CB8AC3E}">
        <p14:creationId xmlns:p14="http://schemas.microsoft.com/office/powerpoint/2010/main" val="1195774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FE286F-2109-4726-8B52-F20E8CE1B70C}"/>
              </a:ext>
            </a:extLst>
          </p:cNvPr>
          <p:cNvSpPr>
            <a:spLocks noGrp="1"/>
          </p:cNvSpPr>
          <p:nvPr>
            <p:ph idx="1"/>
          </p:nvPr>
        </p:nvSpPr>
        <p:spPr>
          <a:xfrm>
            <a:off x="838200" y="506027"/>
            <a:ext cx="10515600" cy="5670936"/>
          </a:xfrm>
        </p:spPr>
        <p:txBody>
          <a:bodyPr>
            <a:normAutofit fontScale="92500" lnSpcReduction="20000"/>
          </a:bodyPr>
          <a:lstStyle/>
          <a:p>
            <a:pPr algn="l"/>
            <a:r>
              <a:rPr lang="en-US" b="1" i="0" dirty="0">
                <a:solidFill>
                  <a:srgbClr val="000000"/>
                </a:solidFill>
                <a:effectLst/>
              </a:rPr>
              <a:t>Routes through which India gets FDI:</a:t>
            </a:r>
          </a:p>
          <a:p>
            <a:pPr marL="0" indent="0" algn="l">
              <a:buNone/>
            </a:pPr>
            <a:r>
              <a:rPr lang="en-US" b="0" i="0" dirty="0">
                <a:solidFill>
                  <a:srgbClr val="000000"/>
                </a:solidFill>
                <a:effectLst/>
              </a:rPr>
              <a:t> </a:t>
            </a:r>
          </a:p>
          <a:p>
            <a:pPr algn="l"/>
            <a:r>
              <a:rPr lang="en-US" b="1" i="0" dirty="0">
                <a:solidFill>
                  <a:srgbClr val="000000"/>
                </a:solidFill>
                <a:effectLst/>
              </a:rPr>
              <a:t>Automatic route: </a:t>
            </a:r>
            <a:r>
              <a:rPr lang="en-US" b="0" i="0" dirty="0">
                <a:solidFill>
                  <a:srgbClr val="000000"/>
                </a:solidFill>
                <a:effectLst/>
              </a:rPr>
              <a:t>The non-resident or Indian company does not require prior nod of the RBI or government of India for FDI.</a:t>
            </a:r>
          </a:p>
          <a:p>
            <a:pPr marL="0" indent="0" algn="l">
              <a:buNone/>
            </a:pPr>
            <a:endParaRPr lang="en-US" b="0" i="0" dirty="0">
              <a:solidFill>
                <a:srgbClr val="000000"/>
              </a:solidFill>
              <a:effectLst/>
            </a:endParaRPr>
          </a:p>
          <a:p>
            <a:pPr algn="l"/>
            <a:r>
              <a:rPr lang="en-US" b="1" i="0" dirty="0">
                <a:solidFill>
                  <a:srgbClr val="000000"/>
                </a:solidFill>
                <a:effectLst/>
              </a:rPr>
              <a:t>Govt route:</a:t>
            </a:r>
            <a:r>
              <a:rPr lang="en-US" b="0" i="0" dirty="0">
                <a:solidFill>
                  <a:srgbClr val="000000"/>
                </a:solidFill>
                <a:effectLst/>
              </a:rPr>
              <a:t> The government's approval is mandatory. The company will have to file an application through Foreign Investment Facilitation Portal, which facilitates single-window clearance. The application is then forwarded to the respective ministry, which will approve/reject the application in consultation with the Department for Promotion of Industry and Internal Trade (DPIIT), Ministry of Commerce. DPIIT will issue the Standard Operating Procedure (SOP) for processing of applications under the existing FDI policy.</a:t>
            </a:r>
          </a:p>
          <a:p>
            <a:pPr marL="0" indent="0" algn="l">
              <a:buNone/>
            </a:pPr>
            <a:endParaRPr lang="en-US" b="0" i="0" dirty="0">
              <a:solidFill>
                <a:srgbClr val="000000"/>
              </a:solidFill>
              <a:effectLst/>
            </a:endParaRPr>
          </a:p>
          <a:p>
            <a:pPr algn="l"/>
            <a:r>
              <a:rPr lang="en-US" b="0" i="0" dirty="0">
                <a:solidFill>
                  <a:srgbClr val="000000"/>
                </a:solidFill>
                <a:effectLst/>
                <a:hlinkClick r:id="rId2"/>
              </a:rPr>
              <a:t>https://www.investindia.gov.in/foreign-direct-investment#:~:text=Subject%20to%20the%20provisions%20of,%2Dcommerce%2C%20without%20Government%20approval.</a:t>
            </a:r>
            <a:endParaRPr lang="en-US" b="0" i="0" dirty="0">
              <a:solidFill>
                <a:srgbClr val="000000"/>
              </a:solidFill>
              <a:effectLst/>
            </a:endParaRPr>
          </a:p>
          <a:p>
            <a:endParaRPr lang="en-IN" dirty="0"/>
          </a:p>
        </p:txBody>
      </p:sp>
    </p:spTree>
    <p:extLst>
      <p:ext uri="{BB962C8B-B14F-4D97-AF65-F5344CB8AC3E}">
        <p14:creationId xmlns:p14="http://schemas.microsoft.com/office/powerpoint/2010/main" val="13490276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540</TotalTime>
  <Words>1395</Words>
  <Application>Microsoft Office PowerPoint</Application>
  <PresentationFormat>Widescreen</PresentationFormat>
  <Paragraphs>72</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-apple-system</vt:lpstr>
      <vt:lpstr>Arial</vt:lpstr>
      <vt:lpstr>Calibri</vt:lpstr>
      <vt:lpstr>Calibri Light</vt:lpstr>
      <vt:lpstr>Georgia</vt:lpstr>
      <vt:lpstr>Lato</vt:lpstr>
      <vt:lpstr>Roboto</vt:lpstr>
      <vt:lpstr>Office Theme</vt:lpstr>
      <vt:lpstr>PowerPoint Presentation</vt:lpstr>
      <vt:lpstr>Foreign Investment Promotion Board (FIPB)</vt:lpstr>
      <vt:lpstr>PowerPoint Presentation</vt:lpstr>
      <vt:lpstr>FIPB Composition</vt:lpstr>
      <vt:lpstr>Functions of FIPB</vt:lpstr>
      <vt:lpstr>PowerPoint Presentation</vt:lpstr>
      <vt:lpstr>FDI in India</vt:lpstr>
      <vt:lpstr>PowerPoint Presentation</vt:lpstr>
      <vt:lpstr>PowerPoint Presentation</vt:lpstr>
      <vt:lpstr>Government Measures to increase FDI</vt:lpstr>
      <vt:lpstr>PowerPoint Presentation</vt:lpstr>
      <vt:lpstr>Multinational Corporations (MNCs)</vt:lpstr>
      <vt:lpstr>Major MNCs in India</vt:lpstr>
      <vt:lpstr>Role of MNCs in India</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Ramaa Naniwadekar</dc:creator>
  <cp:lastModifiedBy>Ramaa Naniwadekar</cp:lastModifiedBy>
  <cp:revision>24</cp:revision>
  <dcterms:created xsi:type="dcterms:W3CDTF">2021-07-18T18:41:11Z</dcterms:created>
  <dcterms:modified xsi:type="dcterms:W3CDTF">2021-07-24T02:56:23Z</dcterms:modified>
</cp:coreProperties>
</file>