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16" autoAdjust="0"/>
    <p:restoredTop sz="94660"/>
  </p:normalViewPr>
  <p:slideViewPr>
    <p:cSldViewPr snapToGrid="0">
      <p:cViewPr varScale="1">
        <p:scale>
          <a:sx n="70" d="100"/>
          <a:sy n="70" d="100"/>
        </p:scale>
        <p:origin x="53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2/16/2021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2/16/2021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2/16/2021</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5066" y="1674891"/>
            <a:ext cx="10596731" cy="2507811"/>
          </a:xfrm>
        </p:spPr>
        <p:txBody>
          <a:bodyPr/>
          <a:lstStyle/>
          <a:p>
            <a:r>
              <a:rPr lang="en-US" dirty="0" smtClean="0"/>
              <a:t>MACRO ECONOMIC POLICY-MONETARY POLICY</a:t>
            </a:r>
            <a:endParaRPr lang="en-US" dirty="0"/>
          </a:p>
        </p:txBody>
      </p:sp>
    </p:spTree>
    <p:extLst>
      <p:ext uri="{BB962C8B-B14F-4D97-AF65-F5344CB8AC3E}">
        <p14:creationId xmlns:p14="http://schemas.microsoft.com/office/powerpoint/2010/main" val="1818259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1"/>
            <a:ext cx="10353761" cy="703152"/>
          </a:xfrm>
        </p:spPr>
        <p:txBody>
          <a:bodyPr/>
          <a:lstStyle/>
          <a:p>
            <a:pPr algn="just"/>
            <a:r>
              <a:rPr lang="en-US" dirty="0" smtClean="0"/>
              <a:t>Goals/ TARGETS</a:t>
            </a:r>
            <a:endParaRPr lang="en-US" dirty="0"/>
          </a:p>
        </p:txBody>
      </p:sp>
      <p:sp>
        <p:nvSpPr>
          <p:cNvPr id="3" name="Content Placeholder 2"/>
          <p:cNvSpPr>
            <a:spLocks noGrp="1"/>
          </p:cNvSpPr>
          <p:nvPr>
            <p:ph idx="1"/>
          </p:nvPr>
        </p:nvSpPr>
        <p:spPr>
          <a:xfrm>
            <a:off x="425512" y="1312753"/>
            <a:ext cx="11434527" cy="5341544"/>
          </a:xfrm>
        </p:spPr>
        <p:txBody>
          <a:bodyPr>
            <a:normAutofit/>
          </a:bodyPr>
          <a:lstStyle/>
          <a:p>
            <a:pPr algn="just"/>
            <a:r>
              <a:rPr lang="en-US" sz="2400" dirty="0" smtClean="0"/>
              <a:t>Mild inflation is good for economy but high inflation corrodes real savings and investment. In case of high inflation money supply is restrained and rate of interest is hiked. However tight monetary policy will result in slowing down growth &amp; employment</a:t>
            </a:r>
          </a:p>
          <a:p>
            <a:pPr algn="just"/>
            <a:r>
              <a:rPr lang="en-US" sz="2400" dirty="0" smtClean="0"/>
              <a:t>Being a developing country, economic growth and employment is another priority area. Growth also needs to be tempered. Sudden uncontrolled growth may result in creation of asset bubbles, risking sudden corrections and overheated demand leading to inflation.</a:t>
            </a:r>
          </a:p>
          <a:p>
            <a:pPr algn="just"/>
            <a:r>
              <a:rPr lang="en-US" sz="2400" dirty="0" smtClean="0"/>
              <a:t>Excess money supply reduces external value of rupee. Exports are affected.</a:t>
            </a:r>
          </a:p>
          <a:p>
            <a:r>
              <a:rPr lang="en-US" sz="2400" dirty="0" smtClean="0"/>
              <a:t>Hence RBI does the balancing act of managing growth and inflation.</a:t>
            </a:r>
            <a:endParaRPr lang="en-US" sz="2400" dirty="0"/>
          </a:p>
        </p:txBody>
      </p:sp>
    </p:spTree>
    <p:extLst>
      <p:ext uri="{BB962C8B-B14F-4D97-AF65-F5344CB8AC3E}">
        <p14:creationId xmlns:p14="http://schemas.microsoft.com/office/powerpoint/2010/main" val="113449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431549"/>
          </a:xfrm>
        </p:spPr>
        <p:txBody>
          <a:bodyPr>
            <a:normAutofit fontScale="90000"/>
          </a:bodyPr>
          <a:lstStyle/>
          <a:p>
            <a:endParaRPr lang="en-US" dirty="0"/>
          </a:p>
        </p:txBody>
      </p:sp>
      <p:sp>
        <p:nvSpPr>
          <p:cNvPr id="3" name="Content Placeholder 2"/>
          <p:cNvSpPr>
            <a:spLocks noGrp="1"/>
          </p:cNvSpPr>
          <p:nvPr>
            <p:ph idx="1"/>
          </p:nvPr>
        </p:nvSpPr>
        <p:spPr>
          <a:xfrm>
            <a:off x="344032" y="1326519"/>
            <a:ext cx="11543168" cy="5191975"/>
          </a:xfrm>
        </p:spPr>
        <p:txBody>
          <a:bodyPr>
            <a:normAutofit/>
          </a:bodyPr>
          <a:lstStyle/>
          <a:p>
            <a:r>
              <a:rPr lang="en-US" sz="2800" dirty="0" smtClean="0"/>
              <a:t>RBI </a:t>
            </a:r>
            <a:r>
              <a:rPr lang="en-US" sz="2400" dirty="0" smtClean="0"/>
              <a:t>does this balancing act by pursuing the policy of inflation targeting. Government and RBI consult and after taking stock of the economic outlook, both present and future decide upon the targeted inflation rate. Currently it is 4% +/- 2%. Inflation expected is 5.20 @%. Growth expected for current quarter is (-)7.5% (YOY basis) and 10.5 % growth is expect for 2021—22.</a:t>
            </a:r>
          </a:p>
          <a:p>
            <a:r>
              <a:rPr lang="en-US" sz="2400" dirty="0" smtClean="0"/>
              <a:t>Inflation forecasting is done on a basis of price indices (generally CPI). RBI estimates the inflation and makes it public. This increases transparency and reduces uncertainty. If actual inflation is different from targeted inflation, RBI engages in inflation targeting.</a:t>
            </a:r>
            <a:endParaRPr lang="en-US" sz="2800" dirty="0"/>
          </a:p>
        </p:txBody>
      </p:sp>
    </p:spTree>
    <p:extLst>
      <p:ext uri="{BB962C8B-B14F-4D97-AF65-F5344CB8AC3E}">
        <p14:creationId xmlns:p14="http://schemas.microsoft.com/office/powerpoint/2010/main" val="2028531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arn(inVertical)">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1"/>
            <a:ext cx="10353761" cy="404388"/>
          </a:xfrm>
        </p:spPr>
        <p:txBody>
          <a:bodyPr>
            <a:normAutofit fontScale="90000"/>
          </a:bodyPr>
          <a:lstStyle/>
          <a:p>
            <a:endParaRPr lang="en-US" dirty="0"/>
          </a:p>
        </p:txBody>
      </p:sp>
      <p:sp>
        <p:nvSpPr>
          <p:cNvPr id="3" name="Content Placeholder 2"/>
          <p:cNvSpPr>
            <a:spLocks noGrp="1"/>
          </p:cNvSpPr>
          <p:nvPr>
            <p:ph idx="1"/>
          </p:nvPr>
        </p:nvSpPr>
        <p:spPr>
          <a:xfrm>
            <a:off x="913795" y="1430448"/>
            <a:ext cx="10353762" cy="5106154"/>
          </a:xfrm>
        </p:spPr>
        <p:txBody>
          <a:bodyPr>
            <a:normAutofit/>
          </a:bodyPr>
          <a:lstStyle/>
          <a:p>
            <a:r>
              <a:rPr lang="en-US" sz="2800" dirty="0" smtClean="0"/>
              <a:t>Success of inflation targeting depends upon :</a:t>
            </a:r>
          </a:p>
          <a:p>
            <a:r>
              <a:rPr lang="en-US" sz="2800" dirty="0" smtClean="0"/>
              <a:t>1. Well developed financial system</a:t>
            </a:r>
          </a:p>
          <a:p>
            <a:r>
              <a:rPr lang="en-US" sz="2800" dirty="0" smtClean="0"/>
              <a:t>2. Autonomy for the central bank</a:t>
            </a:r>
          </a:p>
          <a:p>
            <a:r>
              <a:rPr lang="en-US" sz="2800" dirty="0" smtClean="0"/>
              <a:t>3. Strength of data</a:t>
            </a:r>
          </a:p>
          <a:p>
            <a:r>
              <a:rPr lang="en-US" sz="2800" dirty="0" smtClean="0"/>
              <a:t>4. Technical forecasting capability</a:t>
            </a:r>
          </a:p>
          <a:p>
            <a:r>
              <a:rPr lang="en-US" sz="2800" dirty="0" smtClean="0"/>
              <a:t>5. Deregulation of administered price mechanism</a:t>
            </a:r>
          </a:p>
          <a:p>
            <a:r>
              <a:rPr lang="en-US" sz="2800" dirty="0" smtClean="0"/>
              <a:t>6. Transmission of rate changes by banks to customers</a:t>
            </a:r>
            <a:endParaRPr lang="en-US" sz="2800" dirty="0"/>
          </a:p>
        </p:txBody>
      </p:sp>
    </p:spTree>
    <p:extLst>
      <p:ext uri="{BB962C8B-B14F-4D97-AF65-F5344CB8AC3E}">
        <p14:creationId xmlns:p14="http://schemas.microsoft.com/office/powerpoint/2010/main" val="939317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500"/>
                                        <p:tgtEl>
                                          <p:spTgt spid="3">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wipe(down)">
                                      <p:cBhvr>
                                        <p:cTn id="4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87651"/>
          </a:xfrm>
        </p:spPr>
        <p:txBody>
          <a:bodyPr/>
          <a:lstStyle/>
          <a:p>
            <a:r>
              <a:rPr lang="en-US" dirty="0" smtClean="0"/>
              <a:t>INTRODUCTION</a:t>
            </a:r>
            <a:endParaRPr lang="en-US" dirty="0"/>
          </a:p>
        </p:txBody>
      </p:sp>
      <p:sp>
        <p:nvSpPr>
          <p:cNvPr id="3" name="Content Placeholder 2"/>
          <p:cNvSpPr>
            <a:spLocks noGrp="1"/>
          </p:cNvSpPr>
          <p:nvPr>
            <p:ph idx="1"/>
          </p:nvPr>
        </p:nvSpPr>
        <p:spPr>
          <a:xfrm>
            <a:off x="0" y="1004935"/>
            <a:ext cx="12192000" cy="6074875"/>
          </a:xfrm>
        </p:spPr>
        <p:txBody>
          <a:bodyPr/>
          <a:lstStyle/>
          <a:p>
            <a:r>
              <a:rPr lang="en-US" dirty="0" smtClean="0"/>
              <a:t>Welfare states perform a variety of functions to ensure a high level of socio-economic welfare.</a:t>
            </a:r>
          </a:p>
          <a:p>
            <a:r>
              <a:rPr lang="en-US" dirty="0" smtClean="0"/>
              <a:t>Stabilizing the economy at higher levels of output and employment has become the most important concern of the governments.</a:t>
            </a:r>
          </a:p>
          <a:p>
            <a:r>
              <a:rPr lang="en-US" dirty="0" smtClean="0"/>
              <a:t>This is turned as economic stabilization.</a:t>
            </a:r>
          </a:p>
          <a:p>
            <a:r>
              <a:rPr lang="en-US" dirty="0" smtClean="0"/>
              <a:t>During the depression of 1930s, government intervention was advocated by J.M Keynes to bring about a revival economy.</a:t>
            </a:r>
          </a:p>
          <a:p>
            <a:r>
              <a:rPr lang="en-US" dirty="0" smtClean="0"/>
              <a:t>The two important instruments of macro economic policy are: Monetary policy and Fiscal policy.</a:t>
            </a:r>
          </a:p>
          <a:p>
            <a:pPr marL="0" indent="0">
              <a:buNone/>
            </a:pPr>
            <a:r>
              <a:rPr lang="en-US" dirty="0"/>
              <a:t>The main objectives of macroeconomic policy can be outlined as follows:</a:t>
            </a:r>
          </a:p>
          <a:p>
            <a:pPr>
              <a:buFont typeface="Wingdings" panose="05000000000000000000" pitchFamily="2" charset="2"/>
              <a:buChar char="v"/>
            </a:pPr>
            <a:r>
              <a:rPr lang="en-US" dirty="0"/>
              <a:t>Attaining full employments and ensuring a high level of output.</a:t>
            </a:r>
          </a:p>
          <a:p>
            <a:pPr>
              <a:buFont typeface="Wingdings" panose="05000000000000000000" pitchFamily="2" charset="2"/>
              <a:buChar char="v"/>
            </a:pPr>
            <a:r>
              <a:rPr lang="en-US" dirty="0"/>
              <a:t>Maintaining a stable price level.</a:t>
            </a:r>
          </a:p>
          <a:p>
            <a:pPr>
              <a:buFont typeface="Wingdings" panose="05000000000000000000" pitchFamily="2" charset="2"/>
              <a:buChar char="v"/>
            </a:pPr>
            <a:r>
              <a:rPr lang="en-US" dirty="0"/>
              <a:t>Accelerating the rate economic growth.</a:t>
            </a:r>
          </a:p>
          <a:p>
            <a:endParaRPr lang="en-US" dirty="0"/>
          </a:p>
        </p:txBody>
      </p:sp>
    </p:spTree>
    <p:extLst>
      <p:ext uri="{BB962C8B-B14F-4D97-AF65-F5344CB8AC3E}">
        <p14:creationId xmlns:p14="http://schemas.microsoft.com/office/powerpoint/2010/main" val="2657776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wipe(down)">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circle(in)">
                                      <p:cBhvr>
                                        <p:cTn id="37" dur="2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42" dur="5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fade">
                                      <p:cBhvr>
                                        <p:cTn id="54" dur="500"/>
                                        <p:tgtEl>
                                          <p:spTgt spid="3">
                                            <p:txEl>
                                              <p:pRg st="7" end="7"/>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Effect transition="in" filter="fade">
                                      <p:cBhvr>
                                        <p:cTn id="5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851026"/>
          </a:xfrm>
        </p:spPr>
        <p:txBody>
          <a:bodyPr/>
          <a:lstStyle/>
          <a:p>
            <a:r>
              <a:rPr lang="en-US" dirty="0" smtClean="0"/>
              <a:t>MONETARY POLICY</a:t>
            </a:r>
            <a:endParaRPr lang="en-US" dirty="0"/>
          </a:p>
        </p:txBody>
      </p:sp>
      <p:sp>
        <p:nvSpPr>
          <p:cNvPr id="3" name="Content Placeholder 2"/>
          <p:cNvSpPr>
            <a:spLocks noGrp="1"/>
          </p:cNvSpPr>
          <p:nvPr>
            <p:ph idx="1"/>
          </p:nvPr>
        </p:nvSpPr>
        <p:spPr>
          <a:xfrm>
            <a:off x="0" y="638456"/>
            <a:ext cx="12192000" cy="6142589"/>
          </a:xfrm>
        </p:spPr>
        <p:txBody>
          <a:bodyPr/>
          <a:lstStyle/>
          <a:p>
            <a:pPr marL="0" indent="0">
              <a:buNone/>
            </a:pPr>
            <a:endParaRPr lang="en-US" dirty="0" smtClean="0"/>
          </a:p>
          <a:p>
            <a:pPr marL="0" indent="0">
              <a:buNone/>
            </a:pPr>
            <a:r>
              <a:rPr lang="en-US" sz="2800" dirty="0" smtClean="0"/>
              <a:t>The main objectives of monetary policy are:</a:t>
            </a:r>
          </a:p>
          <a:p>
            <a:r>
              <a:rPr lang="en-US" sz="2800" dirty="0" smtClean="0"/>
              <a:t>Accelerating growth economic growth.</a:t>
            </a:r>
          </a:p>
          <a:p>
            <a:r>
              <a:rPr lang="en-US" sz="2800" dirty="0" smtClean="0"/>
              <a:t>Maintaining price stability.</a:t>
            </a:r>
          </a:p>
          <a:p>
            <a:r>
              <a:rPr lang="en-US" sz="2800" dirty="0" smtClean="0"/>
              <a:t>Attaining full employment and maintaining it.</a:t>
            </a:r>
          </a:p>
          <a:p>
            <a:r>
              <a:rPr lang="en-US" sz="2800" dirty="0" smtClean="0"/>
              <a:t>Ensuring stability and in the rate of exchange.</a:t>
            </a:r>
          </a:p>
          <a:p>
            <a:r>
              <a:rPr lang="en-US" sz="2800" dirty="0"/>
              <a:t>Developed countries aim for full employment while developing countries for growth and price stability</a:t>
            </a:r>
          </a:p>
          <a:p>
            <a:endParaRPr lang="en-US" sz="2800" dirty="0"/>
          </a:p>
        </p:txBody>
      </p:sp>
    </p:spTree>
    <p:extLst>
      <p:ext uri="{BB962C8B-B14F-4D97-AF65-F5344CB8AC3E}">
        <p14:creationId xmlns:p14="http://schemas.microsoft.com/office/powerpoint/2010/main" val="649167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3" dur="500"/>
                                        <p:tgtEl>
                                          <p:spTgt spid="3">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 calcmode="lin" valueType="num">
                                      <p:cBhvr>
                                        <p:cTn id="38"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87651"/>
          </a:xfrm>
        </p:spPr>
        <p:txBody>
          <a:bodyPr/>
          <a:lstStyle/>
          <a:p>
            <a:r>
              <a:rPr lang="en-US" dirty="0" smtClean="0"/>
              <a:t>OBJECTIVES</a:t>
            </a:r>
            <a:endParaRPr lang="en-US" dirty="0"/>
          </a:p>
        </p:txBody>
      </p:sp>
      <p:sp>
        <p:nvSpPr>
          <p:cNvPr id="3" name="Content Placeholder 2"/>
          <p:cNvSpPr>
            <a:spLocks noGrp="1"/>
          </p:cNvSpPr>
          <p:nvPr>
            <p:ph idx="1"/>
          </p:nvPr>
        </p:nvSpPr>
        <p:spPr>
          <a:xfrm>
            <a:off x="0" y="787650"/>
            <a:ext cx="12191999" cy="6070349"/>
          </a:xfrm>
        </p:spPr>
        <p:txBody>
          <a:bodyPr>
            <a:normAutofit/>
          </a:bodyPr>
          <a:lstStyle/>
          <a:p>
            <a:r>
              <a:rPr lang="en-US" dirty="0" smtClean="0"/>
              <a:t>The objectives of monetary policy can be </a:t>
            </a:r>
            <a:r>
              <a:rPr lang="en-US" dirty="0" err="1" smtClean="0"/>
              <a:t>analysed</a:t>
            </a:r>
            <a:r>
              <a:rPr lang="en-US" dirty="0" smtClean="0"/>
              <a:t> further as follows:</a:t>
            </a:r>
          </a:p>
          <a:p>
            <a:r>
              <a:rPr lang="en-US" dirty="0" smtClean="0"/>
              <a:t>Monetary Policy and Economic Growth: Economic growth refers to the increase in national income. To reduce growth capital formation should be high. Monetary policy promotes capital formation by mobilizing resources.</a:t>
            </a:r>
          </a:p>
          <a:p>
            <a:r>
              <a:rPr lang="en-US" dirty="0" smtClean="0"/>
              <a:t>Monetary Policy and </a:t>
            </a:r>
            <a:r>
              <a:rPr lang="en-US" dirty="0"/>
              <a:t>P</a:t>
            </a:r>
            <a:r>
              <a:rPr lang="en-US" dirty="0" smtClean="0"/>
              <a:t>rice Stability: A mild inflation is better for the economy, a running or galloping inflation is harmful for the economy. Deflation will result in depression. </a:t>
            </a:r>
          </a:p>
          <a:p>
            <a:r>
              <a:rPr lang="en-US" dirty="0" smtClean="0"/>
              <a:t>Monetary policy and full employment- Full employment refers to a situation where the productive resources of the economy are fully employed </a:t>
            </a:r>
            <a:r>
              <a:rPr lang="en-US" dirty="0" err="1" smtClean="0"/>
              <a:t>i.e</a:t>
            </a:r>
            <a:r>
              <a:rPr lang="en-US" dirty="0" smtClean="0"/>
              <a:t> absence of involuntary unemployment. </a:t>
            </a:r>
          </a:p>
          <a:p>
            <a:r>
              <a:rPr lang="en-US" dirty="0" smtClean="0"/>
              <a:t>If full employment is targeted, then more investment is required.  With rise in investment, there will be </a:t>
            </a:r>
            <a:r>
              <a:rPr lang="en-US" dirty="0" err="1" smtClean="0"/>
              <a:t>capex</a:t>
            </a:r>
            <a:r>
              <a:rPr lang="en-US" dirty="0" smtClean="0"/>
              <a:t> expansion and rise in employment. Consequently there will be rise of income levels as there is more money in hands of people. The demand rises and consequently prices leading to inflation. If inflation is to be suppressed investment and credit creation is to be slowed down which may hamper employment and growth. </a:t>
            </a:r>
          </a:p>
        </p:txBody>
      </p:sp>
    </p:spTree>
    <p:extLst>
      <p:ext uri="{BB962C8B-B14F-4D97-AF65-F5344CB8AC3E}">
        <p14:creationId xmlns:p14="http://schemas.microsoft.com/office/powerpoint/2010/main" val="3832011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p:cTn id="30"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1"/>
            <a:ext cx="10353761" cy="956650"/>
          </a:xfrm>
        </p:spPr>
        <p:txBody>
          <a:bodyPr>
            <a:normAutofit fontScale="90000"/>
          </a:bodyPr>
          <a:lstStyle/>
          <a:p>
            <a:pPr algn="l"/>
            <a:r>
              <a:rPr lang="en-US" dirty="0" smtClean="0"/>
              <a:t>INSTRUMENTS for control</a:t>
            </a:r>
            <a:br>
              <a:rPr lang="en-US" dirty="0" smtClean="0"/>
            </a:br>
            <a:endParaRPr lang="en-US" dirty="0"/>
          </a:p>
        </p:txBody>
      </p:sp>
      <p:sp>
        <p:nvSpPr>
          <p:cNvPr id="3" name="Content Placeholder 2"/>
          <p:cNvSpPr>
            <a:spLocks noGrp="1"/>
          </p:cNvSpPr>
          <p:nvPr>
            <p:ph idx="1"/>
          </p:nvPr>
        </p:nvSpPr>
        <p:spPr>
          <a:xfrm>
            <a:off x="235390" y="1276539"/>
            <a:ext cx="11778559" cy="5196689"/>
          </a:xfrm>
        </p:spPr>
        <p:txBody>
          <a:bodyPr>
            <a:normAutofit fontScale="85000" lnSpcReduction="20000"/>
          </a:bodyPr>
          <a:lstStyle/>
          <a:p>
            <a:r>
              <a:rPr lang="en-US" sz="2800" dirty="0" smtClean="0"/>
              <a:t>Qualitative instruments :</a:t>
            </a:r>
            <a:r>
              <a:rPr lang="en-US" sz="2800" dirty="0"/>
              <a:t>Benchmark rates: Bank rate / CRR /SLR/ Repo/ Reverse repo/ Open market operations</a:t>
            </a:r>
          </a:p>
          <a:p>
            <a:pPr algn="just"/>
            <a:r>
              <a:rPr lang="en-US" sz="2800" dirty="0" smtClean="0"/>
              <a:t> The benchmark rates are calibrated for changing the credit availability, liquidity and inflation. During times of recession, economic growth is of prior importance. So credit availability is to be increased. Rise in credit off take fuels positive sentiment, gives rise to investment and capacity expansion, in turn increasing employment. By decreasing </a:t>
            </a:r>
            <a:r>
              <a:rPr lang="en-US" sz="2800" dirty="0"/>
              <a:t>benchmark rates</a:t>
            </a:r>
            <a:r>
              <a:rPr lang="en-US" sz="2800" dirty="0" smtClean="0"/>
              <a:t> </a:t>
            </a:r>
            <a:r>
              <a:rPr lang="en-US" sz="2800" dirty="0"/>
              <a:t>cost of credit is  brought down and </a:t>
            </a:r>
            <a:r>
              <a:rPr lang="en-US" sz="2800" dirty="0" smtClean="0"/>
              <a:t>liquidity is  </a:t>
            </a:r>
            <a:r>
              <a:rPr lang="en-US" sz="2800" dirty="0"/>
              <a:t>injected </a:t>
            </a:r>
            <a:r>
              <a:rPr lang="en-US" sz="2800" dirty="0" smtClean="0"/>
              <a:t>. Inflation follows an upward trajectory. When inflation reaches a point where it needs to be controlled, RBI starts increasing the benchmark rates. So overheated economy starts cooling down as demand is curtailed. At present RBI has kept the benchmark rates low to revive the economy , but has signaled a intention to raise them over next 6 months , predicting inflation @5.20%</a:t>
            </a:r>
          </a:p>
          <a:p>
            <a:pPr algn="just"/>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336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1"/>
            <a:ext cx="10353761" cy="639778"/>
          </a:xfrm>
        </p:spPr>
        <p:txBody>
          <a:bodyPr/>
          <a:lstStyle/>
          <a:p>
            <a:pPr algn="l"/>
            <a:r>
              <a:rPr lang="en-US" dirty="0" smtClean="0"/>
              <a:t>instruments</a:t>
            </a:r>
            <a:endParaRPr lang="en-US" dirty="0"/>
          </a:p>
        </p:txBody>
      </p:sp>
      <p:sp>
        <p:nvSpPr>
          <p:cNvPr id="3" name="Content Placeholder 2"/>
          <p:cNvSpPr>
            <a:spLocks noGrp="1"/>
          </p:cNvSpPr>
          <p:nvPr>
            <p:ph idx="1"/>
          </p:nvPr>
        </p:nvSpPr>
        <p:spPr>
          <a:xfrm>
            <a:off x="325925" y="1339913"/>
            <a:ext cx="11570328" cy="5060887"/>
          </a:xfrm>
        </p:spPr>
        <p:txBody>
          <a:bodyPr>
            <a:normAutofit fontScale="92500" lnSpcReduction="10000"/>
          </a:bodyPr>
          <a:lstStyle/>
          <a:p>
            <a:r>
              <a:rPr lang="en-US" sz="2800" dirty="0" smtClean="0">
                <a:latin typeface="Arial" panose="020B0604020202020204" pitchFamily="34" charset="0"/>
                <a:cs typeface="Arial" panose="020B0604020202020204" pitchFamily="34" charset="0"/>
              </a:rPr>
              <a:t>QUALITATIVE INSTRUMENTS</a:t>
            </a:r>
          </a:p>
          <a:p>
            <a:r>
              <a:rPr lang="en-US" sz="2400" dirty="0" smtClean="0">
                <a:latin typeface="Arial" panose="020B0604020202020204" pitchFamily="34" charset="0"/>
                <a:cs typeface="Arial" panose="020B0604020202020204" pitchFamily="34" charset="0"/>
              </a:rPr>
              <a:t>These instruments or measures are taken by RBI to indirectly influence quantum of credit to different sectors (agriculture, housing, SME, exports, renewable energy, etc.) </a:t>
            </a:r>
            <a:r>
              <a:rPr lang="en-US" sz="2400" dirty="0" err="1" smtClean="0">
                <a:latin typeface="Arial" panose="020B0604020202020204" pitchFamily="34" charset="0"/>
                <a:cs typeface="Arial" panose="020B0604020202020204" pitchFamily="34" charset="0"/>
              </a:rPr>
              <a:t>i.e</a:t>
            </a:r>
            <a:r>
              <a:rPr lang="en-US" sz="2400" dirty="0" smtClean="0">
                <a:latin typeface="Arial" panose="020B0604020202020204" pitchFamily="34" charset="0"/>
                <a:cs typeface="Arial" panose="020B0604020202020204" pitchFamily="34" charset="0"/>
              </a:rPr>
              <a:t> the credit mixes of banks </a:t>
            </a:r>
          </a:p>
          <a:p>
            <a:r>
              <a:rPr lang="en-US" sz="2400" dirty="0" smtClean="0">
                <a:latin typeface="Arial" panose="020B0604020202020204" pitchFamily="34" charset="0"/>
                <a:cs typeface="Arial" panose="020B0604020202020204" pitchFamily="34" charset="0"/>
              </a:rPr>
              <a:t>Margin requirement of loans. RBI prescribes margin requirements </a:t>
            </a:r>
            <a:r>
              <a:rPr lang="en-US" sz="2400" dirty="0" err="1" smtClean="0">
                <a:latin typeface="Arial" panose="020B0604020202020204" pitchFamily="34" charset="0"/>
                <a:cs typeface="Arial" panose="020B0604020202020204" pitchFamily="34" charset="0"/>
              </a:rPr>
              <a:t>e.g</a:t>
            </a:r>
            <a:r>
              <a:rPr lang="en-US" sz="2400" dirty="0" smtClean="0">
                <a:latin typeface="Arial" panose="020B0604020202020204" pitchFamily="34" charset="0"/>
                <a:cs typeface="Arial" panose="020B0604020202020204" pitchFamily="34" charset="0"/>
              </a:rPr>
              <a:t> 20% for housing, 10% for affordable housing, 25% for stocks, 40% for book debts</a:t>
            </a:r>
          </a:p>
          <a:p>
            <a:r>
              <a:rPr lang="en-US" sz="2400" dirty="0" smtClean="0">
                <a:latin typeface="Arial" panose="020B0604020202020204" pitchFamily="34" charset="0"/>
                <a:cs typeface="Arial" panose="020B0604020202020204" pitchFamily="34" charset="0"/>
              </a:rPr>
              <a:t>Ceiling on credit. </a:t>
            </a:r>
            <a:r>
              <a:rPr lang="en-US" sz="2400" dirty="0" err="1" smtClean="0">
                <a:latin typeface="Arial" panose="020B0604020202020204" pitchFamily="34" charset="0"/>
                <a:cs typeface="Arial" panose="020B0604020202020204" pitchFamily="34" charset="0"/>
              </a:rPr>
              <a:t>Sectoral</a:t>
            </a:r>
            <a:r>
              <a:rPr lang="en-US" sz="2400" dirty="0" smtClean="0">
                <a:latin typeface="Arial" panose="020B0604020202020204" pitchFamily="34" charset="0"/>
                <a:cs typeface="Arial" panose="020B0604020202020204" pitchFamily="34" charset="0"/>
              </a:rPr>
              <a:t> Caps are prescribed for a bank for a sector as a %  of their capital</a:t>
            </a:r>
          </a:p>
          <a:p>
            <a:r>
              <a:rPr lang="en-US" sz="2400" dirty="0" smtClean="0">
                <a:latin typeface="Arial" panose="020B0604020202020204" pitchFamily="34" charset="0"/>
                <a:cs typeface="Arial" panose="020B0604020202020204" pitchFamily="34" charset="0"/>
              </a:rPr>
              <a:t>Differential rates of interest. Although banks are free to decide their rates of interest but RBI issues guidelines about which sectors to be charged less in the form of priority sector</a:t>
            </a:r>
          </a:p>
          <a:p>
            <a:r>
              <a:rPr lang="en-US" sz="2400" dirty="0" smtClean="0">
                <a:latin typeface="Arial" panose="020B0604020202020204" pitchFamily="34" charset="0"/>
                <a:cs typeface="Arial" panose="020B0604020202020204" pitchFamily="34" charset="0"/>
              </a:rPr>
              <a:t>Moral situation and direct action on banks to encourage/discourage banks about lending </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5152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ircle(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arn(inVertic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494923"/>
          </a:xfrm>
        </p:spPr>
        <p:txBody>
          <a:bodyPr>
            <a:normAutofit fontScale="90000"/>
          </a:bodyPr>
          <a:lstStyle/>
          <a:p>
            <a:endParaRPr lang="en-US" dirty="0"/>
          </a:p>
        </p:txBody>
      </p:sp>
      <p:sp>
        <p:nvSpPr>
          <p:cNvPr id="3" name="Content Placeholder 2"/>
          <p:cNvSpPr>
            <a:spLocks noGrp="1"/>
          </p:cNvSpPr>
          <p:nvPr>
            <p:ph idx="1"/>
          </p:nvPr>
        </p:nvSpPr>
        <p:spPr>
          <a:xfrm>
            <a:off x="452673" y="1240325"/>
            <a:ext cx="10878258" cy="5066923"/>
          </a:xfrm>
        </p:spPr>
        <p:txBody>
          <a:bodyPr>
            <a:normAutofit lnSpcReduction="10000"/>
          </a:bodyPr>
          <a:lstStyle/>
          <a:p>
            <a:r>
              <a:rPr lang="en-US" sz="2400" dirty="0" smtClean="0"/>
              <a:t>RBI uses both the quantitative and qualitative tools for controlling and directing the monetary policies. The monetary policies are reviewed after every 3 months and decisions are taken to increase/ decrease / keep unchanged the benchmark rates as per economic outlook. </a:t>
            </a:r>
            <a:r>
              <a:rPr lang="en-US" sz="2400" dirty="0" err="1" smtClean="0"/>
              <a:t>Decissions</a:t>
            </a:r>
            <a:r>
              <a:rPr lang="en-US" sz="2400" dirty="0" smtClean="0"/>
              <a:t> are taken to keep inflation range bound and achieving GDP growth target envisaged beforehand</a:t>
            </a:r>
          </a:p>
          <a:p>
            <a:r>
              <a:rPr lang="en-US" sz="2400" dirty="0" smtClean="0"/>
              <a:t>For example : if inflation is touching upper limits and expected to go up</a:t>
            </a:r>
          </a:p>
          <a:p>
            <a:r>
              <a:rPr lang="en-US" sz="2400" dirty="0" smtClean="0"/>
              <a:t>Increase bank rates, repo , reverse rates to increase cost of credit and hence decrease credit flow</a:t>
            </a:r>
          </a:p>
          <a:p>
            <a:r>
              <a:rPr lang="en-US" sz="2400" dirty="0" smtClean="0"/>
              <a:t>Sell securities through Open Market Operations to mop up funds from market and decrease liquidity</a:t>
            </a:r>
          </a:p>
          <a:p>
            <a:endParaRPr lang="en-US" sz="2400" dirty="0"/>
          </a:p>
        </p:txBody>
      </p:sp>
    </p:spTree>
    <p:extLst>
      <p:ext uri="{BB962C8B-B14F-4D97-AF65-F5344CB8AC3E}">
        <p14:creationId xmlns:p14="http://schemas.microsoft.com/office/powerpoint/2010/main" val="464343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359121"/>
          </a:xfrm>
        </p:spPr>
        <p:txBody>
          <a:bodyPr>
            <a:normAutofit fontScale="90000"/>
          </a:bodyPr>
          <a:lstStyle/>
          <a:p>
            <a:endParaRPr lang="en-US" dirty="0"/>
          </a:p>
        </p:txBody>
      </p:sp>
      <p:sp>
        <p:nvSpPr>
          <p:cNvPr id="3" name="Content Placeholder 2"/>
          <p:cNvSpPr>
            <a:spLocks noGrp="1"/>
          </p:cNvSpPr>
          <p:nvPr>
            <p:ph idx="1"/>
          </p:nvPr>
        </p:nvSpPr>
        <p:spPr>
          <a:xfrm>
            <a:off x="407406" y="1231271"/>
            <a:ext cx="11307777" cy="5178582"/>
          </a:xfrm>
        </p:spPr>
        <p:txBody>
          <a:bodyPr>
            <a:normAutofit/>
          </a:bodyPr>
          <a:lstStyle/>
          <a:p>
            <a:r>
              <a:rPr lang="en-US" sz="2400" dirty="0" smtClean="0"/>
              <a:t>Increase CRR to make banks keep more of their money with RBI and decrease liquidity</a:t>
            </a:r>
          </a:p>
          <a:p>
            <a:r>
              <a:rPr lang="en-US" sz="2400" dirty="0" smtClean="0"/>
              <a:t>Raises margin requirements for loans , implying banks to give less funds to buy a house, car etc. and people will have to shell out more funds from their own pocket or else postpone the decision to buy. This will decrease consumption and hence demand and prices drop. </a:t>
            </a:r>
          </a:p>
          <a:p>
            <a:r>
              <a:rPr lang="en-US" sz="2400" dirty="0" smtClean="0"/>
              <a:t>Controls credit for unproductive and speculative purposes like taking loans for buying shares) For this reason real estate funding for costly apartments is discouraged but affordable housing is encouraged.</a:t>
            </a:r>
            <a:endParaRPr lang="en-US" sz="2400" dirty="0"/>
          </a:p>
          <a:p>
            <a:r>
              <a:rPr lang="en-US" sz="2400" dirty="0" smtClean="0"/>
              <a:t>Although inflation control may hit employment but the response time is more </a:t>
            </a:r>
          </a:p>
          <a:p>
            <a:endParaRPr lang="en-US" sz="2400" dirty="0"/>
          </a:p>
        </p:txBody>
      </p:sp>
    </p:spTree>
    <p:extLst>
      <p:ext uri="{BB962C8B-B14F-4D97-AF65-F5344CB8AC3E}">
        <p14:creationId xmlns:p14="http://schemas.microsoft.com/office/powerpoint/2010/main" val="298732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6" y="265568"/>
            <a:ext cx="10353761" cy="829901"/>
          </a:xfrm>
        </p:spPr>
        <p:txBody>
          <a:bodyPr/>
          <a:lstStyle/>
          <a:p>
            <a:endParaRPr lang="en-US"/>
          </a:p>
        </p:txBody>
      </p:sp>
      <p:sp>
        <p:nvSpPr>
          <p:cNvPr id="3" name="Content Placeholder 2"/>
          <p:cNvSpPr>
            <a:spLocks noGrp="1"/>
          </p:cNvSpPr>
          <p:nvPr>
            <p:ph idx="1"/>
          </p:nvPr>
        </p:nvSpPr>
        <p:spPr>
          <a:xfrm>
            <a:off x="344032" y="1339913"/>
            <a:ext cx="11724237" cy="5151422"/>
          </a:xfrm>
        </p:spPr>
        <p:txBody>
          <a:bodyPr>
            <a:normAutofit/>
          </a:bodyPr>
          <a:lstStyle/>
          <a:p>
            <a:r>
              <a:rPr lang="en-US" sz="2800" dirty="0" smtClean="0"/>
              <a:t>Similarly for increasing growth after a recessionary environment following may be done :</a:t>
            </a:r>
          </a:p>
          <a:p>
            <a:r>
              <a:rPr lang="en-US" sz="2800" dirty="0" smtClean="0"/>
              <a:t>Decrease benchmark rates for reducing cost of credit </a:t>
            </a:r>
          </a:p>
          <a:p>
            <a:r>
              <a:rPr lang="en-US" sz="2800" dirty="0" smtClean="0"/>
              <a:t>Inject liquidity into the market by selling securities, decreasing CRR</a:t>
            </a:r>
          </a:p>
          <a:p>
            <a:r>
              <a:rPr lang="en-US" sz="2800" dirty="0" smtClean="0"/>
              <a:t>Relax restrictions on lending limits and margin requirements according to the sectors planned for growth</a:t>
            </a:r>
          </a:p>
          <a:p>
            <a:r>
              <a:rPr lang="en-US" sz="2800" dirty="0" smtClean="0"/>
              <a:t>Change basket of mixes in the priority sector to banks more leverage to lend.</a:t>
            </a:r>
            <a:endParaRPr lang="en-US" sz="2800" dirty="0"/>
          </a:p>
        </p:txBody>
      </p:sp>
    </p:spTree>
    <p:extLst>
      <p:ext uri="{BB962C8B-B14F-4D97-AF65-F5344CB8AC3E}">
        <p14:creationId xmlns:p14="http://schemas.microsoft.com/office/powerpoint/2010/main" val="3730400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down)">
                                      <p:cBhvr>
                                        <p:cTn id="2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Damask</Template>
  <TotalTime>396</TotalTime>
  <Words>1206</Words>
  <Application>Microsoft Office PowerPoint</Application>
  <PresentationFormat>Widescreen</PresentationFormat>
  <Paragraphs>62</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Bookman Old Style</vt:lpstr>
      <vt:lpstr>Rockwell</vt:lpstr>
      <vt:lpstr>Wingdings</vt:lpstr>
      <vt:lpstr>Damask</vt:lpstr>
      <vt:lpstr>MACRO ECONOMIC POLICY-MONETARY POLICY</vt:lpstr>
      <vt:lpstr>INTRODUCTION</vt:lpstr>
      <vt:lpstr>MONETARY POLICY</vt:lpstr>
      <vt:lpstr>OBJECTIVES</vt:lpstr>
      <vt:lpstr>INSTRUMENTS for control </vt:lpstr>
      <vt:lpstr>instruments</vt:lpstr>
      <vt:lpstr>PowerPoint Presentation</vt:lpstr>
      <vt:lpstr>PowerPoint Presentation</vt:lpstr>
      <vt:lpstr>PowerPoint Presentation</vt:lpstr>
      <vt:lpstr>Goals/ TARGETS</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MACRO ECONOMIC POLICY-MONETARY POLICY</dc:title>
  <dc:creator>Windows 10 Pro</dc:creator>
  <cp:lastModifiedBy>Windows 10 Pro</cp:lastModifiedBy>
  <cp:revision>30</cp:revision>
  <dcterms:created xsi:type="dcterms:W3CDTF">2021-02-14T16:09:21Z</dcterms:created>
  <dcterms:modified xsi:type="dcterms:W3CDTF">2021-02-16T10:11:54Z</dcterms:modified>
</cp:coreProperties>
</file>