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5" r:id="rId9"/>
    <p:sldId id="263" r:id="rId10"/>
    <p:sldId id="264"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a:xfrm>
            <a:off x="2692397" y="5037663"/>
            <a:ext cx="5214635" cy="279400"/>
          </a:xfrm>
        </p:spPr>
        <p:txBody>
          <a:bodyPr/>
          <a:lstStyle/>
          <a:p>
            <a:endParaRPr lang="en-IN"/>
          </a:p>
        </p:txBody>
      </p:sp>
      <p:sp>
        <p:nvSpPr>
          <p:cNvPr id="6" name="Slide Number Placeholder 5"/>
          <p:cNvSpPr>
            <a:spLocks noGrp="1"/>
          </p:cNvSpPr>
          <p:nvPr>
            <p:ph type="sldNum" sz="quarter" idx="12"/>
          </p:nvPr>
        </p:nvSpPr>
        <p:spPr>
          <a:xfrm>
            <a:off x="8956900" y="5037663"/>
            <a:ext cx="551167" cy="279400"/>
          </a:xfrm>
        </p:spPr>
        <p:txBody>
          <a:bodyPr/>
          <a:lstStyle/>
          <a:p>
            <a:fld id="{20979189-2B73-4352-9E01-E1912E3CE33B}" type="slidenum">
              <a:rPr lang="en-IN" smtClean="0"/>
              <a:pPr/>
              <a:t>‹#›</a:t>
            </a:fld>
            <a:endParaRPr lang="en-IN"/>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407857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0979189-2B73-4352-9E01-E1912E3CE33B}" type="slidenum">
              <a:rPr lang="en-IN" smtClean="0"/>
              <a:pPr/>
              <a:t>‹#›</a:t>
            </a:fld>
            <a:endParaRPr lang="en-IN"/>
          </a:p>
        </p:txBody>
      </p:sp>
    </p:spTree>
    <p:extLst>
      <p:ext uri="{BB962C8B-B14F-4D97-AF65-F5344CB8AC3E}">
        <p14:creationId xmlns:p14="http://schemas.microsoft.com/office/powerpoint/2010/main" xmlns="" val="2190627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0979189-2B73-4352-9E01-E1912E3CE33B}" type="slidenum">
              <a:rPr lang="en-IN" smtClean="0"/>
              <a:pPr/>
              <a:t>‹#›</a:t>
            </a:fld>
            <a:endParaRPr lang="en-IN"/>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940238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0979189-2B73-4352-9E01-E1912E3CE33B}" type="slidenum">
              <a:rPr lang="en-IN" smtClean="0"/>
              <a:pPr/>
              <a:t>‹#›</a:t>
            </a:fld>
            <a:endParaRPr lang="en-IN"/>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2323846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0979189-2B73-4352-9E01-E1912E3CE33B}" type="slidenum">
              <a:rPr lang="en-IN" smtClean="0"/>
              <a:pPr/>
              <a:t>‹#›</a:t>
            </a:fld>
            <a:endParaRPr lang="en-IN"/>
          </a:p>
        </p:txBody>
      </p:sp>
    </p:spTree>
    <p:extLst>
      <p:ext uri="{BB962C8B-B14F-4D97-AF65-F5344CB8AC3E}">
        <p14:creationId xmlns:p14="http://schemas.microsoft.com/office/powerpoint/2010/main" xmlns="" val="37211082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0979189-2B73-4352-9E01-E1912E3CE33B}" type="slidenum">
              <a:rPr lang="en-IN" smtClean="0"/>
              <a:pPr/>
              <a:t>‹#›</a:t>
            </a:fld>
            <a:endParaRPr lang="en-IN"/>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351903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0979189-2B73-4352-9E01-E1912E3CE33B}" type="slidenum">
              <a:rPr lang="en-IN" smtClean="0"/>
              <a:pPr/>
              <a:t>‹#›</a:t>
            </a:fld>
            <a:endParaRPr lang="en-IN"/>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912234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0979189-2B73-4352-9E01-E1912E3CE33B}" type="slidenum">
              <a:rPr lang="en-IN" smtClean="0"/>
              <a:pPr/>
              <a:t>‹#›</a:t>
            </a:fld>
            <a:endParaRPr lang="en-IN"/>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902792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0979189-2B73-4352-9E01-E1912E3CE33B}" type="slidenum">
              <a:rPr lang="en-IN" smtClean="0"/>
              <a:pPr/>
              <a:t>‹#›</a:t>
            </a:fld>
            <a:endParaRPr lang="en-IN"/>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7355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0979189-2B73-4352-9E01-E1912E3CE33B}" type="slidenum">
              <a:rPr lang="en-IN" smtClean="0"/>
              <a:pPr/>
              <a:t>‹#›</a:t>
            </a:fld>
            <a:endParaRPr lang="en-IN"/>
          </a:p>
        </p:txBody>
      </p:sp>
    </p:spTree>
    <p:extLst>
      <p:ext uri="{BB962C8B-B14F-4D97-AF65-F5344CB8AC3E}">
        <p14:creationId xmlns:p14="http://schemas.microsoft.com/office/powerpoint/2010/main" xmlns="" val="1623186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0979189-2B73-4352-9E01-E1912E3CE33B}" type="slidenum">
              <a:rPr lang="en-IN" smtClean="0"/>
              <a:pPr/>
              <a:t>‹#›</a:t>
            </a:fld>
            <a:endParaRPr lang="en-IN"/>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903846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0979189-2B73-4352-9E01-E1912E3CE33B}" type="slidenum">
              <a:rPr lang="en-IN" smtClean="0"/>
              <a:pPr/>
              <a:t>‹#›</a:t>
            </a:fld>
            <a:endParaRPr lang="en-IN"/>
          </a:p>
        </p:txBody>
      </p:sp>
    </p:spTree>
    <p:extLst>
      <p:ext uri="{BB962C8B-B14F-4D97-AF65-F5344CB8AC3E}">
        <p14:creationId xmlns:p14="http://schemas.microsoft.com/office/powerpoint/2010/main" xmlns="" val="900320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0979189-2B73-4352-9E01-E1912E3CE33B}" type="slidenum">
              <a:rPr lang="en-IN" smtClean="0"/>
              <a:pPr/>
              <a:t>‹#›</a:t>
            </a:fld>
            <a:endParaRPr lang="en-IN"/>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90107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0979189-2B73-4352-9E01-E1912E3CE33B}" type="slidenum">
              <a:rPr lang="en-IN" smtClean="0"/>
              <a:pPr/>
              <a:t>‹#›</a:t>
            </a:fld>
            <a:endParaRPr lang="en-IN"/>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985866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0979189-2B73-4352-9E01-E1912E3CE33B}" type="slidenum">
              <a:rPr lang="en-IN" smtClean="0"/>
              <a:pPr/>
              <a:t>‹#›</a:t>
            </a:fld>
            <a:endParaRPr lang="en-IN"/>
          </a:p>
        </p:txBody>
      </p:sp>
    </p:spTree>
    <p:extLst>
      <p:ext uri="{BB962C8B-B14F-4D97-AF65-F5344CB8AC3E}">
        <p14:creationId xmlns:p14="http://schemas.microsoft.com/office/powerpoint/2010/main" xmlns="" val="2524957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0979189-2B73-4352-9E01-E1912E3CE33B}" type="slidenum">
              <a:rPr lang="en-IN" smtClean="0"/>
              <a:pPr/>
              <a:t>‹#›</a:t>
            </a:fld>
            <a:endParaRPr lang="en-IN"/>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372392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2148FE2-1EF2-4B86-8536-EAD7B28BE131}" type="datetimeFigureOut">
              <a:rPr lang="en-IN" smtClean="0"/>
              <a:pPr/>
              <a:t>01-02-2021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0979189-2B73-4352-9E01-E1912E3CE33B}" type="slidenum">
              <a:rPr lang="en-IN" smtClean="0"/>
              <a:pPr/>
              <a:t>‹#›</a:t>
            </a:fld>
            <a:endParaRPr lang="en-IN"/>
          </a:p>
        </p:txBody>
      </p:sp>
    </p:spTree>
    <p:extLst>
      <p:ext uri="{BB962C8B-B14F-4D97-AF65-F5344CB8AC3E}">
        <p14:creationId xmlns:p14="http://schemas.microsoft.com/office/powerpoint/2010/main" xmlns="" val="656627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2148FE2-1EF2-4B86-8536-EAD7B28BE131}" type="datetimeFigureOut">
              <a:rPr lang="en-IN" smtClean="0"/>
              <a:pPr/>
              <a:t>01-02-2021</a:t>
            </a:fld>
            <a:endParaRPr lang="en-IN"/>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IN"/>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0979189-2B73-4352-9E01-E1912E3CE33B}" type="slidenum">
              <a:rPr lang="en-IN" smtClean="0"/>
              <a:pPr/>
              <a:t>‹#›</a:t>
            </a:fld>
            <a:endParaRPr lang="en-IN"/>
          </a:p>
        </p:txBody>
      </p:sp>
    </p:spTree>
    <p:extLst>
      <p:ext uri="{BB962C8B-B14F-4D97-AF65-F5344CB8AC3E}">
        <p14:creationId xmlns:p14="http://schemas.microsoft.com/office/powerpoint/2010/main" xmlns="" val="3327095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75EE38-50A7-4F1E-9BE0-8612A8533C73}"/>
              </a:ext>
            </a:extLst>
          </p:cNvPr>
          <p:cNvSpPr>
            <a:spLocks noGrp="1"/>
          </p:cNvSpPr>
          <p:nvPr>
            <p:ph type="ctrTitle"/>
          </p:nvPr>
        </p:nvSpPr>
        <p:spPr/>
        <p:txBody>
          <a:bodyPr/>
          <a:lstStyle/>
          <a:p>
            <a:r>
              <a:rPr lang="en-US" dirty="0"/>
              <a:t>E-banking in New Technology</a:t>
            </a:r>
            <a:endParaRPr lang="en-IN" dirty="0"/>
          </a:p>
        </p:txBody>
      </p:sp>
      <p:sp>
        <p:nvSpPr>
          <p:cNvPr id="3" name="Subtitle 2">
            <a:extLst>
              <a:ext uri="{FF2B5EF4-FFF2-40B4-BE49-F238E27FC236}">
                <a16:creationId xmlns:a16="http://schemas.microsoft.com/office/drawing/2014/main" xmlns="" id="{BB01D552-ACB2-4030-A04C-54B1DC7E7057}"/>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xmlns="" val="3598960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solidFill>
                  <a:srgbClr val="C00000"/>
                </a:solidFill>
              </a:rPr>
              <a:t>Requirements bidirectional fit to banks and customers capabilities</a:t>
            </a:r>
            <a:r>
              <a:rPr lang="en-IN" dirty="0">
                <a:solidFill>
                  <a:srgbClr val="C00000"/>
                </a:solidFill>
              </a:rPr>
              <a:t>:</a:t>
            </a:r>
            <a:r>
              <a:rPr lang="en-IN" dirty="0"/>
              <a:t> </a:t>
            </a:r>
            <a:r>
              <a:rPr lang="en-US" dirty="0"/>
              <a:t>Prior researches find out that the successful system is the one that accepted by customers. Therefore, developers have to match between bank and customers functional and non-functional requirements from one side, and match between banks and customers capabilities from the other side. After that, a match must be conducted between the requirements and actual capabilities. </a:t>
            </a:r>
          </a:p>
        </p:txBody>
      </p:sp>
    </p:spTree>
    <p:extLst>
      <p:ext uri="{BB962C8B-B14F-4D97-AF65-F5344CB8AC3E}">
        <p14:creationId xmlns:p14="http://schemas.microsoft.com/office/powerpoint/2010/main" xmlns="" val="1362096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3"/>
            <a:ext cx="9601196" cy="800486"/>
          </a:xfrm>
        </p:spPr>
        <p:txBody>
          <a:bodyPr/>
          <a:lstStyle/>
          <a:p>
            <a:endParaRPr lang="en-IN"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648364" y="1958109"/>
            <a:ext cx="4738254" cy="4128655"/>
          </a:xfrm>
        </p:spPr>
      </p:pic>
    </p:spTree>
    <p:extLst>
      <p:ext uri="{BB962C8B-B14F-4D97-AF65-F5344CB8AC3E}">
        <p14:creationId xmlns:p14="http://schemas.microsoft.com/office/powerpoint/2010/main" xmlns="" val="1175189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31A57B8-C805-40D3-9CD2-1AB8E7B5A459}"/>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xmlns="" id="{B9A7E807-C7AE-4E57-8C69-26E65ED84C95}"/>
              </a:ext>
            </a:extLst>
          </p:cNvPr>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895600" y="2762250"/>
            <a:ext cx="5200650" cy="3113618"/>
          </a:xfrm>
        </p:spPr>
      </p:pic>
    </p:spTree>
    <p:extLst>
      <p:ext uri="{BB962C8B-B14F-4D97-AF65-F5344CB8AC3E}">
        <p14:creationId xmlns:p14="http://schemas.microsoft.com/office/powerpoint/2010/main" xmlns="" val="37890349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27F33BC-489C-491C-83B3-B06A2CFF2DF0}"/>
              </a:ext>
            </a:extLst>
          </p:cNvPr>
          <p:cNvSpPr>
            <a:spLocks noGrp="1"/>
          </p:cNvSpPr>
          <p:nvPr>
            <p:ph type="title"/>
          </p:nvPr>
        </p:nvSpPr>
        <p:spPr/>
        <p:txBody>
          <a:bodyPr/>
          <a:lstStyle/>
          <a:p>
            <a:r>
              <a:rPr lang="en-US" dirty="0"/>
              <a:t>Latest Technologies used in e-Banking</a:t>
            </a:r>
            <a:endParaRPr lang="en-IN" dirty="0"/>
          </a:p>
        </p:txBody>
      </p:sp>
      <p:pic>
        <p:nvPicPr>
          <p:cNvPr id="5" name="Content Placeholder 4">
            <a:extLst>
              <a:ext uri="{FF2B5EF4-FFF2-40B4-BE49-F238E27FC236}">
                <a16:creationId xmlns:a16="http://schemas.microsoft.com/office/drawing/2014/main" xmlns="" id="{099E9B16-08F2-451A-B8CC-9D8B55E16919}"/>
              </a:ext>
            </a:extLst>
          </p:cNvPr>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178025" y="2505075"/>
            <a:ext cx="5835950" cy="3438525"/>
          </a:xfrm>
        </p:spPr>
      </p:pic>
    </p:spTree>
    <p:extLst>
      <p:ext uri="{BB962C8B-B14F-4D97-AF65-F5344CB8AC3E}">
        <p14:creationId xmlns:p14="http://schemas.microsoft.com/office/powerpoint/2010/main" xmlns="" val="3601971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18B2C2-8A3C-4F1F-920B-298DE5416FEB}"/>
              </a:ext>
            </a:extLst>
          </p:cNvPr>
          <p:cNvSpPr>
            <a:spLocks noGrp="1"/>
          </p:cNvSpPr>
          <p:nvPr>
            <p:ph type="title"/>
          </p:nvPr>
        </p:nvSpPr>
        <p:spPr/>
        <p:txBody>
          <a:bodyPr>
            <a:normAutofit fontScale="90000"/>
          </a:bodyPr>
          <a:lstStyle/>
          <a:p>
            <a:r>
              <a:rPr lang="en-US" dirty="0"/>
              <a:t>Mapping E-Banking with new Technologies</a:t>
            </a:r>
            <a:endParaRPr lang="en-IN" dirty="0"/>
          </a:p>
        </p:txBody>
      </p:sp>
      <p:sp>
        <p:nvSpPr>
          <p:cNvPr id="3" name="Content Placeholder 2">
            <a:extLst>
              <a:ext uri="{FF2B5EF4-FFF2-40B4-BE49-F238E27FC236}">
                <a16:creationId xmlns:a16="http://schemas.microsoft.com/office/drawing/2014/main" xmlns="" id="{E260B76B-BFA2-416D-9750-07A0190CB41A}"/>
              </a:ext>
            </a:extLst>
          </p:cNvPr>
          <p:cNvSpPr>
            <a:spLocks noGrp="1"/>
          </p:cNvSpPr>
          <p:nvPr>
            <p:ph idx="1"/>
          </p:nvPr>
        </p:nvSpPr>
        <p:spPr/>
        <p:txBody>
          <a:bodyPr>
            <a:normAutofit fontScale="55000" lnSpcReduction="20000"/>
          </a:bodyPr>
          <a:lstStyle/>
          <a:p>
            <a:r>
              <a:rPr lang="en-US" dirty="0"/>
              <a:t>The e-banking model based on five key domains:-</a:t>
            </a:r>
          </a:p>
          <a:p>
            <a:pPr marL="0" indent="0">
              <a:buNone/>
            </a:pPr>
            <a:r>
              <a:rPr lang="en-US" dirty="0">
                <a:solidFill>
                  <a:srgbClr val="FF0000"/>
                </a:solidFill>
              </a:rPr>
              <a:t>1. Banks requirements</a:t>
            </a:r>
            <a:r>
              <a:rPr lang="en-US" dirty="0"/>
              <a:t>: Determining banks requirements requires an</a:t>
            </a:r>
          </a:p>
          <a:p>
            <a:pPr marL="0" indent="0">
              <a:buNone/>
            </a:pPr>
            <a:r>
              <a:rPr lang="en-US" dirty="0"/>
              <a:t>insight analysis to business, environment, and regulations.</a:t>
            </a:r>
          </a:p>
          <a:p>
            <a:pPr marL="0" indent="0">
              <a:buNone/>
            </a:pPr>
            <a:r>
              <a:rPr lang="en-US" dirty="0">
                <a:solidFill>
                  <a:srgbClr val="FF0000"/>
                </a:solidFill>
              </a:rPr>
              <a:t>a) Business analysis</a:t>
            </a:r>
          </a:p>
          <a:p>
            <a:pPr marL="0" indent="0">
              <a:buNone/>
            </a:pPr>
            <a:r>
              <a:rPr lang="en-US" dirty="0"/>
              <a:t>This phase includes analyzing banks scope, vision, mission,</a:t>
            </a:r>
          </a:p>
          <a:p>
            <a:pPr marL="0" indent="0">
              <a:buNone/>
            </a:pPr>
            <a:r>
              <a:rPr lang="en-US" dirty="0"/>
              <a:t>strategy, policies, procedures, programs, daily operations, synergies,</a:t>
            </a:r>
          </a:p>
          <a:p>
            <a:pPr marL="0" indent="0">
              <a:buNone/>
            </a:pPr>
            <a:r>
              <a:rPr lang="en-US" dirty="0"/>
              <a:t>core competences, and all aspects of banks daily work.</a:t>
            </a:r>
          </a:p>
          <a:p>
            <a:pPr marL="0" indent="0">
              <a:buNone/>
            </a:pPr>
            <a:r>
              <a:rPr lang="en-US" dirty="0">
                <a:solidFill>
                  <a:srgbClr val="FF0000"/>
                </a:solidFill>
              </a:rPr>
              <a:t>b) Environmental analysis</a:t>
            </a:r>
          </a:p>
          <a:p>
            <a:pPr marL="0" indent="0">
              <a:buNone/>
            </a:pPr>
            <a:r>
              <a:rPr lang="en-US" dirty="0"/>
              <a:t>Analyzing the stakeholders, who have direct or indirect impact on</a:t>
            </a:r>
          </a:p>
          <a:p>
            <a:pPr marL="0" indent="0">
              <a:buNone/>
            </a:pPr>
            <a:r>
              <a:rPr lang="en-US" dirty="0"/>
              <a:t>banking, in order to determine alliances, economical situations, and so</a:t>
            </a:r>
          </a:p>
          <a:p>
            <a:pPr marL="0" indent="0">
              <a:buNone/>
            </a:pPr>
            <a:r>
              <a:rPr lang="en-US" dirty="0"/>
              <a:t>forth.</a:t>
            </a:r>
          </a:p>
          <a:p>
            <a:pPr marL="0" indent="0">
              <a:buNone/>
            </a:pPr>
            <a:endParaRPr lang="en-IN" dirty="0"/>
          </a:p>
        </p:txBody>
      </p:sp>
    </p:spTree>
    <p:extLst>
      <p:ext uri="{BB962C8B-B14F-4D97-AF65-F5344CB8AC3E}">
        <p14:creationId xmlns:p14="http://schemas.microsoft.com/office/powerpoint/2010/main" xmlns="" val="372459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139ED4-3680-4FDA-81EB-103B6F5F8BC4}"/>
              </a:ext>
            </a:extLst>
          </p:cNvPr>
          <p:cNvSpPr>
            <a:spLocks noGrp="1"/>
          </p:cNvSpPr>
          <p:nvPr>
            <p:ph type="title"/>
          </p:nvPr>
        </p:nvSpPr>
        <p:spPr/>
        <p:txBody>
          <a:bodyPr/>
          <a:lstStyle/>
          <a:p>
            <a:r>
              <a:rPr lang="en-US" dirty="0" err="1"/>
              <a:t>Cont</a:t>
            </a:r>
            <a:r>
              <a:rPr lang="en-US" dirty="0"/>
              <a:t>…</a:t>
            </a:r>
            <a:endParaRPr lang="en-IN" dirty="0"/>
          </a:p>
        </p:txBody>
      </p:sp>
      <p:sp>
        <p:nvSpPr>
          <p:cNvPr id="3" name="Content Placeholder 2">
            <a:extLst>
              <a:ext uri="{FF2B5EF4-FFF2-40B4-BE49-F238E27FC236}">
                <a16:creationId xmlns:a16="http://schemas.microsoft.com/office/drawing/2014/main" xmlns="" id="{40013103-2DAC-4F6C-9E24-3C4E63B895FE}"/>
              </a:ext>
            </a:extLst>
          </p:cNvPr>
          <p:cNvSpPr>
            <a:spLocks noGrp="1"/>
          </p:cNvSpPr>
          <p:nvPr>
            <p:ph idx="1"/>
          </p:nvPr>
        </p:nvSpPr>
        <p:spPr/>
        <p:txBody>
          <a:bodyPr/>
          <a:lstStyle/>
          <a:p>
            <a:pPr marL="0" indent="0">
              <a:buNone/>
            </a:pPr>
            <a:r>
              <a:rPr lang="en-US" dirty="0">
                <a:solidFill>
                  <a:srgbClr val="FF0000"/>
                </a:solidFill>
              </a:rPr>
              <a:t>c) Governmental analysis</a:t>
            </a:r>
          </a:p>
          <a:p>
            <a:pPr marL="0" indent="0">
              <a:buNone/>
            </a:pPr>
            <a:r>
              <a:rPr lang="en-US" dirty="0"/>
              <a:t>This phase includes analyzing governmental and international laws</a:t>
            </a:r>
          </a:p>
          <a:p>
            <a:pPr marL="0" indent="0">
              <a:buNone/>
            </a:pPr>
            <a:r>
              <a:rPr lang="en-US" dirty="0"/>
              <a:t>and standards related to financial operations.</a:t>
            </a:r>
            <a:endParaRPr lang="en-IN" dirty="0"/>
          </a:p>
        </p:txBody>
      </p:sp>
    </p:spTree>
    <p:extLst>
      <p:ext uri="{BB962C8B-B14F-4D97-AF65-F5344CB8AC3E}">
        <p14:creationId xmlns:p14="http://schemas.microsoft.com/office/powerpoint/2010/main" xmlns="" val="1355339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2BD9EB-B58C-4D57-BE9C-74B9D9C0BA73}"/>
              </a:ext>
            </a:extLst>
          </p:cNvPr>
          <p:cNvSpPr>
            <a:spLocks noGrp="1"/>
          </p:cNvSpPr>
          <p:nvPr>
            <p:ph type="title"/>
          </p:nvPr>
        </p:nvSpPr>
        <p:spPr/>
        <p:txBody>
          <a:bodyPr/>
          <a:lstStyle/>
          <a:p>
            <a:r>
              <a:rPr lang="en-US" dirty="0" err="1"/>
              <a:t>Cont</a:t>
            </a:r>
            <a:r>
              <a:rPr lang="en-US" dirty="0"/>
              <a:t>…</a:t>
            </a:r>
            <a:endParaRPr lang="en-IN" dirty="0"/>
          </a:p>
        </p:txBody>
      </p:sp>
      <p:sp>
        <p:nvSpPr>
          <p:cNvPr id="3" name="Content Placeholder 2">
            <a:extLst>
              <a:ext uri="{FF2B5EF4-FFF2-40B4-BE49-F238E27FC236}">
                <a16:creationId xmlns:a16="http://schemas.microsoft.com/office/drawing/2014/main" xmlns="" id="{97BA2ED6-60AD-4A34-8647-4F8B28428890}"/>
              </a:ext>
            </a:extLst>
          </p:cNvPr>
          <p:cNvSpPr>
            <a:spLocks noGrp="1"/>
          </p:cNvSpPr>
          <p:nvPr>
            <p:ph idx="1"/>
          </p:nvPr>
        </p:nvSpPr>
        <p:spPr/>
        <p:txBody>
          <a:bodyPr>
            <a:normAutofit fontScale="62500" lnSpcReduction="20000"/>
          </a:bodyPr>
          <a:lstStyle/>
          <a:p>
            <a:pPr marL="0" indent="0">
              <a:buNone/>
            </a:pPr>
            <a:r>
              <a:rPr lang="en-US" dirty="0">
                <a:solidFill>
                  <a:srgbClr val="FF0000"/>
                </a:solidFill>
              </a:rPr>
              <a:t>2. Customer requirements:</a:t>
            </a:r>
            <a:r>
              <a:rPr lang="en-US" dirty="0"/>
              <a:t> Identifying the target customers</a:t>
            </a:r>
          </a:p>
          <a:p>
            <a:pPr marL="0" indent="0">
              <a:buNone/>
            </a:pPr>
            <a:r>
              <a:rPr lang="en-US" dirty="0"/>
              <a:t>(individual, business corporations, and governmental) who will use</a:t>
            </a:r>
          </a:p>
          <a:p>
            <a:pPr marL="0" indent="0">
              <a:buNone/>
            </a:pPr>
            <a:r>
              <a:rPr lang="en-US" dirty="0"/>
              <a:t>e-banking, and their characteristics. Then determining customer’s goals</a:t>
            </a:r>
          </a:p>
          <a:p>
            <a:pPr marL="0" indent="0">
              <a:buNone/>
            </a:pPr>
            <a:r>
              <a:rPr lang="en-US" dirty="0"/>
              <a:t>in the form of functional and non-functional requirements.</a:t>
            </a:r>
          </a:p>
          <a:p>
            <a:pPr marL="0" indent="0">
              <a:buNone/>
            </a:pPr>
            <a:r>
              <a:rPr lang="en-US" dirty="0">
                <a:solidFill>
                  <a:srgbClr val="FF0000"/>
                </a:solidFill>
              </a:rPr>
              <a:t>a) Functional requirements</a:t>
            </a:r>
          </a:p>
          <a:p>
            <a:pPr marL="0" indent="0">
              <a:buNone/>
            </a:pPr>
            <a:r>
              <a:rPr lang="en-US" dirty="0"/>
              <a:t>This type of requirements, incorporate all required operations and</a:t>
            </a:r>
          </a:p>
          <a:p>
            <a:pPr marL="0" indent="0">
              <a:buNone/>
            </a:pPr>
            <a:r>
              <a:rPr lang="en-US" dirty="0"/>
              <a:t>transactions that the customer needs from banks.</a:t>
            </a:r>
          </a:p>
          <a:p>
            <a:pPr marL="0" indent="0">
              <a:buNone/>
            </a:pPr>
            <a:r>
              <a:rPr lang="en-IN" dirty="0">
                <a:solidFill>
                  <a:srgbClr val="FF0000"/>
                </a:solidFill>
              </a:rPr>
              <a:t>b) Non-functional requirements</a:t>
            </a:r>
          </a:p>
          <a:p>
            <a:pPr marL="0" indent="0">
              <a:buNone/>
            </a:pPr>
            <a:r>
              <a:rPr lang="en-US" dirty="0"/>
              <a:t>Non-functional requirements, affect customer satisfaction. Therefore, an analysis to these requirements must be conducted. In general, common non-functional requirements can be considered that have a direct or indirect impact on customers acceptance to e-banking.</a:t>
            </a:r>
            <a:endParaRPr lang="en-IN" dirty="0"/>
          </a:p>
        </p:txBody>
      </p:sp>
    </p:spTree>
    <p:extLst>
      <p:ext uri="{BB962C8B-B14F-4D97-AF65-F5344CB8AC3E}">
        <p14:creationId xmlns:p14="http://schemas.microsoft.com/office/powerpoint/2010/main" xmlns="" val="2112945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AD38E0-3209-4F3E-8BF6-4BE91DC96BF7}"/>
              </a:ext>
            </a:extLst>
          </p:cNvPr>
          <p:cNvSpPr>
            <a:spLocks noGrp="1"/>
          </p:cNvSpPr>
          <p:nvPr>
            <p:ph type="title"/>
          </p:nvPr>
        </p:nvSpPr>
        <p:spPr/>
        <p:txBody>
          <a:bodyPr/>
          <a:lstStyle/>
          <a:p>
            <a:r>
              <a:rPr lang="en-US" dirty="0" err="1"/>
              <a:t>Cont</a:t>
            </a:r>
            <a:r>
              <a:rPr lang="en-US" dirty="0"/>
              <a:t>…</a:t>
            </a:r>
            <a:endParaRPr lang="en-IN" dirty="0"/>
          </a:p>
        </p:txBody>
      </p:sp>
      <p:sp>
        <p:nvSpPr>
          <p:cNvPr id="3" name="Content Placeholder 2">
            <a:extLst>
              <a:ext uri="{FF2B5EF4-FFF2-40B4-BE49-F238E27FC236}">
                <a16:creationId xmlns:a16="http://schemas.microsoft.com/office/drawing/2014/main" xmlns="" id="{1061D5D3-7F50-44D4-BD58-8E92DFEE14FA}"/>
              </a:ext>
            </a:extLst>
          </p:cNvPr>
          <p:cNvSpPr>
            <a:spLocks noGrp="1"/>
          </p:cNvSpPr>
          <p:nvPr>
            <p:ph idx="1"/>
          </p:nvPr>
        </p:nvSpPr>
        <p:spPr/>
        <p:txBody>
          <a:bodyPr>
            <a:normAutofit fontScale="92500" lnSpcReduction="10000"/>
          </a:bodyPr>
          <a:lstStyle/>
          <a:p>
            <a:pPr marL="0" indent="0">
              <a:buNone/>
            </a:pPr>
            <a:r>
              <a:rPr lang="en-US" dirty="0">
                <a:solidFill>
                  <a:srgbClr val="C00000"/>
                </a:solidFill>
              </a:rPr>
              <a:t>3. Banks technological resources and capabilities</a:t>
            </a:r>
          </a:p>
          <a:p>
            <a:pPr marL="0" indent="0">
              <a:buNone/>
            </a:pPr>
            <a:r>
              <a:rPr lang="en-US" dirty="0"/>
              <a:t>Information technology (IT) can be defined as all sources of technology, which is used to create, store, disseminate, exchange, and use information, which includes hardware, software, and telecommunications.</a:t>
            </a:r>
          </a:p>
          <a:p>
            <a:pPr marL="0" indent="0">
              <a:buNone/>
            </a:pPr>
            <a:r>
              <a:rPr lang="en-US" dirty="0">
                <a:solidFill>
                  <a:srgbClr val="C00000"/>
                </a:solidFill>
              </a:rPr>
              <a:t>4. Customers technological resource and capabilities</a:t>
            </a:r>
          </a:p>
          <a:p>
            <a:pPr marL="0" indent="0">
              <a:buNone/>
            </a:pPr>
            <a:r>
              <a:rPr lang="en-US" dirty="0"/>
              <a:t>The information technology resources available to customers; which</a:t>
            </a:r>
          </a:p>
          <a:p>
            <a:pPr marL="0" indent="0">
              <a:buNone/>
            </a:pPr>
            <a:r>
              <a:rPr lang="en-US" dirty="0"/>
              <a:t>includes hardware, software, and telecommunications. The customer</a:t>
            </a:r>
          </a:p>
          <a:p>
            <a:pPr marL="0" indent="0">
              <a:buNone/>
            </a:pPr>
            <a:r>
              <a:rPr lang="en-US" dirty="0"/>
              <a:t>capabilities include the skills and abilities of customer to use e banking.</a:t>
            </a:r>
          </a:p>
          <a:p>
            <a:pPr marL="0" indent="0">
              <a:buNone/>
            </a:pPr>
            <a:endParaRPr lang="en-IN" dirty="0"/>
          </a:p>
        </p:txBody>
      </p:sp>
    </p:spTree>
    <p:extLst>
      <p:ext uri="{BB962C8B-B14F-4D97-AF65-F5344CB8AC3E}">
        <p14:creationId xmlns:p14="http://schemas.microsoft.com/office/powerpoint/2010/main" xmlns="" val="3228729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A8C6EC-23C0-463C-B9C6-1FE74677922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xmlns="" id="{3AF6DBC7-43A2-469E-8E41-0D6A50F9699D}"/>
              </a:ext>
            </a:extLst>
          </p:cNvPr>
          <p:cNvSpPr>
            <a:spLocks noGrp="1"/>
          </p:cNvSpPr>
          <p:nvPr>
            <p:ph idx="1"/>
          </p:nvPr>
        </p:nvSpPr>
        <p:spPr/>
        <p:txBody>
          <a:bodyPr/>
          <a:lstStyle/>
          <a:p>
            <a:pPr marL="0" indent="0">
              <a:buNone/>
            </a:pPr>
            <a:r>
              <a:rPr lang="en-US" dirty="0">
                <a:solidFill>
                  <a:srgbClr val="C00000"/>
                </a:solidFill>
              </a:rPr>
              <a:t>5. Information technology supplies: </a:t>
            </a:r>
          </a:p>
          <a:p>
            <a:pPr marL="0" indent="0">
              <a:buNone/>
            </a:pPr>
            <a:r>
              <a:rPr lang="en-US" dirty="0"/>
              <a:t>An Information technology supply is the market, where, banks can collect IT requirements and services. This phase includes analyzing the available hardware, software, and telecommunications in the market.</a:t>
            </a:r>
            <a:endParaRPr lang="en-IN" dirty="0"/>
          </a:p>
        </p:txBody>
      </p:sp>
    </p:spTree>
    <p:extLst>
      <p:ext uri="{BB962C8B-B14F-4D97-AF65-F5344CB8AC3E}">
        <p14:creationId xmlns:p14="http://schemas.microsoft.com/office/powerpoint/2010/main" xmlns="" val="3064032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Cont</a:t>
            </a:r>
            <a:r>
              <a:rPr lang="en-US" dirty="0"/>
              <a:t>…</a:t>
            </a:r>
            <a:endParaRPr lang="en-IN" dirty="0"/>
          </a:p>
        </p:txBody>
      </p:sp>
      <p:sp>
        <p:nvSpPr>
          <p:cNvPr id="3" name="Content Placeholder 2"/>
          <p:cNvSpPr>
            <a:spLocks noGrp="1"/>
          </p:cNvSpPr>
          <p:nvPr>
            <p:ph idx="1"/>
          </p:nvPr>
        </p:nvSpPr>
        <p:spPr/>
        <p:txBody>
          <a:bodyPr/>
          <a:lstStyle/>
          <a:p>
            <a:r>
              <a:rPr lang="en-US" dirty="0">
                <a:solidFill>
                  <a:srgbClr val="FF0000"/>
                </a:solidFill>
              </a:rPr>
              <a:t>Requirements Bidirectional Fit to Technological Capabilities: </a:t>
            </a:r>
            <a:r>
              <a:rPr lang="en-US" dirty="0">
                <a:solidFill>
                  <a:schemeClr val="tx1"/>
                </a:solidFill>
              </a:rPr>
              <a:t>To develop an e-banking system that matches between</a:t>
            </a:r>
            <a:r>
              <a:rPr lang="en-US" dirty="0">
                <a:solidFill>
                  <a:srgbClr val="FF0000"/>
                </a:solidFill>
              </a:rPr>
              <a:t> </a:t>
            </a:r>
            <a:r>
              <a:rPr lang="en-US" dirty="0"/>
              <a:t>banks and customer’s capabilities that matches the latest technologies, two type of bidirectional fit take place. First, the requirements bidirectional fit to supplier’s technological capabilities. Second; the requirements bidirectional fit to banks and customers Capabilities. </a:t>
            </a:r>
            <a:endParaRPr lang="en-IN" dirty="0">
              <a:solidFill>
                <a:srgbClr val="FF0000"/>
              </a:solidFill>
            </a:endParaRPr>
          </a:p>
        </p:txBody>
      </p:sp>
    </p:spTree>
    <p:extLst>
      <p:ext uri="{BB962C8B-B14F-4D97-AF65-F5344CB8AC3E}">
        <p14:creationId xmlns:p14="http://schemas.microsoft.com/office/powerpoint/2010/main" xmlns="" val="3569528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665930" y="2557463"/>
            <a:ext cx="4860139" cy="3317875"/>
          </a:xfrm>
        </p:spPr>
      </p:pic>
    </p:spTree>
    <p:extLst>
      <p:ext uri="{BB962C8B-B14F-4D97-AF65-F5344CB8AC3E}">
        <p14:creationId xmlns:p14="http://schemas.microsoft.com/office/powerpoint/2010/main" xmlns="" val="4010668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lnSpcReduction="10000"/>
          </a:bodyPr>
          <a:lstStyle/>
          <a:p>
            <a:r>
              <a:rPr lang="en-US" dirty="0">
                <a:solidFill>
                  <a:srgbClr val="C00000"/>
                </a:solidFill>
              </a:rPr>
              <a:t>Requirements </a:t>
            </a:r>
            <a:r>
              <a:rPr lang="en-IN" dirty="0">
                <a:solidFill>
                  <a:srgbClr val="C00000"/>
                </a:solidFill>
              </a:rPr>
              <a:t>bidirectional fit to suppliers technological capabilities:</a:t>
            </a:r>
            <a:r>
              <a:rPr lang="en-IN" dirty="0"/>
              <a:t> </a:t>
            </a:r>
            <a:r>
              <a:rPr lang="en-US" dirty="0"/>
              <a:t>Achieving this type of bidirectional fit requires developers to analyze the latest technologies in the market, and then analyze banks and customers requirements as if they use this latest technology. This is an essential step that enables banks to keep up to date with technology. In case the current requirements are less than latest technology capabilities, developers can take into consideration the current requirements, and leave the remaining requirements for future work as a plan.</a:t>
            </a:r>
            <a:endParaRPr lang="en-IN" dirty="0"/>
          </a:p>
          <a:p>
            <a:pPr marL="0" indent="0">
              <a:buNone/>
            </a:pPr>
            <a:r>
              <a:rPr lang="en-US" dirty="0"/>
              <a:t> </a:t>
            </a:r>
            <a:endParaRPr lang="en-IN" dirty="0"/>
          </a:p>
        </p:txBody>
      </p:sp>
    </p:spTree>
    <p:extLst>
      <p:ext uri="{BB962C8B-B14F-4D97-AF65-F5344CB8AC3E}">
        <p14:creationId xmlns:p14="http://schemas.microsoft.com/office/powerpoint/2010/main" xmlns="" val="136477784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189</TotalTime>
  <Words>586</Words>
  <Application>Microsoft Office PowerPoint</Application>
  <PresentationFormat>Custom</PresentationFormat>
  <Paragraphs>42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Organic</vt:lpstr>
      <vt:lpstr>E-banking in New Technology</vt:lpstr>
      <vt:lpstr>Mapping E-Banking with new Technologies</vt:lpstr>
      <vt:lpstr>Cont…</vt:lpstr>
      <vt:lpstr>Cont…</vt:lpstr>
      <vt:lpstr>Cont…</vt:lpstr>
      <vt:lpstr>Slide 6</vt:lpstr>
      <vt:lpstr>Cont…</vt:lpstr>
      <vt:lpstr>Slide 8</vt:lpstr>
      <vt:lpstr>Slide 9</vt:lpstr>
      <vt:lpstr>Slide 10</vt:lpstr>
      <vt:lpstr>Slide 11</vt:lpstr>
      <vt:lpstr>Slide 12</vt:lpstr>
      <vt:lpstr>Latest Technologies used in e-Banking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E-banking in New Technology</dc:title>
  <dc:creator>Lenovo</dc:creator>
  <cp:lastModifiedBy>Nitesh</cp:lastModifiedBy>
  <cp:revision>17</cp:revision>
  <dcterms:created xsi:type="dcterms:W3CDTF">2021-01-24T12:46:22Z</dcterms:created>
  <dcterms:modified xsi:type="dcterms:W3CDTF">2021-02-01T12:51:28Z</dcterms:modified>
</cp:coreProperties>
</file>