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8" r:id="rId1"/>
  </p:sldMasterIdLst>
  <p:sldIdLst>
    <p:sldId id="337" r:id="rId2"/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99"/>
    <a:srgbClr val="FF0066"/>
    <a:srgbClr val="00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49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3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9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31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1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91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8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06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5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8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6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0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4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20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84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  <p:sldLayoutId id="2147484230" r:id="rId12"/>
    <p:sldLayoutId id="2147484231" r:id="rId13"/>
    <p:sldLayoutId id="2147484232" r:id="rId14"/>
    <p:sldLayoutId id="2147484233" r:id="rId15"/>
    <p:sldLayoutId id="2147484234" r:id="rId16"/>
    <p:sldLayoutId id="21474842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57C84EF-A879-B841-B8D9-C6D7AABBD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05837" y="5264660"/>
            <a:ext cx="10131428" cy="1447800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HARSHADA MHATRE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3B79B0A-44FA-2C41-80C0-254209D26D4B}"/>
              </a:ext>
            </a:extLst>
          </p:cNvPr>
          <p:cNvSpPr txBox="1"/>
          <p:nvPr/>
        </p:nvSpPr>
        <p:spPr>
          <a:xfrm>
            <a:off x="486834" y="1593340"/>
            <a:ext cx="112183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IN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CD7CEC8-529C-4942-81C0-CE8EEB2ED7D9}"/>
              </a:ext>
            </a:extLst>
          </p:cNvPr>
          <p:cNvSpPr txBox="1"/>
          <p:nvPr/>
        </p:nvSpPr>
        <p:spPr>
          <a:xfrm>
            <a:off x="2072519" y="360801"/>
            <a:ext cx="109732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2. Marketing Decisions</a:t>
            </a:r>
            <a:b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en-IN" sz="3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Part. II</a:t>
            </a:r>
            <a:endParaRPr lang="en-US" sz="3600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B8057A2-48FB-6E46-BDFE-65D39E2D6297}"/>
              </a:ext>
            </a:extLst>
          </p:cNvPr>
          <p:cNvSpPr txBox="1"/>
          <p:nvPr/>
        </p:nvSpPr>
        <p:spPr>
          <a:xfrm>
            <a:off x="486834" y="2711547"/>
            <a:ext cx="109963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BRANDING – CONCEPT, COMPONENTS</a:t>
            </a:r>
          </a:p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EQUITY – CONCEPT, FACTORS INFLUENCING BRAND EQUITY, ADVANTAGES OF BRAND EUITY</a:t>
            </a:r>
          </a:p>
          <a:p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8477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00852B-C604-45DA-9E48-FE0213859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70" y="226785"/>
            <a:ext cx="12091987" cy="5427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LOGO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dirty="0">
                <a:solidFill>
                  <a:schemeClr val="bg1"/>
                </a:solidFill>
                <a:latin typeface=".SFUI-Regular"/>
              </a:rPr>
              <a:t>A </a:t>
            </a:r>
            <a:r>
              <a:rPr lang="en-IN" sz="2400" dirty="0">
                <a:solidFill>
                  <a:schemeClr val="bg1"/>
                </a:solidFill>
                <a:latin typeface=".SFUI-Regular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logo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graphic mark, emblem,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symbol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stylized name used to identify a company, organization, product, or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may take the form of an abstract or figurative design, or it may present as a stylized version of the company's name if it has sufficient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recognition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SALE SERVICE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provided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customer after sale of product.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sale service provided by water filter company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4BE675A-1E9C-44AA-909E-4685EBD8D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38" y="2064619"/>
            <a:ext cx="3571875" cy="1364381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EF7025F5-337D-234C-B1C0-A3534A5E31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338" y="2064619"/>
            <a:ext cx="3571875" cy="1364381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xmlns="" id="{58E9F09D-D562-BE47-B8BE-38B1BB7ABE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582" y="2064619"/>
            <a:ext cx="4276048" cy="1364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C23FE74-C0A9-5C4F-B395-C833FDB452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9" y="4940309"/>
            <a:ext cx="4229182" cy="16909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CAD0792-3091-0747-B0B9-CE3D45AD67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070" y="4910070"/>
            <a:ext cx="4671784" cy="166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34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DC6558-B086-C940-8AD4-CD3EFFA46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544286"/>
            <a:ext cx="12080119" cy="3144762"/>
          </a:xfrm>
        </p:spPr>
        <p:txBody>
          <a:bodyPr/>
          <a:lstStyle/>
          <a:p>
            <a:endParaRPr lang="en-IN" dirty="0"/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Perceived quality of the Brand -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Perceived quality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 be defined as the customer's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perception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overall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superiority of a product or service with respect to its intended purpose, </a:t>
            </a:r>
            <a:r>
              <a:rPr lang="en-IN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compare to other competing brands.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2B7A07FC-F080-7641-8A2E-0FA7CEE4B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310" y="2340429"/>
            <a:ext cx="8250615" cy="410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79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81E24B-87B2-3D4C-982B-056842AF0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634" y="-1345596"/>
            <a:ext cx="12035366" cy="712107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BRAND EQUITY</a:t>
            </a:r>
            <a:endParaRPr lang="en-IN" sz="3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Cu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stomer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satisfaction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B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IN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loyalty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Premium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and profit margins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Tr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ade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leverage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ustomer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loyalty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E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xpansion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opportunity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5EBB161-BA6E-0A49-825A-EBBE412F5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238" y="882496"/>
            <a:ext cx="6153453" cy="569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67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F68950-CEE4-456F-A9AC-729D307528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285750"/>
            <a:ext cx="10131425" cy="1457325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BRANDING - COMPONENTS</a:t>
            </a:r>
            <a:endParaRPr lang="en-IN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C1373E-CF79-49E7-92D3-7D48B9FCF82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1355" y="2666507"/>
            <a:ext cx="14141450" cy="9516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PERSONALITY-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Markete</a:t>
            </a:r>
            <a:r>
              <a:rPr lang="en-IN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must try to personify their brand with personality traits.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FUNCTIONS-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Every Brand perform certain functions.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A Tourist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hotels perform functions of rest, stay, etc.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McDonald’s: Food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Disney : Entertainment 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7">
            <a:extLst>
              <a:ext uri="{FF2B5EF4-FFF2-40B4-BE49-F238E27FC236}">
                <a16:creationId xmlns:a16="http://schemas.microsoft.com/office/drawing/2014/main" xmlns="" id="{F2030574-5C09-6644-B8F1-8589B06CCA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8" y="1360714"/>
            <a:ext cx="3474237" cy="2068285"/>
          </a:xfrm>
          <a:prstGeom prst="rect">
            <a:avLst/>
          </a:prstGeom>
        </p:spPr>
      </p:pic>
      <p:pic>
        <p:nvPicPr>
          <p:cNvPr id="21" name="Picture 21">
            <a:extLst>
              <a:ext uri="{FF2B5EF4-FFF2-40B4-BE49-F238E27FC236}">
                <a16:creationId xmlns:a16="http://schemas.microsoft.com/office/drawing/2014/main" xmlns="" id="{812474B3-DCC6-684C-9135-75B9C39ACE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938" y="1395036"/>
            <a:ext cx="3716746" cy="1953227"/>
          </a:xfrm>
          <a:prstGeom prst="rect">
            <a:avLst/>
          </a:prstGeom>
        </p:spPr>
      </p:pic>
      <p:pic>
        <p:nvPicPr>
          <p:cNvPr id="23" name="Picture 23">
            <a:extLst>
              <a:ext uri="{FF2B5EF4-FFF2-40B4-BE49-F238E27FC236}">
                <a16:creationId xmlns:a16="http://schemas.microsoft.com/office/drawing/2014/main" xmlns="" id="{104E5195-759D-3147-9D56-3AE073E45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71" y="1475772"/>
            <a:ext cx="4168775" cy="1953227"/>
          </a:xfrm>
          <a:prstGeom prst="rect">
            <a:avLst/>
          </a:prstGeom>
        </p:spPr>
      </p:pic>
      <p:pic>
        <p:nvPicPr>
          <p:cNvPr id="25" name="Picture 25">
            <a:extLst>
              <a:ext uri="{FF2B5EF4-FFF2-40B4-BE49-F238E27FC236}">
                <a16:creationId xmlns:a16="http://schemas.microsoft.com/office/drawing/2014/main" xmlns="" id="{F5AE77F9-CA5C-AE44-9B5B-CADA1B97EA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76" y="5159296"/>
            <a:ext cx="4217682" cy="1651986"/>
          </a:xfrm>
          <a:prstGeom prst="rect">
            <a:avLst/>
          </a:prstGeom>
        </p:spPr>
      </p:pic>
      <p:pic>
        <p:nvPicPr>
          <p:cNvPr id="27" name="Picture 27">
            <a:extLst>
              <a:ext uri="{FF2B5EF4-FFF2-40B4-BE49-F238E27FC236}">
                <a16:creationId xmlns:a16="http://schemas.microsoft.com/office/drawing/2014/main" xmlns="" id="{B16231D6-7553-F344-97C7-A23B533452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342" y="5113070"/>
            <a:ext cx="4874491" cy="169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3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0416E5-0732-5F48-B851-F8D542C0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BENEFITS-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should offer tangible and psychological benefits.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a.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Waterproof paints for walls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b. luxury car provides tangible benefits such as interiors and Elegant seating arrangement.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4.BRAND ASSOCIATION-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Connect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certain association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Lux soap-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beauty soap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Film stars. 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Darjeeling Tea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associated with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Darjeeling district.  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associated  with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clean and Beautiful beaches.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7A925CB-F69A-B545-A1AB-A14420557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2" y="1678214"/>
            <a:ext cx="4165598" cy="2445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006738FC-0F4D-8C4F-8C4C-78F219A08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880" y="1799168"/>
            <a:ext cx="5049763" cy="2162022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xmlns="" id="{71A411EB-03B6-BA4B-B2AC-7076F65EA7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760" y="4928810"/>
            <a:ext cx="4354287" cy="180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1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AB52E0-1824-4524-85E1-F73C01836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953" y="1587501"/>
            <a:ext cx="12265043" cy="40391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BRAND IMAGE-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Image is the Perception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general impression of a brand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minds of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Customers. The Brand perception differs from customer to customer.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Harley Davidson is dream bike for Urban youngsters but rural youngsters not heard about it. 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BRAND NAME-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Brand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name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 by maker to a product to identify among other products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brand name must be relevant to the Product, easy to pronounce ,describe benefits.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  <a:endParaRPr lang="en-IN" sz="2400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E4919181-F4BB-A244-9D59-E63DAAE39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749" y="1587500"/>
            <a:ext cx="5523608" cy="1693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D768A8E-87B3-C446-9045-24E561610C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32" y="4388070"/>
            <a:ext cx="3169728" cy="2247899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24F0FF70-2DED-7247-8229-8CA8D8FE6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03" y="4263571"/>
            <a:ext cx="2713568" cy="2486993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6405979F-7BB7-9F45-AF97-7BE379D871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357" y="4263571"/>
            <a:ext cx="2019300" cy="2486993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xmlns="" id="{DF1A4E93-1AF2-C74C-AFF4-6946409759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147" y="4263571"/>
            <a:ext cx="2247900" cy="248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4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A0E73F8-BE0D-9C45-86E2-D2DCF18493D7}"/>
              </a:ext>
            </a:extLst>
          </p:cNvPr>
          <p:cNvSpPr txBox="1"/>
          <p:nvPr/>
        </p:nvSpPr>
        <p:spPr>
          <a:xfrm>
            <a:off x="151190" y="229079"/>
            <a:ext cx="1196370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LOGO-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.SFUI-Regular"/>
              </a:rPr>
              <a:t>A </a:t>
            </a:r>
            <a:r>
              <a:rPr lang="en-IN" sz="2400" dirty="0">
                <a:solidFill>
                  <a:schemeClr val="bg1"/>
                </a:solidFill>
                <a:latin typeface=".SFUI-Regular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logo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graphic mark, emblem,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symbol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stylized name used to identify a company, organization, product, or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may take the form of an abstract or figurative design, or it may present as a stylized version of the company's name if it has sufficient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recognition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 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Brand Features and Design :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Brand may have unique features and design which can give competitive advantage in the market.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EB6C039-4E16-9A4C-9144-4E0FB781E4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061" y="1860888"/>
            <a:ext cx="2988265" cy="1938992"/>
          </a:xfr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57588229-BE02-B04F-B2CC-F4FFEB178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712" y="1867612"/>
            <a:ext cx="2988265" cy="1938992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xmlns="" id="{A260DD4D-15E0-2C44-BFB1-CF57335ECC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10" y="1860888"/>
            <a:ext cx="3441779" cy="1945716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xmlns="" id="{0CBDAFFD-42FD-A943-AADA-8745C6218F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0" y="4778546"/>
            <a:ext cx="2988265" cy="2058848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xmlns="" id="{2A71427F-E004-A846-BE5E-58DD04379F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255" y="4778546"/>
            <a:ext cx="2057507" cy="2058847"/>
          </a:xfrm>
          <a:prstGeom prst="rect">
            <a:avLst/>
          </a:prstGeom>
        </p:spPr>
      </p:pic>
      <p:pic>
        <p:nvPicPr>
          <p:cNvPr id="22" name="Picture 22">
            <a:extLst>
              <a:ext uri="{FF2B5EF4-FFF2-40B4-BE49-F238E27FC236}">
                <a16:creationId xmlns:a16="http://schemas.microsoft.com/office/drawing/2014/main" xmlns="" id="{1EB4052F-EAE1-D241-8F60-9C866CECF3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503" y="4835111"/>
            <a:ext cx="1930400" cy="1945716"/>
          </a:xfrm>
          <a:prstGeom prst="rect">
            <a:avLst/>
          </a:prstGeom>
        </p:spPr>
      </p:pic>
      <p:pic>
        <p:nvPicPr>
          <p:cNvPr id="24" name="Picture 24">
            <a:extLst>
              <a:ext uri="{FF2B5EF4-FFF2-40B4-BE49-F238E27FC236}">
                <a16:creationId xmlns:a16="http://schemas.microsoft.com/office/drawing/2014/main" xmlns="" id="{38167DF0-9503-7247-8FF6-A52074EEA4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789" y="4778546"/>
            <a:ext cx="1930400" cy="194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92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745D3D-59FC-D24A-847F-4D9098149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8095"/>
            <a:ext cx="12086167" cy="65011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Brand Packaging: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Packaging offers insight on how to successfully create strategic branding through package design. When design and packaging work together brands are elevated from a commodity to an expression of a consumers lifestyle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Brand Equity :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equity is a marketing term that describes a brand’s value. That value is determined by consumer perception of and experiences with the brand. If people think highly of a brand, it has positive brand equity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1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173C2373-A5D8-184A-89B7-B395D6FEF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89" y="1513415"/>
            <a:ext cx="4502937" cy="205619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589484C6-5446-524B-AE1F-C417C76FB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06" y="1498296"/>
            <a:ext cx="3779762" cy="205619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xmlns="" id="{8020F15A-D623-634E-8092-9E933C5884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34" y="4868333"/>
            <a:ext cx="3946071" cy="1989666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xmlns="" id="{7E1555E3-FC43-6E4B-BA1F-6BD53F2D7C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358" y="4868333"/>
            <a:ext cx="5941786" cy="189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20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6973EC-945D-4CC6-BB3C-06698AEDF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287" y="-140277"/>
            <a:ext cx="10131425" cy="952504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EQUITY- CONCEPT AND FACTORS</a:t>
            </a:r>
            <a:endParaRPr lang="en-IN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B677E64-8ECA-498E-8E1D-6E5263FCC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797" y="521982"/>
            <a:ext cx="11898690" cy="5888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:-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simple words,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VALUE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 brand in the market.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equity is a marketing term that describes a brand’s value. That value is determined by consumer perception of and experiences with the brand. If people think highly of a brand, it has positive brand equity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Definition:-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EDWARD TAUBER-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incremental value of a business above the value of its physical assets due to the market position achieved by its brand and the extension potential of the brand”.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INFLUENCING BRAND EQUITY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LOYALTY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loyalty is the positive feelings towards a brand and dedication to purchase the same product or service repeatedly, regardless of a competitor's actions or changes in the environment</a:t>
            </a:r>
            <a:r>
              <a:rPr lang="en-IN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187A4A1-98DA-403A-A1BE-93C0944606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0" t="30815" r="19355" b="25680"/>
          <a:stretch/>
        </p:blipFill>
        <p:spPr>
          <a:xfrm>
            <a:off x="3396231" y="5820833"/>
            <a:ext cx="4405197" cy="9525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C8CBC13-F960-47F7-BA71-F1D8E51559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20193" r="6656" b="18269"/>
          <a:stretch/>
        </p:blipFill>
        <p:spPr>
          <a:xfrm>
            <a:off x="8109858" y="5475200"/>
            <a:ext cx="3935486" cy="129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6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D08176D-1F2B-E645-80DB-66B6C76F4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476" y="1265736"/>
            <a:ext cx="12191999" cy="234345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NAME AWARENESS- </a:t>
            </a:r>
            <a:r>
              <a:rPr lang="en-US" sz="9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awareness is one of two dimensions from brand knowledge, an associative network memory model</a:t>
            </a:r>
            <a:r>
              <a:rPr lang="en-IN" sz="9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extent to which customers are able to recall and remember the name of the brand and product.</a:t>
            </a:r>
          </a:p>
          <a:p>
            <a:pPr marL="0" indent="0">
              <a:buNone/>
            </a:pP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 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 and lovely cream always for girls</a:t>
            </a: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 Donald’s known to all </a:t>
            </a:r>
            <a:endParaRPr lang="en-IN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BRAND ASSOCIATION</a:t>
            </a:r>
            <a:r>
              <a:rPr lang="en-US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Anything which is deeply remembered by the customers about the particular brand.</a:t>
            </a:r>
          </a:p>
          <a:p>
            <a:pPr marL="0" indent="0">
              <a:buNone/>
            </a:pP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IN" sz="9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xample</a:t>
            </a:r>
            <a:r>
              <a:rPr lang="en-IN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9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Bata –”branded shoes", Woodland- Strong Shoes”</a:t>
            </a:r>
            <a:endParaRPr lang="en-IN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9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DF00CD-CFFC-5645-97D0-D42E83C258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t="4000" r="29112"/>
          <a:stretch/>
        </p:blipFill>
        <p:spPr>
          <a:xfrm>
            <a:off x="7492357" y="982738"/>
            <a:ext cx="1980596" cy="17379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9C37052-399A-E544-A062-70B1262892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4" r="20034"/>
          <a:stretch/>
        </p:blipFill>
        <p:spPr>
          <a:xfrm>
            <a:off x="9578787" y="969403"/>
            <a:ext cx="2259427" cy="17513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058C786-8A0E-874D-87F2-BE61DC1BC7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44" b="22712"/>
          <a:stretch/>
        </p:blipFill>
        <p:spPr>
          <a:xfrm>
            <a:off x="988785" y="4362818"/>
            <a:ext cx="4151690" cy="2343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735241C-6E4E-154C-BD3C-4824123541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352" y="4420539"/>
            <a:ext cx="3910435" cy="234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25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F6C56D8-1088-462D-BC9A-0CAB141F4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958" y="0"/>
            <a:ext cx="12201072" cy="46566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BRAND AMBASSADOR</a:t>
            </a:r>
            <a:r>
              <a:rPr lang="en-US" sz="3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 celebrity hired by the company to promote and create a positive image of the brand and product.</a:t>
            </a: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1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BRAND PATENTS</a:t>
            </a:r>
            <a:r>
              <a:rPr lang="en-IN" sz="3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Company can obtain Patents for new and innovative products.</a:t>
            </a:r>
          </a:p>
          <a:p>
            <a:pPr marL="0" indent="0">
              <a:buNone/>
            </a:pPr>
            <a:r>
              <a:rPr lang="en-IN" sz="3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3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Apple smart watch. 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F21EA5C-36BD-484F-AD1F-EF2FE907E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5" y="937381"/>
            <a:ext cx="2204999" cy="2257186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7435A492-4A4A-6845-8D7E-03496DA1E3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286" y="937381"/>
            <a:ext cx="3863208" cy="2194485"/>
          </a:xfrm>
          <a:prstGeom prst="rect">
            <a:avLst/>
          </a:prstGeo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xmlns="" id="{48202505-0A48-5F48-8445-0E4FFE993A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164" y="937381"/>
            <a:ext cx="3071550" cy="2131785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xmlns="" id="{0432409A-7845-1840-8557-A497F82961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384" y="904296"/>
            <a:ext cx="2294232" cy="2146300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xmlns="" id="{7AD06D1B-3F6D-DA46-993C-788B60420F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90" y="4151235"/>
            <a:ext cx="3071550" cy="247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324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2740</TotalTime>
  <Words>859</Words>
  <Application>Microsoft Office PowerPoint</Application>
  <PresentationFormat>Widescreen</PresentationFormat>
  <Paragraphs>107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.SFUI-Regular</vt:lpstr>
      <vt:lpstr>Arial</vt:lpstr>
      <vt:lpstr>Calibri</vt:lpstr>
      <vt:lpstr>Calibri Light</vt:lpstr>
      <vt:lpstr>Times New Roman</vt:lpstr>
      <vt:lpstr>Wingdings</vt:lpstr>
      <vt:lpstr>Celestial</vt:lpstr>
      <vt:lpstr>PowerPoint Presentation</vt:lpstr>
      <vt:lpstr>BRANDING - COMPONENTS</vt:lpstr>
      <vt:lpstr>PowerPoint Presentation</vt:lpstr>
      <vt:lpstr>PowerPoint Presentation</vt:lpstr>
      <vt:lpstr>PowerPoint Presentation</vt:lpstr>
      <vt:lpstr>PowerPoint Presentation</vt:lpstr>
      <vt:lpstr>BRAND EQUITY- CONCEPT AND FACTORS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Anushka Sikka</dc:creator>
  <cp:lastModifiedBy>mithun mhatre</cp:lastModifiedBy>
  <cp:revision>175</cp:revision>
  <dcterms:created xsi:type="dcterms:W3CDTF">2020-05-14T11:05:32Z</dcterms:created>
  <dcterms:modified xsi:type="dcterms:W3CDTF">2020-06-10T11:31:32Z</dcterms:modified>
</cp:coreProperties>
</file>