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6" r:id="rId8"/>
    <p:sldId id="264" r:id="rId9"/>
    <p:sldId id="265" r:id="rId10"/>
    <p:sldId id="26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  <a:srgbClr val="00320A"/>
    <a:srgbClr val="FF8001"/>
    <a:srgbClr val="FFFF21"/>
    <a:srgbClr val="FF9900"/>
    <a:srgbClr val="5EEC3C"/>
    <a:srgbClr val="FFDC47"/>
    <a:srgbClr val="FFABC9"/>
    <a:srgbClr val="D99B01"/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870" autoAdjust="0"/>
    <p:restoredTop sz="94660"/>
  </p:normalViewPr>
  <p:slideViewPr>
    <p:cSldViewPr>
      <p:cViewPr>
        <p:scale>
          <a:sx n="84" d="100"/>
          <a:sy n="84" d="100"/>
        </p:scale>
        <p:origin x="-954" y="-58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1350110"/>
            <a:ext cx="6719020" cy="138382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3182569"/>
            <a:ext cx="8093365" cy="1374345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655770" y="3946095"/>
            <a:ext cx="1294032" cy="46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89199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99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359506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433880"/>
            <a:ext cx="732984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99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8559"/>
            <a:ext cx="7329840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8246071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99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8211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13635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211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13635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30/03/2019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coursesonline.iasri.res.in/mod/page/view.php?id=98560" TargetMode="Externa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oursesonline.iasri.res.in/mod/page/view.php?id=99051" TargetMode="External"/><Relationship Id="rId2" Type="http://schemas.openxmlformats.org/officeDocument/2006/relationships/hyperlink" Target="http://ecoursesonline.iasri.res.in/mod/page/view.php?id=98984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coursesonline.iasri.res.in/mod/page/view.php?id=9884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oursesonline.iasri.res.in/mod/page/view.php?id=99051" TargetMode="External"/><Relationship Id="rId2" Type="http://schemas.openxmlformats.org/officeDocument/2006/relationships/hyperlink" Target="http://ecoursesonline.iasri.res.in/mod/page/view.php?id=99044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FLORAL ENTREPRENEUR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260" y="281175"/>
            <a:ext cx="3363629" cy="3153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8475" y="586585"/>
            <a:ext cx="4501084" cy="38314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9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ENTERPRENEUR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Entrepreneur is defined as a person who constantly seek market opportunities to create something of “</a:t>
            </a:r>
            <a:r>
              <a:rPr lang="en-US" dirty="0" err="1"/>
              <a:t>recognise</a:t>
            </a:r>
            <a:r>
              <a:rPr lang="en-US" dirty="0"/>
              <a:t> value” (Bolton and Thompson, 2000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Generally</a:t>
            </a:r>
            <a:r>
              <a:rPr lang="en-US" dirty="0"/>
              <a:t>, the innovators, inventors, leaders and pioneers are the entrepreneurs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We can say that entrepreneurship is a process of an entrepreneur’s action in the search of something new such as thinking about gaining profitable opportunities by accepting the risk and take their enterprise to the higher level.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FLOWER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Flowers are the most versatile and charming gift.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can be gifted to your loved ones and also look pleasant when gifted to the formal business associates. </a:t>
            </a:r>
            <a:endParaRPr lang="en-US" dirty="0" smtClean="0"/>
          </a:p>
          <a:p>
            <a:r>
              <a:rPr lang="en-US" dirty="0" smtClean="0"/>
              <a:t>Flowers </a:t>
            </a:r>
            <a:r>
              <a:rPr lang="en-US" dirty="0"/>
              <a:t>are inexpensive, look pretty and are considered as a perfect gift for any occasion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There is constant need to buy flowers especially at the time of your birthday, </a:t>
            </a:r>
            <a:r>
              <a:rPr lang="en-US" dirty="0" smtClean="0"/>
              <a:t>Valentine’s Day, mother’s day, teacher’s day, anniversary, weddings or funerals.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281175"/>
            <a:ext cx="6708040" cy="4275740"/>
          </a:xfrm>
        </p:spPr>
        <p:txBody>
          <a:bodyPr>
            <a:normAutofit/>
          </a:bodyPr>
          <a:lstStyle/>
          <a:p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Floriculture is important from the following point of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view:</a:t>
            </a:r>
            <a:b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3200" b="0" dirty="0" smtClean="0"/>
              <a:t>1</a:t>
            </a:r>
            <a:r>
              <a:rPr lang="en-US" sz="3200" b="0" dirty="0"/>
              <a:t>. </a:t>
            </a:r>
            <a:r>
              <a:rPr lang="en-US" sz="3200" b="0" dirty="0">
                <a:hlinkClick r:id="rId2"/>
              </a:rPr>
              <a:t>Economic point of </a:t>
            </a:r>
            <a:r>
              <a:rPr lang="en-US" sz="3200" b="0" dirty="0" smtClean="0">
                <a:hlinkClick r:id="rId2"/>
              </a:rPr>
              <a:t>view</a:t>
            </a:r>
            <a:r>
              <a:rPr lang="en-US" sz="3200" b="0" dirty="0" smtClean="0"/>
              <a:t/>
            </a:r>
            <a:br>
              <a:rPr lang="en-US" sz="3200" b="0" dirty="0" smtClean="0"/>
            </a:br>
            <a:r>
              <a:rPr lang="en-US" sz="3200" b="0" dirty="0" smtClean="0"/>
              <a:t>2</a:t>
            </a:r>
            <a:r>
              <a:rPr lang="en-US" sz="3200" b="0" dirty="0"/>
              <a:t>. </a:t>
            </a:r>
            <a:r>
              <a:rPr lang="en-US" sz="3200" b="0" dirty="0">
                <a:hlinkClick r:id="rId2"/>
              </a:rPr>
              <a:t>Aesthetic point of </a:t>
            </a:r>
            <a:r>
              <a:rPr lang="en-US" sz="3200" b="0" dirty="0" smtClean="0">
                <a:hlinkClick r:id="rId2"/>
              </a:rPr>
              <a:t>view</a:t>
            </a:r>
            <a:r>
              <a:rPr lang="en-US" sz="3200" b="0" dirty="0" smtClean="0"/>
              <a:t/>
            </a:r>
            <a:br>
              <a:rPr lang="en-US" sz="3200" b="0" dirty="0" smtClean="0"/>
            </a:br>
            <a:r>
              <a:rPr lang="en-US" sz="3200" b="0" dirty="0" smtClean="0"/>
              <a:t>3</a:t>
            </a:r>
            <a:r>
              <a:rPr lang="en-US" sz="3200" b="0" dirty="0"/>
              <a:t>. </a:t>
            </a:r>
            <a:r>
              <a:rPr lang="en-US" sz="3200" b="0" dirty="0">
                <a:hlinkClick r:id="rId2"/>
              </a:rPr>
              <a:t>Social point of view</a:t>
            </a:r>
            <a:r>
              <a:rPr lang="en-US" sz="3200" b="0" dirty="0"/>
              <a:t/>
            </a:r>
            <a:br>
              <a:rPr lang="en-US" sz="3200" b="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197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9" y="128470"/>
            <a:ext cx="8246071" cy="763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THING TO KNOW BEFORE SETUP  FLORIST SHOP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8965" y="1197404"/>
            <a:ext cx="6871725" cy="351221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KNOWLEDGE OF INDUSTRY</a:t>
            </a:r>
          </a:p>
          <a:p>
            <a:pPr algn="just"/>
            <a:r>
              <a:rPr lang="en-US" b="1" dirty="0"/>
              <a:t>Market Research And Feasibility Studies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</a:t>
            </a:r>
            <a:r>
              <a:rPr lang="en-US" b="1" dirty="0" smtClean="0"/>
              <a:t>   </a:t>
            </a:r>
            <a:r>
              <a:rPr lang="en-US" b="1" dirty="0"/>
              <a:t>Demographic And Psychographic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   Home Delivery Of Flowers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 </a:t>
            </a:r>
            <a:r>
              <a:rPr lang="en-US" b="1" dirty="0" smtClean="0"/>
              <a:t>  </a:t>
            </a:r>
            <a:r>
              <a:rPr lang="en-US" b="1" dirty="0"/>
              <a:t>Economic Analysis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  </a:t>
            </a:r>
            <a:r>
              <a:rPr lang="en-US" b="1" dirty="0" smtClean="0"/>
              <a:t> </a:t>
            </a:r>
            <a:r>
              <a:rPr lang="en-US" b="1" dirty="0"/>
              <a:t>Catchy Business Name That Is Suitable For A </a:t>
            </a:r>
            <a:r>
              <a:rPr lang="en-US" b="1" dirty="0" smtClean="0"/>
              <a:t>     Flower </a:t>
            </a:r>
            <a:r>
              <a:rPr lang="en-US" b="1" dirty="0"/>
              <a:t>Shop Business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  </a:t>
            </a:r>
            <a:r>
              <a:rPr lang="en-US" b="1" dirty="0" smtClean="0"/>
              <a:t>Legal </a:t>
            </a:r>
            <a:r>
              <a:rPr lang="en-US" b="1" dirty="0"/>
              <a:t>Entity And Insurance Policies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 </a:t>
            </a:r>
            <a:r>
              <a:rPr lang="en-US" b="1" dirty="0" smtClean="0"/>
              <a:t> </a:t>
            </a:r>
            <a:r>
              <a:rPr lang="en-US" b="1" dirty="0"/>
              <a:t>Coordinating With Allied Service Providers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b="1" dirty="0"/>
              <a:t>  </a:t>
            </a:r>
            <a:r>
              <a:rPr lang="en-US" b="1" dirty="0" smtClean="0"/>
              <a:t>  </a:t>
            </a:r>
            <a:r>
              <a:rPr lang="en-US" b="1" dirty="0"/>
              <a:t>Technical And Manpower Details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655770" y="3946095"/>
            <a:ext cx="1294032" cy="46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0360" y="1044701"/>
            <a:ext cx="2595986" cy="409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3662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89199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FF"/>
                </a:solidFill>
                <a:effectLst/>
                <a:latin typeface="georgia,times new roman,times,serif"/>
              </a:rPr>
              <a:t>Scope to enter floriculture industry in India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359506"/>
          </a:xfrm>
        </p:spPr>
        <p:txBody>
          <a:bodyPr>
            <a:normAutofit fontScale="92500"/>
          </a:bodyPr>
          <a:lstStyle/>
          <a:p>
            <a:r>
              <a:rPr lang="en-US" dirty="0"/>
              <a:t>India is blessed with varied and dynamic agro-climatic condition, good quality </a:t>
            </a:r>
            <a:r>
              <a:rPr lang="en-US" dirty="0">
                <a:hlinkClick r:id="rId2" tooltip="Soil"/>
              </a:rPr>
              <a:t>soil</a:t>
            </a:r>
            <a:r>
              <a:rPr lang="en-US" dirty="0"/>
              <a:t> and water made suitable for </a:t>
            </a:r>
            <a:r>
              <a:rPr lang="en-US" dirty="0" smtClean="0"/>
              <a:t>floriculture</a:t>
            </a:r>
          </a:p>
          <a:p>
            <a:r>
              <a:rPr lang="en-US" dirty="0"/>
              <a:t>Winter is being very mild and hence there is lot of scope to export Indian </a:t>
            </a:r>
            <a:r>
              <a:rPr lang="en-US" dirty="0">
                <a:hlinkClick r:id="rId3" tooltip="Flowers"/>
              </a:rPr>
              <a:t>flowers</a:t>
            </a:r>
            <a:r>
              <a:rPr lang="en-US" dirty="0"/>
              <a:t> to temperate countries during the winter </a:t>
            </a:r>
            <a:r>
              <a:rPr lang="en-US" dirty="0">
                <a:hlinkClick r:id="rId4" tooltip="Season"/>
              </a:rPr>
              <a:t>season</a:t>
            </a:r>
            <a:r>
              <a:rPr lang="en-US" dirty="0"/>
              <a:t>, when the demand is in peak because of important winter festivals like Christmas, New Year Day and Valentine’s Day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4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28470"/>
            <a:ext cx="7329840" cy="4581150"/>
          </a:xfrm>
        </p:spPr>
        <p:txBody>
          <a:bodyPr>
            <a:normAutofit/>
          </a:bodyPr>
          <a:lstStyle/>
          <a:p>
            <a:r>
              <a:rPr lang="en-US" dirty="0" err="1"/>
              <a:t>Labour</a:t>
            </a:r>
            <a:r>
              <a:rPr lang="en-US" dirty="0"/>
              <a:t> cost is very low in India, nearly 10-15 times cheaper than that of similar employees in the Netherlands, Israel and Japan.</a:t>
            </a:r>
          </a:p>
          <a:p>
            <a:r>
              <a:rPr lang="en-US" dirty="0"/>
              <a:t>The Govt. of India has setup the infrastructure for floriculture industry in major cities like New Delhi, Mumbai, Kolkata, Chennai, Bengaluru, Pune etc</a:t>
            </a:r>
            <a:r>
              <a:rPr lang="en-US" dirty="0" smtClean="0"/>
              <a:t>.</a:t>
            </a:r>
          </a:p>
          <a:p>
            <a:r>
              <a:rPr lang="en-US" dirty="0"/>
              <a:t>Floriculture is capable of attracting and retaining large number of progressive farmers </a:t>
            </a:r>
            <a:r>
              <a:rPr lang="en-US" dirty="0" smtClean="0"/>
              <a:t> </a:t>
            </a:r>
            <a:r>
              <a:rPr lang="en-US" dirty="0"/>
              <a:t>entrepreneurs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9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28470"/>
            <a:ext cx="7329840" cy="48865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Due to ample sunlight and optimum </a:t>
            </a:r>
            <a:r>
              <a:rPr lang="en-US" dirty="0">
                <a:hlinkClick r:id="rId2" tooltip="Temperature"/>
              </a:rPr>
              <a:t>temperature</a:t>
            </a:r>
            <a:r>
              <a:rPr lang="en-US" dirty="0"/>
              <a:t> during winter, it does not require artificial lighting or heating for green house production of cut </a:t>
            </a:r>
            <a:r>
              <a:rPr lang="en-US" u="sng" dirty="0">
                <a:hlinkClick r:id="rId3" tooltip="Flowers"/>
              </a:rPr>
              <a:t>flowers</a:t>
            </a:r>
            <a:r>
              <a:rPr lang="en-US" dirty="0" smtClean="0"/>
              <a:t>.</a:t>
            </a:r>
          </a:p>
          <a:p>
            <a:r>
              <a:rPr lang="en-US" dirty="0"/>
              <a:t>The Government of India has identified product specific zones for selective research and </a:t>
            </a:r>
            <a:r>
              <a:rPr lang="en-US" dirty="0" smtClean="0"/>
              <a:t>development </a:t>
            </a:r>
            <a:r>
              <a:rPr lang="en-US" dirty="0"/>
              <a:t>of floriculture.</a:t>
            </a:r>
          </a:p>
          <a:p>
            <a:r>
              <a:rPr lang="en-US" dirty="0"/>
              <a:t>APEDA and GOK have established four flower auction centers including one in Bengaluru, Noida (UP), Mumbai and New Delhi.</a:t>
            </a:r>
          </a:p>
          <a:p>
            <a:r>
              <a:rPr lang="en-US" dirty="0"/>
              <a:t>APEDA also has setup a marketing center at </a:t>
            </a:r>
            <a:r>
              <a:rPr lang="en-US" dirty="0" err="1"/>
              <a:t>Aalsmeer</a:t>
            </a:r>
            <a:r>
              <a:rPr lang="en-US" dirty="0"/>
              <a:t> (The Netherlands) to promote Indian produce.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73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322</Words>
  <Application>Microsoft Office PowerPoint</Application>
  <PresentationFormat>On-screen Show (16:9)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FLORAL ENTREPRENEUR</vt:lpstr>
      <vt:lpstr>ENTERPRENEUR</vt:lpstr>
      <vt:lpstr>IMPORTANCE OF FLOWER</vt:lpstr>
      <vt:lpstr>Floriculture is important from the following point of view:  1. Economic point of view 2. Aesthetic point of view 3. Social point of view </vt:lpstr>
      <vt:lpstr>THING TO KNOW BEFORE SETUP  FLORIST SHOP </vt:lpstr>
      <vt:lpstr>Slide 6</vt:lpstr>
      <vt:lpstr>Scope to enter floriculture industry in India 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Lenovo</cp:lastModifiedBy>
  <cp:revision>167</cp:revision>
  <dcterms:created xsi:type="dcterms:W3CDTF">2013-08-21T19:17:07Z</dcterms:created>
  <dcterms:modified xsi:type="dcterms:W3CDTF">2019-03-30T11:19:16Z</dcterms:modified>
</cp:coreProperties>
</file>