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8" r:id="rId4"/>
    <p:sldId id="259" r:id="rId5"/>
    <p:sldId id="260" r:id="rId6"/>
    <p:sldId id="262" r:id="rId7"/>
    <p:sldId id="263" r:id="rId8"/>
    <p:sldId id="264" r:id="rId9"/>
    <p:sldId id="279" r:id="rId10"/>
    <p:sldId id="265" r:id="rId11"/>
    <p:sldId id="280" r:id="rId12"/>
    <p:sldId id="281" r:id="rId13"/>
    <p:sldId id="277" r:id="rId14"/>
    <p:sldId id="266" r:id="rId15"/>
    <p:sldId id="282" r:id="rId16"/>
    <p:sldId id="267" r:id="rId17"/>
    <p:sldId id="283" r:id="rId18"/>
    <p:sldId id="268" r:id="rId19"/>
    <p:sldId id="269" r:id="rId20"/>
    <p:sldId id="285" r:id="rId21"/>
    <p:sldId id="270" r:id="rId22"/>
    <p:sldId id="275" r:id="rId23"/>
    <p:sldId id="271" r:id="rId24"/>
    <p:sldId id="27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F419955-AC50-43E0-9C34-8627FB9F4679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2602D7E-9624-47E8-B1D2-CE21E4F8F8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371600"/>
            <a:ext cx="7772400" cy="1219201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tx1"/>
                </a:solidFill>
                <a:latin typeface="Bookman Old Style" pitchFamily="18" charset="0"/>
              </a:rPr>
              <a:t>INTERVIEWS </a:t>
            </a:r>
          </a:p>
        </p:txBody>
      </p:sp>
      <p:pic>
        <p:nvPicPr>
          <p:cNvPr id="4" name="Content Placeholder 3" descr="Image result for interview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67000" y="2590800"/>
            <a:ext cx="73152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09240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33400"/>
            <a:ext cx="10363200" cy="94456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Lucida Fax" panose="02060602050505020204" pitchFamily="18" charset="0"/>
              </a:rPr>
              <a:t>Candidate’s Preparation Guide</a:t>
            </a:r>
            <a:endParaRPr lang="en-US" b="1" dirty="0">
              <a:solidFill>
                <a:schemeClr val="tx1"/>
              </a:solidFill>
              <a:latin typeface="Lucida Fax" panose="02060602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752600"/>
            <a:ext cx="10820400" cy="4953000"/>
          </a:xfrm>
        </p:spPr>
        <p:txBody>
          <a:bodyPr>
            <a:normAutofit/>
          </a:bodyPr>
          <a:lstStyle/>
          <a:p>
            <a:pPr marL="514350" lvl="0" indent="-514350" algn="just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3600" b="1" dirty="0">
                <a:latin typeface="Lucida Fax" panose="02060602050505020204" pitchFamily="18" charset="0"/>
              </a:rPr>
              <a:t>Physical Preparation </a:t>
            </a:r>
          </a:p>
          <a:p>
            <a:pPr marL="514350" lvl="0" indent="-514350" algn="just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3600" b="1" dirty="0">
                <a:latin typeface="Lucida Fax" panose="02060602050505020204" pitchFamily="18" charset="0"/>
              </a:rPr>
              <a:t>Mental Preparation </a:t>
            </a:r>
          </a:p>
          <a:p>
            <a:pPr marL="514350" lvl="0" indent="-514350" algn="just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3600" b="1" dirty="0">
                <a:latin typeface="Lucida Fax" panose="02060602050505020204" pitchFamily="18" charset="0"/>
              </a:rPr>
              <a:t>Psychological Preparation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60483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3012" y="762000"/>
            <a:ext cx="103632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Lucida Fax" panose="02060602050505020204" pitchFamily="18" charset="0"/>
              </a:rPr>
              <a:t>Pre Interview Preparation</a:t>
            </a:r>
            <a:br>
              <a:rPr lang="en-US" sz="4400" b="1" dirty="0">
                <a:solidFill>
                  <a:schemeClr val="tx1"/>
                </a:solidFill>
                <a:latin typeface="Lucida Fax" panose="02060602050505020204" pitchFamily="18" charset="0"/>
              </a:rPr>
            </a:b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19200" y="1752600"/>
            <a:ext cx="10363200" cy="4648200"/>
          </a:xfrm>
        </p:spPr>
        <p:txBody>
          <a:bodyPr/>
          <a:lstStyle/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>
                <a:latin typeface="Lucida Fax" panose="02060602050505020204" pitchFamily="18" charset="0"/>
              </a:rPr>
              <a:t>Arrange all documents in order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>
                <a:latin typeface="Lucida Fax" panose="02060602050505020204" pitchFamily="18" charset="0"/>
              </a:rPr>
              <a:t>Have an insight as to the type of questions that may be asked regarding the post or qualifications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>
                <a:latin typeface="Lucida Fax" panose="02060602050505020204" pitchFamily="18" charset="0"/>
              </a:rPr>
              <a:t>Should prepare questions that they may like to ask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 smtClean="0">
                <a:latin typeface="Lucida Fax" panose="02060602050505020204" pitchFamily="18" charset="0"/>
              </a:rPr>
              <a:t>Select Decent </a:t>
            </a:r>
            <a:r>
              <a:rPr lang="en-US" sz="2800" b="1" dirty="0">
                <a:latin typeface="Lucida Fax" panose="02060602050505020204" pitchFamily="18" charset="0"/>
              </a:rPr>
              <a:t>Sober Dressing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6962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Image result for interview candidates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09600"/>
            <a:ext cx="10515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90459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85800"/>
            <a:ext cx="10363200" cy="9604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Lucida Fax" panose="02060602050505020204" pitchFamily="18" charset="0"/>
              </a:rPr>
              <a:t>Performance During the Interview</a:t>
            </a:r>
            <a:r>
              <a:rPr lang="en-US" b="1" dirty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Bookman Old Style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ClrTx/>
            </a:pPr>
            <a:r>
              <a:rPr lang="en-US" sz="3200" b="1" dirty="0" smtClean="0">
                <a:latin typeface="Lucida Fax" panose="02060602050505020204" pitchFamily="18" charset="0"/>
              </a:rPr>
              <a:t>Be </a:t>
            </a:r>
            <a:r>
              <a:rPr lang="en-US" sz="3200" b="1" dirty="0">
                <a:latin typeface="Lucida Fax" panose="02060602050505020204" pitchFamily="18" charset="0"/>
              </a:rPr>
              <a:t>Punctual 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3000" b="1" dirty="0" smtClean="0">
                <a:latin typeface="Lucida Fax" panose="02060602050505020204" pitchFamily="18" charset="0"/>
              </a:rPr>
              <a:t>Appropriate </a:t>
            </a:r>
            <a:r>
              <a:rPr lang="en-US" sz="3000" b="1" dirty="0">
                <a:latin typeface="Lucida Fax" panose="02060602050505020204" pitchFamily="18" charset="0"/>
              </a:rPr>
              <a:t>Body Language 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3000" b="1" dirty="0">
                <a:latin typeface="Lucida Fax" panose="02060602050505020204" pitchFamily="18" charset="0"/>
              </a:rPr>
              <a:t>Compose and pleasant entry 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3000" b="1" dirty="0">
                <a:latin typeface="Lucida Fax" panose="02060602050505020204" pitchFamily="18" charset="0"/>
              </a:rPr>
              <a:t>Wait until invited 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3000" b="1" dirty="0">
                <a:latin typeface="Lucida Fax" panose="02060602050505020204" pitchFamily="18" charset="0"/>
              </a:rPr>
              <a:t>Walk and Sit in an relaxed manner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3000" b="1" dirty="0">
                <a:latin typeface="Lucida Fax" panose="02060602050505020204" pitchFamily="18" charset="0"/>
              </a:rPr>
              <a:t>Eye-contact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3000" b="1" dirty="0">
                <a:latin typeface="Lucida Fax" panose="02060602050505020204" pitchFamily="18" charset="0"/>
              </a:rPr>
              <a:t>Answers should be given in  a clear tone.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682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990600"/>
            <a:ext cx="10591800" cy="54102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v"/>
            </a:pPr>
            <a:r>
              <a:rPr lang="en-US" sz="4400" b="1" dirty="0">
                <a:latin typeface="Lucida Fax" panose="02060602050505020204" pitchFamily="18" charset="0"/>
              </a:rPr>
              <a:t>Interaction</a:t>
            </a:r>
            <a:r>
              <a:rPr lang="en-US" sz="4400" b="1" dirty="0">
                <a:latin typeface="Bookman Old Style" pitchFamily="18" charset="0"/>
              </a:rPr>
              <a:t> </a:t>
            </a:r>
          </a:p>
          <a:p>
            <a:pPr algn="just">
              <a:lnSpc>
                <a:spcPct val="200000"/>
              </a:lnSpc>
              <a:buClrTx/>
            </a:pPr>
            <a:r>
              <a:rPr lang="en-US" sz="2800" b="1" dirty="0">
                <a:latin typeface="Lucida Fax" panose="02060602050505020204" pitchFamily="18" charset="0"/>
              </a:rPr>
              <a:t>Answer all questions asked</a:t>
            </a:r>
          </a:p>
          <a:p>
            <a:pPr algn="just">
              <a:lnSpc>
                <a:spcPct val="200000"/>
              </a:lnSpc>
              <a:buClrTx/>
            </a:pPr>
            <a:r>
              <a:rPr lang="en-US" sz="2800" b="1" dirty="0">
                <a:latin typeface="Lucida Fax" panose="02060602050505020204" pitchFamily="18" charset="0"/>
              </a:rPr>
              <a:t>Exhibition of knowledge should be left out </a:t>
            </a:r>
          </a:p>
          <a:p>
            <a:pPr algn="just">
              <a:lnSpc>
                <a:spcPct val="200000"/>
              </a:lnSpc>
              <a:buClrTx/>
            </a:pPr>
            <a:r>
              <a:rPr lang="en-US" sz="2800" b="1" dirty="0">
                <a:latin typeface="Lucida Fax" panose="02060602050505020204" pitchFamily="18" charset="0"/>
              </a:rPr>
              <a:t>Polite and enthusiastic </a:t>
            </a:r>
          </a:p>
          <a:p>
            <a:pPr algn="just">
              <a:lnSpc>
                <a:spcPct val="200000"/>
              </a:lnSpc>
              <a:buClrTx/>
            </a:pPr>
            <a:r>
              <a:rPr lang="en-US" sz="2800" b="1" dirty="0">
                <a:latin typeface="Lucida Fax" panose="02060602050505020204" pitchFamily="18" charset="0"/>
              </a:rPr>
              <a:t>The candidate should not be nervous or anxious </a:t>
            </a:r>
          </a:p>
          <a:p>
            <a:pPr marL="0" indent="0">
              <a:buNone/>
            </a:pPr>
            <a:endParaRPr lang="en-US" dirty="0" smtClean="0">
              <a:latin typeface="Bookman Old Style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028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19200" y="685800"/>
            <a:ext cx="10363200" cy="5334000"/>
          </a:xfrm>
        </p:spPr>
        <p:txBody>
          <a:bodyPr>
            <a:normAutofit lnSpcReduction="10000"/>
          </a:bodyPr>
          <a:lstStyle/>
          <a:p>
            <a:pPr marL="0" indent="228600" algn="just">
              <a:lnSpc>
                <a:spcPct val="150000"/>
              </a:lnSpc>
              <a:buNone/>
            </a:pPr>
            <a:r>
              <a:rPr lang="en-US" sz="3200" b="1" dirty="0" smtClean="0">
                <a:latin typeface="Lucida Fax" panose="02060602050505020204" pitchFamily="18" charset="0"/>
              </a:rPr>
              <a:t> </a:t>
            </a:r>
            <a:r>
              <a:rPr lang="en-US" sz="3200" b="1" dirty="0">
                <a:latin typeface="Lucida Fax" panose="02060602050505020204" pitchFamily="18" charset="0"/>
              </a:rPr>
              <a:t>“</a:t>
            </a:r>
            <a:r>
              <a:rPr lang="en-US" sz="3200" b="1" dirty="0" smtClean="0">
                <a:latin typeface="Lucida Fax" panose="02060602050505020204" pitchFamily="18" charset="0"/>
              </a:rPr>
              <a:t>DON’TS”  </a:t>
            </a:r>
            <a:r>
              <a:rPr lang="en-US" sz="3200" b="1" dirty="0">
                <a:latin typeface="Lucida Fax" panose="02060602050505020204" pitchFamily="18" charset="0"/>
              </a:rPr>
              <a:t>for the Candidate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3000" b="1" dirty="0">
                <a:latin typeface="Lucida Fax" panose="02060602050505020204" pitchFamily="18" charset="0"/>
              </a:rPr>
              <a:t>Don’t appear desperate for the </a:t>
            </a:r>
            <a:r>
              <a:rPr lang="en-US" sz="3000" b="1" dirty="0" smtClean="0">
                <a:latin typeface="Lucida Fax" panose="02060602050505020204" pitchFamily="18" charset="0"/>
              </a:rPr>
              <a:t>job</a:t>
            </a:r>
          </a:p>
          <a:p>
            <a:pPr marL="171450" indent="-171450" algn="just">
              <a:lnSpc>
                <a:spcPct val="150000"/>
              </a:lnSpc>
              <a:buClrTx/>
            </a:pPr>
            <a:r>
              <a:rPr lang="en-US" sz="3000" b="1" dirty="0" smtClean="0">
                <a:latin typeface="Lucida Fax" panose="02060602050505020204" pitchFamily="18" charset="0"/>
              </a:rPr>
              <a:t> </a:t>
            </a:r>
            <a:r>
              <a:rPr lang="en-US" sz="3000" b="1" dirty="0">
                <a:latin typeface="Lucida Fax" panose="02060602050505020204" pitchFamily="18" charset="0"/>
              </a:rPr>
              <a:t>Don’t use slang while </a:t>
            </a:r>
            <a:r>
              <a:rPr lang="en-US" sz="3000" b="1" dirty="0" smtClean="0">
                <a:latin typeface="Lucida Fax" panose="02060602050505020204" pitchFamily="18" charset="0"/>
              </a:rPr>
              <a:t>talking</a:t>
            </a:r>
          </a:p>
          <a:p>
            <a:pPr marL="171450" indent="-171450" algn="just">
              <a:lnSpc>
                <a:spcPct val="150000"/>
              </a:lnSpc>
              <a:buClrTx/>
            </a:pPr>
            <a:r>
              <a:rPr lang="en-US" sz="3000" b="1" dirty="0" smtClean="0">
                <a:latin typeface="Lucida Fax" panose="02060602050505020204" pitchFamily="18" charset="0"/>
              </a:rPr>
              <a:t> </a:t>
            </a:r>
            <a:r>
              <a:rPr lang="en-US" sz="3000" b="1" dirty="0">
                <a:latin typeface="Lucida Fax" panose="02060602050505020204" pitchFamily="18" charset="0"/>
              </a:rPr>
              <a:t>Don’t ask for benefits till you have a confirmed </a:t>
            </a:r>
            <a:r>
              <a:rPr lang="en-US" sz="3000" b="1" dirty="0" smtClean="0">
                <a:latin typeface="Lucida Fax" panose="02060602050505020204" pitchFamily="18" charset="0"/>
              </a:rPr>
              <a:t>offer</a:t>
            </a:r>
            <a:endParaRPr lang="en-US" sz="2800" b="1" dirty="0">
              <a:latin typeface="Lucida Fax" panose="02060602050505020204" pitchFamily="18" charset="0"/>
            </a:endParaRPr>
          </a:p>
          <a:p>
            <a:pPr marL="0" indent="171450" algn="just">
              <a:lnSpc>
                <a:spcPct val="150000"/>
              </a:lnSpc>
              <a:buClrTx/>
              <a:buNone/>
            </a:pPr>
            <a:r>
              <a:rPr lang="en-US" sz="3600" b="1" dirty="0">
                <a:latin typeface="Lucida Fax" panose="02060602050505020204" pitchFamily="18" charset="0"/>
              </a:rPr>
              <a:t>Closing the Interview 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3000" b="1" dirty="0">
                <a:latin typeface="Lucida Fax" panose="02060602050505020204" pitchFamily="18" charset="0"/>
              </a:rPr>
              <a:t>Thank the Interviewer before leaving </a:t>
            </a:r>
          </a:p>
          <a:p>
            <a:endParaRPr lang="en-US" sz="3000" dirty="0">
              <a:latin typeface="Lucida Fax" panose="02060602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1410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837" y="634999"/>
            <a:ext cx="7772400" cy="808038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Lucida Fax" panose="02060602050505020204" pitchFamily="18" charset="0"/>
              </a:rPr>
              <a:t>Interview </a:t>
            </a:r>
            <a:r>
              <a:rPr lang="en-US" sz="4400" b="1" dirty="0">
                <a:solidFill>
                  <a:schemeClr val="tx1"/>
                </a:solidFill>
                <a:latin typeface="Lucida Fax" panose="02060602050505020204" pitchFamily="18" charset="0"/>
              </a:rPr>
              <a:t>Questions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1447800"/>
            <a:ext cx="90678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Bookman Old Style" pitchFamily="18" charset="0"/>
            </a:endParaRP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Open Question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Probing/Clarifying Question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Reflective Question 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Loaded Question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Hypothetical Question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Direct Question</a:t>
            </a:r>
          </a:p>
        </p:txBody>
      </p:sp>
    </p:spTree>
    <p:extLst>
      <p:ext uri="{BB962C8B-B14F-4D97-AF65-F5344CB8AC3E}">
        <p14:creationId xmlns:p14="http://schemas.microsoft.com/office/powerpoint/2010/main" xmlns="" val="339601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Related image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"/>
            <a:ext cx="9982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51152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10539412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Lucida Fax" panose="02060602050505020204" pitchFamily="18" charset="0"/>
              </a:rPr>
              <a:t>Frequently Asked Interview Questions</a:t>
            </a:r>
            <a:endParaRPr lang="en-GB" b="1" dirty="0">
              <a:solidFill>
                <a:schemeClr val="tx1"/>
              </a:solidFill>
              <a:latin typeface="Lucida Fax" panose="02060602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5029200"/>
          </a:xfrm>
        </p:spPr>
        <p:txBody>
          <a:bodyPr>
            <a:normAutofit fontScale="77500" lnSpcReduction="20000"/>
          </a:bodyPr>
          <a:lstStyle/>
          <a:p>
            <a:endParaRPr lang="en-US" dirty="0" smtClean="0">
              <a:latin typeface="Bookman Old Style" pitchFamily="18" charset="0"/>
            </a:endParaRPr>
          </a:p>
          <a:p>
            <a:pPr>
              <a:lnSpc>
                <a:spcPct val="150000"/>
              </a:lnSpc>
              <a:buClrTx/>
            </a:pPr>
            <a:r>
              <a:rPr lang="en-US" sz="3600" b="1" dirty="0" smtClean="0">
                <a:latin typeface="Lucida Fax" panose="02060602050505020204" pitchFamily="18" charset="0"/>
              </a:rPr>
              <a:t>Personal Questions</a:t>
            </a:r>
          </a:p>
          <a:p>
            <a:pPr>
              <a:lnSpc>
                <a:spcPct val="150000"/>
              </a:lnSpc>
              <a:buClrTx/>
            </a:pPr>
            <a:r>
              <a:rPr lang="en-US" sz="3600" b="1" dirty="0" smtClean="0">
                <a:latin typeface="Lucida Fax" panose="02060602050505020204" pitchFamily="18" charset="0"/>
              </a:rPr>
              <a:t>Educational Questions</a:t>
            </a:r>
          </a:p>
          <a:p>
            <a:pPr>
              <a:lnSpc>
                <a:spcPct val="150000"/>
              </a:lnSpc>
              <a:buClrTx/>
            </a:pPr>
            <a:r>
              <a:rPr lang="en-US" sz="3600" b="1" dirty="0" smtClean="0">
                <a:latin typeface="Lucida Fax" panose="02060602050505020204" pitchFamily="18" charset="0"/>
              </a:rPr>
              <a:t>Co-curricular Activities</a:t>
            </a:r>
          </a:p>
          <a:p>
            <a:pPr>
              <a:lnSpc>
                <a:spcPct val="150000"/>
              </a:lnSpc>
              <a:buClrTx/>
            </a:pPr>
            <a:r>
              <a:rPr lang="en-US" sz="3600" b="1" dirty="0" smtClean="0">
                <a:latin typeface="Lucida Fax" panose="02060602050505020204" pitchFamily="18" charset="0"/>
              </a:rPr>
              <a:t>Extra-curricular Activities </a:t>
            </a:r>
          </a:p>
          <a:p>
            <a:pPr>
              <a:lnSpc>
                <a:spcPct val="150000"/>
              </a:lnSpc>
              <a:buClrTx/>
            </a:pPr>
            <a:r>
              <a:rPr lang="en-US" sz="3600" b="1" dirty="0" smtClean="0">
                <a:latin typeface="Lucida Fax" panose="02060602050505020204" pitchFamily="18" charset="0"/>
              </a:rPr>
              <a:t>Experience </a:t>
            </a:r>
          </a:p>
          <a:p>
            <a:pPr>
              <a:lnSpc>
                <a:spcPct val="150000"/>
              </a:lnSpc>
              <a:buClrTx/>
            </a:pPr>
            <a:r>
              <a:rPr lang="en-US" sz="3600" b="1" dirty="0" smtClean="0">
                <a:latin typeface="Lucida Fax" panose="02060602050505020204" pitchFamily="18" charset="0"/>
              </a:rPr>
              <a:t>General Knowledge </a:t>
            </a:r>
          </a:p>
          <a:p>
            <a:pPr>
              <a:lnSpc>
                <a:spcPct val="150000"/>
              </a:lnSpc>
              <a:buClrTx/>
            </a:pPr>
            <a:r>
              <a:rPr lang="en-US" sz="3600" b="1" dirty="0" smtClean="0">
                <a:latin typeface="Lucida Fax" panose="02060602050505020204" pitchFamily="18" charset="0"/>
              </a:rPr>
              <a:t>Miscellaneous </a:t>
            </a:r>
            <a:endParaRPr lang="en-GB" sz="3600" b="1" dirty="0">
              <a:latin typeface="Lucida Fax" panose="02060602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725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-152400"/>
            <a:ext cx="7772400" cy="1143000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Alternative Interview Formats </a:t>
            </a:r>
            <a:endParaRPr lang="en-GB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820400" cy="5334000"/>
          </a:xfrm>
        </p:spPr>
        <p:txBody>
          <a:bodyPr>
            <a:normAutofit fontScale="92500" lnSpcReduction="10000"/>
          </a:bodyPr>
          <a:lstStyle/>
          <a:p>
            <a:pPr marL="0" indent="285750">
              <a:buNone/>
            </a:pPr>
            <a:r>
              <a:rPr lang="en-US" sz="2800" b="1" dirty="0">
                <a:latin typeface="Bookman Old Style" pitchFamily="18" charset="0"/>
              </a:rPr>
              <a:t>Telephone Interview </a:t>
            </a:r>
            <a:endParaRPr lang="en-US" sz="2400" dirty="0">
              <a:latin typeface="Bookman Old Style" pitchFamily="18" charset="0"/>
            </a:endParaRPr>
          </a:p>
          <a:p>
            <a:pPr>
              <a:lnSpc>
                <a:spcPct val="150000"/>
              </a:lnSpc>
              <a:buClrTx/>
            </a:pPr>
            <a:r>
              <a:rPr lang="en-US" sz="2200" b="1" dirty="0">
                <a:latin typeface="Bookman Old Style" pitchFamily="18" charset="0"/>
              </a:rPr>
              <a:t>Candidate should plan and prepare in a similar manner of face to face interview.</a:t>
            </a:r>
          </a:p>
          <a:p>
            <a:pPr>
              <a:lnSpc>
                <a:spcPct val="150000"/>
              </a:lnSpc>
              <a:buClrTx/>
            </a:pPr>
            <a:r>
              <a:rPr lang="en-US" sz="2200" b="1" dirty="0">
                <a:latin typeface="Bookman Old Style" pitchFamily="18" charset="0"/>
              </a:rPr>
              <a:t>Ensure that there are no distractions during a telephone interview.</a:t>
            </a:r>
          </a:p>
          <a:p>
            <a:pPr>
              <a:lnSpc>
                <a:spcPct val="150000"/>
              </a:lnSpc>
              <a:buClrTx/>
            </a:pPr>
            <a:r>
              <a:rPr lang="en-US" sz="2200" b="1" dirty="0">
                <a:latin typeface="Bookman Old Style" pitchFamily="18" charset="0"/>
              </a:rPr>
              <a:t>The names of all the members of the panel should be written at the beginning, so they can be used as reference.</a:t>
            </a:r>
          </a:p>
          <a:p>
            <a:pPr>
              <a:lnSpc>
                <a:spcPct val="150000"/>
              </a:lnSpc>
              <a:buClrTx/>
            </a:pPr>
            <a:r>
              <a:rPr lang="en-US" sz="2200" b="1" dirty="0">
                <a:latin typeface="Bookman Old Style" pitchFamily="18" charset="0"/>
              </a:rPr>
              <a:t>Interviewee must arrange their documents and keep properly.</a:t>
            </a:r>
          </a:p>
          <a:p>
            <a:pPr>
              <a:lnSpc>
                <a:spcPct val="150000"/>
              </a:lnSpc>
              <a:buClrTx/>
            </a:pPr>
            <a:r>
              <a:rPr lang="en-US" sz="2200" b="1" dirty="0">
                <a:latin typeface="Bookman Old Style" pitchFamily="18" charset="0"/>
              </a:rPr>
              <a:t>Keep a pen and paper for taking notes.</a:t>
            </a:r>
          </a:p>
          <a:p>
            <a:pPr>
              <a:lnSpc>
                <a:spcPct val="150000"/>
              </a:lnSpc>
              <a:buClrTx/>
            </a:pPr>
            <a:r>
              <a:rPr lang="en-US" sz="2200" b="1" dirty="0">
                <a:latin typeface="Bookman Old Style" pitchFamily="18" charset="0"/>
              </a:rPr>
              <a:t>The interviewee should be as honest as they would be in a face to face interview.</a:t>
            </a:r>
          </a:p>
          <a:p>
            <a:pPr>
              <a:lnSpc>
                <a:spcPct val="150000"/>
              </a:lnSpc>
              <a:buClrTx/>
            </a:pPr>
            <a:r>
              <a:rPr lang="en-US" sz="2200" b="1" dirty="0">
                <a:latin typeface="Bookman Old Style" pitchFamily="18" charset="0"/>
              </a:rPr>
              <a:t>Interviewee should speak distinctly, precisely and polite.</a:t>
            </a:r>
            <a:endParaRPr lang="en-GB" sz="22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56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143000"/>
            <a:ext cx="10820400" cy="4572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 smtClean="0">
                <a:latin typeface="Bookman Old Style" pitchFamily="18" charset="0"/>
              </a:rPr>
              <a:t>“An Interview is a conversation with a purpose”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dirty="0">
                <a:latin typeface="Bookman Old Style" pitchFamily="18" charset="0"/>
              </a:rPr>
              <a:t> </a:t>
            </a:r>
            <a:r>
              <a:rPr lang="en-US" b="1" dirty="0" smtClean="0">
                <a:latin typeface="Bookman Old Style" pitchFamily="18" charset="0"/>
              </a:rPr>
              <a:t>                                       - Murphy &amp; Peck</a:t>
            </a:r>
          </a:p>
          <a:p>
            <a:pPr marL="0" indent="0">
              <a:lnSpc>
                <a:spcPct val="150000"/>
              </a:lnSpc>
              <a:buNone/>
            </a:pPr>
            <a:endParaRPr lang="en-US" b="1" dirty="0">
              <a:latin typeface="Bookman Old Style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dirty="0" smtClean="0">
                <a:latin typeface="Bookman Old Style" pitchFamily="18" charset="0"/>
              </a:rPr>
              <a:t>“An Interview is a face-to-face verbal exchange which endeavors to discover as much information as possible in the least amount of time about some relevant matter ”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dirty="0">
                <a:latin typeface="Bookman Old Style" pitchFamily="18" charset="0"/>
              </a:rPr>
              <a:t> </a:t>
            </a:r>
            <a:r>
              <a:rPr lang="en-US" b="1" dirty="0" smtClean="0">
                <a:latin typeface="Bookman Old Style" pitchFamily="18" charset="0"/>
              </a:rPr>
              <a:t>                                                    - E.C. Eyre</a:t>
            </a:r>
            <a:endParaRPr lang="en-US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31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Lucida Fax" panose="02060602050505020204" pitchFamily="18" charset="0"/>
              </a:rPr>
              <a:t>Alternative Interview Formats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Lucida Fax" panose="02060602050505020204" pitchFamily="18" charset="0"/>
              </a:rPr>
              <a:t>Telephone interview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Lucida Fax" panose="02060602050505020204" pitchFamily="18" charset="0"/>
              </a:rPr>
              <a:t>Online Interview </a:t>
            </a:r>
            <a:endParaRPr lang="en-US" sz="3200" dirty="0">
              <a:latin typeface="Lucida Fax" panose="02060602050505020204" pitchFamily="18" charset="0"/>
            </a:endParaRPr>
          </a:p>
        </p:txBody>
      </p:sp>
      <p:pic>
        <p:nvPicPr>
          <p:cNvPr id="9" name="Content Placeholder 7" descr="Image result for online interview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743200"/>
            <a:ext cx="4419600" cy="3124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2" name="Content Placeholder 6" descr="Image result for telephone interview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667000"/>
            <a:ext cx="4419600" cy="3200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2915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00" y="533400"/>
            <a:ext cx="7772400" cy="6096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Lucida Fax" panose="02060602050505020204" pitchFamily="18" charset="0"/>
              </a:rPr>
              <a:t>Online Interview </a:t>
            </a:r>
            <a:endParaRPr lang="en-GB" sz="4400" b="1" dirty="0">
              <a:solidFill>
                <a:schemeClr val="tx1"/>
              </a:solidFill>
              <a:latin typeface="Lucida Fax" panose="02060602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599"/>
            <a:ext cx="10744200" cy="5257801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6500" b="1" dirty="0" smtClean="0">
                <a:latin typeface="Lucida Fax" panose="02060602050505020204" pitchFamily="18" charset="0"/>
              </a:rPr>
              <a:t>Pre - Preparation</a:t>
            </a:r>
            <a:endParaRPr lang="en-US" sz="6500" dirty="0">
              <a:latin typeface="Lucida Fax" panose="02060602050505020204" pitchFamily="18" charset="0"/>
            </a:endParaRPr>
          </a:p>
          <a:p>
            <a:pPr>
              <a:lnSpc>
                <a:spcPct val="160000"/>
              </a:lnSpc>
              <a:buClrTx/>
            </a:pPr>
            <a:r>
              <a:rPr lang="en-US" sz="5800" b="1" dirty="0">
                <a:latin typeface="Lucida Fax" panose="02060602050505020204" pitchFamily="18" charset="0"/>
              </a:rPr>
              <a:t>Best Hardware</a:t>
            </a:r>
          </a:p>
          <a:p>
            <a:pPr>
              <a:lnSpc>
                <a:spcPct val="160000"/>
              </a:lnSpc>
              <a:buClrTx/>
            </a:pPr>
            <a:r>
              <a:rPr lang="en-US" sz="5800" b="1" dirty="0">
                <a:latin typeface="Lucida Fax" panose="02060602050505020204" pitchFamily="18" charset="0"/>
              </a:rPr>
              <a:t>Select proper Location for the Interview</a:t>
            </a:r>
          </a:p>
          <a:p>
            <a:pPr>
              <a:lnSpc>
                <a:spcPct val="160000"/>
              </a:lnSpc>
              <a:buClrTx/>
            </a:pPr>
            <a:r>
              <a:rPr lang="en-US" sz="5800" b="1" dirty="0">
                <a:latin typeface="Lucida Fax" panose="02060602050505020204" pitchFamily="18" charset="0"/>
              </a:rPr>
              <a:t>Test all the technology</a:t>
            </a:r>
          </a:p>
          <a:p>
            <a:pPr>
              <a:lnSpc>
                <a:spcPct val="160000"/>
              </a:lnSpc>
              <a:buClrTx/>
            </a:pPr>
            <a:r>
              <a:rPr lang="en-US" sz="5800" b="1" dirty="0">
                <a:latin typeface="Lucida Fax" panose="02060602050505020204" pitchFamily="18" charset="0"/>
              </a:rPr>
              <a:t>Schedule a </a:t>
            </a:r>
            <a:r>
              <a:rPr lang="en-US" sz="5800" b="1" dirty="0" smtClean="0">
                <a:latin typeface="Lucida Fax" panose="02060602050505020204" pitchFamily="18" charset="0"/>
              </a:rPr>
              <a:t>Mock Interview</a:t>
            </a:r>
            <a:endParaRPr lang="en-US" sz="5800" b="1" dirty="0">
              <a:latin typeface="Lucida Fax" panose="02060602050505020204" pitchFamily="18" charset="0"/>
            </a:endParaRPr>
          </a:p>
          <a:p>
            <a:pPr>
              <a:lnSpc>
                <a:spcPct val="160000"/>
              </a:lnSpc>
              <a:buClrTx/>
            </a:pPr>
            <a:r>
              <a:rPr lang="en-US" sz="5800" b="1" dirty="0">
                <a:latin typeface="Lucida Fax" panose="02060602050505020204" pitchFamily="18" charset="0"/>
              </a:rPr>
              <a:t>Plan for Glitches</a:t>
            </a:r>
          </a:p>
          <a:p>
            <a:pPr>
              <a:lnSpc>
                <a:spcPct val="160000"/>
              </a:lnSpc>
              <a:buClrTx/>
            </a:pPr>
            <a:r>
              <a:rPr lang="en-US" sz="5800" b="1" dirty="0">
                <a:latin typeface="Lucida Fax" panose="02060602050505020204" pitchFamily="18" charset="0"/>
              </a:rPr>
              <a:t>Complete full Interview Preparations</a:t>
            </a:r>
          </a:p>
        </p:txBody>
      </p:sp>
    </p:spTree>
    <p:extLst>
      <p:ext uri="{BB962C8B-B14F-4D97-AF65-F5344CB8AC3E}">
        <p14:creationId xmlns:p14="http://schemas.microsoft.com/office/powerpoint/2010/main" xmlns="" val="41650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en-US" b="1" dirty="0">
                <a:solidFill>
                  <a:schemeClr val="tx1"/>
                </a:solidFill>
                <a:latin typeface="Lucida Fax" panose="02060602050505020204" pitchFamily="18" charset="0"/>
              </a:rPr>
              <a:t>Web/Video </a:t>
            </a:r>
            <a:r>
              <a:rPr lang="en-US" b="1" dirty="0" smtClean="0">
                <a:solidFill>
                  <a:schemeClr val="tx1"/>
                </a:solidFill>
                <a:latin typeface="Lucida Fax" panose="02060602050505020204" pitchFamily="18" charset="0"/>
              </a:rPr>
              <a:t>Interview</a:t>
            </a:r>
            <a:endParaRPr lang="en-US" dirty="0">
              <a:solidFill>
                <a:schemeClr val="tx1"/>
              </a:solidFill>
              <a:latin typeface="Lucida Fax" panose="02060602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447800"/>
            <a:ext cx="10515600" cy="4876800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 smtClean="0">
                <a:latin typeface="Lucida Fax" panose="02060602050505020204" pitchFamily="18" charset="0"/>
              </a:rPr>
              <a:t>Test </a:t>
            </a:r>
            <a:r>
              <a:rPr lang="en-US" sz="2800" b="1" dirty="0">
                <a:latin typeface="Lucida Fax" panose="02060602050505020204" pitchFamily="18" charset="0"/>
              </a:rPr>
              <a:t>all equipment, prior to the time scheduled.</a:t>
            </a:r>
          </a:p>
          <a:p>
            <a:pPr>
              <a:lnSpc>
                <a:spcPct val="16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>
                <a:latin typeface="Lucida Fax" panose="02060602050505020204" pitchFamily="18" charset="0"/>
              </a:rPr>
              <a:t>Dress Professionally</a:t>
            </a:r>
          </a:p>
          <a:p>
            <a:pPr>
              <a:lnSpc>
                <a:spcPct val="16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>
                <a:latin typeface="Lucida Fax" panose="02060602050505020204" pitchFamily="18" charset="0"/>
              </a:rPr>
              <a:t>Set the environment for </a:t>
            </a:r>
            <a:r>
              <a:rPr lang="en-US" sz="2800" b="1" dirty="0" smtClean="0">
                <a:latin typeface="Lucida Fax" panose="02060602050505020204" pitchFamily="18" charset="0"/>
              </a:rPr>
              <a:t>interview</a:t>
            </a:r>
            <a:endParaRPr lang="en-US" sz="2800" b="1" dirty="0">
              <a:latin typeface="Lucida Fax" panose="02060602050505020204" pitchFamily="18" charset="0"/>
            </a:endParaRPr>
          </a:p>
          <a:p>
            <a:pPr>
              <a:lnSpc>
                <a:spcPct val="16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>
                <a:latin typeface="Lucida Fax" panose="02060602050505020204" pitchFamily="18" charset="0"/>
              </a:rPr>
              <a:t>Look directly into the </a:t>
            </a:r>
            <a:r>
              <a:rPr lang="en-US" sz="2800" b="1" dirty="0" smtClean="0">
                <a:latin typeface="Lucida Fax" panose="02060602050505020204" pitchFamily="18" charset="0"/>
              </a:rPr>
              <a:t>camera</a:t>
            </a:r>
            <a:endParaRPr lang="en-US" sz="2800" b="1" dirty="0">
              <a:latin typeface="Lucida Fax" panose="02060602050505020204" pitchFamily="18" charset="0"/>
            </a:endParaRPr>
          </a:p>
          <a:p>
            <a:pPr>
              <a:lnSpc>
                <a:spcPct val="16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>
                <a:latin typeface="Lucida Fax" panose="02060602050505020204" pitchFamily="18" charset="0"/>
              </a:rPr>
              <a:t>Converse and have appropriate </a:t>
            </a:r>
            <a:r>
              <a:rPr lang="en-US" sz="2800" b="1" dirty="0" smtClean="0">
                <a:latin typeface="Lucida Fax" panose="02060602050505020204" pitchFamily="18" charset="0"/>
              </a:rPr>
              <a:t>Body Language</a:t>
            </a:r>
            <a:endParaRPr lang="en-US" sz="2800" b="1" dirty="0">
              <a:latin typeface="Lucida Fax" panose="02060602050505020204" pitchFamily="18" charset="0"/>
            </a:endParaRPr>
          </a:p>
          <a:p>
            <a:pPr>
              <a:lnSpc>
                <a:spcPct val="160000"/>
              </a:lnSpc>
              <a:buClrTx/>
              <a:buFont typeface="Wingdings" panose="05000000000000000000" pitchFamily="2" charset="2"/>
              <a:buChar char="§"/>
            </a:pPr>
            <a:r>
              <a:rPr lang="en-US" sz="2800" b="1" dirty="0" smtClean="0">
                <a:latin typeface="Lucida Fax" panose="02060602050505020204" pitchFamily="18" charset="0"/>
              </a:rPr>
              <a:t>Prepare Notes </a:t>
            </a:r>
            <a:r>
              <a:rPr lang="en-US" sz="2800" b="1" dirty="0">
                <a:latin typeface="Lucida Fax" panose="02060602050505020204" pitchFamily="18" charset="0"/>
              </a:rPr>
              <a:t>if </a:t>
            </a:r>
            <a:r>
              <a:rPr lang="en-US" sz="2800" b="1" dirty="0" smtClean="0">
                <a:latin typeface="Lucida Fax" panose="02060602050505020204" pitchFamily="18" charset="0"/>
              </a:rPr>
              <a:t>needed </a:t>
            </a:r>
            <a:endParaRPr lang="en-GB" sz="2800" b="1" dirty="0">
              <a:latin typeface="Lucida Fax" panose="0206060205050502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9152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103632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ookman Old Style" pitchFamily="18" charset="0"/>
              </a:rPr>
              <a:t>Types of Interviews</a:t>
            </a:r>
            <a:r>
              <a:rPr lang="en-US" b="1" dirty="0" smtClean="0">
                <a:latin typeface="Bookman Old Style" pitchFamily="18" charset="0"/>
              </a:rPr>
              <a:t> </a:t>
            </a:r>
            <a:endParaRPr lang="en-GB" b="1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620000" cy="5410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ClrTx/>
              <a:buFont typeface="Wingdings" pitchFamily="2" charset="2"/>
              <a:buChar char="v"/>
            </a:pPr>
            <a:r>
              <a:rPr lang="en-US" sz="3000" b="1" dirty="0">
                <a:latin typeface="Bookman Old Style" pitchFamily="18" charset="0"/>
              </a:rPr>
              <a:t>Job </a:t>
            </a:r>
            <a:r>
              <a:rPr lang="en-US" sz="3000" b="1" dirty="0" smtClean="0">
                <a:latin typeface="Bookman Old Style" pitchFamily="18" charset="0"/>
              </a:rPr>
              <a:t>Interview </a:t>
            </a:r>
          </a:p>
          <a:p>
            <a:pPr>
              <a:lnSpc>
                <a:spcPct val="160000"/>
              </a:lnSpc>
              <a:buClrTx/>
              <a:buFont typeface="Wingdings" pitchFamily="2" charset="2"/>
              <a:buChar char="v"/>
            </a:pPr>
            <a:r>
              <a:rPr lang="en-US" sz="3000" b="1" dirty="0" smtClean="0">
                <a:latin typeface="Bookman Old Style" pitchFamily="18" charset="0"/>
              </a:rPr>
              <a:t>Appraisal Interview </a:t>
            </a:r>
            <a:r>
              <a:rPr lang="en-US" dirty="0" smtClean="0">
                <a:latin typeface="Bookman Old Style" pitchFamily="18" charset="0"/>
              </a:rPr>
              <a:t>– </a:t>
            </a:r>
          </a:p>
          <a:p>
            <a:pPr>
              <a:lnSpc>
                <a:spcPct val="160000"/>
              </a:lnSpc>
              <a:buClrTx/>
              <a:buFont typeface="Wingdings" pitchFamily="2" charset="2"/>
              <a:buChar char="v"/>
            </a:pPr>
            <a:r>
              <a:rPr lang="en-US" sz="3000" b="1" dirty="0" smtClean="0">
                <a:latin typeface="Bookman Old Style" pitchFamily="18" charset="0"/>
              </a:rPr>
              <a:t>Stress Interview </a:t>
            </a:r>
          </a:p>
          <a:p>
            <a:pPr>
              <a:lnSpc>
                <a:spcPct val="160000"/>
              </a:lnSpc>
              <a:buClrTx/>
              <a:buFont typeface="Wingdings" pitchFamily="2" charset="2"/>
              <a:buChar char="v"/>
            </a:pPr>
            <a:r>
              <a:rPr lang="en-US" sz="3000" b="1" dirty="0" smtClean="0">
                <a:latin typeface="Bookman Old Style" pitchFamily="18" charset="0"/>
              </a:rPr>
              <a:t>Orientation Interview</a:t>
            </a:r>
          </a:p>
          <a:p>
            <a:pPr>
              <a:lnSpc>
                <a:spcPct val="160000"/>
              </a:lnSpc>
              <a:buClrTx/>
              <a:buFont typeface="Wingdings" pitchFamily="2" charset="2"/>
              <a:buChar char="v"/>
            </a:pPr>
            <a:r>
              <a:rPr lang="en-US" sz="3000" b="1" dirty="0" smtClean="0">
                <a:latin typeface="Bookman Old Style" pitchFamily="18" charset="0"/>
              </a:rPr>
              <a:t>Clinical Interview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v"/>
            </a:pPr>
            <a:r>
              <a:rPr lang="en-US" sz="3000" b="1" dirty="0" smtClean="0">
                <a:latin typeface="Bookman Old Style" pitchFamily="18" charset="0"/>
              </a:rPr>
              <a:t>Non-Directional Interview </a:t>
            </a:r>
            <a:endParaRPr lang="en-US" sz="3000" b="1" dirty="0" smtClean="0">
              <a:latin typeface="Bookman Old Style" pitchFamily="18" charset="0"/>
            </a:endParaRPr>
          </a:p>
          <a:p>
            <a:pPr>
              <a:lnSpc>
                <a:spcPct val="150000"/>
              </a:lnSpc>
              <a:buClrTx/>
              <a:buFont typeface="Wingdings" pitchFamily="2" charset="2"/>
              <a:buChar char="v"/>
            </a:pPr>
            <a:r>
              <a:rPr lang="en-US" sz="3200" b="1" dirty="0">
                <a:latin typeface="Bookman Old Style" pitchFamily="18" charset="0"/>
              </a:rPr>
              <a:t>Grievance Interview 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v"/>
            </a:pPr>
            <a:r>
              <a:rPr lang="en-US" sz="3200" b="1" dirty="0">
                <a:latin typeface="Bookman Old Style" pitchFamily="18" charset="0"/>
              </a:rPr>
              <a:t>Exit Interview 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v"/>
            </a:pPr>
            <a:endParaRPr lang="en-GB" sz="3000" b="1" dirty="0">
              <a:latin typeface="Bookman Old Style" pitchFamily="18" charset="0"/>
            </a:endParaRPr>
          </a:p>
        </p:txBody>
      </p:sp>
      <p:pic>
        <p:nvPicPr>
          <p:cNvPr id="4" name="Picture Placeholder 4" descr="Image result for interview"/>
          <p:cNvPicPr>
            <a:picLocks/>
          </p:cNvPicPr>
          <p:nvPr/>
        </p:nvPicPr>
        <p:blipFill>
          <a:blip r:embed="rId2"/>
          <a:srcRect t="4807" b="4807"/>
          <a:stretch>
            <a:fillRect/>
          </a:stretch>
        </p:blipFill>
        <p:spPr bwMode="auto">
          <a:xfrm>
            <a:off x="6400800" y="1295400"/>
            <a:ext cx="5410200" cy="5144592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009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 result for selection of a candidate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57200"/>
            <a:ext cx="6781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9163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762000"/>
            <a:ext cx="10363200" cy="1036638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>
                <a:latin typeface="Lucida Fax" panose="02060602050505020204" pitchFamily="18" charset="0"/>
              </a:rPr>
              <a:t>Types of Interviews </a:t>
            </a:r>
            <a:br>
              <a:rPr lang="en-US" sz="4400" b="1" dirty="0">
                <a:latin typeface="Lucida Fax" panose="02060602050505020204" pitchFamily="18" charset="0"/>
              </a:rPr>
            </a:br>
            <a:endParaRPr lang="en-US" sz="4400" b="1" dirty="0">
              <a:latin typeface="Lucida Fax" panose="02060602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q"/>
            </a:pPr>
            <a:r>
              <a:rPr lang="en-US" sz="2800" b="1" dirty="0">
                <a:latin typeface="Lucida Fax" panose="02060602050505020204" pitchFamily="18" charset="0"/>
              </a:rPr>
              <a:t>Employment </a:t>
            </a:r>
            <a:r>
              <a:rPr lang="en-US" sz="2800" b="1" dirty="0" smtClean="0">
                <a:latin typeface="Lucida Fax" panose="02060602050505020204" pitchFamily="18" charset="0"/>
              </a:rPr>
              <a:t>/Selection /</a:t>
            </a:r>
            <a:r>
              <a:rPr lang="en-US" sz="2800" b="1" dirty="0">
                <a:latin typeface="Lucida Fax" panose="02060602050505020204" pitchFamily="18" charset="0"/>
              </a:rPr>
              <a:t>Job </a:t>
            </a:r>
            <a:r>
              <a:rPr lang="en-US" sz="2800" b="1" dirty="0" smtClean="0">
                <a:latin typeface="Lucida Fax" panose="02060602050505020204" pitchFamily="18" charset="0"/>
              </a:rPr>
              <a:t>Interview </a:t>
            </a:r>
            <a:endParaRPr lang="en-US" sz="2800" b="1" dirty="0">
              <a:latin typeface="Lucida Fax" panose="02060602050505020204" pitchFamily="18" charset="0"/>
            </a:endParaRPr>
          </a:p>
          <a:p>
            <a:pPr>
              <a:buClrTx/>
              <a:buFont typeface="Wingdings" panose="05000000000000000000" pitchFamily="2" charset="2"/>
              <a:buChar char="q"/>
            </a:pPr>
            <a:endParaRPr lang="en-US" sz="2800" b="1" dirty="0">
              <a:latin typeface="Lucida Fax" panose="02060602050505020204" pitchFamily="18" charset="0"/>
            </a:endParaRP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en-US" sz="2800" b="1" dirty="0">
                <a:latin typeface="Lucida Fax" panose="02060602050505020204" pitchFamily="18" charset="0"/>
              </a:rPr>
              <a:t>Appraisal /Assessment Interview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endParaRPr lang="en-US" sz="2800" b="1" dirty="0">
              <a:latin typeface="Lucida Fax" panose="02060602050505020204" pitchFamily="18" charset="0"/>
            </a:endParaRP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en-US" sz="2800" b="1" dirty="0">
                <a:latin typeface="Lucida Fax" panose="02060602050505020204" pitchFamily="18" charset="0"/>
              </a:rPr>
              <a:t>Exit Interview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endParaRPr lang="en-US" sz="2800" b="1" dirty="0">
              <a:latin typeface="Lucida Fax" panose="02060602050505020204" pitchFamily="18" charset="0"/>
            </a:endParaRP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en-US" sz="2800" b="1" dirty="0">
                <a:latin typeface="Lucida Fax" panose="02060602050505020204" pitchFamily="18" charset="0"/>
              </a:rPr>
              <a:t>Grievance Interview 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endParaRPr lang="en-US" sz="2800" b="1" dirty="0">
              <a:latin typeface="Lucida Fax" panose="02060602050505020204" pitchFamily="18" charset="0"/>
            </a:endParaRP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en-US" sz="2800" b="1" dirty="0">
                <a:latin typeface="Lucida Fax" panose="02060602050505020204" pitchFamily="18" charset="0"/>
              </a:rPr>
              <a:t>Online Interview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1025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60351"/>
            <a:ext cx="10363200" cy="958849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Lucida Fax" panose="02060602050505020204" pitchFamily="18" charset="0"/>
              </a:rPr>
              <a:t>The Interviewer’s Preparations </a:t>
            </a:r>
            <a:endParaRPr lang="en-US" b="1" dirty="0">
              <a:solidFill>
                <a:schemeClr val="tx1"/>
              </a:solidFill>
              <a:latin typeface="Lucida Fax" panose="02060602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23937" y="1392239"/>
            <a:ext cx="10591800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100" b="1" dirty="0" smtClean="0">
                <a:latin typeface="Lucida Fax" panose="02060602050505020204" pitchFamily="18" charset="0"/>
              </a:rPr>
              <a:t>Purpose</a:t>
            </a:r>
            <a:endParaRPr lang="en-US" sz="4100" dirty="0">
              <a:latin typeface="Lucida Fax" panose="02060602050505020204" pitchFamily="18" charset="0"/>
            </a:endParaRPr>
          </a:p>
          <a:p>
            <a:pPr algn="just">
              <a:lnSpc>
                <a:spcPct val="150000"/>
              </a:lnSpc>
              <a:buClrTx/>
            </a:pPr>
            <a:r>
              <a:rPr lang="en-US" sz="2400" b="1" dirty="0">
                <a:latin typeface="Lucida Fax" panose="02060602050505020204" pitchFamily="18" charset="0"/>
              </a:rPr>
              <a:t>To select a candidate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2400" b="1" dirty="0">
                <a:latin typeface="Lucida Fax" panose="02060602050505020204" pitchFamily="18" charset="0"/>
              </a:rPr>
              <a:t>To obtain information about progress from subordinates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2400" b="1" dirty="0">
                <a:latin typeface="Lucida Fax" panose="02060602050505020204" pitchFamily="18" charset="0"/>
              </a:rPr>
              <a:t>To review the working of managers or agents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2400" b="1" dirty="0">
                <a:latin typeface="Lucida Fax" panose="02060602050505020204" pitchFamily="18" charset="0"/>
              </a:rPr>
              <a:t>Filling a post that is vacant </a:t>
            </a:r>
          </a:p>
          <a:p>
            <a:pPr marL="0" indent="285750" algn="just">
              <a:lnSpc>
                <a:spcPct val="150000"/>
              </a:lnSpc>
              <a:buClrTx/>
              <a:buNone/>
            </a:pPr>
            <a:r>
              <a:rPr lang="en-US" sz="2400" b="1" dirty="0">
                <a:latin typeface="Lucida Fax" panose="02060602050505020204" pitchFamily="18" charset="0"/>
              </a:rPr>
              <a:t>(Qualifications, Background, Experience, etc.)</a:t>
            </a:r>
          </a:p>
          <a:p>
            <a:pPr algn="just">
              <a:lnSpc>
                <a:spcPct val="150000"/>
              </a:lnSpc>
              <a:buClrTx/>
            </a:pPr>
            <a:r>
              <a:rPr lang="en-US" sz="2400" b="1" dirty="0">
                <a:latin typeface="Lucida Fax" panose="02060602050505020204" pitchFamily="18" charset="0"/>
              </a:rPr>
              <a:t>Based on the above factors, the interviewer ought to prepare a set of suitable questions for the interview.</a:t>
            </a:r>
          </a:p>
        </p:txBody>
      </p:sp>
    </p:spTree>
    <p:extLst>
      <p:ext uri="{BB962C8B-B14F-4D97-AF65-F5344CB8AC3E}">
        <p14:creationId xmlns:p14="http://schemas.microsoft.com/office/powerpoint/2010/main" xmlns="" val="107661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81000"/>
            <a:ext cx="10972800" cy="59436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sz="1100" b="1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r>
              <a:rPr lang="en-US" sz="3500" b="1" dirty="0" smtClean="0">
                <a:latin typeface="Lucida Fax" panose="02060602050505020204" pitchFamily="18" charset="0"/>
              </a:rPr>
              <a:t>Deciding </a:t>
            </a:r>
            <a:r>
              <a:rPr lang="en-US" sz="3500" b="1" dirty="0">
                <a:latin typeface="Lucida Fax" panose="02060602050505020204" pitchFamily="18" charset="0"/>
              </a:rPr>
              <a:t>on Date </a:t>
            </a:r>
            <a:r>
              <a:rPr lang="en-US" sz="3500" b="1" dirty="0" smtClean="0">
                <a:latin typeface="Lucida Fax" panose="02060602050505020204" pitchFamily="18" charset="0"/>
              </a:rPr>
              <a:t>&amp; Time</a:t>
            </a:r>
            <a:endParaRPr lang="en-US" sz="3500" b="1" dirty="0">
              <a:latin typeface="Lucida Fax" panose="02060602050505020204" pitchFamily="18" charset="0"/>
            </a:endParaRPr>
          </a:p>
          <a:p>
            <a:pPr algn="just">
              <a:lnSpc>
                <a:spcPct val="160000"/>
              </a:lnSpc>
              <a:buClr>
                <a:schemeClr val="tx1"/>
              </a:buClr>
            </a:pPr>
            <a:r>
              <a:rPr lang="en-US" sz="2200" b="1" dirty="0">
                <a:latin typeface="Lucida Fax" panose="02060602050505020204" pitchFamily="18" charset="0"/>
              </a:rPr>
              <a:t>A letter, call or E-mail that comprise of the instructions of the interview, should be sent with prior notice to the candidate</a:t>
            </a:r>
            <a:r>
              <a:rPr lang="en-US" sz="2200" b="1" dirty="0" smtClean="0">
                <a:latin typeface="Lucida Fax" panose="02060602050505020204" pitchFamily="18" charset="0"/>
              </a:rPr>
              <a:t>.</a:t>
            </a:r>
            <a:endParaRPr lang="en-US" b="1" dirty="0" smtClean="0">
              <a:latin typeface="Lucida Fax" panose="02060602050505020204" pitchFamily="18" charset="0"/>
            </a:endParaRPr>
          </a:p>
          <a:p>
            <a:pPr marL="0" indent="0" algn="ctr">
              <a:buClr>
                <a:schemeClr val="tx1"/>
              </a:buClr>
              <a:buNone/>
            </a:pPr>
            <a:r>
              <a:rPr lang="en-US" sz="3500" b="1" dirty="0">
                <a:latin typeface="Lucida Fax" panose="02060602050505020204" pitchFamily="18" charset="0"/>
              </a:rPr>
              <a:t>Seating Arrangement</a:t>
            </a:r>
          </a:p>
          <a:p>
            <a:pPr>
              <a:buClr>
                <a:schemeClr val="tx1"/>
              </a:buClr>
            </a:pPr>
            <a:r>
              <a:rPr lang="en-US" sz="2200" b="1" dirty="0">
                <a:latin typeface="Lucida Fax" panose="02060602050505020204" pitchFamily="18" charset="0"/>
              </a:rPr>
              <a:t>Proper arrangements should be made before scheduling an interview.</a:t>
            </a:r>
          </a:p>
          <a:p>
            <a:pPr marL="0" indent="0">
              <a:buClr>
                <a:schemeClr val="tx1"/>
              </a:buClr>
              <a:buNone/>
            </a:pPr>
            <a:endParaRPr lang="en-US" b="1" dirty="0" smtClean="0">
              <a:latin typeface="Lucida Fax" panose="02060602050505020204" pitchFamily="18" charset="0"/>
            </a:endParaRPr>
          </a:p>
          <a:p>
            <a:pPr marL="0" indent="0" algn="ctr">
              <a:buClr>
                <a:schemeClr val="tx1"/>
              </a:buClr>
              <a:buNone/>
            </a:pPr>
            <a:r>
              <a:rPr lang="en-US" sz="3500" b="1" dirty="0">
                <a:latin typeface="Lucida Fax" panose="02060602050505020204" pitchFamily="18" charset="0"/>
              </a:rPr>
              <a:t>Decision on the Committee members </a:t>
            </a:r>
          </a:p>
          <a:p>
            <a:pPr algn="just">
              <a:lnSpc>
                <a:spcPct val="150000"/>
              </a:lnSpc>
              <a:buClr>
                <a:schemeClr val="tx1"/>
              </a:buClr>
            </a:pPr>
            <a:r>
              <a:rPr lang="en-US" sz="2000" b="1" dirty="0">
                <a:latin typeface="Lucida Fax" panose="02060602050505020204" pitchFamily="18" charset="0"/>
              </a:rPr>
              <a:t>Each member should be provided with a copy of the applicant’s letter and bio-data.</a:t>
            </a:r>
          </a:p>
          <a:p>
            <a:pPr algn="just">
              <a:lnSpc>
                <a:spcPct val="150000"/>
              </a:lnSpc>
              <a:buClr>
                <a:schemeClr val="tx1"/>
              </a:buClr>
            </a:pPr>
            <a:r>
              <a:rPr lang="en-US" sz="2000" b="1" dirty="0">
                <a:latin typeface="Lucida Fax" panose="02060602050505020204" pitchFamily="18" charset="0"/>
              </a:rPr>
              <a:t>The question session should have a “lead” and “moderator” so as to maintain balance.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55059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838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Lucida Fax" panose="02060602050505020204" pitchFamily="18" charset="0"/>
              </a:rPr>
              <a:t>The Four Phases of an Interview </a:t>
            </a:r>
            <a:endParaRPr lang="en-US" b="1" dirty="0">
              <a:solidFill>
                <a:schemeClr val="tx1"/>
              </a:solidFill>
              <a:latin typeface="Lucida Fax" panose="02060602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33512"/>
            <a:ext cx="10668000" cy="48006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000" b="1" dirty="0">
                <a:latin typeface="Lucida Fax" panose="02060602050505020204" pitchFamily="18" charset="0"/>
              </a:rPr>
              <a:t>WASP</a:t>
            </a:r>
          </a:p>
          <a:p>
            <a:pPr marL="0" indent="171450">
              <a:buNone/>
            </a:pPr>
            <a:r>
              <a:rPr lang="en-US" sz="3200" b="1" dirty="0">
                <a:latin typeface="Lucida Fax" panose="02060602050505020204" pitchFamily="18" charset="0"/>
              </a:rPr>
              <a:t>W – Welcome</a:t>
            </a:r>
          </a:p>
          <a:p>
            <a:pPr>
              <a:lnSpc>
                <a:spcPct val="150000"/>
              </a:lnSpc>
              <a:buClrTx/>
            </a:pPr>
            <a:r>
              <a:rPr lang="en-US" sz="2800" b="1" dirty="0">
                <a:latin typeface="Lucida Fax" panose="02060602050505020204" pitchFamily="18" charset="0"/>
              </a:rPr>
              <a:t>Friendly and Comfortable </a:t>
            </a:r>
          </a:p>
          <a:p>
            <a:pPr>
              <a:lnSpc>
                <a:spcPct val="150000"/>
              </a:lnSpc>
              <a:buClrTx/>
            </a:pPr>
            <a:r>
              <a:rPr lang="en-US" sz="2800" b="1" dirty="0">
                <a:latin typeface="Lucida Fax" panose="02060602050505020204" pitchFamily="18" charset="0"/>
              </a:rPr>
              <a:t>Attitude of the interviewer should be cordial</a:t>
            </a:r>
          </a:p>
          <a:p>
            <a:pPr>
              <a:lnSpc>
                <a:spcPct val="150000"/>
              </a:lnSpc>
              <a:buClrTx/>
            </a:pPr>
            <a:r>
              <a:rPr lang="en-US" sz="2800" b="1" dirty="0">
                <a:latin typeface="Lucida Fax" panose="02060602050505020204" pitchFamily="18" charset="0"/>
              </a:rPr>
              <a:t>The inability to answer a question asked, should not be pointed to the candidate</a:t>
            </a:r>
          </a:p>
          <a:p>
            <a:pPr>
              <a:lnSpc>
                <a:spcPct val="150000"/>
              </a:lnSpc>
              <a:buClrTx/>
            </a:pPr>
            <a:r>
              <a:rPr lang="en-US" sz="2800" b="1" dirty="0">
                <a:latin typeface="Lucida Fax" panose="02060602050505020204" pitchFamily="18" charset="0"/>
              </a:rPr>
              <a:t>This step leaves a lasting impression and acts as a foundation stone for further relations </a:t>
            </a:r>
          </a:p>
        </p:txBody>
      </p:sp>
    </p:spTree>
    <p:extLst>
      <p:ext uri="{BB962C8B-B14F-4D97-AF65-F5344CB8AC3E}">
        <p14:creationId xmlns:p14="http://schemas.microsoft.com/office/powerpoint/2010/main" xmlns="" val="102983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600"/>
            <a:ext cx="10896600" cy="566362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en-US" sz="3200" b="1" dirty="0">
              <a:latin typeface="Bookman Old Style" pitchFamily="18" charset="0"/>
            </a:endParaRPr>
          </a:p>
          <a:p>
            <a:pPr>
              <a:lnSpc>
                <a:spcPct val="150000"/>
              </a:lnSpc>
              <a:buClrTx/>
            </a:pPr>
            <a:r>
              <a:rPr lang="en-US" sz="3900" b="1" dirty="0">
                <a:latin typeface="Lucida Fax" panose="02060602050505020204" pitchFamily="18" charset="0"/>
              </a:rPr>
              <a:t>Previous experience, duties, likes and dislikes, achievements, salary last drawn and reason for changing </a:t>
            </a:r>
          </a:p>
          <a:p>
            <a:pPr>
              <a:lnSpc>
                <a:spcPct val="150000"/>
              </a:lnSpc>
              <a:buClrTx/>
            </a:pPr>
            <a:r>
              <a:rPr lang="en-US" sz="3900" b="1" dirty="0">
                <a:latin typeface="Lucida Fax" panose="02060602050505020204" pitchFamily="18" charset="0"/>
              </a:rPr>
              <a:t>Education and Qualifications, Extracurricular activities, etc.</a:t>
            </a:r>
          </a:p>
          <a:p>
            <a:pPr>
              <a:lnSpc>
                <a:spcPct val="150000"/>
              </a:lnSpc>
              <a:buClrTx/>
            </a:pPr>
            <a:r>
              <a:rPr lang="en-US" sz="3900" b="1" dirty="0">
                <a:latin typeface="Lucida Fax" panose="02060602050505020204" pitchFamily="18" charset="0"/>
              </a:rPr>
              <a:t>Details about home backgrounds, family conditions, etc.</a:t>
            </a:r>
          </a:p>
          <a:p>
            <a:pPr>
              <a:lnSpc>
                <a:spcPct val="150000"/>
              </a:lnSpc>
              <a:buClrTx/>
            </a:pPr>
            <a:r>
              <a:rPr lang="en-US" sz="3900" b="1" dirty="0">
                <a:latin typeface="Lucida Fax" panose="02060602050505020204" pitchFamily="18" charset="0"/>
              </a:rPr>
              <a:t>Current social status, hobbies and interest, Marital status, etc.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457201"/>
            <a:ext cx="807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Lucida Fax" panose="02060602050505020204" pitchFamily="18" charset="0"/>
              </a:rPr>
              <a:t>A – Acquiring Information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50887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685801"/>
            <a:ext cx="10287000" cy="58213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300" b="1" dirty="0">
                <a:latin typeface="Lucida Fax" panose="02060602050505020204" pitchFamily="18" charset="0"/>
              </a:rPr>
              <a:t>Supplying Information 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Brief about the organization 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Find out if the candidate has any views to offer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Clarifications or Doubts </a:t>
            </a:r>
          </a:p>
          <a:p>
            <a:pPr marL="0" indent="0">
              <a:buNone/>
            </a:pPr>
            <a:endParaRPr lang="en-US" sz="2000" dirty="0">
              <a:latin typeface="Lucida Fax" panose="02060602050505020204" pitchFamily="18" charset="0"/>
            </a:endParaRPr>
          </a:p>
          <a:p>
            <a:pPr marL="0" indent="0" algn="ctr">
              <a:buNone/>
            </a:pPr>
            <a:r>
              <a:rPr lang="en-US" sz="4300" b="1" dirty="0">
                <a:latin typeface="Lucida Fax" panose="02060602050505020204" pitchFamily="18" charset="0"/>
              </a:rPr>
              <a:t>Parting 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Friendly 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Time and patience, should be appreciated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en-US" sz="2800" b="1" dirty="0">
                <a:latin typeface="Lucida Fax" panose="02060602050505020204" pitchFamily="18" charset="0"/>
              </a:rPr>
              <a:t>Results should be given</a:t>
            </a:r>
          </a:p>
          <a:p>
            <a:pPr marL="0" indent="0" algn="just">
              <a:lnSpc>
                <a:spcPct val="150000"/>
              </a:lnSpc>
              <a:buClrTx/>
              <a:buNone/>
            </a:pPr>
            <a:endParaRPr lang="en-US" sz="2800" dirty="0">
              <a:latin typeface="Bookman Old Style" pitchFamily="18" charset="0"/>
            </a:endParaRPr>
          </a:p>
          <a:p>
            <a:endParaRPr lang="en-US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529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 result for interviews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685800"/>
            <a:ext cx="8305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16978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803</TotalTime>
  <Words>703</Words>
  <Application>Microsoft Office PowerPoint</Application>
  <PresentationFormat>Custom</PresentationFormat>
  <Paragraphs>137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Equity</vt:lpstr>
      <vt:lpstr>INTERVIEWS </vt:lpstr>
      <vt:lpstr>Slide 2</vt:lpstr>
      <vt:lpstr>Types of Interviews  </vt:lpstr>
      <vt:lpstr>The Interviewer’s Preparations </vt:lpstr>
      <vt:lpstr>Slide 5</vt:lpstr>
      <vt:lpstr>The Four Phases of an Interview </vt:lpstr>
      <vt:lpstr>Slide 7</vt:lpstr>
      <vt:lpstr>Slide 8</vt:lpstr>
      <vt:lpstr>Slide 9</vt:lpstr>
      <vt:lpstr>Candidate’s Preparation Guide</vt:lpstr>
      <vt:lpstr>Pre Interview Preparation </vt:lpstr>
      <vt:lpstr>Slide 12</vt:lpstr>
      <vt:lpstr>Performance During the Interview </vt:lpstr>
      <vt:lpstr>Slide 14</vt:lpstr>
      <vt:lpstr>Slide 15</vt:lpstr>
      <vt:lpstr>Interview Questions </vt:lpstr>
      <vt:lpstr>Slide 17</vt:lpstr>
      <vt:lpstr>Frequently Asked Interview Questions</vt:lpstr>
      <vt:lpstr>Alternative Interview Formats </vt:lpstr>
      <vt:lpstr>Alternative Interview Formats </vt:lpstr>
      <vt:lpstr>Online Interview </vt:lpstr>
      <vt:lpstr>Web/Video Interview</vt:lpstr>
      <vt:lpstr>Types of Interviews 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INTERVIEWS</dc:title>
  <dc:creator>Wilma Gomes</dc:creator>
  <cp:lastModifiedBy>Admin</cp:lastModifiedBy>
  <cp:revision>45</cp:revision>
  <dcterms:created xsi:type="dcterms:W3CDTF">2017-12-06T17:41:00Z</dcterms:created>
  <dcterms:modified xsi:type="dcterms:W3CDTF">2019-03-27T07:34:37Z</dcterms:modified>
</cp:coreProperties>
</file>