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7" r:id="rId3"/>
    <p:sldId id="278" r:id="rId4"/>
    <p:sldId id="259" r:id="rId5"/>
    <p:sldId id="260" r:id="rId6"/>
    <p:sldId id="262" r:id="rId7"/>
    <p:sldId id="263" r:id="rId8"/>
    <p:sldId id="264" r:id="rId9"/>
    <p:sldId id="279" r:id="rId10"/>
    <p:sldId id="265" r:id="rId11"/>
    <p:sldId id="280" r:id="rId12"/>
    <p:sldId id="281" r:id="rId13"/>
    <p:sldId id="277" r:id="rId14"/>
    <p:sldId id="266" r:id="rId15"/>
    <p:sldId id="282" r:id="rId16"/>
    <p:sldId id="267" r:id="rId17"/>
    <p:sldId id="283" r:id="rId18"/>
    <p:sldId id="268" r:id="rId19"/>
    <p:sldId id="269" r:id="rId20"/>
    <p:sldId id="285" r:id="rId21"/>
    <p:sldId id="270" r:id="rId22"/>
    <p:sldId id="275" r:id="rId23"/>
    <p:sldId id="271" r:id="rId24"/>
    <p:sldId id="272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798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sz="1800"/>
          </a:p>
        </p:txBody>
      </p:sp>
      <p:sp useBgFill="1">
        <p:nvSpPr>
          <p:cNvPr id="13" name="Rounded Rectangle 12"/>
          <p:cNvSpPr/>
          <p:nvPr/>
        </p:nvSpPr>
        <p:spPr>
          <a:xfrm>
            <a:off x="87084" y="69756"/>
            <a:ext cx="12017829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727200" y="3200400"/>
            <a:ext cx="85344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19955-AC50-43E0-9C34-8627FB9F4679}" type="datetimeFigureOut">
              <a:rPr lang="en-US" smtClean="0"/>
              <a:pPr/>
              <a:t>3/27/2019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B2602D7E-9624-47E8-B1D2-CE21E4F8F86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83909" y="1449304"/>
            <a:ext cx="12028716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10" name="Rectangle 9"/>
          <p:cNvSpPr/>
          <p:nvPr/>
        </p:nvSpPr>
        <p:spPr>
          <a:xfrm>
            <a:off x="83909" y="1396720"/>
            <a:ext cx="12028716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11" name="Rectangle 10"/>
          <p:cNvSpPr/>
          <p:nvPr/>
        </p:nvSpPr>
        <p:spPr>
          <a:xfrm>
            <a:off x="83909" y="2976649"/>
            <a:ext cx="12028716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609600" y="1505931"/>
            <a:ext cx="109728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19955-AC50-43E0-9C34-8627FB9F4679}" type="datetimeFigureOut">
              <a:rPr lang="en-US" smtClean="0"/>
              <a:pPr/>
              <a:t>3/27/2019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02D7E-9624-47E8-B1D2-CE21E4F8F86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2"/>
            <a:ext cx="268224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19200" y="274641"/>
            <a:ext cx="7416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19955-AC50-43E0-9C34-8627FB9F4679}" type="datetimeFigureOut">
              <a:rPr lang="en-US" smtClean="0"/>
              <a:pPr/>
              <a:t>3/27/2019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02D7E-9624-47E8-B1D2-CE21E4F8F86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19955-AC50-43E0-9C34-8627FB9F4679}" type="datetimeFigureOut">
              <a:rPr lang="en-US" smtClean="0"/>
              <a:pPr/>
              <a:t>3/27/2019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02D7E-9624-47E8-B1D2-CE21E4F8F86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1219200" y="1447800"/>
            <a:ext cx="1036320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sz="1800"/>
          </a:p>
        </p:txBody>
      </p:sp>
      <p:sp useBgFill="1">
        <p:nvSpPr>
          <p:cNvPr id="10" name="Rounded Rectangle 9"/>
          <p:cNvSpPr/>
          <p:nvPr/>
        </p:nvSpPr>
        <p:spPr>
          <a:xfrm>
            <a:off x="87084" y="69756"/>
            <a:ext cx="12017829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952501"/>
            <a:ext cx="103632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547938"/>
            <a:ext cx="103632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19955-AC50-43E0-9C34-8627FB9F4679}" type="datetimeFigureOut">
              <a:rPr lang="en-US" smtClean="0"/>
              <a:pPr/>
              <a:t>3/27/2019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066800" y="6172200"/>
            <a:ext cx="53340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>
          <a:xfrm flipV="1">
            <a:off x="92550" y="2376830"/>
            <a:ext cx="1201802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8" name="Rectangle 7"/>
          <p:cNvSpPr/>
          <p:nvPr/>
        </p:nvSpPr>
        <p:spPr>
          <a:xfrm>
            <a:off x="92195" y="2341476"/>
            <a:ext cx="12018375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9" name="Rectangle 8"/>
          <p:cNvSpPr/>
          <p:nvPr/>
        </p:nvSpPr>
        <p:spPr>
          <a:xfrm>
            <a:off x="91075" y="2468880"/>
            <a:ext cx="12019495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95072" y="6208776"/>
            <a:ext cx="609600" cy="457200"/>
          </a:xfrm>
        </p:spPr>
        <p:txBody>
          <a:bodyPr/>
          <a:lstStyle/>
          <a:p>
            <a:fld id="{B2602D7E-9624-47E8-B1D2-CE21E4F8F86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19955-AC50-43E0-9C34-8627FB9F4679}" type="datetimeFigureOut">
              <a:rPr lang="en-US" smtClean="0"/>
              <a:pPr/>
              <a:t>3/27/2019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02D7E-9624-47E8-B1D2-CE21E4F8F86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1219200" y="1447800"/>
            <a:ext cx="499872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6578600" y="1447800"/>
            <a:ext cx="499872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273050"/>
            <a:ext cx="103632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19200" y="1447800"/>
            <a:ext cx="49784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6604000" y="1447800"/>
            <a:ext cx="49784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19955-AC50-43E0-9C34-8627FB9F4679}" type="datetimeFigureOut">
              <a:rPr lang="en-US" smtClean="0"/>
              <a:pPr/>
              <a:t>3/27/2019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02D7E-9624-47E8-B1D2-CE21E4F8F86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half" idx="2"/>
          </p:nvPr>
        </p:nvSpPr>
        <p:spPr>
          <a:xfrm>
            <a:off x="1219200" y="2247900"/>
            <a:ext cx="4978400" cy="38862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4"/>
          </p:nvPr>
        </p:nvSpPr>
        <p:spPr>
          <a:xfrm>
            <a:off x="6604000" y="2247900"/>
            <a:ext cx="4978400" cy="38862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19955-AC50-43E0-9C34-8627FB9F4679}" type="datetimeFigureOut">
              <a:rPr lang="en-US" smtClean="0"/>
              <a:pPr/>
              <a:t>3/27/2019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02D7E-9624-47E8-B1D2-CE21E4F8F86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19955-AC50-43E0-9C34-8627FB9F4679}" type="datetimeFigureOut">
              <a:rPr lang="en-US" smtClean="0"/>
              <a:pPr/>
              <a:t>3/27/2019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02D7E-9624-47E8-B1D2-CE21E4F8F86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 useBgFill="1">
        <p:nvSpPr>
          <p:cNvPr id="9" name="Rounded Rectangle 8"/>
          <p:cNvSpPr/>
          <p:nvPr/>
        </p:nvSpPr>
        <p:spPr>
          <a:xfrm>
            <a:off x="85344" y="69755"/>
            <a:ext cx="12017829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273050"/>
            <a:ext cx="103632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1219200" y="1600200"/>
            <a:ext cx="2540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19955-AC50-43E0-9C34-8627FB9F4679}" type="datetimeFigureOut">
              <a:rPr lang="en-US" smtClean="0"/>
              <a:pPr/>
              <a:t>3/27/2019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02D7E-9624-47E8-B1D2-CE21E4F8F86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"/>
          </p:nvPr>
        </p:nvSpPr>
        <p:spPr>
          <a:xfrm>
            <a:off x="3962400" y="1600200"/>
            <a:ext cx="7620000" cy="44958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4900550"/>
            <a:ext cx="97536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19200" y="5445825"/>
            <a:ext cx="97536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19955-AC50-43E0-9C34-8627FB9F4679}" type="datetimeFigureOut">
              <a:rPr lang="en-US" smtClean="0"/>
              <a:pPr/>
              <a:t>3/27/2019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219200" y="6172200"/>
            <a:ext cx="51816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95072" y="6208776"/>
            <a:ext cx="609600" cy="457200"/>
          </a:xfrm>
        </p:spPr>
        <p:txBody>
          <a:bodyPr/>
          <a:lstStyle/>
          <a:p>
            <a:fld id="{B2602D7E-9624-47E8-B1D2-CE21E4F8F86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Rectangle 10"/>
          <p:cNvSpPr/>
          <p:nvPr/>
        </p:nvSpPr>
        <p:spPr>
          <a:xfrm flipV="1">
            <a:off x="91076" y="4683555"/>
            <a:ext cx="1200912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12" name="Rectangle 11"/>
          <p:cNvSpPr/>
          <p:nvPr/>
        </p:nvSpPr>
        <p:spPr>
          <a:xfrm>
            <a:off x="91345" y="4650475"/>
            <a:ext cx="12008852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13" name="Rectangle 12"/>
          <p:cNvSpPr/>
          <p:nvPr/>
        </p:nvSpPr>
        <p:spPr>
          <a:xfrm>
            <a:off x="91348" y="4773225"/>
            <a:ext cx="12008849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91078" y="66676"/>
            <a:ext cx="12002497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sz="1800"/>
          </a:p>
        </p:txBody>
      </p:sp>
      <p:sp useBgFill="1">
        <p:nvSpPr>
          <p:cNvPr id="8" name="Rounded Rectangle 7"/>
          <p:cNvSpPr/>
          <p:nvPr/>
        </p:nvSpPr>
        <p:spPr>
          <a:xfrm>
            <a:off x="85344" y="69755"/>
            <a:ext cx="12017829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1219200" y="274638"/>
            <a:ext cx="103632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1219200" y="1447800"/>
            <a:ext cx="103632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8229600" y="6191250"/>
            <a:ext cx="33020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7F419955-AC50-43E0-9C34-8627FB9F4679}" type="datetimeFigureOut">
              <a:rPr lang="en-US" smtClean="0"/>
              <a:pPr/>
              <a:t>3/27/2019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1219200" y="6172200"/>
            <a:ext cx="52832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195072" y="6210300"/>
            <a:ext cx="6096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B2602D7E-9624-47E8-B1D2-CE21E4F8F866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1371600"/>
            <a:ext cx="7772400" cy="1219201"/>
          </a:xfrm>
        </p:spPr>
        <p:txBody>
          <a:bodyPr>
            <a:normAutofit/>
          </a:bodyPr>
          <a:lstStyle/>
          <a:p>
            <a:r>
              <a:rPr lang="en-US" sz="4800" b="1" dirty="0">
                <a:solidFill>
                  <a:schemeClr val="tx1"/>
                </a:solidFill>
                <a:latin typeface="Bookman Old Style" pitchFamily="18" charset="0"/>
              </a:rPr>
              <a:t>INTERVIEWS </a:t>
            </a:r>
          </a:p>
        </p:txBody>
      </p:sp>
      <p:pic>
        <p:nvPicPr>
          <p:cNvPr id="4" name="Content Placeholder 3" descr="Image result for interview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2667000" y="2590800"/>
            <a:ext cx="7315200" cy="4010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4092400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0" y="533400"/>
            <a:ext cx="10363200" cy="944562"/>
          </a:xfrm>
        </p:spPr>
        <p:txBody>
          <a:bodyPr>
            <a:normAutofit/>
          </a:bodyPr>
          <a:lstStyle/>
          <a:p>
            <a:pPr algn="ctr"/>
            <a:r>
              <a:rPr lang="en-US" b="1" dirty="0" smtClean="0">
                <a:solidFill>
                  <a:schemeClr val="tx1"/>
                </a:solidFill>
                <a:latin typeface="Lucida Fax" panose="02060602050505020204" pitchFamily="18" charset="0"/>
              </a:rPr>
              <a:t>Candidate’s Preparation Guide</a:t>
            </a:r>
            <a:endParaRPr lang="en-US" b="1" dirty="0">
              <a:solidFill>
                <a:schemeClr val="tx1"/>
              </a:solidFill>
              <a:latin typeface="Lucida Fax" panose="020606020505050202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066800" y="1752600"/>
            <a:ext cx="10820400" cy="4953000"/>
          </a:xfrm>
        </p:spPr>
        <p:txBody>
          <a:bodyPr>
            <a:normAutofit/>
          </a:bodyPr>
          <a:lstStyle/>
          <a:p>
            <a:pPr marL="514350" lvl="0" indent="-514350" algn="just">
              <a:lnSpc>
                <a:spcPct val="150000"/>
              </a:lnSpc>
              <a:buClrTx/>
              <a:buFont typeface="Wingdings" panose="05000000000000000000" pitchFamily="2" charset="2"/>
              <a:buChar char="ü"/>
            </a:pPr>
            <a:r>
              <a:rPr lang="en-US" sz="3600" b="1" dirty="0">
                <a:latin typeface="Lucida Fax" panose="02060602050505020204" pitchFamily="18" charset="0"/>
              </a:rPr>
              <a:t>Physical Preparation </a:t>
            </a:r>
          </a:p>
          <a:p>
            <a:pPr marL="514350" lvl="0" indent="-514350" algn="just">
              <a:lnSpc>
                <a:spcPct val="150000"/>
              </a:lnSpc>
              <a:buClrTx/>
              <a:buFont typeface="Wingdings" panose="05000000000000000000" pitchFamily="2" charset="2"/>
              <a:buChar char="ü"/>
            </a:pPr>
            <a:r>
              <a:rPr lang="en-US" sz="3600" b="1" dirty="0">
                <a:latin typeface="Lucida Fax" panose="02060602050505020204" pitchFamily="18" charset="0"/>
              </a:rPr>
              <a:t>Mental Preparation </a:t>
            </a:r>
          </a:p>
          <a:p>
            <a:pPr marL="514350" lvl="0" indent="-514350" algn="just">
              <a:lnSpc>
                <a:spcPct val="150000"/>
              </a:lnSpc>
              <a:buClrTx/>
              <a:buFont typeface="Wingdings" panose="05000000000000000000" pitchFamily="2" charset="2"/>
              <a:buChar char="ü"/>
            </a:pPr>
            <a:r>
              <a:rPr lang="en-US" sz="3600" b="1" dirty="0">
                <a:latin typeface="Lucida Fax" panose="02060602050505020204" pitchFamily="18" charset="0"/>
              </a:rPr>
              <a:t>Psychological Preparation </a:t>
            </a:r>
          </a:p>
          <a:p>
            <a:pPr marL="0" indent="0"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xmlns="" val="36048357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43012" y="762000"/>
            <a:ext cx="10363200" cy="1143000"/>
          </a:xfrm>
        </p:spPr>
        <p:txBody>
          <a:bodyPr>
            <a:noAutofit/>
          </a:bodyPr>
          <a:lstStyle/>
          <a:p>
            <a:pPr algn="ctr"/>
            <a:r>
              <a:rPr lang="en-US" sz="4400" b="1" dirty="0">
                <a:solidFill>
                  <a:schemeClr val="tx1"/>
                </a:solidFill>
                <a:latin typeface="Lucida Fax" panose="02060602050505020204" pitchFamily="18" charset="0"/>
              </a:rPr>
              <a:t>Pre Interview Preparation</a:t>
            </a:r>
            <a:br>
              <a:rPr lang="en-US" sz="4400" b="1" dirty="0">
                <a:solidFill>
                  <a:schemeClr val="tx1"/>
                </a:solidFill>
                <a:latin typeface="Lucida Fax" panose="02060602050505020204" pitchFamily="18" charset="0"/>
              </a:rPr>
            </a:br>
            <a:endParaRPr lang="en-US" sz="4400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219200" y="1752600"/>
            <a:ext cx="10363200" cy="4648200"/>
          </a:xfrm>
        </p:spPr>
        <p:txBody>
          <a:bodyPr/>
          <a:lstStyle/>
          <a:p>
            <a:pPr>
              <a:lnSpc>
                <a:spcPct val="150000"/>
              </a:lnSpc>
              <a:buClrTx/>
              <a:buFont typeface="Wingdings" panose="05000000000000000000" pitchFamily="2" charset="2"/>
              <a:buChar char="§"/>
            </a:pPr>
            <a:r>
              <a:rPr lang="en-US" sz="2800" b="1" dirty="0">
                <a:latin typeface="Lucida Fax" panose="02060602050505020204" pitchFamily="18" charset="0"/>
              </a:rPr>
              <a:t>Arrange all documents in order</a:t>
            </a:r>
          </a:p>
          <a:p>
            <a:pPr>
              <a:lnSpc>
                <a:spcPct val="150000"/>
              </a:lnSpc>
              <a:buClrTx/>
              <a:buFont typeface="Wingdings" panose="05000000000000000000" pitchFamily="2" charset="2"/>
              <a:buChar char="§"/>
            </a:pPr>
            <a:r>
              <a:rPr lang="en-US" sz="2800" b="1" dirty="0">
                <a:latin typeface="Lucida Fax" panose="02060602050505020204" pitchFamily="18" charset="0"/>
              </a:rPr>
              <a:t>Have an insight as to the type of questions that may be asked regarding the post or qualifications</a:t>
            </a:r>
          </a:p>
          <a:p>
            <a:pPr>
              <a:lnSpc>
                <a:spcPct val="150000"/>
              </a:lnSpc>
              <a:buClrTx/>
              <a:buFont typeface="Wingdings" panose="05000000000000000000" pitchFamily="2" charset="2"/>
              <a:buChar char="§"/>
            </a:pPr>
            <a:r>
              <a:rPr lang="en-US" sz="2800" b="1" dirty="0">
                <a:latin typeface="Lucida Fax" panose="02060602050505020204" pitchFamily="18" charset="0"/>
              </a:rPr>
              <a:t>Should prepare questions that they may like to ask</a:t>
            </a:r>
          </a:p>
          <a:p>
            <a:pPr>
              <a:lnSpc>
                <a:spcPct val="150000"/>
              </a:lnSpc>
              <a:buClrTx/>
              <a:buFont typeface="Wingdings" panose="05000000000000000000" pitchFamily="2" charset="2"/>
              <a:buChar char="§"/>
            </a:pPr>
            <a:r>
              <a:rPr lang="en-US" sz="2800" b="1" dirty="0" smtClean="0">
                <a:latin typeface="Lucida Fax" panose="02060602050505020204" pitchFamily="18" charset="0"/>
              </a:rPr>
              <a:t>Select Decent </a:t>
            </a:r>
            <a:r>
              <a:rPr lang="en-US" sz="2800" b="1" dirty="0">
                <a:latin typeface="Lucida Fax" panose="02060602050505020204" pitchFamily="18" charset="0"/>
              </a:rPr>
              <a:t>Sober Dressing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5269628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3" descr="Image result for interview candidates"/>
          <p:cNvPicPr>
            <a:picLocks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8200" y="609600"/>
            <a:ext cx="10515600" cy="594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89045963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685800"/>
            <a:ext cx="10363200" cy="960438"/>
          </a:xfrm>
        </p:spPr>
        <p:txBody>
          <a:bodyPr>
            <a:normAutofit fontScale="90000"/>
          </a:bodyPr>
          <a:lstStyle/>
          <a:p>
            <a:pPr algn="ctr"/>
            <a:r>
              <a:rPr lang="en-US" sz="4400" b="1" dirty="0">
                <a:solidFill>
                  <a:schemeClr val="tx1"/>
                </a:solidFill>
                <a:latin typeface="Lucida Fax" panose="02060602050505020204" pitchFamily="18" charset="0"/>
              </a:rPr>
              <a:t>Performance During the Interview</a:t>
            </a:r>
            <a:r>
              <a:rPr lang="en-US" b="1" dirty="0">
                <a:solidFill>
                  <a:schemeClr val="tx1"/>
                </a:solidFill>
                <a:latin typeface="Bookman Old Style" pitchFamily="18" charset="0"/>
              </a:rPr>
              <a:t/>
            </a:r>
            <a:br>
              <a:rPr lang="en-US" b="1" dirty="0">
                <a:solidFill>
                  <a:schemeClr val="tx1"/>
                </a:solidFill>
                <a:latin typeface="Bookman Old Style" pitchFamily="18" charset="0"/>
              </a:rPr>
            </a:b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pPr algn="just">
              <a:lnSpc>
                <a:spcPct val="150000"/>
              </a:lnSpc>
              <a:buClrTx/>
            </a:pPr>
            <a:r>
              <a:rPr lang="en-US" sz="3200" b="1" dirty="0" smtClean="0">
                <a:latin typeface="Lucida Fax" panose="02060602050505020204" pitchFamily="18" charset="0"/>
              </a:rPr>
              <a:t>Be </a:t>
            </a:r>
            <a:r>
              <a:rPr lang="en-US" sz="3200" b="1" dirty="0">
                <a:latin typeface="Lucida Fax" panose="02060602050505020204" pitchFamily="18" charset="0"/>
              </a:rPr>
              <a:t>Punctual </a:t>
            </a:r>
          </a:p>
          <a:p>
            <a:pPr algn="just">
              <a:lnSpc>
                <a:spcPct val="150000"/>
              </a:lnSpc>
              <a:buClrTx/>
            </a:pPr>
            <a:r>
              <a:rPr lang="en-US" sz="3000" b="1" dirty="0" smtClean="0">
                <a:latin typeface="Lucida Fax" panose="02060602050505020204" pitchFamily="18" charset="0"/>
              </a:rPr>
              <a:t>Appropriate </a:t>
            </a:r>
            <a:r>
              <a:rPr lang="en-US" sz="3000" b="1" dirty="0">
                <a:latin typeface="Lucida Fax" panose="02060602050505020204" pitchFamily="18" charset="0"/>
              </a:rPr>
              <a:t>Body Language </a:t>
            </a:r>
          </a:p>
          <a:p>
            <a:pPr algn="just">
              <a:lnSpc>
                <a:spcPct val="150000"/>
              </a:lnSpc>
              <a:buClrTx/>
            </a:pPr>
            <a:r>
              <a:rPr lang="en-US" sz="3000" b="1" dirty="0">
                <a:latin typeface="Lucida Fax" panose="02060602050505020204" pitchFamily="18" charset="0"/>
              </a:rPr>
              <a:t>Compose and pleasant entry </a:t>
            </a:r>
          </a:p>
          <a:p>
            <a:pPr algn="just">
              <a:lnSpc>
                <a:spcPct val="150000"/>
              </a:lnSpc>
              <a:buClrTx/>
            </a:pPr>
            <a:r>
              <a:rPr lang="en-US" sz="3000" b="1" dirty="0">
                <a:latin typeface="Lucida Fax" panose="02060602050505020204" pitchFamily="18" charset="0"/>
              </a:rPr>
              <a:t>Wait until invited </a:t>
            </a:r>
          </a:p>
          <a:p>
            <a:pPr algn="just">
              <a:lnSpc>
                <a:spcPct val="150000"/>
              </a:lnSpc>
              <a:buClrTx/>
            </a:pPr>
            <a:r>
              <a:rPr lang="en-US" sz="3000" b="1" dirty="0">
                <a:latin typeface="Lucida Fax" panose="02060602050505020204" pitchFamily="18" charset="0"/>
              </a:rPr>
              <a:t>Walk and Sit in an relaxed manner</a:t>
            </a:r>
          </a:p>
          <a:p>
            <a:pPr algn="just">
              <a:lnSpc>
                <a:spcPct val="150000"/>
              </a:lnSpc>
              <a:buClrTx/>
            </a:pPr>
            <a:r>
              <a:rPr lang="en-US" sz="3000" b="1" dirty="0">
                <a:latin typeface="Lucida Fax" panose="02060602050505020204" pitchFamily="18" charset="0"/>
              </a:rPr>
              <a:t>Eye-contact</a:t>
            </a:r>
          </a:p>
          <a:p>
            <a:pPr algn="just">
              <a:lnSpc>
                <a:spcPct val="150000"/>
              </a:lnSpc>
              <a:buClrTx/>
            </a:pPr>
            <a:r>
              <a:rPr lang="en-US" sz="3000" b="1" dirty="0">
                <a:latin typeface="Lucida Fax" panose="02060602050505020204" pitchFamily="18" charset="0"/>
              </a:rPr>
              <a:t>Answers should be given in  a clear tone. 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1068264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143000" y="990600"/>
            <a:ext cx="10591800" cy="5410200"/>
          </a:xfrm>
        </p:spPr>
        <p:txBody>
          <a:bodyPr>
            <a:normAutofit/>
          </a:bodyPr>
          <a:lstStyle/>
          <a:p>
            <a:pPr>
              <a:buClrTx/>
              <a:buFont typeface="Wingdings" pitchFamily="2" charset="2"/>
              <a:buChar char="v"/>
            </a:pPr>
            <a:r>
              <a:rPr lang="en-US" sz="4400" b="1" dirty="0">
                <a:latin typeface="Lucida Fax" panose="02060602050505020204" pitchFamily="18" charset="0"/>
              </a:rPr>
              <a:t>Interaction</a:t>
            </a:r>
            <a:r>
              <a:rPr lang="en-US" sz="4400" b="1" dirty="0">
                <a:latin typeface="Bookman Old Style" pitchFamily="18" charset="0"/>
              </a:rPr>
              <a:t> </a:t>
            </a:r>
          </a:p>
          <a:p>
            <a:pPr algn="just">
              <a:lnSpc>
                <a:spcPct val="200000"/>
              </a:lnSpc>
              <a:buClrTx/>
            </a:pPr>
            <a:r>
              <a:rPr lang="en-US" sz="2800" b="1" dirty="0">
                <a:latin typeface="Lucida Fax" panose="02060602050505020204" pitchFamily="18" charset="0"/>
              </a:rPr>
              <a:t>Answer all questions asked</a:t>
            </a:r>
          </a:p>
          <a:p>
            <a:pPr algn="just">
              <a:lnSpc>
                <a:spcPct val="200000"/>
              </a:lnSpc>
              <a:buClrTx/>
            </a:pPr>
            <a:r>
              <a:rPr lang="en-US" sz="2800" b="1" dirty="0">
                <a:latin typeface="Lucida Fax" panose="02060602050505020204" pitchFamily="18" charset="0"/>
              </a:rPr>
              <a:t>Exhibition of knowledge should be left out </a:t>
            </a:r>
          </a:p>
          <a:p>
            <a:pPr algn="just">
              <a:lnSpc>
                <a:spcPct val="200000"/>
              </a:lnSpc>
              <a:buClrTx/>
            </a:pPr>
            <a:r>
              <a:rPr lang="en-US" sz="2800" b="1" dirty="0">
                <a:latin typeface="Lucida Fax" panose="02060602050505020204" pitchFamily="18" charset="0"/>
              </a:rPr>
              <a:t>Polite and enthusiastic </a:t>
            </a:r>
          </a:p>
          <a:p>
            <a:pPr algn="just">
              <a:lnSpc>
                <a:spcPct val="200000"/>
              </a:lnSpc>
              <a:buClrTx/>
            </a:pPr>
            <a:r>
              <a:rPr lang="en-US" sz="2800" b="1" dirty="0">
                <a:latin typeface="Lucida Fax" panose="02060602050505020204" pitchFamily="18" charset="0"/>
              </a:rPr>
              <a:t>The candidate should not be nervous or anxious </a:t>
            </a:r>
          </a:p>
          <a:p>
            <a:pPr marL="0" indent="0">
              <a:buNone/>
            </a:pPr>
            <a:endParaRPr lang="en-US" dirty="0" smtClean="0">
              <a:latin typeface="Bookman Old Style" pitchFamily="18" charset="0"/>
            </a:endParaRP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6602884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219200" y="685800"/>
            <a:ext cx="10363200" cy="5334000"/>
          </a:xfrm>
        </p:spPr>
        <p:txBody>
          <a:bodyPr>
            <a:normAutofit lnSpcReduction="10000"/>
          </a:bodyPr>
          <a:lstStyle/>
          <a:p>
            <a:pPr marL="0" indent="228600" algn="just">
              <a:lnSpc>
                <a:spcPct val="150000"/>
              </a:lnSpc>
              <a:buNone/>
            </a:pPr>
            <a:r>
              <a:rPr lang="en-US" sz="3200" b="1" dirty="0" smtClean="0">
                <a:latin typeface="Lucida Fax" panose="02060602050505020204" pitchFamily="18" charset="0"/>
              </a:rPr>
              <a:t> </a:t>
            </a:r>
            <a:r>
              <a:rPr lang="en-US" sz="3200" b="1" dirty="0">
                <a:latin typeface="Lucida Fax" panose="02060602050505020204" pitchFamily="18" charset="0"/>
              </a:rPr>
              <a:t>“</a:t>
            </a:r>
            <a:r>
              <a:rPr lang="en-US" sz="3200" b="1" dirty="0" smtClean="0">
                <a:latin typeface="Lucida Fax" panose="02060602050505020204" pitchFamily="18" charset="0"/>
              </a:rPr>
              <a:t>DON’TS”  </a:t>
            </a:r>
            <a:r>
              <a:rPr lang="en-US" sz="3200" b="1" dirty="0">
                <a:latin typeface="Lucida Fax" panose="02060602050505020204" pitchFamily="18" charset="0"/>
              </a:rPr>
              <a:t>for the Candidate</a:t>
            </a:r>
          </a:p>
          <a:p>
            <a:pPr algn="just">
              <a:lnSpc>
                <a:spcPct val="150000"/>
              </a:lnSpc>
              <a:buClrTx/>
            </a:pPr>
            <a:r>
              <a:rPr lang="en-US" sz="3000" b="1" dirty="0">
                <a:latin typeface="Lucida Fax" panose="02060602050505020204" pitchFamily="18" charset="0"/>
              </a:rPr>
              <a:t>Don’t appear desperate for the </a:t>
            </a:r>
            <a:r>
              <a:rPr lang="en-US" sz="3000" b="1" dirty="0" smtClean="0">
                <a:latin typeface="Lucida Fax" panose="02060602050505020204" pitchFamily="18" charset="0"/>
              </a:rPr>
              <a:t>job</a:t>
            </a:r>
          </a:p>
          <a:p>
            <a:pPr marL="171450" indent="-171450" algn="just">
              <a:lnSpc>
                <a:spcPct val="150000"/>
              </a:lnSpc>
              <a:buClrTx/>
            </a:pPr>
            <a:r>
              <a:rPr lang="en-US" sz="3000" b="1" dirty="0" smtClean="0">
                <a:latin typeface="Lucida Fax" panose="02060602050505020204" pitchFamily="18" charset="0"/>
              </a:rPr>
              <a:t> </a:t>
            </a:r>
            <a:r>
              <a:rPr lang="en-US" sz="3000" b="1" dirty="0">
                <a:latin typeface="Lucida Fax" panose="02060602050505020204" pitchFamily="18" charset="0"/>
              </a:rPr>
              <a:t>Don’t use slang while </a:t>
            </a:r>
            <a:r>
              <a:rPr lang="en-US" sz="3000" b="1" dirty="0" smtClean="0">
                <a:latin typeface="Lucida Fax" panose="02060602050505020204" pitchFamily="18" charset="0"/>
              </a:rPr>
              <a:t>talking</a:t>
            </a:r>
          </a:p>
          <a:p>
            <a:pPr marL="171450" indent="-171450" algn="just">
              <a:lnSpc>
                <a:spcPct val="150000"/>
              </a:lnSpc>
              <a:buClrTx/>
            </a:pPr>
            <a:r>
              <a:rPr lang="en-US" sz="3000" b="1" dirty="0" smtClean="0">
                <a:latin typeface="Lucida Fax" panose="02060602050505020204" pitchFamily="18" charset="0"/>
              </a:rPr>
              <a:t> </a:t>
            </a:r>
            <a:r>
              <a:rPr lang="en-US" sz="3000" b="1" dirty="0">
                <a:latin typeface="Lucida Fax" panose="02060602050505020204" pitchFamily="18" charset="0"/>
              </a:rPr>
              <a:t>Don’t ask for benefits till you have a confirmed </a:t>
            </a:r>
            <a:r>
              <a:rPr lang="en-US" sz="3000" b="1" dirty="0" smtClean="0">
                <a:latin typeface="Lucida Fax" panose="02060602050505020204" pitchFamily="18" charset="0"/>
              </a:rPr>
              <a:t>offer</a:t>
            </a:r>
            <a:endParaRPr lang="en-US" sz="2800" b="1" dirty="0">
              <a:latin typeface="Lucida Fax" panose="02060602050505020204" pitchFamily="18" charset="0"/>
            </a:endParaRPr>
          </a:p>
          <a:p>
            <a:pPr marL="0" indent="171450" algn="just">
              <a:lnSpc>
                <a:spcPct val="150000"/>
              </a:lnSpc>
              <a:buClrTx/>
              <a:buNone/>
            </a:pPr>
            <a:r>
              <a:rPr lang="en-US" sz="3600" b="1" dirty="0">
                <a:latin typeface="Lucida Fax" panose="02060602050505020204" pitchFamily="18" charset="0"/>
              </a:rPr>
              <a:t>Closing the Interview </a:t>
            </a:r>
          </a:p>
          <a:p>
            <a:pPr algn="just">
              <a:lnSpc>
                <a:spcPct val="150000"/>
              </a:lnSpc>
              <a:buClrTx/>
            </a:pPr>
            <a:r>
              <a:rPr lang="en-US" sz="3000" b="1" dirty="0">
                <a:latin typeface="Lucida Fax" panose="02060602050505020204" pitchFamily="18" charset="0"/>
              </a:rPr>
              <a:t>Thank the Interviewer before leaving </a:t>
            </a:r>
          </a:p>
          <a:p>
            <a:endParaRPr lang="en-US" sz="3000" dirty="0">
              <a:latin typeface="Lucida Fax" panose="02060602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6141084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09837" y="634999"/>
            <a:ext cx="7772400" cy="808038"/>
          </a:xfrm>
        </p:spPr>
        <p:txBody>
          <a:bodyPr>
            <a:noAutofit/>
          </a:bodyPr>
          <a:lstStyle/>
          <a:p>
            <a:pPr algn="ctr"/>
            <a:r>
              <a:rPr lang="en-US" sz="4400" b="1" dirty="0" smtClean="0">
                <a:solidFill>
                  <a:schemeClr val="tx1"/>
                </a:solidFill>
                <a:latin typeface="Lucida Fax" panose="02060602050505020204" pitchFamily="18" charset="0"/>
              </a:rPr>
              <a:t>Interview </a:t>
            </a:r>
            <a:r>
              <a:rPr lang="en-US" sz="4400" b="1" dirty="0">
                <a:solidFill>
                  <a:schemeClr val="tx1"/>
                </a:solidFill>
                <a:latin typeface="Lucida Fax" panose="02060602050505020204" pitchFamily="18" charset="0"/>
              </a:rPr>
              <a:t>Questions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143000" y="1447800"/>
            <a:ext cx="9067800" cy="495300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sz="2400" dirty="0">
              <a:latin typeface="Bookman Old Style" pitchFamily="18" charset="0"/>
            </a:endParaRPr>
          </a:p>
          <a:p>
            <a:pPr algn="just">
              <a:lnSpc>
                <a:spcPct val="150000"/>
              </a:lnSpc>
              <a:buClrTx/>
              <a:buFont typeface="Wingdings" panose="05000000000000000000" pitchFamily="2" charset="2"/>
              <a:buChar char="v"/>
            </a:pPr>
            <a:r>
              <a:rPr lang="en-US" sz="2800" b="1" dirty="0">
                <a:latin typeface="Lucida Fax" panose="02060602050505020204" pitchFamily="18" charset="0"/>
              </a:rPr>
              <a:t>Open Question</a:t>
            </a:r>
          </a:p>
          <a:p>
            <a:pPr algn="just">
              <a:lnSpc>
                <a:spcPct val="150000"/>
              </a:lnSpc>
              <a:buClrTx/>
              <a:buFont typeface="Wingdings" panose="05000000000000000000" pitchFamily="2" charset="2"/>
              <a:buChar char="v"/>
            </a:pPr>
            <a:r>
              <a:rPr lang="en-US" sz="2800" b="1" dirty="0">
                <a:latin typeface="Lucida Fax" panose="02060602050505020204" pitchFamily="18" charset="0"/>
              </a:rPr>
              <a:t>Probing/Clarifying Question</a:t>
            </a:r>
          </a:p>
          <a:p>
            <a:pPr algn="just">
              <a:lnSpc>
                <a:spcPct val="150000"/>
              </a:lnSpc>
              <a:buClrTx/>
              <a:buFont typeface="Wingdings" panose="05000000000000000000" pitchFamily="2" charset="2"/>
              <a:buChar char="v"/>
            </a:pPr>
            <a:r>
              <a:rPr lang="en-US" sz="2800" b="1" dirty="0">
                <a:latin typeface="Lucida Fax" panose="02060602050505020204" pitchFamily="18" charset="0"/>
              </a:rPr>
              <a:t>Reflective Question </a:t>
            </a:r>
          </a:p>
          <a:p>
            <a:pPr algn="just">
              <a:lnSpc>
                <a:spcPct val="150000"/>
              </a:lnSpc>
              <a:buClrTx/>
              <a:buFont typeface="Wingdings" panose="05000000000000000000" pitchFamily="2" charset="2"/>
              <a:buChar char="v"/>
            </a:pPr>
            <a:r>
              <a:rPr lang="en-US" sz="2800" b="1" dirty="0">
                <a:latin typeface="Lucida Fax" panose="02060602050505020204" pitchFamily="18" charset="0"/>
              </a:rPr>
              <a:t>Loaded Question</a:t>
            </a:r>
          </a:p>
          <a:p>
            <a:pPr algn="just">
              <a:lnSpc>
                <a:spcPct val="150000"/>
              </a:lnSpc>
              <a:buClrTx/>
              <a:buFont typeface="Wingdings" panose="05000000000000000000" pitchFamily="2" charset="2"/>
              <a:buChar char="v"/>
            </a:pPr>
            <a:r>
              <a:rPr lang="en-US" sz="2800" b="1" dirty="0">
                <a:latin typeface="Lucida Fax" panose="02060602050505020204" pitchFamily="18" charset="0"/>
              </a:rPr>
              <a:t>Hypothetical Question</a:t>
            </a:r>
          </a:p>
          <a:p>
            <a:pPr algn="just">
              <a:lnSpc>
                <a:spcPct val="150000"/>
              </a:lnSpc>
              <a:buClrTx/>
              <a:buFont typeface="Wingdings" panose="05000000000000000000" pitchFamily="2" charset="2"/>
              <a:buChar char="v"/>
            </a:pPr>
            <a:r>
              <a:rPr lang="en-US" sz="2800" b="1" dirty="0">
                <a:latin typeface="Lucida Fax" panose="02060602050505020204" pitchFamily="18" charset="0"/>
              </a:rPr>
              <a:t>Direct Question</a:t>
            </a:r>
          </a:p>
        </p:txBody>
      </p:sp>
    </p:spTree>
    <p:extLst>
      <p:ext uri="{BB962C8B-B14F-4D97-AF65-F5344CB8AC3E}">
        <p14:creationId xmlns:p14="http://schemas.microsoft.com/office/powerpoint/2010/main" xmlns="" val="3396012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5" descr="Related image"/>
          <p:cNvPicPr>
            <a:picLocks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3000" y="228600"/>
            <a:ext cx="9982200" cy="647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05115277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304800"/>
            <a:ext cx="10539412" cy="1143000"/>
          </a:xfrm>
        </p:spPr>
        <p:txBody>
          <a:bodyPr>
            <a:noAutofit/>
          </a:bodyPr>
          <a:lstStyle/>
          <a:p>
            <a:pPr algn="ctr"/>
            <a:r>
              <a:rPr lang="en-US" b="1" dirty="0" smtClean="0">
                <a:solidFill>
                  <a:schemeClr val="tx1"/>
                </a:solidFill>
                <a:latin typeface="Lucida Fax" panose="02060602050505020204" pitchFamily="18" charset="0"/>
              </a:rPr>
              <a:t>Frequently Asked Interview Questions</a:t>
            </a:r>
            <a:endParaRPr lang="en-GB" b="1" dirty="0">
              <a:solidFill>
                <a:schemeClr val="tx1"/>
              </a:solidFill>
              <a:latin typeface="Lucida Fax" panose="020606020505050202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219200" y="1447800"/>
            <a:ext cx="10363200" cy="5029200"/>
          </a:xfrm>
        </p:spPr>
        <p:txBody>
          <a:bodyPr>
            <a:normAutofit fontScale="77500" lnSpcReduction="20000"/>
          </a:bodyPr>
          <a:lstStyle/>
          <a:p>
            <a:endParaRPr lang="en-US" dirty="0" smtClean="0">
              <a:latin typeface="Bookman Old Style" pitchFamily="18" charset="0"/>
            </a:endParaRPr>
          </a:p>
          <a:p>
            <a:pPr>
              <a:lnSpc>
                <a:spcPct val="150000"/>
              </a:lnSpc>
              <a:buClrTx/>
            </a:pPr>
            <a:r>
              <a:rPr lang="en-US" sz="3600" b="1" dirty="0" smtClean="0">
                <a:latin typeface="Lucida Fax" panose="02060602050505020204" pitchFamily="18" charset="0"/>
              </a:rPr>
              <a:t>Personal Questions</a:t>
            </a:r>
          </a:p>
          <a:p>
            <a:pPr>
              <a:lnSpc>
                <a:spcPct val="150000"/>
              </a:lnSpc>
              <a:buClrTx/>
            </a:pPr>
            <a:r>
              <a:rPr lang="en-US" sz="3600" b="1" dirty="0" smtClean="0">
                <a:latin typeface="Lucida Fax" panose="02060602050505020204" pitchFamily="18" charset="0"/>
              </a:rPr>
              <a:t>Educational Questions</a:t>
            </a:r>
          </a:p>
          <a:p>
            <a:pPr>
              <a:lnSpc>
                <a:spcPct val="150000"/>
              </a:lnSpc>
              <a:buClrTx/>
            </a:pPr>
            <a:r>
              <a:rPr lang="en-US" sz="3600" b="1" dirty="0" smtClean="0">
                <a:latin typeface="Lucida Fax" panose="02060602050505020204" pitchFamily="18" charset="0"/>
              </a:rPr>
              <a:t>Co-curricular Activities</a:t>
            </a:r>
          </a:p>
          <a:p>
            <a:pPr>
              <a:lnSpc>
                <a:spcPct val="150000"/>
              </a:lnSpc>
              <a:buClrTx/>
            </a:pPr>
            <a:r>
              <a:rPr lang="en-US" sz="3600" b="1" dirty="0" smtClean="0">
                <a:latin typeface="Lucida Fax" panose="02060602050505020204" pitchFamily="18" charset="0"/>
              </a:rPr>
              <a:t>Extra-curricular Activities </a:t>
            </a:r>
          </a:p>
          <a:p>
            <a:pPr>
              <a:lnSpc>
                <a:spcPct val="150000"/>
              </a:lnSpc>
              <a:buClrTx/>
            </a:pPr>
            <a:r>
              <a:rPr lang="en-US" sz="3600" b="1" dirty="0" smtClean="0">
                <a:latin typeface="Lucida Fax" panose="02060602050505020204" pitchFamily="18" charset="0"/>
              </a:rPr>
              <a:t>Experience </a:t>
            </a:r>
          </a:p>
          <a:p>
            <a:pPr>
              <a:lnSpc>
                <a:spcPct val="150000"/>
              </a:lnSpc>
              <a:buClrTx/>
            </a:pPr>
            <a:r>
              <a:rPr lang="en-US" sz="3600" b="1" dirty="0" smtClean="0">
                <a:latin typeface="Lucida Fax" panose="02060602050505020204" pitchFamily="18" charset="0"/>
              </a:rPr>
              <a:t>General Knowledge </a:t>
            </a:r>
          </a:p>
          <a:p>
            <a:pPr>
              <a:lnSpc>
                <a:spcPct val="150000"/>
              </a:lnSpc>
              <a:buClrTx/>
            </a:pPr>
            <a:r>
              <a:rPr lang="en-US" sz="3600" b="1" dirty="0" smtClean="0">
                <a:latin typeface="Lucida Fax" panose="02060602050505020204" pitchFamily="18" charset="0"/>
              </a:rPr>
              <a:t>Miscellaneous </a:t>
            </a:r>
            <a:endParaRPr lang="en-GB" sz="3600" b="1" dirty="0">
              <a:latin typeface="Lucida Fax" panose="02060602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672539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-152400"/>
            <a:ext cx="7772400" cy="1143000"/>
          </a:xfrm>
        </p:spPr>
        <p:txBody>
          <a:bodyPr>
            <a:normAutofit fontScale="90000"/>
          </a:bodyPr>
          <a:lstStyle/>
          <a:p>
            <a:pPr algn="just">
              <a:lnSpc>
                <a:spcPct val="150000"/>
              </a:lnSpc>
            </a:pPr>
            <a:r>
              <a:rPr lang="en-US" b="1" dirty="0" smtClean="0">
                <a:solidFill>
                  <a:schemeClr val="tx1"/>
                </a:solidFill>
                <a:latin typeface="Bookman Old Style" pitchFamily="18" charset="0"/>
              </a:rPr>
              <a:t>Alternative Interview Formats </a:t>
            </a:r>
            <a:endParaRPr lang="en-GB" b="1" dirty="0">
              <a:solidFill>
                <a:schemeClr val="tx1"/>
              </a:solidFill>
              <a:latin typeface="Bookman Old Style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09600" y="1219200"/>
            <a:ext cx="10820400" cy="5334000"/>
          </a:xfrm>
        </p:spPr>
        <p:txBody>
          <a:bodyPr>
            <a:normAutofit fontScale="92500" lnSpcReduction="10000"/>
          </a:bodyPr>
          <a:lstStyle/>
          <a:p>
            <a:pPr marL="0" indent="285750">
              <a:buNone/>
            </a:pPr>
            <a:r>
              <a:rPr lang="en-US" sz="2800" b="1" dirty="0">
                <a:latin typeface="Bookman Old Style" pitchFamily="18" charset="0"/>
              </a:rPr>
              <a:t>Telephone Interview </a:t>
            </a:r>
            <a:endParaRPr lang="en-US" sz="2400" dirty="0">
              <a:latin typeface="Bookman Old Style" pitchFamily="18" charset="0"/>
            </a:endParaRPr>
          </a:p>
          <a:p>
            <a:pPr>
              <a:lnSpc>
                <a:spcPct val="150000"/>
              </a:lnSpc>
              <a:buClrTx/>
            </a:pPr>
            <a:r>
              <a:rPr lang="en-US" sz="2200" b="1" dirty="0">
                <a:latin typeface="Bookman Old Style" pitchFamily="18" charset="0"/>
              </a:rPr>
              <a:t>Candidate should plan and prepare in a similar manner of face to face interview.</a:t>
            </a:r>
          </a:p>
          <a:p>
            <a:pPr>
              <a:lnSpc>
                <a:spcPct val="150000"/>
              </a:lnSpc>
              <a:buClrTx/>
            </a:pPr>
            <a:r>
              <a:rPr lang="en-US" sz="2200" b="1" dirty="0">
                <a:latin typeface="Bookman Old Style" pitchFamily="18" charset="0"/>
              </a:rPr>
              <a:t>Ensure that there are no distractions during a telephone interview.</a:t>
            </a:r>
          </a:p>
          <a:p>
            <a:pPr>
              <a:lnSpc>
                <a:spcPct val="150000"/>
              </a:lnSpc>
              <a:buClrTx/>
            </a:pPr>
            <a:r>
              <a:rPr lang="en-US" sz="2200" b="1" dirty="0">
                <a:latin typeface="Bookman Old Style" pitchFamily="18" charset="0"/>
              </a:rPr>
              <a:t>The names of all the members of the panel should be written at the beginning, so they can be used as reference.</a:t>
            </a:r>
          </a:p>
          <a:p>
            <a:pPr>
              <a:lnSpc>
                <a:spcPct val="150000"/>
              </a:lnSpc>
              <a:buClrTx/>
            </a:pPr>
            <a:r>
              <a:rPr lang="en-US" sz="2200" b="1" dirty="0">
                <a:latin typeface="Bookman Old Style" pitchFamily="18" charset="0"/>
              </a:rPr>
              <a:t>Interviewee must arrange their documents and keep properly.</a:t>
            </a:r>
          </a:p>
          <a:p>
            <a:pPr>
              <a:lnSpc>
                <a:spcPct val="150000"/>
              </a:lnSpc>
              <a:buClrTx/>
            </a:pPr>
            <a:r>
              <a:rPr lang="en-US" sz="2200" b="1" dirty="0">
                <a:latin typeface="Bookman Old Style" pitchFamily="18" charset="0"/>
              </a:rPr>
              <a:t>Keep a pen and paper for taking notes.</a:t>
            </a:r>
          </a:p>
          <a:p>
            <a:pPr>
              <a:lnSpc>
                <a:spcPct val="150000"/>
              </a:lnSpc>
              <a:buClrTx/>
            </a:pPr>
            <a:r>
              <a:rPr lang="en-US" sz="2200" b="1" dirty="0">
                <a:latin typeface="Bookman Old Style" pitchFamily="18" charset="0"/>
              </a:rPr>
              <a:t>The interviewee should be as honest as they would be in a face to face interview.</a:t>
            </a:r>
          </a:p>
          <a:p>
            <a:pPr>
              <a:lnSpc>
                <a:spcPct val="150000"/>
              </a:lnSpc>
              <a:buClrTx/>
            </a:pPr>
            <a:r>
              <a:rPr lang="en-US" sz="2200" b="1" dirty="0">
                <a:latin typeface="Bookman Old Style" pitchFamily="18" charset="0"/>
              </a:rPr>
              <a:t>Interviewee should speak distinctly, precisely and polite.</a:t>
            </a:r>
            <a:endParaRPr lang="en-GB" sz="2200" b="1" dirty="0">
              <a:latin typeface="Bookman Old Styl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505615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066800" y="1143000"/>
            <a:ext cx="10820400" cy="4572000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en-US" b="1" dirty="0" smtClean="0">
                <a:latin typeface="Bookman Old Style" pitchFamily="18" charset="0"/>
              </a:rPr>
              <a:t>“An Interview is a conversation with a purpose”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en-US" b="1" dirty="0">
                <a:latin typeface="Bookman Old Style" pitchFamily="18" charset="0"/>
              </a:rPr>
              <a:t> </a:t>
            </a:r>
            <a:r>
              <a:rPr lang="en-US" b="1" dirty="0" smtClean="0">
                <a:latin typeface="Bookman Old Style" pitchFamily="18" charset="0"/>
              </a:rPr>
              <a:t>                                       - Murphy &amp; Peck</a:t>
            </a:r>
          </a:p>
          <a:p>
            <a:pPr marL="0" indent="0">
              <a:lnSpc>
                <a:spcPct val="150000"/>
              </a:lnSpc>
              <a:buNone/>
            </a:pPr>
            <a:endParaRPr lang="en-US" b="1" dirty="0">
              <a:latin typeface="Bookman Old Style" pitchFamily="18" charset="0"/>
            </a:endParaRPr>
          </a:p>
          <a:p>
            <a:pPr marL="0" indent="0" algn="ctr">
              <a:lnSpc>
                <a:spcPct val="150000"/>
              </a:lnSpc>
              <a:buNone/>
            </a:pPr>
            <a:r>
              <a:rPr lang="en-US" b="1" dirty="0" smtClean="0">
                <a:latin typeface="Bookman Old Style" pitchFamily="18" charset="0"/>
              </a:rPr>
              <a:t>“An Interview is a face-to-face verbal exchange which endeavors to discover as much information as possible in the least amount of time about some relevant matter ”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en-US" b="1" dirty="0">
                <a:latin typeface="Bookman Old Style" pitchFamily="18" charset="0"/>
              </a:rPr>
              <a:t> </a:t>
            </a:r>
            <a:r>
              <a:rPr lang="en-US" b="1" dirty="0" smtClean="0">
                <a:latin typeface="Bookman Old Style" pitchFamily="18" charset="0"/>
              </a:rPr>
              <a:t>                                                    - E.C. Eyre</a:t>
            </a:r>
            <a:endParaRPr lang="en-US" b="1" dirty="0">
              <a:latin typeface="Bookman Old Styl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293132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Lucida Fax" panose="02060602050505020204" pitchFamily="18" charset="0"/>
              </a:rPr>
              <a:t>Alternative Interview Formats 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3200" dirty="0">
                <a:solidFill>
                  <a:schemeClr val="tx1"/>
                </a:solidFill>
                <a:latin typeface="Lucida Fax" panose="02060602050505020204" pitchFamily="18" charset="0"/>
              </a:rPr>
              <a:t>Telephone interview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Lucida Fax" panose="02060602050505020204" pitchFamily="18" charset="0"/>
              </a:rPr>
              <a:t>Online Interview </a:t>
            </a:r>
            <a:endParaRPr lang="en-US" sz="3200" dirty="0">
              <a:latin typeface="Lucida Fax" panose="02060602050505020204" pitchFamily="18" charset="0"/>
            </a:endParaRPr>
          </a:p>
        </p:txBody>
      </p:sp>
      <p:pic>
        <p:nvPicPr>
          <p:cNvPr id="9" name="Content Placeholder 7" descr="Image result for online interview"/>
          <p:cNvPicPr>
            <a:picLocks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05600" y="2743200"/>
            <a:ext cx="4419600" cy="3124200"/>
          </a:xfrm>
          <a:prstGeom prst="rect">
            <a:avLst/>
          </a:prstGeom>
          <a:noFill/>
          <a:ln w="9525">
            <a:solidFill>
              <a:schemeClr val="accent2"/>
            </a:solidFill>
            <a:miter lim="800000"/>
            <a:headEnd/>
            <a:tailEnd/>
          </a:ln>
        </p:spPr>
      </p:pic>
      <p:pic>
        <p:nvPicPr>
          <p:cNvPr id="12" name="Content Placeholder 6" descr="Image result for telephone interview"/>
          <p:cNvPicPr>
            <a:picLocks noGrp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1295400" y="2667000"/>
            <a:ext cx="4419600" cy="3200400"/>
          </a:xfrm>
          <a:prstGeom prst="rect">
            <a:avLst/>
          </a:prstGeom>
          <a:noFill/>
          <a:ln w="9525">
            <a:solidFill>
              <a:schemeClr val="accent2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5291556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00300" y="533400"/>
            <a:ext cx="7772400" cy="609600"/>
          </a:xfrm>
        </p:spPr>
        <p:txBody>
          <a:bodyPr>
            <a:noAutofit/>
          </a:bodyPr>
          <a:lstStyle/>
          <a:p>
            <a:pPr algn="ctr"/>
            <a:r>
              <a:rPr lang="en-US" sz="4400" b="1" dirty="0" smtClean="0">
                <a:solidFill>
                  <a:schemeClr val="tx1"/>
                </a:solidFill>
                <a:latin typeface="Lucida Fax" panose="02060602050505020204" pitchFamily="18" charset="0"/>
              </a:rPr>
              <a:t>Online Interview </a:t>
            </a:r>
            <a:endParaRPr lang="en-GB" sz="4400" b="1" dirty="0">
              <a:solidFill>
                <a:schemeClr val="tx1"/>
              </a:solidFill>
              <a:latin typeface="Lucida Fax" panose="020606020505050202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914400" y="1371599"/>
            <a:ext cx="10744200" cy="5257801"/>
          </a:xfrm>
        </p:spPr>
        <p:txBody>
          <a:bodyPr>
            <a:normAutofit fontScale="55000" lnSpcReduction="20000"/>
          </a:bodyPr>
          <a:lstStyle/>
          <a:p>
            <a:pPr marL="0" indent="0" algn="ctr">
              <a:buNone/>
            </a:pPr>
            <a:r>
              <a:rPr lang="en-US" sz="6500" b="1" dirty="0" smtClean="0">
                <a:latin typeface="Lucida Fax" panose="02060602050505020204" pitchFamily="18" charset="0"/>
              </a:rPr>
              <a:t>Pre - Preparation</a:t>
            </a:r>
            <a:endParaRPr lang="en-US" sz="6500" dirty="0">
              <a:latin typeface="Lucida Fax" panose="02060602050505020204" pitchFamily="18" charset="0"/>
            </a:endParaRPr>
          </a:p>
          <a:p>
            <a:pPr>
              <a:lnSpc>
                <a:spcPct val="160000"/>
              </a:lnSpc>
              <a:buClrTx/>
            </a:pPr>
            <a:r>
              <a:rPr lang="en-US" sz="5800" b="1" dirty="0">
                <a:latin typeface="Lucida Fax" panose="02060602050505020204" pitchFamily="18" charset="0"/>
              </a:rPr>
              <a:t>Best Hardware</a:t>
            </a:r>
          </a:p>
          <a:p>
            <a:pPr>
              <a:lnSpc>
                <a:spcPct val="160000"/>
              </a:lnSpc>
              <a:buClrTx/>
            </a:pPr>
            <a:r>
              <a:rPr lang="en-US" sz="5800" b="1" dirty="0">
                <a:latin typeface="Lucida Fax" panose="02060602050505020204" pitchFamily="18" charset="0"/>
              </a:rPr>
              <a:t>Select proper Location for the Interview</a:t>
            </a:r>
          </a:p>
          <a:p>
            <a:pPr>
              <a:lnSpc>
                <a:spcPct val="160000"/>
              </a:lnSpc>
              <a:buClrTx/>
            </a:pPr>
            <a:r>
              <a:rPr lang="en-US" sz="5800" b="1" dirty="0">
                <a:latin typeface="Lucida Fax" panose="02060602050505020204" pitchFamily="18" charset="0"/>
              </a:rPr>
              <a:t>Test all the technology</a:t>
            </a:r>
          </a:p>
          <a:p>
            <a:pPr>
              <a:lnSpc>
                <a:spcPct val="160000"/>
              </a:lnSpc>
              <a:buClrTx/>
            </a:pPr>
            <a:r>
              <a:rPr lang="en-US" sz="5800" b="1" dirty="0">
                <a:latin typeface="Lucida Fax" panose="02060602050505020204" pitchFamily="18" charset="0"/>
              </a:rPr>
              <a:t>Schedule a </a:t>
            </a:r>
            <a:r>
              <a:rPr lang="en-US" sz="5800" b="1" dirty="0" smtClean="0">
                <a:latin typeface="Lucida Fax" panose="02060602050505020204" pitchFamily="18" charset="0"/>
              </a:rPr>
              <a:t>Mock Interview</a:t>
            </a:r>
            <a:endParaRPr lang="en-US" sz="5800" b="1" dirty="0">
              <a:latin typeface="Lucida Fax" panose="02060602050505020204" pitchFamily="18" charset="0"/>
            </a:endParaRPr>
          </a:p>
          <a:p>
            <a:pPr>
              <a:lnSpc>
                <a:spcPct val="160000"/>
              </a:lnSpc>
              <a:buClrTx/>
            </a:pPr>
            <a:r>
              <a:rPr lang="en-US" sz="5800" b="1" dirty="0">
                <a:latin typeface="Lucida Fax" panose="02060602050505020204" pitchFamily="18" charset="0"/>
              </a:rPr>
              <a:t>Plan for Glitches</a:t>
            </a:r>
          </a:p>
          <a:p>
            <a:pPr>
              <a:lnSpc>
                <a:spcPct val="160000"/>
              </a:lnSpc>
              <a:buClrTx/>
            </a:pPr>
            <a:r>
              <a:rPr lang="en-US" sz="5800" b="1" dirty="0">
                <a:latin typeface="Lucida Fax" panose="02060602050505020204" pitchFamily="18" charset="0"/>
              </a:rPr>
              <a:t>Complete full Interview Preparations</a:t>
            </a:r>
          </a:p>
        </p:txBody>
      </p:sp>
    </p:spTree>
    <p:extLst>
      <p:ext uri="{BB962C8B-B14F-4D97-AF65-F5344CB8AC3E}">
        <p14:creationId xmlns:p14="http://schemas.microsoft.com/office/powerpoint/2010/main" xmlns="" val="4165076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0" indent="0" algn="ctr"/>
            <a:r>
              <a:rPr lang="en-US" b="1" dirty="0">
                <a:solidFill>
                  <a:schemeClr val="tx1"/>
                </a:solidFill>
                <a:latin typeface="Lucida Fax" panose="02060602050505020204" pitchFamily="18" charset="0"/>
              </a:rPr>
              <a:t>Web/Video </a:t>
            </a:r>
            <a:r>
              <a:rPr lang="en-US" b="1" dirty="0" smtClean="0">
                <a:solidFill>
                  <a:schemeClr val="tx1"/>
                </a:solidFill>
                <a:latin typeface="Lucida Fax" panose="02060602050505020204" pitchFamily="18" charset="0"/>
              </a:rPr>
              <a:t>Interview</a:t>
            </a:r>
            <a:endParaRPr lang="en-US" dirty="0">
              <a:solidFill>
                <a:schemeClr val="tx1"/>
              </a:solidFill>
              <a:latin typeface="Lucida Fax" panose="020606020505050202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066800" y="1447800"/>
            <a:ext cx="10515600" cy="4876800"/>
          </a:xfrm>
        </p:spPr>
        <p:txBody>
          <a:bodyPr>
            <a:normAutofit/>
          </a:bodyPr>
          <a:lstStyle/>
          <a:p>
            <a:pPr>
              <a:lnSpc>
                <a:spcPct val="160000"/>
              </a:lnSpc>
              <a:buClrTx/>
              <a:buFont typeface="Wingdings" panose="05000000000000000000" pitchFamily="2" charset="2"/>
              <a:buChar char="§"/>
            </a:pPr>
            <a:r>
              <a:rPr lang="en-US" sz="2800" b="1" dirty="0" smtClean="0">
                <a:latin typeface="Lucida Fax" panose="02060602050505020204" pitchFamily="18" charset="0"/>
              </a:rPr>
              <a:t>Test </a:t>
            </a:r>
            <a:r>
              <a:rPr lang="en-US" sz="2800" b="1" dirty="0">
                <a:latin typeface="Lucida Fax" panose="02060602050505020204" pitchFamily="18" charset="0"/>
              </a:rPr>
              <a:t>all equipment, prior to the time scheduled.</a:t>
            </a:r>
          </a:p>
          <a:p>
            <a:pPr>
              <a:lnSpc>
                <a:spcPct val="160000"/>
              </a:lnSpc>
              <a:buClrTx/>
              <a:buFont typeface="Wingdings" panose="05000000000000000000" pitchFamily="2" charset="2"/>
              <a:buChar char="§"/>
            </a:pPr>
            <a:r>
              <a:rPr lang="en-US" sz="2800" b="1" dirty="0">
                <a:latin typeface="Lucida Fax" panose="02060602050505020204" pitchFamily="18" charset="0"/>
              </a:rPr>
              <a:t>Dress Professionally</a:t>
            </a:r>
          </a:p>
          <a:p>
            <a:pPr>
              <a:lnSpc>
                <a:spcPct val="160000"/>
              </a:lnSpc>
              <a:buClrTx/>
              <a:buFont typeface="Wingdings" panose="05000000000000000000" pitchFamily="2" charset="2"/>
              <a:buChar char="§"/>
            </a:pPr>
            <a:r>
              <a:rPr lang="en-US" sz="2800" b="1" dirty="0">
                <a:latin typeface="Lucida Fax" panose="02060602050505020204" pitchFamily="18" charset="0"/>
              </a:rPr>
              <a:t>Set the environment for </a:t>
            </a:r>
            <a:r>
              <a:rPr lang="en-US" sz="2800" b="1" dirty="0" smtClean="0">
                <a:latin typeface="Lucida Fax" panose="02060602050505020204" pitchFamily="18" charset="0"/>
              </a:rPr>
              <a:t>interview</a:t>
            </a:r>
            <a:endParaRPr lang="en-US" sz="2800" b="1" dirty="0">
              <a:latin typeface="Lucida Fax" panose="02060602050505020204" pitchFamily="18" charset="0"/>
            </a:endParaRPr>
          </a:p>
          <a:p>
            <a:pPr>
              <a:lnSpc>
                <a:spcPct val="160000"/>
              </a:lnSpc>
              <a:buClrTx/>
              <a:buFont typeface="Wingdings" panose="05000000000000000000" pitchFamily="2" charset="2"/>
              <a:buChar char="§"/>
            </a:pPr>
            <a:r>
              <a:rPr lang="en-US" sz="2800" b="1" dirty="0">
                <a:latin typeface="Lucida Fax" panose="02060602050505020204" pitchFamily="18" charset="0"/>
              </a:rPr>
              <a:t>Look directly into the </a:t>
            </a:r>
            <a:r>
              <a:rPr lang="en-US" sz="2800" b="1" dirty="0" smtClean="0">
                <a:latin typeface="Lucida Fax" panose="02060602050505020204" pitchFamily="18" charset="0"/>
              </a:rPr>
              <a:t>camera</a:t>
            </a:r>
            <a:endParaRPr lang="en-US" sz="2800" b="1" dirty="0">
              <a:latin typeface="Lucida Fax" panose="02060602050505020204" pitchFamily="18" charset="0"/>
            </a:endParaRPr>
          </a:p>
          <a:p>
            <a:pPr>
              <a:lnSpc>
                <a:spcPct val="160000"/>
              </a:lnSpc>
              <a:buClrTx/>
              <a:buFont typeface="Wingdings" panose="05000000000000000000" pitchFamily="2" charset="2"/>
              <a:buChar char="§"/>
            </a:pPr>
            <a:r>
              <a:rPr lang="en-US" sz="2800" b="1" dirty="0">
                <a:latin typeface="Lucida Fax" panose="02060602050505020204" pitchFamily="18" charset="0"/>
              </a:rPr>
              <a:t>Converse and have appropriate </a:t>
            </a:r>
            <a:r>
              <a:rPr lang="en-US" sz="2800" b="1" dirty="0" smtClean="0">
                <a:latin typeface="Lucida Fax" panose="02060602050505020204" pitchFamily="18" charset="0"/>
              </a:rPr>
              <a:t>Body Language</a:t>
            </a:r>
            <a:endParaRPr lang="en-US" sz="2800" b="1" dirty="0">
              <a:latin typeface="Lucida Fax" panose="02060602050505020204" pitchFamily="18" charset="0"/>
            </a:endParaRPr>
          </a:p>
          <a:p>
            <a:pPr>
              <a:lnSpc>
                <a:spcPct val="160000"/>
              </a:lnSpc>
              <a:buClrTx/>
              <a:buFont typeface="Wingdings" panose="05000000000000000000" pitchFamily="2" charset="2"/>
              <a:buChar char="§"/>
            </a:pPr>
            <a:r>
              <a:rPr lang="en-US" sz="2800" b="1" dirty="0" smtClean="0">
                <a:latin typeface="Lucida Fax" panose="02060602050505020204" pitchFamily="18" charset="0"/>
              </a:rPr>
              <a:t>Prepare Notes </a:t>
            </a:r>
            <a:r>
              <a:rPr lang="en-US" sz="2800" b="1" dirty="0">
                <a:latin typeface="Lucida Fax" panose="02060602050505020204" pitchFamily="18" charset="0"/>
              </a:rPr>
              <a:t>if </a:t>
            </a:r>
            <a:r>
              <a:rPr lang="en-US" sz="2800" b="1" dirty="0" smtClean="0">
                <a:latin typeface="Lucida Fax" panose="02060602050505020204" pitchFamily="18" charset="0"/>
              </a:rPr>
              <a:t>needed </a:t>
            </a:r>
            <a:endParaRPr lang="en-GB" sz="2800" b="1" dirty="0">
              <a:latin typeface="Lucida Fax" panose="020606020505050202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28915204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0"/>
            <a:ext cx="10363200" cy="1143000"/>
          </a:xfrm>
        </p:spPr>
        <p:txBody>
          <a:bodyPr/>
          <a:lstStyle/>
          <a:p>
            <a:pPr algn="ctr"/>
            <a:r>
              <a:rPr lang="en-US" b="1" dirty="0" smtClean="0">
                <a:solidFill>
                  <a:schemeClr val="tx1"/>
                </a:solidFill>
                <a:latin typeface="Bookman Old Style" pitchFamily="18" charset="0"/>
              </a:rPr>
              <a:t>Types of Interviews</a:t>
            </a:r>
            <a:r>
              <a:rPr lang="en-US" b="1" dirty="0" smtClean="0">
                <a:latin typeface="Bookman Old Style" pitchFamily="18" charset="0"/>
              </a:rPr>
              <a:t> </a:t>
            </a:r>
            <a:endParaRPr lang="en-GB" b="1" dirty="0">
              <a:latin typeface="Bookman Old Style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914400" y="1143000"/>
            <a:ext cx="7620000" cy="5410200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60000"/>
              </a:lnSpc>
              <a:buClrTx/>
              <a:buFont typeface="Wingdings" pitchFamily="2" charset="2"/>
              <a:buChar char="v"/>
            </a:pPr>
            <a:r>
              <a:rPr lang="en-US" sz="3000" b="1" dirty="0">
                <a:latin typeface="Bookman Old Style" pitchFamily="18" charset="0"/>
              </a:rPr>
              <a:t>Job </a:t>
            </a:r>
            <a:r>
              <a:rPr lang="en-US" sz="3000" b="1" dirty="0" smtClean="0">
                <a:latin typeface="Bookman Old Style" pitchFamily="18" charset="0"/>
              </a:rPr>
              <a:t>Interview </a:t>
            </a:r>
          </a:p>
          <a:p>
            <a:pPr>
              <a:lnSpc>
                <a:spcPct val="160000"/>
              </a:lnSpc>
              <a:buClrTx/>
              <a:buFont typeface="Wingdings" pitchFamily="2" charset="2"/>
              <a:buChar char="v"/>
            </a:pPr>
            <a:r>
              <a:rPr lang="en-US" sz="3000" b="1" dirty="0" smtClean="0">
                <a:latin typeface="Bookman Old Style" pitchFamily="18" charset="0"/>
              </a:rPr>
              <a:t>Appraisal Interview </a:t>
            </a:r>
            <a:r>
              <a:rPr lang="en-US" dirty="0" smtClean="0">
                <a:latin typeface="Bookman Old Style" pitchFamily="18" charset="0"/>
              </a:rPr>
              <a:t>– </a:t>
            </a:r>
          </a:p>
          <a:p>
            <a:pPr>
              <a:lnSpc>
                <a:spcPct val="160000"/>
              </a:lnSpc>
              <a:buClrTx/>
              <a:buFont typeface="Wingdings" pitchFamily="2" charset="2"/>
              <a:buChar char="v"/>
            </a:pPr>
            <a:r>
              <a:rPr lang="en-US" sz="3000" b="1" dirty="0" smtClean="0">
                <a:latin typeface="Bookman Old Style" pitchFamily="18" charset="0"/>
              </a:rPr>
              <a:t>Stress Interview </a:t>
            </a:r>
          </a:p>
          <a:p>
            <a:pPr>
              <a:lnSpc>
                <a:spcPct val="160000"/>
              </a:lnSpc>
              <a:buClrTx/>
              <a:buFont typeface="Wingdings" pitchFamily="2" charset="2"/>
              <a:buChar char="v"/>
            </a:pPr>
            <a:r>
              <a:rPr lang="en-US" sz="3000" b="1" dirty="0" smtClean="0">
                <a:latin typeface="Bookman Old Style" pitchFamily="18" charset="0"/>
              </a:rPr>
              <a:t>Orientation Interview</a:t>
            </a:r>
          </a:p>
          <a:p>
            <a:pPr>
              <a:lnSpc>
                <a:spcPct val="160000"/>
              </a:lnSpc>
              <a:buClrTx/>
              <a:buFont typeface="Wingdings" pitchFamily="2" charset="2"/>
              <a:buChar char="v"/>
            </a:pPr>
            <a:r>
              <a:rPr lang="en-US" sz="3000" b="1" dirty="0" smtClean="0">
                <a:latin typeface="Bookman Old Style" pitchFamily="18" charset="0"/>
              </a:rPr>
              <a:t>Clinical Interview</a:t>
            </a:r>
          </a:p>
          <a:p>
            <a:pPr>
              <a:lnSpc>
                <a:spcPct val="150000"/>
              </a:lnSpc>
              <a:buClrTx/>
              <a:buFont typeface="Wingdings" pitchFamily="2" charset="2"/>
              <a:buChar char="v"/>
            </a:pPr>
            <a:r>
              <a:rPr lang="en-US" sz="3000" b="1" dirty="0" smtClean="0">
                <a:latin typeface="Bookman Old Style" pitchFamily="18" charset="0"/>
              </a:rPr>
              <a:t>Non-Directional Interview </a:t>
            </a:r>
            <a:endParaRPr lang="en-US" sz="3000" b="1" dirty="0" smtClean="0">
              <a:latin typeface="Bookman Old Style" pitchFamily="18" charset="0"/>
            </a:endParaRPr>
          </a:p>
          <a:p>
            <a:pPr>
              <a:lnSpc>
                <a:spcPct val="150000"/>
              </a:lnSpc>
              <a:buClrTx/>
              <a:buFont typeface="Wingdings" pitchFamily="2" charset="2"/>
              <a:buChar char="v"/>
            </a:pPr>
            <a:r>
              <a:rPr lang="en-US" sz="3200" b="1" dirty="0">
                <a:latin typeface="Bookman Old Style" pitchFamily="18" charset="0"/>
              </a:rPr>
              <a:t>Grievance Interview </a:t>
            </a:r>
          </a:p>
          <a:p>
            <a:pPr>
              <a:lnSpc>
                <a:spcPct val="150000"/>
              </a:lnSpc>
              <a:buClrTx/>
              <a:buFont typeface="Wingdings" pitchFamily="2" charset="2"/>
              <a:buChar char="v"/>
            </a:pPr>
            <a:r>
              <a:rPr lang="en-US" sz="3200" b="1" dirty="0">
                <a:latin typeface="Bookman Old Style" pitchFamily="18" charset="0"/>
              </a:rPr>
              <a:t>Exit Interview </a:t>
            </a:r>
          </a:p>
          <a:p>
            <a:pPr>
              <a:lnSpc>
                <a:spcPct val="150000"/>
              </a:lnSpc>
              <a:buClrTx/>
              <a:buFont typeface="Wingdings" pitchFamily="2" charset="2"/>
              <a:buChar char="v"/>
            </a:pPr>
            <a:endParaRPr lang="en-GB" sz="3000" b="1" dirty="0">
              <a:latin typeface="Bookman Old Style" pitchFamily="18" charset="0"/>
            </a:endParaRPr>
          </a:p>
        </p:txBody>
      </p:sp>
      <p:pic>
        <p:nvPicPr>
          <p:cNvPr id="4" name="Picture Placeholder 4" descr="Image result for interview"/>
          <p:cNvPicPr>
            <a:picLocks/>
          </p:cNvPicPr>
          <p:nvPr/>
        </p:nvPicPr>
        <p:blipFill>
          <a:blip r:embed="rId2"/>
          <a:srcRect t="4807" b="4807"/>
          <a:stretch>
            <a:fillRect/>
          </a:stretch>
        </p:blipFill>
        <p:spPr bwMode="auto">
          <a:xfrm>
            <a:off x="6400800" y="1295400"/>
            <a:ext cx="5410200" cy="5144592"/>
          </a:xfrm>
          <a:prstGeom prst="rect">
            <a:avLst/>
          </a:prstGeom>
          <a:noFill/>
          <a:ln w="9525">
            <a:solidFill>
              <a:schemeClr val="accent3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600984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Image result for selection of a candidate"/>
          <p:cNvPicPr>
            <a:picLocks noGrp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590800" y="457200"/>
            <a:ext cx="6781800" cy="601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891634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762000"/>
            <a:ext cx="10363200" cy="1036638"/>
          </a:xfrm>
        </p:spPr>
        <p:txBody>
          <a:bodyPr>
            <a:noAutofit/>
          </a:bodyPr>
          <a:lstStyle/>
          <a:p>
            <a:pPr algn="ctr"/>
            <a:r>
              <a:rPr lang="en-US" sz="4400" b="1" dirty="0">
                <a:latin typeface="Lucida Fax" panose="02060602050505020204" pitchFamily="18" charset="0"/>
              </a:rPr>
              <a:t>Types of Interviews </a:t>
            </a:r>
            <a:br>
              <a:rPr lang="en-US" sz="4400" b="1" dirty="0">
                <a:latin typeface="Lucida Fax" panose="02060602050505020204" pitchFamily="18" charset="0"/>
              </a:rPr>
            </a:br>
            <a:endParaRPr lang="en-US" sz="4400" b="1" dirty="0">
              <a:latin typeface="Lucida Fax" panose="020606020505050202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ClrTx/>
              <a:buFont typeface="Wingdings" panose="05000000000000000000" pitchFamily="2" charset="2"/>
              <a:buChar char="q"/>
            </a:pPr>
            <a:r>
              <a:rPr lang="en-US" sz="2800" b="1" dirty="0">
                <a:latin typeface="Lucida Fax" panose="02060602050505020204" pitchFamily="18" charset="0"/>
              </a:rPr>
              <a:t>Employment </a:t>
            </a:r>
            <a:r>
              <a:rPr lang="en-US" sz="2800" b="1" dirty="0" smtClean="0">
                <a:latin typeface="Lucida Fax" panose="02060602050505020204" pitchFamily="18" charset="0"/>
              </a:rPr>
              <a:t>/Selection /</a:t>
            </a:r>
            <a:r>
              <a:rPr lang="en-US" sz="2800" b="1" dirty="0">
                <a:latin typeface="Lucida Fax" panose="02060602050505020204" pitchFamily="18" charset="0"/>
              </a:rPr>
              <a:t>Job </a:t>
            </a:r>
            <a:r>
              <a:rPr lang="en-US" sz="2800" b="1" dirty="0" smtClean="0">
                <a:latin typeface="Lucida Fax" panose="02060602050505020204" pitchFamily="18" charset="0"/>
              </a:rPr>
              <a:t>Interview </a:t>
            </a:r>
            <a:endParaRPr lang="en-US" sz="2800" b="1" dirty="0">
              <a:latin typeface="Lucida Fax" panose="02060602050505020204" pitchFamily="18" charset="0"/>
            </a:endParaRPr>
          </a:p>
          <a:p>
            <a:pPr>
              <a:buClrTx/>
              <a:buFont typeface="Wingdings" panose="05000000000000000000" pitchFamily="2" charset="2"/>
              <a:buChar char="q"/>
            </a:pPr>
            <a:endParaRPr lang="en-US" sz="2800" b="1" dirty="0">
              <a:latin typeface="Lucida Fax" panose="02060602050505020204" pitchFamily="18" charset="0"/>
            </a:endParaRPr>
          </a:p>
          <a:p>
            <a:pPr>
              <a:buClrTx/>
              <a:buFont typeface="Wingdings" panose="05000000000000000000" pitchFamily="2" charset="2"/>
              <a:buChar char="q"/>
            </a:pPr>
            <a:r>
              <a:rPr lang="en-US" sz="2800" b="1" dirty="0">
                <a:latin typeface="Lucida Fax" panose="02060602050505020204" pitchFamily="18" charset="0"/>
              </a:rPr>
              <a:t>Appraisal /Assessment Interview</a:t>
            </a:r>
          </a:p>
          <a:p>
            <a:pPr>
              <a:buClrTx/>
              <a:buFont typeface="Wingdings" panose="05000000000000000000" pitchFamily="2" charset="2"/>
              <a:buChar char="q"/>
            </a:pPr>
            <a:endParaRPr lang="en-US" sz="2800" b="1" dirty="0">
              <a:latin typeface="Lucida Fax" panose="02060602050505020204" pitchFamily="18" charset="0"/>
            </a:endParaRPr>
          </a:p>
          <a:p>
            <a:pPr>
              <a:buClrTx/>
              <a:buFont typeface="Wingdings" panose="05000000000000000000" pitchFamily="2" charset="2"/>
              <a:buChar char="q"/>
            </a:pPr>
            <a:r>
              <a:rPr lang="en-US" sz="2800" b="1" dirty="0">
                <a:latin typeface="Lucida Fax" panose="02060602050505020204" pitchFamily="18" charset="0"/>
              </a:rPr>
              <a:t>Exit Interview</a:t>
            </a:r>
          </a:p>
          <a:p>
            <a:pPr>
              <a:buClrTx/>
              <a:buFont typeface="Wingdings" panose="05000000000000000000" pitchFamily="2" charset="2"/>
              <a:buChar char="q"/>
            </a:pPr>
            <a:endParaRPr lang="en-US" sz="2800" b="1" dirty="0">
              <a:latin typeface="Lucida Fax" panose="02060602050505020204" pitchFamily="18" charset="0"/>
            </a:endParaRPr>
          </a:p>
          <a:p>
            <a:pPr>
              <a:buClrTx/>
              <a:buFont typeface="Wingdings" panose="05000000000000000000" pitchFamily="2" charset="2"/>
              <a:buChar char="q"/>
            </a:pPr>
            <a:r>
              <a:rPr lang="en-US" sz="2800" b="1" dirty="0">
                <a:latin typeface="Lucida Fax" panose="02060602050505020204" pitchFamily="18" charset="0"/>
              </a:rPr>
              <a:t>Grievance Interview </a:t>
            </a:r>
          </a:p>
          <a:p>
            <a:pPr>
              <a:buClrTx/>
              <a:buFont typeface="Wingdings" panose="05000000000000000000" pitchFamily="2" charset="2"/>
              <a:buChar char="q"/>
            </a:pPr>
            <a:endParaRPr lang="en-US" sz="2800" b="1" dirty="0">
              <a:latin typeface="Lucida Fax" panose="02060602050505020204" pitchFamily="18" charset="0"/>
            </a:endParaRPr>
          </a:p>
          <a:p>
            <a:pPr>
              <a:buClrTx/>
              <a:buFont typeface="Wingdings" panose="05000000000000000000" pitchFamily="2" charset="2"/>
              <a:buChar char="q"/>
            </a:pPr>
            <a:r>
              <a:rPr lang="en-US" sz="2800" b="1" dirty="0">
                <a:latin typeface="Lucida Fax" panose="02060602050505020204" pitchFamily="18" charset="0"/>
              </a:rPr>
              <a:t>Online Interview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9210251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260351"/>
            <a:ext cx="10363200" cy="958849"/>
          </a:xfrm>
        </p:spPr>
        <p:txBody>
          <a:bodyPr>
            <a:normAutofit/>
          </a:bodyPr>
          <a:lstStyle/>
          <a:p>
            <a:pPr algn="ctr"/>
            <a:r>
              <a:rPr lang="en-US" b="1" dirty="0" smtClean="0">
                <a:solidFill>
                  <a:schemeClr val="tx1"/>
                </a:solidFill>
                <a:latin typeface="Lucida Fax" panose="02060602050505020204" pitchFamily="18" charset="0"/>
              </a:rPr>
              <a:t>The Interviewer’s Preparations </a:t>
            </a:r>
            <a:endParaRPr lang="en-US" b="1" dirty="0">
              <a:solidFill>
                <a:schemeClr val="tx1"/>
              </a:solidFill>
              <a:latin typeface="Lucida Fax" panose="020606020505050202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023937" y="1392239"/>
            <a:ext cx="10591800" cy="50292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4100" b="1" dirty="0" smtClean="0">
                <a:latin typeface="Lucida Fax" panose="02060602050505020204" pitchFamily="18" charset="0"/>
              </a:rPr>
              <a:t>Purpose</a:t>
            </a:r>
            <a:endParaRPr lang="en-US" sz="4100" dirty="0">
              <a:latin typeface="Lucida Fax" panose="02060602050505020204" pitchFamily="18" charset="0"/>
            </a:endParaRPr>
          </a:p>
          <a:p>
            <a:pPr algn="just">
              <a:lnSpc>
                <a:spcPct val="150000"/>
              </a:lnSpc>
              <a:buClrTx/>
            </a:pPr>
            <a:r>
              <a:rPr lang="en-US" sz="2400" b="1" dirty="0">
                <a:latin typeface="Lucida Fax" panose="02060602050505020204" pitchFamily="18" charset="0"/>
              </a:rPr>
              <a:t>To select a candidate</a:t>
            </a:r>
          </a:p>
          <a:p>
            <a:pPr algn="just">
              <a:lnSpc>
                <a:spcPct val="150000"/>
              </a:lnSpc>
              <a:buClrTx/>
            </a:pPr>
            <a:r>
              <a:rPr lang="en-US" sz="2400" b="1" dirty="0">
                <a:latin typeface="Lucida Fax" panose="02060602050505020204" pitchFamily="18" charset="0"/>
              </a:rPr>
              <a:t>To obtain information about progress from subordinates</a:t>
            </a:r>
          </a:p>
          <a:p>
            <a:pPr algn="just">
              <a:lnSpc>
                <a:spcPct val="150000"/>
              </a:lnSpc>
              <a:buClrTx/>
            </a:pPr>
            <a:r>
              <a:rPr lang="en-US" sz="2400" b="1" dirty="0">
                <a:latin typeface="Lucida Fax" panose="02060602050505020204" pitchFamily="18" charset="0"/>
              </a:rPr>
              <a:t>To review the working of managers or agents</a:t>
            </a:r>
          </a:p>
          <a:p>
            <a:pPr algn="just">
              <a:lnSpc>
                <a:spcPct val="150000"/>
              </a:lnSpc>
              <a:buClrTx/>
            </a:pPr>
            <a:r>
              <a:rPr lang="en-US" sz="2400" b="1" dirty="0">
                <a:latin typeface="Lucida Fax" panose="02060602050505020204" pitchFamily="18" charset="0"/>
              </a:rPr>
              <a:t>Filling a post that is vacant </a:t>
            </a:r>
          </a:p>
          <a:p>
            <a:pPr marL="0" indent="285750" algn="just">
              <a:lnSpc>
                <a:spcPct val="150000"/>
              </a:lnSpc>
              <a:buClrTx/>
              <a:buNone/>
            </a:pPr>
            <a:r>
              <a:rPr lang="en-US" sz="2400" b="1" dirty="0">
                <a:latin typeface="Lucida Fax" panose="02060602050505020204" pitchFamily="18" charset="0"/>
              </a:rPr>
              <a:t>(Qualifications, Background, Experience, etc.)</a:t>
            </a:r>
          </a:p>
          <a:p>
            <a:pPr algn="just">
              <a:lnSpc>
                <a:spcPct val="150000"/>
              </a:lnSpc>
              <a:buClrTx/>
            </a:pPr>
            <a:r>
              <a:rPr lang="en-US" sz="2400" b="1" dirty="0">
                <a:latin typeface="Lucida Fax" panose="02060602050505020204" pitchFamily="18" charset="0"/>
              </a:rPr>
              <a:t>Based on the above factors, the interviewer ought to prepare a set of suitable questions for the interview.</a:t>
            </a:r>
          </a:p>
        </p:txBody>
      </p:sp>
    </p:spTree>
    <p:extLst>
      <p:ext uri="{BB962C8B-B14F-4D97-AF65-F5344CB8AC3E}">
        <p14:creationId xmlns:p14="http://schemas.microsoft.com/office/powerpoint/2010/main" xmlns="" val="10766104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09600" y="381000"/>
            <a:ext cx="10972800" cy="5943600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endParaRPr lang="en-US" sz="1100" b="1" dirty="0" smtClean="0">
              <a:latin typeface="Bookman Old Style" pitchFamily="18" charset="0"/>
            </a:endParaRPr>
          </a:p>
          <a:p>
            <a:pPr marL="0" indent="0" algn="ctr">
              <a:buNone/>
            </a:pPr>
            <a:r>
              <a:rPr lang="en-US" sz="3500" b="1" dirty="0" smtClean="0">
                <a:latin typeface="Lucida Fax" panose="02060602050505020204" pitchFamily="18" charset="0"/>
              </a:rPr>
              <a:t>Deciding </a:t>
            </a:r>
            <a:r>
              <a:rPr lang="en-US" sz="3500" b="1" dirty="0">
                <a:latin typeface="Lucida Fax" panose="02060602050505020204" pitchFamily="18" charset="0"/>
              </a:rPr>
              <a:t>on Date </a:t>
            </a:r>
            <a:r>
              <a:rPr lang="en-US" sz="3500" b="1" dirty="0" smtClean="0">
                <a:latin typeface="Lucida Fax" panose="02060602050505020204" pitchFamily="18" charset="0"/>
              </a:rPr>
              <a:t>&amp; Time</a:t>
            </a:r>
            <a:endParaRPr lang="en-US" sz="3500" b="1" dirty="0">
              <a:latin typeface="Lucida Fax" panose="02060602050505020204" pitchFamily="18" charset="0"/>
            </a:endParaRPr>
          </a:p>
          <a:p>
            <a:pPr algn="just">
              <a:lnSpc>
                <a:spcPct val="160000"/>
              </a:lnSpc>
              <a:buClr>
                <a:schemeClr val="tx1"/>
              </a:buClr>
            </a:pPr>
            <a:r>
              <a:rPr lang="en-US" sz="2200" b="1" dirty="0">
                <a:latin typeface="Lucida Fax" panose="02060602050505020204" pitchFamily="18" charset="0"/>
              </a:rPr>
              <a:t>A letter, call or E-mail that comprise of the instructions of the interview, should be sent with prior notice to the candidate</a:t>
            </a:r>
            <a:r>
              <a:rPr lang="en-US" sz="2200" b="1" dirty="0" smtClean="0">
                <a:latin typeface="Lucida Fax" panose="02060602050505020204" pitchFamily="18" charset="0"/>
              </a:rPr>
              <a:t>.</a:t>
            </a:r>
            <a:endParaRPr lang="en-US" b="1" dirty="0" smtClean="0">
              <a:latin typeface="Lucida Fax" panose="02060602050505020204" pitchFamily="18" charset="0"/>
            </a:endParaRPr>
          </a:p>
          <a:p>
            <a:pPr marL="0" indent="0" algn="ctr">
              <a:buClr>
                <a:schemeClr val="tx1"/>
              </a:buClr>
              <a:buNone/>
            </a:pPr>
            <a:r>
              <a:rPr lang="en-US" sz="3500" b="1" dirty="0">
                <a:latin typeface="Lucida Fax" panose="02060602050505020204" pitchFamily="18" charset="0"/>
              </a:rPr>
              <a:t>Seating Arrangement</a:t>
            </a:r>
          </a:p>
          <a:p>
            <a:pPr>
              <a:buClr>
                <a:schemeClr val="tx1"/>
              </a:buClr>
            </a:pPr>
            <a:r>
              <a:rPr lang="en-US" sz="2200" b="1" dirty="0">
                <a:latin typeface="Lucida Fax" panose="02060602050505020204" pitchFamily="18" charset="0"/>
              </a:rPr>
              <a:t>Proper arrangements should be made before scheduling an interview.</a:t>
            </a:r>
          </a:p>
          <a:p>
            <a:pPr marL="0" indent="0">
              <a:buClr>
                <a:schemeClr val="tx1"/>
              </a:buClr>
              <a:buNone/>
            </a:pPr>
            <a:endParaRPr lang="en-US" b="1" dirty="0" smtClean="0">
              <a:latin typeface="Lucida Fax" panose="02060602050505020204" pitchFamily="18" charset="0"/>
            </a:endParaRPr>
          </a:p>
          <a:p>
            <a:pPr marL="0" indent="0" algn="ctr">
              <a:buClr>
                <a:schemeClr val="tx1"/>
              </a:buClr>
              <a:buNone/>
            </a:pPr>
            <a:r>
              <a:rPr lang="en-US" sz="3500" b="1" dirty="0">
                <a:latin typeface="Lucida Fax" panose="02060602050505020204" pitchFamily="18" charset="0"/>
              </a:rPr>
              <a:t>Decision on the Committee members </a:t>
            </a:r>
          </a:p>
          <a:p>
            <a:pPr algn="just">
              <a:lnSpc>
                <a:spcPct val="150000"/>
              </a:lnSpc>
              <a:buClr>
                <a:schemeClr val="tx1"/>
              </a:buClr>
            </a:pPr>
            <a:r>
              <a:rPr lang="en-US" sz="2000" b="1" dirty="0">
                <a:latin typeface="Lucida Fax" panose="02060602050505020204" pitchFamily="18" charset="0"/>
              </a:rPr>
              <a:t>Each member should be provided with a copy of the applicant’s letter and bio-data.</a:t>
            </a:r>
          </a:p>
          <a:p>
            <a:pPr algn="just">
              <a:lnSpc>
                <a:spcPct val="150000"/>
              </a:lnSpc>
              <a:buClr>
                <a:schemeClr val="tx1"/>
              </a:buClr>
            </a:pPr>
            <a:r>
              <a:rPr lang="en-US" sz="2000" b="1" dirty="0">
                <a:latin typeface="Lucida Fax" panose="02060602050505020204" pitchFamily="18" charset="0"/>
              </a:rPr>
              <a:t>The question session should have a “lead” and “moderator” so as to maintain balance.</a:t>
            </a:r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xmlns="" val="35505953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9800" y="304800"/>
            <a:ext cx="83820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 smtClean="0">
                <a:solidFill>
                  <a:schemeClr val="tx1"/>
                </a:solidFill>
                <a:latin typeface="Lucida Fax" panose="02060602050505020204" pitchFamily="18" charset="0"/>
              </a:rPr>
              <a:t>The Four Phases of an Interview </a:t>
            </a:r>
            <a:endParaRPr lang="en-US" b="1" dirty="0">
              <a:solidFill>
                <a:schemeClr val="tx1"/>
              </a:solidFill>
              <a:latin typeface="Lucida Fax" panose="020606020505050202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914400" y="1433512"/>
            <a:ext cx="10668000" cy="4800600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en-US" sz="4000" b="1" dirty="0">
                <a:latin typeface="Lucida Fax" panose="02060602050505020204" pitchFamily="18" charset="0"/>
              </a:rPr>
              <a:t>WASP</a:t>
            </a:r>
          </a:p>
          <a:p>
            <a:pPr marL="0" indent="171450">
              <a:buNone/>
            </a:pPr>
            <a:r>
              <a:rPr lang="en-US" sz="3200" b="1" dirty="0">
                <a:latin typeface="Lucida Fax" panose="02060602050505020204" pitchFamily="18" charset="0"/>
              </a:rPr>
              <a:t>W – Welcome</a:t>
            </a:r>
          </a:p>
          <a:p>
            <a:pPr>
              <a:lnSpc>
                <a:spcPct val="150000"/>
              </a:lnSpc>
              <a:buClrTx/>
            </a:pPr>
            <a:r>
              <a:rPr lang="en-US" sz="2800" b="1" dirty="0">
                <a:latin typeface="Lucida Fax" panose="02060602050505020204" pitchFamily="18" charset="0"/>
              </a:rPr>
              <a:t>Friendly and Comfortable </a:t>
            </a:r>
          </a:p>
          <a:p>
            <a:pPr>
              <a:lnSpc>
                <a:spcPct val="150000"/>
              </a:lnSpc>
              <a:buClrTx/>
            </a:pPr>
            <a:r>
              <a:rPr lang="en-US" sz="2800" b="1" dirty="0">
                <a:latin typeface="Lucida Fax" panose="02060602050505020204" pitchFamily="18" charset="0"/>
              </a:rPr>
              <a:t>Attitude of the interviewer should be cordial</a:t>
            </a:r>
          </a:p>
          <a:p>
            <a:pPr>
              <a:lnSpc>
                <a:spcPct val="150000"/>
              </a:lnSpc>
              <a:buClrTx/>
            </a:pPr>
            <a:r>
              <a:rPr lang="en-US" sz="2800" b="1" dirty="0">
                <a:latin typeface="Lucida Fax" panose="02060602050505020204" pitchFamily="18" charset="0"/>
              </a:rPr>
              <a:t>The inability to answer a question asked, should not be pointed to the candidate</a:t>
            </a:r>
          </a:p>
          <a:p>
            <a:pPr>
              <a:lnSpc>
                <a:spcPct val="150000"/>
              </a:lnSpc>
              <a:buClrTx/>
            </a:pPr>
            <a:r>
              <a:rPr lang="en-US" sz="2800" b="1" dirty="0">
                <a:latin typeface="Lucida Fax" panose="02060602050505020204" pitchFamily="18" charset="0"/>
              </a:rPr>
              <a:t>This step leaves a lasting impression and acts as a foundation stone for further relations </a:t>
            </a:r>
          </a:p>
        </p:txBody>
      </p:sp>
    </p:spTree>
    <p:extLst>
      <p:ext uri="{BB962C8B-B14F-4D97-AF65-F5344CB8AC3E}">
        <p14:creationId xmlns:p14="http://schemas.microsoft.com/office/powerpoint/2010/main" xmlns="" val="10298319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914400" y="1371600"/>
            <a:ext cx="10896600" cy="5663624"/>
          </a:xfrm>
        </p:spPr>
        <p:txBody>
          <a:bodyPr>
            <a:normAutofit fontScale="70000" lnSpcReduction="20000"/>
          </a:bodyPr>
          <a:lstStyle/>
          <a:p>
            <a:pPr marL="0" indent="0" algn="ctr">
              <a:buNone/>
            </a:pPr>
            <a:endParaRPr lang="en-US" sz="3200" b="1" dirty="0">
              <a:latin typeface="Bookman Old Style" pitchFamily="18" charset="0"/>
            </a:endParaRPr>
          </a:p>
          <a:p>
            <a:pPr>
              <a:lnSpc>
                <a:spcPct val="150000"/>
              </a:lnSpc>
              <a:buClrTx/>
            </a:pPr>
            <a:r>
              <a:rPr lang="en-US" sz="3900" b="1" dirty="0">
                <a:latin typeface="Lucida Fax" panose="02060602050505020204" pitchFamily="18" charset="0"/>
              </a:rPr>
              <a:t>Previous experience, duties, likes and dislikes, achievements, salary last drawn and reason for changing </a:t>
            </a:r>
          </a:p>
          <a:p>
            <a:pPr>
              <a:lnSpc>
                <a:spcPct val="150000"/>
              </a:lnSpc>
              <a:buClrTx/>
            </a:pPr>
            <a:r>
              <a:rPr lang="en-US" sz="3900" b="1" dirty="0">
                <a:latin typeface="Lucida Fax" panose="02060602050505020204" pitchFamily="18" charset="0"/>
              </a:rPr>
              <a:t>Education and Qualifications, Extracurricular activities, etc.</a:t>
            </a:r>
          </a:p>
          <a:p>
            <a:pPr>
              <a:lnSpc>
                <a:spcPct val="150000"/>
              </a:lnSpc>
              <a:buClrTx/>
            </a:pPr>
            <a:r>
              <a:rPr lang="en-US" sz="3900" b="1" dirty="0">
                <a:latin typeface="Lucida Fax" panose="02060602050505020204" pitchFamily="18" charset="0"/>
              </a:rPr>
              <a:t>Details about home backgrounds, family conditions, etc.</a:t>
            </a:r>
          </a:p>
          <a:p>
            <a:pPr>
              <a:lnSpc>
                <a:spcPct val="150000"/>
              </a:lnSpc>
              <a:buClrTx/>
            </a:pPr>
            <a:r>
              <a:rPr lang="en-US" sz="3900" b="1" dirty="0">
                <a:latin typeface="Lucida Fax" panose="02060602050505020204" pitchFamily="18" charset="0"/>
              </a:rPr>
              <a:t>Current social status, hobbies and interest, Marital status, etc.</a:t>
            </a:r>
          </a:p>
        </p:txBody>
      </p:sp>
      <p:sp>
        <p:nvSpPr>
          <p:cNvPr id="4" name="Rectangle 3"/>
          <p:cNvSpPr/>
          <p:nvPr/>
        </p:nvSpPr>
        <p:spPr>
          <a:xfrm>
            <a:off x="1828800" y="457201"/>
            <a:ext cx="80772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>
                <a:latin typeface="Lucida Fax" panose="02060602050505020204" pitchFamily="18" charset="0"/>
              </a:rPr>
              <a:t>A – Acquiring Information</a:t>
            </a:r>
          </a:p>
        </p:txBody>
      </p:sp>
    </p:spTree>
    <p:extLst>
      <p:ext uri="{BB962C8B-B14F-4D97-AF65-F5344CB8AC3E}">
        <p14:creationId xmlns:p14="http://schemas.microsoft.com/office/powerpoint/2010/main" xmlns="" val="25088753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143000" y="685801"/>
            <a:ext cx="10287000" cy="5821363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en-US" sz="4300" b="1" dirty="0">
                <a:latin typeface="Lucida Fax" panose="02060602050505020204" pitchFamily="18" charset="0"/>
              </a:rPr>
              <a:t>Supplying Information </a:t>
            </a:r>
          </a:p>
          <a:p>
            <a:pPr>
              <a:lnSpc>
                <a:spcPct val="150000"/>
              </a:lnSpc>
              <a:buClrTx/>
              <a:buFont typeface="Wingdings" panose="05000000000000000000" pitchFamily="2" charset="2"/>
              <a:buChar char="v"/>
            </a:pPr>
            <a:r>
              <a:rPr lang="en-US" sz="2800" b="1" dirty="0">
                <a:latin typeface="Lucida Fax" panose="02060602050505020204" pitchFamily="18" charset="0"/>
              </a:rPr>
              <a:t>Brief about the organization </a:t>
            </a:r>
          </a:p>
          <a:p>
            <a:pPr>
              <a:lnSpc>
                <a:spcPct val="150000"/>
              </a:lnSpc>
              <a:buClrTx/>
              <a:buFont typeface="Wingdings" panose="05000000000000000000" pitchFamily="2" charset="2"/>
              <a:buChar char="v"/>
            </a:pPr>
            <a:r>
              <a:rPr lang="en-US" sz="2800" b="1" dirty="0">
                <a:latin typeface="Lucida Fax" panose="02060602050505020204" pitchFamily="18" charset="0"/>
              </a:rPr>
              <a:t>Find out if the candidate has any views to offer</a:t>
            </a:r>
          </a:p>
          <a:p>
            <a:pPr>
              <a:lnSpc>
                <a:spcPct val="150000"/>
              </a:lnSpc>
              <a:buClrTx/>
              <a:buFont typeface="Wingdings" panose="05000000000000000000" pitchFamily="2" charset="2"/>
              <a:buChar char="v"/>
            </a:pPr>
            <a:r>
              <a:rPr lang="en-US" sz="2800" b="1" dirty="0">
                <a:latin typeface="Lucida Fax" panose="02060602050505020204" pitchFamily="18" charset="0"/>
              </a:rPr>
              <a:t>Clarifications or Doubts </a:t>
            </a:r>
          </a:p>
          <a:p>
            <a:pPr marL="0" indent="0">
              <a:buNone/>
            </a:pPr>
            <a:endParaRPr lang="en-US" sz="2000" dirty="0">
              <a:latin typeface="Lucida Fax" panose="02060602050505020204" pitchFamily="18" charset="0"/>
            </a:endParaRPr>
          </a:p>
          <a:p>
            <a:pPr marL="0" indent="0" algn="ctr">
              <a:buNone/>
            </a:pPr>
            <a:r>
              <a:rPr lang="en-US" sz="4300" b="1" dirty="0">
                <a:latin typeface="Lucida Fax" panose="02060602050505020204" pitchFamily="18" charset="0"/>
              </a:rPr>
              <a:t>Parting </a:t>
            </a:r>
          </a:p>
          <a:p>
            <a:pPr algn="just">
              <a:lnSpc>
                <a:spcPct val="150000"/>
              </a:lnSpc>
              <a:buClrTx/>
              <a:buFont typeface="Wingdings" panose="05000000000000000000" pitchFamily="2" charset="2"/>
              <a:buChar char="v"/>
            </a:pPr>
            <a:r>
              <a:rPr lang="en-US" sz="2800" b="1" dirty="0">
                <a:latin typeface="Lucida Fax" panose="02060602050505020204" pitchFamily="18" charset="0"/>
              </a:rPr>
              <a:t>Friendly </a:t>
            </a:r>
          </a:p>
          <a:p>
            <a:pPr algn="just">
              <a:lnSpc>
                <a:spcPct val="150000"/>
              </a:lnSpc>
              <a:buClrTx/>
              <a:buFont typeface="Wingdings" panose="05000000000000000000" pitchFamily="2" charset="2"/>
              <a:buChar char="v"/>
            </a:pPr>
            <a:r>
              <a:rPr lang="en-US" sz="2800" b="1" dirty="0">
                <a:latin typeface="Lucida Fax" panose="02060602050505020204" pitchFamily="18" charset="0"/>
              </a:rPr>
              <a:t>Time and patience, should be appreciated</a:t>
            </a:r>
          </a:p>
          <a:p>
            <a:pPr algn="just">
              <a:lnSpc>
                <a:spcPct val="150000"/>
              </a:lnSpc>
              <a:buClrTx/>
              <a:buFont typeface="Wingdings" panose="05000000000000000000" pitchFamily="2" charset="2"/>
              <a:buChar char="v"/>
            </a:pPr>
            <a:r>
              <a:rPr lang="en-US" sz="2800" b="1" dirty="0">
                <a:latin typeface="Lucida Fax" panose="02060602050505020204" pitchFamily="18" charset="0"/>
              </a:rPr>
              <a:t>Results should be given</a:t>
            </a:r>
          </a:p>
          <a:p>
            <a:pPr marL="0" indent="0" algn="just">
              <a:lnSpc>
                <a:spcPct val="150000"/>
              </a:lnSpc>
              <a:buClrTx/>
              <a:buNone/>
            </a:pPr>
            <a:endParaRPr lang="en-US" sz="2800" dirty="0">
              <a:latin typeface="Bookman Old Style" pitchFamily="18" charset="0"/>
            </a:endParaRPr>
          </a:p>
          <a:p>
            <a:endParaRPr lang="en-US" sz="2000" dirty="0">
              <a:latin typeface="Bookman Old Styl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752971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Image result for interviews"/>
          <p:cNvPicPr>
            <a:picLocks noGrp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752600" y="685800"/>
            <a:ext cx="8305800" cy="556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01697838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quity">
  <a:themeElements>
    <a:clrScheme name="Equity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Equity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Equity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803</TotalTime>
  <Words>703</Words>
  <Application>Microsoft Office PowerPoint</Application>
  <PresentationFormat>Custom</PresentationFormat>
  <Paragraphs>137</Paragraphs>
  <Slides>24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5" baseType="lpstr">
      <vt:lpstr>Equity</vt:lpstr>
      <vt:lpstr>INTERVIEWS </vt:lpstr>
      <vt:lpstr>Slide 2</vt:lpstr>
      <vt:lpstr>Types of Interviews  </vt:lpstr>
      <vt:lpstr>The Interviewer’s Preparations </vt:lpstr>
      <vt:lpstr>Slide 5</vt:lpstr>
      <vt:lpstr>The Four Phases of an Interview </vt:lpstr>
      <vt:lpstr>Slide 7</vt:lpstr>
      <vt:lpstr>Slide 8</vt:lpstr>
      <vt:lpstr>Slide 9</vt:lpstr>
      <vt:lpstr>Candidate’s Preparation Guide</vt:lpstr>
      <vt:lpstr>Pre Interview Preparation </vt:lpstr>
      <vt:lpstr>Slide 12</vt:lpstr>
      <vt:lpstr>Performance During the Interview </vt:lpstr>
      <vt:lpstr>Slide 14</vt:lpstr>
      <vt:lpstr>Slide 15</vt:lpstr>
      <vt:lpstr>Interview Questions </vt:lpstr>
      <vt:lpstr>Slide 17</vt:lpstr>
      <vt:lpstr>Frequently Asked Interview Questions</vt:lpstr>
      <vt:lpstr>Alternative Interview Formats </vt:lpstr>
      <vt:lpstr>Alternative Interview Formats </vt:lpstr>
      <vt:lpstr>Online Interview </vt:lpstr>
      <vt:lpstr>Web/Video Interview</vt:lpstr>
      <vt:lpstr>Types of Interviews </vt:lpstr>
      <vt:lpstr>Slide 24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INTERVIEWS</dc:title>
  <dc:creator>Wilma Gomes</dc:creator>
  <cp:lastModifiedBy>Admin</cp:lastModifiedBy>
  <cp:revision>45</cp:revision>
  <dcterms:created xsi:type="dcterms:W3CDTF">2017-12-06T17:41:00Z</dcterms:created>
  <dcterms:modified xsi:type="dcterms:W3CDTF">2019-03-27T07:34:37Z</dcterms:modified>
</cp:coreProperties>
</file>