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3" r:id="rId2"/>
    <p:sldId id="257" r:id="rId3"/>
    <p:sldId id="258" r:id="rId4"/>
    <p:sldId id="259" r:id="rId5"/>
    <p:sldId id="260"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94650" autoAdjust="0"/>
  </p:normalViewPr>
  <p:slideViewPr>
    <p:cSldViewPr>
      <p:cViewPr varScale="1">
        <p:scale>
          <a:sx n="52" d="100"/>
          <a:sy n="52" d="100"/>
        </p:scale>
        <p:origin x="-1224" y="-6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0A0391-0B08-452F-824B-D9289D86C7F1}" type="datetimeFigureOut">
              <a:rPr lang="en-IN" smtClean="0"/>
              <a:t>18-10-2020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BB72C8-CBE7-4B5E-BAC6-294FE8590251}" type="slidenum">
              <a:rPr lang="en-IN" smtClean="0"/>
              <a:t>‹#›</a:t>
            </a:fld>
            <a:endParaRPr lang="en-IN"/>
          </a:p>
        </p:txBody>
      </p:sp>
    </p:spTree>
    <p:extLst>
      <p:ext uri="{BB962C8B-B14F-4D97-AF65-F5344CB8AC3E}">
        <p14:creationId xmlns:p14="http://schemas.microsoft.com/office/powerpoint/2010/main" val="353057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B31D81CE-11B0-46CD-ADA7-5E136DCBD06C}" type="slidenum">
              <a:rPr lang="en-IN" smtClean="0"/>
              <a:t>4</a:t>
            </a:fld>
            <a:endParaRPr lang="en-IN"/>
          </a:p>
        </p:txBody>
      </p:sp>
    </p:spTree>
    <p:extLst>
      <p:ext uri="{BB962C8B-B14F-4D97-AF65-F5344CB8AC3E}">
        <p14:creationId xmlns:p14="http://schemas.microsoft.com/office/powerpoint/2010/main" val="1485427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10/18/2020</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D8BD707-D9CF-40AE-B4C6-C98DA3205C09}" type="datetimeFigureOut">
              <a:rPr lang="en-US" smtClean="0"/>
              <a:pPr/>
              <a:t>10/18/2020</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PRINCIPLES OF MANAGEMENT</a:t>
            </a:r>
            <a:br>
              <a:rPr lang="en-IN" dirty="0" smtClean="0"/>
            </a:br>
            <a:r>
              <a:rPr lang="en-IN" dirty="0" smtClean="0"/>
              <a:t>Practice Case-lets</a:t>
            </a:r>
            <a:endParaRPr lang="en-IN" dirty="0"/>
          </a:p>
        </p:txBody>
      </p:sp>
      <p:sp>
        <p:nvSpPr>
          <p:cNvPr id="3" name="Subtitle 2"/>
          <p:cNvSpPr>
            <a:spLocks noGrp="1"/>
          </p:cNvSpPr>
          <p:nvPr>
            <p:ph type="subTitle" idx="1"/>
          </p:nvPr>
        </p:nvSpPr>
        <p:spPr/>
        <p:txBody>
          <a:bodyPr/>
          <a:lstStyle/>
          <a:p>
            <a:r>
              <a:rPr lang="en-IN" dirty="0" smtClean="0"/>
              <a:t>Unit I</a:t>
            </a:r>
            <a:endParaRPr lang="en-IN" dirty="0"/>
          </a:p>
        </p:txBody>
      </p:sp>
    </p:spTree>
    <p:extLst>
      <p:ext uri="{BB962C8B-B14F-4D97-AF65-F5344CB8AC3E}">
        <p14:creationId xmlns:p14="http://schemas.microsoft.com/office/powerpoint/2010/main" val="136998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908720"/>
            <a:ext cx="8784976" cy="5586145"/>
          </a:xfrm>
          <a:prstGeom prst="rect">
            <a:avLst/>
          </a:prstGeom>
        </p:spPr>
        <p:txBody>
          <a:bodyPr wrap="square">
            <a:spAutoFit/>
          </a:bodyPr>
          <a:lstStyle/>
          <a:p>
            <a:r>
              <a:rPr lang="en-IN" sz="2100" dirty="0" err="1">
                <a:latin typeface="Times New Roman" pitchFamily="18" charset="0"/>
                <a:cs typeface="Times New Roman" pitchFamily="18" charset="0"/>
              </a:rPr>
              <a:t>Sanchit</a:t>
            </a:r>
            <a:r>
              <a:rPr lang="en-IN" sz="2100" dirty="0">
                <a:latin typeface="Times New Roman" pitchFamily="18" charset="0"/>
                <a:cs typeface="Times New Roman" pitchFamily="18" charset="0"/>
              </a:rPr>
              <a:t>, after completing his entrepreneurship course from Sweden returned to India and started a coffee shop ‘</a:t>
            </a:r>
            <a:r>
              <a:rPr lang="en-IN" sz="2100" dirty="0" err="1">
                <a:latin typeface="Times New Roman" pitchFamily="18" charset="0"/>
                <a:cs typeface="Times New Roman" pitchFamily="18" charset="0"/>
              </a:rPr>
              <a:t>AromaCoffeeCan</a:t>
            </a:r>
            <a:r>
              <a:rPr lang="en-IN" sz="2100" dirty="0">
                <a:latin typeface="Times New Roman" pitchFamily="18" charset="0"/>
                <a:cs typeface="Times New Roman" pitchFamily="18" charset="0"/>
              </a:rPr>
              <a:t>’ in a famous mall in New Delhi. The speciality of the coffee ship was the special aroma of coffee and a wide variety of flavours to choose from. Somehow, the business was neither profitable nor popular. </a:t>
            </a:r>
            <a:r>
              <a:rPr lang="en-IN" sz="2100" dirty="0" err="1">
                <a:latin typeface="Times New Roman" pitchFamily="18" charset="0"/>
                <a:cs typeface="Times New Roman" pitchFamily="18" charset="0"/>
              </a:rPr>
              <a:t>Sanchit</a:t>
            </a:r>
            <a:r>
              <a:rPr lang="en-IN" sz="2100" dirty="0">
                <a:latin typeface="Times New Roman" pitchFamily="18" charset="0"/>
                <a:cs typeface="Times New Roman" pitchFamily="18" charset="0"/>
              </a:rPr>
              <a:t> was keen to find out the reason. He appointed </a:t>
            </a:r>
            <a:r>
              <a:rPr lang="en-IN" sz="2100" dirty="0" err="1">
                <a:latin typeface="Times New Roman" pitchFamily="18" charset="0"/>
                <a:cs typeface="Times New Roman" pitchFamily="18" charset="0"/>
              </a:rPr>
              <a:t>Sandhya</a:t>
            </a:r>
            <a:r>
              <a:rPr lang="en-IN" sz="2100" dirty="0">
                <a:latin typeface="Times New Roman" pitchFamily="18" charset="0"/>
                <a:cs typeface="Times New Roman" pitchFamily="18" charset="0"/>
              </a:rPr>
              <a:t>, an MBA from a reputed college, as a Manager to find out the causes for the same.</a:t>
            </a:r>
            <a:br>
              <a:rPr lang="en-IN" sz="2100" dirty="0">
                <a:latin typeface="Times New Roman" pitchFamily="18" charset="0"/>
                <a:cs typeface="Times New Roman" pitchFamily="18" charset="0"/>
              </a:rPr>
            </a:br>
            <a:r>
              <a:rPr lang="en-IN" sz="2100" dirty="0" err="1">
                <a:latin typeface="Times New Roman" pitchFamily="18" charset="0"/>
                <a:cs typeface="Times New Roman" pitchFamily="18" charset="0"/>
              </a:rPr>
              <a:t>Sandhya</a:t>
            </a:r>
            <a:r>
              <a:rPr lang="en-IN" sz="2100" dirty="0">
                <a:latin typeface="Times New Roman" pitchFamily="18" charset="0"/>
                <a:cs typeface="Times New Roman" pitchFamily="18" charset="0"/>
              </a:rPr>
              <a:t> took feedback from the clients and found out that though they loved the special unique aroma of coffee but were not happy with the long waiting time being taken to process the order. She analysed and found out that there were many unnecessary obstructions in between which could be eliminated. She fixed a standard time for processing the order.</a:t>
            </a:r>
            <a:br>
              <a:rPr lang="en-IN" sz="2100" dirty="0">
                <a:latin typeface="Times New Roman" pitchFamily="18" charset="0"/>
                <a:cs typeface="Times New Roman" pitchFamily="18" charset="0"/>
              </a:rPr>
            </a:br>
            <a:r>
              <a:rPr lang="en-IN" sz="2100" dirty="0">
                <a:latin typeface="Times New Roman" pitchFamily="18" charset="0"/>
                <a:cs typeface="Times New Roman" pitchFamily="18" charset="0"/>
              </a:rPr>
              <a:t>She also realised that there were some flavours whose demand was not enough. So, she also decided to stop the sale of such flavours. As a result with in a short period </a:t>
            </a:r>
            <a:r>
              <a:rPr lang="en-IN" sz="2100" dirty="0" err="1">
                <a:latin typeface="Times New Roman" pitchFamily="18" charset="0"/>
                <a:cs typeface="Times New Roman" pitchFamily="18" charset="0"/>
              </a:rPr>
              <a:t>Sandhya</a:t>
            </a:r>
            <a:r>
              <a:rPr lang="en-IN" sz="2100" dirty="0">
                <a:latin typeface="Times New Roman" pitchFamily="18" charset="0"/>
                <a:cs typeface="Times New Roman" pitchFamily="18" charset="0"/>
              </a:rPr>
              <a:t> was able to attract the customers.</a:t>
            </a:r>
            <a:br>
              <a:rPr lang="en-IN" sz="2100" dirty="0">
                <a:latin typeface="Times New Roman" pitchFamily="18" charset="0"/>
                <a:cs typeface="Times New Roman" pitchFamily="18" charset="0"/>
              </a:rPr>
            </a:br>
            <a:r>
              <a:rPr lang="en-IN" sz="2100" dirty="0">
                <a:latin typeface="Times New Roman" pitchFamily="18" charset="0"/>
                <a:cs typeface="Times New Roman" pitchFamily="18" charset="0"/>
              </a:rPr>
              <a:t>Identify and explain any two techniques of scientific management used by </a:t>
            </a:r>
            <a:r>
              <a:rPr lang="en-IN" sz="2100" dirty="0" err="1">
                <a:latin typeface="Times New Roman" pitchFamily="18" charset="0"/>
                <a:cs typeface="Times New Roman" pitchFamily="18" charset="0"/>
              </a:rPr>
              <a:t>Sandhya</a:t>
            </a:r>
            <a:r>
              <a:rPr lang="en-IN" sz="2100" dirty="0">
                <a:latin typeface="Times New Roman" pitchFamily="18" charset="0"/>
                <a:cs typeface="Times New Roman" pitchFamily="18" charset="0"/>
              </a:rPr>
              <a:t> to solve the problem.</a:t>
            </a:r>
          </a:p>
        </p:txBody>
      </p:sp>
      <p:sp>
        <p:nvSpPr>
          <p:cNvPr id="3" name="TextBox 2"/>
          <p:cNvSpPr txBox="1"/>
          <p:nvPr/>
        </p:nvSpPr>
        <p:spPr>
          <a:xfrm>
            <a:off x="179512" y="101823"/>
            <a:ext cx="2952328" cy="461665"/>
          </a:xfrm>
          <a:prstGeom prst="rect">
            <a:avLst/>
          </a:prstGeom>
          <a:noFill/>
        </p:spPr>
        <p:txBody>
          <a:bodyPr wrap="square" rtlCol="0">
            <a:spAutoFit/>
          </a:bodyPr>
          <a:lstStyle/>
          <a:p>
            <a:r>
              <a:rPr lang="en-IN" sz="2400" b="1" dirty="0" smtClean="0"/>
              <a:t>Case-Study</a:t>
            </a:r>
            <a:endParaRPr lang="en-IN" sz="2400" b="1" dirty="0"/>
          </a:p>
        </p:txBody>
      </p:sp>
    </p:spTree>
    <p:extLst>
      <p:ext uri="{BB962C8B-B14F-4D97-AF65-F5344CB8AC3E}">
        <p14:creationId xmlns:p14="http://schemas.microsoft.com/office/powerpoint/2010/main" val="168890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IN" dirty="0" smtClean="0"/>
              <a:t>Answer</a:t>
            </a:r>
            <a:endParaRPr lang="en-IN" dirty="0"/>
          </a:p>
        </p:txBody>
      </p:sp>
      <p:sp>
        <p:nvSpPr>
          <p:cNvPr id="3" name="Rectangle 2"/>
          <p:cNvSpPr/>
          <p:nvPr/>
        </p:nvSpPr>
        <p:spPr>
          <a:xfrm>
            <a:off x="22853" y="1124744"/>
            <a:ext cx="8856984" cy="5632311"/>
          </a:xfrm>
          <a:prstGeom prst="rect">
            <a:avLst/>
          </a:prstGeom>
        </p:spPr>
        <p:txBody>
          <a:bodyPr wrap="square">
            <a:spAutoFit/>
          </a:bodyPr>
          <a:lstStyle/>
          <a:p>
            <a:r>
              <a:rPr lang="en-IN" sz="2000" b="1" dirty="0"/>
              <a:t>Time study:</a:t>
            </a:r>
            <a:r>
              <a:rPr lang="en-IN" sz="2000" dirty="0"/>
              <a:t> It seeks to determines the standard time taken to perform a well-defined job. The objective of time study is to determine the number of workers to be employed , frame suitable incentive schemes and determine labour costs. By using time measuring devices for each element of task the standard time is fixed for the whole of the task by taking several readings.</a:t>
            </a:r>
          </a:p>
          <a:p>
            <a:r>
              <a:rPr lang="en-IN" sz="2000" b="1" dirty="0"/>
              <a:t>Simplification (Standardisation and Simplification):</a:t>
            </a:r>
            <a:r>
              <a:rPr lang="en-IN" sz="2000" dirty="0"/>
              <a:t> Simplification aims at eliminating superfluous diversity of products in terms of varieties, sizes and dimensions. It not only helps to reduce inventories but also save cost of labour, machines and tools. Thus it helps to increase turnover by ensuring optimum utilisation of resources.</a:t>
            </a:r>
          </a:p>
          <a:p>
            <a:r>
              <a:rPr lang="en-IN" sz="2000" b="1" dirty="0"/>
              <a:t>Motion study:</a:t>
            </a:r>
            <a:r>
              <a:rPr lang="en-IN" sz="2000" dirty="0"/>
              <a:t> Motion study refers to the study of movements of limbs of a worker while doing a particular task. It seek to divide all such movements into three categories namely;</a:t>
            </a:r>
          </a:p>
          <a:p>
            <a:pPr lvl="1"/>
            <a:r>
              <a:rPr lang="en-IN" sz="2000" dirty="0"/>
              <a:t>Motions which are required</a:t>
            </a:r>
          </a:p>
          <a:p>
            <a:pPr lvl="1"/>
            <a:r>
              <a:rPr lang="en-IN" sz="2000" dirty="0"/>
              <a:t>Motions which are unnecessary</a:t>
            </a:r>
          </a:p>
          <a:p>
            <a:pPr lvl="1"/>
            <a:r>
              <a:rPr lang="en-IN" sz="2000" dirty="0"/>
              <a:t>Motions which are incidental.</a:t>
            </a:r>
            <a:br>
              <a:rPr lang="en-IN" sz="2000" dirty="0"/>
            </a:br>
            <a:r>
              <a:rPr lang="en-IN" sz="2000" dirty="0"/>
              <a:t>Thus, motion study helps to eliminate unnecessary movements of a work and enables him to complete the given task efficiently</a:t>
            </a:r>
            <a:r>
              <a:rPr lang="en-IN" sz="2000" dirty="0" smtClean="0"/>
              <a:t>.</a:t>
            </a:r>
            <a:endParaRPr lang="en-IN" sz="2000" dirty="0"/>
          </a:p>
        </p:txBody>
      </p:sp>
    </p:spTree>
    <p:extLst>
      <p:ext uri="{BB962C8B-B14F-4D97-AF65-F5344CB8AC3E}">
        <p14:creationId xmlns:p14="http://schemas.microsoft.com/office/powerpoint/2010/main" val="3609320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IN" b="1" dirty="0" smtClean="0"/>
              <a:t>Case-study</a:t>
            </a:r>
            <a:endParaRPr lang="en-IN" b="1" dirty="0"/>
          </a:p>
        </p:txBody>
      </p:sp>
      <p:sp>
        <p:nvSpPr>
          <p:cNvPr id="3" name="Rectangle 2"/>
          <p:cNvSpPr/>
          <p:nvPr/>
        </p:nvSpPr>
        <p:spPr>
          <a:xfrm>
            <a:off x="107504" y="1340768"/>
            <a:ext cx="9036496" cy="5355312"/>
          </a:xfrm>
          <a:prstGeom prst="rect">
            <a:avLst/>
          </a:prstGeom>
        </p:spPr>
        <p:txBody>
          <a:bodyPr wrap="square">
            <a:spAutoFit/>
          </a:bodyPr>
          <a:lstStyle/>
          <a:p>
            <a:r>
              <a:rPr lang="en-IN" dirty="0" err="1"/>
              <a:t>Nutan</a:t>
            </a:r>
            <a:r>
              <a:rPr lang="en-IN" dirty="0"/>
              <a:t> Tiffin Box service was started in Mumbai by the Mumbai </a:t>
            </a:r>
            <a:r>
              <a:rPr lang="en-IN" dirty="0" err="1"/>
              <a:t>Dabbawalas</a:t>
            </a:r>
            <a:r>
              <a:rPr lang="en-IN" dirty="0"/>
              <a:t>. The </a:t>
            </a:r>
            <a:r>
              <a:rPr lang="en-IN" dirty="0" err="1"/>
              <a:t>Dabbawalas</a:t>
            </a:r>
            <a:r>
              <a:rPr lang="en-IN" dirty="0"/>
              <a:t> who are the soul of entire Mumbai aim to provide prompt and efficient services by providing tasty homemade tiffin to all office goers at the right time and place. The service is uninterrupted even on the days of bad weather, political unrest and social disturbances. Recently, they have started online booking system through their website ‘mydabbawala.com’. Owing to their tremendous popularity amongst the happy and satisfied customers and members, the </a:t>
            </a:r>
            <a:r>
              <a:rPr lang="en-IN" dirty="0" err="1"/>
              <a:t>Dabbawalas</a:t>
            </a:r>
            <a:r>
              <a:rPr lang="en-IN" dirty="0"/>
              <a:t> were invited as guest lecturer by top business schools. The </a:t>
            </a:r>
            <a:r>
              <a:rPr lang="en-IN" dirty="0" err="1"/>
              <a:t>Dabbawalas</a:t>
            </a:r>
            <a:r>
              <a:rPr lang="en-IN" dirty="0"/>
              <a:t> operate in a group of 25-30 people </a:t>
            </a:r>
            <a:r>
              <a:rPr lang="en-IN" dirty="0" err="1"/>
              <a:t>alongwith</a:t>
            </a:r>
            <a:r>
              <a:rPr lang="en-IN" dirty="0"/>
              <a:t> a group leader. Each group teams up with other groups in order to deliver the </a:t>
            </a:r>
            <a:r>
              <a:rPr lang="en-IN" dirty="0" err="1"/>
              <a:t>tiffins</a:t>
            </a:r>
            <a:r>
              <a:rPr lang="en-IN" dirty="0"/>
              <a:t> on time. They are not transferred on frequent basis as they have to remember the addresses of their customers. They follow certain rules while doing trade—no alcohol during working hours; no leaves without permission; wearing white caps and carrying ID cards during business hours.</a:t>
            </a:r>
            <a:br>
              <a:rPr lang="en-IN" dirty="0"/>
            </a:br>
            <a:r>
              <a:rPr lang="en-IN" dirty="0"/>
              <a:t>Recently, on the suggestion of a few self-motivated fellow men, the </a:t>
            </a:r>
            <a:r>
              <a:rPr lang="en-IN" dirty="0" err="1"/>
              <a:t>dabbawalas</a:t>
            </a:r>
            <a:r>
              <a:rPr lang="en-IN" dirty="0"/>
              <a:t> thought out and executed a plan of providing food left in </a:t>
            </a:r>
            <a:r>
              <a:rPr lang="en-IN" dirty="0" err="1"/>
              <a:t>tiffins</a:t>
            </a:r>
            <a:r>
              <a:rPr lang="en-IN" dirty="0"/>
              <a:t> by customers to slum children. They have instructed their customers to place red sticker if food is left in the tiffin, to be fed to poor children later.</a:t>
            </a:r>
          </a:p>
          <a:p>
            <a:r>
              <a:rPr lang="en-IN" dirty="0"/>
              <a:t>State any one principle of management given by </a:t>
            </a:r>
            <a:r>
              <a:rPr lang="en-IN" dirty="0" err="1"/>
              <a:t>Fayol</a:t>
            </a:r>
            <a:r>
              <a:rPr lang="en-IN" dirty="0"/>
              <a:t> and one characteristic of management mentioned in the above case.</a:t>
            </a:r>
          </a:p>
          <a:p>
            <a:r>
              <a:rPr lang="en-IN" dirty="0"/>
              <a:t>Give any two values which the </a:t>
            </a:r>
            <a:r>
              <a:rPr lang="en-IN" dirty="0" err="1"/>
              <a:t>Dabbawalas</a:t>
            </a:r>
            <a:r>
              <a:rPr lang="en-IN" dirty="0"/>
              <a:t> want to communicated to society.</a:t>
            </a:r>
          </a:p>
        </p:txBody>
      </p:sp>
    </p:spTree>
    <p:extLst>
      <p:ext uri="{BB962C8B-B14F-4D97-AF65-F5344CB8AC3E}">
        <p14:creationId xmlns:p14="http://schemas.microsoft.com/office/powerpoint/2010/main" val="1411675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IN" dirty="0" smtClean="0"/>
              <a:t>Answer</a:t>
            </a:r>
            <a:endParaRPr lang="en-IN" dirty="0"/>
          </a:p>
        </p:txBody>
      </p:sp>
      <p:sp>
        <p:nvSpPr>
          <p:cNvPr id="3" name="Rectangle 2"/>
          <p:cNvSpPr/>
          <p:nvPr/>
        </p:nvSpPr>
        <p:spPr>
          <a:xfrm>
            <a:off x="91547" y="1916832"/>
            <a:ext cx="8928992" cy="4154984"/>
          </a:xfrm>
          <a:prstGeom prst="rect">
            <a:avLst/>
          </a:prstGeom>
        </p:spPr>
        <p:txBody>
          <a:bodyPr wrap="square">
            <a:spAutoFit/>
          </a:bodyPr>
          <a:lstStyle/>
          <a:p>
            <a:r>
              <a:rPr lang="en-IN" sz="2200" dirty="0">
                <a:latin typeface="Times New Roman" pitchFamily="18" charset="0"/>
                <a:cs typeface="Times New Roman" pitchFamily="18" charset="0"/>
              </a:rPr>
              <a:t>The relevant principle of management given by </a:t>
            </a:r>
            <a:r>
              <a:rPr lang="en-IN" sz="2200" dirty="0" err="1">
                <a:latin typeface="Times New Roman" pitchFamily="18" charset="0"/>
                <a:cs typeface="Times New Roman" pitchFamily="18" charset="0"/>
              </a:rPr>
              <a:t>Fayol</a:t>
            </a:r>
            <a:r>
              <a:rPr lang="en-IN" sz="2200" dirty="0">
                <a:latin typeface="Times New Roman" pitchFamily="18" charset="0"/>
                <a:cs typeface="Times New Roman" pitchFamily="18" charset="0"/>
              </a:rPr>
              <a:t> is:</a:t>
            </a:r>
            <a:br>
              <a:rPr lang="en-IN" sz="2200" dirty="0">
                <a:latin typeface="Times New Roman" pitchFamily="18" charset="0"/>
                <a:cs typeface="Times New Roman" pitchFamily="18" charset="0"/>
              </a:rPr>
            </a:br>
            <a:r>
              <a:rPr lang="en-IN" sz="2200" dirty="0">
                <a:latin typeface="Times New Roman" pitchFamily="18" charset="0"/>
                <a:cs typeface="Times New Roman" pitchFamily="18" charset="0"/>
              </a:rPr>
              <a:t>Stability of Personnel: The employee turnover should be minimized to maintain organizational efficiency. Personnel should be selected and appointed after due and rigorous procedure. After placement, they should be kept at their post for a minimum fixed tenure so that they get time to show results. Any </a:t>
            </a:r>
            <a:r>
              <a:rPr lang="en-IN" sz="2200" dirty="0" err="1">
                <a:latin typeface="Times New Roman" pitchFamily="18" charset="0"/>
                <a:cs typeface="Times New Roman" pitchFamily="18" charset="0"/>
              </a:rPr>
              <a:t>adhocism</a:t>
            </a:r>
            <a:r>
              <a:rPr lang="en-IN" sz="2200" dirty="0">
                <a:latin typeface="Times New Roman" pitchFamily="18" charset="0"/>
                <a:cs typeface="Times New Roman" pitchFamily="18" charset="0"/>
              </a:rPr>
              <a:t> in this regard will create instability/insecurity among employees. They would tend to leave the organisation.</a:t>
            </a:r>
            <a:br>
              <a:rPr lang="en-IN" sz="2200" dirty="0">
                <a:latin typeface="Times New Roman" pitchFamily="18" charset="0"/>
                <a:cs typeface="Times New Roman" pitchFamily="18" charset="0"/>
              </a:rPr>
            </a:br>
            <a:r>
              <a:rPr lang="en-IN" sz="2200" dirty="0">
                <a:latin typeface="Times New Roman" pitchFamily="18" charset="0"/>
                <a:cs typeface="Times New Roman" pitchFamily="18" charset="0"/>
              </a:rPr>
              <a:t>(The other correct answers are principle of Discipline / Initiative / </a:t>
            </a:r>
            <a:r>
              <a:rPr lang="en-IN" sz="2200" dirty="0" err="1">
                <a:latin typeface="Times New Roman" pitchFamily="18" charset="0"/>
                <a:cs typeface="Times New Roman" pitchFamily="18" charset="0"/>
              </a:rPr>
              <a:t>Espirit</a:t>
            </a:r>
            <a:r>
              <a:rPr lang="en-IN" sz="2200" dirty="0">
                <a:latin typeface="Times New Roman" pitchFamily="18" charset="0"/>
                <a:cs typeface="Times New Roman" pitchFamily="18" charset="0"/>
              </a:rPr>
              <a:t> de corps) The characteristic of management mentioned in the above case is:</a:t>
            </a:r>
            <a:br>
              <a:rPr lang="en-IN" sz="2200" dirty="0">
                <a:latin typeface="Times New Roman" pitchFamily="18" charset="0"/>
                <a:cs typeface="Times New Roman" pitchFamily="18" charset="0"/>
              </a:rPr>
            </a:br>
            <a:r>
              <a:rPr lang="en-IN" sz="2200" dirty="0">
                <a:latin typeface="Times New Roman" pitchFamily="18" charset="0"/>
                <a:cs typeface="Times New Roman" pitchFamily="18" charset="0"/>
              </a:rPr>
              <a:t>Management is goal oriented as it seeks to integrate the efforts of different individuals towards the accomplishment of both organizational and individual goals.</a:t>
            </a:r>
          </a:p>
        </p:txBody>
      </p:sp>
    </p:spTree>
    <p:extLst>
      <p:ext uri="{BB962C8B-B14F-4D97-AF65-F5344CB8AC3E}">
        <p14:creationId xmlns:p14="http://schemas.microsoft.com/office/powerpoint/2010/main" val="143394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Case-Study</a:t>
            </a:r>
            <a:endParaRPr lang="en-IN" dirty="0"/>
          </a:p>
        </p:txBody>
      </p:sp>
      <p:sp>
        <p:nvSpPr>
          <p:cNvPr id="3" name="Rectangle 2"/>
          <p:cNvSpPr/>
          <p:nvPr/>
        </p:nvSpPr>
        <p:spPr>
          <a:xfrm>
            <a:off x="107504" y="1720840"/>
            <a:ext cx="8928992" cy="4832092"/>
          </a:xfrm>
          <a:prstGeom prst="rect">
            <a:avLst/>
          </a:prstGeom>
        </p:spPr>
        <p:txBody>
          <a:bodyPr wrap="square">
            <a:spAutoFit/>
          </a:bodyPr>
          <a:lstStyle/>
          <a:p>
            <a:r>
              <a:rPr lang="en-IN" sz="2800" dirty="0" err="1">
                <a:latin typeface="Times New Roman" pitchFamily="18" charset="0"/>
                <a:cs typeface="Times New Roman" pitchFamily="18" charset="0"/>
              </a:rPr>
              <a:t>Pawan</a:t>
            </a:r>
            <a:r>
              <a:rPr lang="en-IN" sz="2800" dirty="0">
                <a:latin typeface="Times New Roman" pitchFamily="18" charset="0"/>
                <a:cs typeface="Times New Roman" pitchFamily="18" charset="0"/>
              </a:rPr>
              <a:t> is working as a Production Manager in CFL Ltd. which manufactures CFL bulbs. There is no class-conflict between the management and workers. The working conditions are very good. The company is earning huge profits. As a policy, the management shares the profits earned with the workers because they believe in the prosperity of the employees.</a:t>
            </a:r>
          </a:p>
          <a:p>
            <a:r>
              <a:rPr lang="en-IN" sz="2800" dirty="0">
                <a:latin typeface="Times New Roman" pitchFamily="18" charset="0"/>
                <a:cs typeface="Times New Roman" pitchFamily="18" charset="0"/>
              </a:rPr>
              <a:t>State the principle of management described in the above paragraph.</a:t>
            </a:r>
          </a:p>
          <a:p>
            <a:r>
              <a:rPr lang="en-IN" sz="2800" dirty="0">
                <a:latin typeface="Times New Roman" pitchFamily="18" charset="0"/>
                <a:cs typeface="Times New Roman" pitchFamily="18" charset="0"/>
              </a:rPr>
              <a:t>Identify any two values which the company wants to communicate to society.</a:t>
            </a:r>
          </a:p>
        </p:txBody>
      </p:sp>
    </p:spTree>
    <p:extLst>
      <p:ext uri="{BB962C8B-B14F-4D97-AF65-F5344CB8AC3E}">
        <p14:creationId xmlns:p14="http://schemas.microsoft.com/office/powerpoint/2010/main" val="1719264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Answer</a:t>
            </a:r>
            <a:endParaRPr lang="en-IN" dirty="0"/>
          </a:p>
        </p:txBody>
      </p:sp>
      <p:sp>
        <p:nvSpPr>
          <p:cNvPr id="3" name="Rectangle 2"/>
          <p:cNvSpPr/>
          <p:nvPr/>
        </p:nvSpPr>
        <p:spPr>
          <a:xfrm>
            <a:off x="107504" y="2025387"/>
            <a:ext cx="8928992" cy="4339650"/>
          </a:xfrm>
          <a:prstGeom prst="rect">
            <a:avLst/>
          </a:prstGeom>
        </p:spPr>
        <p:txBody>
          <a:bodyPr wrap="square">
            <a:spAutoFit/>
          </a:bodyPr>
          <a:lstStyle/>
          <a:p>
            <a:r>
              <a:rPr lang="en-IN" sz="2300" dirty="0">
                <a:latin typeface="Times New Roman" pitchFamily="18" charset="0"/>
                <a:cs typeface="Times New Roman" pitchFamily="18" charset="0"/>
              </a:rPr>
              <a:t>The principle of management described in the above paragraph is ‘Harmony, not Discord’.</a:t>
            </a:r>
            <a:br>
              <a:rPr lang="en-IN" sz="2300" dirty="0">
                <a:latin typeface="Times New Roman" pitchFamily="18" charset="0"/>
                <a:cs typeface="Times New Roman" pitchFamily="18" charset="0"/>
              </a:rPr>
            </a:br>
            <a:r>
              <a:rPr lang="en-IN" sz="2300" dirty="0">
                <a:latin typeface="Times New Roman" pitchFamily="18" charset="0"/>
                <a:cs typeface="Times New Roman" pitchFamily="18" charset="0"/>
              </a:rPr>
              <a:t>Taylor emphasised that there should be complete harmony between the management and workers instead of a kind of class-conflict, the manager versus workers. To achieve this state, Taylor called for complete mental revolution on the part of both management and workers. The prosperity for the employer cannot exist for a long time unless it is accompanied by prosperity for the employees and vice versa. He advocated paternalistic style of management should be in practice.</a:t>
            </a:r>
          </a:p>
          <a:p>
            <a:r>
              <a:rPr lang="en-IN" sz="2300" dirty="0">
                <a:latin typeface="Times New Roman" pitchFamily="18" charset="0"/>
                <a:cs typeface="Times New Roman" pitchFamily="18" charset="0"/>
              </a:rPr>
              <a:t>The two values that the company wants to communicate to the society are:</a:t>
            </a:r>
          </a:p>
          <a:p>
            <a:pPr lvl="1"/>
            <a:r>
              <a:rPr lang="en-IN" sz="2300" dirty="0">
                <a:latin typeface="Times New Roman" pitchFamily="18" charset="0"/>
                <a:cs typeface="Times New Roman" pitchFamily="18" charset="0"/>
              </a:rPr>
              <a:t>Prosperity</a:t>
            </a:r>
          </a:p>
          <a:p>
            <a:pPr lvl="1"/>
            <a:r>
              <a:rPr lang="en-IN" sz="2300" dirty="0">
                <a:latin typeface="Times New Roman" pitchFamily="18" charset="0"/>
                <a:cs typeface="Times New Roman" pitchFamily="18" charset="0"/>
              </a:rPr>
              <a:t>Sharing</a:t>
            </a:r>
          </a:p>
        </p:txBody>
      </p:sp>
    </p:spTree>
    <p:extLst>
      <p:ext uri="{BB962C8B-B14F-4D97-AF65-F5344CB8AC3E}">
        <p14:creationId xmlns:p14="http://schemas.microsoft.com/office/powerpoint/2010/main" val="3834528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MCQ</a:t>
            </a:r>
            <a:endParaRPr lang="en-IN" dirty="0"/>
          </a:p>
        </p:txBody>
      </p:sp>
      <p:sp>
        <p:nvSpPr>
          <p:cNvPr id="3" name="Rectangle 2"/>
          <p:cNvSpPr/>
          <p:nvPr/>
        </p:nvSpPr>
        <p:spPr>
          <a:xfrm>
            <a:off x="2286000" y="3105835"/>
            <a:ext cx="4572000" cy="646331"/>
          </a:xfrm>
          <a:prstGeom prst="rect">
            <a:avLst/>
          </a:prstGeom>
        </p:spPr>
        <p:txBody>
          <a:bodyPr>
            <a:spAutoFit/>
          </a:bodyPr>
          <a:lstStyle/>
          <a:p>
            <a:r>
              <a:rPr lang="en-IN" dirty="0"/>
              <a:t>https://studyresearch.in/2019/04/22/onemarksigofmanagement/</a:t>
            </a:r>
          </a:p>
        </p:txBody>
      </p:sp>
    </p:spTree>
    <p:extLst>
      <p:ext uri="{BB962C8B-B14F-4D97-AF65-F5344CB8AC3E}">
        <p14:creationId xmlns:p14="http://schemas.microsoft.com/office/powerpoint/2010/main" val="31436233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TotalTime>
  <Words>404</Words>
  <Application>Microsoft Office PowerPoint</Application>
  <PresentationFormat>On-screen Show (4:3)</PresentationFormat>
  <Paragraphs>29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PRINCIPLES OF MANAGEMENT Practice Case-lets</vt:lpstr>
      <vt:lpstr>PowerPoint Presentation</vt:lpstr>
      <vt:lpstr>Answer</vt:lpstr>
      <vt:lpstr>Case-study</vt:lpstr>
      <vt:lpstr>Answer</vt:lpstr>
      <vt:lpstr>Case-Study</vt:lpstr>
      <vt:lpstr>Answer</vt:lpstr>
      <vt:lpstr>MCQ</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Aaryan</dc:creator>
  <cp:lastModifiedBy>Aaryan</cp:lastModifiedBy>
  <cp:revision>4</cp:revision>
  <dcterms:created xsi:type="dcterms:W3CDTF">2006-08-16T00:00:00Z</dcterms:created>
  <dcterms:modified xsi:type="dcterms:W3CDTF">2020-10-18T10:53:58Z</dcterms:modified>
</cp:coreProperties>
</file>