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CF8FD9-4C9A-4171-8A52-91AAAC47FA09}" type="datetimeFigureOut">
              <a:rPr lang="en-IN" smtClean="0"/>
              <a:t>21-04-2021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34198-5499-4E99-BC14-45CB3A0BD96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74528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61046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213773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534977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23887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132523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146679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888408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261469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441139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80832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41959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617368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429960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035382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599308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93413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574666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472919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870334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192991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2661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1" name="Google Shape;411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83937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455386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" name="Google Shape;417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5299641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075016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2489941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1" name="Google Shape;451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6761001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2" name="Google Shape;502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703083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" name="Google Shape;522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108896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2263927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8445354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136555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30920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101674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7016329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974727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9245460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3304252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1771757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34693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6893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31505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39574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293238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083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6446-4EF8-455A-A430-4B0B73F93313}" type="datetimeFigureOut">
              <a:rPr lang="en-IN" smtClean="0"/>
              <a:t>21-04-2021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7D2D4-DF99-4EBA-B246-578FCAF2D5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0845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6446-4EF8-455A-A430-4B0B73F93313}" type="datetimeFigureOut">
              <a:rPr lang="en-IN" smtClean="0"/>
              <a:t>21-04-2021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7D2D4-DF99-4EBA-B246-578FCAF2D5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73795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6446-4EF8-455A-A430-4B0B73F93313}" type="datetimeFigureOut">
              <a:rPr lang="en-IN" smtClean="0"/>
              <a:t>21-04-2021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7D2D4-DF99-4EBA-B246-578FCAF2D5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37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6446-4EF8-455A-A430-4B0B73F93313}" type="datetimeFigureOut">
              <a:rPr lang="en-IN" smtClean="0"/>
              <a:t>21-04-2021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7D2D4-DF99-4EBA-B246-578FCAF2D5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05816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6446-4EF8-455A-A430-4B0B73F93313}" type="datetimeFigureOut">
              <a:rPr lang="en-IN" smtClean="0"/>
              <a:t>21-04-2021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7D2D4-DF99-4EBA-B246-578FCAF2D5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92997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6446-4EF8-455A-A430-4B0B73F93313}" type="datetimeFigureOut">
              <a:rPr lang="en-IN" smtClean="0"/>
              <a:t>21-04-2021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7D2D4-DF99-4EBA-B246-578FCAF2D5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8914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6446-4EF8-455A-A430-4B0B73F93313}" type="datetimeFigureOut">
              <a:rPr lang="en-IN" smtClean="0"/>
              <a:t>21-04-2021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7D2D4-DF99-4EBA-B246-578FCAF2D5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88290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6446-4EF8-455A-A430-4B0B73F93313}" type="datetimeFigureOut">
              <a:rPr lang="en-IN" smtClean="0"/>
              <a:t>21-04-2021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7D2D4-DF99-4EBA-B246-578FCAF2D5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8998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6446-4EF8-455A-A430-4B0B73F93313}" type="datetimeFigureOut">
              <a:rPr lang="en-IN" smtClean="0"/>
              <a:t>21-04-2021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7D2D4-DF99-4EBA-B246-578FCAF2D5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4790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6446-4EF8-455A-A430-4B0B73F93313}" type="datetimeFigureOut">
              <a:rPr lang="en-IN" smtClean="0"/>
              <a:t>21-04-2021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7D2D4-DF99-4EBA-B246-578FCAF2D5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18379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6446-4EF8-455A-A430-4B0B73F93313}" type="datetimeFigureOut">
              <a:rPr lang="en-IN" smtClean="0"/>
              <a:t>21-04-2021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7D2D4-DF99-4EBA-B246-578FCAF2D5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3316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96446-4EF8-455A-A430-4B0B73F93313}" type="datetimeFigureOut">
              <a:rPr lang="en-IN" smtClean="0"/>
              <a:t>21-04-2021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7D2D4-DF99-4EBA-B246-578FCAF2D59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17410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vestopedia.com/terms/d/dowtheory.asp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2207568" y="404665"/>
            <a:ext cx="7772400" cy="1470025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Technical Analysis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2895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>
              <a:spcBef>
                <a:spcPts val="0"/>
              </a:spcBef>
              <a:buClr>
                <a:srgbClr val="888888"/>
              </a:buClr>
              <a:buSzPts val="3200"/>
            </a:pPr>
            <a:endParaRPr/>
          </a:p>
        </p:txBody>
      </p:sp>
      <p:pic>
        <p:nvPicPr>
          <p:cNvPr id="86" name="Google Shape;86;p13" descr="ta 01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11824" y="2132856"/>
            <a:ext cx="3506118" cy="41158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581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2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 fontScale="90000"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Premises /Rationale /Philosophy of Technical Analysis (TA).</a:t>
            </a:r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 algn="just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The three premises on which the technical approach is based:</a:t>
            </a:r>
            <a:endParaRPr/>
          </a:p>
          <a:p>
            <a:pPr marL="342900" indent="-139700" algn="just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1.	Market action discounts everything.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2.	Price moves in trends.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3.	History repeats itself.</a:t>
            </a:r>
            <a:endParaRPr/>
          </a:p>
          <a:p>
            <a:pPr marL="342900" indent="-139700" algn="just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  <a:p>
            <a:pPr marL="342900" indent="-139700" algn="just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  <a:p>
            <a:pPr marL="342900" indent="-1397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335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Advantages of TA</a:t>
            </a:r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Universal Applicability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Not Just for Stocks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Focus on Price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Demand Supply Analysis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Support &amp; Resistance 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Historical Price Clarity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Helps to Enter &amp; Exit Security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41698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4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Limitation of TA</a:t>
            </a:r>
            <a:endParaRPr/>
          </a:p>
        </p:txBody>
      </p:sp>
      <p:sp>
        <p:nvSpPr>
          <p:cNvPr id="170" name="Google Shape;170;p24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Biasness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Different Interpretation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Too Late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Always new level due to different time frames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Trader’s Remorse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Historical Prices</a:t>
            </a:r>
            <a:endParaRPr/>
          </a:p>
          <a:p>
            <a:pPr marL="342900" indent="-1397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574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5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Charts</a:t>
            </a:r>
            <a:endParaRPr/>
          </a:p>
        </p:txBody>
      </p:sp>
      <p:sp>
        <p:nvSpPr>
          <p:cNvPr id="176" name="Google Shape;176;p25"/>
          <p:cNvSpPr txBox="1">
            <a:spLocks noGrp="1"/>
          </p:cNvSpPr>
          <p:nvPr>
            <p:ph type="body" idx="1"/>
          </p:nvPr>
        </p:nvSpPr>
        <p:spPr>
          <a:xfrm>
            <a:off x="1828800" y="1524000"/>
            <a:ext cx="8382000" cy="51054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 algn="just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Charts are basic working tools.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Graphical representation of </a:t>
            </a:r>
            <a:r>
              <a:rPr lang="en-IN">
                <a:solidFill>
                  <a:srgbClr val="FF0000"/>
                </a:solidFill>
              </a:rPr>
              <a:t>past Price Moves</a:t>
            </a:r>
            <a:r>
              <a:rPr lang="en-IN"/>
              <a:t>.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Pictorial Representation.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It plots the complete price movements of the security over selected period of time.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X – axis  : Represents Time.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Y – axis  : Represents Price of Security.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6055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6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Line Charts</a:t>
            </a:r>
            <a:endParaRPr/>
          </a:p>
        </p:txBody>
      </p:sp>
      <p:sp>
        <p:nvSpPr>
          <p:cNvPr id="182" name="Google Shape;182;p26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 algn="just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Formed by Connecting the Dots, which represents Closing Price.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Very important in analysing the trend &amp; breakouts in case of pattern system.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Provides Clear Visual Illustrations.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Very useful when studying long term trend &amp; Corrections.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  <a:p>
            <a:pPr marL="342900" indent="-1397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191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7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Line Charts</a:t>
            </a:r>
            <a:endParaRPr/>
          </a:p>
        </p:txBody>
      </p:sp>
      <p:sp>
        <p:nvSpPr>
          <p:cNvPr id="188" name="Google Shape;188;p27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  <a:buNone/>
            </a:pPr>
            <a:endParaRPr/>
          </a:p>
          <a:p>
            <a:pPr marL="342900" indent="-1397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</p:txBody>
      </p:sp>
      <p:pic>
        <p:nvPicPr>
          <p:cNvPr id="189" name="Google Shape;189;p27" descr="WhatsApp Image 2020-06-18 at 3.11.19 PM.jpe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57401" y="1449103"/>
            <a:ext cx="8077199" cy="50962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795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8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Bar Chart</a:t>
            </a:r>
            <a:endParaRPr/>
          </a:p>
        </p:txBody>
      </p:sp>
      <p:sp>
        <p:nvSpPr>
          <p:cNvPr id="195" name="Google Shape;195;p28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Bar Chart shows 4 Pieces of Information :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r>
              <a:rPr lang="en-IN"/>
              <a:t>    1. Opening Price		2. Closing Price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r>
              <a:rPr lang="en-IN"/>
              <a:t>    3. High Price			4. Low Price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r>
              <a:rPr lang="en-IN"/>
              <a:t>                  </a:t>
            </a:r>
            <a:r>
              <a:rPr lang="en-IN" sz="1800"/>
              <a:t>High			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r>
              <a:rPr lang="en-IN"/>
              <a:t>			     </a:t>
            </a:r>
            <a:r>
              <a:rPr lang="en-IN" sz="1800"/>
              <a:t>Close</a:t>
            </a:r>
            <a:endParaRPr/>
          </a:p>
          <a:p>
            <a:pPr marL="342900" indent="-342900">
              <a:spcBef>
                <a:spcPts val="360"/>
              </a:spcBef>
              <a:buClr>
                <a:schemeClr val="dk1"/>
              </a:buClr>
              <a:buSzPts val="1800"/>
              <a:buNone/>
            </a:pPr>
            <a:endParaRPr sz="1800"/>
          </a:p>
          <a:p>
            <a:pPr marL="342900" indent="-342900">
              <a:spcBef>
                <a:spcPts val="360"/>
              </a:spcBef>
              <a:buClr>
                <a:schemeClr val="dk1"/>
              </a:buClr>
              <a:buSzPts val="1800"/>
              <a:buNone/>
            </a:pPr>
            <a:r>
              <a:rPr lang="en-IN" sz="1800"/>
              <a:t>       </a:t>
            </a:r>
            <a:endParaRPr/>
          </a:p>
          <a:p>
            <a:pPr marL="342900" indent="-342900">
              <a:spcBef>
                <a:spcPts val="360"/>
              </a:spcBef>
              <a:buClr>
                <a:schemeClr val="dk1"/>
              </a:buClr>
              <a:buSzPts val="1800"/>
              <a:buNone/>
            </a:pPr>
            <a:r>
              <a:rPr lang="en-IN" sz="1800"/>
              <a:t>                   Open </a:t>
            </a:r>
            <a:endParaRPr/>
          </a:p>
          <a:p>
            <a:pPr marL="342900" indent="-342900">
              <a:spcBef>
                <a:spcPts val="360"/>
              </a:spcBef>
              <a:buClr>
                <a:schemeClr val="dk1"/>
              </a:buClr>
              <a:buSzPts val="1800"/>
              <a:buNone/>
            </a:pPr>
            <a:r>
              <a:rPr lang="en-IN" sz="1800"/>
              <a:t>                                 Low </a:t>
            </a:r>
            <a:endParaRPr/>
          </a:p>
        </p:txBody>
      </p:sp>
      <p:cxnSp>
        <p:nvCxnSpPr>
          <p:cNvPr id="196" name="Google Shape;196;p28"/>
          <p:cNvCxnSpPr/>
          <p:nvPr/>
        </p:nvCxnSpPr>
        <p:spPr>
          <a:xfrm>
            <a:off x="3886200" y="3886200"/>
            <a:ext cx="0" cy="175260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7" name="Google Shape;197;p28"/>
          <p:cNvCxnSpPr/>
          <p:nvPr/>
        </p:nvCxnSpPr>
        <p:spPr>
          <a:xfrm>
            <a:off x="3886200" y="4191000"/>
            <a:ext cx="3048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8" name="Google Shape;198;p28"/>
          <p:cNvCxnSpPr/>
          <p:nvPr/>
        </p:nvCxnSpPr>
        <p:spPr>
          <a:xfrm rot="10800000">
            <a:off x="3581400" y="5181600"/>
            <a:ext cx="3048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99" name="Google Shape;199;p28" descr="003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57801" y="3733801"/>
            <a:ext cx="4572001" cy="22072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386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9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Candle Stick Chart</a:t>
            </a:r>
            <a:endParaRPr/>
          </a:p>
        </p:txBody>
      </p:sp>
      <p:sp>
        <p:nvSpPr>
          <p:cNvPr id="205" name="Google Shape;205;p29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Originated in Japan.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Mid 1600s (Rice Future)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Similar to Bar Charts.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In place of vertical line, it has Rectangular Box.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This box is called as Body.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Gives information for: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r>
              <a:rPr lang="en-IN"/>
              <a:t>	Opening Price, Closing Price, 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r>
              <a:rPr lang="en-IN"/>
              <a:t>    High Price &amp; Low Price.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98353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0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Candle Stick Chart (TYPES)</a:t>
            </a:r>
            <a:endParaRPr/>
          </a:p>
        </p:txBody>
      </p:sp>
      <p:sp>
        <p:nvSpPr>
          <p:cNvPr id="211" name="Google Shape;211;p30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Doji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One Candle Pattern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Two Candle Pattern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Three Candle Pattern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2565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1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Candle Stick Chart</a:t>
            </a:r>
            <a:endParaRPr/>
          </a:p>
        </p:txBody>
      </p:sp>
      <p:pic>
        <p:nvPicPr>
          <p:cNvPr id="217" name="Google Shape;217;p31" descr="candle.pn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962401" y="1524000"/>
            <a:ext cx="4786313" cy="49379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238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Market Analysis</a:t>
            </a:r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Financial Market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Profits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Data Analysis 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Methods			    Fundamental Analysis </a:t>
            </a:r>
            <a:endParaRPr/>
          </a:p>
          <a:p>
            <a:pPr lvl="8">
              <a:spcBef>
                <a:spcPts val="640"/>
              </a:spcBef>
              <a:buClr>
                <a:schemeClr val="dk1"/>
              </a:buClr>
              <a:buSzPts val="2000"/>
              <a:buNone/>
            </a:pPr>
            <a:r>
              <a:rPr lang="en-IN"/>
              <a:t>       </a:t>
            </a:r>
            <a:r>
              <a:rPr lang="en-IN" sz="3200"/>
              <a:t>Technical Analysis</a:t>
            </a:r>
            <a:endParaRPr sz="3200"/>
          </a:p>
        </p:txBody>
      </p:sp>
      <p:cxnSp>
        <p:nvCxnSpPr>
          <p:cNvPr id="93" name="Google Shape;93;p14"/>
          <p:cNvCxnSpPr/>
          <p:nvPr/>
        </p:nvCxnSpPr>
        <p:spPr>
          <a:xfrm rot="10800000" flipH="1">
            <a:off x="3962400" y="3581400"/>
            <a:ext cx="1981200" cy="7620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94" name="Google Shape;94;p14"/>
          <p:cNvCxnSpPr/>
          <p:nvPr/>
        </p:nvCxnSpPr>
        <p:spPr>
          <a:xfrm>
            <a:off x="3962400" y="3733800"/>
            <a:ext cx="2133600" cy="60960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103423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2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Candle Stick Chart</a:t>
            </a:r>
            <a:endParaRPr/>
          </a:p>
        </p:txBody>
      </p:sp>
      <p:pic>
        <p:nvPicPr>
          <p:cNvPr id="223" name="Google Shape;223;p32" descr="007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667001" y="1676400"/>
            <a:ext cx="7162799" cy="48597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085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3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Point &amp; Figure Charts</a:t>
            </a:r>
            <a:endParaRPr/>
          </a:p>
        </p:txBody>
      </p:sp>
      <p:sp>
        <p:nvSpPr>
          <p:cNvPr id="229" name="Google Shape;229;p33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An interesting &amp; accurate method of price analysis.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X : represents Price Rise.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O : represents Price Fall.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All information are provided in Box Sheet.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Little tedious to Construct. 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Time is not a factor in P &amp; F Charts.</a:t>
            </a:r>
            <a:endParaRPr/>
          </a:p>
        </p:txBody>
      </p:sp>
      <p:pic>
        <p:nvPicPr>
          <p:cNvPr id="230" name="Google Shape;230;p33" descr="0070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05800" y="4572000"/>
            <a:ext cx="2362200" cy="228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053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4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Point &amp; Figure Charts</a:t>
            </a:r>
            <a:endParaRPr/>
          </a:p>
        </p:txBody>
      </p:sp>
      <p:pic>
        <p:nvPicPr>
          <p:cNvPr id="236" name="Google Shape;236;p34" descr="005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172201" y="1447801"/>
            <a:ext cx="4067841" cy="25820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4" descr="004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28802" y="3048000"/>
            <a:ext cx="4343399" cy="3333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421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1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778098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Support &amp; Resistance Lines</a:t>
            </a:r>
            <a:endParaRPr/>
          </a:p>
        </p:txBody>
      </p:sp>
      <p:sp>
        <p:nvSpPr>
          <p:cNvPr id="335" name="Google Shape;335;p41"/>
          <p:cNvSpPr txBox="1">
            <a:spLocks noGrp="1"/>
          </p:cNvSpPr>
          <p:nvPr>
            <p:ph type="body" idx="1"/>
          </p:nvPr>
        </p:nvSpPr>
        <p:spPr>
          <a:xfrm>
            <a:off x="1981200" y="1268762"/>
            <a:ext cx="8229600" cy="288031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IN"/>
              <a:t>Trend line may Halt, either Temporary or Permanent. </a:t>
            </a:r>
            <a:endParaRPr/>
          </a:p>
          <a:p>
            <a:pPr marL="342900" indent="-342900">
              <a:spcBef>
                <a:spcPts val="544"/>
              </a:spcBef>
              <a:buClr>
                <a:schemeClr val="dk1"/>
              </a:buClr>
              <a:buSzPct val="100000"/>
            </a:pPr>
            <a:r>
              <a:rPr lang="en-IN"/>
              <a:t>Represents key Junctures</a:t>
            </a:r>
            <a:endParaRPr/>
          </a:p>
          <a:p>
            <a:pPr marL="342900" indent="-342900">
              <a:spcBef>
                <a:spcPts val="544"/>
              </a:spcBef>
              <a:buClr>
                <a:schemeClr val="dk1"/>
              </a:buClr>
              <a:buSzPct val="100000"/>
            </a:pPr>
            <a:r>
              <a:rPr lang="en-IN"/>
              <a:t>Market forces of Supply &amp; Demand Meet.</a:t>
            </a:r>
            <a:endParaRPr/>
          </a:p>
          <a:p>
            <a:pPr marL="342900" indent="-342900">
              <a:spcBef>
                <a:spcPts val="544"/>
              </a:spcBef>
              <a:buClr>
                <a:schemeClr val="dk1"/>
              </a:buClr>
              <a:buSzPct val="100000"/>
            </a:pPr>
            <a:r>
              <a:rPr lang="en-IN"/>
              <a:t>Appears as Thresholds of the Price Pattern.</a:t>
            </a:r>
            <a:endParaRPr/>
          </a:p>
          <a:p>
            <a:pPr marL="342900" indent="-342900">
              <a:spcBef>
                <a:spcPts val="544"/>
              </a:spcBef>
              <a:buClr>
                <a:schemeClr val="dk1"/>
              </a:buClr>
              <a:buSzPct val="100000"/>
            </a:pPr>
            <a:r>
              <a:rPr lang="en-IN"/>
              <a:t>Price Levels / Lines which stops the prices from Decreasing (Support) &amp; / or Increasing (Resistance)</a:t>
            </a:r>
            <a:endParaRPr/>
          </a:p>
          <a:p>
            <a:pPr marL="342900" indent="-170180">
              <a:spcBef>
                <a:spcPts val="544"/>
              </a:spcBef>
              <a:buClr>
                <a:schemeClr val="dk1"/>
              </a:buClr>
              <a:buSzPct val="100000"/>
              <a:buNone/>
            </a:pPr>
            <a:endParaRPr/>
          </a:p>
        </p:txBody>
      </p:sp>
      <p:pic>
        <p:nvPicPr>
          <p:cNvPr id="336" name="Google Shape;336;p41" descr="001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43472" y="3861049"/>
            <a:ext cx="9144000" cy="32838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337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42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dk1"/>
              </a:buClr>
              <a:buSzPts val="4400"/>
            </a:pPr>
            <a:endParaRPr/>
          </a:p>
        </p:txBody>
      </p:sp>
      <p:pic>
        <p:nvPicPr>
          <p:cNvPr id="342" name="Google Shape;342;p42" descr="006.pn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063552" y="692696"/>
            <a:ext cx="8064896" cy="5688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457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3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Support Line</a:t>
            </a:r>
            <a:endParaRPr/>
          </a:p>
        </p:txBody>
      </p:sp>
      <p:sp>
        <p:nvSpPr>
          <p:cNvPr id="348" name="Google Shape;348;p43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99715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Refers to that level below which a stock’s price will not fall.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Level at which there is a sufficient amount of demand to stop &amp; possibly, for time being, turn a downtrend higher.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A pullback or even 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r>
              <a:rPr lang="en-IN"/>
              <a:t>    a trend reversal.</a:t>
            </a:r>
            <a:endParaRPr/>
          </a:p>
          <a:p>
            <a:pPr marL="342900" indent="-1397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</p:txBody>
      </p:sp>
      <p:pic>
        <p:nvPicPr>
          <p:cNvPr id="349" name="Google Shape;349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36894" y="4274444"/>
            <a:ext cx="4631106" cy="25835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519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44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992D2B"/>
              </a:gs>
              <a:gs pos="80000">
                <a:srgbClr val="C93D39"/>
              </a:gs>
              <a:gs pos="100000">
                <a:srgbClr val="CD3A36"/>
              </a:gs>
            </a:gsLst>
            <a:lin ang="16200000" scaled="0"/>
          </a:gradFill>
          <a:ln w="9525" cap="flat" cmpd="sng">
            <a:solidFill>
              <a:srgbClr val="BD4B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Support</a:t>
            </a:r>
            <a:endParaRPr/>
          </a:p>
        </p:txBody>
      </p:sp>
      <p:sp>
        <p:nvSpPr>
          <p:cNvPr id="355" name="Google Shape;355;p44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Price level where the price halt from falling down.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A pause or make base formation for the next up rally.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Buyer find great buying opportunity.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Create Demand, which may overcome supply.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Buyer are more inclined to Buy.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Seller are less inclined to sell.</a:t>
            </a:r>
            <a:endParaRPr/>
          </a:p>
        </p:txBody>
      </p:sp>
      <p:pic>
        <p:nvPicPr>
          <p:cNvPr id="356" name="Google Shape;356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80176" y="5013176"/>
            <a:ext cx="2987824" cy="18448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375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45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Resistance Line </a:t>
            </a:r>
            <a:endParaRPr/>
          </a:p>
        </p:txBody>
      </p:sp>
      <p:sp>
        <p:nvSpPr>
          <p:cNvPr id="362" name="Google Shape;362;p45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Refers to a line beyond which stock’s price will not increase.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Price level at which a sufficient supply of stock is available to stop &amp; possibly, for time being, blow off an uptrend in price.</a:t>
            </a:r>
            <a:endParaRPr/>
          </a:p>
        </p:txBody>
      </p:sp>
      <p:pic>
        <p:nvPicPr>
          <p:cNvPr id="363" name="Google Shape;363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89154" y="4363116"/>
            <a:ext cx="4578846" cy="24948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91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6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922114"/>
          </a:xfrm>
          <a:prstGeom prst="rect">
            <a:avLst/>
          </a:prstGeom>
          <a:gradFill>
            <a:gsLst>
              <a:gs pos="0">
                <a:srgbClr val="992D2B"/>
              </a:gs>
              <a:gs pos="80000">
                <a:srgbClr val="C93D39"/>
              </a:gs>
              <a:gs pos="100000">
                <a:srgbClr val="CD3A36"/>
              </a:gs>
            </a:gsLst>
            <a:lin ang="16200000" scaled="0"/>
          </a:gradFill>
          <a:ln w="9525" cap="flat" cmpd="sng">
            <a:solidFill>
              <a:srgbClr val="BD4B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Resistance</a:t>
            </a:r>
            <a:endParaRPr/>
          </a:p>
        </p:txBody>
      </p:sp>
      <p:sp>
        <p:nvSpPr>
          <p:cNvPr id="369" name="Google Shape;369;p46"/>
          <p:cNvSpPr txBox="1">
            <a:spLocks noGrp="1"/>
          </p:cNvSpPr>
          <p:nvPr>
            <p:ph type="body" idx="1"/>
          </p:nvPr>
        </p:nvSpPr>
        <p:spPr>
          <a:xfrm>
            <a:off x="1981200" y="1340769"/>
            <a:ext cx="8229600" cy="47853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Price level where price halt from rising up.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Take a pause or distribution pattern for the next down rally.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Buyer may think of taking out profit from long position.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Seller may push price lower.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Bears may take a toll by bringing price down.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Supply is more than the demand.</a:t>
            </a:r>
            <a:endParaRPr/>
          </a:p>
        </p:txBody>
      </p:sp>
      <p:pic>
        <p:nvPicPr>
          <p:cNvPr id="370" name="Google Shape;370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96200" y="5301208"/>
            <a:ext cx="2771800" cy="15567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961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53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70609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-IN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Key takeaways</a:t>
            </a:r>
            <a:endParaRPr/>
          </a:p>
        </p:txBody>
      </p:sp>
      <p:sp>
        <p:nvSpPr>
          <p:cNvPr id="414" name="Google Shape;414;p53"/>
          <p:cNvSpPr txBox="1">
            <a:spLocks noGrp="1"/>
          </p:cNvSpPr>
          <p:nvPr>
            <p:ph type="body" idx="1"/>
          </p:nvPr>
        </p:nvSpPr>
        <p:spPr>
          <a:xfrm>
            <a:off x="1981200" y="1124744"/>
            <a:ext cx="8229600" cy="554461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 algn="just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IN"/>
              <a:t>S&amp;R are price points on the chart.</a:t>
            </a:r>
            <a:endParaRPr/>
          </a:p>
          <a:p>
            <a:pPr marL="342900" indent="-342900" algn="just">
              <a:spcBef>
                <a:spcPts val="592"/>
              </a:spcBef>
              <a:buClr>
                <a:schemeClr val="dk1"/>
              </a:buClr>
              <a:buSzPct val="100000"/>
              <a:buNone/>
            </a:pPr>
            <a:endParaRPr/>
          </a:p>
          <a:p>
            <a:pPr marL="342900" indent="-342900" algn="just">
              <a:spcBef>
                <a:spcPts val="592"/>
              </a:spcBef>
              <a:buClr>
                <a:srgbClr val="FF0000"/>
              </a:buClr>
              <a:buSzPct val="100000"/>
            </a:pPr>
            <a:r>
              <a:rPr lang="en-IN">
                <a:solidFill>
                  <a:srgbClr val="FF0000"/>
                </a:solidFill>
              </a:rPr>
              <a:t>Support</a:t>
            </a:r>
            <a:r>
              <a:rPr lang="en-IN"/>
              <a:t> is a price point below the current market price that </a:t>
            </a:r>
            <a:r>
              <a:rPr lang="en-IN">
                <a:solidFill>
                  <a:srgbClr val="FF0000"/>
                </a:solidFill>
              </a:rPr>
              <a:t>indicate buying interest.</a:t>
            </a:r>
            <a:endParaRPr/>
          </a:p>
          <a:p>
            <a:pPr marL="342900" indent="-342900" algn="just">
              <a:spcBef>
                <a:spcPts val="592"/>
              </a:spcBef>
              <a:buClr>
                <a:schemeClr val="dk1"/>
              </a:buClr>
              <a:buSzPct val="100000"/>
              <a:buNone/>
            </a:pPr>
            <a:endParaRPr>
              <a:solidFill>
                <a:srgbClr val="FF0000"/>
              </a:solidFill>
            </a:endParaRPr>
          </a:p>
          <a:p>
            <a:pPr marL="342900" indent="-342900" algn="just">
              <a:spcBef>
                <a:spcPts val="592"/>
              </a:spcBef>
              <a:buClr>
                <a:srgbClr val="FF0000"/>
              </a:buClr>
              <a:buSzPct val="100000"/>
            </a:pPr>
            <a:r>
              <a:rPr lang="en-IN">
                <a:solidFill>
                  <a:srgbClr val="FF0000"/>
                </a:solidFill>
              </a:rPr>
              <a:t>Resistance</a:t>
            </a:r>
            <a:r>
              <a:rPr lang="en-IN"/>
              <a:t> is a price point above the current market price that </a:t>
            </a:r>
            <a:r>
              <a:rPr lang="en-IN">
                <a:solidFill>
                  <a:srgbClr val="FF0000"/>
                </a:solidFill>
              </a:rPr>
              <a:t>indicate selling interest.</a:t>
            </a:r>
            <a:endParaRPr/>
          </a:p>
          <a:p>
            <a:pPr marL="342900" indent="-342900" algn="just">
              <a:spcBef>
                <a:spcPts val="592"/>
              </a:spcBef>
              <a:buClr>
                <a:schemeClr val="dk1"/>
              </a:buClr>
              <a:buSzPct val="100000"/>
              <a:buNone/>
            </a:pPr>
            <a:endParaRPr>
              <a:solidFill>
                <a:srgbClr val="FF0000"/>
              </a:solidFill>
            </a:endParaRPr>
          </a:p>
          <a:p>
            <a:pPr marL="342900" indent="-342900" algn="just">
              <a:spcBef>
                <a:spcPts val="592"/>
              </a:spcBef>
              <a:buClr>
                <a:schemeClr val="dk1"/>
              </a:buClr>
              <a:buSzPct val="100000"/>
            </a:pPr>
            <a:r>
              <a:rPr lang="en-IN"/>
              <a:t>To identify S&amp;R, place </a:t>
            </a:r>
            <a:r>
              <a:rPr lang="en-IN">
                <a:solidFill>
                  <a:srgbClr val="FF0000"/>
                </a:solidFill>
              </a:rPr>
              <a:t>a horizontal line</a:t>
            </a:r>
            <a:r>
              <a:rPr lang="en-IN"/>
              <a:t> in such a way that it </a:t>
            </a:r>
            <a:r>
              <a:rPr lang="en-IN">
                <a:solidFill>
                  <a:srgbClr val="FF0000"/>
                </a:solidFill>
              </a:rPr>
              <a:t>connects at least 3 price action zones</a:t>
            </a:r>
            <a:r>
              <a:rPr lang="en-IN"/>
              <a:t>, well spaced in time. The more number of price action zones (well spaced in time) the horizontal line connects, the </a:t>
            </a:r>
            <a:r>
              <a:rPr lang="en-IN">
                <a:solidFill>
                  <a:srgbClr val="FF0000"/>
                </a:solidFill>
              </a:rPr>
              <a:t>stronger is S&amp;R.</a:t>
            </a:r>
            <a:endParaRPr/>
          </a:p>
          <a:p>
            <a:pPr marL="342900" indent="-154940" algn="just">
              <a:spcBef>
                <a:spcPts val="592"/>
              </a:spcBef>
              <a:buClr>
                <a:schemeClr val="dk1"/>
              </a:buClr>
              <a:buSzPct val="100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5255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Fundamental Analysis</a:t>
            </a:r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Publicly available data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Financial Statements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Analysis Methods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Roadmap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Valuation Methods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Calculation of Intrinsic Value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3496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54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70609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-IN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Key takeaways</a:t>
            </a:r>
            <a:endParaRPr/>
          </a:p>
        </p:txBody>
      </p:sp>
      <p:sp>
        <p:nvSpPr>
          <p:cNvPr id="420" name="Google Shape;420;p54"/>
          <p:cNvSpPr txBox="1">
            <a:spLocks noGrp="1"/>
          </p:cNvSpPr>
          <p:nvPr>
            <p:ph type="body" idx="1"/>
          </p:nvPr>
        </p:nvSpPr>
        <p:spPr>
          <a:xfrm>
            <a:off x="1981200" y="1124744"/>
            <a:ext cx="8229600" cy="554461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 algn="just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S&amp;R can be used to </a:t>
            </a:r>
            <a:r>
              <a:rPr lang="en-IN">
                <a:solidFill>
                  <a:srgbClr val="FF0000"/>
                </a:solidFill>
              </a:rPr>
              <a:t>identify targets </a:t>
            </a:r>
            <a:r>
              <a:rPr lang="en-IN"/>
              <a:t>for the trade. 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For a long trade : look for the immediate resistance level.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For a short trade : look for the immediate support level.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Lastly, comply with the checklist for optimal trading results.</a:t>
            </a:r>
            <a:endParaRPr/>
          </a:p>
          <a:p>
            <a:pPr marL="342900" indent="-139700" algn="just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965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Head &amp; Shoulder Top</a:t>
            </a:r>
            <a:endParaRPr/>
          </a:p>
        </p:txBody>
      </p:sp>
      <p:sp>
        <p:nvSpPr>
          <p:cNvPr id="133" name="Google Shape;133;p19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Pattern has 3 different Peaks.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 2 Smaller &amp; 1 Larger (Centre)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Appears at the Top of the trend.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Highly Reliable                                                       Reversal Pattern.</a:t>
            </a:r>
            <a:endParaRPr/>
          </a:p>
        </p:txBody>
      </p:sp>
      <p:pic>
        <p:nvPicPr>
          <p:cNvPr id="134" name="Google Shape;134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28334" y="3358530"/>
            <a:ext cx="4539667" cy="34994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496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3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Inverted Head &amp; Shoulder</a:t>
            </a:r>
            <a:endParaRPr/>
          </a:p>
        </p:txBody>
      </p:sp>
      <p:sp>
        <p:nvSpPr>
          <p:cNvPr id="185" name="Google Shape;185;p23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85313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Inverse Head &amp; Shoulders 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Pattern appears at the bottom of Trend.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Clear indication of Downtrend, Price Fall.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Price fails to surpass previous bottoms &amp; Bounce back.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Price breakthrough                                              neckline &amp; continues.</a:t>
            </a:r>
            <a:endParaRPr/>
          </a:p>
        </p:txBody>
      </p:sp>
      <p:pic>
        <p:nvPicPr>
          <p:cNvPr id="186" name="Google Shape;186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40016" y="3906590"/>
            <a:ext cx="4201158" cy="29514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38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43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Triangles</a:t>
            </a:r>
            <a:endParaRPr/>
          </a:p>
        </p:txBody>
      </p:sp>
      <p:sp>
        <p:nvSpPr>
          <p:cNvPr id="454" name="Google Shape;454;p43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Triangle is a consolidation of Price.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The pattern can be continuation of existing trend or reversal.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</p:txBody>
      </p:sp>
      <p:grpSp>
        <p:nvGrpSpPr>
          <p:cNvPr id="455" name="Google Shape;455;p43"/>
          <p:cNvGrpSpPr/>
          <p:nvPr/>
        </p:nvGrpSpPr>
        <p:grpSpPr>
          <a:xfrm>
            <a:off x="3932564" y="3501510"/>
            <a:ext cx="4398881" cy="3111117"/>
            <a:chOff x="1724995" y="501"/>
            <a:chExt cx="4398881" cy="3111117"/>
          </a:xfrm>
        </p:grpSpPr>
        <p:sp>
          <p:nvSpPr>
            <p:cNvPr id="456" name="Google Shape;456;p43"/>
            <p:cNvSpPr/>
            <p:nvPr/>
          </p:nvSpPr>
          <p:spPr>
            <a:xfrm>
              <a:off x="3214588" y="1691923"/>
              <a:ext cx="1419695" cy="1419695"/>
            </a:xfrm>
            <a:prstGeom prst="ellipse">
              <a:avLst/>
            </a:prstGeom>
            <a:solidFill>
              <a:srgbClr val="BF504D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57" name="Google Shape;457;p43"/>
            <p:cNvSpPr txBox="1"/>
            <p:nvPr/>
          </p:nvSpPr>
          <p:spPr>
            <a:xfrm>
              <a:off x="3214588" y="1691923"/>
              <a:ext cx="1419695" cy="14196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600" tIns="14600" rIns="14600" bIns="14600" anchor="ctr" anchorCtr="0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2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Types of Triangle</a:t>
              </a:r>
              <a:endParaRPr sz="2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" name="Google Shape;458;p43"/>
            <p:cNvSpPr/>
            <p:nvPr/>
          </p:nvSpPr>
          <p:spPr>
            <a:xfrm rot="-8700000">
              <a:off x="2300916" y="1443780"/>
              <a:ext cx="1088581" cy="404613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59" name="Google Shape;459;p43"/>
            <p:cNvSpPr/>
            <p:nvPr/>
          </p:nvSpPr>
          <p:spPr>
            <a:xfrm>
              <a:off x="1724995" y="794410"/>
              <a:ext cx="1348710" cy="1078968"/>
            </a:xfrm>
            <a:prstGeom prst="roundRect">
              <a:avLst>
                <a:gd name="adj" fmla="val 10000"/>
              </a:avLst>
            </a:prstGeom>
            <a:solidFill>
              <a:schemeClr val="accent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60" name="Google Shape;460;p43"/>
            <p:cNvSpPr txBox="1"/>
            <p:nvPr/>
          </p:nvSpPr>
          <p:spPr>
            <a:xfrm>
              <a:off x="1724995" y="794410"/>
              <a:ext cx="1348710" cy="10789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6175" tIns="36175" rIns="36175" bIns="36175" anchor="ctr" anchorCtr="0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Symmetrical Triangle</a:t>
              </a:r>
              <a:endParaRPr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" name="Google Shape;461;p43"/>
            <p:cNvSpPr/>
            <p:nvPr/>
          </p:nvSpPr>
          <p:spPr>
            <a:xfrm rot="-5400000">
              <a:off x="3380145" y="881969"/>
              <a:ext cx="1088581" cy="404613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rgbClr val="5DAE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62" name="Google Shape;462;p43"/>
            <p:cNvSpPr/>
            <p:nvPr/>
          </p:nvSpPr>
          <p:spPr>
            <a:xfrm>
              <a:off x="3250080" y="501"/>
              <a:ext cx="1348710" cy="1078968"/>
            </a:xfrm>
            <a:prstGeom prst="roundRect">
              <a:avLst>
                <a:gd name="adj" fmla="val 10000"/>
              </a:avLst>
            </a:prstGeom>
            <a:solidFill>
              <a:srgbClr val="5DAEA5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63" name="Google Shape;463;p43"/>
            <p:cNvSpPr txBox="1"/>
            <p:nvPr/>
          </p:nvSpPr>
          <p:spPr>
            <a:xfrm>
              <a:off x="3250080" y="501"/>
              <a:ext cx="1348710" cy="10789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6175" tIns="36175" rIns="36175" bIns="36175" anchor="ctr" anchorCtr="0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Ascending Triangle</a:t>
              </a:r>
              <a:endParaRPr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4" name="Google Shape;464;p43"/>
            <p:cNvSpPr/>
            <p:nvPr/>
          </p:nvSpPr>
          <p:spPr>
            <a:xfrm rot="-2100000">
              <a:off x="4459374" y="1443780"/>
              <a:ext cx="1088581" cy="404613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rgbClr val="7F63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65" name="Google Shape;465;p43"/>
            <p:cNvSpPr/>
            <p:nvPr/>
          </p:nvSpPr>
          <p:spPr>
            <a:xfrm>
              <a:off x="4775166" y="794410"/>
              <a:ext cx="1348710" cy="1078968"/>
            </a:xfrm>
            <a:prstGeom prst="roundRect">
              <a:avLst>
                <a:gd name="adj" fmla="val 10000"/>
              </a:avLst>
            </a:prstGeom>
            <a:solidFill>
              <a:srgbClr val="7F63A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66" name="Google Shape;466;p43"/>
            <p:cNvSpPr txBox="1"/>
            <p:nvPr/>
          </p:nvSpPr>
          <p:spPr>
            <a:xfrm>
              <a:off x="4775166" y="794410"/>
              <a:ext cx="1348710" cy="10789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6175" tIns="36175" rIns="36175" bIns="36175" anchor="ctr" anchorCtr="0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1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Descending Triangle</a:t>
              </a:r>
              <a:endParaRPr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0408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46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dk1"/>
              </a:buClr>
              <a:buSzPts val="4400"/>
            </a:pPr>
            <a:endParaRPr/>
          </a:p>
        </p:txBody>
      </p:sp>
      <p:pic>
        <p:nvPicPr>
          <p:cNvPr id="505" name="Google Shape;505;p46" descr="01 at.pn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423593" y="836713"/>
            <a:ext cx="7557437" cy="52174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64154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49"/>
          <p:cNvSpPr txBox="1">
            <a:spLocks noGrp="1"/>
          </p:cNvSpPr>
          <p:nvPr>
            <p:ph type="title"/>
          </p:nvPr>
        </p:nvSpPr>
        <p:spPr>
          <a:xfrm>
            <a:off x="1991544" y="0"/>
            <a:ext cx="8229600" cy="1143000"/>
          </a:xfrm>
          <a:prstGeom prst="rect">
            <a:avLst/>
          </a:prstGeom>
          <a:gradFill>
            <a:gsLst>
              <a:gs pos="0">
                <a:srgbClr val="759336"/>
              </a:gs>
              <a:gs pos="80000">
                <a:srgbClr val="99C247"/>
              </a:gs>
              <a:gs pos="100000">
                <a:srgbClr val="9BC545"/>
              </a:gs>
            </a:gsLst>
            <a:lin ang="16200000" scaled="0"/>
          </a:gradFill>
          <a:ln w="9525" cap="flat" cmpd="sng">
            <a:solidFill>
              <a:srgbClr val="97B85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Flag &amp; Pennant</a:t>
            </a:r>
            <a:endParaRPr/>
          </a:p>
        </p:txBody>
      </p:sp>
      <p:grpSp>
        <p:nvGrpSpPr>
          <p:cNvPr id="525" name="Google Shape;525;p49"/>
          <p:cNvGrpSpPr/>
          <p:nvPr/>
        </p:nvGrpSpPr>
        <p:grpSpPr>
          <a:xfrm>
            <a:off x="6023992" y="1232148"/>
            <a:ext cx="4644008" cy="5257801"/>
            <a:chOff x="0" y="35395"/>
            <a:chExt cx="4644008" cy="5257801"/>
          </a:xfrm>
        </p:grpSpPr>
        <p:sp>
          <p:nvSpPr>
            <p:cNvPr id="526" name="Google Shape;526;p49"/>
            <p:cNvSpPr/>
            <p:nvPr/>
          </p:nvSpPr>
          <p:spPr>
            <a:xfrm>
              <a:off x="0" y="35395"/>
              <a:ext cx="4644008" cy="1264770"/>
            </a:xfrm>
            <a:prstGeom prst="roundRect">
              <a:avLst>
                <a:gd name="adj" fmla="val 16667"/>
              </a:avLst>
            </a:prstGeom>
            <a:solidFill>
              <a:srgbClr val="BF504D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27" name="Google Shape;527;p49"/>
            <p:cNvSpPr txBox="1"/>
            <p:nvPr/>
          </p:nvSpPr>
          <p:spPr>
            <a:xfrm>
              <a:off x="0" y="35395"/>
              <a:ext cx="4644008" cy="12647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2300">
                  <a:solidFill>
                    <a:srgbClr val="0C0C0C"/>
                  </a:solidFill>
                  <a:latin typeface="Calibri"/>
                  <a:ea typeface="Calibri"/>
                  <a:cs typeface="Calibri"/>
                  <a:sym typeface="Calibri"/>
                </a:rPr>
                <a:t>Appears with pause in present rally, small consolidation &amp; really continuation on breakout.</a:t>
              </a:r>
              <a:endParaRPr sz="23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" name="Google Shape;528;p49"/>
            <p:cNvSpPr/>
            <p:nvPr/>
          </p:nvSpPr>
          <p:spPr>
            <a:xfrm>
              <a:off x="0" y="1366405"/>
              <a:ext cx="4644008" cy="1264770"/>
            </a:xfrm>
            <a:prstGeom prst="roundRect">
              <a:avLst>
                <a:gd name="adj" fmla="val 16667"/>
              </a:avLst>
            </a:prstGeom>
            <a:solidFill>
              <a:srgbClr val="BC8250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29" name="Google Shape;529;p49"/>
            <p:cNvSpPr txBox="1"/>
            <p:nvPr/>
          </p:nvSpPr>
          <p:spPr>
            <a:xfrm>
              <a:off x="0" y="1366405"/>
              <a:ext cx="4644008" cy="12647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2300">
                  <a:solidFill>
                    <a:srgbClr val="0C0C0C"/>
                  </a:solidFill>
                  <a:latin typeface="Calibri"/>
                  <a:ea typeface="Calibri"/>
                  <a:cs typeface="Calibri"/>
                  <a:sym typeface="Calibri"/>
                </a:rPr>
                <a:t>Good time to catch rally.</a:t>
              </a:r>
              <a:endParaRPr sz="23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" name="Google Shape;530;p49"/>
            <p:cNvSpPr/>
            <p:nvPr/>
          </p:nvSpPr>
          <p:spPr>
            <a:xfrm>
              <a:off x="0" y="2697416"/>
              <a:ext cx="4644008" cy="1264770"/>
            </a:xfrm>
            <a:prstGeom prst="roundRect">
              <a:avLst>
                <a:gd name="adj" fmla="val 16667"/>
              </a:avLst>
            </a:prstGeom>
            <a:solidFill>
              <a:srgbClr val="BBB054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31" name="Google Shape;531;p49"/>
            <p:cNvSpPr txBox="1"/>
            <p:nvPr/>
          </p:nvSpPr>
          <p:spPr>
            <a:xfrm>
              <a:off x="0" y="2697416"/>
              <a:ext cx="4644008" cy="12647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2300">
                  <a:solidFill>
                    <a:srgbClr val="0C0C0C"/>
                  </a:solidFill>
                  <a:latin typeface="Calibri"/>
                  <a:ea typeface="Calibri"/>
                  <a:cs typeface="Calibri"/>
                  <a:sym typeface="Calibri"/>
                </a:rPr>
                <a:t>Flag : Rectangle Channel</a:t>
              </a:r>
              <a:endParaRPr sz="23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" name="Google Shape;532;p49"/>
            <p:cNvSpPr/>
            <p:nvPr/>
          </p:nvSpPr>
          <p:spPr>
            <a:xfrm>
              <a:off x="0" y="4028426"/>
              <a:ext cx="4644008" cy="1264770"/>
            </a:xfrm>
            <a:prstGeom prst="roundRect">
              <a:avLst>
                <a:gd name="adj" fmla="val 16667"/>
              </a:avLst>
            </a:prstGeom>
            <a:solidFill>
              <a:srgbClr val="99B958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33" name="Google Shape;533;p49"/>
            <p:cNvSpPr txBox="1"/>
            <p:nvPr/>
          </p:nvSpPr>
          <p:spPr>
            <a:xfrm>
              <a:off x="0" y="4028426"/>
              <a:ext cx="4644008" cy="12647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N" sz="2300">
                  <a:solidFill>
                    <a:srgbClr val="0C0C0C"/>
                  </a:solidFill>
                  <a:latin typeface="Calibri"/>
                  <a:ea typeface="Calibri"/>
                  <a:cs typeface="Calibri"/>
                  <a:sym typeface="Calibri"/>
                </a:rPr>
                <a:t>Pennant : Symmetrical Channel</a:t>
              </a:r>
              <a:endParaRPr sz="23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534" name="Google Shape;534;p49" descr="fp020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03512" y="1196752"/>
            <a:ext cx="4211960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01514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2209800" y="213042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IN"/>
              <a:t>Elliott Wave Theory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2895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>
              <a:spcBef>
                <a:spcPts val="0"/>
              </a:spcBef>
              <a:buClr>
                <a:srgbClr val="888888"/>
              </a:buClr>
              <a:buSzPts val="3200"/>
            </a:pPr>
            <a:endParaRPr/>
          </a:p>
        </p:txBody>
      </p:sp>
      <p:pic>
        <p:nvPicPr>
          <p:cNvPr id="86" name="Google Shape;86;p13" descr="images (1)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57401" y="1143000"/>
            <a:ext cx="8164285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3" descr="images (1)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57401" y="1066800"/>
            <a:ext cx="8164285" cy="45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21867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Introduction</a:t>
            </a:r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800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 algn="just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Developed by Ralph Nelson Elliott (1871-1948)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1930’s Theory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To analyse stock market to forecast market trends.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It is based on the hypothesis that stock prices move between optimism &amp; pessimism of all market participants psychology &amp; wide swings in the participants psychology makes stock prices move in certain patterns/ trends.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6364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9859E"/>
              </a:gs>
              <a:gs pos="80000">
                <a:srgbClr val="36B0D0"/>
              </a:gs>
              <a:gs pos="100000">
                <a:srgbClr val="33B3D5"/>
              </a:gs>
            </a:gsLst>
            <a:lin ang="16200000" scaled="0"/>
          </a:gradFill>
          <a:ln w="9525" cap="flat" cmpd="sng">
            <a:solidFill>
              <a:srgbClr val="45A9C4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Fundamental Concept</a:t>
            </a:r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Prices moves in trends.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1. Dominant Wave ( 5 Waves)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2. Corrective Wave (3 Waves)</a:t>
            </a:r>
            <a:endParaRPr/>
          </a:p>
        </p:txBody>
      </p:sp>
      <p:pic>
        <p:nvPicPr>
          <p:cNvPr id="100" name="Google Shape;100;p15" descr="Elliott-Wave-Theory-Principle_-The-Definitive-Guide-2020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67001" y="3505200"/>
            <a:ext cx="7057143" cy="31333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55948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9859E"/>
              </a:gs>
              <a:gs pos="80000">
                <a:srgbClr val="36B0D0"/>
              </a:gs>
              <a:gs pos="100000">
                <a:srgbClr val="33B3D5"/>
              </a:gs>
            </a:gsLst>
            <a:lin ang="16200000" scaled="0"/>
          </a:gradFill>
          <a:ln w="9525" cap="flat" cmpd="sng">
            <a:solidFill>
              <a:srgbClr val="45A9C4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Dominant Wave</a:t>
            </a:r>
            <a:endParaRPr/>
          </a:p>
        </p:txBody>
      </p:sp>
      <p:sp>
        <p:nvSpPr>
          <p:cNvPr id="106" name="Google Shape;106;p16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Dominant Wave consist of 5 Waves.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It can be either up or down.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In Up direction: Advancing wave-&gt;  Impulsive Waves &amp; Declining Wave -&gt; Corrective Waves.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In Down direction : Declining Wave -&gt; Impulsive Waves &amp; Advancing Waves -&gt; Corrective Waves.</a:t>
            </a:r>
            <a:endParaRPr/>
          </a:p>
          <a:p>
            <a:pPr marL="342900" indent="-1397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021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Technical Analysis</a:t>
            </a:r>
            <a:endParaRPr/>
          </a:p>
        </p:txBody>
      </p:sp>
      <p:sp>
        <p:nvSpPr>
          <p:cNvPr id="106" name="Google Shape;106;p16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Clubbing of all Information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r>
              <a:rPr lang="en-IN"/>
              <a:t> 	(Price , Volume , Interest , Time , Trends)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Patterns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Principles (Art + Science)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Astrology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DD – SS Analysis 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Quick &amp; Easy Method 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No calculation of Intrinsic Value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07023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dk1"/>
              </a:buClr>
              <a:buSzPts val="4400"/>
            </a:pPr>
            <a:endParaRPr/>
          </a:p>
        </p:txBody>
      </p:sp>
      <p:pic>
        <p:nvPicPr>
          <p:cNvPr id="112" name="Google Shape;112;p1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048000" y="762000"/>
            <a:ext cx="5334000" cy="53690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67391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1524000" y="1"/>
            <a:ext cx="9144000" cy="1219199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 fontScale="90000"/>
          </a:bodyPr>
          <a:lstStyle/>
          <a:p>
            <a:pPr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Theories of Technical Analysis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2895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>
              <a:spcBef>
                <a:spcPts val="0"/>
              </a:spcBef>
              <a:buClr>
                <a:srgbClr val="888888"/>
              </a:buClr>
              <a:buSzPts val="3200"/>
            </a:pPr>
            <a:endParaRPr/>
          </a:p>
        </p:txBody>
      </p:sp>
      <p:pic>
        <p:nvPicPr>
          <p:cNvPr id="86" name="Google Shape;86;p13" descr="81ec95_37aaf9ddc5f8466d95743aeb8f30e8aa_mv2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1219200"/>
            <a:ext cx="9144000" cy="5638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774745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Dow Theory </a:t>
            </a:r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95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 algn="just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Charles H. Dow, (1851-1902) , Father of Technical Analysis.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It’s a basic theory &amp; more than 100 year old , but still remains the foundation of TA.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He never wrote any theory &amp;/or book on TA.</a:t>
            </a:r>
            <a:endParaRPr/>
          </a:p>
          <a:p>
            <a:pPr marL="342900" indent="-342900" algn="just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His followers &amp; associates have published work based on his theory from 255 wall street editorial written by him.</a:t>
            </a:r>
            <a:endParaRPr/>
          </a:p>
          <a:p>
            <a:pPr marL="342900" indent="-139700" algn="just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036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dk1"/>
              </a:buClr>
              <a:buSzPts val="4400"/>
            </a:pPr>
            <a:endParaRPr/>
          </a:p>
        </p:txBody>
      </p:sp>
      <p:grpSp>
        <p:nvGrpSpPr>
          <p:cNvPr id="98" name="Google Shape;98;p15"/>
          <p:cNvGrpSpPr/>
          <p:nvPr/>
        </p:nvGrpSpPr>
        <p:grpSpPr>
          <a:xfrm>
            <a:off x="1981200" y="317069"/>
            <a:ext cx="8229600" cy="5995260"/>
            <a:chOff x="0" y="12269"/>
            <a:chExt cx="8229600" cy="5995260"/>
          </a:xfrm>
        </p:grpSpPr>
        <p:sp>
          <p:nvSpPr>
            <p:cNvPr id="99" name="Google Shape;99;p15"/>
            <p:cNvSpPr/>
            <p:nvPr/>
          </p:nvSpPr>
          <p:spPr>
            <a:xfrm>
              <a:off x="0" y="12269"/>
              <a:ext cx="8229600" cy="1111500"/>
            </a:xfrm>
            <a:prstGeom prst="roundRect">
              <a:avLst>
                <a:gd name="adj" fmla="val 16667"/>
              </a:avLst>
            </a:prstGeom>
            <a:solidFill>
              <a:srgbClr val="49ACC5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0" name="Google Shape;100;p15"/>
            <p:cNvSpPr txBox="1"/>
            <p:nvPr/>
          </p:nvSpPr>
          <p:spPr>
            <a:xfrm>
              <a:off x="0" y="12269"/>
              <a:ext cx="8229600" cy="111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6200" tIns="76200" rIns="76200" bIns="76200" anchor="ctr" anchorCtr="0">
              <a:noAutofit/>
            </a:bodyPr>
            <a:lstStyle/>
            <a:p>
              <a:pPr algn="just">
                <a:lnSpc>
                  <a:spcPct val="90000"/>
                </a:lnSpc>
              </a:pPr>
              <a:r>
                <a:rPr lang="en-IN" sz="2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Samuel A. Nelson , He is the first person to use the term Dow Theory and he selected fifteen articles by Charles Dow for his book The ABC of Stock Speculation.</a:t>
              </a:r>
              <a:endPara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101;p15"/>
            <p:cNvSpPr/>
            <p:nvPr/>
          </p:nvSpPr>
          <p:spPr>
            <a:xfrm>
              <a:off x="0" y="1233209"/>
              <a:ext cx="8229600" cy="1111500"/>
            </a:xfrm>
            <a:prstGeom prst="roundRect">
              <a:avLst>
                <a:gd name="adj" fmla="val 16667"/>
              </a:avLst>
            </a:prstGeom>
            <a:solidFill>
              <a:srgbClr val="47D290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2" name="Google Shape;102;p15"/>
            <p:cNvSpPr txBox="1"/>
            <p:nvPr/>
          </p:nvSpPr>
          <p:spPr>
            <a:xfrm>
              <a:off x="0" y="1233209"/>
              <a:ext cx="8229600" cy="111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6200" tIns="76200" rIns="76200" bIns="76200" anchor="ctr" anchorCtr="0">
              <a:noAutofit/>
            </a:bodyPr>
            <a:lstStyle/>
            <a:p>
              <a:pPr algn="just">
                <a:lnSpc>
                  <a:spcPct val="90000"/>
                </a:lnSpc>
              </a:pPr>
              <a:r>
                <a:rPr lang="en-IN" sz="2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William P. Hamilton's "The Stock Market Barometer" (1922)</a:t>
              </a:r>
              <a:endPara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103;p15"/>
            <p:cNvSpPr/>
            <p:nvPr/>
          </p:nvSpPr>
          <p:spPr>
            <a:xfrm>
              <a:off x="0" y="2454149"/>
              <a:ext cx="8229600" cy="1111500"/>
            </a:xfrm>
            <a:prstGeom prst="roundRect">
              <a:avLst>
                <a:gd name="adj" fmla="val 16667"/>
              </a:avLst>
            </a:prstGeom>
            <a:solidFill>
              <a:srgbClr val="5FDF45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4" name="Google Shape;104;p15"/>
            <p:cNvSpPr txBox="1"/>
            <p:nvPr/>
          </p:nvSpPr>
          <p:spPr>
            <a:xfrm>
              <a:off x="0" y="2454149"/>
              <a:ext cx="8229600" cy="111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6200" tIns="76200" rIns="76200" bIns="76200" anchor="ctr" anchorCtr="0">
              <a:noAutofit/>
            </a:bodyPr>
            <a:lstStyle/>
            <a:p>
              <a:pPr algn="just">
                <a:lnSpc>
                  <a:spcPct val="90000"/>
                </a:lnSpc>
              </a:pPr>
              <a:r>
                <a:rPr lang="en-IN" sz="2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Robert Rhea's "The Dow Theory" (1932)</a:t>
              </a:r>
              <a:endPara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15"/>
            <p:cNvSpPr/>
            <p:nvPr/>
          </p:nvSpPr>
          <p:spPr>
            <a:xfrm>
              <a:off x="0" y="3675089"/>
              <a:ext cx="8229600" cy="1111500"/>
            </a:xfrm>
            <a:prstGeom prst="roundRect">
              <a:avLst>
                <a:gd name="adj" fmla="val 16667"/>
              </a:avLst>
            </a:prstGeom>
            <a:solidFill>
              <a:srgbClr val="D3EB44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6" name="Google Shape;106;p15"/>
            <p:cNvSpPr txBox="1"/>
            <p:nvPr/>
          </p:nvSpPr>
          <p:spPr>
            <a:xfrm>
              <a:off x="0" y="3675089"/>
              <a:ext cx="8229600" cy="111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6200" tIns="76200" rIns="76200" bIns="76200" anchor="ctr" anchorCtr="0">
              <a:noAutofit/>
            </a:bodyPr>
            <a:lstStyle/>
            <a:p>
              <a:pPr algn="just">
                <a:lnSpc>
                  <a:spcPct val="90000"/>
                </a:lnSpc>
              </a:pPr>
              <a:r>
                <a:rPr lang="en-IN" sz="2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E. George Schaefer's "How I Helped More Than 10,000 Investors To Profit In Stocks" (1960)</a:t>
              </a:r>
              <a:endPara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15"/>
            <p:cNvSpPr/>
            <p:nvPr/>
          </p:nvSpPr>
          <p:spPr>
            <a:xfrm>
              <a:off x="0" y="4896029"/>
              <a:ext cx="8229600" cy="1111500"/>
            </a:xfrm>
            <a:prstGeom prst="roundRect">
              <a:avLst>
                <a:gd name="adj" fmla="val 16667"/>
              </a:avLst>
            </a:prstGeom>
            <a:solidFill>
              <a:srgbClr val="F69444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8" name="Google Shape;108;p15"/>
            <p:cNvSpPr txBox="1"/>
            <p:nvPr/>
          </p:nvSpPr>
          <p:spPr>
            <a:xfrm>
              <a:off x="0" y="4896029"/>
              <a:ext cx="8229600" cy="111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6200" tIns="76200" rIns="76200" bIns="76200" anchor="ctr" anchorCtr="0">
              <a:noAutofit/>
            </a:bodyPr>
            <a:lstStyle/>
            <a:p>
              <a:pPr algn="just">
                <a:lnSpc>
                  <a:spcPct val="90000"/>
                </a:lnSpc>
              </a:pPr>
              <a:r>
                <a:rPr lang="en-IN" sz="2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Richard Russell's "The Dow Theory Today" (1961)</a:t>
              </a:r>
              <a:endPara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9" name="Google Shape;109;p15"/>
          <p:cNvSpPr/>
          <p:nvPr/>
        </p:nvSpPr>
        <p:spPr>
          <a:xfrm>
            <a:off x="2286000" y="6248401"/>
            <a:ext cx="76200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IN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https://www.investopedia.com/terms/d/dowtheory.asp</a:t>
            </a:r>
            <a:endParaRPr>
              <a:solidFill>
                <a:srgbClr val="17365D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en-IN">
                <a:solidFill>
                  <a:srgbClr val="17365D"/>
                </a:solidFill>
                <a:latin typeface="Calibri"/>
                <a:ea typeface="Calibri"/>
                <a:cs typeface="Calibri"/>
                <a:sym typeface="Calibri"/>
              </a:rPr>
              <a:t>https://www.youtube.com/watch?v=OwIwD_ql3N4</a:t>
            </a:r>
            <a:endParaRPr>
              <a:solidFill>
                <a:srgbClr val="17365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02324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dk1"/>
              </a:buClr>
              <a:buSzPts val="4400"/>
            </a:pPr>
            <a:endParaRPr/>
          </a:p>
        </p:txBody>
      </p:sp>
      <p:grpSp>
        <p:nvGrpSpPr>
          <p:cNvPr id="115" name="Google Shape;115;p16"/>
          <p:cNvGrpSpPr/>
          <p:nvPr/>
        </p:nvGrpSpPr>
        <p:grpSpPr>
          <a:xfrm>
            <a:off x="1981200" y="456389"/>
            <a:ext cx="8229600" cy="5716620"/>
            <a:chOff x="0" y="227789"/>
            <a:chExt cx="8229600" cy="5716620"/>
          </a:xfrm>
        </p:grpSpPr>
        <p:sp>
          <p:nvSpPr>
            <p:cNvPr id="116" name="Google Shape;116;p16"/>
            <p:cNvSpPr/>
            <p:nvPr/>
          </p:nvSpPr>
          <p:spPr>
            <a:xfrm>
              <a:off x="0" y="227789"/>
              <a:ext cx="8229600" cy="1855620"/>
            </a:xfrm>
            <a:prstGeom prst="roundRect">
              <a:avLst>
                <a:gd name="adj" fmla="val 16667"/>
              </a:avLst>
            </a:prstGeom>
            <a:solidFill>
              <a:schemeClr val="accent4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7" name="Google Shape;117;p16"/>
            <p:cNvSpPr txBox="1"/>
            <p:nvPr/>
          </p:nvSpPr>
          <p:spPr>
            <a:xfrm>
              <a:off x="0" y="227789"/>
              <a:ext cx="8229600" cy="18556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50" tIns="99050" rIns="99050" bIns="99050" anchor="ctr" anchorCtr="0">
              <a:noAutofit/>
            </a:bodyPr>
            <a:lstStyle/>
            <a:p>
              <a:pPr algn="just">
                <a:lnSpc>
                  <a:spcPct val="90000"/>
                </a:lnSpc>
              </a:pPr>
              <a:r>
                <a:rPr lang="en-IN" sz="26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The Dow Theory is a technical framework that predicts the market is in an upward trend if one of its averages advances above a previous important high, accompanied or followed by a similar advance in the other average.</a:t>
              </a:r>
              <a:endParaRPr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16"/>
            <p:cNvSpPr/>
            <p:nvPr/>
          </p:nvSpPr>
          <p:spPr>
            <a:xfrm>
              <a:off x="0" y="2158289"/>
              <a:ext cx="8229600" cy="1855620"/>
            </a:xfrm>
            <a:prstGeom prst="roundRect">
              <a:avLst>
                <a:gd name="adj" fmla="val 16667"/>
              </a:avLst>
            </a:prstGeom>
            <a:solidFill>
              <a:srgbClr val="5665B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9" name="Google Shape;119;p16"/>
            <p:cNvSpPr txBox="1"/>
            <p:nvPr/>
          </p:nvSpPr>
          <p:spPr>
            <a:xfrm>
              <a:off x="0" y="2158289"/>
              <a:ext cx="8229600" cy="18556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50" tIns="99050" rIns="99050" bIns="99050" anchor="ctr" anchorCtr="0">
              <a:noAutofit/>
            </a:bodyPr>
            <a:lstStyle/>
            <a:p>
              <a:pPr algn="just">
                <a:lnSpc>
                  <a:spcPct val="90000"/>
                </a:lnSpc>
              </a:pPr>
              <a:r>
                <a:rPr lang="en-IN" sz="26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The theory is predicated on the notion that the market discounts everything in a way consistent with the efficient markets hypothesis.</a:t>
              </a:r>
              <a:endParaRPr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16"/>
            <p:cNvSpPr/>
            <p:nvPr/>
          </p:nvSpPr>
          <p:spPr>
            <a:xfrm>
              <a:off x="0" y="4088789"/>
              <a:ext cx="8229600" cy="1855620"/>
            </a:xfrm>
            <a:prstGeom prst="roundRect">
              <a:avLst>
                <a:gd name="adj" fmla="val 16667"/>
              </a:avLst>
            </a:prstGeom>
            <a:solidFill>
              <a:srgbClr val="4AA9C5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1" name="Google Shape;121;p16"/>
            <p:cNvSpPr txBox="1"/>
            <p:nvPr/>
          </p:nvSpPr>
          <p:spPr>
            <a:xfrm>
              <a:off x="0" y="4088789"/>
              <a:ext cx="8229600" cy="18556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50" tIns="99050" rIns="99050" bIns="99050" anchor="ctr" anchorCtr="0">
              <a:noAutofit/>
            </a:bodyPr>
            <a:lstStyle/>
            <a:p>
              <a:pPr algn="just">
                <a:lnSpc>
                  <a:spcPct val="90000"/>
                </a:lnSpc>
              </a:pPr>
              <a:r>
                <a:rPr lang="en-IN" sz="26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 such a paradigm, different market indices must confirm each other in terms of price action and volume patterns until trends reverse.</a:t>
              </a:r>
              <a:endParaRPr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12801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5D427D"/>
              </a:gs>
              <a:gs pos="80000">
                <a:srgbClr val="7A57A5"/>
              </a:gs>
              <a:gs pos="100000">
                <a:srgbClr val="7A56A7"/>
              </a:gs>
            </a:gsLst>
            <a:lin ang="16200000" scaled="0"/>
          </a:gradFill>
          <a:ln w="9525" cap="flat" cmpd="sng">
            <a:solidFill>
              <a:srgbClr val="7C5F9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Principles of Dow Theory</a:t>
            </a:r>
            <a:endParaRPr/>
          </a:p>
        </p:txBody>
      </p:sp>
      <p:grpSp>
        <p:nvGrpSpPr>
          <p:cNvPr id="127" name="Google Shape;127;p17"/>
          <p:cNvGrpSpPr/>
          <p:nvPr/>
        </p:nvGrpSpPr>
        <p:grpSpPr>
          <a:xfrm>
            <a:off x="1981200" y="1601226"/>
            <a:ext cx="8229600" cy="4950946"/>
            <a:chOff x="0" y="1026"/>
            <a:chExt cx="8229600" cy="4950946"/>
          </a:xfrm>
        </p:grpSpPr>
        <p:sp>
          <p:nvSpPr>
            <p:cNvPr id="128" name="Google Shape;128;p17"/>
            <p:cNvSpPr/>
            <p:nvPr/>
          </p:nvSpPr>
          <p:spPr>
            <a:xfrm>
              <a:off x="0" y="1026"/>
              <a:ext cx="8229600" cy="816274"/>
            </a:xfrm>
            <a:prstGeom prst="roundRect">
              <a:avLst>
                <a:gd name="adj" fmla="val 16667"/>
              </a:avLst>
            </a:prstGeom>
            <a:solidFill>
              <a:schemeClr val="accent4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9" name="Google Shape;129;p17"/>
            <p:cNvSpPr txBox="1"/>
            <p:nvPr/>
          </p:nvSpPr>
          <p:spPr>
            <a:xfrm>
              <a:off x="0" y="1026"/>
              <a:ext cx="8229600" cy="8162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ctr" anchorCtr="0">
              <a:noAutofit/>
            </a:bodyPr>
            <a:lstStyle/>
            <a:p>
              <a:pPr algn="just">
                <a:lnSpc>
                  <a:spcPct val="90000"/>
                </a:lnSpc>
              </a:pPr>
              <a:r>
                <a:rPr lang="en-IN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1. The Stock Market discounts all information.</a:t>
              </a:r>
              <a:endPara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0" y="827961"/>
              <a:ext cx="8229600" cy="816274"/>
            </a:xfrm>
            <a:prstGeom prst="roundRect">
              <a:avLst>
                <a:gd name="adj" fmla="val 16667"/>
              </a:avLst>
            </a:prstGeom>
            <a:solidFill>
              <a:srgbClr val="6C5EA8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1" name="Google Shape;131;p17"/>
            <p:cNvSpPr txBox="1"/>
            <p:nvPr/>
          </p:nvSpPr>
          <p:spPr>
            <a:xfrm>
              <a:off x="0" y="827961"/>
              <a:ext cx="8229600" cy="8162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ctr" anchorCtr="0">
              <a:noAutofit/>
            </a:bodyPr>
            <a:lstStyle/>
            <a:p>
              <a:pPr algn="just">
                <a:lnSpc>
                  <a:spcPct val="90000"/>
                </a:lnSpc>
              </a:pPr>
              <a:r>
                <a:rPr lang="en-IN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2. The Stock Market has Three Trends.</a:t>
              </a:r>
              <a:endPara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17"/>
            <p:cNvSpPr/>
            <p:nvPr/>
          </p:nvSpPr>
          <p:spPr>
            <a:xfrm>
              <a:off x="0" y="1654895"/>
              <a:ext cx="8229600" cy="816274"/>
            </a:xfrm>
            <a:prstGeom prst="roundRect">
              <a:avLst>
                <a:gd name="adj" fmla="val 16667"/>
              </a:avLst>
            </a:prstGeom>
            <a:solidFill>
              <a:srgbClr val="585BB0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3" name="Google Shape;133;p17"/>
            <p:cNvSpPr txBox="1"/>
            <p:nvPr/>
          </p:nvSpPr>
          <p:spPr>
            <a:xfrm>
              <a:off x="0" y="1654895"/>
              <a:ext cx="8229600" cy="8162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ctr" anchorCtr="0">
              <a:noAutofit/>
            </a:bodyPr>
            <a:lstStyle/>
            <a:p>
              <a:pPr algn="just">
                <a:lnSpc>
                  <a:spcPct val="90000"/>
                </a:lnSpc>
              </a:pPr>
              <a:r>
                <a:rPr lang="en-IN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3. Primary Trend has Three Phases.</a:t>
              </a:r>
              <a:endPara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34;p17"/>
            <p:cNvSpPr/>
            <p:nvPr/>
          </p:nvSpPr>
          <p:spPr>
            <a:xfrm>
              <a:off x="0" y="2481829"/>
              <a:ext cx="8229600" cy="816274"/>
            </a:xfrm>
            <a:prstGeom prst="roundRect">
              <a:avLst>
                <a:gd name="adj" fmla="val 16667"/>
              </a:avLst>
            </a:prstGeom>
            <a:solidFill>
              <a:srgbClr val="5370B7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5" name="Google Shape;135;p17"/>
            <p:cNvSpPr txBox="1"/>
            <p:nvPr/>
          </p:nvSpPr>
          <p:spPr>
            <a:xfrm>
              <a:off x="0" y="2481829"/>
              <a:ext cx="8229600" cy="8162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ctr" anchorCtr="0">
              <a:noAutofit/>
            </a:bodyPr>
            <a:lstStyle/>
            <a:p>
              <a:pPr algn="just">
                <a:lnSpc>
                  <a:spcPct val="90000"/>
                </a:lnSpc>
              </a:pPr>
              <a:r>
                <a:rPr lang="en-IN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4. Stock Market Indexes must confirm each other.</a:t>
              </a:r>
              <a:endPara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7"/>
            <p:cNvSpPr/>
            <p:nvPr/>
          </p:nvSpPr>
          <p:spPr>
            <a:xfrm>
              <a:off x="0" y="3308764"/>
              <a:ext cx="8229600" cy="816274"/>
            </a:xfrm>
            <a:prstGeom prst="roundRect">
              <a:avLst>
                <a:gd name="adj" fmla="val 16667"/>
              </a:avLst>
            </a:prstGeom>
            <a:solidFill>
              <a:srgbClr val="4F8ABE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7" name="Google Shape;137;p17"/>
            <p:cNvSpPr txBox="1"/>
            <p:nvPr/>
          </p:nvSpPr>
          <p:spPr>
            <a:xfrm>
              <a:off x="0" y="3308764"/>
              <a:ext cx="8229600" cy="8162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ctr" anchorCtr="0">
              <a:noAutofit/>
            </a:bodyPr>
            <a:lstStyle/>
            <a:p>
              <a:pPr algn="just">
                <a:lnSpc>
                  <a:spcPct val="90000"/>
                </a:lnSpc>
              </a:pPr>
              <a:r>
                <a:rPr lang="en-IN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5. Volume must confirm the Trend.</a:t>
              </a:r>
              <a:endPara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17"/>
            <p:cNvSpPr/>
            <p:nvPr/>
          </p:nvSpPr>
          <p:spPr>
            <a:xfrm>
              <a:off x="0" y="4135698"/>
              <a:ext cx="8229600" cy="816274"/>
            </a:xfrm>
            <a:prstGeom prst="roundRect">
              <a:avLst>
                <a:gd name="adj" fmla="val 16667"/>
              </a:avLst>
            </a:prstGeom>
            <a:solidFill>
              <a:srgbClr val="4AA9C5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9" name="Google Shape;139;p17"/>
            <p:cNvSpPr txBox="1"/>
            <p:nvPr/>
          </p:nvSpPr>
          <p:spPr>
            <a:xfrm>
              <a:off x="0" y="4135698"/>
              <a:ext cx="8229600" cy="8162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ctr" anchorCtr="0">
              <a:noAutofit/>
            </a:bodyPr>
            <a:lstStyle/>
            <a:p>
              <a:pPr algn="just">
                <a:lnSpc>
                  <a:spcPct val="90000"/>
                </a:lnSpc>
              </a:pPr>
              <a:r>
                <a:rPr lang="en-IN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6. Trend remains intact until &amp; unless clear Reversal Signals occurs.</a:t>
              </a:r>
              <a:endPara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4467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792162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 V/s. TA</a:t>
            </a:r>
            <a:endParaRPr/>
          </a:p>
        </p:txBody>
      </p:sp>
      <p:graphicFrame>
        <p:nvGraphicFramePr>
          <p:cNvPr id="112" name="Google Shape;112;p17"/>
          <p:cNvGraphicFramePr/>
          <p:nvPr/>
        </p:nvGraphicFramePr>
        <p:xfrm>
          <a:off x="1981200" y="1143000"/>
          <a:ext cx="8229600" cy="5333975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2743200"/>
                <a:gridCol w="2743200"/>
                <a:gridCol w="2743200"/>
              </a:tblGrid>
              <a:tr h="4502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 b="1" u="none" strike="noStrike" cap="none">
                          <a:solidFill>
                            <a:schemeClr val="dk1"/>
                          </a:solidFill>
                        </a:rPr>
                        <a:t>Particulars</a:t>
                      </a:r>
                      <a:endParaRPr sz="20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 b="1" u="none" strike="noStrike" cap="none">
                          <a:solidFill>
                            <a:schemeClr val="dk1"/>
                          </a:solidFill>
                        </a:rPr>
                        <a:t>Fundamental Analysis</a:t>
                      </a:r>
                      <a:endParaRPr sz="20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 b="1" u="none" strike="noStrike" cap="none">
                          <a:solidFill>
                            <a:schemeClr val="dk1"/>
                          </a:solidFill>
                        </a:rPr>
                        <a:t>Technical Analysis </a:t>
                      </a:r>
                      <a:endParaRPr sz="20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 u="none" strike="noStrike" cap="none"/>
                        <a:t>Methods</a:t>
                      </a: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Examination of Financial Statement</a:t>
                      </a: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Examination of Price , Movements , Volume &amp; Market.</a:t>
                      </a:r>
                      <a:endParaRPr sz="2000"/>
                    </a:p>
                  </a:txBody>
                  <a:tcPr marL="91450" marR="91450" marT="45725" marB="45725"/>
                </a:tc>
              </a:tr>
              <a:tr h="4502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Time Horizon</a:t>
                      </a: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Long term view</a:t>
                      </a: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Short term view</a:t>
                      </a:r>
                      <a:endParaRPr sz="2000"/>
                    </a:p>
                  </a:txBody>
                  <a:tcPr marL="91450" marR="91450" marT="45725" marB="45725"/>
                </a:tc>
              </a:tr>
              <a:tr h="4502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Function</a:t>
                      </a: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For investment Purpose.</a:t>
                      </a: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For Trading Purpose</a:t>
                      </a:r>
                      <a:endParaRPr sz="2000"/>
                    </a:p>
                  </a:txBody>
                  <a:tcPr marL="91450" marR="91450" marT="45725" marB="45725"/>
                </a:tc>
              </a:tr>
              <a:tr h="7966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Source of Information</a:t>
                      </a: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Data Collection from Various Sources</a:t>
                      </a: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Data Collection from charts &amp; market trends.</a:t>
                      </a:r>
                      <a:endParaRPr sz="2000"/>
                    </a:p>
                  </a:txBody>
                  <a:tcPr marL="91450" marR="91450" marT="45725" marB="45725"/>
                </a:tc>
              </a:tr>
              <a:tr h="7966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Goal</a:t>
                      </a: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Find Intrinsic Value</a:t>
                      </a: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Find right time to enter &amp; exit market.</a:t>
                      </a:r>
                      <a:endParaRPr sz="2000"/>
                    </a:p>
                  </a:txBody>
                  <a:tcPr marL="91450" marR="91450" marT="45725" marB="45725"/>
                </a:tc>
              </a:tr>
              <a:tr h="7966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Decision ( Buy /Sell)</a:t>
                      </a: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Buy :  IV &lt; MV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Sell : IV &gt; MV</a:t>
                      </a: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Buy : Upward Trend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Sell : Downward Trend</a:t>
                      </a:r>
                      <a:endParaRPr sz="2000"/>
                    </a:p>
                  </a:txBody>
                  <a:tcPr marL="91450" marR="91450" marT="45725" marB="45725"/>
                </a:tc>
              </a:tr>
              <a:tr h="4502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Vision</a:t>
                      </a: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Backward + Forward</a:t>
                      </a: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/>
                        <a:t>Backward</a:t>
                      </a:r>
                      <a:endParaRPr sz="200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613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What is Technical Analysis ?</a:t>
            </a:r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 algn="just">
              <a:spcBef>
                <a:spcPts val="0"/>
              </a:spcBef>
              <a:buClr>
                <a:schemeClr val="dk1"/>
              </a:buClr>
              <a:buSzPts val="2400"/>
            </a:pPr>
            <a:r>
              <a:rPr lang="en-IN" sz="2400" b="1" i="1"/>
              <a:t>Technical Analysis is the study of market action, primarily through the use of charts, for the purpose of forecasting future price trends.  John Murphy</a:t>
            </a:r>
            <a:endParaRPr/>
          </a:p>
          <a:p>
            <a:pPr marL="342900" indent="-190500" algn="just">
              <a:spcBef>
                <a:spcPts val="480"/>
              </a:spcBef>
              <a:buClr>
                <a:schemeClr val="dk1"/>
              </a:buClr>
              <a:buSzPts val="2400"/>
              <a:buNone/>
            </a:pPr>
            <a:endParaRPr sz="2400" b="1" i="1"/>
          </a:p>
          <a:p>
            <a:pPr marL="342900" indent="-342900" algn="just">
              <a:spcBef>
                <a:spcPts val="480"/>
              </a:spcBef>
              <a:buClr>
                <a:schemeClr val="dk1"/>
              </a:buClr>
              <a:buSzPts val="2400"/>
            </a:pPr>
            <a:r>
              <a:rPr lang="en-IN" sz="2400" b="1" i="1"/>
              <a:t>Technical Analysis is the science of recording, usually in graphic form, the actual history of trading (price changes, volume of   transactions, etc.) in a certain stock or in “the Averages” and then deducing from that pictured history the probable future trend. Edward &amp; McGee.</a:t>
            </a:r>
            <a:endParaRPr/>
          </a:p>
          <a:p>
            <a:pPr marL="342900" indent="-190500" algn="just">
              <a:spcBef>
                <a:spcPts val="480"/>
              </a:spcBef>
              <a:buClr>
                <a:schemeClr val="dk1"/>
              </a:buClr>
              <a:buSzPts val="2400"/>
              <a:buNone/>
            </a:pPr>
            <a:endParaRPr sz="2400" b="1" i="1"/>
          </a:p>
          <a:p>
            <a:pPr marL="342900" indent="-342900" algn="just">
              <a:spcBef>
                <a:spcPts val="480"/>
              </a:spcBef>
              <a:buClr>
                <a:schemeClr val="dk1"/>
              </a:buClr>
              <a:buSzPts val="2400"/>
            </a:pPr>
            <a:r>
              <a:rPr lang="en-IN" sz="2400"/>
              <a:t>Basically </a:t>
            </a:r>
            <a:r>
              <a:rPr lang="en-IN" sz="2400" b="1" i="1"/>
              <a:t>Technical Analysis is study of Price and Volume</a:t>
            </a:r>
            <a:endParaRPr sz="2400"/>
          </a:p>
          <a:p>
            <a:pPr marL="342900" indent="-190500" algn="just">
              <a:spcBef>
                <a:spcPts val="480"/>
              </a:spcBef>
              <a:buClr>
                <a:schemeClr val="dk1"/>
              </a:buClr>
              <a:buSzPts val="2400"/>
              <a:buNone/>
            </a:pPr>
            <a:endParaRPr sz="2400"/>
          </a:p>
          <a:p>
            <a:pPr marL="342900" indent="-114300" algn="just">
              <a:spcBef>
                <a:spcPts val="720"/>
              </a:spcBef>
              <a:buClr>
                <a:schemeClr val="dk1"/>
              </a:buClr>
              <a:buSzPts val="3600"/>
              <a:buNone/>
            </a:pPr>
            <a:endParaRPr sz="3600"/>
          </a:p>
        </p:txBody>
      </p:sp>
    </p:spTree>
    <p:extLst>
      <p:ext uri="{BB962C8B-B14F-4D97-AF65-F5344CB8AC3E}">
        <p14:creationId xmlns:p14="http://schemas.microsoft.com/office/powerpoint/2010/main" val="330818733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Investment Cycle</a:t>
            </a:r>
            <a:endParaRPr/>
          </a:p>
        </p:txBody>
      </p:sp>
      <p:grpSp>
        <p:nvGrpSpPr>
          <p:cNvPr id="124" name="Google Shape;124;p19"/>
          <p:cNvGrpSpPr/>
          <p:nvPr/>
        </p:nvGrpSpPr>
        <p:grpSpPr>
          <a:xfrm>
            <a:off x="3515700" y="1600936"/>
            <a:ext cx="5160598" cy="4460412"/>
            <a:chOff x="1534500" y="736"/>
            <a:chExt cx="5160598" cy="4460412"/>
          </a:xfrm>
        </p:grpSpPr>
        <p:sp>
          <p:nvSpPr>
            <p:cNvPr id="125" name="Google Shape;125;p19"/>
            <p:cNvSpPr/>
            <p:nvPr/>
          </p:nvSpPr>
          <p:spPr>
            <a:xfrm>
              <a:off x="3371403" y="736"/>
              <a:ext cx="1486792" cy="966415"/>
            </a:xfrm>
            <a:prstGeom prst="roundRect">
              <a:avLst>
                <a:gd name="adj" fmla="val 16667"/>
              </a:avLst>
            </a:prstGeom>
            <a:solidFill>
              <a:srgbClr val="49ACC5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6" name="Google Shape;126;p19"/>
            <p:cNvSpPr txBox="1"/>
            <p:nvPr/>
          </p:nvSpPr>
          <p:spPr>
            <a:xfrm>
              <a:off x="3371403" y="736"/>
              <a:ext cx="1486792" cy="9664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80000" rIns="80000" bIns="80000" anchor="ctr" anchorCtr="0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2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Income</a:t>
              </a:r>
              <a:endPara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19"/>
            <p:cNvSpPr/>
            <p:nvPr/>
          </p:nvSpPr>
          <p:spPr>
            <a:xfrm>
              <a:off x="2183365" y="483943"/>
              <a:ext cx="3862868" cy="386286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9286" y="7633"/>
                  </a:moveTo>
                  <a:lnTo>
                    <a:pt x="89286" y="7633"/>
                  </a:lnTo>
                  <a:cubicBezTo>
                    <a:pt x="95458" y="11084"/>
                    <a:pt x="100971" y="15600"/>
                    <a:pt x="105571" y="20971"/>
                  </a:cubicBezTo>
                </a:path>
              </a:pathLst>
            </a:custGeom>
            <a:noFill/>
            <a:ln w="9525" cap="flat" cmpd="sng">
              <a:solidFill>
                <a:srgbClr val="49AC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8" name="Google Shape;128;p19"/>
            <p:cNvSpPr/>
            <p:nvPr/>
          </p:nvSpPr>
          <p:spPr>
            <a:xfrm>
              <a:off x="5208306" y="1335324"/>
              <a:ext cx="1486792" cy="966415"/>
            </a:xfrm>
            <a:prstGeom prst="roundRect">
              <a:avLst>
                <a:gd name="adj" fmla="val 16667"/>
              </a:avLst>
            </a:prstGeom>
            <a:solidFill>
              <a:srgbClr val="47D290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9" name="Google Shape;129;p19"/>
            <p:cNvSpPr txBox="1"/>
            <p:nvPr/>
          </p:nvSpPr>
          <p:spPr>
            <a:xfrm>
              <a:off x="5208306" y="1335324"/>
              <a:ext cx="1486792" cy="9664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80000" rIns="80000" bIns="80000" anchor="ctr" anchorCtr="0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2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Expenses</a:t>
              </a:r>
              <a:endPara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19"/>
            <p:cNvSpPr/>
            <p:nvPr/>
          </p:nvSpPr>
          <p:spPr>
            <a:xfrm>
              <a:off x="2183365" y="483943"/>
              <a:ext cx="3862868" cy="386286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9856" y="64149"/>
                  </a:moveTo>
                  <a:lnTo>
                    <a:pt x="119856" y="64149"/>
                  </a:lnTo>
                  <a:cubicBezTo>
                    <a:pt x="119307" y="72070"/>
                    <a:pt x="117191" y="79803"/>
                    <a:pt x="113631" y="86900"/>
                  </a:cubicBezTo>
                </a:path>
              </a:pathLst>
            </a:custGeom>
            <a:noFill/>
            <a:ln w="9525" cap="flat" cmpd="sng">
              <a:solidFill>
                <a:srgbClr val="47D2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1" name="Google Shape;131;p19"/>
            <p:cNvSpPr/>
            <p:nvPr/>
          </p:nvSpPr>
          <p:spPr>
            <a:xfrm>
              <a:off x="4506671" y="3494733"/>
              <a:ext cx="1486792" cy="966415"/>
            </a:xfrm>
            <a:prstGeom prst="roundRect">
              <a:avLst>
                <a:gd name="adj" fmla="val 16667"/>
              </a:avLst>
            </a:prstGeom>
            <a:solidFill>
              <a:srgbClr val="5FDF45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2" name="Google Shape;132;p19"/>
            <p:cNvSpPr txBox="1"/>
            <p:nvPr/>
          </p:nvSpPr>
          <p:spPr>
            <a:xfrm>
              <a:off x="4506671" y="3494733"/>
              <a:ext cx="1486792" cy="9664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80000" rIns="80000" bIns="80000" anchor="ctr" anchorCtr="0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2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Savings</a:t>
              </a:r>
              <a:endPara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133;p19"/>
            <p:cNvSpPr/>
            <p:nvPr/>
          </p:nvSpPr>
          <p:spPr>
            <a:xfrm>
              <a:off x="2183365" y="483943"/>
              <a:ext cx="3862868" cy="386286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7371" y="119546"/>
                  </a:moveTo>
                  <a:lnTo>
                    <a:pt x="67371" y="119546"/>
                  </a:lnTo>
                  <a:cubicBezTo>
                    <a:pt x="62476" y="120152"/>
                    <a:pt x="57525" y="120152"/>
                    <a:pt x="52630" y="119546"/>
                  </a:cubicBezTo>
                </a:path>
              </a:pathLst>
            </a:custGeom>
            <a:noFill/>
            <a:ln w="9525" cap="flat" cmpd="sng">
              <a:solidFill>
                <a:srgbClr val="5FDF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4" name="Google Shape;134;p19"/>
            <p:cNvSpPr/>
            <p:nvPr/>
          </p:nvSpPr>
          <p:spPr>
            <a:xfrm>
              <a:off x="2236135" y="3494733"/>
              <a:ext cx="1486792" cy="966415"/>
            </a:xfrm>
            <a:prstGeom prst="roundRect">
              <a:avLst>
                <a:gd name="adj" fmla="val 16667"/>
              </a:avLst>
            </a:prstGeom>
            <a:solidFill>
              <a:srgbClr val="D3EB44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5" name="Google Shape;135;p19"/>
            <p:cNvSpPr txBox="1"/>
            <p:nvPr/>
          </p:nvSpPr>
          <p:spPr>
            <a:xfrm>
              <a:off x="2236135" y="3494733"/>
              <a:ext cx="1486792" cy="9664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80000" rIns="80000" bIns="80000" anchor="ctr" anchorCtr="0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2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Investment</a:t>
              </a:r>
              <a:r>
                <a:rPr lang="en-IN" sz="2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2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9"/>
            <p:cNvSpPr/>
            <p:nvPr/>
          </p:nvSpPr>
          <p:spPr>
            <a:xfrm>
              <a:off x="2183365" y="483943"/>
              <a:ext cx="3862868" cy="386286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368" y="86900"/>
                  </a:moveTo>
                  <a:lnTo>
                    <a:pt x="6368" y="86900"/>
                  </a:lnTo>
                  <a:cubicBezTo>
                    <a:pt x="2808" y="79803"/>
                    <a:pt x="692" y="72070"/>
                    <a:pt x="143" y="64149"/>
                  </a:cubicBezTo>
                </a:path>
              </a:pathLst>
            </a:custGeom>
            <a:noFill/>
            <a:ln w="9525" cap="flat" cmpd="sng">
              <a:solidFill>
                <a:srgbClr val="D3EB4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7" name="Google Shape;137;p19"/>
            <p:cNvSpPr/>
            <p:nvPr/>
          </p:nvSpPr>
          <p:spPr>
            <a:xfrm>
              <a:off x="1534500" y="1335324"/>
              <a:ext cx="1486792" cy="966415"/>
            </a:xfrm>
            <a:prstGeom prst="roundRect">
              <a:avLst>
                <a:gd name="adj" fmla="val 16667"/>
              </a:avLst>
            </a:prstGeom>
            <a:solidFill>
              <a:srgbClr val="F69444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8" name="Google Shape;138;p19"/>
            <p:cNvSpPr txBox="1"/>
            <p:nvPr/>
          </p:nvSpPr>
          <p:spPr>
            <a:xfrm>
              <a:off x="1534500" y="1335324"/>
              <a:ext cx="1486792" cy="9664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80000" rIns="80000" bIns="80000" anchor="ctr" anchorCtr="0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IN" sz="2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Returns</a:t>
              </a:r>
              <a:endParaRPr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19"/>
            <p:cNvSpPr/>
            <p:nvPr/>
          </p:nvSpPr>
          <p:spPr>
            <a:xfrm>
              <a:off x="2183365" y="483943"/>
              <a:ext cx="3862868" cy="386286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4429" y="20970"/>
                  </a:moveTo>
                  <a:lnTo>
                    <a:pt x="14429" y="20970"/>
                  </a:lnTo>
                  <a:cubicBezTo>
                    <a:pt x="19029" y="15599"/>
                    <a:pt x="24542" y="11084"/>
                    <a:pt x="30714" y="7632"/>
                  </a:cubicBezTo>
                </a:path>
              </a:pathLst>
            </a:custGeom>
            <a:noFill/>
            <a:ln w="9525" cap="flat" cmpd="sng">
              <a:solidFill>
                <a:srgbClr val="F6944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59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ts val="44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Investors ?</a:t>
            </a:r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IN"/>
              <a:t>Risk Averse Investors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Risk Seeker Investors 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</a:pPr>
            <a:r>
              <a:rPr lang="en-IN"/>
              <a:t>Risk Neutral Investors</a:t>
            </a:r>
            <a:endParaRPr/>
          </a:p>
          <a:p>
            <a:pPr marL="342900" indent="-1397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r>
              <a:rPr lang="en-IN"/>
              <a:t>	</a:t>
            </a: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r>
              <a:rPr lang="en-IN"/>
              <a:t>Investors  :	 Speculator   : 	Gambling</a:t>
            </a:r>
            <a:endParaRPr/>
          </a:p>
        </p:txBody>
      </p:sp>
      <p:pic>
        <p:nvPicPr>
          <p:cNvPr id="146" name="Google Shape;146;p20" descr="004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58317" y="1916832"/>
            <a:ext cx="3895148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00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1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  <a:gradFill>
            <a:gsLst>
              <a:gs pos="0">
                <a:srgbClr val="992D2B"/>
              </a:gs>
              <a:gs pos="80000">
                <a:srgbClr val="C93D39"/>
              </a:gs>
              <a:gs pos="100000">
                <a:srgbClr val="CD3A36"/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vert="horz" wrap="square" lIns="91425" tIns="45700" rIns="91425" bIns="45700" rtlCol="0" anchor="ctr" anchorCtr="0">
            <a:normAutofit fontScale="90000"/>
          </a:bodyPr>
          <a:lstStyle/>
          <a:p>
            <a:pPr algn="ctr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-I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Is Technical Analysis a Holy Grail (Magic formula) to make money?</a:t>
            </a:r>
            <a:endParaRPr/>
          </a:p>
        </p:txBody>
      </p:sp>
      <p:sp>
        <p:nvSpPr>
          <p:cNvPr id="152" name="Google Shape;152;p21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/>
          <a:p>
            <a:pPr marL="342900" indent="-139700" algn="just">
              <a:spcBef>
                <a:spcPts val="0"/>
              </a:spcBef>
              <a:buClr>
                <a:schemeClr val="dk1"/>
              </a:buClr>
              <a:buSzPts val="3200"/>
              <a:buNone/>
            </a:pPr>
            <a:endParaRPr/>
          </a:p>
          <a:p>
            <a:pPr marL="342900" indent="-342900" algn="just">
              <a:spcBef>
                <a:spcPts val="480"/>
              </a:spcBef>
              <a:buClr>
                <a:schemeClr val="dk1"/>
              </a:buClr>
              <a:buSzPts val="2400"/>
            </a:pPr>
            <a:r>
              <a:rPr lang="en-IN" sz="2400"/>
              <a:t>TA is one of the methods used to study price action.</a:t>
            </a:r>
            <a:endParaRPr/>
          </a:p>
          <a:p>
            <a:pPr marL="342900" indent="-342900" algn="just">
              <a:spcBef>
                <a:spcPts val="480"/>
              </a:spcBef>
              <a:buClr>
                <a:schemeClr val="dk1"/>
              </a:buClr>
              <a:buSzPts val="2400"/>
              <a:buNone/>
            </a:pPr>
            <a:endParaRPr sz="2400"/>
          </a:p>
          <a:p>
            <a:pPr marL="342900" indent="-342900" algn="just">
              <a:spcBef>
                <a:spcPts val="480"/>
              </a:spcBef>
              <a:buClr>
                <a:schemeClr val="dk1"/>
              </a:buClr>
              <a:buSzPts val="2400"/>
            </a:pPr>
            <a:r>
              <a:rPr lang="en-IN" sz="2400"/>
              <a:t> It is Not a Holy Grail, there is no magic formula for making money in markets using TA. </a:t>
            </a:r>
            <a:endParaRPr/>
          </a:p>
          <a:p>
            <a:pPr marL="342900" indent="-342900" algn="just">
              <a:spcBef>
                <a:spcPts val="480"/>
              </a:spcBef>
              <a:buClr>
                <a:schemeClr val="dk1"/>
              </a:buClr>
              <a:buSzPts val="2400"/>
              <a:buNone/>
            </a:pPr>
            <a:endParaRPr sz="2400"/>
          </a:p>
          <a:p>
            <a:pPr marL="342900" indent="-342900" algn="just">
              <a:spcBef>
                <a:spcPts val="480"/>
              </a:spcBef>
              <a:buClr>
                <a:schemeClr val="dk1"/>
              </a:buClr>
              <a:buSzPts val="2400"/>
            </a:pPr>
            <a:r>
              <a:rPr lang="en-IN" sz="2400"/>
              <a:t>Without appropriate risk management, TA is like driving a luxury car without brakes.</a:t>
            </a:r>
            <a:endParaRPr/>
          </a:p>
          <a:p>
            <a:pPr marL="342900" indent="-139700" algn="just">
              <a:spcBef>
                <a:spcPts val="640"/>
              </a:spcBef>
              <a:buClr>
                <a:schemeClr val="dk1"/>
              </a:buClr>
              <a:buSzPts val="32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556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1559</Words>
  <Application>Microsoft Office PowerPoint</Application>
  <PresentationFormat>Widescreen</PresentationFormat>
  <Paragraphs>252</Paragraphs>
  <Slides>45</Slides>
  <Notes>45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9" baseType="lpstr">
      <vt:lpstr>Arial</vt:lpstr>
      <vt:lpstr>Calibri</vt:lpstr>
      <vt:lpstr>Calibri Light</vt:lpstr>
      <vt:lpstr>Office Theme</vt:lpstr>
      <vt:lpstr>Technical Analysis</vt:lpstr>
      <vt:lpstr>Market Analysis</vt:lpstr>
      <vt:lpstr>Fundamental Analysis</vt:lpstr>
      <vt:lpstr>Technical Analysis</vt:lpstr>
      <vt:lpstr>FA V/s. TA</vt:lpstr>
      <vt:lpstr>What is Technical Analysis ?</vt:lpstr>
      <vt:lpstr>Investment Cycle</vt:lpstr>
      <vt:lpstr>Investors ?</vt:lpstr>
      <vt:lpstr>Is Technical Analysis a Holy Grail (Magic formula) to make money?</vt:lpstr>
      <vt:lpstr>Premises /Rationale /Philosophy of Technical Analysis (TA).</vt:lpstr>
      <vt:lpstr>Advantages of TA</vt:lpstr>
      <vt:lpstr>Limitation of TA</vt:lpstr>
      <vt:lpstr>Charts</vt:lpstr>
      <vt:lpstr>Line Charts</vt:lpstr>
      <vt:lpstr>Line Charts</vt:lpstr>
      <vt:lpstr>Bar Chart</vt:lpstr>
      <vt:lpstr>Candle Stick Chart</vt:lpstr>
      <vt:lpstr>Candle Stick Chart (TYPES)</vt:lpstr>
      <vt:lpstr>Candle Stick Chart</vt:lpstr>
      <vt:lpstr>Candle Stick Chart</vt:lpstr>
      <vt:lpstr>Point &amp; Figure Charts</vt:lpstr>
      <vt:lpstr>Point &amp; Figure Charts</vt:lpstr>
      <vt:lpstr>Support &amp; Resistance Lines</vt:lpstr>
      <vt:lpstr>PowerPoint Presentation</vt:lpstr>
      <vt:lpstr>Support Line</vt:lpstr>
      <vt:lpstr>Support</vt:lpstr>
      <vt:lpstr>Resistance Line </vt:lpstr>
      <vt:lpstr>Resistance</vt:lpstr>
      <vt:lpstr>Key takeaways</vt:lpstr>
      <vt:lpstr>Key takeaways</vt:lpstr>
      <vt:lpstr>Head &amp; Shoulder Top</vt:lpstr>
      <vt:lpstr>Inverted Head &amp; Shoulder</vt:lpstr>
      <vt:lpstr>Triangles</vt:lpstr>
      <vt:lpstr>PowerPoint Presentation</vt:lpstr>
      <vt:lpstr>Flag &amp; Pennant</vt:lpstr>
      <vt:lpstr>Elliott Wave Theory</vt:lpstr>
      <vt:lpstr>Introduction</vt:lpstr>
      <vt:lpstr>Fundamental Concept</vt:lpstr>
      <vt:lpstr>Dominant Wave</vt:lpstr>
      <vt:lpstr>PowerPoint Presentation</vt:lpstr>
      <vt:lpstr>Theories of Technical Analysis</vt:lpstr>
      <vt:lpstr>Dow Theory </vt:lpstr>
      <vt:lpstr>PowerPoint Presentation</vt:lpstr>
      <vt:lpstr>PowerPoint Presentation</vt:lpstr>
      <vt:lpstr>Principles of Dow Theory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4</cp:revision>
  <dcterms:created xsi:type="dcterms:W3CDTF">2021-04-13T06:37:33Z</dcterms:created>
  <dcterms:modified xsi:type="dcterms:W3CDTF">2021-04-21T03:09:04Z</dcterms:modified>
</cp:coreProperties>
</file>