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5" r:id="rId3"/>
    <p:sldId id="257" r:id="rId4"/>
    <p:sldId id="258" r:id="rId5"/>
    <p:sldId id="259" r:id="rId6"/>
    <p:sldId id="260" r:id="rId7"/>
    <p:sldId id="261" r:id="rId8"/>
    <p:sldId id="262" r:id="rId9"/>
    <p:sldId id="263" r:id="rId10"/>
    <p:sldId id="264" r:id="rId11"/>
    <p:sldId id="271" r:id="rId12"/>
    <p:sldId id="272" r:id="rId13"/>
    <p:sldId id="268" r:id="rId14"/>
    <p:sldId id="273" r:id="rId15"/>
    <p:sldId id="274" r:id="rId16"/>
    <p:sldId id="270" r:id="rId17"/>
    <p:sldId id="265" r:id="rId18"/>
    <p:sldId id="266" r:id="rId19"/>
    <p:sldId id="267" r:id="rId20"/>
    <p:sldId id="26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91" autoAdjust="0"/>
    <p:restoredTop sz="94660"/>
  </p:normalViewPr>
  <p:slideViewPr>
    <p:cSldViewPr snapToGrid="0">
      <p:cViewPr varScale="1">
        <p:scale>
          <a:sx n="69" d="100"/>
          <a:sy n="69" d="100"/>
        </p:scale>
        <p:origin x="70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8/10/2020</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8/10/2020</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8/10/2020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8/10/2020</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INVENTORY MANAGEMENT </a:t>
            </a:r>
            <a:endParaRPr lang="en-IN" dirty="0"/>
          </a:p>
        </p:txBody>
      </p:sp>
    </p:spTree>
    <p:extLst>
      <p:ext uri="{BB962C8B-B14F-4D97-AF65-F5344CB8AC3E}">
        <p14:creationId xmlns:p14="http://schemas.microsoft.com/office/powerpoint/2010/main" val="6781296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919" y="284176"/>
            <a:ext cx="5696645" cy="1508760"/>
          </a:xfrm>
        </p:spPr>
        <p:txBody>
          <a:bodyPr/>
          <a:lstStyle/>
          <a:p>
            <a:r>
              <a:rPr lang="en-US" dirty="0"/>
              <a:t>ECONOMIC ORDER </a:t>
            </a:r>
            <a:r>
              <a:rPr lang="en-US" dirty="0" smtClean="0"/>
              <a:t>QUANTITY </a:t>
            </a:r>
            <a:endParaRPr lang="en-IN" dirty="0"/>
          </a:p>
        </p:txBody>
      </p:sp>
      <p:sp>
        <p:nvSpPr>
          <p:cNvPr id="3" name="Content Placeholder 2"/>
          <p:cNvSpPr>
            <a:spLocks noGrp="1"/>
          </p:cNvSpPr>
          <p:nvPr>
            <p:ph idx="1"/>
          </p:nvPr>
        </p:nvSpPr>
        <p:spPr>
          <a:xfrm>
            <a:off x="1202919" y="2011680"/>
            <a:ext cx="5876754" cy="4206240"/>
          </a:xfrm>
        </p:spPr>
        <p:txBody>
          <a:bodyPr>
            <a:normAutofit lnSpcReduction="10000"/>
          </a:bodyPr>
          <a:lstStyle/>
          <a:p>
            <a:pPr>
              <a:buFont typeface="Wingdings" panose="05000000000000000000" pitchFamily="2" charset="2"/>
              <a:buChar char="v"/>
            </a:pPr>
            <a:r>
              <a:rPr lang="en-US" dirty="0"/>
              <a:t>To help you calculate EOQ, here is the formula from Kenneth </a:t>
            </a:r>
            <a:r>
              <a:rPr lang="en-US" dirty="0" smtClean="0"/>
              <a:t>Boyd , </a:t>
            </a:r>
            <a:r>
              <a:rPr lang="en-US" dirty="0"/>
              <a:t>author of Cost Accounting for </a:t>
            </a:r>
            <a:r>
              <a:rPr lang="en-US" dirty="0" smtClean="0"/>
              <a:t>Dummies</a:t>
            </a:r>
            <a:endParaRPr lang="en-US" dirty="0"/>
          </a:p>
          <a:p>
            <a:pPr>
              <a:buFont typeface="Wingdings" panose="05000000000000000000" pitchFamily="2" charset="2"/>
              <a:buChar char="v"/>
            </a:pPr>
            <a:r>
              <a:rPr lang="en-US" dirty="0"/>
              <a:t>The widely used formula is EOQ =</a:t>
            </a:r>
            <a:r>
              <a:rPr lang="en-US" dirty="0" smtClean="0"/>
              <a:t>√2D×S/H</a:t>
            </a:r>
          </a:p>
          <a:p>
            <a:pPr marL="0" indent="0">
              <a:buNone/>
            </a:pPr>
            <a:r>
              <a:rPr lang="en-US" dirty="0" smtClean="0"/>
              <a:t>Economic </a:t>
            </a:r>
            <a:r>
              <a:rPr lang="en-US" dirty="0"/>
              <a:t>order quantity = square root of [(2 x demand x ordering costs) ÷ carrying costs</a:t>
            </a:r>
            <a:r>
              <a:rPr lang="en-US" dirty="0" smtClean="0"/>
              <a:t>]</a:t>
            </a:r>
          </a:p>
          <a:p>
            <a:pPr marL="0" indent="0">
              <a:buNone/>
            </a:pPr>
            <a:r>
              <a:rPr lang="en-US" sz="2800" dirty="0"/>
              <a:t>Where , D= The demand, in units, for the product for a specific time period</a:t>
            </a:r>
          </a:p>
          <a:p>
            <a:pPr marL="0" indent="0">
              <a:buNone/>
            </a:pPr>
            <a:r>
              <a:rPr lang="en-US" sz="2800" dirty="0"/>
              <a:t>                 S=Ordering cost</a:t>
            </a:r>
          </a:p>
          <a:p>
            <a:pPr marL="0" indent="0">
              <a:buNone/>
            </a:pPr>
            <a:r>
              <a:rPr lang="en-US" sz="2800" dirty="0"/>
              <a:t>                  H=Carrying cost</a:t>
            </a:r>
          </a:p>
          <a:p>
            <a:pPr marL="0" indent="0">
              <a:buNone/>
            </a:pPr>
            <a:endParaRPr lang="en-IN" sz="2800" dirty="0"/>
          </a:p>
          <a:p>
            <a:pPr marL="0" indent="0">
              <a:buNone/>
            </a:pPr>
            <a:endParaRPr lang="en-US" dirty="0" smtClean="0"/>
          </a:p>
          <a:p>
            <a:endParaRPr lang="en-US" dirty="0"/>
          </a:p>
          <a:p>
            <a:endParaRPr lang="en-IN" dirty="0"/>
          </a:p>
        </p:txBody>
      </p:sp>
      <p:pic>
        <p:nvPicPr>
          <p:cNvPr id="3084" name="Picture 12" descr="Notes on Eoconomic Order Quantity | Grade 12 &gt; Principles of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3684" y="2011680"/>
            <a:ext cx="4600575" cy="4527665"/>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Economic Order Quantity | Definition | Example | - Accountingui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4630" y="529503"/>
            <a:ext cx="1619250" cy="75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151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IN" dirty="0"/>
          </a:p>
        </p:txBody>
      </p:sp>
      <p:sp>
        <p:nvSpPr>
          <p:cNvPr id="3" name="Content Placeholder 2"/>
          <p:cNvSpPr>
            <a:spLocks noGrp="1"/>
          </p:cNvSpPr>
          <p:nvPr>
            <p:ph idx="1"/>
          </p:nvPr>
        </p:nvSpPr>
        <p:spPr/>
        <p:txBody>
          <a:bodyPr/>
          <a:lstStyle/>
          <a:p>
            <a:r>
              <a:rPr lang="en-US" dirty="0" smtClean="0"/>
              <a:t>Total quantity required per annum = 5000 units</a:t>
            </a:r>
          </a:p>
          <a:p>
            <a:r>
              <a:rPr lang="en-US" dirty="0" smtClean="0"/>
              <a:t>Ordering cost per order   =  Rs.100</a:t>
            </a:r>
          </a:p>
          <a:p>
            <a:r>
              <a:rPr lang="en-US" dirty="0" smtClean="0"/>
              <a:t>Carrying cost per order =     Rs.1.00</a:t>
            </a:r>
          </a:p>
          <a:p>
            <a:endParaRPr lang="en-US" dirty="0"/>
          </a:p>
          <a:p>
            <a:r>
              <a:rPr lang="en-US" dirty="0" smtClean="0"/>
              <a:t>Answer?</a:t>
            </a:r>
          </a:p>
          <a:p>
            <a:r>
              <a:rPr lang="en-US" sz="4800" dirty="0" smtClean="0"/>
              <a:t>1000 units</a:t>
            </a:r>
          </a:p>
          <a:p>
            <a:endParaRPr lang="en-IN" dirty="0"/>
          </a:p>
        </p:txBody>
      </p:sp>
      <p:pic>
        <p:nvPicPr>
          <p:cNvPr id="7170" name="Picture 2" descr="4 EOQ model: the cost curves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5612" y="2500312"/>
            <a:ext cx="6210300" cy="351256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EOQ Aluminium Bramah Pendant | beut.co.u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8521" y="-253677"/>
            <a:ext cx="4286250" cy="240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16960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IN" dirty="0"/>
          </a:p>
        </p:txBody>
      </p:sp>
      <p:sp>
        <p:nvSpPr>
          <p:cNvPr id="3" name="Content Placeholder 2"/>
          <p:cNvSpPr>
            <a:spLocks noGrp="1"/>
          </p:cNvSpPr>
          <p:nvPr>
            <p:ph idx="1"/>
          </p:nvPr>
        </p:nvSpPr>
        <p:spPr>
          <a:xfrm>
            <a:off x="1202919" y="2011680"/>
            <a:ext cx="9257263" cy="4206240"/>
          </a:xfrm>
        </p:spPr>
        <p:txBody>
          <a:bodyPr>
            <a:normAutofit fontScale="92500" lnSpcReduction="20000"/>
          </a:bodyPr>
          <a:lstStyle/>
          <a:p>
            <a:pPr eaLnBrk="0" hangingPunct="0">
              <a:spcAft>
                <a:spcPts val="0"/>
              </a:spcAft>
              <a:defRPr/>
            </a:pPr>
            <a:r>
              <a:rPr lang="en-US" sz="2400" b="1" dirty="0"/>
              <a:t>A firm’s annual inventory is 1,600 units. The cost of placing an order is </a:t>
            </a:r>
            <a:r>
              <a:rPr lang="en-US" sz="2400" b="1" dirty="0" err="1"/>
              <a:t>Rs</a:t>
            </a:r>
            <a:r>
              <a:rPr lang="en-US" sz="2400" b="1" dirty="0"/>
              <a:t> 50, purchase price of raw material/unit is Rs.10 and the carrying costs is expected to be </a:t>
            </a:r>
            <a:r>
              <a:rPr lang="en-US" sz="2400" b="1" dirty="0" smtClean="0"/>
              <a:t>1 per </a:t>
            </a:r>
            <a:r>
              <a:rPr lang="en-US" sz="2400" b="1" dirty="0"/>
              <a:t>unit p.a. Calculate EOQ?</a:t>
            </a:r>
          </a:p>
          <a:p>
            <a:pPr eaLnBrk="0" hangingPunct="0">
              <a:spcAft>
                <a:spcPts val="0"/>
              </a:spcAft>
              <a:defRPr/>
            </a:pPr>
            <a:endParaRPr lang="en-US" sz="2400" b="1" dirty="0"/>
          </a:p>
          <a:p>
            <a:pPr eaLnBrk="0" hangingPunct="0">
              <a:spcAft>
                <a:spcPts val="0"/>
              </a:spcAft>
              <a:buFont typeface="Arial" panose="020B0604020202020204" pitchFamily="34" charset="0"/>
              <a:buNone/>
              <a:defRPr/>
            </a:pPr>
            <a:r>
              <a:rPr lang="en-US" sz="2400" b="1" dirty="0"/>
              <a:t>     </a:t>
            </a:r>
            <a:r>
              <a:rPr lang="en-US" sz="2400" b="1" dirty="0" smtClean="0"/>
              <a:t>D=1600, S= </a:t>
            </a:r>
            <a:r>
              <a:rPr lang="en-US" sz="2400" b="1" dirty="0" err="1"/>
              <a:t>Rs</a:t>
            </a:r>
            <a:r>
              <a:rPr lang="en-US" sz="2400" b="1" dirty="0"/>
              <a:t>. 50, H</a:t>
            </a:r>
            <a:r>
              <a:rPr lang="en-US" sz="2400" b="1" dirty="0" smtClean="0"/>
              <a:t>= Rs.1</a:t>
            </a:r>
            <a:endParaRPr lang="en-US" sz="2400" b="1" dirty="0"/>
          </a:p>
          <a:p>
            <a:pPr eaLnBrk="0" hangingPunct="0">
              <a:spcAft>
                <a:spcPts val="0"/>
              </a:spcAft>
              <a:buFont typeface="Arial" panose="020B0604020202020204" pitchFamily="34" charset="0"/>
              <a:buNone/>
              <a:defRPr/>
            </a:pPr>
            <a:endParaRPr lang="en-US" sz="2400" b="1" dirty="0"/>
          </a:p>
          <a:p>
            <a:pPr eaLnBrk="0" hangingPunct="0">
              <a:spcAft>
                <a:spcPts val="0"/>
              </a:spcAft>
              <a:buFont typeface="Arial" panose="020B0604020202020204" pitchFamily="34" charset="0"/>
              <a:buNone/>
              <a:defRPr/>
            </a:pPr>
            <a:r>
              <a:rPr lang="en-US" sz="2400" b="1" dirty="0"/>
              <a:t>	EOQ =  </a:t>
            </a:r>
            <a:r>
              <a:rPr lang="en-US" sz="2400" b="1" u="sng" dirty="0"/>
              <a:t>2 x 1600 x 50</a:t>
            </a:r>
          </a:p>
          <a:p>
            <a:pPr eaLnBrk="0" hangingPunct="0">
              <a:spcAft>
                <a:spcPts val="0"/>
              </a:spcAft>
              <a:buFont typeface="Arial" panose="020B0604020202020204" pitchFamily="34" charset="0"/>
              <a:buNone/>
              <a:defRPr/>
            </a:pPr>
            <a:r>
              <a:rPr lang="en-US" sz="2400" b="1" dirty="0"/>
              <a:t>			1</a:t>
            </a:r>
          </a:p>
          <a:p>
            <a:pPr eaLnBrk="0" hangingPunct="0">
              <a:spcAft>
                <a:spcPts val="0"/>
              </a:spcAft>
              <a:buFont typeface="Arial" panose="020B0604020202020204" pitchFamily="34" charset="0"/>
              <a:buNone/>
              <a:defRPr/>
            </a:pPr>
            <a:endParaRPr lang="en-US" sz="2400" b="1" dirty="0"/>
          </a:p>
          <a:p>
            <a:pPr eaLnBrk="0" hangingPunct="0">
              <a:spcAft>
                <a:spcPts val="0"/>
              </a:spcAft>
              <a:buFont typeface="Arial" panose="020B0604020202020204" pitchFamily="34" charset="0"/>
              <a:buNone/>
              <a:defRPr/>
            </a:pPr>
            <a:r>
              <a:rPr lang="en-US" sz="2400" b="1" dirty="0"/>
              <a:t>		= 400 units</a:t>
            </a:r>
          </a:p>
          <a:p>
            <a:r>
              <a:rPr lang="en-US" dirty="0" smtClean="0"/>
              <a:t> </a:t>
            </a:r>
            <a:endParaRPr lang="en-IN" dirty="0"/>
          </a:p>
        </p:txBody>
      </p:sp>
      <p:cxnSp>
        <p:nvCxnSpPr>
          <p:cNvPr id="5" name="Straight Connector 4"/>
          <p:cNvCxnSpPr/>
          <p:nvPr/>
        </p:nvCxnSpPr>
        <p:spPr>
          <a:xfrm>
            <a:off x="2105891" y="4475018"/>
            <a:ext cx="207818" cy="174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313709" y="3922300"/>
            <a:ext cx="0" cy="692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313709" y="3906982"/>
            <a:ext cx="1717964" cy="0"/>
          </a:xfrm>
          <a:prstGeom prst="line">
            <a:avLst/>
          </a:prstGeom>
        </p:spPr>
        <p:style>
          <a:lnRef idx="1">
            <a:schemeClr val="accent1"/>
          </a:lnRef>
          <a:fillRef idx="0">
            <a:schemeClr val="accent1"/>
          </a:fillRef>
          <a:effectRef idx="0">
            <a:schemeClr val="accent1"/>
          </a:effectRef>
          <a:fontRef idx="minor">
            <a:schemeClr val="tx1"/>
          </a:fontRef>
        </p:style>
      </p:cxnSp>
      <p:pic>
        <p:nvPicPr>
          <p:cNvPr id="8196" name="Picture 4" descr="A Beginner's Guide to Cycle 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0120" y="3554287"/>
            <a:ext cx="2504498" cy="2223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449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919" y="284176"/>
            <a:ext cx="6624899" cy="1508760"/>
          </a:xfrm>
        </p:spPr>
        <p:txBody>
          <a:bodyPr>
            <a:normAutofit fontScale="90000"/>
          </a:bodyPr>
          <a:lstStyle/>
          <a:p>
            <a:r>
              <a:rPr lang="en-US" altLang="en-US" b="1" u="sng" dirty="0"/>
              <a:t>JUST-IN-TIME (JIT) INVENTORY </a:t>
            </a:r>
            <a:r>
              <a:rPr lang="en-US" altLang="en-US" b="1" u="sng" dirty="0" smtClean="0"/>
              <a:t/>
            </a:r>
            <a:br>
              <a:rPr lang="en-US" altLang="en-US" b="1" u="sng" dirty="0" smtClean="0"/>
            </a:br>
            <a:r>
              <a:rPr lang="en-US" altLang="en-US" b="1" u="sng" dirty="0" smtClean="0"/>
              <a:t>CONTROL</a:t>
            </a:r>
            <a:r>
              <a:rPr lang="en-US" altLang="en-US" b="1" u="sng" dirty="0"/>
              <a:t/>
            </a:r>
            <a:br>
              <a:rPr lang="en-US" altLang="en-US" b="1" u="sng" dirty="0"/>
            </a:br>
            <a:endParaRPr lang="en-IN" dirty="0"/>
          </a:p>
        </p:txBody>
      </p:sp>
      <p:sp>
        <p:nvSpPr>
          <p:cNvPr id="3" name="Content Placeholder 2"/>
          <p:cNvSpPr>
            <a:spLocks noGrp="1"/>
          </p:cNvSpPr>
          <p:nvPr>
            <p:ph idx="1"/>
          </p:nvPr>
        </p:nvSpPr>
        <p:spPr/>
        <p:txBody>
          <a:bodyPr/>
          <a:lstStyle/>
          <a:p>
            <a:pPr algn="ctr">
              <a:lnSpc>
                <a:spcPct val="150000"/>
              </a:lnSpc>
              <a:spcBef>
                <a:spcPct val="50000"/>
              </a:spcBef>
            </a:pPr>
            <a:endParaRPr lang="en-US" altLang="en-US" sz="200" b="1" u="sng" dirty="0"/>
          </a:p>
          <a:p>
            <a:pPr algn="just">
              <a:spcBef>
                <a:spcPct val="50000"/>
              </a:spcBef>
              <a:buFontTx/>
              <a:buChar char="•"/>
            </a:pPr>
            <a:r>
              <a:rPr lang="en-US" altLang="en-US" sz="2400" b="1" dirty="0"/>
              <a:t>  </a:t>
            </a:r>
            <a:r>
              <a:rPr lang="en-US" altLang="en-US" sz="2400" dirty="0"/>
              <a:t>The JIT control system implies that the firm should </a:t>
            </a:r>
          </a:p>
          <a:p>
            <a:pPr algn="just">
              <a:lnSpc>
                <a:spcPct val="50000"/>
              </a:lnSpc>
              <a:spcBef>
                <a:spcPct val="50000"/>
              </a:spcBef>
            </a:pPr>
            <a:r>
              <a:rPr lang="en-US" altLang="en-US" sz="2400" dirty="0"/>
              <a:t>    maintain a minimal level of inventory and rely on </a:t>
            </a:r>
          </a:p>
          <a:p>
            <a:pPr algn="just">
              <a:lnSpc>
                <a:spcPct val="50000"/>
              </a:lnSpc>
              <a:spcBef>
                <a:spcPct val="50000"/>
              </a:spcBef>
            </a:pPr>
            <a:r>
              <a:rPr lang="en-US" altLang="en-US" sz="2400" dirty="0"/>
              <a:t>    suppliers to provide parts and components ‘just-in-time’ </a:t>
            </a:r>
          </a:p>
          <a:p>
            <a:pPr algn="just">
              <a:lnSpc>
                <a:spcPct val="50000"/>
              </a:lnSpc>
              <a:spcBef>
                <a:spcPct val="50000"/>
              </a:spcBef>
            </a:pPr>
            <a:r>
              <a:rPr lang="en-US" altLang="en-US" sz="2400" dirty="0"/>
              <a:t>    to meet its assembly requirements.</a:t>
            </a:r>
          </a:p>
          <a:p>
            <a:pPr algn="just">
              <a:lnSpc>
                <a:spcPct val="50000"/>
              </a:lnSpc>
              <a:spcBef>
                <a:spcPct val="50000"/>
              </a:spcBef>
            </a:pPr>
            <a:endParaRPr lang="en-US" altLang="en-US" sz="200" dirty="0"/>
          </a:p>
          <a:p>
            <a:pPr algn="just">
              <a:lnSpc>
                <a:spcPct val="50000"/>
              </a:lnSpc>
              <a:spcBef>
                <a:spcPct val="50000"/>
              </a:spcBef>
            </a:pPr>
            <a:endParaRPr lang="en-US" altLang="en-US" sz="200" dirty="0"/>
          </a:p>
          <a:p>
            <a:pPr algn="just">
              <a:lnSpc>
                <a:spcPct val="50000"/>
              </a:lnSpc>
              <a:spcBef>
                <a:spcPct val="50000"/>
              </a:spcBef>
            </a:pPr>
            <a:endParaRPr lang="en-US" altLang="en-US" sz="200" dirty="0"/>
          </a:p>
          <a:p>
            <a:pPr algn="just">
              <a:lnSpc>
                <a:spcPct val="50000"/>
              </a:lnSpc>
              <a:spcBef>
                <a:spcPct val="50000"/>
              </a:spcBef>
            </a:pPr>
            <a:endParaRPr lang="en-US" altLang="en-US" sz="200" dirty="0"/>
          </a:p>
          <a:p>
            <a:pPr algn="just">
              <a:spcBef>
                <a:spcPct val="50000"/>
              </a:spcBef>
              <a:buFontTx/>
              <a:buChar char="•"/>
            </a:pPr>
            <a:r>
              <a:rPr lang="en-US" altLang="en-US" sz="2400" b="1" dirty="0"/>
              <a:t>  </a:t>
            </a:r>
            <a:r>
              <a:rPr lang="en-US" altLang="en-US" sz="2400" dirty="0"/>
              <a:t>JIT also known as Zero Inventory Production Systems</a:t>
            </a:r>
            <a:r>
              <a:rPr lang="en-US" altLang="en-US" sz="2400" b="1" dirty="0"/>
              <a:t>(ZIPS)</a:t>
            </a:r>
            <a:r>
              <a:rPr lang="en-US" altLang="en-US" sz="2400" dirty="0"/>
              <a:t>, Zero Inventories</a:t>
            </a:r>
            <a:r>
              <a:rPr lang="en-US" altLang="en-US" sz="2400" b="1" dirty="0"/>
              <a:t>(ZIN)</a:t>
            </a:r>
            <a:r>
              <a:rPr lang="en-US" altLang="en-US" sz="2400" dirty="0"/>
              <a:t>, Materials as Needed</a:t>
            </a:r>
            <a:r>
              <a:rPr lang="en-US" altLang="en-US" sz="2400" b="1" dirty="0"/>
              <a:t>(MAN)</a:t>
            </a:r>
            <a:r>
              <a:rPr lang="en-US" altLang="en-US" sz="2400" dirty="0"/>
              <a:t>, or Neck of Time</a:t>
            </a:r>
            <a:r>
              <a:rPr lang="en-US" altLang="en-US" sz="2400" b="1" dirty="0"/>
              <a:t>(N0T)</a:t>
            </a:r>
          </a:p>
          <a:p>
            <a:pPr marL="0" indent="0">
              <a:buNone/>
            </a:pPr>
            <a:endParaRPr lang="en-US" dirty="0" smtClean="0"/>
          </a:p>
        </p:txBody>
      </p:sp>
      <p:pic>
        <p:nvPicPr>
          <p:cNvPr id="10246" name="Picture 6" descr="Just In Time (JIT) Manufacturing - Lean Six Sigma Training Guide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7215" y="284176"/>
            <a:ext cx="3892839" cy="3542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764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Just-in-Time Inventory </a:t>
            </a:r>
            <a:r>
              <a:rPr lang="en-US" sz="2400" dirty="0" smtClean="0"/>
              <a:t>Management</a:t>
            </a:r>
            <a:r>
              <a:rPr lang="en-US" sz="2400" dirty="0"/>
              <a:t> </a:t>
            </a:r>
            <a:r>
              <a:rPr lang="en-US" sz="2400" dirty="0" smtClean="0"/>
              <a:t>is </a:t>
            </a:r>
            <a:r>
              <a:rPr lang="en-US" sz="2400" dirty="0"/>
              <a:t>simply making what is needed, when it’s needed, in the amount </a:t>
            </a:r>
            <a:r>
              <a:rPr lang="en-US" sz="2400" dirty="0" smtClean="0"/>
              <a:t>needed</a:t>
            </a:r>
          </a:p>
          <a:p>
            <a:r>
              <a:rPr lang="en-US" sz="2400" dirty="0"/>
              <a:t>Many companies operate on a “just-in-case” basis – holding a small amount of stock in case of an unexpected peak in demand</a:t>
            </a:r>
            <a:r>
              <a:rPr lang="en-US" sz="2400" dirty="0" smtClean="0"/>
              <a:t>.</a:t>
            </a:r>
          </a:p>
          <a:p>
            <a:r>
              <a:rPr lang="en-US" sz="2400" dirty="0"/>
              <a:t>JIT attempts to establish a “zero inventory” system by manufacturing goods to order; it operates on a “pull” system whereby an order comes through and initiates a cascade response throughout the entire supply chain – signaling to the staff they need to order inventory or begin producing the required item.</a:t>
            </a:r>
          </a:p>
          <a:p>
            <a:endParaRPr lang="en-IN" sz="2400" dirty="0"/>
          </a:p>
        </p:txBody>
      </p:sp>
      <p:pic>
        <p:nvPicPr>
          <p:cNvPr id="4" name="Picture 4" descr="Just-in-Time Inventory Management Method | What Benefi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1032" y="284176"/>
            <a:ext cx="4867854" cy="150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544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benefits </a:t>
            </a:r>
            <a:r>
              <a:rPr lang="en-US" dirty="0"/>
              <a:t>of just-in-time inventory:</a:t>
            </a:r>
            <a:br>
              <a:rPr lang="en-US" dirty="0"/>
            </a:br>
            <a:endParaRPr lang="en-IN" dirty="0"/>
          </a:p>
        </p:txBody>
      </p:sp>
      <p:sp>
        <p:nvSpPr>
          <p:cNvPr id="3" name="Content Placeholder 2"/>
          <p:cNvSpPr>
            <a:spLocks noGrp="1"/>
          </p:cNvSpPr>
          <p:nvPr>
            <p:ph idx="1"/>
          </p:nvPr>
        </p:nvSpPr>
        <p:spPr/>
        <p:txBody>
          <a:bodyPr>
            <a:noAutofit/>
          </a:bodyPr>
          <a:lstStyle/>
          <a:p>
            <a:pPr fontAlgn="base"/>
            <a:r>
              <a:rPr lang="en-US" sz="2400" b="1" dirty="0" smtClean="0"/>
              <a:t> </a:t>
            </a:r>
            <a:r>
              <a:rPr lang="en-US" sz="2400" b="1" dirty="0"/>
              <a:t>Minimize costs</a:t>
            </a:r>
            <a:r>
              <a:rPr lang="en-US" sz="2400" dirty="0"/>
              <a:t> such as rent and insurance by reducing your inventory</a:t>
            </a:r>
          </a:p>
          <a:p>
            <a:pPr fontAlgn="base"/>
            <a:r>
              <a:rPr lang="en-US" sz="2400" b="1" dirty="0" smtClean="0"/>
              <a:t> </a:t>
            </a:r>
            <a:r>
              <a:rPr lang="en-US" sz="2400" b="1" dirty="0"/>
              <a:t>Less obsolete, outdated, and spoiled inventory</a:t>
            </a:r>
            <a:endParaRPr lang="en-US" sz="2400" dirty="0"/>
          </a:p>
          <a:p>
            <a:pPr fontAlgn="base"/>
            <a:r>
              <a:rPr lang="en-US" sz="2400" b="1" dirty="0" smtClean="0"/>
              <a:t> </a:t>
            </a:r>
            <a:r>
              <a:rPr lang="en-US" sz="2400" b="1" dirty="0"/>
              <a:t>Reduce waste and increase efficiency</a:t>
            </a:r>
            <a:r>
              <a:rPr lang="en-US" sz="2400" dirty="0"/>
              <a:t> by minimizing or eliminating warehousing and stockpiling, while maximizing inventory turnover</a:t>
            </a:r>
          </a:p>
          <a:p>
            <a:pPr fontAlgn="base"/>
            <a:r>
              <a:rPr lang="en-US" sz="2400" b="1" dirty="0" smtClean="0"/>
              <a:t>Maintain </a:t>
            </a:r>
            <a:r>
              <a:rPr lang="en-US" sz="2400" b="1" dirty="0"/>
              <a:t>healthy </a:t>
            </a:r>
            <a:r>
              <a:rPr lang="en-US" sz="2400" b="1" dirty="0" err="1"/>
              <a:t>cashflow</a:t>
            </a:r>
            <a:r>
              <a:rPr lang="en-US" sz="2400" dirty="0"/>
              <a:t> by ordering stock only when necessary</a:t>
            </a:r>
          </a:p>
          <a:p>
            <a:pPr fontAlgn="base"/>
            <a:r>
              <a:rPr lang="en-US" sz="2400" b="1" dirty="0" smtClean="0"/>
              <a:t>Production </a:t>
            </a:r>
            <a:r>
              <a:rPr lang="en-US" sz="2400" b="1" dirty="0"/>
              <a:t>errors can be identified and fixed faster</a:t>
            </a:r>
            <a:r>
              <a:rPr lang="en-US" sz="2400" dirty="0"/>
              <a:t> since production happens on a smaller, more focused level, allowing easier adjustments or maintenance on capital equipment</a:t>
            </a:r>
          </a:p>
          <a:p>
            <a:endParaRPr lang="en-IN" sz="2400" dirty="0"/>
          </a:p>
        </p:txBody>
      </p:sp>
    </p:spTree>
    <p:extLst>
      <p:ext uri="{BB962C8B-B14F-4D97-AF65-F5344CB8AC3E}">
        <p14:creationId xmlns:p14="http://schemas.microsoft.com/office/powerpoint/2010/main" val="24059037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MINIMUM SAFETY STOCKS</a:t>
            </a:r>
            <a:br>
              <a:rPr lang="en-US" dirty="0"/>
            </a:br>
            <a:endParaRPr lang="en-IN" dirty="0"/>
          </a:p>
        </p:txBody>
      </p:sp>
      <p:sp>
        <p:nvSpPr>
          <p:cNvPr id="3" name="Content Placeholder 2"/>
          <p:cNvSpPr>
            <a:spLocks noGrp="1"/>
          </p:cNvSpPr>
          <p:nvPr>
            <p:ph idx="1"/>
          </p:nvPr>
        </p:nvSpPr>
        <p:spPr/>
        <p:txBody>
          <a:bodyPr>
            <a:normAutofit/>
          </a:bodyPr>
          <a:lstStyle/>
          <a:p>
            <a:pPr fontAlgn="base"/>
            <a:r>
              <a:rPr lang="en-US" sz="2800" b="1" dirty="0"/>
              <a:t>Minimum level or safety stock level is the level of inventory, below which the stock of materials should not be fall. If the stock goes below minimum level, there is a possibility that the production may be interrupted due to shortage of materials. In other words, the minimum level represents the minimum quantity of the stock that should be held at all times</a:t>
            </a:r>
            <a:r>
              <a:rPr lang="en-US" sz="2800" b="1" dirty="0" smtClean="0"/>
              <a:t>.</a:t>
            </a:r>
          </a:p>
          <a:p>
            <a:pPr fontAlgn="base"/>
            <a:r>
              <a:rPr lang="en-US" sz="3200" dirty="0" smtClean="0"/>
              <a:t>It is </a:t>
            </a:r>
            <a:r>
              <a:rPr lang="en-US" sz="3200" dirty="0"/>
              <a:t>the stock that keep you in the safe side if you have any delay in the delivery</a:t>
            </a:r>
            <a:endParaRPr lang="en-IN" sz="4000" dirty="0"/>
          </a:p>
        </p:txBody>
      </p:sp>
    </p:spTree>
    <p:extLst>
      <p:ext uri="{BB962C8B-B14F-4D97-AF65-F5344CB8AC3E}">
        <p14:creationId xmlns:p14="http://schemas.microsoft.com/office/powerpoint/2010/main" val="2399199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FSN Analysis</a:t>
            </a:r>
            <a:endParaRPr lang="en-IN" dirty="0"/>
          </a:p>
        </p:txBody>
      </p:sp>
      <p:sp>
        <p:nvSpPr>
          <p:cNvPr id="3" name="Content Placeholder 2"/>
          <p:cNvSpPr>
            <a:spLocks noGrp="1"/>
          </p:cNvSpPr>
          <p:nvPr>
            <p:ph idx="1"/>
          </p:nvPr>
        </p:nvSpPr>
        <p:spPr/>
        <p:txBody>
          <a:bodyPr>
            <a:normAutofit/>
          </a:bodyPr>
          <a:lstStyle/>
          <a:p>
            <a:r>
              <a:rPr lang="en-US" altLang="en-US" dirty="0" smtClean="0"/>
              <a:t>Inventory </a:t>
            </a:r>
            <a:r>
              <a:rPr lang="en-US" altLang="en-US" dirty="0"/>
              <a:t>is classified based on the </a:t>
            </a:r>
            <a:r>
              <a:rPr lang="en-US" altLang="en-US" u="sng" dirty="0"/>
              <a:t>MOVEMENT OF INVENTORIES</a:t>
            </a:r>
            <a:r>
              <a:rPr lang="en-US" altLang="en-US" dirty="0"/>
              <a:t> from stores</a:t>
            </a:r>
          </a:p>
          <a:p>
            <a:r>
              <a:rPr lang="en-US" altLang="en-US" dirty="0"/>
              <a:t>Inventory technique used to </a:t>
            </a:r>
            <a:r>
              <a:rPr lang="en-US" altLang="en-US" b="1" dirty="0"/>
              <a:t>AVOID OBSOLESCENCE</a:t>
            </a:r>
          </a:p>
          <a:p>
            <a:pPr>
              <a:buFont typeface="Wingdings" panose="05000000000000000000" pitchFamily="2" charset="2"/>
              <a:buChar char="Ø"/>
            </a:pPr>
            <a:r>
              <a:rPr lang="en-US" altLang="en-US" dirty="0"/>
              <a:t> </a:t>
            </a:r>
            <a:r>
              <a:rPr lang="en-US" altLang="en-US" b="1" dirty="0"/>
              <a:t>F</a:t>
            </a:r>
            <a:r>
              <a:rPr lang="en-US" altLang="en-US" dirty="0"/>
              <a:t>- Fast moving</a:t>
            </a:r>
          </a:p>
          <a:p>
            <a:pPr>
              <a:buFont typeface="Wingdings" panose="05000000000000000000" pitchFamily="2" charset="2"/>
              <a:buChar char="Ø"/>
            </a:pPr>
            <a:r>
              <a:rPr lang="en-US" altLang="en-US" dirty="0"/>
              <a:t> </a:t>
            </a:r>
            <a:r>
              <a:rPr lang="en-US" altLang="en-US" b="1" dirty="0"/>
              <a:t>S</a:t>
            </a:r>
            <a:r>
              <a:rPr lang="en-US" altLang="en-US" dirty="0"/>
              <a:t>- Slow moving</a:t>
            </a:r>
          </a:p>
          <a:p>
            <a:pPr>
              <a:buFont typeface="Wingdings" panose="05000000000000000000" pitchFamily="2" charset="2"/>
              <a:buChar char="Ø"/>
            </a:pPr>
            <a:r>
              <a:rPr lang="en-US" altLang="en-US" dirty="0"/>
              <a:t> </a:t>
            </a:r>
            <a:r>
              <a:rPr lang="en-US" altLang="en-US" b="1" dirty="0"/>
              <a:t>N</a:t>
            </a:r>
            <a:r>
              <a:rPr lang="en-US" altLang="en-US" dirty="0"/>
              <a:t>- Non </a:t>
            </a:r>
            <a:r>
              <a:rPr lang="en-US" altLang="en-US" dirty="0" smtClean="0"/>
              <a:t>moving</a:t>
            </a:r>
          </a:p>
          <a:p>
            <a:pPr>
              <a:buFont typeface="Wingdings" panose="05000000000000000000" pitchFamily="2" charset="2"/>
              <a:buChar char="v"/>
            </a:pPr>
            <a:r>
              <a:rPr lang="en-US" dirty="0"/>
              <a:t>Here in this analysis, the date of receipt or the last date of issue, which ever is later, to determine the no. of months which have lapsed from last transaction. </a:t>
            </a:r>
          </a:p>
          <a:p>
            <a:pPr>
              <a:buFont typeface="Wingdings" panose="05000000000000000000" pitchFamily="2" charset="2"/>
              <a:buChar char="v"/>
            </a:pPr>
            <a:r>
              <a:rPr lang="en-US" dirty="0"/>
              <a:t>FSN is helpful in identifying active items which need to be reviewed regularly and surplus items and non- moving items are examined.</a:t>
            </a:r>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37094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SDE Classification:</a:t>
            </a:r>
            <a:endParaRPr lang="en-IN" dirty="0"/>
          </a:p>
        </p:txBody>
      </p:sp>
      <p:sp>
        <p:nvSpPr>
          <p:cNvPr id="3" name="Content Placeholder 2"/>
          <p:cNvSpPr>
            <a:spLocks noGrp="1"/>
          </p:cNvSpPr>
          <p:nvPr>
            <p:ph idx="1"/>
          </p:nvPr>
        </p:nvSpPr>
        <p:spPr/>
        <p:txBody>
          <a:bodyPr/>
          <a:lstStyle/>
          <a:p>
            <a:r>
              <a:rPr lang="en-US" dirty="0" smtClean="0"/>
              <a:t>The </a:t>
            </a:r>
            <a:r>
              <a:rPr lang="en-US" dirty="0"/>
              <a:t>SDE is based upon the availability of items. </a:t>
            </a:r>
            <a:endParaRPr lang="en-US" dirty="0" smtClean="0"/>
          </a:p>
          <a:p>
            <a:r>
              <a:rPr lang="en-US" dirty="0" smtClean="0"/>
              <a:t>Here </a:t>
            </a:r>
            <a:r>
              <a:rPr lang="en-US" dirty="0"/>
              <a:t>‘S’ refers to ‘Scarce’ items </a:t>
            </a:r>
          </a:p>
          <a:p>
            <a:r>
              <a:rPr lang="en-US" dirty="0" smtClean="0"/>
              <a:t>‘</a:t>
            </a:r>
            <a:r>
              <a:rPr lang="en-US" dirty="0"/>
              <a:t>D’ refers to ‘Difficult’ items </a:t>
            </a:r>
          </a:p>
          <a:p>
            <a:r>
              <a:rPr lang="en-US" dirty="0" smtClean="0"/>
              <a:t>‘</a:t>
            </a:r>
            <a:r>
              <a:rPr lang="en-US" dirty="0"/>
              <a:t>E’ refers to ‘Easy to acquire</a:t>
            </a:r>
            <a:r>
              <a:rPr lang="en-US" dirty="0" smtClean="0"/>
              <a:t>’</a:t>
            </a:r>
          </a:p>
          <a:p>
            <a:pPr marL="0" indent="0">
              <a:buNone/>
            </a:pPr>
            <a:r>
              <a:rPr lang="en-US" dirty="0" smtClean="0"/>
              <a:t>This </a:t>
            </a:r>
            <a:r>
              <a:rPr lang="en-US" dirty="0"/>
              <a:t>is based on problems faced in procurement, were some strategies are made on purchasing.</a:t>
            </a:r>
            <a:endParaRPr lang="en-IN" dirty="0"/>
          </a:p>
        </p:txBody>
      </p:sp>
    </p:spTree>
    <p:extLst>
      <p:ext uri="{BB962C8B-B14F-4D97-AF65-F5344CB8AC3E}">
        <p14:creationId xmlns:p14="http://schemas.microsoft.com/office/powerpoint/2010/main" val="30736991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SOS Analysis</a:t>
            </a:r>
            <a:endParaRPr lang="en-IN" dirty="0"/>
          </a:p>
        </p:txBody>
      </p:sp>
      <p:sp>
        <p:nvSpPr>
          <p:cNvPr id="3" name="Content Placeholder 2"/>
          <p:cNvSpPr>
            <a:spLocks noGrp="1"/>
          </p:cNvSpPr>
          <p:nvPr>
            <p:ph idx="1"/>
          </p:nvPr>
        </p:nvSpPr>
        <p:spPr/>
        <p:txBody>
          <a:bodyPr/>
          <a:lstStyle/>
          <a:p>
            <a:pPr marL="0" indent="0">
              <a:buNone/>
            </a:pPr>
            <a:r>
              <a:rPr lang="en-US" dirty="0" smtClean="0"/>
              <a:t> </a:t>
            </a:r>
            <a:r>
              <a:rPr lang="en-US" dirty="0"/>
              <a:t>‘S’ stands for Seasonal items and ‘OS’- Off Seasonal items. </a:t>
            </a:r>
            <a:endParaRPr lang="en-US" dirty="0" smtClean="0"/>
          </a:p>
          <a:p>
            <a:pPr marL="0" indent="0">
              <a:buNone/>
            </a:pPr>
            <a:r>
              <a:rPr lang="en-US" dirty="0" smtClean="0"/>
              <a:t>In </a:t>
            </a:r>
            <a:r>
              <a:rPr lang="en-US" dirty="0"/>
              <a:t>general it is merit to seller to buy seasonal items at lower price and keep inventory and sell them at high price during Off seasons. </a:t>
            </a:r>
            <a:endParaRPr lang="en-US" dirty="0" smtClean="0"/>
          </a:p>
          <a:p>
            <a:pPr marL="0" indent="0">
              <a:buNone/>
            </a:pPr>
            <a:r>
              <a:rPr lang="en-US" dirty="0" smtClean="0"/>
              <a:t>If </a:t>
            </a:r>
            <a:r>
              <a:rPr lang="en-US" dirty="0"/>
              <a:t>not the seller has to buy the goods at higher prices during Off seasons. </a:t>
            </a:r>
          </a:p>
          <a:p>
            <a:pPr marL="0" indent="0">
              <a:buNone/>
            </a:pPr>
            <a:r>
              <a:rPr lang="en-US" dirty="0" smtClean="0"/>
              <a:t>Decisions </a:t>
            </a:r>
            <a:r>
              <a:rPr lang="en-US" dirty="0"/>
              <a:t>are taken based on the fluctuations and availability.</a:t>
            </a:r>
            <a:endParaRPr lang="en-IN" dirty="0"/>
          </a:p>
        </p:txBody>
      </p:sp>
    </p:spTree>
    <p:extLst>
      <p:ext uri="{BB962C8B-B14F-4D97-AF65-F5344CB8AC3E}">
        <p14:creationId xmlns:p14="http://schemas.microsoft.com/office/powerpoint/2010/main" val="3813453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nventory Management Software - Rnt Internation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673" y="332509"/>
            <a:ext cx="11970327" cy="5885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820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base"/>
            <a:r>
              <a:rPr lang="en-US" dirty="0"/>
              <a:t>MATERIAL REQUIREMENTS PLANNING (MRP) </a:t>
            </a:r>
            <a:r>
              <a:rPr lang="en-US" dirty="0" smtClean="0"/>
              <a:t>METHOD</a:t>
            </a:r>
            <a:endParaRPr lang="en-IN" dirty="0"/>
          </a:p>
        </p:txBody>
      </p:sp>
      <p:sp>
        <p:nvSpPr>
          <p:cNvPr id="3" name="Content Placeholder 2"/>
          <p:cNvSpPr>
            <a:spLocks noGrp="1"/>
          </p:cNvSpPr>
          <p:nvPr>
            <p:ph idx="1"/>
          </p:nvPr>
        </p:nvSpPr>
        <p:spPr/>
        <p:txBody>
          <a:bodyPr>
            <a:normAutofit/>
          </a:bodyPr>
          <a:lstStyle/>
          <a:p>
            <a:r>
              <a:rPr lang="en-US" sz="2800" dirty="0"/>
              <a:t>Material Requirements Planning is an inventory control method in which the manufacturers order the inventory after considering the sales forecast. MRP system integrates data from various areas of the business where inventory exists. Based on the data and demand in the market, the manager would carefully place the order for new inventory with the material suppliers.</a:t>
            </a:r>
            <a:endParaRPr lang="en-IN" sz="2800" dirty="0"/>
          </a:p>
        </p:txBody>
      </p:sp>
    </p:spTree>
    <p:extLst>
      <p:ext uri="{BB962C8B-B14F-4D97-AF65-F5344CB8AC3E}">
        <p14:creationId xmlns:p14="http://schemas.microsoft.com/office/powerpoint/2010/main" val="160103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IN" dirty="0"/>
          </a:p>
        </p:txBody>
      </p:sp>
      <p:sp>
        <p:nvSpPr>
          <p:cNvPr id="3" name="Content Placeholder 2"/>
          <p:cNvSpPr>
            <a:spLocks noGrp="1"/>
          </p:cNvSpPr>
          <p:nvPr>
            <p:ph idx="1"/>
          </p:nvPr>
        </p:nvSpPr>
        <p:spPr/>
        <p:txBody>
          <a:bodyPr>
            <a:noAutofit/>
          </a:bodyPr>
          <a:lstStyle/>
          <a:p>
            <a:r>
              <a:rPr lang="en-US" sz="3200" dirty="0"/>
              <a:t>Inventory is material that the firm obtains in advance of need, holds until it is needed, and then used, consumes, incorporates into a product, sells, or otherwise disposes it of. A business inventory is temporary in nature</a:t>
            </a:r>
            <a:r>
              <a:rPr lang="en-US" sz="3200" dirty="0" smtClean="0"/>
              <a:t>.</a:t>
            </a:r>
          </a:p>
          <a:p>
            <a:r>
              <a:rPr lang="en-US" sz="3200" dirty="0" smtClean="0"/>
              <a:t>Inventories </a:t>
            </a:r>
            <a:r>
              <a:rPr lang="en-US" sz="3200" dirty="0"/>
              <a:t>are stock of any kind like fuel and lubricants, spare parts and semi-processed materials to be stored for future use mainly in the process of production or it can be known as the ideal resource of any kind having some economic values.</a:t>
            </a:r>
            <a:endParaRPr lang="en-IN" sz="3200" dirty="0"/>
          </a:p>
        </p:txBody>
      </p:sp>
    </p:spTree>
    <p:extLst>
      <p:ext uri="{BB962C8B-B14F-4D97-AF65-F5344CB8AC3E}">
        <p14:creationId xmlns:p14="http://schemas.microsoft.com/office/powerpoint/2010/main" val="16687425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b="1" dirty="0"/>
              <a:t>What is Inventory Management?</a:t>
            </a:r>
          </a:p>
        </p:txBody>
      </p:sp>
      <p:sp>
        <p:nvSpPr>
          <p:cNvPr id="3" name="Content Placeholder 2"/>
          <p:cNvSpPr>
            <a:spLocks noGrp="1"/>
          </p:cNvSpPr>
          <p:nvPr>
            <p:ph idx="1"/>
          </p:nvPr>
        </p:nvSpPr>
        <p:spPr/>
        <p:txBody>
          <a:bodyPr>
            <a:normAutofit/>
          </a:bodyPr>
          <a:lstStyle/>
          <a:p>
            <a:pPr fontAlgn="base"/>
            <a:r>
              <a:rPr lang="en-US" sz="2800" dirty="0" smtClean="0"/>
              <a:t>Inventory </a:t>
            </a:r>
            <a:r>
              <a:rPr lang="en-US" sz="2800" dirty="0"/>
              <a:t>management is a collection of tools, techniques, and strategies for storing, tracking, delivering, and ordering inventory or stock.</a:t>
            </a:r>
          </a:p>
          <a:p>
            <a:pPr fontAlgn="base"/>
            <a:r>
              <a:rPr lang="en-US" sz="2800" dirty="0"/>
              <a:t>A </a:t>
            </a:r>
            <a:r>
              <a:rPr lang="en-US" sz="2800" dirty="0" smtClean="0"/>
              <a:t>majority </a:t>
            </a:r>
            <a:r>
              <a:rPr lang="en-US" sz="2800" dirty="0"/>
              <a:t>of a company’s capital is wrapped up in their inventory.</a:t>
            </a:r>
          </a:p>
          <a:p>
            <a:pPr fontAlgn="base"/>
            <a:r>
              <a:rPr lang="en-US" sz="2800" dirty="0"/>
              <a:t>For that reason, it’s incredibly important to control the coming and going of inventory as best you can to minimize losses and maximize profits – which is where inventory management techniques come into play.</a:t>
            </a:r>
          </a:p>
          <a:p>
            <a:endParaRPr lang="en-IN" sz="2800" dirty="0"/>
          </a:p>
        </p:txBody>
      </p:sp>
    </p:spTree>
    <p:extLst>
      <p:ext uri="{BB962C8B-B14F-4D97-AF65-F5344CB8AC3E}">
        <p14:creationId xmlns:p14="http://schemas.microsoft.com/office/powerpoint/2010/main" val="1331379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ANALYSIS</a:t>
            </a:r>
            <a:endParaRPr lang="en-IN" dirty="0"/>
          </a:p>
        </p:txBody>
      </p:sp>
      <p:sp>
        <p:nvSpPr>
          <p:cNvPr id="3" name="Content Placeholder 2"/>
          <p:cNvSpPr>
            <a:spLocks noGrp="1"/>
          </p:cNvSpPr>
          <p:nvPr>
            <p:ph idx="1"/>
          </p:nvPr>
        </p:nvSpPr>
        <p:spPr>
          <a:xfrm>
            <a:off x="138545" y="2011680"/>
            <a:ext cx="10848454" cy="4206240"/>
          </a:xfrm>
        </p:spPr>
        <p:txBody>
          <a:bodyPr/>
          <a:lstStyle/>
          <a:p>
            <a:r>
              <a:rPr lang="en-US" dirty="0" smtClean="0"/>
              <a:t>ABC (always better control) is a basic technique  </a:t>
            </a:r>
            <a:r>
              <a:rPr lang="en-US" dirty="0"/>
              <a:t>of </a:t>
            </a:r>
            <a:r>
              <a:rPr lang="en-US" dirty="0" smtClean="0"/>
              <a:t>inventory control.</a:t>
            </a:r>
          </a:p>
          <a:p>
            <a:r>
              <a:rPr lang="en-US" dirty="0" smtClean="0"/>
              <a:t>Classification based on value of inventory.</a:t>
            </a:r>
          </a:p>
          <a:p>
            <a:r>
              <a:rPr lang="en-US" dirty="0" smtClean="0"/>
              <a:t>A- Group of items having  High value although their number may be low.</a:t>
            </a:r>
          </a:p>
          <a:p>
            <a:r>
              <a:rPr lang="en-US" dirty="0" smtClean="0"/>
              <a:t>B – Group of items fit in between with  average value and number.</a:t>
            </a:r>
          </a:p>
          <a:p>
            <a:r>
              <a:rPr lang="en-US" dirty="0" smtClean="0"/>
              <a:t>C - </a:t>
            </a:r>
            <a:r>
              <a:rPr lang="en-US" dirty="0"/>
              <a:t>Group of items having  low value although their number may be high.</a:t>
            </a:r>
          </a:p>
          <a:p>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877049571"/>
              </p:ext>
            </p:extLst>
          </p:nvPr>
        </p:nvGraphicFramePr>
        <p:xfrm>
          <a:off x="138545" y="4363720"/>
          <a:ext cx="8127999" cy="1854200"/>
        </p:xfrm>
        <a:graphic>
          <a:graphicData uri="http://schemas.openxmlformats.org/drawingml/2006/table">
            <a:tbl>
              <a:tblPr firstRow="1" bandRow="1">
                <a:tableStyleId>{5C22544A-7EE6-4342-B048-85BDC9FD1C3A}</a:tableStyleId>
              </a:tblPr>
              <a:tblGrid>
                <a:gridCol w="1611745">
                  <a:extLst>
                    <a:ext uri="{9D8B030D-6E8A-4147-A177-3AD203B41FA5}">
                      <a16:colId xmlns:a16="http://schemas.microsoft.com/office/drawing/2014/main" val="3145067177"/>
                    </a:ext>
                  </a:extLst>
                </a:gridCol>
                <a:gridCol w="3214255">
                  <a:extLst>
                    <a:ext uri="{9D8B030D-6E8A-4147-A177-3AD203B41FA5}">
                      <a16:colId xmlns:a16="http://schemas.microsoft.com/office/drawing/2014/main" val="1843407011"/>
                    </a:ext>
                  </a:extLst>
                </a:gridCol>
                <a:gridCol w="3301999">
                  <a:extLst>
                    <a:ext uri="{9D8B030D-6E8A-4147-A177-3AD203B41FA5}">
                      <a16:colId xmlns:a16="http://schemas.microsoft.com/office/drawing/2014/main" val="3563948812"/>
                    </a:ext>
                  </a:extLst>
                </a:gridCol>
              </a:tblGrid>
              <a:tr h="370840">
                <a:tc>
                  <a:txBody>
                    <a:bodyPr/>
                    <a:lstStyle/>
                    <a:p>
                      <a:r>
                        <a:rPr lang="en-US" dirty="0" smtClean="0"/>
                        <a:t>GROUP</a:t>
                      </a:r>
                      <a:endParaRPr lang="en-IN" dirty="0"/>
                    </a:p>
                  </a:txBody>
                  <a:tcPr/>
                </a:tc>
                <a:tc>
                  <a:txBody>
                    <a:bodyPr/>
                    <a:lstStyle/>
                    <a:p>
                      <a:r>
                        <a:rPr lang="en-US" dirty="0" smtClean="0"/>
                        <a:t>NO.</a:t>
                      </a:r>
                      <a:r>
                        <a:rPr lang="en-US" baseline="0" dirty="0" smtClean="0"/>
                        <a:t> OF ITEMS (%)</a:t>
                      </a:r>
                      <a:endParaRPr lang="en-IN" dirty="0"/>
                    </a:p>
                  </a:txBody>
                  <a:tcPr/>
                </a:tc>
                <a:tc>
                  <a:txBody>
                    <a:bodyPr/>
                    <a:lstStyle/>
                    <a:p>
                      <a:r>
                        <a:rPr lang="en-US" dirty="0" smtClean="0"/>
                        <a:t>INVENTORY  VALUED (%) </a:t>
                      </a:r>
                      <a:endParaRPr lang="en-IN" dirty="0"/>
                    </a:p>
                  </a:txBody>
                  <a:tcPr/>
                </a:tc>
                <a:extLst>
                  <a:ext uri="{0D108BD9-81ED-4DB2-BD59-A6C34878D82A}">
                    <a16:rowId xmlns:a16="http://schemas.microsoft.com/office/drawing/2014/main" val="905121444"/>
                  </a:ext>
                </a:extLst>
              </a:tr>
              <a:tr h="370840">
                <a:tc>
                  <a:txBody>
                    <a:bodyPr/>
                    <a:lstStyle/>
                    <a:p>
                      <a:pPr algn="ctr"/>
                      <a:r>
                        <a:rPr lang="en-US" dirty="0" smtClean="0"/>
                        <a:t>A</a:t>
                      </a:r>
                      <a:endParaRPr lang="en-IN" dirty="0"/>
                    </a:p>
                  </a:txBody>
                  <a:tcPr/>
                </a:tc>
                <a:tc>
                  <a:txBody>
                    <a:bodyPr/>
                    <a:lstStyle/>
                    <a:p>
                      <a:pPr algn="ctr"/>
                      <a:r>
                        <a:rPr lang="en-US" dirty="0" smtClean="0"/>
                        <a:t>15</a:t>
                      </a:r>
                      <a:endParaRPr lang="en-IN" dirty="0"/>
                    </a:p>
                  </a:txBody>
                  <a:tcPr/>
                </a:tc>
                <a:tc>
                  <a:txBody>
                    <a:bodyPr/>
                    <a:lstStyle/>
                    <a:p>
                      <a:pPr algn="ctr"/>
                      <a:r>
                        <a:rPr lang="en-US" dirty="0" smtClean="0"/>
                        <a:t>70</a:t>
                      </a:r>
                      <a:endParaRPr lang="en-IN" dirty="0"/>
                    </a:p>
                  </a:txBody>
                  <a:tcPr/>
                </a:tc>
                <a:extLst>
                  <a:ext uri="{0D108BD9-81ED-4DB2-BD59-A6C34878D82A}">
                    <a16:rowId xmlns:a16="http://schemas.microsoft.com/office/drawing/2014/main" val="592687867"/>
                  </a:ext>
                </a:extLst>
              </a:tr>
              <a:tr h="370840">
                <a:tc>
                  <a:txBody>
                    <a:bodyPr/>
                    <a:lstStyle/>
                    <a:p>
                      <a:pPr algn="ctr"/>
                      <a:r>
                        <a:rPr lang="en-US" dirty="0" smtClean="0"/>
                        <a:t>B</a:t>
                      </a:r>
                      <a:endParaRPr lang="en-IN" dirty="0"/>
                    </a:p>
                  </a:txBody>
                  <a:tcPr/>
                </a:tc>
                <a:tc>
                  <a:txBody>
                    <a:bodyPr/>
                    <a:lstStyle/>
                    <a:p>
                      <a:pPr algn="ctr"/>
                      <a:r>
                        <a:rPr lang="en-US" dirty="0" smtClean="0"/>
                        <a:t>30</a:t>
                      </a:r>
                      <a:endParaRPr lang="en-IN" dirty="0"/>
                    </a:p>
                  </a:txBody>
                  <a:tcPr/>
                </a:tc>
                <a:tc>
                  <a:txBody>
                    <a:bodyPr/>
                    <a:lstStyle/>
                    <a:p>
                      <a:pPr algn="ctr"/>
                      <a:r>
                        <a:rPr lang="en-US" dirty="0" smtClean="0"/>
                        <a:t>20</a:t>
                      </a:r>
                      <a:endParaRPr lang="en-IN" dirty="0"/>
                    </a:p>
                  </a:txBody>
                  <a:tcPr/>
                </a:tc>
                <a:extLst>
                  <a:ext uri="{0D108BD9-81ED-4DB2-BD59-A6C34878D82A}">
                    <a16:rowId xmlns:a16="http://schemas.microsoft.com/office/drawing/2014/main" val="4036029093"/>
                  </a:ext>
                </a:extLst>
              </a:tr>
              <a:tr h="370840">
                <a:tc>
                  <a:txBody>
                    <a:bodyPr/>
                    <a:lstStyle/>
                    <a:p>
                      <a:pPr algn="ctr"/>
                      <a:r>
                        <a:rPr lang="en-US" dirty="0" smtClean="0"/>
                        <a:t>C</a:t>
                      </a:r>
                      <a:endParaRPr lang="en-IN" dirty="0"/>
                    </a:p>
                  </a:txBody>
                  <a:tcPr/>
                </a:tc>
                <a:tc>
                  <a:txBody>
                    <a:bodyPr/>
                    <a:lstStyle/>
                    <a:p>
                      <a:pPr algn="ctr"/>
                      <a:r>
                        <a:rPr lang="en-US" dirty="0" smtClean="0"/>
                        <a:t>55</a:t>
                      </a:r>
                      <a:endParaRPr lang="en-IN" dirty="0"/>
                    </a:p>
                  </a:txBody>
                  <a:tcPr/>
                </a:tc>
                <a:tc>
                  <a:txBody>
                    <a:bodyPr/>
                    <a:lstStyle/>
                    <a:p>
                      <a:pPr algn="ctr"/>
                      <a:r>
                        <a:rPr lang="en-US" dirty="0" smtClean="0"/>
                        <a:t>10</a:t>
                      </a:r>
                      <a:endParaRPr lang="en-IN" dirty="0"/>
                    </a:p>
                  </a:txBody>
                  <a:tcPr/>
                </a:tc>
                <a:extLst>
                  <a:ext uri="{0D108BD9-81ED-4DB2-BD59-A6C34878D82A}">
                    <a16:rowId xmlns:a16="http://schemas.microsoft.com/office/drawing/2014/main" val="4092787397"/>
                  </a:ext>
                </a:extLst>
              </a:tr>
              <a:tr h="370840">
                <a:tc>
                  <a:txBody>
                    <a:bodyPr/>
                    <a:lstStyle/>
                    <a:p>
                      <a:pPr algn="ctr"/>
                      <a:r>
                        <a:rPr lang="en-US" dirty="0" smtClean="0"/>
                        <a:t>TOTAL</a:t>
                      </a:r>
                      <a:endParaRPr lang="en-IN" dirty="0"/>
                    </a:p>
                  </a:txBody>
                  <a:tcPr/>
                </a:tc>
                <a:tc>
                  <a:txBody>
                    <a:bodyPr/>
                    <a:lstStyle/>
                    <a:p>
                      <a:pPr algn="ctr"/>
                      <a:r>
                        <a:rPr lang="en-US" dirty="0" smtClean="0"/>
                        <a:t>100</a:t>
                      </a:r>
                      <a:endParaRPr lang="en-IN" dirty="0"/>
                    </a:p>
                  </a:txBody>
                  <a:tcPr/>
                </a:tc>
                <a:tc>
                  <a:txBody>
                    <a:bodyPr/>
                    <a:lstStyle/>
                    <a:p>
                      <a:pPr algn="ctr"/>
                      <a:r>
                        <a:rPr lang="en-US" dirty="0" smtClean="0"/>
                        <a:t>100</a:t>
                      </a:r>
                      <a:endParaRPr lang="en-IN" dirty="0"/>
                    </a:p>
                  </a:txBody>
                  <a:tcPr/>
                </a:tc>
                <a:extLst>
                  <a:ext uri="{0D108BD9-81ED-4DB2-BD59-A6C34878D82A}">
                    <a16:rowId xmlns:a16="http://schemas.microsoft.com/office/drawing/2014/main" val="613043746"/>
                  </a:ext>
                </a:extLst>
              </a:tr>
            </a:tbl>
          </a:graphicData>
        </a:graphic>
      </p:graphicFrame>
      <p:pic>
        <p:nvPicPr>
          <p:cNvPr id="5122" name="Picture 2" descr="ABC Analysis - The Complete Guide with Examples | Orderhi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3839659"/>
            <a:ext cx="5470408" cy="301834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ABC Analysis: how to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9293" y="177064"/>
            <a:ext cx="3026143" cy="2929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00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pic>
        <p:nvPicPr>
          <p:cNvPr id="2050" name="Picture 2" descr="A ITEMS B ITEMS C ITEMS&#10; it covers 10% of the&#10;total inventories.&#10; It covers 20% of the&#10;total inventories.&#10; It covers 7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8764" y="0"/>
            <a:ext cx="12829309" cy="6996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0257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VED ANALYSIS</a:t>
            </a:r>
            <a:endParaRPr lang="en-IN" dirty="0"/>
          </a:p>
        </p:txBody>
      </p:sp>
      <p:sp>
        <p:nvSpPr>
          <p:cNvPr id="3" name="Content Placeholder 2"/>
          <p:cNvSpPr>
            <a:spLocks noGrp="1"/>
          </p:cNvSpPr>
          <p:nvPr>
            <p:ph idx="1"/>
          </p:nvPr>
        </p:nvSpPr>
        <p:spPr/>
        <p:txBody>
          <a:bodyPr/>
          <a:lstStyle/>
          <a:p>
            <a:pPr marL="0" indent="0">
              <a:buNone/>
            </a:pPr>
            <a:r>
              <a:rPr lang="en-US" dirty="0" smtClean="0"/>
              <a:t> </a:t>
            </a:r>
            <a:r>
              <a:rPr lang="en-US" dirty="0"/>
              <a:t>VITAL,ESSENTIAL, DESIRABLE </a:t>
            </a:r>
            <a:endParaRPr lang="en-US" dirty="0" smtClean="0"/>
          </a:p>
          <a:p>
            <a:pPr>
              <a:buFont typeface="Wingdings" panose="05000000000000000000" pitchFamily="2" charset="2"/>
              <a:buChar char="v"/>
            </a:pPr>
            <a:r>
              <a:rPr lang="en-US" dirty="0" smtClean="0"/>
              <a:t> It </a:t>
            </a:r>
            <a:r>
              <a:rPr lang="en-US" dirty="0"/>
              <a:t>is based on the importance of the item and its effects</a:t>
            </a:r>
            <a:r>
              <a:rPr lang="en-US" dirty="0" smtClean="0"/>
              <a:t>.</a:t>
            </a:r>
          </a:p>
          <a:p>
            <a:pPr>
              <a:buFont typeface="Wingdings" panose="05000000000000000000" pitchFamily="2" charset="2"/>
              <a:buChar char="v"/>
            </a:pPr>
            <a:r>
              <a:rPr lang="en-US" dirty="0" smtClean="0"/>
              <a:t> </a:t>
            </a:r>
            <a:r>
              <a:rPr lang="en-US" dirty="0"/>
              <a:t>VITAL DRUGS – Such drugs are </a:t>
            </a:r>
            <a:r>
              <a:rPr lang="en-US" dirty="0" smtClean="0"/>
              <a:t>categorized </a:t>
            </a:r>
            <a:r>
              <a:rPr lang="en-US" dirty="0"/>
              <a:t>as vital whose absence (no stock) cannot be tolerated even for an single day. That means in their absence the work of hospital or wards or </a:t>
            </a:r>
            <a:r>
              <a:rPr lang="en-US" dirty="0" smtClean="0"/>
              <a:t>patient </a:t>
            </a:r>
            <a:r>
              <a:rPr lang="en-US" dirty="0"/>
              <a:t>care to come standstill</a:t>
            </a:r>
            <a:r>
              <a:rPr lang="en-US" dirty="0" smtClean="0"/>
              <a:t>.</a:t>
            </a:r>
          </a:p>
          <a:p>
            <a:pPr>
              <a:buFont typeface="Wingdings" panose="05000000000000000000" pitchFamily="2" charset="2"/>
              <a:buChar char="v"/>
            </a:pPr>
            <a:r>
              <a:rPr lang="en-US" dirty="0"/>
              <a:t> ESSENTIAL Drugs – These are the drugs without which a hospital can function but may affect the quality of service to some extent but not to a very serious extent. </a:t>
            </a:r>
          </a:p>
          <a:p>
            <a:pPr>
              <a:buFont typeface="Wingdings" panose="05000000000000000000" pitchFamily="2" charset="2"/>
              <a:buChar char="v"/>
            </a:pPr>
            <a:r>
              <a:rPr lang="en-US" dirty="0" smtClean="0"/>
              <a:t>DESIRABLE </a:t>
            </a:r>
            <a:r>
              <a:rPr lang="en-US" dirty="0"/>
              <a:t>Drugs - These are the drugs whose absence will not affect the functioning of hospital or ward or department or patient care</a:t>
            </a:r>
            <a:endParaRPr lang="en-IN" dirty="0"/>
          </a:p>
        </p:txBody>
      </p:sp>
      <p:pic>
        <p:nvPicPr>
          <p:cNvPr id="6146" name="Picture 2" descr="GANESH logo * Candy STYLE * | Candy logo, Name logo, Log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2199" y="284176"/>
            <a:ext cx="4114800" cy="150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885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VED ANALYSIS</a:t>
            </a:r>
            <a:endParaRPr lang="en-IN" dirty="0"/>
          </a:p>
        </p:txBody>
      </p:sp>
      <p:sp>
        <p:nvSpPr>
          <p:cNvPr id="3" name="Content Placeholder 2"/>
          <p:cNvSpPr>
            <a:spLocks noGrp="1"/>
          </p:cNvSpPr>
          <p:nvPr>
            <p:ph idx="1"/>
          </p:nvPr>
        </p:nvSpPr>
        <p:spPr/>
        <p:txBody>
          <a:bodyPr>
            <a:normAutofit/>
          </a:bodyPr>
          <a:lstStyle/>
          <a:p>
            <a:r>
              <a:rPr lang="en-US" sz="3200" dirty="0" smtClean="0"/>
              <a:t>The </a:t>
            </a:r>
            <a:r>
              <a:rPr lang="en-US" sz="3200" dirty="0"/>
              <a:t>motive of this system is to reduce investment in inventories. The drugs which are fast moving , </a:t>
            </a:r>
            <a:r>
              <a:rPr lang="en-US" sz="3200" dirty="0" err="1"/>
              <a:t>ie</a:t>
            </a:r>
            <a:r>
              <a:rPr lang="en-US" sz="3200" dirty="0"/>
              <a:t> which are in great demand should be stocked more than drugs occasionally demanded and lastly the drugs which are rarely demanded should be stocked in minimum quantity.</a:t>
            </a:r>
            <a:endParaRPr lang="en-IN" sz="3200" dirty="0"/>
          </a:p>
        </p:txBody>
      </p:sp>
    </p:spTree>
    <p:extLst>
      <p:ext uri="{BB962C8B-B14F-4D97-AF65-F5344CB8AC3E}">
        <p14:creationId xmlns:p14="http://schemas.microsoft.com/office/powerpoint/2010/main" val="3840495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ORDER QUANTITY</a:t>
            </a:r>
            <a:endParaRPr lang="en-IN"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sz="3200" dirty="0"/>
              <a:t>Economic order </a:t>
            </a:r>
            <a:r>
              <a:rPr lang="en-US" sz="3200" dirty="0" smtClean="0"/>
              <a:t>quantity</a:t>
            </a:r>
            <a:r>
              <a:rPr lang="en-US" sz="3200" dirty="0"/>
              <a:t> </a:t>
            </a:r>
            <a:r>
              <a:rPr lang="en-US" sz="3200" dirty="0" smtClean="0"/>
              <a:t> is </a:t>
            </a:r>
            <a:r>
              <a:rPr lang="en-US" sz="3200" dirty="0"/>
              <a:t>the lowest amount of inventory you must order to meet peak customer demand without going out of stock and without producing obsolete </a:t>
            </a:r>
            <a:r>
              <a:rPr lang="en-US" sz="3200" dirty="0" smtClean="0"/>
              <a:t>inventory</a:t>
            </a:r>
          </a:p>
          <a:p>
            <a:pPr>
              <a:buFont typeface="Wingdings" panose="05000000000000000000" pitchFamily="2" charset="2"/>
              <a:buChar char="v"/>
            </a:pPr>
            <a:r>
              <a:rPr lang="en-US" sz="3200" dirty="0"/>
              <a:t>Its purpose is to reduce </a:t>
            </a:r>
            <a:r>
              <a:rPr lang="en-US" sz="3200" dirty="0" smtClean="0"/>
              <a:t>inventory </a:t>
            </a:r>
            <a:r>
              <a:rPr lang="en-US" sz="3200" dirty="0"/>
              <a:t> as much as possible to keep the cost of </a:t>
            </a:r>
            <a:r>
              <a:rPr lang="en-US" sz="3200" dirty="0" smtClean="0"/>
              <a:t>inventory</a:t>
            </a:r>
            <a:r>
              <a:rPr lang="en-US" sz="3200" dirty="0"/>
              <a:t> </a:t>
            </a:r>
            <a:r>
              <a:rPr lang="en-US" sz="3200" dirty="0" smtClean="0"/>
              <a:t>as </a:t>
            </a:r>
            <a:r>
              <a:rPr lang="en-US" sz="3200" dirty="0"/>
              <a:t>low as possible.</a:t>
            </a:r>
            <a:endParaRPr lang="en-US" sz="3200" dirty="0" smtClean="0"/>
          </a:p>
          <a:p>
            <a:pPr>
              <a:buFont typeface="Wingdings" panose="05000000000000000000" pitchFamily="2" charset="2"/>
              <a:buChar char="v"/>
            </a:pPr>
            <a:endParaRPr lang="en-US" sz="4000" dirty="0" smtClean="0"/>
          </a:p>
        </p:txBody>
      </p:sp>
      <p:pic>
        <p:nvPicPr>
          <p:cNvPr id="5" name="Picture 4" descr="EOQ Aluminium Bramah Pendant | beut.co.u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1104" y="0"/>
            <a:ext cx="4286250" cy="240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0201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TM03090430[[fn=Banded]]</Template>
  <TotalTime>1035</TotalTime>
  <Words>935</Words>
  <Application>Microsoft Office PowerPoint</Application>
  <PresentationFormat>Widescreen</PresentationFormat>
  <Paragraphs>110</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Corbel</vt:lpstr>
      <vt:lpstr>Wingdings</vt:lpstr>
      <vt:lpstr>Banded</vt:lpstr>
      <vt:lpstr>INVENTORY MANAGEMENT </vt:lpstr>
      <vt:lpstr>PowerPoint Presentation</vt:lpstr>
      <vt:lpstr>INTRODUCTION</vt:lpstr>
      <vt:lpstr>What is Inventory Management?</vt:lpstr>
      <vt:lpstr>ABC ANALYSIS</vt:lpstr>
      <vt:lpstr>PowerPoint Presentation</vt:lpstr>
      <vt:lpstr>VED ANALYSIS</vt:lpstr>
      <vt:lpstr>VED ANALYSIS</vt:lpstr>
      <vt:lpstr>ECONOMIC ORDER QUANTITY</vt:lpstr>
      <vt:lpstr>ECONOMIC ORDER QUANTITY </vt:lpstr>
      <vt:lpstr>example</vt:lpstr>
      <vt:lpstr>EXAMPLE</vt:lpstr>
      <vt:lpstr>JUST-IN-TIME (JIT) INVENTORY  CONTROL </vt:lpstr>
      <vt:lpstr>PowerPoint Presentation</vt:lpstr>
      <vt:lpstr>benefits of just-in-time inventory: </vt:lpstr>
      <vt:lpstr>MINIMUM SAFETY STOCKS </vt:lpstr>
      <vt:lpstr>FSN Analysis</vt:lpstr>
      <vt:lpstr>SDE Classification:</vt:lpstr>
      <vt:lpstr>SOS Analysis</vt:lpstr>
      <vt:lpstr>MATERIAL REQUIREMENTS PLANNING (MRP) METHOD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INVENTORY MANAGEMENT</dc:title>
  <dc:creator>hasim khan</dc:creator>
  <cp:lastModifiedBy>hasim khan</cp:lastModifiedBy>
  <cp:revision>26</cp:revision>
  <dcterms:created xsi:type="dcterms:W3CDTF">2020-08-09T17:14:01Z</dcterms:created>
  <dcterms:modified xsi:type="dcterms:W3CDTF">2020-08-10T19:01:15Z</dcterms:modified>
</cp:coreProperties>
</file>