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lgn="l"/>
            <a:fld id="{0DCFB061-4267-4D9F-8017-6F550D3068DF}" type="datetime1">
              <a:rPr lang="en-US" smtClean="0"/>
              <a:t>11/20/2022</a:t>
            </a:fld>
            <a:endParaRPr lang="en-US" dirty="0"/>
          </a:p>
        </p:txBody>
      </p:sp>
      <p:sp>
        <p:nvSpPr>
          <p:cNvPr id="5" name="Footer Placeholder 4"/>
          <p:cNvSpPr>
            <a:spLocks noGrp="1"/>
          </p:cNvSpPr>
          <p:nvPr>
            <p:ph type="ftr" sz="quarter" idx="11"/>
          </p:nvPr>
        </p:nvSpPr>
        <p:spPr/>
        <p:txBody>
          <a:bodyPr/>
          <a:lstStyle/>
          <a:p>
            <a:pPr algn="l"/>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3552057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1BC61-5547-4A60-8DA1-6699760D9972}" type="datetime1">
              <a:rPr lang="en-US" smtClean="0"/>
              <a:t>11/20/2022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2584320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9D1C6-60D0-4CD1-8F31-F912522EB041}" type="datetime1">
              <a:rPr lang="en-US" smtClean="0"/>
              <a:t>11/20/2022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942906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A4ED5C-5A53-433E-8A55-46F54CE81DA5}" type="datetime1">
              <a:rPr lang="en-US" smtClean="0"/>
              <a:t>11/20/2022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728174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29CABC0C-B6DF-45E9-B954-11C99AA62C3E}" type="datetime1">
              <a:rPr lang="en-US" smtClean="0"/>
              <a:t>11/20/2022</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3007598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4AB71B9-2624-4F21-93EE-35A78B1A0DAD}" type="datetime1">
              <a:rPr lang="en-US" smtClean="0"/>
              <a:t>11/20/2022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2809027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6D37C2A-BE2E-4840-A907-3254E2916C96}" type="datetime1">
              <a:rPr lang="en-US" smtClean="0"/>
              <a:t>11/20/2022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1004151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5CD215-1C45-48A0-8534-39FFE8A7C95A}" type="datetime1">
              <a:rPr lang="en-US" smtClean="0"/>
              <a:t>11/20/2022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2288622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363A0F-DEF3-4134-98D0-2E1276938A8B}" type="datetime1">
              <a:rPr lang="en-US" smtClean="0"/>
              <a:t>11/20/2022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144864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A2E4C8-2960-4ADD-862C-4D9643CB15AC}" type="datetime1">
              <a:rPr lang="en-US" smtClean="0"/>
              <a:t>11/20/2022</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637508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BDEA15-09CD-4275-A8E0-385C965F48B0}" type="datetime1">
              <a:rPr lang="en-US" smtClean="0"/>
              <a:t>11/20/2022</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492192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4AF8082C-0922-4249-A612-B415F5231620}" type="datetime1">
              <a:rPr lang="en-US" smtClean="0"/>
              <a:t>11/20/2022</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165758211"/>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558493A-7B6D-4979-94FD-5296C0E758CC}"/>
              </a:ext>
            </a:extLst>
          </p:cNvPr>
          <p:cNvSpPr>
            <a:spLocks noGrp="1"/>
          </p:cNvSpPr>
          <p:nvPr>
            <p:ph type="ctrTitle"/>
          </p:nvPr>
        </p:nvSpPr>
        <p:spPr>
          <a:xfrm>
            <a:off x="1051560" y="1432223"/>
            <a:ext cx="9966960" cy="2859859"/>
          </a:xfrm>
        </p:spPr>
        <p:txBody>
          <a:bodyPr/>
          <a:lstStyle/>
          <a:p>
            <a:pPr algn="ctr"/>
            <a:r>
              <a:rPr lang="en-IN" sz="8000" dirty="0"/>
              <a:t>Revenue Concepts</a:t>
            </a:r>
          </a:p>
        </p:txBody>
      </p:sp>
    </p:spTree>
    <p:extLst>
      <p:ext uri="{BB962C8B-B14F-4D97-AF65-F5344CB8AC3E}">
        <p14:creationId xmlns:p14="http://schemas.microsoft.com/office/powerpoint/2010/main" val="1952233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6B21022-5A4F-480A-B207-DEFF0E78EB57}"/>
              </a:ext>
            </a:extLst>
          </p:cNvPr>
          <p:cNvSpPr>
            <a:spLocks noGrp="1"/>
          </p:cNvSpPr>
          <p:nvPr>
            <p:ph idx="1"/>
          </p:nvPr>
        </p:nvSpPr>
        <p:spPr>
          <a:xfrm>
            <a:off x="1069848" y="578497"/>
            <a:ext cx="10058400" cy="6074229"/>
          </a:xfrm>
        </p:spPr>
        <p:txBody>
          <a:bodyPr>
            <a:normAutofit/>
          </a:bodyPr>
          <a:lstStyle/>
          <a:p>
            <a:pPr fontAlgn="base"/>
            <a:r>
              <a:rPr lang="en-US" sz="2400" dirty="0"/>
              <a:t>Below the level of output OL, the firm incurs a loss since TC exceeds TR. Only at the OL output level, TR equals TC and the firm earns only normal profit. Thus, point G is called break-even point. Now, if more than OL but less than ON output is produced, TR will exceed total cost and the firm will earn supernormal profit.</a:t>
            </a:r>
          </a:p>
          <a:p>
            <a:pPr fontAlgn="base"/>
            <a:r>
              <a:rPr lang="en-US" sz="2400" dirty="0"/>
              <a:t>However, at the output level OM, as the difference between TR and TC is the greatest, profit is maximum. This is clear from the bottom panel of the figure where </a:t>
            </a:r>
            <a:r>
              <a:rPr lang="el-GR" sz="2800" dirty="0">
                <a:latin typeface="Times New Roman" panose="02020603050405020304" pitchFamily="18" charset="0"/>
                <a:cs typeface="Times New Roman" panose="02020603050405020304" pitchFamily="18" charset="0"/>
              </a:rPr>
              <a:t>π</a:t>
            </a:r>
            <a:r>
              <a:rPr lang="en-IN" sz="2400" dirty="0">
                <a:latin typeface="Times New Roman" panose="02020603050405020304" pitchFamily="18" charset="0"/>
                <a:cs typeface="Times New Roman" panose="02020603050405020304" pitchFamily="18" charset="0"/>
              </a:rPr>
              <a:t> </a:t>
            </a:r>
            <a:r>
              <a:rPr lang="en-US" sz="2400" dirty="0"/>
              <a:t>curve is the profit curve. Below OL output level, profit curve lies below the origin indicating negative profit. Profit becomes zero at OL output level.</a:t>
            </a:r>
          </a:p>
          <a:p>
            <a:pPr fontAlgn="base"/>
            <a:r>
              <a:rPr lang="en-US" sz="2400" dirty="0"/>
              <a:t>It becomes maximum at OM output level and, again, it reduces to zero (i.e., break-even point) when ON amount of output is produced. Beyond ON (or at ON), as TC exceeds TR, the firm incurs a loss. Now the profit curve has again entered the negative quadrant. Anyway, maximum profit is obtained at the output level OM, where the vertical distance between TR and TC curves is the maximum.</a:t>
            </a:r>
          </a:p>
          <a:p>
            <a:endParaRPr lang="en-IN" sz="2400" dirty="0"/>
          </a:p>
        </p:txBody>
      </p:sp>
    </p:spTree>
    <p:extLst>
      <p:ext uri="{BB962C8B-B14F-4D97-AF65-F5344CB8AC3E}">
        <p14:creationId xmlns:p14="http://schemas.microsoft.com/office/powerpoint/2010/main" val="816168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01C1713-8FE3-4104-A64E-DB2B64D6798C}"/>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8048"/>
          <a:stretch/>
        </p:blipFill>
        <p:spPr>
          <a:xfrm>
            <a:off x="1670179" y="1464906"/>
            <a:ext cx="7725747" cy="4861249"/>
          </a:xfrm>
        </p:spPr>
      </p:pic>
      <p:sp>
        <p:nvSpPr>
          <p:cNvPr id="6" name="TextBox 5">
            <a:extLst>
              <a:ext uri="{FF2B5EF4-FFF2-40B4-BE49-F238E27FC236}">
                <a16:creationId xmlns:a16="http://schemas.microsoft.com/office/drawing/2014/main" id="{B0DBA29B-6ED9-4705-B428-7B1CE8ED4754}"/>
              </a:ext>
            </a:extLst>
          </p:cNvPr>
          <p:cNvSpPr txBox="1"/>
          <p:nvPr/>
        </p:nvSpPr>
        <p:spPr>
          <a:xfrm>
            <a:off x="1576873" y="363894"/>
            <a:ext cx="7959013" cy="1077218"/>
          </a:xfrm>
          <a:prstGeom prst="rect">
            <a:avLst/>
          </a:prstGeom>
          <a:noFill/>
        </p:spPr>
        <p:txBody>
          <a:bodyPr wrap="square" rtlCol="0">
            <a:spAutoFit/>
          </a:bodyPr>
          <a:lstStyle/>
          <a:p>
            <a:pPr algn="ctr"/>
            <a:r>
              <a:rPr lang="en-IN" sz="3200" b="1" dirty="0"/>
              <a:t>Profit Maximization under Imperfect Competition</a:t>
            </a:r>
            <a:r>
              <a:rPr lang="en-IN" sz="3200" dirty="0"/>
              <a:t> </a:t>
            </a:r>
          </a:p>
        </p:txBody>
      </p:sp>
    </p:spTree>
    <p:extLst>
      <p:ext uri="{BB962C8B-B14F-4D97-AF65-F5344CB8AC3E}">
        <p14:creationId xmlns:p14="http://schemas.microsoft.com/office/powerpoint/2010/main" val="3065664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B96C1-9FED-48D7-9385-F8FA5FDB2857}"/>
              </a:ext>
            </a:extLst>
          </p:cNvPr>
          <p:cNvSpPr>
            <a:spLocks noGrp="1"/>
          </p:cNvSpPr>
          <p:nvPr>
            <p:ph type="title"/>
          </p:nvPr>
        </p:nvSpPr>
        <p:spPr/>
        <p:txBody>
          <a:bodyPr/>
          <a:lstStyle/>
          <a:p>
            <a:pPr algn="ctr"/>
            <a:r>
              <a:rPr lang="en-IN" dirty="0"/>
              <a:t>TR, AR, MR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0946EA9-1F56-491C-8F52-0059969A1AC3}"/>
                  </a:ext>
                </a:extLst>
              </p:cNvPr>
              <p:cNvSpPr>
                <a:spLocks noGrp="1"/>
              </p:cNvSpPr>
              <p:nvPr>
                <p:ph idx="1"/>
              </p:nvPr>
            </p:nvSpPr>
            <p:spPr/>
            <p:txBody>
              <a:bodyPr>
                <a:normAutofit fontScale="92500" lnSpcReduction="10000"/>
              </a:bodyPr>
              <a:lstStyle/>
              <a:p>
                <a:r>
                  <a:rPr lang="en-IN" dirty="0"/>
                  <a:t>Total Revenue = </a:t>
                </a:r>
                <a:r>
                  <a:rPr lang="en-US" dirty="0"/>
                  <a:t>Total revenue is the full amount of money earned from total sales of goods and services. It is calculated by multiplying the total amount of goods and services sold by their prices.</a:t>
                </a:r>
              </a:p>
              <a:p>
                <a:pPr marL="0" indent="0" algn="ctr">
                  <a:buNone/>
                </a:pPr>
                <a:r>
                  <a:rPr lang="en-IN" b="1" dirty="0"/>
                  <a:t>TR = P * Q</a:t>
                </a:r>
              </a:p>
              <a:p>
                <a:r>
                  <a:rPr lang="en-IN" dirty="0"/>
                  <a:t>Average Revenue: </a:t>
                </a:r>
                <a14:m>
                  <m:oMath xmlns:m="http://schemas.openxmlformats.org/officeDocument/2006/math">
                    <m:f>
                      <m:fPr>
                        <m:ctrlPr>
                          <a:rPr lang="en-IN" sz="2800" b="1" i="1">
                            <a:latin typeface="Cambria Math" panose="02040503050406030204" pitchFamily="18" charset="0"/>
                          </a:rPr>
                        </m:ctrlPr>
                      </m:fPr>
                      <m:num>
                        <m:r>
                          <a:rPr lang="en-IN" sz="2800" b="1" i="1">
                            <a:latin typeface="Cambria Math" panose="02040503050406030204" pitchFamily="18" charset="0"/>
                          </a:rPr>
                          <m:t>𝑻</m:t>
                        </m:r>
                        <m:r>
                          <a:rPr lang="en-IN" sz="2800" b="1" i="1" smtClean="0">
                            <a:latin typeface="Cambria Math" panose="02040503050406030204" pitchFamily="18" charset="0"/>
                          </a:rPr>
                          <m:t>𝑹</m:t>
                        </m:r>
                      </m:num>
                      <m:den>
                        <m:r>
                          <a:rPr lang="en-IN" sz="2800" b="1" i="1">
                            <a:latin typeface="Cambria Math" panose="02040503050406030204" pitchFamily="18" charset="0"/>
                          </a:rPr>
                          <m:t>𝑸</m:t>
                        </m:r>
                      </m:den>
                    </m:f>
                  </m:oMath>
                </a14:m>
                <a:r>
                  <a:rPr lang="en-IN" dirty="0"/>
                  <a:t> = P</a:t>
                </a:r>
              </a:p>
              <a:p>
                <a:r>
                  <a:rPr lang="en-US" dirty="0"/>
                  <a:t>Marginal revenue: It is the increase in revenue from selling one additional unit of a good or service.</a:t>
                </a:r>
              </a:p>
              <a:p>
                <a:pPr marL="0" indent="0" algn="ctr">
                  <a:buNone/>
                </a:pPr>
                <a:r>
                  <a:rPr lang="en-IN" b="1" dirty="0"/>
                  <a:t>MR = (</a:t>
                </a:r>
                <a:r>
                  <a:rPr lang="en-IN" b="1" dirty="0" err="1"/>
                  <a:t>TR</a:t>
                </a:r>
                <a:r>
                  <a:rPr lang="en-IN" b="1" baseline="-25000" dirty="0" err="1"/>
                  <a:t>n</a:t>
                </a:r>
                <a:r>
                  <a:rPr lang="en-IN" b="1" dirty="0"/>
                  <a:t> – TR</a:t>
                </a:r>
                <a:r>
                  <a:rPr lang="en-IN" b="1" baseline="-25000" dirty="0"/>
                  <a:t>n-1</a:t>
                </a:r>
                <a:r>
                  <a:rPr lang="en-IN" b="1" dirty="0"/>
                  <a:t>)</a:t>
                </a:r>
              </a:p>
              <a:p>
                <a:pPr marL="0" indent="0" algn="ctr">
                  <a:buNone/>
                </a:pPr>
                <a:r>
                  <a:rPr lang="en-IN" dirty="0"/>
                  <a:t>OR</a:t>
                </a:r>
              </a:p>
              <a:p>
                <a:pPr marL="0" indent="0" algn="ctr">
                  <a:buNone/>
                </a:pPr>
                <a:r>
                  <a:rPr lang="en-IN" b="1" dirty="0"/>
                  <a:t>MR=</a:t>
                </a:r>
                <a:r>
                  <a:rPr lang="el-GR" b="1" dirty="0"/>
                  <a:t>Δ</a:t>
                </a:r>
                <a:r>
                  <a:rPr lang="en-IN" b="1" dirty="0"/>
                  <a:t>TR/</a:t>
                </a:r>
                <a:r>
                  <a:rPr lang="el-GR" b="1" dirty="0"/>
                  <a:t>Δ</a:t>
                </a:r>
                <a:r>
                  <a:rPr lang="en-IN" b="1" dirty="0"/>
                  <a:t>Q</a:t>
                </a:r>
                <a:br>
                  <a:rPr lang="en-IN" dirty="0"/>
                </a:br>
                <a:endParaRPr lang="en-IN" b="1" dirty="0"/>
              </a:p>
            </p:txBody>
          </p:sp>
        </mc:Choice>
        <mc:Fallback xmlns="">
          <p:sp>
            <p:nvSpPr>
              <p:cNvPr id="3" name="Content Placeholder 2">
                <a:extLst>
                  <a:ext uri="{FF2B5EF4-FFF2-40B4-BE49-F238E27FC236}">
                    <a16:creationId xmlns:a16="http://schemas.microsoft.com/office/drawing/2014/main" id="{60946EA9-1F56-491C-8F52-0059969A1AC3}"/>
                  </a:ext>
                </a:extLst>
              </p:cNvPr>
              <p:cNvSpPr>
                <a:spLocks noGrp="1" noRot="1" noChangeAspect="1" noMove="1" noResize="1" noEditPoints="1" noAdjustHandles="1" noChangeArrowheads="1" noChangeShapeType="1" noTextEdit="1"/>
              </p:cNvSpPr>
              <p:nvPr>
                <p:ph idx="1"/>
              </p:nvPr>
            </p:nvSpPr>
            <p:spPr>
              <a:blipFill>
                <a:blip r:embed="rId2"/>
                <a:stretch>
                  <a:fillRect l="-303" t="-2256" r="-848"/>
                </a:stretch>
              </a:blipFill>
            </p:spPr>
            <p:txBody>
              <a:bodyPr/>
              <a:lstStyle/>
              <a:p>
                <a:r>
                  <a:rPr lang="en-IN">
                    <a:noFill/>
                  </a:rPr>
                  <a:t> </a:t>
                </a:r>
              </a:p>
            </p:txBody>
          </p:sp>
        </mc:Fallback>
      </mc:AlternateContent>
    </p:spTree>
    <p:extLst>
      <p:ext uri="{BB962C8B-B14F-4D97-AF65-F5344CB8AC3E}">
        <p14:creationId xmlns:p14="http://schemas.microsoft.com/office/powerpoint/2010/main" val="285218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67E8BC2A-9A37-4D91-B813-AAC1435151C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798" t="7990" r="8233" b="27292"/>
          <a:stretch/>
        </p:blipFill>
        <p:spPr>
          <a:xfrm>
            <a:off x="1558212" y="1996751"/>
            <a:ext cx="8780106" cy="3909527"/>
          </a:xfrm>
        </p:spPr>
      </p:pic>
    </p:spTree>
    <p:extLst>
      <p:ext uri="{BB962C8B-B14F-4D97-AF65-F5344CB8AC3E}">
        <p14:creationId xmlns:p14="http://schemas.microsoft.com/office/powerpoint/2010/main" val="2501703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85EA6-0771-44B5-A6A5-D254F4C3DDAE}"/>
              </a:ext>
            </a:extLst>
          </p:cNvPr>
          <p:cNvSpPr>
            <a:spLocks noGrp="1"/>
          </p:cNvSpPr>
          <p:nvPr>
            <p:ph type="title"/>
          </p:nvPr>
        </p:nvSpPr>
        <p:spPr>
          <a:xfrm>
            <a:off x="1069848" y="484632"/>
            <a:ext cx="10058400" cy="1064250"/>
          </a:xfrm>
        </p:spPr>
        <p:txBody>
          <a:bodyPr>
            <a:noAutofit/>
          </a:bodyPr>
          <a:lstStyle/>
          <a:p>
            <a:pPr algn="ctr"/>
            <a:r>
              <a:rPr lang="en-IN" sz="3600" dirty="0"/>
              <a:t>Revenue curves under perfect and imperfect competition</a:t>
            </a:r>
          </a:p>
        </p:txBody>
      </p:sp>
      <p:sp>
        <p:nvSpPr>
          <p:cNvPr id="3" name="Content Placeholder 2">
            <a:extLst>
              <a:ext uri="{FF2B5EF4-FFF2-40B4-BE49-F238E27FC236}">
                <a16:creationId xmlns:a16="http://schemas.microsoft.com/office/drawing/2014/main" id="{3E9443A4-7027-4265-AEEA-F25EB7E88E40}"/>
              </a:ext>
            </a:extLst>
          </p:cNvPr>
          <p:cNvSpPr>
            <a:spLocks noGrp="1"/>
          </p:cNvSpPr>
          <p:nvPr>
            <p:ph idx="1"/>
          </p:nvPr>
        </p:nvSpPr>
        <p:spPr>
          <a:xfrm>
            <a:off x="1069848" y="1558212"/>
            <a:ext cx="10058400" cy="4613988"/>
          </a:xfrm>
        </p:spPr>
        <p:txBody>
          <a:bodyPr/>
          <a:lstStyle/>
          <a:p>
            <a:pPr fontAlgn="base"/>
            <a:r>
              <a:rPr lang="en-US" dirty="0"/>
              <a:t>A firm, under perfect competition, behaves as a </a:t>
            </a:r>
            <a:r>
              <a:rPr lang="en-US" b="1" dirty="0"/>
              <a:t>‘price-taker’</a:t>
            </a:r>
            <a:r>
              <a:rPr lang="en-US" dirty="0"/>
              <a:t> in the sense that no single firm can influence the price of the product. Under this situation, the TR curve is a rising straight line from the origin. TR rises in direct proportion to output. The TR curve has been drawn in the diagram whose slope is the given price in the market.</a:t>
            </a:r>
          </a:p>
          <a:p>
            <a:pPr marL="0" indent="0">
              <a:buNone/>
            </a:pPr>
            <a:endParaRPr lang="en-IN" dirty="0"/>
          </a:p>
        </p:txBody>
      </p:sp>
      <p:pic>
        <p:nvPicPr>
          <p:cNvPr id="5" name="Picture 4">
            <a:extLst>
              <a:ext uri="{FF2B5EF4-FFF2-40B4-BE49-F238E27FC236}">
                <a16:creationId xmlns:a16="http://schemas.microsoft.com/office/drawing/2014/main" id="{3938E241-41D8-429E-9A8B-E3AF0F385A3A}"/>
              </a:ext>
            </a:extLst>
          </p:cNvPr>
          <p:cNvPicPr>
            <a:picLocks noChangeAspect="1"/>
          </p:cNvPicPr>
          <p:nvPr/>
        </p:nvPicPr>
        <p:blipFill rotWithShape="1">
          <a:blip r:embed="rId2">
            <a:extLst>
              <a:ext uri="{28A0092B-C50C-407E-A947-70E740481C1C}">
                <a14:useLocalDpi xmlns:a14="http://schemas.microsoft.com/office/drawing/2010/main" val="0"/>
              </a:ext>
            </a:extLst>
          </a:blip>
          <a:srcRect b="10620"/>
          <a:stretch/>
        </p:blipFill>
        <p:spPr>
          <a:xfrm>
            <a:off x="2192694" y="2995127"/>
            <a:ext cx="7193902" cy="3517640"/>
          </a:xfrm>
          <a:prstGeom prst="rect">
            <a:avLst/>
          </a:prstGeom>
        </p:spPr>
      </p:pic>
    </p:spTree>
    <p:extLst>
      <p:ext uri="{BB962C8B-B14F-4D97-AF65-F5344CB8AC3E}">
        <p14:creationId xmlns:p14="http://schemas.microsoft.com/office/powerpoint/2010/main" val="1599096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6E9193F-F081-4515-B832-374909082118}"/>
              </a:ext>
            </a:extLst>
          </p:cNvPr>
          <p:cNvSpPr>
            <a:spLocks noGrp="1"/>
          </p:cNvSpPr>
          <p:nvPr>
            <p:ph idx="1"/>
          </p:nvPr>
        </p:nvSpPr>
        <p:spPr>
          <a:xfrm>
            <a:off x="1069848" y="289249"/>
            <a:ext cx="10058400" cy="5882951"/>
          </a:xfrm>
        </p:spPr>
        <p:txBody>
          <a:bodyPr/>
          <a:lstStyle/>
          <a:p>
            <a:r>
              <a:rPr lang="en-US" dirty="0"/>
              <a:t>In any branch of imperfect competition (say, monopoly or monopolistic competition or oligopoly), a firm behaves as the </a:t>
            </a:r>
            <a:r>
              <a:rPr lang="en-US" b="1" dirty="0"/>
              <a:t>‘price- maker’</a:t>
            </a:r>
            <a:r>
              <a:rPr lang="en-US" dirty="0"/>
              <a:t> in the sense that it can influence the price of the product. A firm has to reduce the price of the product if it wants to sell more. So TR must rise.</a:t>
            </a:r>
          </a:p>
          <a:p>
            <a:r>
              <a:rPr lang="en-US" dirty="0"/>
              <a:t>However, TR does not increase in proportion to the increase in the volume of sales. Under imperfect competition, TR initially rises, reaches maximum when OM units of output are sold, and then starts declining as output sold increases over time.</a:t>
            </a:r>
          </a:p>
          <a:p>
            <a:pPr marL="0" indent="0">
              <a:buNone/>
            </a:pPr>
            <a:endParaRPr lang="en-IN" dirty="0"/>
          </a:p>
        </p:txBody>
      </p:sp>
      <p:pic>
        <p:nvPicPr>
          <p:cNvPr id="5" name="Picture 4">
            <a:extLst>
              <a:ext uri="{FF2B5EF4-FFF2-40B4-BE49-F238E27FC236}">
                <a16:creationId xmlns:a16="http://schemas.microsoft.com/office/drawing/2014/main" id="{4C4CE523-F5A2-4AB7-993E-C65FCDA54B5C}"/>
              </a:ext>
            </a:extLst>
          </p:cNvPr>
          <p:cNvPicPr>
            <a:picLocks noChangeAspect="1"/>
          </p:cNvPicPr>
          <p:nvPr/>
        </p:nvPicPr>
        <p:blipFill rotWithShape="1">
          <a:blip r:embed="rId2">
            <a:extLst>
              <a:ext uri="{28A0092B-C50C-407E-A947-70E740481C1C}">
                <a14:useLocalDpi xmlns:a14="http://schemas.microsoft.com/office/drawing/2010/main" val="0"/>
              </a:ext>
            </a:extLst>
          </a:blip>
          <a:srcRect b="7392"/>
          <a:stretch/>
        </p:blipFill>
        <p:spPr>
          <a:xfrm>
            <a:off x="2491275" y="2491273"/>
            <a:ext cx="6988628" cy="3974841"/>
          </a:xfrm>
          <a:prstGeom prst="rect">
            <a:avLst/>
          </a:prstGeom>
        </p:spPr>
      </p:pic>
    </p:spTree>
    <p:extLst>
      <p:ext uri="{BB962C8B-B14F-4D97-AF65-F5344CB8AC3E}">
        <p14:creationId xmlns:p14="http://schemas.microsoft.com/office/powerpoint/2010/main" val="2869817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039901-E5CE-4B88-B2F2-2E880C71C01E}"/>
              </a:ext>
            </a:extLst>
          </p:cNvPr>
          <p:cNvSpPr>
            <a:spLocks noGrp="1"/>
          </p:cNvSpPr>
          <p:nvPr>
            <p:ph idx="1"/>
          </p:nvPr>
        </p:nvSpPr>
        <p:spPr>
          <a:xfrm>
            <a:off x="1069848" y="447869"/>
            <a:ext cx="10058400" cy="5724331"/>
          </a:xfrm>
        </p:spPr>
        <p:txBody>
          <a:bodyPr/>
          <a:lstStyle/>
          <a:p>
            <a:pPr fontAlgn="base"/>
            <a:r>
              <a:rPr lang="en-US" b="1" dirty="0"/>
              <a:t>Shapes of AR Curve under Perfect and Imperfect Competition:</a:t>
            </a:r>
          </a:p>
          <a:p>
            <a:pPr fontAlgn="base"/>
            <a:r>
              <a:rPr lang="en-US" dirty="0"/>
              <a:t>As a competi­tive firm behaves as a price-taker, its AR remains the same even if volume of sales increases. That is why the AR curve in the following diagram has been drawn parallel to the horizontal axis. AR curve shows that, at price OP, any amount of the goods (OQ</a:t>
            </a:r>
            <a:r>
              <a:rPr lang="en-US" baseline="-25000" dirty="0"/>
              <a:t>1</a:t>
            </a:r>
            <a:r>
              <a:rPr lang="en-US" dirty="0"/>
              <a:t> or OQ</a:t>
            </a:r>
            <a:r>
              <a:rPr lang="en-US" baseline="-25000" dirty="0"/>
              <a:t>2</a:t>
            </a:r>
            <a:r>
              <a:rPr lang="en-US" dirty="0"/>
              <a:t>) may be demanded. In other words, the AR curve or the demand curve faced by a competitive firm becomes perfectly elastic.</a:t>
            </a:r>
          </a:p>
          <a:p>
            <a:pPr marL="0" indent="0">
              <a:buNone/>
            </a:pPr>
            <a:endParaRPr lang="en-IN" dirty="0"/>
          </a:p>
        </p:txBody>
      </p:sp>
      <p:pic>
        <p:nvPicPr>
          <p:cNvPr id="5" name="Picture 4">
            <a:extLst>
              <a:ext uri="{FF2B5EF4-FFF2-40B4-BE49-F238E27FC236}">
                <a16:creationId xmlns:a16="http://schemas.microsoft.com/office/drawing/2014/main" id="{498E260C-5488-46CC-B3B3-A43018EDEF28}"/>
              </a:ext>
            </a:extLst>
          </p:cNvPr>
          <p:cNvPicPr>
            <a:picLocks noChangeAspect="1"/>
          </p:cNvPicPr>
          <p:nvPr/>
        </p:nvPicPr>
        <p:blipFill rotWithShape="1">
          <a:blip r:embed="rId2">
            <a:extLst>
              <a:ext uri="{28A0092B-C50C-407E-A947-70E740481C1C}">
                <a14:useLocalDpi xmlns:a14="http://schemas.microsoft.com/office/drawing/2010/main" val="0"/>
              </a:ext>
            </a:extLst>
          </a:blip>
          <a:srcRect b="9064"/>
          <a:stretch/>
        </p:blipFill>
        <p:spPr>
          <a:xfrm>
            <a:off x="3534747" y="2754451"/>
            <a:ext cx="5122506" cy="3571704"/>
          </a:xfrm>
          <a:prstGeom prst="rect">
            <a:avLst/>
          </a:prstGeom>
        </p:spPr>
      </p:pic>
    </p:spTree>
    <p:extLst>
      <p:ext uri="{BB962C8B-B14F-4D97-AF65-F5344CB8AC3E}">
        <p14:creationId xmlns:p14="http://schemas.microsoft.com/office/powerpoint/2010/main" val="4044361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68C249-2395-444B-9750-ABCC7A332914}"/>
              </a:ext>
            </a:extLst>
          </p:cNvPr>
          <p:cNvSpPr>
            <a:spLocks noGrp="1"/>
          </p:cNvSpPr>
          <p:nvPr>
            <p:ph idx="1"/>
          </p:nvPr>
        </p:nvSpPr>
        <p:spPr>
          <a:xfrm>
            <a:off x="1069848" y="401216"/>
            <a:ext cx="10058400" cy="5864290"/>
          </a:xfrm>
        </p:spPr>
        <p:txBody>
          <a:bodyPr/>
          <a:lstStyle/>
          <a:p>
            <a:pPr fontAlgn="base"/>
            <a:r>
              <a:rPr lang="en-US" dirty="0"/>
              <a:t>Under imperfect competition, AR curve becomes negative sloping. It declines continuously as price declines. However, demand curve of a monopolistically compe­titive firm is more elastic than that of the demand curve faced by a competitive firm.</a:t>
            </a:r>
          </a:p>
          <a:p>
            <a:pPr fontAlgn="base"/>
            <a:r>
              <a:rPr lang="en-US" dirty="0"/>
              <a:t>In the diagram, linear AR and MR curves have been drawn. They can be non-linear also.</a:t>
            </a:r>
          </a:p>
          <a:p>
            <a:pPr marL="0" indent="0">
              <a:buNone/>
            </a:pPr>
            <a:endParaRPr lang="en-IN" dirty="0"/>
          </a:p>
        </p:txBody>
      </p:sp>
      <p:pic>
        <p:nvPicPr>
          <p:cNvPr id="5" name="Picture 4">
            <a:extLst>
              <a:ext uri="{FF2B5EF4-FFF2-40B4-BE49-F238E27FC236}">
                <a16:creationId xmlns:a16="http://schemas.microsoft.com/office/drawing/2014/main" id="{74FFC61B-D8C2-499D-BE82-F5E8688F4CBD}"/>
              </a:ext>
            </a:extLst>
          </p:cNvPr>
          <p:cNvPicPr>
            <a:picLocks noChangeAspect="1"/>
          </p:cNvPicPr>
          <p:nvPr/>
        </p:nvPicPr>
        <p:blipFill rotWithShape="1">
          <a:blip r:embed="rId2">
            <a:extLst>
              <a:ext uri="{28A0092B-C50C-407E-A947-70E740481C1C}">
                <a14:useLocalDpi xmlns:a14="http://schemas.microsoft.com/office/drawing/2010/main" val="0"/>
              </a:ext>
            </a:extLst>
          </a:blip>
          <a:srcRect b="12343"/>
          <a:stretch/>
        </p:blipFill>
        <p:spPr>
          <a:xfrm>
            <a:off x="2696547" y="2484664"/>
            <a:ext cx="6326155" cy="3673540"/>
          </a:xfrm>
          <a:prstGeom prst="rect">
            <a:avLst/>
          </a:prstGeom>
        </p:spPr>
      </p:pic>
    </p:spTree>
    <p:extLst>
      <p:ext uri="{BB962C8B-B14F-4D97-AF65-F5344CB8AC3E}">
        <p14:creationId xmlns:p14="http://schemas.microsoft.com/office/powerpoint/2010/main" val="193030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A8EE5-3B2C-4142-AA57-3F1FDF26A2EF}"/>
              </a:ext>
            </a:extLst>
          </p:cNvPr>
          <p:cNvSpPr>
            <a:spLocks noGrp="1"/>
          </p:cNvSpPr>
          <p:nvPr>
            <p:ph type="title"/>
          </p:nvPr>
        </p:nvSpPr>
        <p:spPr/>
        <p:txBody>
          <a:bodyPr/>
          <a:lstStyle/>
          <a:p>
            <a:pPr algn="ctr"/>
            <a:r>
              <a:rPr lang="en-IN" dirty="0" err="1"/>
              <a:t>Numericals</a:t>
            </a:r>
            <a:endParaRPr lang="en-IN" dirty="0"/>
          </a:p>
        </p:txBody>
      </p:sp>
      <p:sp>
        <p:nvSpPr>
          <p:cNvPr id="3" name="Content Placeholder 2">
            <a:extLst>
              <a:ext uri="{FF2B5EF4-FFF2-40B4-BE49-F238E27FC236}">
                <a16:creationId xmlns:a16="http://schemas.microsoft.com/office/drawing/2014/main" id="{3E86C341-94EC-45C9-8153-172F5C6A3986}"/>
              </a:ext>
            </a:extLst>
          </p:cNvPr>
          <p:cNvSpPr>
            <a:spLocks noGrp="1"/>
          </p:cNvSpPr>
          <p:nvPr>
            <p:ph idx="1"/>
          </p:nvPr>
        </p:nvSpPr>
        <p:spPr/>
        <p:txBody>
          <a:bodyPr/>
          <a:lstStyle/>
          <a:p>
            <a:r>
              <a:rPr lang="en-IN" dirty="0"/>
              <a:t>If demand function for commodity X is </a:t>
            </a:r>
            <a:r>
              <a:rPr lang="en-IN" dirty="0" err="1"/>
              <a:t>Qd</a:t>
            </a:r>
            <a:r>
              <a:rPr lang="en-IN" dirty="0"/>
              <a:t> = 500 – 5P, what will be the price if quantity demanded is 50 units?</a:t>
            </a:r>
          </a:p>
          <a:p>
            <a:r>
              <a:rPr lang="en-IN" dirty="0"/>
              <a:t>If the demand function is </a:t>
            </a:r>
            <a:r>
              <a:rPr lang="en-IN" dirty="0" err="1"/>
              <a:t>Qdx</a:t>
            </a:r>
            <a:r>
              <a:rPr lang="en-IN" dirty="0"/>
              <a:t> = 150 – 20 Px and supply function is </a:t>
            </a:r>
            <a:r>
              <a:rPr lang="en-IN" dirty="0" err="1"/>
              <a:t>Qsx</a:t>
            </a:r>
            <a:r>
              <a:rPr lang="en-IN" dirty="0"/>
              <a:t> = -30 + 50Px, find –</a:t>
            </a:r>
          </a:p>
          <a:p>
            <a:pPr lvl="1"/>
            <a:r>
              <a:rPr lang="en-IN" dirty="0"/>
              <a:t>The equilibrium price.</a:t>
            </a:r>
          </a:p>
          <a:p>
            <a:pPr lvl="1"/>
            <a:r>
              <a:rPr lang="en-IN" dirty="0"/>
              <a:t>Whether there will be excess demand or excess supply if price = 3.</a:t>
            </a:r>
          </a:p>
        </p:txBody>
      </p:sp>
    </p:spTree>
    <p:extLst>
      <p:ext uri="{BB962C8B-B14F-4D97-AF65-F5344CB8AC3E}">
        <p14:creationId xmlns:p14="http://schemas.microsoft.com/office/powerpoint/2010/main" val="416441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725AA-16A7-4C9C-9C43-F6C7B3AFB1EE}"/>
              </a:ext>
            </a:extLst>
          </p:cNvPr>
          <p:cNvSpPr>
            <a:spLocks noGrp="1"/>
          </p:cNvSpPr>
          <p:nvPr>
            <p:ph type="title"/>
          </p:nvPr>
        </p:nvSpPr>
        <p:spPr>
          <a:xfrm>
            <a:off x="1060704" y="54759"/>
            <a:ext cx="10058400" cy="631041"/>
          </a:xfrm>
        </p:spPr>
        <p:txBody>
          <a:bodyPr>
            <a:noAutofit/>
          </a:bodyPr>
          <a:lstStyle/>
          <a:p>
            <a:pPr algn="ctr"/>
            <a:r>
              <a:rPr lang="en-IN" sz="3000" dirty="0"/>
              <a:t>Behaviour of PROFIT MAXIMIZING FIRMS UNDER PERFECT COMPETITIONN </a:t>
            </a:r>
          </a:p>
        </p:txBody>
      </p:sp>
      <p:sp>
        <p:nvSpPr>
          <p:cNvPr id="3" name="Content Placeholder 2">
            <a:extLst>
              <a:ext uri="{FF2B5EF4-FFF2-40B4-BE49-F238E27FC236}">
                <a16:creationId xmlns:a16="http://schemas.microsoft.com/office/drawing/2014/main" id="{5F759ABE-453B-4249-AFBA-4F4C50CF80E0}"/>
              </a:ext>
            </a:extLst>
          </p:cNvPr>
          <p:cNvSpPr>
            <a:spLocks noGrp="1"/>
          </p:cNvSpPr>
          <p:nvPr>
            <p:ph sz="half" idx="1"/>
          </p:nvPr>
        </p:nvSpPr>
        <p:spPr>
          <a:xfrm>
            <a:off x="65314" y="685799"/>
            <a:ext cx="5759414" cy="6117441"/>
          </a:xfrm>
        </p:spPr>
        <p:txBody>
          <a:bodyPr>
            <a:normAutofit/>
          </a:bodyPr>
          <a:lstStyle/>
          <a:p>
            <a:r>
              <a:rPr lang="en-US" dirty="0"/>
              <a:t>Profit becomes maximum irrespective of the market situation, when the difference between total revenue (TR) and total cost (TC) becomes the greatest. </a:t>
            </a:r>
          </a:p>
          <a:p>
            <a:r>
              <a:rPr lang="en-US" dirty="0"/>
              <a:t>In the diagram, a TR curve for a perfectly competitive firm has been drawn. The TR curve starts from the origin and it rises in proportion to the rise in the volume of sales.</a:t>
            </a:r>
          </a:p>
          <a:p>
            <a:r>
              <a:rPr lang="en-US" dirty="0"/>
              <a:t>The TC curve starts from point E which lies above the origin. This means that costs are positive even if no output is produced. Such costs are called fixed costs of a firm. </a:t>
            </a:r>
          </a:p>
          <a:p>
            <a:r>
              <a:rPr lang="en-US" dirty="0"/>
              <a:t>All these curves have been drawn in the upper panel of the figure. The bottom part of the figure shows various amounts of profit enjoyed by a firm at various volumes of output. </a:t>
            </a:r>
            <a:r>
              <a:rPr lang="en-US" dirty="0">
                <a:highlight>
                  <a:srgbClr val="FFFF00"/>
                </a:highlight>
              </a:rPr>
              <a:t>Profit Curve is denoted by </a:t>
            </a:r>
            <a:r>
              <a:rPr lang="el-GR" b="0" i="0" dirty="0">
                <a:solidFill>
                  <a:srgbClr val="202124"/>
                </a:solidFill>
                <a:effectLst/>
                <a:highlight>
                  <a:srgbClr val="FFFF00"/>
                </a:highlight>
                <a:latin typeface="arial" panose="020B0604020202020204" pitchFamily="34" charset="0"/>
              </a:rPr>
              <a:t>π</a:t>
            </a:r>
            <a:r>
              <a:rPr lang="en-IN" b="0" i="0" dirty="0">
                <a:solidFill>
                  <a:srgbClr val="202124"/>
                </a:solidFill>
                <a:effectLst/>
                <a:highlight>
                  <a:srgbClr val="FFFF00"/>
                </a:highlight>
                <a:latin typeface="arial" panose="020B0604020202020204" pitchFamily="34" charset="0"/>
              </a:rPr>
              <a:t> (</a:t>
            </a:r>
            <a:r>
              <a:rPr lang="en-US" dirty="0">
                <a:highlight>
                  <a:srgbClr val="FFFF00"/>
                </a:highlight>
              </a:rPr>
              <a:t>pi). (Must be included in the diagram for both perfect competition and imperfect </a:t>
            </a:r>
            <a:r>
              <a:rPr lang="en-US">
                <a:highlight>
                  <a:srgbClr val="FFFF00"/>
                </a:highlight>
              </a:rPr>
              <a:t>competition.)</a:t>
            </a:r>
            <a:endParaRPr lang="en-US" dirty="0">
              <a:highlight>
                <a:srgbClr val="FFFF00"/>
              </a:highlight>
            </a:endParaRPr>
          </a:p>
          <a:p>
            <a:pPr marL="0" indent="0">
              <a:buNone/>
            </a:pPr>
            <a:endParaRPr lang="en-IN" dirty="0"/>
          </a:p>
        </p:txBody>
      </p:sp>
      <p:sp>
        <p:nvSpPr>
          <p:cNvPr id="6" name="Content Placeholder 5">
            <a:extLst>
              <a:ext uri="{FF2B5EF4-FFF2-40B4-BE49-F238E27FC236}">
                <a16:creationId xmlns:a16="http://schemas.microsoft.com/office/drawing/2014/main" id="{A5026EF5-5632-483F-BD88-9826FA3B4965}"/>
              </a:ext>
            </a:extLst>
          </p:cNvPr>
          <p:cNvSpPr>
            <a:spLocks noGrp="1"/>
          </p:cNvSpPr>
          <p:nvPr>
            <p:ph sz="half" idx="2"/>
          </p:nvPr>
        </p:nvSpPr>
        <p:spPr/>
        <p:txBody>
          <a:bodyPr>
            <a:normAutofit/>
          </a:bodyPr>
          <a:lstStyle/>
          <a:p>
            <a:endParaRPr lang="en-IN"/>
          </a:p>
        </p:txBody>
      </p:sp>
      <p:pic>
        <p:nvPicPr>
          <p:cNvPr id="5" name="Picture 4">
            <a:extLst>
              <a:ext uri="{FF2B5EF4-FFF2-40B4-BE49-F238E27FC236}">
                <a16:creationId xmlns:a16="http://schemas.microsoft.com/office/drawing/2014/main" id="{3FC5772A-1496-4594-BCF4-390B97FF9154}"/>
              </a:ext>
            </a:extLst>
          </p:cNvPr>
          <p:cNvPicPr>
            <a:picLocks noChangeAspect="1"/>
          </p:cNvPicPr>
          <p:nvPr/>
        </p:nvPicPr>
        <p:blipFill rotWithShape="1">
          <a:blip r:embed="rId2">
            <a:extLst>
              <a:ext uri="{28A0092B-C50C-407E-A947-70E740481C1C}">
                <a14:useLocalDpi xmlns:a14="http://schemas.microsoft.com/office/drawing/2010/main" val="0"/>
              </a:ext>
            </a:extLst>
          </a:blip>
          <a:srcRect b="6568"/>
          <a:stretch/>
        </p:blipFill>
        <p:spPr>
          <a:xfrm>
            <a:off x="5971592" y="1098178"/>
            <a:ext cx="5990253" cy="5621694"/>
          </a:xfrm>
          <a:prstGeom prst="rect">
            <a:avLst/>
          </a:prstGeom>
        </p:spPr>
      </p:pic>
    </p:spTree>
    <p:extLst>
      <p:ext uri="{BB962C8B-B14F-4D97-AF65-F5344CB8AC3E}">
        <p14:creationId xmlns:p14="http://schemas.microsoft.com/office/powerpoint/2010/main" val="41463152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1035</TotalTime>
  <Words>893</Words>
  <Application>Microsoft Office PowerPoint</Application>
  <PresentationFormat>Widescreen</PresentationFormat>
  <Paragraphs>31</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Cambria</vt:lpstr>
      <vt:lpstr>Cambria Math</vt:lpstr>
      <vt:lpstr>Rockwell</vt:lpstr>
      <vt:lpstr>Rockwell Condensed</vt:lpstr>
      <vt:lpstr>Times New Roman</vt:lpstr>
      <vt:lpstr>Wingdings</vt:lpstr>
      <vt:lpstr>Wood Type</vt:lpstr>
      <vt:lpstr>Revenue Concepts</vt:lpstr>
      <vt:lpstr>TR, AR, MR</vt:lpstr>
      <vt:lpstr>PowerPoint Presentation</vt:lpstr>
      <vt:lpstr>Revenue curves under perfect and imperfect competition</vt:lpstr>
      <vt:lpstr>PowerPoint Presentation</vt:lpstr>
      <vt:lpstr>PowerPoint Presentation</vt:lpstr>
      <vt:lpstr>PowerPoint Presentation</vt:lpstr>
      <vt:lpstr>Numericals</vt:lpstr>
      <vt:lpstr>Behaviour of PROFIT MAXIMIZING FIRMS UNDER PERFECT COMPETITIONN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Revenue Concepts</dc:title>
  <dc:creator>Ramaa Naniwadekar</dc:creator>
  <cp:lastModifiedBy>Ramaa Naniwadekar</cp:lastModifiedBy>
  <cp:revision>26</cp:revision>
  <dcterms:created xsi:type="dcterms:W3CDTF">2020-12-07T18:53:34Z</dcterms:created>
  <dcterms:modified xsi:type="dcterms:W3CDTF">2022-11-20T04:24:25Z</dcterms:modified>
</cp:coreProperties>
</file>