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2" r:id="rId10"/>
    <p:sldId id="281" r:id="rId11"/>
    <p:sldId id="282" r:id="rId12"/>
    <p:sldId id="283"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612" y="-13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7834C15B-B722-4FE0-88F2-0965086B0FB5}" type="datetimeFigureOut">
              <a:rPr lang="en-US" smtClean="0"/>
              <a:pPr/>
              <a:t>5/7/2019</a:t>
            </a:fld>
            <a:endParaRPr lang="en-US"/>
          </a:p>
        </p:txBody>
      </p:sp>
      <p:sp>
        <p:nvSpPr>
          <p:cNvPr id="16" name="Slide Number Placeholder 15"/>
          <p:cNvSpPr>
            <a:spLocks noGrp="1"/>
          </p:cNvSpPr>
          <p:nvPr>
            <p:ph type="sldNum" sz="quarter" idx="11"/>
          </p:nvPr>
        </p:nvSpPr>
        <p:spPr/>
        <p:txBody>
          <a:bodyPr/>
          <a:lstStyle/>
          <a:p>
            <a:fld id="{125D0FD3-AA8C-4B35-B3E3-573F97E49000}"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34C15B-B722-4FE0-88F2-0965086B0FB5}" type="datetimeFigureOut">
              <a:rPr lang="en-US" smtClean="0"/>
              <a:pPr/>
              <a:t>5/7/2019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D0FD3-AA8C-4B35-B3E3-573F97E4900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34C15B-B722-4FE0-88F2-0965086B0FB5}" type="datetimeFigureOut">
              <a:rPr lang="en-US" smtClean="0"/>
              <a:pPr/>
              <a:t>5/7/2019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D0FD3-AA8C-4B35-B3E3-573F97E490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7834C15B-B722-4FE0-88F2-0965086B0FB5}" type="datetimeFigureOut">
              <a:rPr lang="en-US" smtClean="0"/>
              <a:pPr/>
              <a:t>5/7/2019</a:t>
            </a:fld>
            <a:endParaRPr lang="en-US"/>
          </a:p>
        </p:txBody>
      </p:sp>
      <p:sp>
        <p:nvSpPr>
          <p:cNvPr id="15" name="Slide Number Placeholder 14"/>
          <p:cNvSpPr>
            <a:spLocks noGrp="1"/>
          </p:cNvSpPr>
          <p:nvPr>
            <p:ph type="sldNum" sz="quarter" idx="11"/>
          </p:nvPr>
        </p:nvSpPr>
        <p:spPr/>
        <p:txBody>
          <a:bodyPr/>
          <a:lstStyle/>
          <a:p>
            <a:fld id="{125D0FD3-AA8C-4B35-B3E3-573F97E49000}"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7834C15B-B722-4FE0-88F2-0965086B0FB5}" type="datetimeFigureOut">
              <a:rPr lang="en-US" smtClean="0"/>
              <a:pPr/>
              <a:t>5/7/2019</a:t>
            </a:fld>
            <a:endParaRPr lang="en-US"/>
          </a:p>
        </p:txBody>
      </p:sp>
      <p:sp>
        <p:nvSpPr>
          <p:cNvPr id="13" name="Slide Number Placeholder 12"/>
          <p:cNvSpPr>
            <a:spLocks noGrp="1"/>
          </p:cNvSpPr>
          <p:nvPr>
            <p:ph type="sldNum" sz="quarter" idx="11"/>
          </p:nvPr>
        </p:nvSpPr>
        <p:spPr/>
        <p:txBody>
          <a:bodyPr/>
          <a:lstStyle/>
          <a:p>
            <a:fld id="{125D0FD3-AA8C-4B35-B3E3-573F97E49000}"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7834C15B-B722-4FE0-88F2-0965086B0FB5}" type="datetimeFigureOut">
              <a:rPr lang="en-US" smtClean="0"/>
              <a:pPr/>
              <a:t>5/7/2019</a:t>
            </a:fld>
            <a:endParaRPr lang="en-US"/>
          </a:p>
        </p:txBody>
      </p:sp>
      <p:sp>
        <p:nvSpPr>
          <p:cNvPr id="9" name="Slide Number Placeholder 8"/>
          <p:cNvSpPr>
            <a:spLocks noGrp="1"/>
          </p:cNvSpPr>
          <p:nvPr>
            <p:ph type="sldNum" sz="quarter" idx="11"/>
          </p:nvPr>
        </p:nvSpPr>
        <p:spPr/>
        <p:txBody>
          <a:bodyPr/>
          <a:lstStyle/>
          <a:p>
            <a:fld id="{125D0FD3-AA8C-4B35-B3E3-573F97E49000}"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7834C15B-B722-4FE0-88F2-0965086B0FB5}" type="datetimeFigureOut">
              <a:rPr lang="en-US" smtClean="0"/>
              <a:pPr/>
              <a:t>5/7/2019</a:t>
            </a:fld>
            <a:endParaRPr lang="en-US"/>
          </a:p>
        </p:txBody>
      </p:sp>
      <p:sp>
        <p:nvSpPr>
          <p:cNvPr id="15" name="Slide Number Placeholder 14"/>
          <p:cNvSpPr>
            <a:spLocks noGrp="1"/>
          </p:cNvSpPr>
          <p:nvPr>
            <p:ph type="sldNum" sz="quarter" idx="11"/>
          </p:nvPr>
        </p:nvSpPr>
        <p:spPr/>
        <p:txBody>
          <a:bodyPr/>
          <a:lstStyle/>
          <a:p>
            <a:fld id="{125D0FD3-AA8C-4B35-B3E3-573F97E49000}"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7834C15B-B722-4FE0-88F2-0965086B0FB5}" type="datetimeFigureOut">
              <a:rPr lang="en-US" smtClean="0"/>
              <a:pPr/>
              <a:t>5/7/2019</a:t>
            </a:fld>
            <a:endParaRPr lang="en-US"/>
          </a:p>
        </p:txBody>
      </p:sp>
      <p:sp>
        <p:nvSpPr>
          <p:cNvPr id="8" name="Slide Number Placeholder 7"/>
          <p:cNvSpPr>
            <a:spLocks noGrp="1"/>
          </p:cNvSpPr>
          <p:nvPr>
            <p:ph type="sldNum" sz="quarter" idx="11"/>
          </p:nvPr>
        </p:nvSpPr>
        <p:spPr/>
        <p:txBody>
          <a:bodyPr/>
          <a:lstStyle/>
          <a:p>
            <a:fld id="{125D0FD3-AA8C-4B35-B3E3-573F97E49000}"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834C15B-B722-4FE0-88F2-0965086B0FB5}" type="datetimeFigureOut">
              <a:rPr lang="en-US" smtClean="0"/>
              <a:pPr/>
              <a:t>5/7/2019</a:t>
            </a:fld>
            <a:endParaRPr lang="en-US"/>
          </a:p>
        </p:txBody>
      </p:sp>
      <p:sp>
        <p:nvSpPr>
          <p:cNvPr id="6" name="Slide Number Placeholder 5"/>
          <p:cNvSpPr>
            <a:spLocks noGrp="1"/>
          </p:cNvSpPr>
          <p:nvPr>
            <p:ph type="sldNum" sz="quarter" idx="11"/>
          </p:nvPr>
        </p:nvSpPr>
        <p:spPr/>
        <p:txBody>
          <a:bodyPr/>
          <a:lstStyle/>
          <a:p>
            <a:fld id="{125D0FD3-AA8C-4B35-B3E3-573F97E49000}" type="slidenum">
              <a:rPr lang="en-US" smtClean="0"/>
              <a:pPr/>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7834C15B-B722-4FE0-88F2-0965086B0FB5}" type="datetimeFigureOut">
              <a:rPr lang="en-US" smtClean="0"/>
              <a:pPr/>
              <a:t>5/7/2019</a:t>
            </a:fld>
            <a:endParaRPr lang="en-US"/>
          </a:p>
        </p:txBody>
      </p:sp>
      <p:sp>
        <p:nvSpPr>
          <p:cNvPr id="16" name="Slide Number Placeholder 15"/>
          <p:cNvSpPr>
            <a:spLocks noGrp="1"/>
          </p:cNvSpPr>
          <p:nvPr>
            <p:ph type="sldNum" sz="quarter" idx="11"/>
          </p:nvPr>
        </p:nvSpPr>
        <p:spPr/>
        <p:txBody>
          <a:bodyPr/>
          <a:lstStyle/>
          <a:p>
            <a:fld id="{125D0FD3-AA8C-4B35-B3E3-573F97E49000}"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7834C15B-B722-4FE0-88F2-0965086B0FB5}" type="datetimeFigureOut">
              <a:rPr lang="en-US" smtClean="0"/>
              <a:pPr/>
              <a:t>5/7/2019</a:t>
            </a:fld>
            <a:endParaRPr lang="en-US"/>
          </a:p>
        </p:txBody>
      </p:sp>
      <p:sp>
        <p:nvSpPr>
          <p:cNvPr id="14" name="Slide Number Placeholder 13"/>
          <p:cNvSpPr>
            <a:spLocks noGrp="1"/>
          </p:cNvSpPr>
          <p:nvPr>
            <p:ph type="sldNum" sz="quarter" idx="11"/>
          </p:nvPr>
        </p:nvSpPr>
        <p:spPr/>
        <p:txBody>
          <a:bodyPr/>
          <a:lstStyle/>
          <a:p>
            <a:fld id="{125D0FD3-AA8C-4B35-B3E3-573F97E49000}"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7834C15B-B722-4FE0-88F2-0965086B0FB5}" type="datetimeFigureOut">
              <a:rPr lang="en-US" smtClean="0"/>
              <a:pPr/>
              <a:t>5/7/2019</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25D0FD3-AA8C-4B35-B3E3-573F97E4900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219200"/>
            <a:ext cx="7543800" cy="762000"/>
          </a:xfrm>
        </p:spPr>
        <p:txBody>
          <a:bodyPr/>
          <a:lstStyle/>
          <a:p>
            <a:pPr algn="ctr"/>
            <a:r>
              <a:rPr lang="en-US" sz="3600" dirty="0" smtClean="0">
                <a:latin typeface="Calibri" pitchFamily="34" charset="0"/>
                <a:cs typeface="Calibri" pitchFamily="34" charset="0"/>
              </a:rPr>
              <a:t>Mutual Funds – An Investment Avenue</a:t>
            </a:r>
            <a:endParaRPr lang="en-US" sz="3600" dirty="0">
              <a:latin typeface="Calibri" pitchFamily="34" charset="0"/>
              <a:cs typeface="Calibri" pitchFamily="34" charset="0"/>
            </a:endParaRPr>
          </a:p>
        </p:txBody>
      </p:sp>
      <p:sp>
        <p:nvSpPr>
          <p:cNvPr id="3" name="Subtitle 2"/>
          <p:cNvSpPr>
            <a:spLocks noGrp="1"/>
          </p:cNvSpPr>
          <p:nvPr>
            <p:ph type="subTitle" idx="1"/>
          </p:nvPr>
        </p:nvSpPr>
        <p:spPr>
          <a:xfrm>
            <a:off x="2133600" y="3352800"/>
            <a:ext cx="6172200" cy="708491"/>
          </a:xfrm>
        </p:spPr>
        <p:txBody>
          <a:bodyPr anchor="t">
            <a:normAutofit fontScale="92500" lnSpcReduction="10000"/>
          </a:bodyPr>
          <a:lstStyle/>
          <a:p>
            <a:r>
              <a:rPr lang="en-US" sz="2200" dirty="0" smtClean="0">
                <a:latin typeface="Calibri" pitchFamily="34" charset="0"/>
                <a:cs typeface="Calibri" pitchFamily="34" charset="0"/>
              </a:rPr>
              <a:t>By </a:t>
            </a:r>
            <a:r>
              <a:rPr lang="en-US" sz="2200" dirty="0" err="1" smtClean="0">
                <a:latin typeface="Calibri" pitchFamily="34" charset="0"/>
                <a:cs typeface="Calibri" pitchFamily="34" charset="0"/>
              </a:rPr>
              <a:t>Sriram</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Rangarajan</a:t>
            </a:r>
            <a:r>
              <a:rPr lang="en-US" sz="2200" dirty="0" smtClean="0">
                <a:latin typeface="Calibri" pitchFamily="34" charset="0"/>
                <a:cs typeface="Calibri" pitchFamily="34" charset="0"/>
              </a:rPr>
              <a:t> , Contact – 8454949588</a:t>
            </a:r>
          </a:p>
          <a:p>
            <a:r>
              <a:rPr lang="en-US" sz="2200" smtClean="0">
                <a:latin typeface="Calibri" pitchFamily="34" charset="0"/>
                <a:cs typeface="Calibri" pitchFamily="34" charset="0"/>
              </a:rPr>
              <a:t>Email – rsriram0910@yahoo.co.in</a:t>
            </a:r>
            <a:endParaRPr lang="en-US" sz="2200" dirty="0">
              <a:latin typeface="Calibri" pitchFamily="34" charset="0"/>
              <a:cs typeface="Calibri" pitchFamily="34" charset="0"/>
            </a:endParaRPr>
          </a:p>
        </p:txBody>
      </p:sp>
    </p:spTree>
    <p:extLst>
      <p:ext uri="{BB962C8B-B14F-4D97-AF65-F5344CB8AC3E}">
        <p14:creationId xmlns="" xmlns:p14="http://schemas.microsoft.com/office/powerpoint/2010/main" val="39528944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1"/>
            <a:ext cx="8229600" cy="5867399"/>
          </a:xfrm>
        </p:spPr>
        <p:txBody>
          <a:bodyPr>
            <a:normAutofit lnSpcReduction="10000"/>
          </a:bodyPr>
          <a:lstStyle/>
          <a:p>
            <a:pPr algn="just"/>
            <a:r>
              <a:rPr lang="en-US" sz="2200" dirty="0">
                <a:effectLst/>
                <a:latin typeface="Calibri" pitchFamily="34" charset="0"/>
                <a:cs typeface="Calibri" pitchFamily="34" charset="0"/>
              </a:rPr>
              <a:t>Mutual funds are an investment avenue, which invest in securities such as stocks, bonds, money market instruments, etc. A properly structured portfolio of securities for investment is designed by expert fund managers in order to match with the predefined investment objectives and goals</a:t>
            </a:r>
            <a:r>
              <a:rPr lang="en-US" sz="2200" dirty="0" smtClean="0">
                <a:effectLst/>
                <a:latin typeface="Calibri" pitchFamily="34" charset="0"/>
                <a:cs typeface="Calibri" pitchFamily="34" charset="0"/>
              </a:rPr>
              <a:t>.</a:t>
            </a:r>
          </a:p>
          <a:p>
            <a:pPr marL="18288" indent="0" algn="just">
              <a:buNone/>
            </a:pPr>
            <a:r>
              <a:rPr lang="en-US" sz="2200" dirty="0" smtClean="0">
                <a:effectLst/>
                <a:latin typeface="Calibri" pitchFamily="34" charset="0"/>
                <a:cs typeface="Calibri" pitchFamily="34" charset="0"/>
              </a:rPr>
              <a:t>    Mutual </a:t>
            </a:r>
            <a:r>
              <a:rPr lang="en-US" sz="2200" dirty="0">
                <a:effectLst/>
                <a:latin typeface="Calibri" pitchFamily="34" charset="0"/>
                <a:cs typeface="Calibri" pitchFamily="34" charset="0"/>
              </a:rPr>
              <a:t>funds tend to have broader portfolios in order to disperse </a:t>
            </a:r>
            <a:r>
              <a:rPr lang="en-US" sz="2200" dirty="0" smtClean="0">
                <a:effectLst/>
                <a:latin typeface="Calibri" pitchFamily="34" charset="0"/>
                <a:cs typeface="Calibri" pitchFamily="34" charset="0"/>
              </a:rPr>
              <a:t> </a:t>
            </a:r>
          </a:p>
          <a:p>
            <a:pPr marL="18288" indent="0" algn="just">
              <a:buNone/>
            </a:pPr>
            <a:r>
              <a:rPr lang="en-US" sz="2200" dirty="0">
                <a:effectLst/>
                <a:latin typeface="Calibri" pitchFamily="34" charset="0"/>
                <a:cs typeface="Calibri" pitchFamily="34" charset="0"/>
              </a:rPr>
              <a:t> </a:t>
            </a:r>
            <a:r>
              <a:rPr lang="en-US" sz="2200" dirty="0" smtClean="0">
                <a:effectLst/>
                <a:latin typeface="Calibri" pitchFamily="34" charset="0"/>
                <a:cs typeface="Calibri" pitchFamily="34" charset="0"/>
              </a:rPr>
              <a:t>   the </a:t>
            </a:r>
            <a:r>
              <a:rPr lang="en-US" sz="2200" dirty="0">
                <a:effectLst/>
                <a:latin typeface="Calibri" pitchFamily="34" charset="0"/>
                <a:cs typeface="Calibri" pitchFamily="34" charset="0"/>
              </a:rPr>
              <a:t>potential risk quotient and thus make it less risky for the </a:t>
            </a:r>
            <a:endParaRPr lang="en-US" sz="2200" dirty="0" smtClean="0">
              <a:effectLst/>
              <a:latin typeface="Calibri" pitchFamily="34" charset="0"/>
              <a:cs typeface="Calibri" pitchFamily="34" charset="0"/>
            </a:endParaRPr>
          </a:p>
          <a:p>
            <a:pPr marL="18288" indent="0" algn="just">
              <a:buNone/>
            </a:pPr>
            <a:r>
              <a:rPr lang="en-US" sz="2200" dirty="0">
                <a:effectLst/>
                <a:latin typeface="Calibri" pitchFamily="34" charset="0"/>
                <a:cs typeface="Calibri" pitchFamily="34" charset="0"/>
              </a:rPr>
              <a:t> </a:t>
            </a:r>
            <a:r>
              <a:rPr lang="en-US" sz="2200" dirty="0" smtClean="0">
                <a:effectLst/>
                <a:latin typeface="Calibri" pitchFamily="34" charset="0"/>
                <a:cs typeface="Calibri" pitchFamily="34" charset="0"/>
              </a:rPr>
              <a:t>   investors.</a:t>
            </a:r>
          </a:p>
          <a:p>
            <a:pPr algn="just"/>
            <a:r>
              <a:rPr lang="en-US" sz="2200" dirty="0">
                <a:effectLst/>
                <a:latin typeface="Calibri" pitchFamily="34" charset="0"/>
                <a:cs typeface="Calibri" pitchFamily="34" charset="0"/>
              </a:rPr>
              <a:t>For example - A stock in which you have invested is going through a rough patch, and if you have a broad portfolio of mutual fund, you tend to lose only a fraction of your investment. </a:t>
            </a:r>
            <a:r>
              <a:rPr lang="en-US" sz="2200" dirty="0" smtClean="0">
                <a:effectLst/>
                <a:latin typeface="Calibri" pitchFamily="34" charset="0"/>
                <a:cs typeface="Calibri" pitchFamily="34" charset="0"/>
              </a:rPr>
              <a:t>Hypothetically if one had a narrow portfolio consisting of a particular stock or sector and if that stock or sector is not doing well then the potential loss would be higher. </a:t>
            </a:r>
            <a:r>
              <a:rPr lang="en-US" sz="2200" dirty="0">
                <a:effectLst/>
                <a:latin typeface="Calibri" pitchFamily="34" charset="0"/>
                <a:cs typeface="Calibri" pitchFamily="34" charset="0"/>
              </a:rPr>
              <a:t>Thus, the risk is diversified over a wide range of securities, which are chosen wisely for investment by experts to build a broader portfolio</a:t>
            </a:r>
            <a:r>
              <a:rPr lang="en-US" sz="2200" dirty="0" smtClean="0">
                <a:effectLst/>
                <a:latin typeface="Calibri" pitchFamily="34" charset="0"/>
                <a:cs typeface="Calibri" pitchFamily="34" charset="0"/>
              </a:rPr>
              <a:t>.</a:t>
            </a:r>
          </a:p>
          <a:p>
            <a:pPr marL="18288" indent="0" algn="just">
              <a:buNone/>
            </a:pPr>
            <a:r>
              <a:rPr lang="en-US" sz="2200" dirty="0">
                <a:latin typeface="Calibri" pitchFamily="34" charset="0"/>
                <a:cs typeface="Calibri" pitchFamily="34" charset="0"/>
              </a:rPr>
              <a:t/>
            </a:r>
            <a:br>
              <a:rPr lang="en-US" sz="2200" dirty="0">
                <a:latin typeface="Calibri" pitchFamily="34" charset="0"/>
                <a:cs typeface="Calibri" pitchFamily="34" charset="0"/>
              </a:rPr>
            </a:br>
            <a:endParaRPr lang="en-US" sz="2200" dirty="0">
              <a:latin typeface="Calibri" pitchFamily="34" charset="0"/>
              <a:cs typeface="Calibri" pitchFamily="34" charset="0"/>
            </a:endParaRPr>
          </a:p>
        </p:txBody>
      </p:sp>
      <p:sp>
        <p:nvSpPr>
          <p:cNvPr id="3" name="Title 2"/>
          <p:cNvSpPr>
            <a:spLocks noGrp="1"/>
          </p:cNvSpPr>
          <p:nvPr>
            <p:ph type="title"/>
          </p:nvPr>
        </p:nvSpPr>
        <p:spPr>
          <a:xfrm>
            <a:off x="609600" y="0"/>
            <a:ext cx="7543800" cy="533400"/>
          </a:xfrm>
        </p:spPr>
        <p:txBody>
          <a:bodyPr/>
          <a:lstStyle/>
          <a:p>
            <a:pPr algn="ctr"/>
            <a:r>
              <a:rPr lang="en-US" sz="3600" dirty="0" smtClean="0">
                <a:latin typeface="Calibri" pitchFamily="34" charset="0"/>
                <a:cs typeface="Calibri" pitchFamily="34" charset="0"/>
              </a:rPr>
              <a:t>How does a Mutual Fund work?</a:t>
            </a:r>
            <a:endParaRPr lang="en-US" sz="3600" dirty="0">
              <a:latin typeface="Calibri" pitchFamily="34" charset="0"/>
              <a:cs typeface="Calibri" pitchFamily="34" charset="0"/>
            </a:endParaRPr>
          </a:p>
        </p:txBody>
      </p:sp>
    </p:spTree>
    <p:extLst>
      <p:ext uri="{BB962C8B-B14F-4D97-AF65-F5344CB8AC3E}">
        <p14:creationId xmlns="" xmlns:p14="http://schemas.microsoft.com/office/powerpoint/2010/main" val="49088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3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3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3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3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p:cTn id="15" dur="3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6" dur="3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7" dur="3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8" dur="3000"/>
                                        <p:tgtEl>
                                          <p:spTgt spid="2">
                                            <p:txEl>
                                              <p:pRg st="1" end="1"/>
                                            </p:txEl>
                                          </p:spTgt>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3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3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3" dur="3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4" dur="3000"/>
                                        <p:tgtEl>
                                          <p:spTgt spid="2">
                                            <p:txEl>
                                              <p:pRg st="2" end="2"/>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 calcmode="lin" valueType="num">
                                      <p:cBhvr>
                                        <p:cTn id="27" dur="3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8" dur="3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29" dur="3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30" dur="300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p:cTn id="35" dur="3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6" dur="3000" fill="hold"/>
                                        <p:tgtEl>
                                          <p:spTgt spid="2">
                                            <p:txEl>
                                              <p:pRg st="4" end="4"/>
                                            </p:txEl>
                                          </p:spTgt>
                                        </p:tgtEl>
                                        <p:attrNameLst>
                                          <p:attrName>ppt_h</p:attrName>
                                        </p:attrNameLst>
                                      </p:cBhvr>
                                      <p:tavLst>
                                        <p:tav tm="0">
                                          <p:val>
                                            <p:fltVal val="0"/>
                                          </p:val>
                                        </p:tav>
                                        <p:tav tm="100000">
                                          <p:val>
                                            <p:strVal val="#ppt_h"/>
                                          </p:val>
                                        </p:tav>
                                      </p:tavLst>
                                    </p:anim>
                                    <p:anim calcmode="lin" valueType="num">
                                      <p:cBhvr>
                                        <p:cTn id="37" dur="3000" fill="hold"/>
                                        <p:tgtEl>
                                          <p:spTgt spid="2">
                                            <p:txEl>
                                              <p:pRg st="4" end="4"/>
                                            </p:txEl>
                                          </p:spTgt>
                                        </p:tgtEl>
                                        <p:attrNameLst>
                                          <p:attrName>style.rotation</p:attrName>
                                        </p:attrNameLst>
                                      </p:cBhvr>
                                      <p:tavLst>
                                        <p:tav tm="0">
                                          <p:val>
                                            <p:fltVal val="90"/>
                                          </p:val>
                                        </p:tav>
                                        <p:tav tm="100000">
                                          <p:val>
                                            <p:fltVal val="0"/>
                                          </p:val>
                                        </p:tav>
                                      </p:tavLst>
                                    </p:anim>
                                    <p:animEffect transition="in" filter="fade">
                                      <p:cBhvr>
                                        <p:cTn id="38" dur="3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1"/>
            <a:ext cx="8077200" cy="5791199"/>
          </a:xfrm>
        </p:spPr>
        <p:txBody>
          <a:bodyPr>
            <a:normAutofit/>
          </a:bodyPr>
          <a:lstStyle/>
          <a:p>
            <a:pPr marL="18288" indent="0" algn="just" fontAlgn="base">
              <a:buNone/>
            </a:pPr>
            <a:r>
              <a:rPr lang="en-US" sz="2200" dirty="0">
                <a:effectLst/>
                <a:latin typeface="Calibri" pitchFamily="34" charset="0"/>
                <a:cs typeface="Calibri" pitchFamily="34" charset="0"/>
              </a:rPr>
              <a:t>You can easily invest in mutual fund schemes by following the below mentioned </a:t>
            </a:r>
            <a:r>
              <a:rPr lang="en-US" sz="2200" dirty="0" smtClean="0">
                <a:effectLst/>
                <a:latin typeface="Calibri" pitchFamily="34" charset="0"/>
                <a:cs typeface="Calibri" pitchFamily="34" charset="0"/>
              </a:rPr>
              <a:t>steps</a:t>
            </a:r>
          </a:p>
          <a:p>
            <a:pPr marL="18288" indent="0" algn="just" fontAlgn="base">
              <a:buNone/>
            </a:pPr>
            <a:endParaRPr lang="en-US" sz="2200" dirty="0">
              <a:effectLst/>
              <a:latin typeface="Calibri" pitchFamily="34" charset="0"/>
              <a:cs typeface="Calibri" pitchFamily="34" charset="0"/>
            </a:endParaRPr>
          </a:p>
          <a:p>
            <a:pPr algn="just" fontAlgn="base"/>
            <a:r>
              <a:rPr lang="en-US" sz="2200" b="1" dirty="0">
                <a:effectLst/>
                <a:latin typeface="Calibri" pitchFamily="34" charset="0"/>
                <a:cs typeface="Calibri" pitchFamily="34" charset="0"/>
              </a:rPr>
              <a:t>Complete KYC and registration procedure:</a:t>
            </a:r>
            <a:r>
              <a:rPr lang="en-US" sz="2200" dirty="0">
                <a:effectLst/>
                <a:latin typeface="Calibri" pitchFamily="34" charset="0"/>
                <a:cs typeface="Calibri" pitchFamily="34" charset="0"/>
              </a:rPr>
              <a:t> Duly fill the registration form and complete the KYC (Know your customer) procedure by submitting all the required copies of address and identity proofs along with other required documents. It is important that you have your PAN (Permanent Account Number) card and bank account with proper MICR (Magnetic Ink Character Recognition) code and IFSC (Indian Financial System Code).</a:t>
            </a:r>
          </a:p>
          <a:p>
            <a:pPr algn="just" fontAlgn="base"/>
            <a:r>
              <a:rPr lang="en-US" sz="2200" b="1" dirty="0">
                <a:effectLst/>
                <a:latin typeface="Calibri" pitchFamily="34" charset="0"/>
                <a:cs typeface="Calibri" pitchFamily="34" charset="0"/>
              </a:rPr>
              <a:t>Explore assets for allocation in portfolio:</a:t>
            </a:r>
            <a:r>
              <a:rPr lang="en-US" sz="2200" dirty="0">
                <a:effectLst/>
                <a:latin typeface="Calibri" pitchFamily="34" charset="0"/>
                <a:cs typeface="Calibri" pitchFamily="34" charset="0"/>
              </a:rPr>
              <a:t> Analyze different securities and stock options available for asset allocation in your portfolio.</a:t>
            </a:r>
          </a:p>
          <a:p>
            <a:pPr algn="just" fontAlgn="base"/>
            <a:r>
              <a:rPr lang="en-US" sz="2200" b="1" dirty="0">
                <a:effectLst/>
                <a:latin typeface="Calibri" pitchFamily="34" charset="0"/>
                <a:cs typeface="Calibri" pitchFamily="34" charset="0"/>
              </a:rPr>
              <a:t>Shortlist fund types:</a:t>
            </a:r>
            <a:r>
              <a:rPr lang="en-US" sz="2200" dirty="0">
                <a:effectLst/>
                <a:latin typeface="Calibri" pitchFamily="34" charset="0"/>
                <a:cs typeface="Calibri" pitchFamily="34" charset="0"/>
              </a:rPr>
              <a:t> Shortlist the types of funds you would want to invest in to fulfill your financial goals</a:t>
            </a:r>
            <a:r>
              <a:rPr lang="en-US" sz="2200" dirty="0" smtClean="0">
                <a:effectLst/>
                <a:latin typeface="Calibri" pitchFamily="34" charset="0"/>
                <a:cs typeface="Calibri" pitchFamily="34" charset="0"/>
              </a:rPr>
              <a:t>.</a:t>
            </a:r>
            <a:endParaRPr lang="en-US" sz="2200" dirty="0">
              <a:effectLst/>
              <a:latin typeface="Calibri" pitchFamily="34" charset="0"/>
              <a:cs typeface="Calibri" pitchFamily="34" charset="0"/>
            </a:endParaRPr>
          </a:p>
        </p:txBody>
      </p:sp>
      <p:sp>
        <p:nvSpPr>
          <p:cNvPr id="3" name="Title 2"/>
          <p:cNvSpPr>
            <a:spLocks noGrp="1"/>
          </p:cNvSpPr>
          <p:nvPr>
            <p:ph type="title"/>
          </p:nvPr>
        </p:nvSpPr>
        <p:spPr>
          <a:xfrm>
            <a:off x="533400" y="76200"/>
            <a:ext cx="7543800" cy="609599"/>
          </a:xfrm>
        </p:spPr>
        <p:txBody>
          <a:bodyPr/>
          <a:lstStyle/>
          <a:p>
            <a:pPr algn="ctr"/>
            <a:r>
              <a:rPr lang="en-US" sz="3600" dirty="0" smtClean="0">
                <a:latin typeface="Calibri" pitchFamily="34" charset="0"/>
                <a:cs typeface="Calibri" pitchFamily="34" charset="0"/>
              </a:rPr>
              <a:t>How to Invest in Mutual Funds</a:t>
            </a:r>
            <a:endParaRPr lang="en-US" sz="3600" dirty="0">
              <a:latin typeface="Calibri" pitchFamily="34" charset="0"/>
              <a:cs typeface="Calibri" pitchFamily="34" charset="0"/>
            </a:endParaRPr>
          </a:p>
        </p:txBody>
      </p:sp>
    </p:spTree>
    <p:extLst>
      <p:ext uri="{BB962C8B-B14F-4D97-AF65-F5344CB8AC3E}">
        <p14:creationId xmlns="" xmlns:p14="http://schemas.microsoft.com/office/powerpoint/2010/main" val="1392160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870">
                                          <p:stCondLst>
                                            <p:cond delay="0"/>
                                          </p:stCondLst>
                                        </p:cTn>
                                        <p:tgtEl>
                                          <p:spTgt spid="2">
                                            <p:txEl>
                                              <p:pRg st="0" end="0"/>
                                            </p:txEl>
                                          </p:spTgt>
                                        </p:tgtEl>
                                      </p:cBhvr>
                                    </p:animEffect>
                                    <p:anim calcmode="lin" valueType="num">
                                      <p:cBhvr>
                                        <p:cTn id="8" dur="2733"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39">
                                          <p:stCondLst>
                                            <p:cond delay="975"/>
                                          </p:stCondLst>
                                        </p:cTn>
                                        <p:tgtEl>
                                          <p:spTgt spid="2">
                                            <p:txEl>
                                              <p:pRg st="0" end="0"/>
                                            </p:txEl>
                                          </p:spTgt>
                                        </p:tgtEl>
                                      </p:cBhvr>
                                      <p:to x="100000" y="60000"/>
                                    </p:animScale>
                                    <p:animScale>
                                      <p:cBhvr>
                                        <p:cTn id="14" dur="249" decel="50000">
                                          <p:stCondLst>
                                            <p:cond delay="1014"/>
                                          </p:stCondLst>
                                        </p:cTn>
                                        <p:tgtEl>
                                          <p:spTgt spid="2">
                                            <p:txEl>
                                              <p:pRg st="0" end="0"/>
                                            </p:txEl>
                                          </p:spTgt>
                                        </p:tgtEl>
                                      </p:cBhvr>
                                      <p:to x="100000" y="100000"/>
                                    </p:animScale>
                                    <p:animScale>
                                      <p:cBhvr>
                                        <p:cTn id="15" dur="39">
                                          <p:stCondLst>
                                            <p:cond delay="1968"/>
                                          </p:stCondLst>
                                        </p:cTn>
                                        <p:tgtEl>
                                          <p:spTgt spid="2">
                                            <p:txEl>
                                              <p:pRg st="0" end="0"/>
                                            </p:txEl>
                                          </p:spTgt>
                                        </p:tgtEl>
                                      </p:cBhvr>
                                      <p:to x="100000" y="80000"/>
                                    </p:animScale>
                                    <p:animScale>
                                      <p:cBhvr>
                                        <p:cTn id="16" dur="249" decel="50000">
                                          <p:stCondLst>
                                            <p:cond delay="2007"/>
                                          </p:stCondLst>
                                        </p:cTn>
                                        <p:tgtEl>
                                          <p:spTgt spid="2">
                                            <p:txEl>
                                              <p:pRg st="0" end="0"/>
                                            </p:txEl>
                                          </p:spTgt>
                                        </p:tgtEl>
                                      </p:cBhvr>
                                      <p:to x="100000" y="100000"/>
                                    </p:animScale>
                                    <p:animScale>
                                      <p:cBhvr>
                                        <p:cTn id="17" dur="39">
                                          <p:stCondLst>
                                            <p:cond delay="2463"/>
                                          </p:stCondLst>
                                        </p:cTn>
                                        <p:tgtEl>
                                          <p:spTgt spid="2">
                                            <p:txEl>
                                              <p:pRg st="0" end="0"/>
                                            </p:txEl>
                                          </p:spTgt>
                                        </p:tgtEl>
                                      </p:cBhvr>
                                      <p:to x="100000" y="90000"/>
                                    </p:animScale>
                                    <p:animScale>
                                      <p:cBhvr>
                                        <p:cTn id="18" dur="249" decel="50000">
                                          <p:stCondLst>
                                            <p:cond delay="2502"/>
                                          </p:stCondLst>
                                        </p:cTn>
                                        <p:tgtEl>
                                          <p:spTgt spid="2">
                                            <p:txEl>
                                              <p:pRg st="0" end="0"/>
                                            </p:txEl>
                                          </p:spTgt>
                                        </p:tgtEl>
                                      </p:cBhvr>
                                      <p:to x="100000" y="100000"/>
                                    </p:animScale>
                                    <p:animScale>
                                      <p:cBhvr>
                                        <p:cTn id="19" dur="39">
                                          <p:stCondLst>
                                            <p:cond delay="2712"/>
                                          </p:stCondLst>
                                        </p:cTn>
                                        <p:tgtEl>
                                          <p:spTgt spid="2">
                                            <p:txEl>
                                              <p:pRg st="0" end="0"/>
                                            </p:txEl>
                                          </p:spTgt>
                                        </p:tgtEl>
                                      </p:cBhvr>
                                      <p:to x="100000" y="95000"/>
                                    </p:animScale>
                                    <p:animScale>
                                      <p:cBhvr>
                                        <p:cTn id="20" dur="249" decel="50000">
                                          <p:stCondLst>
                                            <p:cond delay="2751"/>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wipe(down)">
                                      <p:cBhvr>
                                        <p:cTn id="25" dur="870">
                                          <p:stCondLst>
                                            <p:cond delay="0"/>
                                          </p:stCondLst>
                                        </p:cTn>
                                        <p:tgtEl>
                                          <p:spTgt spid="2">
                                            <p:txEl>
                                              <p:pRg st="2" end="2"/>
                                            </p:txEl>
                                          </p:spTgt>
                                        </p:tgtEl>
                                      </p:cBhvr>
                                    </p:animEffect>
                                    <p:anim calcmode="lin" valueType="num">
                                      <p:cBhvr>
                                        <p:cTn id="26" dur="2733"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27" dur="996"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28" dur="996" tmFilter="0, 0; 0.125,0.2665; 0.25,0.4; 0.375,0.465; 0.5,0.5;  0.625,0.535; 0.75,0.6; 0.875,0.7335; 1,1">
                                          <p:stCondLst>
                                            <p:cond delay="996"/>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29" dur="498" tmFilter="0, 0; 0.125,0.2665; 0.25,0.4; 0.375,0.465; 0.5,0.5;  0.625,0.535; 0.75,0.6; 0.875,0.7335; 1,1">
                                          <p:stCondLst>
                                            <p:cond delay="1986"/>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30" dur="246" tmFilter="0, 0; 0.125,0.2665; 0.25,0.4; 0.375,0.465; 0.5,0.5;  0.625,0.535; 0.75,0.6; 0.875,0.7335; 1,1">
                                          <p:stCondLst>
                                            <p:cond delay="2484"/>
                                          </p:stCondLst>
                                        </p:cTn>
                                        <p:tgtEl>
                                          <p:spTgt spid="2">
                                            <p:txEl>
                                              <p:pRg st="2" end="2"/>
                                            </p:txEl>
                                          </p:spTgt>
                                        </p:tgtEl>
                                        <p:attrNameLst>
                                          <p:attrName>ppt_y</p:attrName>
                                        </p:attrNameLst>
                                      </p:cBhvr>
                                      <p:tavLst>
                                        <p:tav tm="0" fmla="#ppt_y-sin(pi*$)/81">
                                          <p:val>
                                            <p:fltVal val="0"/>
                                          </p:val>
                                        </p:tav>
                                        <p:tav tm="100000">
                                          <p:val>
                                            <p:fltVal val="1"/>
                                          </p:val>
                                        </p:tav>
                                      </p:tavLst>
                                    </p:anim>
                                    <p:animScale>
                                      <p:cBhvr>
                                        <p:cTn id="31" dur="39">
                                          <p:stCondLst>
                                            <p:cond delay="975"/>
                                          </p:stCondLst>
                                        </p:cTn>
                                        <p:tgtEl>
                                          <p:spTgt spid="2">
                                            <p:txEl>
                                              <p:pRg st="2" end="2"/>
                                            </p:txEl>
                                          </p:spTgt>
                                        </p:tgtEl>
                                      </p:cBhvr>
                                      <p:to x="100000" y="60000"/>
                                    </p:animScale>
                                    <p:animScale>
                                      <p:cBhvr>
                                        <p:cTn id="32" dur="249" decel="50000">
                                          <p:stCondLst>
                                            <p:cond delay="1014"/>
                                          </p:stCondLst>
                                        </p:cTn>
                                        <p:tgtEl>
                                          <p:spTgt spid="2">
                                            <p:txEl>
                                              <p:pRg st="2" end="2"/>
                                            </p:txEl>
                                          </p:spTgt>
                                        </p:tgtEl>
                                      </p:cBhvr>
                                      <p:to x="100000" y="100000"/>
                                    </p:animScale>
                                    <p:animScale>
                                      <p:cBhvr>
                                        <p:cTn id="33" dur="39">
                                          <p:stCondLst>
                                            <p:cond delay="1968"/>
                                          </p:stCondLst>
                                        </p:cTn>
                                        <p:tgtEl>
                                          <p:spTgt spid="2">
                                            <p:txEl>
                                              <p:pRg st="2" end="2"/>
                                            </p:txEl>
                                          </p:spTgt>
                                        </p:tgtEl>
                                      </p:cBhvr>
                                      <p:to x="100000" y="80000"/>
                                    </p:animScale>
                                    <p:animScale>
                                      <p:cBhvr>
                                        <p:cTn id="34" dur="249" decel="50000">
                                          <p:stCondLst>
                                            <p:cond delay="2007"/>
                                          </p:stCondLst>
                                        </p:cTn>
                                        <p:tgtEl>
                                          <p:spTgt spid="2">
                                            <p:txEl>
                                              <p:pRg st="2" end="2"/>
                                            </p:txEl>
                                          </p:spTgt>
                                        </p:tgtEl>
                                      </p:cBhvr>
                                      <p:to x="100000" y="100000"/>
                                    </p:animScale>
                                    <p:animScale>
                                      <p:cBhvr>
                                        <p:cTn id="35" dur="39">
                                          <p:stCondLst>
                                            <p:cond delay="2463"/>
                                          </p:stCondLst>
                                        </p:cTn>
                                        <p:tgtEl>
                                          <p:spTgt spid="2">
                                            <p:txEl>
                                              <p:pRg st="2" end="2"/>
                                            </p:txEl>
                                          </p:spTgt>
                                        </p:tgtEl>
                                      </p:cBhvr>
                                      <p:to x="100000" y="90000"/>
                                    </p:animScale>
                                    <p:animScale>
                                      <p:cBhvr>
                                        <p:cTn id="36" dur="249" decel="50000">
                                          <p:stCondLst>
                                            <p:cond delay="2502"/>
                                          </p:stCondLst>
                                        </p:cTn>
                                        <p:tgtEl>
                                          <p:spTgt spid="2">
                                            <p:txEl>
                                              <p:pRg st="2" end="2"/>
                                            </p:txEl>
                                          </p:spTgt>
                                        </p:tgtEl>
                                      </p:cBhvr>
                                      <p:to x="100000" y="100000"/>
                                    </p:animScale>
                                    <p:animScale>
                                      <p:cBhvr>
                                        <p:cTn id="37" dur="39">
                                          <p:stCondLst>
                                            <p:cond delay="2712"/>
                                          </p:stCondLst>
                                        </p:cTn>
                                        <p:tgtEl>
                                          <p:spTgt spid="2">
                                            <p:txEl>
                                              <p:pRg st="2" end="2"/>
                                            </p:txEl>
                                          </p:spTgt>
                                        </p:tgtEl>
                                      </p:cBhvr>
                                      <p:to x="100000" y="95000"/>
                                    </p:animScale>
                                    <p:animScale>
                                      <p:cBhvr>
                                        <p:cTn id="38" dur="249" decel="50000">
                                          <p:stCondLst>
                                            <p:cond delay="2751"/>
                                          </p:stCondLst>
                                        </p:cTn>
                                        <p:tgtEl>
                                          <p:spTgt spid="2">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2">
                                            <p:txEl>
                                              <p:pRg st="3" end="3"/>
                                            </p:txEl>
                                          </p:spTgt>
                                        </p:tgtEl>
                                        <p:attrNameLst>
                                          <p:attrName>style.visibility</p:attrName>
                                        </p:attrNameLst>
                                      </p:cBhvr>
                                      <p:to>
                                        <p:strVal val="visible"/>
                                      </p:to>
                                    </p:set>
                                    <p:animEffect transition="in" filter="wipe(down)">
                                      <p:cBhvr>
                                        <p:cTn id="43" dur="870">
                                          <p:stCondLst>
                                            <p:cond delay="0"/>
                                          </p:stCondLst>
                                        </p:cTn>
                                        <p:tgtEl>
                                          <p:spTgt spid="2">
                                            <p:txEl>
                                              <p:pRg st="3" end="3"/>
                                            </p:txEl>
                                          </p:spTgt>
                                        </p:tgtEl>
                                      </p:cBhvr>
                                    </p:animEffect>
                                    <p:anim calcmode="lin" valueType="num">
                                      <p:cBhvr>
                                        <p:cTn id="44" dur="2733"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45" dur="996"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46" dur="996" tmFilter="0, 0; 0.125,0.2665; 0.25,0.4; 0.375,0.465; 0.5,0.5;  0.625,0.535; 0.75,0.6; 0.875,0.7335; 1,1">
                                          <p:stCondLst>
                                            <p:cond delay="996"/>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47" dur="498" tmFilter="0, 0; 0.125,0.2665; 0.25,0.4; 0.375,0.465; 0.5,0.5;  0.625,0.535; 0.75,0.6; 0.875,0.7335; 1,1">
                                          <p:stCondLst>
                                            <p:cond delay="1986"/>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48" dur="246" tmFilter="0, 0; 0.125,0.2665; 0.25,0.4; 0.375,0.465; 0.5,0.5;  0.625,0.535; 0.75,0.6; 0.875,0.7335; 1,1">
                                          <p:stCondLst>
                                            <p:cond delay="2484"/>
                                          </p:stCondLst>
                                        </p:cTn>
                                        <p:tgtEl>
                                          <p:spTgt spid="2">
                                            <p:txEl>
                                              <p:pRg st="3" end="3"/>
                                            </p:txEl>
                                          </p:spTgt>
                                        </p:tgtEl>
                                        <p:attrNameLst>
                                          <p:attrName>ppt_y</p:attrName>
                                        </p:attrNameLst>
                                      </p:cBhvr>
                                      <p:tavLst>
                                        <p:tav tm="0" fmla="#ppt_y-sin(pi*$)/81">
                                          <p:val>
                                            <p:fltVal val="0"/>
                                          </p:val>
                                        </p:tav>
                                        <p:tav tm="100000">
                                          <p:val>
                                            <p:fltVal val="1"/>
                                          </p:val>
                                        </p:tav>
                                      </p:tavLst>
                                    </p:anim>
                                    <p:animScale>
                                      <p:cBhvr>
                                        <p:cTn id="49" dur="39">
                                          <p:stCondLst>
                                            <p:cond delay="975"/>
                                          </p:stCondLst>
                                        </p:cTn>
                                        <p:tgtEl>
                                          <p:spTgt spid="2">
                                            <p:txEl>
                                              <p:pRg st="3" end="3"/>
                                            </p:txEl>
                                          </p:spTgt>
                                        </p:tgtEl>
                                      </p:cBhvr>
                                      <p:to x="100000" y="60000"/>
                                    </p:animScale>
                                    <p:animScale>
                                      <p:cBhvr>
                                        <p:cTn id="50" dur="249" decel="50000">
                                          <p:stCondLst>
                                            <p:cond delay="1014"/>
                                          </p:stCondLst>
                                        </p:cTn>
                                        <p:tgtEl>
                                          <p:spTgt spid="2">
                                            <p:txEl>
                                              <p:pRg st="3" end="3"/>
                                            </p:txEl>
                                          </p:spTgt>
                                        </p:tgtEl>
                                      </p:cBhvr>
                                      <p:to x="100000" y="100000"/>
                                    </p:animScale>
                                    <p:animScale>
                                      <p:cBhvr>
                                        <p:cTn id="51" dur="39">
                                          <p:stCondLst>
                                            <p:cond delay="1968"/>
                                          </p:stCondLst>
                                        </p:cTn>
                                        <p:tgtEl>
                                          <p:spTgt spid="2">
                                            <p:txEl>
                                              <p:pRg st="3" end="3"/>
                                            </p:txEl>
                                          </p:spTgt>
                                        </p:tgtEl>
                                      </p:cBhvr>
                                      <p:to x="100000" y="80000"/>
                                    </p:animScale>
                                    <p:animScale>
                                      <p:cBhvr>
                                        <p:cTn id="52" dur="249" decel="50000">
                                          <p:stCondLst>
                                            <p:cond delay="2007"/>
                                          </p:stCondLst>
                                        </p:cTn>
                                        <p:tgtEl>
                                          <p:spTgt spid="2">
                                            <p:txEl>
                                              <p:pRg st="3" end="3"/>
                                            </p:txEl>
                                          </p:spTgt>
                                        </p:tgtEl>
                                      </p:cBhvr>
                                      <p:to x="100000" y="100000"/>
                                    </p:animScale>
                                    <p:animScale>
                                      <p:cBhvr>
                                        <p:cTn id="53" dur="39">
                                          <p:stCondLst>
                                            <p:cond delay="2463"/>
                                          </p:stCondLst>
                                        </p:cTn>
                                        <p:tgtEl>
                                          <p:spTgt spid="2">
                                            <p:txEl>
                                              <p:pRg st="3" end="3"/>
                                            </p:txEl>
                                          </p:spTgt>
                                        </p:tgtEl>
                                      </p:cBhvr>
                                      <p:to x="100000" y="90000"/>
                                    </p:animScale>
                                    <p:animScale>
                                      <p:cBhvr>
                                        <p:cTn id="54" dur="249" decel="50000">
                                          <p:stCondLst>
                                            <p:cond delay="2502"/>
                                          </p:stCondLst>
                                        </p:cTn>
                                        <p:tgtEl>
                                          <p:spTgt spid="2">
                                            <p:txEl>
                                              <p:pRg st="3" end="3"/>
                                            </p:txEl>
                                          </p:spTgt>
                                        </p:tgtEl>
                                      </p:cBhvr>
                                      <p:to x="100000" y="100000"/>
                                    </p:animScale>
                                    <p:animScale>
                                      <p:cBhvr>
                                        <p:cTn id="55" dur="39">
                                          <p:stCondLst>
                                            <p:cond delay="2712"/>
                                          </p:stCondLst>
                                        </p:cTn>
                                        <p:tgtEl>
                                          <p:spTgt spid="2">
                                            <p:txEl>
                                              <p:pRg st="3" end="3"/>
                                            </p:txEl>
                                          </p:spTgt>
                                        </p:tgtEl>
                                      </p:cBhvr>
                                      <p:to x="100000" y="95000"/>
                                    </p:animScale>
                                    <p:animScale>
                                      <p:cBhvr>
                                        <p:cTn id="56" dur="249" decel="50000">
                                          <p:stCondLst>
                                            <p:cond delay="2751"/>
                                          </p:stCondLst>
                                        </p:cTn>
                                        <p:tgtEl>
                                          <p:spTgt spid="2">
                                            <p:txEl>
                                              <p:pRg st="3" end="3"/>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2">
                                            <p:txEl>
                                              <p:pRg st="4" end="4"/>
                                            </p:txEl>
                                          </p:spTgt>
                                        </p:tgtEl>
                                        <p:attrNameLst>
                                          <p:attrName>style.visibility</p:attrName>
                                        </p:attrNameLst>
                                      </p:cBhvr>
                                      <p:to>
                                        <p:strVal val="visible"/>
                                      </p:to>
                                    </p:set>
                                    <p:animEffect transition="in" filter="wipe(down)">
                                      <p:cBhvr>
                                        <p:cTn id="61" dur="870">
                                          <p:stCondLst>
                                            <p:cond delay="0"/>
                                          </p:stCondLst>
                                        </p:cTn>
                                        <p:tgtEl>
                                          <p:spTgt spid="2">
                                            <p:txEl>
                                              <p:pRg st="4" end="4"/>
                                            </p:txEl>
                                          </p:spTgt>
                                        </p:tgtEl>
                                      </p:cBhvr>
                                    </p:animEffect>
                                    <p:anim calcmode="lin" valueType="num">
                                      <p:cBhvr>
                                        <p:cTn id="62" dur="2733"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63" dur="996"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64" dur="996" tmFilter="0, 0; 0.125,0.2665; 0.25,0.4; 0.375,0.465; 0.5,0.5;  0.625,0.535; 0.75,0.6; 0.875,0.7335; 1,1">
                                          <p:stCondLst>
                                            <p:cond delay="996"/>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65" dur="498" tmFilter="0, 0; 0.125,0.2665; 0.25,0.4; 0.375,0.465; 0.5,0.5;  0.625,0.535; 0.75,0.6; 0.875,0.7335; 1,1">
                                          <p:stCondLst>
                                            <p:cond delay="1986"/>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66" dur="246" tmFilter="0, 0; 0.125,0.2665; 0.25,0.4; 0.375,0.465; 0.5,0.5;  0.625,0.535; 0.75,0.6; 0.875,0.7335; 1,1">
                                          <p:stCondLst>
                                            <p:cond delay="2484"/>
                                          </p:stCondLst>
                                        </p:cTn>
                                        <p:tgtEl>
                                          <p:spTgt spid="2">
                                            <p:txEl>
                                              <p:pRg st="4" end="4"/>
                                            </p:txEl>
                                          </p:spTgt>
                                        </p:tgtEl>
                                        <p:attrNameLst>
                                          <p:attrName>ppt_y</p:attrName>
                                        </p:attrNameLst>
                                      </p:cBhvr>
                                      <p:tavLst>
                                        <p:tav tm="0" fmla="#ppt_y-sin(pi*$)/81">
                                          <p:val>
                                            <p:fltVal val="0"/>
                                          </p:val>
                                        </p:tav>
                                        <p:tav tm="100000">
                                          <p:val>
                                            <p:fltVal val="1"/>
                                          </p:val>
                                        </p:tav>
                                      </p:tavLst>
                                    </p:anim>
                                    <p:animScale>
                                      <p:cBhvr>
                                        <p:cTn id="67" dur="39">
                                          <p:stCondLst>
                                            <p:cond delay="975"/>
                                          </p:stCondLst>
                                        </p:cTn>
                                        <p:tgtEl>
                                          <p:spTgt spid="2">
                                            <p:txEl>
                                              <p:pRg st="4" end="4"/>
                                            </p:txEl>
                                          </p:spTgt>
                                        </p:tgtEl>
                                      </p:cBhvr>
                                      <p:to x="100000" y="60000"/>
                                    </p:animScale>
                                    <p:animScale>
                                      <p:cBhvr>
                                        <p:cTn id="68" dur="249" decel="50000">
                                          <p:stCondLst>
                                            <p:cond delay="1014"/>
                                          </p:stCondLst>
                                        </p:cTn>
                                        <p:tgtEl>
                                          <p:spTgt spid="2">
                                            <p:txEl>
                                              <p:pRg st="4" end="4"/>
                                            </p:txEl>
                                          </p:spTgt>
                                        </p:tgtEl>
                                      </p:cBhvr>
                                      <p:to x="100000" y="100000"/>
                                    </p:animScale>
                                    <p:animScale>
                                      <p:cBhvr>
                                        <p:cTn id="69" dur="39">
                                          <p:stCondLst>
                                            <p:cond delay="1968"/>
                                          </p:stCondLst>
                                        </p:cTn>
                                        <p:tgtEl>
                                          <p:spTgt spid="2">
                                            <p:txEl>
                                              <p:pRg st="4" end="4"/>
                                            </p:txEl>
                                          </p:spTgt>
                                        </p:tgtEl>
                                      </p:cBhvr>
                                      <p:to x="100000" y="80000"/>
                                    </p:animScale>
                                    <p:animScale>
                                      <p:cBhvr>
                                        <p:cTn id="70" dur="249" decel="50000">
                                          <p:stCondLst>
                                            <p:cond delay="2007"/>
                                          </p:stCondLst>
                                        </p:cTn>
                                        <p:tgtEl>
                                          <p:spTgt spid="2">
                                            <p:txEl>
                                              <p:pRg st="4" end="4"/>
                                            </p:txEl>
                                          </p:spTgt>
                                        </p:tgtEl>
                                      </p:cBhvr>
                                      <p:to x="100000" y="100000"/>
                                    </p:animScale>
                                    <p:animScale>
                                      <p:cBhvr>
                                        <p:cTn id="71" dur="39">
                                          <p:stCondLst>
                                            <p:cond delay="2463"/>
                                          </p:stCondLst>
                                        </p:cTn>
                                        <p:tgtEl>
                                          <p:spTgt spid="2">
                                            <p:txEl>
                                              <p:pRg st="4" end="4"/>
                                            </p:txEl>
                                          </p:spTgt>
                                        </p:tgtEl>
                                      </p:cBhvr>
                                      <p:to x="100000" y="90000"/>
                                    </p:animScale>
                                    <p:animScale>
                                      <p:cBhvr>
                                        <p:cTn id="72" dur="249" decel="50000">
                                          <p:stCondLst>
                                            <p:cond delay="2502"/>
                                          </p:stCondLst>
                                        </p:cTn>
                                        <p:tgtEl>
                                          <p:spTgt spid="2">
                                            <p:txEl>
                                              <p:pRg st="4" end="4"/>
                                            </p:txEl>
                                          </p:spTgt>
                                        </p:tgtEl>
                                      </p:cBhvr>
                                      <p:to x="100000" y="100000"/>
                                    </p:animScale>
                                    <p:animScale>
                                      <p:cBhvr>
                                        <p:cTn id="73" dur="39">
                                          <p:stCondLst>
                                            <p:cond delay="2712"/>
                                          </p:stCondLst>
                                        </p:cTn>
                                        <p:tgtEl>
                                          <p:spTgt spid="2">
                                            <p:txEl>
                                              <p:pRg st="4" end="4"/>
                                            </p:txEl>
                                          </p:spTgt>
                                        </p:tgtEl>
                                      </p:cBhvr>
                                      <p:to x="100000" y="95000"/>
                                    </p:animScale>
                                    <p:animScale>
                                      <p:cBhvr>
                                        <p:cTn id="74" dur="249" decel="50000">
                                          <p:stCondLst>
                                            <p:cond delay="2751"/>
                                          </p:stCondLst>
                                        </p:cTn>
                                        <p:tgtEl>
                                          <p:spTgt spid="2">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685801"/>
            <a:ext cx="8001000" cy="5943599"/>
          </a:xfrm>
        </p:spPr>
        <p:txBody>
          <a:bodyPr>
            <a:noAutofit/>
          </a:bodyPr>
          <a:lstStyle/>
          <a:p>
            <a:pPr algn="just" fontAlgn="base"/>
            <a:r>
              <a:rPr lang="en-US" sz="1800" b="1" dirty="0" smtClean="0">
                <a:effectLst/>
                <a:latin typeface="Calibri" pitchFamily="34" charset="0"/>
                <a:cs typeface="Calibri" pitchFamily="34" charset="0"/>
              </a:rPr>
              <a:t>Research, Analyze and Compare different funds</a:t>
            </a:r>
            <a:r>
              <a:rPr lang="en-US" sz="1800" dirty="0" smtClean="0">
                <a:effectLst/>
                <a:latin typeface="Calibri" pitchFamily="34" charset="0"/>
                <a:cs typeface="Calibri" pitchFamily="34" charset="0"/>
              </a:rPr>
              <a:t>: Analyze and research about different fund schemes and compare them to make fruitful decisions. Some mutual fund schemes would look attractive, but the question here is whether it matches your financial goals and to what extent will it be helpful in achieving your financial goals in time within your risk quotient.</a:t>
            </a:r>
          </a:p>
          <a:p>
            <a:pPr marL="18288" indent="0" algn="just" fontAlgn="base">
              <a:buNone/>
            </a:pPr>
            <a:endParaRPr lang="en-US" sz="1800" dirty="0" smtClean="0">
              <a:effectLst/>
              <a:latin typeface="Calibri" pitchFamily="34" charset="0"/>
              <a:cs typeface="Calibri" pitchFamily="34" charset="0"/>
            </a:endParaRPr>
          </a:p>
          <a:p>
            <a:pPr algn="just" fontAlgn="base"/>
            <a:r>
              <a:rPr lang="en-US" sz="1800" b="1" dirty="0" smtClean="0">
                <a:effectLst/>
                <a:latin typeface="Calibri" pitchFamily="34" charset="0"/>
                <a:cs typeface="Calibri" pitchFamily="34" charset="0"/>
              </a:rPr>
              <a:t>Look for diversification in your portfolio:</a:t>
            </a:r>
            <a:r>
              <a:rPr lang="en-US" sz="1800" dirty="0" smtClean="0">
                <a:effectLst/>
                <a:latin typeface="Calibri" pitchFamily="34" charset="0"/>
                <a:cs typeface="Calibri" pitchFamily="34" charset="0"/>
              </a:rPr>
              <a:t> Make sure you structure your portfolio with assets that match your financial goals and diversify the risk. The broader your portfolio, the more the risk gets dispersed. This will be beneficial if the stock or sector you have invested in goes through a rough patch, then you would lose only on a fraction of your investment.</a:t>
            </a:r>
          </a:p>
          <a:p>
            <a:pPr algn="just" fontAlgn="base"/>
            <a:endParaRPr lang="en-US" sz="1800" dirty="0" smtClean="0">
              <a:effectLst/>
              <a:latin typeface="Calibri" pitchFamily="34" charset="0"/>
              <a:cs typeface="Calibri" pitchFamily="34" charset="0"/>
            </a:endParaRPr>
          </a:p>
          <a:p>
            <a:pPr algn="just" fontAlgn="base"/>
            <a:r>
              <a:rPr lang="en-US" sz="1800" b="1" dirty="0" smtClean="0">
                <a:effectLst/>
                <a:latin typeface="Calibri" pitchFamily="34" charset="0"/>
                <a:cs typeface="Calibri" pitchFamily="34" charset="0"/>
              </a:rPr>
              <a:t>Track the performance of portfolio:</a:t>
            </a:r>
            <a:r>
              <a:rPr lang="en-US" sz="1800" dirty="0" smtClean="0">
                <a:effectLst/>
                <a:latin typeface="Calibri" pitchFamily="34" charset="0"/>
                <a:cs typeface="Calibri" pitchFamily="34" charset="0"/>
              </a:rPr>
              <a:t> In order to understand how your portfolio is keeping up with your goals and when you need to change the gear, you should track the performance of your portfolio on a regular basis.</a:t>
            </a:r>
          </a:p>
          <a:p>
            <a:pPr marL="18288" indent="0">
              <a:buNone/>
            </a:pPr>
            <a:r>
              <a:rPr lang="en-US" sz="1800" dirty="0" smtClean="0">
                <a:latin typeface="Calibri" pitchFamily="34" charset="0"/>
                <a:cs typeface="Calibri" pitchFamily="34" charset="0"/>
              </a:rPr>
              <a:t/>
            </a:r>
            <a:br>
              <a:rPr lang="en-US" sz="1800" dirty="0" smtClean="0">
                <a:latin typeface="Calibri" pitchFamily="34" charset="0"/>
                <a:cs typeface="Calibri" pitchFamily="34" charset="0"/>
              </a:rPr>
            </a:br>
            <a:endParaRPr lang="en-US" sz="1800" dirty="0" smtClean="0">
              <a:latin typeface="Calibri" pitchFamily="34" charset="0"/>
              <a:cs typeface="Calibri" pitchFamily="34" charset="0"/>
            </a:endParaRPr>
          </a:p>
          <a:p>
            <a:endParaRPr lang="en-US" sz="1800" dirty="0">
              <a:latin typeface="Calibri" pitchFamily="34" charset="0"/>
              <a:cs typeface="Calibri" pitchFamily="34" charset="0"/>
            </a:endParaRPr>
          </a:p>
        </p:txBody>
      </p:sp>
      <p:sp>
        <p:nvSpPr>
          <p:cNvPr id="3" name="Title 2"/>
          <p:cNvSpPr>
            <a:spLocks noGrp="1"/>
          </p:cNvSpPr>
          <p:nvPr>
            <p:ph type="title"/>
          </p:nvPr>
        </p:nvSpPr>
        <p:spPr>
          <a:xfrm>
            <a:off x="685800" y="152400"/>
            <a:ext cx="7543800" cy="533400"/>
          </a:xfrm>
        </p:spPr>
        <p:txBody>
          <a:bodyPr/>
          <a:lstStyle/>
          <a:p>
            <a:pPr algn="ctr"/>
            <a:r>
              <a:rPr lang="en-US" sz="3600" dirty="0">
                <a:latin typeface="Calibri" pitchFamily="34" charset="0"/>
                <a:cs typeface="Calibri" pitchFamily="34" charset="0"/>
              </a:rPr>
              <a:t>How to Invest in Mutual Funds</a:t>
            </a:r>
            <a:endParaRPr lang="en-US" sz="3600" dirty="0"/>
          </a:p>
        </p:txBody>
      </p:sp>
    </p:spTree>
    <p:extLst>
      <p:ext uri="{BB962C8B-B14F-4D97-AF65-F5344CB8AC3E}">
        <p14:creationId xmlns="" xmlns:p14="http://schemas.microsoft.com/office/powerpoint/2010/main" val="403926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3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circle(in)">
                                      <p:cBhvr>
                                        <p:cTn id="12" dur="3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circle(in)">
                                      <p:cBhvr>
                                        <p:cTn id="17" dur="3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685801"/>
            <a:ext cx="7467600" cy="6019799"/>
          </a:xfrm>
        </p:spPr>
        <p:txBody>
          <a:bodyPr>
            <a:normAutofit/>
          </a:bodyPr>
          <a:lstStyle/>
          <a:p>
            <a:pPr marL="18288" indent="0">
              <a:buNone/>
            </a:pPr>
            <a:r>
              <a:rPr lang="en-US" b="1" u="sng" dirty="0"/>
              <a:t>1. </a:t>
            </a:r>
            <a:r>
              <a:rPr lang="en-US" sz="2200" b="1" u="sng" dirty="0">
                <a:latin typeface="Calibri" pitchFamily="34" charset="0"/>
                <a:cs typeface="Calibri" pitchFamily="34" charset="0"/>
              </a:rPr>
              <a:t>Portfolio </a:t>
            </a:r>
            <a:r>
              <a:rPr lang="en-US" sz="2200" b="1" u="sng" dirty="0" smtClean="0">
                <a:latin typeface="Calibri" pitchFamily="34" charset="0"/>
                <a:cs typeface="Calibri" pitchFamily="34" charset="0"/>
              </a:rPr>
              <a:t>Diversification</a:t>
            </a:r>
            <a:endParaRPr lang="en-US" sz="2200" b="1" u="sng" dirty="0">
              <a:latin typeface="Calibri" pitchFamily="34" charset="0"/>
              <a:cs typeface="Calibri" pitchFamily="34" charset="0"/>
            </a:endParaRPr>
          </a:p>
          <a:p>
            <a:pPr algn="just"/>
            <a:r>
              <a:rPr lang="en-US" sz="2200" dirty="0">
                <a:effectLst/>
                <a:latin typeface="Calibri" pitchFamily="34" charset="0"/>
                <a:cs typeface="Calibri" pitchFamily="34" charset="0"/>
              </a:rPr>
              <a:t>Each investor in the fund is a part owner of all the </a:t>
            </a:r>
            <a:r>
              <a:rPr lang="en-US" sz="2200" dirty="0" smtClean="0">
                <a:effectLst/>
                <a:latin typeface="Calibri" pitchFamily="34" charset="0"/>
                <a:cs typeface="Calibri" pitchFamily="34" charset="0"/>
              </a:rPr>
              <a:t>fund's      assets</a:t>
            </a:r>
            <a:r>
              <a:rPr lang="en-US" sz="2200" dirty="0">
                <a:effectLst/>
                <a:latin typeface="Calibri" pitchFamily="34" charset="0"/>
                <a:cs typeface="Calibri" pitchFamily="34" charset="0"/>
              </a:rPr>
              <a:t>, thus enabling him to hold a </a:t>
            </a:r>
            <a:r>
              <a:rPr lang="en-US" sz="2200" dirty="0" smtClean="0">
                <a:effectLst/>
                <a:latin typeface="Calibri" pitchFamily="34" charset="0"/>
                <a:cs typeface="Calibri" pitchFamily="34" charset="0"/>
              </a:rPr>
              <a:t>diversified investment portfolio </a:t>
            </a:r>
            <a:r>
              <a:rPr lang="en-US" sz="2200" dirty="0">
                <a:effectLst/>
                <a:latin typeface="Calibri" pitchFamily="34" charset="0"/>
                <a:cs typeface="Calibri" pitchFamily="34" charset="0"/>
              </a:rPr>
              <a:t>even with a small amount of </a:t>
            </a:r>
            <a:r>
              <a:rPr lang="en-US" sz="2200" dirty="0" smtClean="0">
                <a:effectLst/>
                <a:latin typeface="Calibri" pitchFamily="34" charset="0"/>
                <a:cs typeface="Calibri" pitchFamily="34" charset="0"/>
              </a:rPr>
              <a:t>investment instead of a large capital.</a:t>
            </a:r>
          </a:p>
          <a:p>
            <a:pPr marL="18288" indent="0" algn="just">
              <a:buNone/>
            </a:pPr>
            <a:r>
              <a:rPr lang="en-US" sz="2200" b="1" u="sng" dirty="0">
                <a:latin typeface="Calibri" pitchFamily="34" charset="0"/>
                <a:cs typeface="Calibri" pitchFamily="34" charset="0"/>
              </a:rPr>
              <a:t>2. Professional Management</a:t>
            </a:r>
            <a:endParaRPr lang="en-US" sz="2200" b="1" u="sng" dirty="0" smtClean="0">
              <a:latin typeface="Calibri" pitchFamily="34" charset="0"/>
              <a:cs typeface="Calibri" pitchFamily="34" charset="0"/>
            </a:endParaRPr>
          </a:p>
          <a:p>
            <a:pPr algn="just"/>
            <a:r>
              <a:rPr lang="en-US" sz="2400" dirty="0" smtClean="0">
                <a:effectLst/>
                <a:latin typeface="Calibri" pitchFamily="34" charset="0"/>
                <a:cs typeface="Calibri" pitchFamily="34" charset="0"/>
              </a:rPr>
              <a:t>Investment in Mutual Fund by an investor small or big is benefited by professional management skills brought by the Mutual Fund. </a:t>
            </a:r>
          </a:p>
          <a:p>
            <a:pPr algn="just"/>
            <a:r>
              <a:rPr lang="en-US" sz="2400" dirty="0" smtClean="0">
                <a:effectLst/>
                <a:latin typeface="Calibri" pitchFamily="34" charset="0"/>
                <a:cs typeface="Calibri" pitchFamily="34" charset="0"/>
              </a:rPr>
              <a:t>Most of the individual Investor do not have the requisite Investment Management skills and Research skills to generate superior returns from his investment while a Mutual Fund </a:t>
            </a:r>
            <a:r>
              <a:rPr lang="en-US" sz="2400" dirty="0">
                <a:effectLst/>
                <a:latin typeface="Calibri" pitchFamily="34" charset="0"/>
                <a:cs typeface="Calibri" pitchFamily="34" charset="0"/>
              </a:rPr>
              <a:t>has both Investment Management </a:t>
            </a:r>
            <a:r>
              <a:rPr lang="en-US" sz="2400" dirty="0" smtClean="0">
                <a:effectLst/>
                <a:latin typeface="Calibri" pitchFamily="34" charset="0"/>
                <a:cs typeface="Calibri" pitchFamily="34" charset="0"/>
              </a:rPr>
              <a:t>and </a:t>
            </a:r>
            <a:r>
              <a:rPr lang="en-US" sz="2400" dirty="0">
                <a:effectLst/>
                <a:latin typeface="Calibri" pitchFamily="34" charset="0"/>
                <a:cs typeface="Calibri" pitchFamily="34" charset="0"/>
              </a:rPr>
              <a:t>Research </a:t>
            </a:r>
            <a:r>
              <a:rPr lang="en-US" sz="2400" dirty="0" smtClean="0">
                <a:effectLst/>
                <a:latin typeface="Calibri" pitchFamily="34" charset="0"/>
                <a:cs typeface="Calibri" pitchFamily="34" charset="0"/>
              </a:rPr>
              <a:t>skills. </a:t>
            </a:r>
            <a:endParaRPr lang="en-US" sz="2400" b="1" dirty="0"/>
          </a:p>
        </p:txBody>
      </p:sp>
      <p:sp>
        <p:nvSpPr>
          <p:cNvPr id="3" name="Title 2"/>
          <p:cNvSpPr>
            <a:spLocks noGrp="1"/>
          </p:cNvSpPr>
          <p:nvPr>
            <p:ph type="title"/>
          </p:nvPr>
        </p:nvSpPr>
        <p:spPr>
          <a:xfrm>
            <a:off x="609600" y="0"/>
            <a:ext cx="7543800" cy="609600"/>
          </a:xfrm>
        </p:spPr>
        <p:txBody>
          <a:bodyPr/>
          <a:lstStyle/>
          <a:p>
            <a:pPr algn="ctr"/>
            <a:r>
              <a:rPr lang="en-US" sz="3600" b="1" dirty="0">
                <a:latin typeface="Calibri" pitchFamily="34" charset="0"/>
                <a:cs typeface="Calibri" pitchFamily="34" charset="0"/>
              </a:rPr>
              <a:t>ADVANTAGES OF MUTUAL FUNDS</a:t>
            </a:r>
            <a:endParaRPr lang="en-US" sz="3600" dirty="0">
              <a:latin typeface="Calibri" pitchFamily="34" charset="0"/>
              <a:cs typeface="Calibri" pitchFamily="34" charset="0"/>
            </a:endParaRPr>
          </a:p>
        </p:txBody>
      </p:sp>
    </p:spTree>
    <p:extLst>
      <p:ext uri="{BB962C8B-B14F-4D97-AF65-F5344CB8AC3E}">
        <p14:creationId xmlns="" xmlns:p14="http://schemas.microsoft.com/office/powerpoint/2010/main" val="681887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30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30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30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30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30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6" dur="30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30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2" dur="30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43000" y="1066800"/>
            <a:ext cx="7848600" cy="5562600"/>
          </a:xfrm>
        </p:spPr>
        <p:txBody>
          <a:bodyPr>
            <a:normAutofit lnSpcReduction="10000"/>
          </a:bodyPr>
          <a:lstStyle/>
          <a:p>
            <a:pPr marL="18288" indent="0">
              <a:buNone/>
            </a:pPr>
            <a:r>
              <a:rPr lang="en-US" sz="2400" b="1" u="sng" dirty="0">
                <a:latin typeface="Calibri" pitchFamily="34" charset="0"/>
                <a:cs typeface="Calibri" pitchFamily="34" charset="0"/>
              </a:rPr>
              <a:t>3. Reduction/Diversification Of Risk:</a:t>
            </a:r>
          </a:p>
          <a:p>
            <a:pPr algn="just"/>
            <a:r>
              <a:rPr lang="en-US" sz="2400" dirty="0">
                <a:effectLst/>
                <a:latin typeface="Calibri" pitchFamily="34" charset="0"/>
                <a:cs typeface="Calibri" pitchFamily="34" charset="0"/>
              </a:rPr>
              <a:t>When an investor invests </a:t>
            </a:r>
            <a:r>
              <a:rPr lang="en-US" sz="2400" dirty="0" smtClean="0">
                <a:effectLst/>
                <a:latin typeface="Calibri" pitchFamily="34" charset="0"/>
                <a:cs typeface="Calibri" pitchFamily="34" charset="0"/>
              </a:rPr>
              <a:t>directly </a:t>
            </a:r>
            <a:r>
              <a:rPr lang="en-US" sz="2400" dirty="0">
                <a:effectLst/>
                <a:latin typeface="Calibri" pitchFamily="34" charset="0"/>
                <a:cs typeface="Calibri" pitchFamily="34" charset="0"/>
              </a:rPr>
              <a:t>whether he places a deposit with a company </a:t>
            </a:r>
            <a:r>
              <a:rPr lang="en-US" sz="2400" dirty="0" smtClean="0">
                <a:effectLst/>
                <a:latin typeface="Calibri" pitchFamily="34" charset="0"/>
                <a:cs typeface="Calibri" pitchFamily="34" charset="0"/>
              </a:rPr>
              <a:t>or a bank</a:t>
            </a:r>
            <a:r>
              <a:rPr lang="en-US" sz="2400" dirty="0">
                <a:effectLst/>
                <a:latin typeface="Calibri" pitchFamily="34" charset="0"/>
                <a:cs typeface="Calibri" pitchFamily="34" charset="0"/>
              </a:rPr>
              <a:t>, or he buys share or debenture on his own or in any </a:t>
            </a:r>
            <a:r>
              <a:rPr lang="en-US" sz="2400" dirty="0" smtClean="0">
                <a:effectLst/>
                <a:latin typeface="Calibri" pitchFamily="34" charset="0"/>
                <a:cs typeface="Calibri" pitchFamily="34" charset="0"/>
              </a:rPr>
              <a:t>other form </a:t>
            </a:r>
            <a:r>
              <a:rPr lang="en-US" sz="2400" dirty="0">
                <a:effectLst/>
                <a:latin typeface="Calibri" pitchFamily="34" charset="0"/>
                <a:cs typeface="Calibri" pitchFamily="34" charset="0"/>
              </a:rPr>
              <a:t>all the risk of </a:t>
            </a:r>
            <a:r>
              <a:rPr lang="en-US" sz="2400" dirty="0" smtClean="0">
                <a:effectLst/>
                <a:latin typeface="Calibri" pitchFamily="34" charset="0"/>
                <a:cs typeface="Calibri" pitchFamily="34" charset="0"/>
              </a:rPr>
              <a:t>potential </a:t>
            </a:r>
            <a:r>
              <a:rPr lang="en-US" sz="2400" dirty="0">
                <a:effectLst/>
                <a:latin typeface="Calibri" pitchFamily="34" charset="0"/>
                <a:cs typeface="Calibri" pitchFamily="34" charset="0"/>
              </a:rPr>
              <a:t>loss is his own</a:t>
            </a:r>
            <a:r>
              <a:rPr lang="en-US" sz="2400" dirty="0" smtClean="0">
                <a:effectLst/>
                <a:latin typeface="Calibri" pitchFamily="34" charset="0"/>
                <a:cs typeface="Calibri" pitchFamily="34" charset="0"/>
              </a:rPr>
              <a:t>. </a:t>
            </a:r>
            <a:r>
              <a:rPr lang="en-US" sz="2400" dirty="0">
                <a:effectLst/>
                <a:latin typeface="Calibri" pitchFamily="34" charset="0"/>
                <a:cs typeface="Calibri" pitchFamily="34" charset="0"/>
              </a:rPr>
              <a:t>While investing in the pool of funds with investors</a:t>
            </a:r>
            <a:r>
              <a:rPr lang="en-US" sz="2400" dirty="0" smtClean="0">
                <a:effectLst/>
                <a:latin typeface="Calibri" pitchFamily="34" charset="0"/>
                <a:cs typeface="Calibri" pitchFamily="34" charset="0"/>
              </a:rPr>
              <a:t>, the potential </a:t>
            </a:r>
            <a:r>
              <a:rPr lang="en-US" sz="2400" dirty="0">
                <a:effectLst/>
                <a:latin typeface="Calibri" pitchFamily="34" charset="0"/>
                <a:cs typeface="Calibri" pitchFamily="34" charset="0"/>
              </a:rPr>
              <a:t>losses are also shared with other investors. The </a:t>
            </a:r>
            <a:r>
              <a:rPr lang="en-US" sz="2400" dirty="0" smtClean="0">
                <a:effectLst/>
                <a:latin typeface="Calibri" pitchFamily="34" charset="0"/>
                <a:cs typeface="Calibri" pitchFamily="34" charset="0"/>
              </a:rPr>
              <a:t>risk reduction </a:t>
            </a:r>
            <a:r>
              <a:rPr lang="en-US" sz="2400" dirty="0">
                <a:effectLst/>
                <a:latin typeface="Calibri" pitchFamily="34" charset="0"/>
                <a:cs typeface="Calibri" pitchFamily="34" charset="0"/>
              </a:rPr>
              <a:t>is one of the most important benefits of a </a:t>
            </a:r>
            <a:r>
              <a:rPr lang="en-US" sz="2400" dirty="0" smtClean="0">
                <a:effectLst/>
                <a:latin typeface="Calibri" pitchFamily="34" charset="0"/>
                <a:cs typeface="Calibri" pitchFamily="34" charset="0"/>
              </a:rPr>
              <a:t>collective investment </a:t>
            </a:r>
            <a:r>
              <a:rPr lang="en-US" sz="2400" dirty="0">
                <a:effectLst/>
                <a:latin typeface="Calibri" pitchFamily="34" charset="0"/>
                <a:cs typeface="Calibri" pitchFamily="34" charset="0"/>
              </a:rPr>
              <a:t>vehicle like the mutual fund</a:t>
            </a:r>
            <a:r>
              <a:rPr lang="en-US" sz="2400" dirty="0" smtClean="0">
                <a:effectLst/>
                <a:latin typeface="Calibri" pitchFamily="34" charset="0"/>
                <a:cs typeface="Calibri" pitchFamily="34" charset="0"/>
              </a:rPr>
              <a:t>.</a:t>
            </a:r>
          </a:p>
          <a:p>
            <a:pPr marL="18288" indent="0" algn="just">
              <a:buNone/>
            </a:pPr>
            <a:r>
              <a:rPr lang="en-US" sz="2400" b="1" u="sng" dirty="0">
                <a:latin typeface="Calibri" pitchFamily="34" charset="0"/>
                <a:cs typeface="Calibri" pitchFamily="34" charset="0"/>
              </a:rPr>
              <a:t>4. Reduction Of Transaction </a:t>
            </a:r>
            <a:r>
              <a:rPr lang="en-US" sz="2400" b="1" u="sng" dirty="0" smtClean="0">
                <a:latin typeface="Calibri" pitchFamily="34" charset="0"/>
                <a:cs typeface="Calibri" pitchFamily="34" charset="0"/>
              </a:rPr>
              <a:t>Costs:</a:t>
            </a:r>
          </a:p>
          <a:p>
            <a:pPr algn="just"/>
            <a:r>
              <a:rPr lang="en-US" sz="2400" dirty="0" smtClean="0">
                <a:effectLst/>
                <a:latin typeface="Calibri" pitchFamily="34" charset="0"/>
                <a:cs typeface="Calibri" pitchFamily="34" charset="0"/>
              </a:rPr>
              <a:t>The investor </a:t>
            </a:r>
            <a:r>
              <a:rPr lang="en-US" sz="2400" dirty="0">
                <a:effectLst/>
                <a:latin typeface="Calibri" pitchFamily="34" charset="0"/>
                <a:cs typeface="Calibri" pitchFamily="34" charset="0"/>
              </a:rPr>
              <a:t>bears all the costs or investing such as brokerage </a:t>
            </a:r>
            <a:r>
              <a:rPr lang="en-US" sz="2400" dirty="0" smtClean="0">
                <a:effectLst/>
                <a:latin typeface="Calibri" pitchFamily="34" charset="0"/>
                <a:cs typeface="Calibri" pitchFamily="34" charset="0"/>
              </a:rPr>
              <a:t>or custody </a:t>
            </a:r>
            <a:r>
              <a:rPr lang="en-US" sz="2400" dirty="0">
                <a:effectLst/>
                <a:latin typeface="Calibri" pitchFamily="34" charset="0"/>
                <a:cs typeface="Calibri" pitchFamily="34" charset="0"/>
              </a:rPr>
              <a:t>of securities. When going through a fund, he has </a:t>
            </a:r>
            <a:r>
              <a:rPr lang="en-US" sz="2400" dirty="0" smtClean="0">
                <a:effectLst/>
                <a:latin typeface="Calibri" pitchFamily="34" charset="0"/>
                <a:cs typeface="Calibri" pitchFamily="34" charset="0"/>
              </a:rPr>
              <a:t>the benefit </a:t>
            </a:r>
            <a:r>
              <a:rPr lang="en-US" sz="2400" dirty="0">
                <a:effectLst/>
                <a:latin typeface="Calibri" pitchFamily="34" charset="0"/>
                <a:cs typeface="Calibri" pitchFamily="34" charset="0"/>
              </a:rPr>
              <a:t>of economics of scale; the funds pay lesser costs </a:t>
            </a:r>
            <a:r>
              <a:rPr lang="en-US" sz="2400" dirty="0" smtClean="0">
                <a:effectLst/>
                <a:latin typeface="Calibri" pitchFamily="34" charset="0"/>
                <a:cs typeface="Calibri" pitchFamily="34" charset="0"/>
              </a:rPr>
              <a:t>because of </a:t>
            </a:r>
            <a:r>
              <a:rPr lang="en-US" sz="2400" dirty="0">
                <a:effectLst/>
                <a:latin typeface="Calibri" pitchFamily="34" charset="0"/>
                <a:cs typeface="Calibri" pitchFamily="34" charset="0"/>
              </a:rPr>
              <a:t>larger volumes, a benefit passed on to its investors.</a:t>
            </a:r>
          </a:p>
        </p:txBody>
      </p:sp>
      <p:sp>
        <p:nvSpPr>
          <p:cNvPr id="3" name="Title 2"/>
          <p:cNvSpPr>
            <a:spLocks noGrp="1"/>
          </p:cNvSpPr>
          <p:nvPr>
            <p:ph type="title"/>
          </p:nvPr>
        </p:nvSpPr>
        <p:spPr>
          <a:xfrm>
            <a:off x="762000" y="0"/>
            <a:ext cx="7543800" cy="914400"/>
          </a:xfrm>
        </p:spPr>
        <p:txBody>
          <a:bodyPr/>
          <a:lstStyle/>
          <a:p>
            <a:pPr algn="ctr"/>
            <a:r>
              <a:rPr lang="en-US" sz="3600" dirty="0">
                <a:effectLst/>
                <a:latin typeface="Calibri" pitchFamily="34" charset="0"/>
                <a:cs typeface="Calibri" pitchFamily="34" charset="0"/>
              </a:rPr>
              <a:t>ADVANTAGES OF MUTUAL FUNDS</a:t>
            </a:r>
            <a:endParaRPr lang="en-US" sz="3600" dirty="0">
              <a:effectLst/>
            </a:endParaRPr>
          </a:p>
        </p:txBody>
      </p:sp>
    </p:spTree>
    <p:extLst>
      <p:ext uri="{BB962C8B-B14F-4D97-AF65-F5344CB8AC3E}">
        <p14:creationId xmlns="" xmlns:p14="http://schemas.microsoft.com/office/powerpoint/2010/main" val="752325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30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30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30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6" dur="30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762000"/>
            <a:ext cx="7772400" cy="5715000"/>
          </a:xfrm>
        </p:spPr>
        <p:txBody>
          <a:bodyPr>
            <a:normAutofit/>
          </a:bodyPr>
          <a:lstStyle/>
          <a:p>
            <a:pPr marL="18288" indent="0">
              <a:buNone/>
            </a:pPr>
            <a:r>
              <a:rPr lang="en-US" sz="2200" b="1" u="sng" dirty="0">
                <a:latin typeface="Calibri" pitchFamily="34" charset="0"/>
                <a:cs typeface="Calibri" pitchFamily="34" charset="0"/>
              </a:rPr>
              <a:t>5. Liquidity</a:t>
            </a:r>
            <a:r>
              <a:rPr lang="en-US" sz="2200" b="1" dirty="0">
                <a:latin typeface="Calibri" pitchFamily="34" charset="0"/>
                <a:cs typeface="Calibri" pitchFamily="34" charset="0"/>
              </a:rPr>
              <a:t>:</a:t>
            </a:r>
          </a:p>
          <a:p>
            <a:pPr algn="just"/>
            <a:r>
              <a:rPr lang="en-US" sz="2200" dirty="0">
                <a:effectLst/>
                <a:latin typeface="Calibri" pitchFamily="34" charset="0"/>
                <a:cs typeface="Calibri" pitchFamily="34" charset="0"/>
              </a:rPr>
              <a:t>Often, investors hold shares or bonds they cannot directly</a:t>
            </a:r>
            <a:r>
              <a:rPr lang="en-US" sz="2200" dirty="0" smtClean="0">
                <a:effectLst/>
                <a:latin typeface="Calibri" pitchFamily="34" charset="0"/>
                <a:cs typeface="Calibri" pitchFamily="34" charset="0"/>
              </a:rPr>
              <a:t>,     easily </a:t>
            </a:r>
            <a:r>
              <a:rPr lang="en-US" sz="2200" dirty="0">
                <a:effectLst/>
                <a:latin typeface="Calibri" pitchFamily="34" charset="0"/>
                <a:cs typeface="Calibri" pitchFamily="34" charset="0"/>
              </a:rPr>
              <a:t>and quickly sell. When they invest in the units or a fund</a:t>
            </a:r>
            <a:r>
              <a:rPr lang="en-US" sz="2200" dirty="0" smtClean="0">
                <a:effectLst/>
                <a:latin typeface="Calibri" pitchFamily="34" charset="0"/>
                <a:cs typeface="Calibri" pitchFamily="34" charset="0"/>
              </a:rPr>
              <a:t>,     they </a:t>
            </a:r>
            <a:r>
              <a:rPr lang="en-US" sz="2200" dirty="0">
                <a:effectLst/>
                <a:latin typeface="Calibri" pitchFamily="34" charset="0"/>
                <a:cs typeface="Calibri" pitchFamily="34" charset="0"/>
              </a:rPr>
              <a:t>can generally cash their investments any time, by </a:t>
            </a:r>
            <a:r>
              <a:rPr lang="en-US" sz="2200" dirty="0" smtClean="0">
                <a:effectLst/>
                <a:latin typeface="Calibri" pitchFamily="34" charset="0"/>
                <a:cs typeface="Calibri" pitchFamily="34" charset="0"/>
              </a:rPr>
              <a:t>selling     their </a:t>
            </a:r>
            <a:r>
              <a:rPr lang="en-US" sz="2200" dirty="0">
                <a:effectLst/>
                <a:latin typeface="Calibri" pitchFamily="34" charset="0"/>
                <a:cs typeface="Calibri" pitchFamily="34" charset="0"/>
              </a:rPr>
              <a:t>units to the fund if open-ended, or selling them in </a:t>
            </a:r>
            <a:r>
              <a:rPr lang="en-US" sz="2200" dirty="0" smtClean="0">
                <a:effectLst/>
                <a:latin typeface="Calibri" pitchFamily="34" charset="0"/>
                <a:cs typeface="Calibri" pitchFamily="34" charset="0"/>
              </a:rPr>
              <a:t>the     market </a:t>
            </a:r>
            <a:r>
              <a:rPr lang="en-US" sz="2200" dirty="0">
                <a:effectLst/>
                <a:latin typeface="Calibri" pitchFamily="34" charset="0"/>
                <a:cs typeface="Calibri" pitchFamily="34" charset="0"/>
              </a:rPr>
              <a:t>if the fund is close-end. Liquidity </a:t>
            </a:r>
            <a:r>
              <a:rPr lang="en-US" sz="2200" dirty="0" smtClean="0">
                <a:effectLst/>
                <a:latin typeface="Calibri" pitchFamily="34" charset="0"/>
                <a:cs typeface="Calibri" pitchFamily="34" charset="0"/>
              </a:rPr>
              <a:t>is </a:t>
            </a:r>
            <a:r>
              <a:rPr lang="en-US" sz="2200" dirty="0">
                <a:effectLst/>
                <a:latin typeface="Calibri" pitchFamily="34" charset="0"/>
                <a:cs typeface="Calibri" pitchFamily="34" charset="0"/>
              </a:rPr>
              <a:t>clearly </a:t>
            </a:r>
            <a:r>
              <a:rPr lang="en-US" sz="2200" dirty="0" smtClean="0">
                <a:effectLst/>
                <a:latin typeface="Calibri" pitchFamily="34" charset="0"/>
                <a:cs typeface="Calibri" pitchFamily="34" charset="0"/>
              </a:rPr>
              <a:t>a big </a:t>
            </a:r>
            <a:r>
              <a:rPr lang="en-US" sz="2200" dirty="0">
                <a:effectLst/>
                <a:latin typeface="Calibri" pitchFamily="34" charset="0"/>
                <a:cs typeface="Calibri" pitchFamily="34" charset="0"/>
              </a:rPr>
              <a:t>benefit</a:t>
            </a:r>
            <a:r>
              <a:rPr lang="en-US" sz="2200" dirty="0" smtClean="0">
                <a:effectLst/>
                <a:latin typeface="Calibri" pitchFamily="34" charset="0"/>
                <a:cs typeface="Calibri" pitchFamily="34" charset="0"/>
              </a:rPr>
              <a:t>.</a:t>
            </a:r>
          </a:p>
          <a:p>
            <a:pPr marL="18288" indent="0" algn="just">
              <a:buNone/>
            </a:pPr>
            <a:r>
              <a:rPr lang="en-US" sz="2200" b="1" u="sng" dirty="0">
                <a:latin typeface="Calibri" pitchFamily="34" charset="0"/>
                <a:cs typeface="Calibri" pitchFamily="34" charset="0"/>
              </a:rPr>
              <a:t>6. Convenience And Flexibility</a:t>
            </a:r>
            <a:r>
              <a:rPr lang="en-US" sz="2200" b="1" dirty="0">
                <a:latin typeface="Calibri" pitchFamily="34" charset="0"/>
                <a:cs typeface="Calibri" pitchFamily="34" charset="0"/>
              </a:rPr>
              <a:t>:</a:t>
            </a:r>
          </a:p>
          <a:p>
            <a:pPr algn="just"/>
            <a:r>
              <a:rPr lang="en-US" sz="2200" dirty="0">
                <a:effectLst/>
                <a:latin typeface="Calibri" pitchFamily="34" charset="0"/>
                <a:cs typeface="Calibri" pitchFamily="34" charset="0"/>
              </a:rPr>
              <a:t>Mutual </a:t>
            </a:r>
            <a:r>
              <a:rPr lang="en-US" sz="2200" dirty="0" smtClean="0">
                <a:effectLst/>
                <a:latin typeface="Calibri" pitchFamily="34" charset="0"/>
                <a:cs typeface="Calibri" pitchFamily="34" charset="0"/>
              </a:rPr>
              <a:t>funds </a:t>
            </a:r>
            <a:r>
              <a:rPr lang="en-US" sz="2200" dirty="0">
                <a:effectLst/>
                <a:latin typeface="Calibri" pitchFamily="34" charset="0"/>
                <a:cs typeface="Calibri" pitchFamily="34" charset="0"/>
              </a:rPr>
              <a:t>offer many </a:t>
            </a:r>
            <a:r>
              <a:rPr lang="en-US" sz="2200" dirty="0" smtClean="0">
                <a:effectLst/>
                <a:latin typeface="Calibri" pitchFamily="34" charset="0"/>
                <a:cs typeface="Calibri" pitchFamily="34" charset="0"/>
              </a:rPr>
              <a:t>investor services </a:t>
            </a:r>
            <a:r>
              <a:rPr lang="en-US" sz="2200" dirty="0">
                <a:effectLst/>
                <a:latin typeface="Calibri" pitchFamily="34" charset="0"/>
                <a:cs typeface="Calibri" pitchFamily="34" charset="0"/>
              </a:rPr>
              <a:t>that a direct </a:t>
            </a:r>
            <a:r>
              <a:rPr lang="en-US" sz="2200" dirty="0" smtClean="0">
                <a:effectLst/>
                <a:latin typeface="Calibri" pitchFamily="34" charset="0"/>
                <a:cs typeface="Calibri" pitchFamily="34" charset="0"/>
              </a:rPr>
              <a:t>market investor </a:t>
            </a:r>
            <a:r>
              <a:rPr lang="en-US" sz="2200" dirty="0">
                <a:effectLst/>
                <a:latin typeface="Calibri" pitchFamily="34" charset="0"/>
                <a:cs typeface="Calibri" pitchFamily="34" charset="0"/>
              </a:rPr>
              <a:t>cannot get. Investors </a:t>
            </a:r>
            <a:r>
              <a:rPr lang="en-US" sz="2200" dirty="0" smtClean="0">
                <a:effectLst/>
                <a:latin typeface="Calibri" pitchFamily="34" charset="0"/>
                <a:cs typeface="Calibri" pitchFamily="34" charset="0"/>
              </a:rPr>
              <a:t>can easily </a:t>
            </a:r>
            <a:r>
              <a:rPr lang="en-US" sz="2200" dirty="0">
                <a:effectLst/>
                <a:latin typeface="Calibri" pitchFamily="34" charset="0"/>
                <a:cs typeface="Calibri" pitchFamily="34" charset="0"/>
              </a:rPr>
              <a:t>transfer their holding from One scheme to the other; </a:t>
            </a:r>
            <a:r>
              <a:rPr lang="en-US" sz="2200" dirty="0" smtClean="0">
                <a:effectLst/>
                <a:latin typeface="Calibri" pitchFamily="34" charset="0"/>
                <a:cs typeface="Calibri" pitchFamily="34" charset="0"/>
              </a:rPr>
              <a:t>get updated </a:t>
            </a:r>
            <a:r>
              <a:rPr lang="en-US" sz="2200" dirty="0">
                <a:effectLst/>
                <a:latin typeface="Calibri" pitchFamily="34" charset="0"/>
                <a:cs typeface="Calibri" pitchFamily="34" charset="0"/>
              </a:rPr>
              <a:t>market information and so on.</a:t>
            </a:r>
          </a:p>
        </p:txBody>
      </p:sp>
      <p:sp>
        <p:nvSpPr>
          <p:cNvPr id="3" name="Title 2"/>
          <p:cNvSpPr>
            <a:spLocks noGrp="1"/>
          </p:cNvSpPr>
          <p:nvPr>
            <p:ph type="title"/>
          </p:nvPr>
        </p:nvSpPr>
        <p:spPr>
          <a:xfrm>
            <a:off x="609600" y="27317"/>
            <a:ext cx="7543800" cy="658483"/>
          </a:xfrm>
        </p:spPr>
        <p:txBody>
          <a:bodyPr/>
          <a:lstStyle/>
          <a:p>
            <a:pPr algn="ctr"/>
            <a:r>
              <a:rPr lang="en-US" sz="3600" dirty="0">
                <a:effectLst/>
                <a:latin typeface="Calibri" pitchFamily="34" charset="0"/>
                <a:cs typeface="Calibri" pitchFamily="34" charset="0"/>
              </a:rPr>
              <a:t>ADVANTAGES OF MUTUAL FUNDS</a:t>
            </a:r>
            <a:endParaRPr lang="en-US" sz="3600" dirty="0"/>
          </a:p>
        </p:txBody>
      </p:sp>
    </p:spTree>
    <p:extLst>
      <p:ext uri="{BB962C8B-B14F-4D97-AF65-F5344CB8AC3E}">
        <p14:creationId xmlns="" xmlns:p14="http://schemas.microsoft.com/office/powerpoint/2010/main" val="83290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30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30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30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66800" y="685800"/>
            <a:ext cx="7620000" cy="6019800"/>
          </a:xfrm>
        </p:spPr>
        <p:txBody>
          <a:bodyPr>
            <a:normAutofit/>
          </a:bodyPr>
          <a:lstStyle/>
          <a:p>
            <a:pPr marL="18288" indent="0">
              <a:buNone/>
            </a:pPr>
            <a:r>
              <a:rPr lang="en-US" sz="2600" b="1" u="sng" dirty="0">
                <a:latin typeface="Calibri" pitchFamily="34" charset="0"/>
                <a:cs typeface="Calibri" pitchFamily="34" charset="0"/>
              </a:rPr>
              <a:t>1. No Control Over Costs:</a:t>
            </a:r>
          </a:p>
          <a:p>
            <a:pPr algn="just"/>
            <a:r>
              <a:rPr lang="en-US" sz="2200" dirty="0">
                <a:effectLst/>
                <a:latin typeface="Calibri" pitchFamily="34" charset="0"/>
                <a:cs typeface="Calibri" pitchFamily="34" charset="0"/>
              </a:rPr>
              <a:t>An investor in a mutual fund has no control of the overall </a:t>
            </a:r>
            <a:r>
              <a:rPr lang="en-US" sz="2200" dirty="0" smtClean="0">
                <a:effectLst/>
                <a:latin typeface="Calibri" pitchFamily="34" charset="0"/>
                <a:cs typeface="Calibri" pitchFamily="34" charset="0"/>
              </a:rPr>
              <a:t>costs of </a:t>
            </a:r>
            <a:r>
              <a:rPr lang="en-US" sz="2200" dirty="0">
                <a:effectLst/>
                <a:latin typeface="Calibri" pitchFamily="34" charset="0"/>
                <a:cs typeface="Calibri" pitchFamily="34" charset="0"/>
              </a:rPr>
              <a:t>investing. The investor pays investment management fees </a:t>
            </a:r>
            <a:r>
              <a:rPr lang="en-US" sz="2200" dirty="0" smtClean="0">
                <a:effectLst/>
                <a:latin typeface="Calibri" pitchFamily="34" charset="0"/>
                <a:cs typeface="Calibri" pitchFamily="34" charset="0"/>
              </a:rPr>
              <a:t>as long as </a:t>
            </a:r>
            <a:r>
              <a:rPr lang="en-US" sz="2200" dirty="0">
                <a:effectLst/>
                <a:latin typeface="Calibri" pitchFamily="34" charset="0"/>
                <a:cs typeface="Calibri" pitchFamily="34" charset="0"/>
              </a:rPr>
              <a:t>he remains with the fund, albeit in return for </a:t>
            </a:r>
            <a:r>
              <a:rPr lang="en-US" sz="2200" dirty="0" smtClean="0">
                <a:effectLst/>
                <a:latin typeface="Calibri" pitchFamily="34" charset="0"/>
                <a:cs typeface="Calibri" pitchFamily="34" charset="0"/>
              </a:rPr>
              <a:t>the professional management </a:t>
            </a:r>
            <a:r>
              <a:rPr lang="en-US" sz="2200" dirty="0">
                <a:effectLst/>
                <a:latin typeface="Calibri" pitchFamily="34" charset="0"/>
                <a:cs typeface="Calibri" pitchFamily="34" charset="0"/>
              </a:rPr>
              <a:t>and research. Fees are </a:t>
            </a:r>
            <a:r>
              <a:rPr lang="en-US" sz="2200" dirty="0" smtClean="0">
                <a:effectLst/>
                <a:latin typeface="Calibri" pitchFamily="34" charset="0"/>
                <a:cs typeface="Calibri" pitchFamily="34" charset="0"/>
              </a:rPr>
              <a:t>payable even </a:t>
            </a:r>
            <a:r>
              <a:rPr lang="en-US" sz="2200" dirty="0">
                <a:effectLst/>
                <a:latin typeface="Calibri" pitchFamily="34" charset="0"/>
                <a:cs typeface="Calibri" pitchFamily="34" charset="0"/>
              </a:rPr>
              <a:t>if the value of </a:t>
            </a:r>
            <a:r>
              <a:rPr lang="en-US" sz="2200" dirty="0" smtClean="0">
                <a:effectLst/>
                <a:latin typeface="Calibri" pitchFamily="34" charset="0"/>
                <a:cs typeface="Calibri" pitchFamily="34" charset="0"/>
              </a:rPr>
              <a:t>his investments </a:t>
            </a:r>
            <a:r>
              <a:rPr lang="en-US" sz="2200" dirty="0">
                <a:effectLst/>
                <a:latin typeface="Calibri" pitchFamily="34" charset="0"/>
                <a:cs typeface="Calibri" pitchFamily="34" charset="0"/>
              </a:rPr>
              <a:t>is declining</a:t>
            </a:r>
            <a:r>
              <a:rPr lang="en-US" sz="2600" dirty="0">
                <a:effectLst/>
                <a:latin typeface="Calibri" pitchFamily="34" charset="0"/>
                <a:cs typeface="Calibri" pitchFamily="34" charset="0"/>
              </a:rPr>
              <a:t>. </a:t>
            </a:r>
            <a:endParaRPr lang="en-US" sz="2600" dirty="0" smtClean="0">
              <a:effectLst/>
              <a:latin typeface="Calibri" pitchFamily="34" charset="0"/>
              <a:cs typeface="Calibri" pitchFamily="34" charset="0"/>
            </a:endParaRPr>
          </a:p>
          <a:p>
            <a:pPr marL="18288" indent="0">
              <a:buNone/>
            </a:pPr>
            <a:r>
              <a:rPr lang="en-US" sz="2800" b="1" u="sng" dirty="0">
                <a:latin typeface="Calibri" pitchFamily="34" charset="0"/>
                <a:cs typeface="Calibri" pitchFamily="34" charset="0"/>
              </a:rPr>
              <a:t>2. No Tailor-Made Portfolio</a:t>
            </a:r>
            <a:r>
              <a:rPr lang="en-US" sz="2600" b="1" dirty="0">
                <a:latin typeface="Calibri" pitchFamily="34" charset="0"/>
                <a:cs typeface="Calibri" pitchFamily="34" charset="0"/>
              </a:rPr>
              <a:t>:</a:t>
            </a:r>
          </a:p>
          <a:p>
            <a:pPr algn="just"/>
            <a:r>
              <a:rPr lang="en-US" sz="2200" dirty="0">
                <a:effectLst/>
                <a:latin typeface="Calibri" pitchFamily="34" charset="0"/>
                <a:cs typeface="Calibri" pitchFamily="34" charset="0"/>
              </a:rPr>
              <a:t>Investors who invest on their own can build their own </a:t>
            </a:r>
            <a:r>
              <a:rPr lang="en-US" sz="2200" dirty="0" smtClean="0">
                <a:effectLst/>
                <a:latin typeface="Calibri" pitchFamily="34" charset="0"/>
                <a:cs typeface="Calibri" pitchFamily="34" charset="0"/>
              </a:rPr>
              <a:t>portfolios of </a:t>
            </a:r>
            <a:r>
              <a:rPr lang="en-US" sz="2200" dirty="0">
                <a:effectLst/>
                <a:latin typeface="Calibri" pitchFamily="34" charset="0"/>
                <a:cs typeface="Calibri" pitchFamily="34" charset="0"/>
              </a:rPr>
              <a:t>shares and bonds and other securities, Investing through </a:t>
            </a:r>
            <a:r>
              <a:rPr lang="en-US" sz="2200" dirty="0" smtClean="0">
                <a:effectLst/>
                <a:latin typeface="Calibri" pitchFamily="34" charset="0"/>
                <a:cs typeface="Calibri" pitchFamily="34" charset="0"/>
              </a:rPr>
              <a:t>fund means the decision of investing is taken by fund managers, High net worth </a:t>
            </a:r>
            <a:r>
              <a:rPr lang="en-US" sz="2200" dirty="0">
                <a:effectLst/>
                <a:latin typeface="Calibri" pitchFamily="34" charset="0"/>
                <a:cs typeface="Calibri" pitchFamily="34" charset="0"/>
              </a:rPr>
              <a:t>individuals or large corporate investors </a:t>
            </a:r>
            <a:r>
              <a:rPr lang="en-US" sz="2200" dirty="0" smtClean="0">
                <a:effectLst/>
                <a:latin typeface="Calibri" pitchFamily="34" charset="0"/>
                <a:cs typeface="Calibri" pitchFamily="34" charset="0"/>
              </a:rPr>
              <a:t>may </a:t>
            </a:r>
            <a:r>
              <a:rPr lang="en-US" sz="2200" dirty="0">
                <a:effectLst/>
                <a:latin typeface="Calibri" pitchFamily="34" charset="0"/>
                <a:cs typeface="Calibri" pitchFamily="34" charset="0"/>
              </a:rPr>
              <a:t>find </a:t>
            </a:r>
            <a:r>
              <a:rPr lang="en-US" sz="2200" dirty="0" smtClean="0">
                <a:effectLst/>
                <a:latin typeface="Calibri" pitchFamily="34" charset="0"/>
                <a:cs typeface="Calibri" pitchFamily="34" charset="0"/>
              </a:rPr>
              <a:t>this to </a:t>
            </a:r>
            <a:r>
              <a:rPr lang="en-US" sz="2200" dirty="0">
                <a:effectLst/>
                <a:latin typeface="Calibri" pitchFamily="34" charset="0"/>
                <a:cs typeface="Calibri" pitchFamily="34" charset="0"/>
              </a:rPr>
              <a:t>be a constraint in achieving their objectives. </a:t>
            </a:r>
          </a:p>
        </p:txBody>
      </p:sp>
      <p:sp>
        <p:nvSpPr>
          <p:cNvPr id="3" name="Title 2"/>
          <p:cNvSpPr>
            <a:spLocks noGrp="1"/>
          </p:cNvSpPr>
          <p:nvPr>
            <p:ph type="title"/>
          </p:nvPr>
        </p:nvSpPr>
        <p:spPr>
          <a:xfrm>
            <a:off x="533400" y="0"/>
            <a:ext cx="8153400" cy="609600"/>
          </a:xfrm>
        </p:spPr>
        <p:txBody>
          <a:bodyPr/>
          <a:lstStyle/>
          <a:p>
            <a:pPr algn="ctr"/>
            <a:r>
              <a:rPr lang="en-US" sz="3000" b="1" dirty="0">
                <a:latin typeface="Calibri" pitchFamily="34" charset="0"/>
                <a:cs typeface="Calibri" pitchFamily="34" charset="0"/>
              </a:rPr>
              <a:t>DISADVANTAGES OF </a:t>
            </a:r>
            <a:r>
              <a:rPr lang="en-US" sz="3000" b="1" dirty="0" smtClean="0">
                <a:latin typeface="Calibri" pitchFamily="34" charset="0"/>
                <a:cs typeface="Calibri" pitchFamily="34" charset="0"/>
              </a:rPr>
              <a:t>INVESTING IN MUTUAL FUND</a:t>
            </a:r>
            <a:endParaRPr lang="en-US" sz="3000" dirty="0">
              <a:latin typeface="Calibri" pitchFamily="34" charset="0"/>
              <a:cs typeface="Calibri" pitchFamily="34" charset="0"/>
            </a:endParaRPr>
          </a:p>
        </p:txBody>
      </p:sp>
      <p:sp>
        <p:nvSpPr>
          <p:cNvPr id="4" name="Title 2"/>
          <p:cNvSpPr txBox="1">
            <a:spLocks/>
          </p:cNvSpPr>
          <p:nvPr/>
        </p:nvSpPr>
        <p:spPr>
          <a:xfrm>
            <a:off x="685800" y="152400"/>
            <a:ext cx="8153400" cy="609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n-US" sz="3000" dirty="0">
              <a:latin typeface="Calibri" pitchFamily="34" charset="0"/>
              <a:cs typeface="Calibri" pitchFamily="34" charset="0"/>
            </a:endParaRPr>
          </a:p>
        </p:txBody>
      </p:sp>
    </p:spTree>
    <p:extLst>
      <p:ext uri="{BB962C8B-B14F-4D97-AF65-F5344CB8AC3E}">
        <p14:creationId xmlns="" xmlns:p14="http://schemas.microsoft.com/office/powerpoint/2010/main" val="891405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3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3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3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3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685801"/>
            <a:ext cx="8153400" cy="6095999"/>
          </a:xfrm>
        </p:spPr>
        <p:txBody>
          <a:bodyPr>
            <a:normAutofit lnSpcReduction="10000"/>
          </a:bodyPr>
          <a:lstStyle/>
          <a:p>
            <a:pPr marL="18288" indent="0">
              <a:buNone/>
            </a:pPr>
            <a:r>
              <a:rPr lang="en-US" sz="2200" b="1" u="sng" dirty="0">
                <a:latin typeface="Calibri" pitchFamily="34" charset="0"/>
                <a:cs typeface="Calibri" pitchFamily="34" charset="0"/>
              </a:rPr>
              <a:t>3. Managing A Portfolio Of Funds</a:t>
            </a:r>
            <a:r>
              <a:rPr lang="en-US" sz="2200" b="1" dirty="0">
                <a:latin typeface="Calibri" pitchFamily="34" charset="0"/>
                <a:cs typeface="Calibri" pitchFamily="34" charset="0"/>
              </a:rPr>
              <a:t>:</a:t>
            </a:r>
          </a:p>
          <a:p>
            <a:pPr algn="just"/>
            <a:r>
              <a:rPr lang="en-US" sz="2200" dirty="0">
                <a:effectLst/>
                <a:latin typeface="Calibri" pitchFamily="34" charset="0"/>
                <a:cs typeface="Calibri" pitchFamily="34" charset="0"/>
              </a:rPr>
              <a:t>Availability of a large number of funds can actually mean </a:t>
            </a:r>
            <a:r>
              <a:rPr lang="en-US" sz="2200" dirty="0" smtClean="0">
                <a:effectLst/>
                <a:latin typeface="Calibri" pitchFamily="34" charset="0"/>
                <a:cs typeface="Calibri" pitchFamily="34" charset="0"/>
              </a:rPr>
              <a:t>too     much </a:t>
            </a:r>
            <a:r>
              <a:rPr lang="en-US" sz="2200" dirty="0">
                <a:effectLst/>
                <a:latin typeface="Calibri" pitchFamily="34" charset="0"/>
                <a:cs typeface="Calibri" pitchFamily="34" charset="0"/>
              </a:rPr>
              <a:t>choice for the investor. He may again need advice on how </a:t>
            </a:r>
            <a:r>
              <a:rPr lang="en-US" sz="2200" dirty="0" smtClean="0">
                <a:effectLst/>
                <a:latin typeface="Calibri" pitchFamily="34" charset="0"/>
                <a:cs typeface="Calibri" pitchFamily="34" charset="0"/>
              </a:rPr>
              <a:t>to     select </a:t>
            </a:r>
            <a:r>
              <a:rPr lang="en-US" sz="2200" dirty="0">
                <a:effectLst/>
                <a:latin typeface="Calibri" pitchFamily="34" charset="0"/>
                <a:cs typeface="Calibri" pitchFamily="34" charset="0"/>
              </a:rPr>
              <a:t>a fund to achieve his objectives, quite similar to the </a:t>
            </a:r>
            <a:r>
              <a:rPr lang="en-US" sz="2200" dirty="0" smtClean="0">
                <a:effectLst/>
                <a:latin typeface="Calibri" pitchFamily="34" charset="0"/>
                <a:cs typeface="Calibri" pitchFamily="34" charset="0"/>
              </a:rPr>
              <a:t>   situation</a:t>
            </a:r>
            <a:r>
              <a:rPr lang="en-US" sz="2200" dirty="0">
                <a:effectLst/>
                <a:latin typeface="Calibri" pitchFamily="34" charset="0"/>
                <a:cs typeface="Calibri" pitchFamily="34" charset="0"/>
              </a:rPr>
              <a:t> </a:t>
            </a:r>
            <a:r>
              <a:rPr lang="en-US" sz="2200" dirty="0" smtClean="0">
                <a:effectLst/>
                <a:latin typeface="Calibri" pitchFamily="34" charset="0"/>
                <a:cs typeface="Calibri" pitchFamily="34" charset="0"/>
              </a:rPr>
              <a:t>when </a:t>
            </a:r>
            <a:r>
              <a:rPr lang="en-US" sz="2200" dirty="0">
                <a:effectLst/>
                <a:latin typeface="Calibri" pitchFamily="34" charset="0"/>
                <a:cs typeface="Calibri" pitchFamily="34" charset="0"/>
              </a:rPr>
              <a:t>he has individual shares or bonds to select</a:t>
            </a:r>
            <a:r>
              <a:rPr lang="en-US" sz="2200" dirty="0" smtClean="0">
                <a:effectLst/>
                <a:latin typeface="Calibri" pitchFamily="34" charset="0"/>
                <a:cs typeface="Calibri" pitchFamily="34" charset="0"/>
              </a:rPr>
              <a:t>.</a:t>
            </a:r>
          </a:p>
          <a:p>
            <a:pPr marL="18288" indent="0">
              <a:buNone/>
            </a:pPr>
            <a:r>
              <a:rPr lang="en-US" sz="2200" b="1" u="sng" dirty="0">
                <a:latin typeface="Calibri" pitchFamily="34" charset="0"/>
                <a:cs typeface="Calibri" pitchFamily="34" charset="0"/>
              </a:rPr>
              <a:t>4. The Wisdom Of Professional Management</a:t>
            </a:r>
            <a:r>
              <a:rPr lang="en-US" sz="2200" b="1" dirty="0">
                <a:latin typeface="Calibri" pitchFamily="34" charset="0"/>
                <a:cs typeface="Calibri" pitchFamily="34" charset="0"/>
              </a:rPr>
              <a:t>:</a:t>
            </a:r>
          </a:p>
          <a:p>
            <a:pPr algn="just"/>
            <a:r>
              <a:rPr lang="en-US" sz="2200" dirty="0" smtClean="0">
                <a:effectLst/>
                <a:latin typeface="Calibri" pitchFamily="34" charset="0"/>
                <a:cs typeface="Calibri" pitchFamily="34" charset="0"/>
              </a:rPr>
              <a:t>The </a:t>
            </a:r>
            <a:r>
              <a:rPr lang="en-US" sz="2200" dirty="0">
                <a:effectLst/>
                <a:latin typeface="Calibri" pitchFamily="34" charset="0"/>
                <a:cs typeface="Calibri" pitchFamily="34" charset="0"/>
              </a:rPr>
              <a:t>average </a:t>
            </a:r>
            <a:r>
              <a:rPr lang="en-US" sz="2200" dirty="0" smtClean="0">
                <a:effectLst/>
                <a:latin typeface="Calibri" pitchFamily="34" charset="0"/>
                <a:cs typeface="Calibri" pitchFamily="34" charset="0"/>
              </a:rPr>
              <a:t>mutual</a:t>
            </a:r>
            <a:r>
              <a:rPr lang="en-US" sz="2200" dirty="0">
                <a:effectLst/>
                <a:latin typeface="Calibri" pitchFamily="34" charset="0"/>
                <a:cs typeface="Calibri" pitchFamily="34" charset="0"/>
              </a:rPr>
              <a:t> </a:t>
            </a:r>
            <a:r>
              <a:rPr lang="en-US" sz="2200" dirty="0" smtClean="0">
                <a:effectLst/>
                <a:latin typeface="Calibri" pitchFamily="34" charset="0"/>
                <a:cs typeface="Calibri" pitchFamily="34" charset="0"/>
              </a:rPr>
              <a:t>fund </a:t>
            </a:r>
            <a:r>
              <a:rPr lang="en-US" sz="2200" dirty="0">
                <a:effectLst/>
                <a:latin typeface="Calibri" pitchFamily="34" charset="0"/>
                <a:cs typeface="Calibri" pitchFamily="34" charset="0"/>
              </a:rPr>
              <a:t>manager is no better at picking stocks </a:t>
            </a:r>
            <a:r>
              <a:rPr lang="en-US" sz="2200" dirty="0" smtClean="0">
                <a:effectLst/>
                <a:latin typeface="Calibri" pitchFamily="34" charset="0"/>
                <a:cs typeface="Calibri" pitchFamily="34" charset="0"/>
              </a:rPr>
              <a:t> than </a:t>
            </a:r>
            <a:r>
              <a:rPr lang="en-US" sz="2200" dirty="0">
                <a:effectLst/>
                <a:latin typeface="Calibri" pitchFamily="34" charset="0"/>
                <a:cs typeface="Calibri" pitchFamily="34" charset="0"/>
              </a:rPr>
              <a:t>the average </a:t>
            </a:r>
            <a:r>
              <a:rPr lang="en-US" sz="2200" dirty="0" smtClean="0">
                <a:effectLst/>
                <a:latin typeface="Calibri" pitchFamily="34" charset="0"/>
                <a:cs typeface="Calibri" pitchFamily="34" charset="0"/>
              </a:rPr>
              <a:t>non professional, but </a:t>
            </a:r>
            <a:r>
              <a:rPr lang="en-US" sz="2200" dirty="0">
                <a:effectLst/>
                <a:latin typeface="Calibri" pitchFamily="34" charset="0"/>
                <a:cs typeface="Calibri" pitchFamily="34" charset="0"/>
              </a:rPr>
              <a:t>charges fees</a:t>
            </a:r>
            <a:r>
              <a:rPr lang="en-US" sz="2200" dirty="0" smtClean="0">
                <a:effectLst/>
                <a:latin typeface="Calibri" pitchFamily="34" charset="0"/>
                <a:cs typeface="Calibri" pitchFamily="34" charset="0"/>
              </a:rPr>
              <a:t>.</a:t>
            </a:r>
          </a:p>
          <a:p>
            <a:pPr marL="18288" indent="0">
              <a:buNone/>
            </a:pPr>
            <a:r>
              <a:rPr lang="en-US" sz="2200" b="1" u="sng" dirty="0">
                <a:latin typeface="Calibri" pitchFamily="34" charset="0"/>
                <a:cs typeface="Calibri" pitchFamily="34" charset="0"/>
              </a:rPr>
              <a:t>5. No Control</a:t>
            </a:r>
            <a:r>
              <a:rPr lang="en-US" sz="2200" b="1" dirty="0">
                <a:latin typeface="Calibri" pitchFamily="34" charset="0"/>
                <a:cs typeface="Calibri" pitchFamily="34" charset="0"/>
              </a:rPr>
              <a:t>:</a:t>
            </a:r>
          </a:p>
          <a:p>
            <a:pPr algn="just"/>
            <a:r>
              <a:rPr lang="en-US" sz="2200" dirty="0" smtClean="0">
                <a:effectLst/>
                <a:latin typeface="Calibri" pitchFamily="34" charset="0"/>
                <a:cs typeface="Calibri" pitchFamily="34" charset="0"/>
              </a:rPr>
              <a:t>The Fund Manager of the Mutual Fund </a:t>
            </a:r>
            <a:r>
              <a:rPr lang="en-US" sz="2200" dirty="0">
                <a:effectLst/>
                <a:latin typeface="Calibri" pitchFamily="34" charset="0"/>
                <a:cs typeface="Calibri" pitchFamily="34" charset="0"/>
              </a:rPr>
              <a:t>picks individual stocks </a:t>
            </a:r>
            <a:r>
              <a:rPr lang="en-US" sz="2200" dirty="0" smtClean="0">
                <a:effectLst/>
                <a:latin typeface="Calibri" pitchFamily="34" charset="0"/>
                <a:cs typeface="Calibri" pitchFamily="34" charset="0"/>
              </a:rPr>
              <a:t>unlike an individual investor picking his own stock, mutual </a:t>
            </a:r>
            <a:r>
              <a:rPr lang="en-US" sz="2200" dirty="0">
                <a:effectLst/>
                <a:latin typeface="Calibri" pitchFamily="34" charset="0"/>
                <a:cs typeface="Calibri" pitchFamily="34" charset="0"/>
              </a:rPr>
              <a:t>fund </a:t>
            </a:r>
            <a:r>
              <a:rPr lang="en-US" sz="2200" dirty="0" smtClean="0">
                <a:effectLst/>
                <a:latin typeface="Calibri" pitchFamily="34" charset="0"/>
                <a:cs typeface="Calibri" pitchFamily="34" charset="0"/>
              </a:rPr>
              <a:t>puts you </a:t>
            </a:r>
            <a:r>
              <a:rPr lang="en-US" sz="2200" dirty="0">
                <a:effectLst/>
                <a:latin typeface="Calibri" pitchFamily="34" charset="0"/>
                <a:cs typeface="Calibri" pitchFamily="34" charset="0"/>
              </a:rPr>
              <a:t>in the passenger seat of somebody else's car.</a:t>
            </a:r>
          </a:p>
          <a:p>
            <a:pPr marL="18288" indent="0">
              <a:buNone/>
            </a:pPr>
            <a:r>
              <a:rPr lang="en-US" sz="2200" b="1" u="sng" dirty="0">
                <a:latin typeface="Calibri" pitchFamily="34" charset="0"/>
                <a:cs typeface="Calibri" pitchFamily="34" charset="0"/>
              </a:rPr>
              <a:t>6. Dilution</a:t>
            </a:r>
            <a:r>
              <a:rPr lang="en-US" sz="2200" b="1" dirty="0">
                <a:latin typeface="Calibri" pitchFamily="34" charset="0"/>
                <a:cs typeface="Calibri" pitchFamily="34" charset="0"/>
              </a:rPr>
              <a:t>:</a:t>
            </a:r>
          </a:p>
          <a:p>
            <a:pPr algn="just"/>
            <a:r>
              <a:rPr lang="en-US" sz="2200" dirty="0">
                <a:effectLst/>
                <a:latin typeface="Calibri" pitchFamily="34" charset="0"/>
                <a:cs typeface="Calibri" pitchFamily="34" charset="0"/>
              </a:rPr>
              <a:t>Mutual funds generally have </a:t>
            </a:r>
            <a:r>
              <a:rPr lang="en-US" sz="2200" dirty="0" smtClean="0">
                <a:effectLst/>
                <a:latin typeface="Calibri" pitchFamily="34" charset="0"/>
                <a:cs typeface="Calibri" pitchFamily="34" charset="0"/>
              </a:rPr>
              <a:t>very high number of stocks in their portfolio resulting in very small </a:t>
            </a:r>
            <a:r>
              <a:rPr lang="en-US" sz="2200" dirty="0">
                <a:effectLst/>
                <a:latin typeface="Calibri" pitchFamily="34" charset="0"/>
                <a:cs typeface="Calibri" pitchFamily="34" charset="0"/>
              </a:rPr>
              <a:t>holdings of </a:t>
            </a:r>
            <a:r>
              <a:rPr lang="en-US" sz="2200" dirty="0" smtClean="0">
                <a:effectLst/>
                <a:latin typeface="Calibri" pitchFamily="34" charset="0"/>
                <a:cs typeface="Calibri" pitchFamily="34" charset="0"/>
              </a:rPr>
              <a:t>many stocks. Even a great performance by a </a:t>
            </a:r>
            <a:r>
              <a:rPr lang="en-US" sz="2200" dirty="0">
                <a:effectLst/>
                <a:latin typeface="Calibri" pitchFamily="34" charset="0"/>
                <a:cs typeface="Calibri" pitchFamily="34" charset="0"/>
              </a:rPr>
              <a:t>fund's </a:t>
            </a:r>
            <a:r>
              <a:rPr lang="en-US" sz="2200" dirty="0" smtClean="0">
                <a:effectLst/>
                <a:latin typeface="Calibri" pitchFamily="34" charset="0"/>
                <a:cs typeface="Calibri" pitchFamily="34" charset="0"/>
              </a:rPr>
              <a:t>top holdings doesn't </a:t>
            </a:r>
            <a:r>
              <a:rPr lang="en-US" sz="2200" dirty="0">
                <a:effectLst/>
                <a:latin typeface="Calibri" pitchFamily="34" charset="0"/>
                <a:cs typeface="Calibri" pitchFamily="34" charset="0"/>
              </a:rPr>
              <a:t>make much of a difference in a mutual </a:t>
            </a:r>
            <a:r>
              <a:rPr lang="en-US" sz="2200" dirty="0" smtClean="0">
                <a:effectLst/>
                <a:latin typeface="Calibri" pitchFamily="34" charset="0"/>
                <a:cs typeface="Calibri" pitchFamily="34" charset="0"/>
              </a:rPr>
              <a:t>fund's total </a:t>
            </a:r>
            <a:r>
              <a:rPr lang="en-US" sz="2200" dirty="0">
                <a:effectLst/>
                <a:latin typeface="Calibri" pitchFamily="34" charset="0"/>
                <a:cs typeface="Calibri" pitchFamily="34" charset="0"/>
              </a:rPr>
              <a:t>performance.</a:t>
            </a:r>
          </a:p>
        </p:txBody>
      </p:sp>
      <p:sp>
        <p:nvSpPr>
          <p:cNvPr id="3" name="Title 2"/>
          <p:cNvSpPr>
            <a:spLocks noGrp="1"/>
          </p:cNvSpPr>
          <p:nvPr>
            <p:ph type="title"/>
          </p:nvPr>
        </p:nvSpPr>
        <p:spPr>
          <a:xfrm>
            <a:off x="533400" y="34506"/>
            <a:ext cx="8382000" cy="498894"/>
          </a:xfrm>
        </p:spPr>
        <p:txBody>
          <a:bodyPr/>
          <a:lstStyle/>
          <a:p>
            <a:r>
              <a:rPr lang="en-US" sz="3000" b="1" dirty="0">
                <a:latin typeface="Calibri" pitchFamily="34" charset="0"/>
                <a:cs typeface="Calibri" pitchFamily="34" charset="0"/>
              </a:rPr>
              <a:t>DISADVANTAGES OF INVESTING IN MUTUAL FUND</a:t>
            </a:r>
            <a:endParaRPr lang="en-US" sz="3000" dirty="0"/>
          </a:p>
        </p:txBody>
      </p:sp>
    </p:spTree>
    <p:extLst>
      <p:ext uri="{BB962C8B-B14F-4D97-AF65-F5344CB8AC3E}">
        <p14:creationId xmlns="" xmlns:p14="http://schemas.microsoft.com/office/powerpoint/2010/main" val="887179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3000"/>
                                        <p:tgtEl>
                                          <p:spTgt spid="2">
                                            <p:txEl>
                                              <p:pRg st="0" end="0"/>
                                            </p:txEl>
                                          </p:spTgt>
                                        </p:tgtEl>
                                      </p:cBhvr>
                                    </p:animEffect>
                                    <p:anim calcmode="lin" valueType="num">
                                      <p:cBhvr>
                                        <p:cTn id="8" dur="3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3000"/>
                                        <p:tgtEl>
                                          <p:spTgt spid="2">
                                            <p:txEl>
                                              <p:pRg st="1" end="1"/>
                                            </p:txEl>
                                          </p:spTgt>
                                        </p:tgtEl>
                                      </p:cBhvr>
                                    </p:animEffect>
                                    <p:anim calcmode="lin" valueType="num">
                                      <p:cBhvr>
                                        <p:cTn id="15" dur="3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3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3000"/>
                                        <p:tgtEl>
                                          <p:spTgt spid="2">
                                            <p:txEl>
                                              <p:pRg st="2" end="2"/>
                                            </p:txEl>
                                          </p:spTgt>
                                        </p:tgtEl>
                                      </p:cBhvr>
                                    </p:animEffect>
                                    <p:anim calcmode="lin" valueType="num">
                                      <p:cBhvr>
                                        <p:cTn id="22" dur="3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3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3000"/>
                                        <p:tgtEl>
                                          <p:spTgt spid="2">
                                            <p:txEl>
                                              <p:pRg st="3" end="3"/>
                                            </p:txEl>
                                          </p:spTgt>
                                        </p:tgtEl>
                                      </p:cBhvr>
                                    </p:animEffect>
                                    <p:anim calcmode="lin" valueType="num">
                                      <p:cBhvr>
                                        <p:cTn id="29" dur="3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3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3000"/>
                                        <p:tgtEl>
                                          <p:spTgt spid="2">
                                            <p:txEl>
                                              <p:pRg st="4" end="4"/>
                                            </p:txEl>
                                          </p:spTgt>
                                        </p:tgtEl>
                                      </p:cBhvr>
                                    </p:animEffect>
                                    <p:anim calcmode="lin" valueType="num">
                                      <p:cBhvr>
                                        <p:cTn id="36" dur="3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3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3000"/>
                                        <p:tgtEl>
                                          <p:spTgt spid="2">
                                            <p:txEl>
                                              <p:pRg st="5" end="5"/>
                                            </p:txEl>
                                          </p:spTgt>
                                        </p:tgtEl>
                                      </p:cBhvr>
                                    </p:animEffect>
                                    <p:anim calcmode="lin" valueType="num">
                                      <p:cBhvr>
                                        <p:cTn id="43" dur="3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3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3000"/>
                                        <p:tgtEl>
                                          <p:spTgt spid="2">
                                            <p:txEl>
                                              <p:pRg st="6" end="6"/>
                                            </p:txEl>
                                          </p:spTgt>
                                        </p:tgtEl>
                                      </p:cBhvr>
                                    </p:animEffect>
                                    <p:anim calcmode="lin" valueType="num">
                                      <p:cBhvr>
                                        <p:cTn id="50" dur="3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3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Effect transition="in" filter="fade">
                                      <p:cBhvr>
                                        <p:cTn id="56" dur="3000"/>
                                        <p:tgtEl>
                                          <p:spTgt spid="2">
                                            <p:txEl>
                                              <p:pRg st="7" end="7"/>
                                            </p:txEl>
                                          </p:spTgt>
                                        </p:tgtEl>
                                      </p:cBhvr>
                                    </p:animEffect>
                                    <p:anim calcmode="lin" valueType="num">
                                      <p:cBhvr>
                                        <p:cTn id="57" dur="3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8" dur="3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8691"/>
            <a:ext cx="7543800" cy="514709"/>
          </a:xfrm>
        </p:spPr>
        <p:txBody>
          <a:bodyPr/>
          <a:lstStyle/>
          <a:p>
            <a:r>
              <a:rPr lang="en-US" sz="3600" b="1" dirty="0">
                <a:latin typeface="Calibri" pitchFamily="34" charset="0"/>
                <a:cs typeface="Calibri" pitchFamily="34" charset="0"/>
              </a:rPr>
              <a:t>TYPES OF MUTUAL FUNDS SCHEMES</a:t>
            </a:r>
            <a:endParaRPr lang="en-US" sz="3600" dirty="0">
              <a:latin typeface="Calibri" pitchFamily="34" charset="0"/>
              <a:cs typeface="Calibri" pitchFamily="34" charset="0"/>
            </a:endParaRPr>
          </a:p>
        </p:txBody>
      </p:sp>
      <p:pic>
        <p:nvPicPr>
          <p:cNvPr id="1026" name="Picture 2" descr="E:\MUTUAL FUND INDUSTRY\types of mutual fund.JPG"/>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304800" y="762000"/>
            <a:ext cx="8475017" cy="59436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43806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685801"/>
            <a:ext cx="8382000" cy="5791199"/>
          </a:xfrm>
        </p:spPr>
        <p:txBody>
          <a:bodyPr>
            <a:normAutofit fontScale="85000" lnSpcReduction="20000"/>
          </a:bodyPr>
          <a:lstStyle/>
          <a:p>
            <a:pPr marL="18288" indent="0">
              <a:buNone/>
            </a:pPr>
            <a:r>
              <a:rPr lang="en-US" sz="2200" b="1" u="sng" dirty="0">
                <a:latin typeface="Calibri" pitchFamily="34" charset="0"/>
                <a:cs typeface="Calibri" pitchFamily="34" charset="0"/>
              </a:rPr>
              <a:t>A) BY </a:t>
            </a:r>
            <a:r>
              <a:rPr lang="en-US" sz="2200" b="1" u="sng" dirty="0" smtClean="0">
                <a:latin typeface="Calibri" pitchFamily="34" charset="0"/>
                <a:cs typeface="Calibri" pitchFamily="34" charset="0"/>
              </a:rPr>
              <a:t>STRUCTURE</a:t>
            </a:r>
          </a:p>
          <a:p>
            <a:pPr marL="18288" indent="0">
              <a:buNone/>
            </a:pPr>
            <a:r>
              <a:rPr lang="en-US" sz="2400" b="1" u="sng" dirty="0">
                <a:latin typeface="Calibri" pitchFamily="34" charset="0"/>
                <a:cs typeface="Calibri" pitchFamily="34" charset="0"/>
              </a:rPr>
              <a:t>1. Open - Ended Schemes:</a:t>
            </a:r>
          </a:p>
          <a:p>
            <a:pPr marL="18288" indent="0" algn="just">
              <a:buNone/>
            </a:pPr>
            <a:r>
              <a:rPr lang="en-US" sz="2400" dirty="0">
                <a:effectLst/>
                <a:latin typeface="Calibri" pitchFamily="34" charset="0"/>
                <a:cs typeface="Calibri" pitchFamily="34" charset="0"/>
              </a:rPr>
              <a:t>An open-end fund is one that is available for subscription </a:t>
            </a:r>
            <a:r>
              <a:rPr lang="en-US" sz="2400" dirty="0" smtClean="0">
                <a:effectLst/>
                <a:latin typeface="Calibri" pitchFamily="34" charset="0"/>
                <a:cs typeface="Calibri" pitchFamily="34" charset="0"/>
              </a:rPr>
              <a:t>all through </a:t>
            </a:r>
            <a:r>
              <a:rPr lang="en-US" sz="2400" dirty="0">
                <a:effectLst/>
                <a:latin typeface="Calibri" pitchFamily="34" charset="0"/>
                <a:cs typeface="Calibri" pitchFamily="34" charset="0"/>
              </a:rPr>
              <a:t>the year. These do not have a fixed maturity. Investors </a:t>
            </a:r>
            <a:r>
              <a:rPr lang="en-US" sz="2400" dirty="0" smtClean="0">
                <a:effectLst/>
                <a:latin typeface="Calibri" pitchFamily="34" charset="0"/>
                <a:cs typeface="Calibri" pitchFamily="34" charset="0"/>
              </a:rPr>
              <a:t>can conveniently </a:t>
            </a:r>
            <a:r>
              <a:rPr lang="en-US" sz="2400" dirty="0">
                <a:effectLst/>
                <a:latin typeface="Calibri" pitchFamily="34" charset="0"/>
                <a:cs typeface="Calibri" pitchFamily="34" charset="0"/>
              </a:rPr>
              <a:t>buy and sell units at Net Asset Value (“NAV”) </a:t>
            </a:r>
            <a:r>
              <a:rPr lang="en-US" sz="2400" dirty="0" smtClean="0">
                <a:effectLst/>
                <a:latin typeface="Calibri" pitchFamily="34" charset="0"/>
                <a:cs typeface="Calibri" pitchFamily="34" charset="0"/>
              </a:rPr>
              <a:t>related prices</a:t>
            </a:r>
            <a:r>
              <a:rPr lang="en-US" sz="2400" dirty="0">
                <a:effectLst/>
                <a:latin typeface="Calibri" pitchFamily="34" charset="0"/>
                <a:cs typeface="Calibri" pitchFamily="34" charset="0"/>
              </a:rPr>
              <a:t>. </a:t>
            </a:r>
            <a:r>
              <a:rPr lang="en-US" sz="2400" dirty="0" smtClean="0">
                <a:effectLst/>
                <a:latin typeface="Calibri" pitchFamily="34" charset="0"/>
                <a:cs typeface="Calibri" pitchFamily="34" charset="0"/>
              </a:rPr>
              <a:t>It is highly liquid.</a:t>
            </a:r>
          </a:p>
          <a:p>
            <a:pPr marL="18288" indent="0">
              <a:buNone/>
            </a:pPr>
            <a:r>
              <a:rPr lang="en-US" sz="2400" b="1" u="sng" dirty="0">
                <a:latin typeface="Calibri" pitchFamily="34" charset="0"/>
                <a:cs typeface="Calibri" pitchFamily="34" charset="0"/>
              </a:rPr>
              <a:t>2. Close - Ended Schemes</a:t>
            </a:r>
            <a:r>
              <a:rPr lang="en-US" sz="2400" dirty="0">
                <a:effectLst/>
                <a:latin typeface="Calibri" pitchFamily="34" charset="0"/>
                <a:cs typeface="Calibri" pitchFamily="34" charset="0"/>
              </a:rPr>
              <a:t>:</a:t>
            </a:r>
          </a:p>
          <a:p>
            <a:pPr marL="18288" indent="0" algn="just">
              <a:buNone/>
            </a:pPr>
            <a:r>
              <a:rPr lang="en-US" sz="2400" dirty="0">
                <a:effectLst/>
                <a:latin typeface="Calibri" pitchFamily="34" charset="0"/>
                <a:cs typeface="Calibri" pitchFamily="34" charset="0"/>
              </a:rPr>
              <a:t>A closed-end fund has a stipulated maturity period </a:t>
            </a:r>
            <a:r>
              <a:rPr lang="en-US" sz="2400" dirty="0" smtClean="0">
                <a:effectLst/>
                <a:latin typeface="Calibri" pitchFamily="34" charset="0"/>
                <a:cs typeface="Calibri" pitchFamily="34" charset="0"/>
              </a:rPr>
              <a:t>which ranges </a:t>
            </a:r>
            <a:r>
              <a:rPr lang="en-US" sz="2400" dirty="0">
                <a:effectLst/>
                <a:latin typeface="Calibri" pitchFamily="34" charset="0"/>
                <a:cs typeface="Calibri" pitchFamily="34" charset="0"/>
              </a:rPr>
              <a:t>from 3 to 15 years. The fund is open </a:t>
            </a:r>
            <a:r>
              <a:rPr lang="en-US" sz="2400" dirty="0" smtClean="0">
                <a:effectLst/>
                <a:latin typeface="Calibri" pitchFamily="34" charset="0"/>
                <a:cs typeface="Calibri" pitchFamily="34" charset="0"/>
              </a:rPr>
              <a:t>for subscription </a:t>
            </a:r>
            <a:r>
              <a:rPr lang="en-US" sz="2400" dirty="0">
                <a:effectLst/>
                <a:latin typeface="Calibri" pitchFamily="34" charset="0"/>
                <a:cs typeface="Calibri" pitchFamily="34" charset="0"/>
              </a:rPr>
              <a:t>only during a specified period. Investors </a:t>
            </a:r>
            <a:r>
              <a:rPr lang="en-US" sz="2400" dirty="0" smtClean="0">
                <a:effectLst/>
                <a:latin typeface="Calibri" pitchFamily="34" charset="0"/>
                <a:cs typeface="Calibri" pitchFamily="34" charset="0"/>
              </a:rPr>
              <a:t>can invest </a:t>
            </a:r>
            <a:r>
              <a:rPr lang="en-US" sz="2400" dirty="0">
                <a:effectLst/>
                <a:latin typeface="Calibri" pitchFamily="34" charset="0"/>
                <a:cs typeface="Calibri" pitchFamily="34" charset="0"/>
              </a:rPr>
              <a:t>in the scheme at the time of the initial public issue </a:t>
            </a:r>
            <a:r>
              <a:rPr lang="en-US" sz="2400" dirty="0" smtClean="0">
                <a:effectLst/>
                <a:latin typeface="Calibri" pitchFamily="34" charset="0"/>
                <a:cs typeface="Calibri" pitchFamily="34" charset="0"/>
              </a:rPr>
              <a:t>and thereafter </a:t>
            </a:r>
            <a:r>
              <a:rPr lang="en-US" sz="2400" dirty="0">
                <a:effectLst/>
                <a:latin typeface="Calibri" pitchFamily="34" charset="0"/>
                <a:cs typeface="Calibri" pitchFamily="34" charset="0"/>
              </a:rPr>
              <a:t>they can buy or sell the units of the schemes on </a:t>
            </a:r>
            <a:r>
              <a:rPr lang="en-US" sz="2400" dirty="0" smtClean="0">
                <a:effectLst/>
                <a:latin typeface="Calibri" pitchFamily="34" charset="0"/>
                <a:cs typeface="Calibri" pitchFamily="34" charset="0"/>
              </a:rPr>
              <a:t>the stock exchanges, </a:t>
            </a:r>
            <a:r>
              <a:rPr lang="en-US" sz="2400" dirty="0">
                <a:effectLst/>
                <a:latin typeface="Calibri" pitchFamily="34" charset="0"/>
                <a:cs typeface="Calibri" pitchFamily="34" charset="0"/>
              </a:rPr>
              <a:t>where they are listed. In order to provide </a:t>
            </a:r>
            <a:r>
              <a:rPr lang="en-US" sz="2400" dirty="0" smtClean="0">
                <a:effectLst/>
                <a:latin typeface="Calibri" pitchFamily="34" charset="0"/>
                <a:cs typeface="Calibri" pitchFamily="34" charset="0"/>
              </a:rPr>
              <a:t>an exit </a:t>
            </a:r>
            <a:r>
              <a:rPr lang="en-US" sz="2400" dirty="0">
                <a:effectLst/>
                <a:latin typeface="Calibri" pitchFamily="34" charset="0"/>
                <a:cs typeface="Calibri" pitchFamily="34" charset="0"/>
              </a:rPr>
              <a:t>route </a:t>
            </a:r>
            <a:r>
              <a:rPr lang="en-US" sz="2400" dirty="0" smtClean="0">
                <a:effectLst/>
                <a:latin typeface="Calibri" pitchFamily="34" charset="0"/>
                <a:cs typeface="Calibri" pitchFamily="34" charset="0"/>
              </a:rPr>
              <a:t>to </a:t>
            </a:r>
            <a:r>
              <a:rPr lang="en-US" sz="2400" dirty="0">
                <a:effectLst/>
                <a:latin typeface="Calibri" pitchFamily="34" charset="0"/>
                <a:cs typeface="Calibri" pitchFamily="34" charset="0"/>
              </a:rPr>
              <a:t>the investors, some close-ended funds give an </a:t>
            </a:r>
            <a:r>
              <a:rPr lang="en-US" sz="2400" dirty="0" smtClean="0">
                <a:effectLst/>
                <a:latin typeface="Calibri" pitchFamily="34" charset="0"/>
                <a:cs typeface="Calibri" pitchFamily="34" charset="0"/>
              </a:rPr>
              <a:t>option of </a:t>
            </a:r>
            <a:r>
              <a:rPr lang="en-US" sz="2400" dirty="0">
                <a:effectLst/>
                <a:latin typeface="Calibri" pitchFamily="34" charset="0"/>
                <a:cs typeface="Calibri" pitchFamily="34" charset="0"/>
              </a:rPr>
              <a:t>selling back the units to the Mutual Fund through </a:t>
            </a:r>
            <a:r>
              <a:rPr lang="en-US" sz="2400" dirty="0" smtClean="0">
                <a:effectLst/>
                <a:latin typeface="Calibri" pitchFamily="34" charset="0"/>
                <a:cs typeface="Calibri" pitchFamily="34" charset="0"/>
              </a:rPr>
              <a:t>periodic repurchase </a:t>
            </a:r>
            <a:r>
              <a:rPr lang="en-US" sz="2400" dirty="0">
                <a:effectLst/>
                <a:latin typeface="Calibri" pitchFamily="34" charset="0"/>
                <a:cs typeface="Calibri" pitchFamily="34" charset="0"/>
              </a:rPr>
              <a:t>at NAV related prices. SEBI Regulations stipulate that </a:t>
            </a:r>
            <a:r>
              <a:rPr lang="en-US" sz="2400" dirty="0" smtClean="0">
                <a:effectLst/>
                <a:latin typeface="Calibri" pitchFamily="34" charset="0"/>
                <a:cs typeface="Calibri" pitchFamily="34" charset="0"/>
              </a:rPr>
              <a:t>at least </a:t>
            </a:r>
            <a:r>
              <a:rPr lang="en-US" sz="2400" dirty="0">
                <a:effectLst/>
                <a:latin typeface="Calibri" pitchFamily="34" charset="0"/>
                <a:cs typeface="Calibri" pitchFamily="34" charset="0"/>
              </a:rPr>
              <a:t>o</a:t>
            </a:r>
            <a:r>
              <a:rPr lang="en-US" sz="2400" dirty="0" smtClean="0">
                <a:effectLst/>
                <a:latin typeface="Calibri" pitchFamily="34" charset="0"/>
                <a:cs typeface="Calibri" pitchFamily="34" charset="0"/>
              </a:rPr>
              <a:t>ne </a:t>
            </a:r>
            <a:r>
              <a:rPr lang="en-US" sz="2400" dirty="0">
                <a:effectLst/>
                <a:latin typeface="Calibri" pitchFamily="34" charset="0"/>
                <a:cs typeface="Calibri" pitchFamily="34" charset="0"/>
              </a:rPr>
              <a:t>of the two exit routes is provided </a:t>
            </a:r>
            <a:r>
              <a:rPr lang="en-US" sz="2400" dirty="0" smtClean="0">
                <a:effectLst/>
                <a:latin typeface="Calibri" pitchFamily="34" charset="0"/>
                <a:cs typeface="Calibri" pitchFamily="34" charset="0"/>
              </a:rPr>
              <a:t>to </a:t>
            </a:r>
            <a:r>
              <a:rPr lang="en-US" sz="2400" dirty="0">
                <a:effectLst/>
                <a:latin typeface="Calibri" pitchFamily="34" charset="0"/>
                <a:cs typeface="Calibri" pitchFamily="34" charset="0"/>
              </a:rPr>
              <a:t>the investor</a:t>
            </a:r>
            <a:r>
              <a:rPr lang="en-US" sz="2400" dirty="0" smtClean="0">
                <a:effectLst/>
                <a:latin typeface="Calibri" pitchFamily="34" charset="0"/>
                <a:cs typeface="Calibri" pitchFamily="34" charset="0"/>
              </a:rPr>
              <a:t>.</a:t>
            </a:r>
          </a:p>
          <a:p>
            <a:pPr marL="18288" indent="0">
              <a:buNone/>
            </a:pPr>
            <a:r>
              <a:rPr lang="en-US" sz="2400" b="1" u="sng" dirty="0">
                <a:latin typeface="Calibri" pitchFamily="34" charset="0"/>
                <a:cs typeface="Calibri" pitchFamily="34" charset="0"/>
              </a:rPr>
              <a:t>3. Interval Schemes:</a:t>
            </a:r>
          </a:p>
          <a:p>
            <a:pPr marL="18288" indent="0" algn="just">
              <a:buNone/>
            </a:pPr>
            <a:r>
              <a:rPr lang="en-US" sz="2400" dirty="0">
                <a:effectLst/>
                <a:latin typeface="Calibri" pitchFamily="34" charset="0"/>
                <a:cs typeface="Calibri" pitchFamily="34" charset="0"/>
              </a:rPr>
              <a:t>Interval Schemes are that scheme, which combines </a:t>
            </a:r>
            <a:r>
              <a:rPr lang="en-US" sz="2400" dirty="0" smtClean="0">
                <a:effectLst/>
                <a:latin typeface="Calibri" pitchFamily="34" charset="0"/>
                <a:cs typeface="Calibri" pitchFamily="34" charset="0"/>
              </a:rPr>
              <a:t>the features </a:t>
            </a:r>
            <a:r>
              <a:rPr lang="en-US" sz="2400" dirty="0">
                <a:effectLst/>
                <a:latin typeface="Calibri" pitchFamily="34" charset="0"/>
                <a:cs typeface="Calibri" pitchFamily="34" charset="0"/>
              </a:rPr>
              <a:t>of open-ended and </a:t>
            </a:r>
            <a:r>
              <a:rPr lang="en-US" sz="2400" dirty="0" smtClean="0">
                <a:effectLst/>
                <a:latin typeface="Calibri" pitchFamily="34" charset="0"/>
                <a:cs typeface="Calibri" pitchFamily="34" charset="0"/>
              </a:rPr>
              <a:t>close ended schemes</a:t>
            </a:r>
            <a:r>
              <a:rPr lang="en-US" sz="2400" dirty="0">
                <a:effectLst/>
                <a:latin typeface="Calibri" pitchFamily="34" charset="0"/>
                <a:cs typeface="Calibri" pitchFamily="34" charset="0"/>
              </a:rPr>
              <a:t>. The units may </a:t>
            </a:r>
            <a:r>
              <a:rPr lang="en-US" sz="2400" dirty="0" smtClean="0">
                <a:effectLst/>
                <a:latin typeface="Calibri" pitchFamily="34" charset="0"/>
                <a:cs typeface="Calibri" pitchFamily="34" charset="0"/>
              </a:rPr>
              <a:t>be traded </a:t>
            </a:r>
            <a:r>
              <a:rPr lang="en-US" sz="2400" dirty="0">
                <a:effectLst/>
                <a:latin typeface="Calibri" pitchFamily="34" charset="0"/>
                <a:cs typeface="Calibri" pitchFamily="34" charset="0"/>
              </a:rPr>
              <a:t>on the stock exchange or may be open for sale or </a:t>
            </a:r>
            <a:r>
              <a:rPr lang="en-US" sz="2400" dirty="0" smtClean="0">
                <a:effectLst/>
                <a:latin typeface="Calibri" pitchFamily="34" charset="0"/>
                <a:cs typeface="Calibri" pitchFamily="34" charset="0"/>
              </a:rPr>
              <a:t>redemption during </a:t>
            </a:r>
            <a:r>
              <a:rPr lang="en-US" sz="2400" dirty="0">
                <a:effectLst/>
                <a:latin typeface="Calibri" pitchFamily="34" charset="0"/>
                <a:cs typeface="Calibri" pitchFamily="34" charset="0"/>
              </a:rPr>
              <a:t>pre-determined intervals at </a:t>
            </a:r>
            <a:r>
              <a:rPr lang="en-US" sz="2400" dirty="0" smtClean="0">
                <a:effectLst/>
                <a:latin typeface="Calibri" pitchFamily="34" charset="0"/>
                <a:cs typeface="Calibri" pitchFamily="34" charset="0"/>
              </a:rPr>
              <a:t>NAV </a:t>
            </a:r>
            <a:r>
              <a:rPr lang="en-US" sz="2400" dirty="0">
                <a:effectLst/>
                <a:latin typeface="Calibri" pitchFamily="34" charset="0"/>
                <a:cs typeface="Calibri" pitchFamily="34" charset="0"/>
              </a:rPr>
              <a:t>related prices.</a:t>
            </a:r>
          </a:p>
        </p:txBody>
      </p:sp>
      <p:sp>
        <p:nvSpPr>
          <p:cNvPr id="3" name="Title 2"/>
          <p:cNvSpPr>
            <a:spLocks noGrp="1"/>
          </p:cNvSpPr>
          <p:nvPr>
            <p:ph type="title"/>
          </p:nvPr>
        </p:nvSpPr>
        <p:spPr>
          <a:xfrm>
            <a:off x="762000" y="18691"/>
            <a:ext cx="7543800" cy="514709"/>
          </a:xfrm>
        </p:spPr>
        <p:txBody>
          <a:bodyPr/>
          <a:lstStyle/>
          <a:p>
            <a:pPr algn="ctr"/>
            <a:r>
              <a:rPr lang="en-US" sz="3600" dirty="0" smtClean="0">
                <a:latin typeface="Calibri" pitchFamily="34" charset="0"/>
                <a:cs typeface="Calibri" pitchFamily="34" charset="0"/>
              </a:rPr>
              <a:t>TYPES OF MUTUAL FUND</a:t>
            </a:r>
            <a:endParaRPr lang="en-US" sz="3600" dirty="0">
              <a:latin typeface="Calibri" pitchFamily="34" charset="0"/>
              <a:cs typeface="Calibri" pitchFamily="34" charset="0"/>
            </a:endParaRPr>
          </a:p>
        </p:txBody>
      </p:sp>
    </p:spTree>
    <p:extLst>
      <p:ext uri="{BB962C8B-B14F-4D97-AF65-F5344CB8AC3E}">
        <p14:creationId xmlns="" xmlns:p14="http://schemas.microsoft.com/office/powerpoint/2010/main" val="3183525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30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30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30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30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30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6" dur="30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30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2" dur="30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2"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30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8" dur="30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30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44" dur="30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676400"/>
            <a:ext cx="7543800" cy="4419600"/>
          </a:xfrm>
        </p:spPr>
        <p:txBody>
          <a:bodyPr>
            <a:noAutofit/>
          </a:bodyPr>
          <a:lstStyle/>
          <a:p>
            <a:pPr marL="18288" indent="0" algn="just">
              <a:buNone/>
            </a:pPr>
            <a:r>
              <a:rPr lang="en-US" sz="2200" dirty="0" smtClean="0">
                <a:latin typeface="Calibri" pitchFamily="34" charset="0"/>
                <a:cs typeface="Calibri" pitchFamily="34" charset="0"/>
              </a:rPr>
              <a:t>The </a:t>
            </a:r>
            <a:r>
              <a:rPr lang="en-US" sz="2200" dirty="0">
                <a:latin typeface="Calibri" pitchFamily="34" charset="0"/>
                <a:cs typeface="Calibri" pitchFamily="34" charset="0"/>
              </a:rPr>
              <a:t>mutual fund industry in India started in 1963 with </a:t>
            </a:r>
            <a:r>
              <a:rPr lang="en-US" sz="2200" dirty="0" smtClean="0">
                <a:latin typeface="Calibri" pitchFamily="34" charset="0"/>
                <a:cs typeface="Calibri" pitchFamily="34" charset="0"/>
              </a:rPr>
              <a:t>the formation </a:t>
            </a:r>
            <a:r>
              <a:rPr lang="en-US" sz="2200" dirty="0">
                <a:latin typeface="Calibri" pitchFamily="34" charset="0"/>
                <a:cs typeface="Calibri" pitchFamily="34" charset="0"/>
              </a:rPr>
              <a:t>of Unit Trust of India, at the initiative of </a:t>
            </a:r>
            <a:r>
              <a:rPr lang="en-US" sz="2200" dirty="0" smtClean="0">
                <a:latin typeface="Calibri" pitchFamily="34" charset="0"/>
                <a:cs typeface="Calibri" pitchFamily="34" charset="0"/>
              </a:rPr>
              <a:t>the Government </a:t>
            </a:r>
            <a:r>
              <a:rPr lang="en-US" sz="2200" dirty="0">
                <a:latin typeface="Calibri" pitchFamily="34" charset="0"/>
                <a:cs typeface="Calibri" pitchFamily="34" charset="0"/>
              </a:rPr>
              <a:t>of India and Reserve Bank. The history of </a:t>
            </a:r>
            <a:r>
              <a:rPr lang="en-US" sz="2200" dirty="0" smtClean="0">
                <a:latin typeface="Calibri" pitchFamily="34" charset="0"/>
                <a:cs typeface="Calibri" pitchFamily="34" charset="0"/>
              </a:rPr>
              <a:t>mutual funds </a:t>
            </a:r>
            <a:r>
              <a:rPr lang="en-US" sz="2200" dirty="0">
                <a:latin typeface="Calibri" pitchFamily="34" charset="0"/>
                <a:cs typeface="Calibri" pitchFamily="34" charset="0"/>
              </a:rPr>
              <a:t>in India can be broadly divided into four distinct phases</a:t>
            </a:r>
            <a:r>
              <a:rPr lang="en-US" sz="2200" dirty="0" smtClean="0">
                <a:latin typeface="Calibri" pitchFamily="34" charset="0"/>
                <a:cs typeface="Calibri" pitchFamily="34" charset="0"/>
              </a:rPr>
              <a:t>.</a:t>
            </a:r>
          </a:p>
          <a:p>
            <a:pPr marL="18288" indent="0">
              <a:buNone/>
            </a:pPr>
            <a:endParaRPr lang="en-US" sz="2200" dirty="0">
              <a:latin typeface="Calibri" pitchFamily="34" charset="0"/>
              <a:cs typeface="Calibri" pitchFamily="34" charset="0"/>
            </a:endParaRPr>
          </a:p>
          <a:p>
            <a:pPr marL="18288" indent="0">
              <a:buNone/>
            </a:pPr>
            <a:endParaRPr lang="en-US" sz="2200" dirty="0">
              <a:latin typeface="Calibri" pitchFamily="34" charset="0"/>
              <a:cs typeface="Calibri" pitchFamily="34" charset="0"/>
            </a:endParaRPr>
          </a:p>
          <a:p>
            <a:pPr marL="18288" indent="0">
              <a:buNone/>
            </a:pPr>
            <a:r>
              <a:rPr lang="en-US" sz="2200" dirty="0">
                <a:latin typeface="Calibri" pitchFamily="34" charset="0"/>
                <a:cs typeface="Calibri" pitchFamily="34" charset="0"/>
              </a:rPr>
              <a:t> </a:t>
            </a:r>
            <a:r>
              <a:rPr lang="en-US" sz="2200" dirty="0">
                <a:effectLst/>
                <a:latin typeface="Calibri" pitchFamily="34" charset="0"/>
                <a:cs typeface="Calibri" pitchFamily="34" charset="0"/>
              </a:rPr>
              <a:t>First Phase – 1964-87 Established Unit Trust of India (UTI) .</a:t>
            </a:r>
          </a:p>
          <a:p>
            <a:pPr marL="18288" indent="0">
              <a:buNone/>
            </a:pPr>
            <a:r>
              <a:rPr lang="en-US" sz="2200" dirty="0">
                <a:latin typeface="Calibri" pitchFamily="34" charset="0"/>
                <a:cs typeface="Calibri" pitchFamily="34" charset="0"/>
              </a:rPr>
              <a:t> </a:t>
            </a:r>
            <a:r>
              <a:rPr lang="en-US" sz="2200" dirty="0">
                <a:effectLst/>
                <a:latin typeface="Calibri" pitchFamily="34" charset="0"/>
                <a:cs typeface="Calibri" pitchFamily="34" charset="0"/>
              </a:rPr>
              <a:t>Second Phase – 1987-1993 Entry of Public Sector </a:t>
            </a:r>
            <a:r>
              <a:rPr lang="en-US" sz="2200" dirty="0" smtClean="0">
                <a:effectLst/>
                <a:latin typeface="Calibri" pitchFamily="34" charset="0"/>
                <a:cs typeface="Calibri" pitchFamily="34" charset="0"/>
              </a:rPr>
              <a:t>Funds.</a:t>
            </a:r>
            <a:endParaRPr lang="en-US" sz="2200" dirty="0">
              <a:effectLst/>
              <a:latin typeface="Calibri" pitchFamily="34" charset="0"/>
              <a:cs typeface="Calibri" pitchFamily="34" charset="0"/>
            </a:endParaRPr>
          </a:p>
          <a:p>
            <a:pPr marL="18288" indent="0">
              <a:buNone/>
            </a:pPr>
            <a:r>
              <a:rPr lang="en-US" sz="2200" dirty="0">
                <a:latin typeface="Calibri" pitchFamily="34" charset="0"/>
                <a:cs typeface="Calibri" pitchFamily="34" charset="0"/>
              </a:rPr>
              <a:t> </a:t>
            </a:r>
            <a:r>
              <a:rPr lang="en-US" sz="2200" dirty="0">
                <a:effectLst/>
                <a:latin typeface="Calibri" pitchFamily="34" charset="0"/>
                <a:cs typeface="Calibri" pitchFamily="34" charset="0"/>
              </a:rPr>
              <a:t>Third Phase – 1993-2003 Entry of Private Sector </a:t>
            </a:r>
            <a:r>
              <a:rPr lang="en-US" sz="2200" dirty="0" smtClean="0">
                <a:effectLst/>
                <a:latin typeface="Calibri" pitchFamily="34" charset="0"/>
                <a:cs typeface="Calibri" pitchFamily="34" charset="0"/>
              </a:rPr>
              <a:t>Funds.</a:t>
            </a:r>
            <a:endParaRPr lang="en-US" sz="2200" dirty="0">
              <a:effectLst/>
              <a:latin typeface="Calibri" pitchFamily="34" charset="0"/>
              <a:cs typeface="Calibri" pitchFamily="34" charset="0"/>
            </a:endParaRPr>
          </a:p>
          <a:p>
            <a:pPr marL="18288" indent="0">
              <a:buNone/>
            </a:pPr>
            <a:r>
              <a:rPr lang="en-US" sz="2200" dirty="0">
                <a:latin typeface="Calibri" pitchFamily="34" charset="0"/>
                <a:cs typeface="Calibri" pitchFamily="34" charset="0"/>
              </a:rPr>
              <a:t> </a:t>
            </a:r>
            <a:r>
              <a:rPr lang="en-US" sz="2200" dirty="0">
                <a:effectLst/>
                <a:latin typeface="Calibri" pitchFamily="34" charset="0"/>
                <a:cs typeface="Calibri" pitchFamily="34" charset="0"/>
              </a:rPr>
              <a:t>Fourth Phase – </a:t>
            </a:r>
            <a:r>
              <a:rPr lang="en-US" sz="2000" dirty="0">
                <a:effectLst/>
                <a:latin typeface="Calibri" pitchFamily="34" charset="0"/>
                <a:cs typeface="Calibri" pitchFamily="34" charset="0"/>
              </a:rPr>
              <a:t>Feb 2003-Apr </a:t>
            </a:r>
            <a:r>
              <a:rPr lang="en-US" sz="2000" dirty="0" smtClean="0">
                <a:effectLst/>
                <a:latin typeface="Calibri" pitchFamily="34" charset="0"/>
                <a:cs typeface="Calibri" pitchFamily="34" charset="0"/>
              </a:rPr>
              <a:t>2014</a:t>
            </a:r>
            <a:r>
              <a:rPr lang="en-US" sz="2200" dirty="0">
                <a:effectLst/>
                <a:latin typeface="Calibri" pitchFamily="34" charset="0"/>
                <a:cs typeface="Calibri" pitchFamily="34" charset="0"/>
              </a:rPr>
              <a:t> </a:t>
            </a:r>
            <a:r>
              <a:rPr lang="en-US" sz="2200" dirty="0" smtClean="0">
                <a:effectLst/>
                <a:latin typeface="Calibri" pitchFamily="34" charset="0"/>
                <a:cs typeface="Calibri" pitchFamily="34" charset="0"/>
              </a:rPr>
              <a:t>P</a:t>
            </a:r>
            <a:r>
              <a:rPr lang="en-US" sz="2400" dirty="0" smtClean="0">
                <a:effectLst/>
                <a:latin typeface="Calibri" pitchFamily="34" charset="0"/>
                <a:cs typeface="Calibri" pitchFamily="34" charset="0"/>
              </a:rPr>
              <a:t>hase </a:t>
            </a:r>
            <a:r>
              <a:rPr lang="en-US" sz="2400" dirty="0">
                <a:effectLst/>
                <a:latin typeface="Calibri" pitchFamily="34" charset="0"/>
                <a:cs typeface="Calibri" pitchFamily="34" charset="0"/>
              </a:rPr>
              <a:t>of </a:t>
            </a:r>
            <a:r>
              <a:rPr lang="en-US" sz="2400" dirty="0" smtClean="0">
                <a:effectLst/>
                <a:latin typeface="Calibri" pitchFamily="34" charset="0"/>
                <a:cs typeface="Calibri" pitchFamily="34" charset="0"/>
              </a:rPr>
              <a:t>consolidation</a:t>
            </a:r>
          </a:p>
          <a:p>
            <a:pPr marL="18288" indent="0">
              <a:buNone/>
            </a:pPr>
            <a:r>
              <a:rPr lang="en-US" sz="2200" dirty="0">
                <a:latin typeface="Calibri" pitchFamily="34" charset="0"/>
                <a:cs typeface="Calibri" pitchFamily="34" charset="0"/>
              </a:rPr>
              <a:t> </a:t>
            </a:r>
            <a:r>
              <a:rPr lang="en-US" sz="2200" dirty="0">
                <a:effectLst/>
                <a:latin typeface="Calibri" pitchFamily="34" charset="0"/>
                <a:cs typeface="Calibri" pitchFamily="34" charset="0"/>
              </a:rPr>
              <a:t>Since May 2014 </a:t>
            </a:r>
            <a:r>
              <a:rPr lang="en-US" sz="2200" dirty="0" smtClean="0">
                <a:effectLst/>
                <a:latin typeface="Calibri" pitchFamily="34" charset="0"/>
                <a:cs typeface="Calibri" pitchFamily="34" charset="0"/>
              </a:rPr>
              <a:t>- Phase </a:t>
            </a:r>
            <a:r>
              <a:rPr lang="en-US" sz="2200" dirty="0">
                <a:effectLst/>
                <a:latin typeface="Calibri" pitchFamily="34" charset="0"/>
                <a:cs typeface="Calibri" pitchFamily="34" charset="0"/>
              </a:rPr>
              <a:t>Of Steady Development And </a:t>
            </a:r>
            <a:r>
              <a:rPr lang="en-US" sz="2200" dirty="0" smtClean="0">
                <a:effectLst/>
                <a:latin typeface="Calibri" pitchFamily="34" charset="0"/>
                <a:cs typeface="Calibri" pitchFamily="34" charset="0"/>
              </a:rPr>
              <a:t>Growth</a:t>
            </a:r>
            <a:endParaRPr lang="en-US" sz="2200" dirty="0">
              <a:effectLst/>
              <a:latin typeface="Calibri" pitchFamily="34" charset="0"/>
              <a:cs typeface="Calibri" pitchFamily="34" charset="0"/>
            </a:endParaRPr>
          </a:p>
          <a:p>
            <a:pPr marL="18288" indent="0">
              <a:buNone/>
            </a:pPr>
            <a:endParaRPr lang="en-US" sz="2200" dirty="0" smtClean="0">
              <a:latin typeface="Calibri" pitchFamily="34" charset="0"/>
              <a:cs typeface="Calibri" pitchFamily="34" charset="0"/>
            </a:endParaRPr>
          </a:p>
          <a:p>
            <a:pPr marL="18288" indent="0">
              <a:buNone/>
            </a:pPr>
            <a:endParaRPr lang="en-US" sz="2200" dirty="0">
              <a:latin typeface="Calibri" pitchFamily="34" charset="0"/>
              <a:cs typeface="Calibri" pitchFamily="34" charset="0"/>
            </a:endParaRPr>
          </a:p>
        </p:txBody>
      </p:sp>
      <p:sp>
        <p:nvSpPr>
          <p:cNvPr id="3" name="Title 2"/>
          <p:cNvSpPr>
            <a:spLocks noGrp="1"/>
          </p:cNvSpPr>
          <p:nvPr>
            <p:ph type="title"/>
          </p:nvPr>
        </p:nvSpPr>
        <p:spPr>
          <a:xfrm>
            <a:off x="609600" y="457200"/>
            <a:ext cx="7543800" cy="914400"/>
          </a:xfrm>
        </p:spPr>
        <p:txBody>
          <a:bodyPr/>
          <a:lstStyle/>
          <a:p>
            <a:pPr algn="ctr"/>
            <a:r>
              <a:rPr lang="en-US" sz="4000" dirty="0">
                <a:latin typeface="Calibri" pitchFamily="34" charset="0"/>
                <a:cs typeface="Calibri" pitchFamily="34" charset="0"/>
              </a:rPr>
              <a:t>Mutual Funds in India</a:t>
            </a:r>
          </a:p>
        </p:txBody>
      </p:sp>
    </p:spTree>
    <p:extLst>
      <p:ext uri="{BB962C8B-B14F-4D97-AF65-F5344CB8AC3E}">
        <p14:creationId xmlns="" xmlns:p14="http://schemas.microsoft.com/office/powerpoint/2010/main" val="102946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20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20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14" dur="20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20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0" dur="20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20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26" dur="20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 calcmode="lin" valueType="num">
                                      <p:cBhvr additive="base">
                                        <p:cTn id="31" dur="20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32" dur="20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 calcmode="lin" valueType="num">
                                      <p:cBhvr additive="base">
                                        <p:cTn id="37" dur="20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38" dur="20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685801"/>
            <a:ext cx="8077200" cy="5943599"/>
          </a:xfrm>
        </p:spPr>
        <p:txBody>
          <a:bodyPr>
            <a:noAutofit/>
          </a:bodyPr>
          <a:lstStyle/>
          <a:p>
            <a:pPr marL="18288" indent="0">
              <a:buNone/>
            </a:pPr>
            <a:r>
              <a:rPr lang="en-US" sz="1300" b="1" dirty="0" smtClean="0">
                <a:latin typeface="Calibri" pitchFamily="34" charset="0"/>
                <a:cs typeface="Calibri" pitchFamily="34" charset="0"/>
              </a:rPr>
              <a:t>B</a:t>
            </a:r>
            <a:r>
              <a:rPr lang="en-US" sz="1300" b="1" dirty="0">
                <a:latin typeface="Calibri" pitchFamily="34" charset="0"/>
                <a:cs typeface="Calibri" pitchFamily="34" charset="0"/>
              </a:rPr>
              <a:t>) BY </a:t>
            </a:r>
            <a:r>
              <a:rPr lang="en-US" sz="1300" b="1" dirty="0" smtClean="0">
                <a:latin typeface="Calibri" pitchFamily="34" charset="0"/>
                <a:cs typeface="Calibri" pitchFamily="34" charset="0"/>
              </a:rPr>
              <a:t>NATURE</a:t>
            </a:r>
          </a:p>
          <a:p>
            <a:pPr marL="18288" indent="0" algn="just">
              <a:buNone/>
            </a:pPr>
            <a:r>
              <a:rPr lang="en-US" sz="1300" b="1" u="sng" dirty="0">
                <a:latin typeface="Calibri" pitchFamily="34" charset="0"/>
                <a:cs typeface="Calibri" pitchFamily="34" charset="0"/>
              </a:rPr>
              <a:t>1. Equity </a:t>
            </a:r>
            <a:r>
              <a:rPr lang="en-US" sz="1300" b="1" u="sng" dirty="0" smtClean="0">
                <a:latin typeface="Calibri" pitchFamily="34" charset="0"/>
                <a:cs typeface="Calibri" pitchFamily="34" charset="0"/>
              </a:rPr>
              <a:t>Fund</a:t>
            </a:r>
            <a:endParaRPr lang="en-US" sz="1300" b="1" dirty="0">
              <a:latin typeface="Calibri" pitchFamily="34" charset="0"/>
              <a:cs typeface="Calibri" pitchFamily="34" charset="0"/>
            </a:endParaRPr>
          </a:p>
          <a:p>
            <a:pPr marL="18288" indent="0" algn="just">
              <a:buNone/>
            </a:pPr>
            <a:r>
              <a:rPr lang="en-US" sz="1300" dirty="0">
                <a:effectLst/>
                <a:latin typeface="Calibri" pitchFamily="34" charset="0"/>
                <a:cs typeface="Calibri" pitchFamily="34" charset="0"/>
              </a:rPr>
              <a:t>These funds invest the maximum part of their corpus </a:t>
            </a:r>
            <a:r>
              <a:rPr lang="en-US" sz="1300" dirty="0" smtClean="0">
                <a:effectLst/>
                <a:latin typeface="Calibri" pitchFamily="34" charset="0"/>
                <a:cs typeface="Calibri" pitchFamily="34" charset="0"/>
              </a:rPr>
              <a:t>into equities </a:t>
            </a:r>
            <a:r>
              <a:rPr lang="en-US" sz="1300" dirty="0">
                <a:effectLst/>
                <a:latin typeface="Calibri" pitchFamily="34" charset="0"/>
                <a:cs typeface="Calibri" pitchFamily="34" charset="0"/>
              </a:rPr>
              <a:t>holdings. The structure of the fund may vary </a:t>
            </a:r>
            <a:r>
              <a:rPr lang="en-US" sz="1300" dirty="0" smtClean="0">
                <a:effectLst/>
                <a:latin typeface="Calibri" pitchFamily="34" charset="0"/>
                <a:cs typeface="Calibri" pitchFamily="34" charset="0"/>
              </a:rPr>
              <a:t>for different </a:t>
            </a:r>
            <a:r>
              <a:rPr lang="en-US" sz="1300" dirty="0">
                <a:effectLst/>
                <a:latin typeface="Calibri" pitchFamily="34" charset="0"/>
                <a:cs typeface="Calibri" pitchFamily="34" charset="0"/>
              </a:rPr>
              <a:t>schemes and the fund manager’s outlook on different stocks</a:t>
            </a:r>
            <a:r>
              <a:rPr lang="en-US" sz="1300" dirty="0" smtClean="0">
                <a:effectLst/>
                <a:latin typeface="Calibri" pitchFamily="34" charset="0"/>
                <a:cs typeface="Calibri" pitchFamily="34" charset="0"/>
              </a:rPr>
              <a:t>. The </a:t>
            </a:r>
            <a:r>
              <a:rPr lang="en-US" sz="1300" dirty="0">
                <a:effectLst/>
                <a:latin typeface="Calibri" pitchFamily="34" charset="0"/>
                <a:cs typeface="Calibri" pitchFamily="34" charset="0"/>
              </a:rPr>
              <a:t>Equity Funds are sub-classified depending upon their </a:t>
            </a:r>
            <a:r>
              <a:rPr lang="en-US" sz="1300" dirty="0" smtClean="0">
                <a:effectLst/>
                <a:latin typeface="Calibri" pitchFamily="34" charset="0"/>
                <a:cs typeface="Calibri" pitchFamily="34" charset="0"/>
              </a:rPr>
              <a:t>investment objective</a:t>
            </a:r>
            <a:r>
              <a:rPr lang="en-US" sz="1300" dirty="0">
                <a:effectLst/>
                <a:latin typeface="Calibri" pitchFamily="34" charset="0"/>
                <a:cs typeface="Calibri" pitchFamily="34" charset="0"/>
              </a:rPr>
              <a:t>, as follows:</a:t>
            </a:r>
          </a:p>
          <a:p>
            <a:pPr marL="18288" indent="0" algn="just">
              <a:buNone/>
            </a:pPr>
            <a:r>
              <a:rPr lang="en-US" sz="1300" dirty="0">
                <a:effectLst/>
                <a:latin typeface="Calibri" pitchFamily="34" charset="0"/>
                <a:cs typeface="Calibri" pitchFamily="34" charset="0"/>
              </a:rPr>
              <a:t>• Diversified Equity Funds</a:t>
            </a:r>
          </a:p>
          <a:p>
            <a:pPr marL="18288" indent="0" algn="just">
              <a:buNone/>
            </a:pPr>
            <a:r>
              <a:rPr lang="en-US" sz="1300" dirty="0">
                <a:effectLst/>
                <a:latin typeface="Calibri" pitchFamily="34" charset="0"/>
                <a:cs typeface="Calibri" pitchFamily="34" charset="0"/>
              </a:rPr>
              <a:t>• Mid-Cap Funds</a:t>
            </a:r>
          </a:p>
          <a:p>
            <a:pPr marL="18288" indent="0" algn="just">
              <a:buNone/>
            </a:pPr>
            <a:r>
              <a:rPr lang="en-US" sz="1300" dirty="0">
                <a:effectLst/>
                <a:latin typeface="Calibri" pitchFamily="34" charset="0"/>
                <a:cs typeface="Calibri" pitchFamily="34" charset="0"/>
              </a:rPr>
              <a:t>• Sector Specific Funds</a:t>
            </a:r>
          </a:p>
          <a:p>
            <a:pPr marL="18288" indent="0" algn="just">
              <a:buNone/>
            </a:pPr>
            <a:r>
              <a:rPr lang="en-US" sz="1300" dirty="0">
                <a:effectLst/>
                <a:latin typeface="Calibri" pitchFamily="34" charset="0"/>
                <a:cs typeface="Calibri" pitchFamily="34" charset="0"/>
              </a:rPr>
              <a:t>• Tax Savings Funds (ELSS)</a:t>
            </a:r>
          </a:p>
          <a:p>
            <a:pPr marL="18288" indent="0" algn="just">
              <a:buNone/>
            </a:pPr>
            <a:r>
              <a:rPr lang="en-US" sz="1300" dirty="0">
                <a:effectLst/>
                <a:latin typeface="Calibri" pitchFamily="34" charset="0"/>
                <a:cs typeface="Calibri" pitchFamily="34" charset="0"/>
              </a:rPr>
              <a:t>Equity funds rank high on the risk-return matrix </a:t>
            </a:r>
            <a:r>
              <a:rPr lang="en-US" sz="1300" dirty="0" smtClean="0">
                <a:effectLst/>
                <a:latin typeface="Calibri" pitchFamily="34" charset="0"/>
                <a:cs typeface="Calibri" pitchFamily="34" charset="0"/>
              </a:rPr>
              <a:t>, hence equity </a:t>
            </a:r>
            <a:r>
              <a:rPr lang="en-US" sz="1300" dirty="0">
                <a:effectLst/>
                <a:latin typeface="Calibri" pitchFamily="34" charset="0"/>
                <a:cs typeface="Calibri" pitchFamily="34" charset="0"/>
              </a:rPr>
              <a:t>investments are meant for a longer time </a:t>
            </a:r>
            <a:r>
              <a:rPr lang="en-US" sz="1300" dirty="0" smtClean="0">
                <a:effectLst/>
                <a:latin typeface="Calibri" pitchFamily="34" charset="0"/>
                <a:cs typeface="Calibri" pitchFamily="34" charset="0"/>
              </a:rPr>
              <a:t>horizon.</a:t>
            </a:r>
          </a:p>
          <a:p>
            <a:pPr marL="18288" indent="0" algn="just">
              <a:buNone/>
            </a:pPr>
            <a:r>
              <a:rPr lang="en-US" sz="1300" b="1" u="sng" dirty="0">
                <a:effectLst/>
                <a:latin typeface="Calibri" pitchFamily="34" charset="0"/>
                <a:cs typeface="Calibri" pitchFamily="34" charset="0"/>
              </a:rPr>
              <a:t>2. Debt Funds</a:t>
            </a:r>
          </a:p>
          <a:p>
            <a:pPr marL="18288" indent="0" algn="just">
              <a:buNone/>
            </a:pPr>
            <a:r>
              <a:rPr lang="en-US" sz="1300" dirty="0">
                <a:effectLst/>
                <a:latin typeface="Calibri" pitchFamily="34" charset="0"/>
                <a:cs typeface="Calibri" pitchFamily="34" charset="0"/>
              </a:rPr>
              <a:t>The objective of these Funds is to invest in debt </a:t>
            </a:r>
            <a:r>
              <a:rPr lang="en-US" sz="1300" dirty="0" smtClean="0">
                <a:effectLst/>
                <a:latin typeface="Calibri" pitchFamily="34" charset="0"/>
                <a:cs typeface="Calibri" pitchFamily="34" charset="0"/>
              </a:rPr>
              <a:t>instruments, Government </a:t>
            </a:r>
            <a:r>
              <a:rPr lang="en-US" sz="1300" dirty="0">
                <a:effectLst/>
                <a:latin typeface="Calibri" pitchFamily="34" charset="0"/>
                <a:cs typeface="Calibri" pitchFamily="34" charset="0"/>
              </a:rPr>
              <a:t>authorities, private companies, banks and </a:t>
            </a:r>
            <a:r>
              <a:rPr lang="en-US" sz="1300" dirty="0" smtClean="0">
                <a:effectLst/>
                <a:latin typeface="Calibri" pitchFamily="34" charset="0"/>
                <a:cs typeface="Calibri" pitchFamily="34" charset="0"/>
              </a:rPr>
              <a:t>financial institutions </a:t>
            </a:r>
            <a:r>
              <a:rPr lang="en-US" sz="1300" dirty="0">
                <a:effectLst/>
                <a:latin typeface="Calibri" pitchFamily="34" charset="0"/>
                <a:cs typeface="Calibri" pitchFamily="34" charset="0"/>
              </a:rPr>
              <a:t>are some of the major issuers of debt papers. By </a:t>
            </a:r>
            <a:r>
              <a:rPr lang="en-US" sz="1300" dirty="0" smtClean="0">
                <a:effectLst/>
                <a:latin typeface="Calibri" pitchFamily="34" charset="0"/>
                <a:cs typeface="Calibri" pitchFamily="34" charset="0"/>
              </a:rPr>
              <a:t>investing in </a:t>
            </a:r>
            <a:r>
              <a:rPr lang="en-US" sz="1300" dirty="0">
                <a:effectLst/>
                <a:latin typeface="Calibri" pitchFamily="34" charset="0"/>
                <a:cs typeface="Calibri" pitchFamily="34" charset="0"/>
              </a:rPr>
              <a:t>debt instruments, these funds ensure low risk and provide </a:t>
            </a:r>
            <a:r>
              <a:rPr lang="en-US" sz="1300" dirty="0" smtClean="0">
                <a:effectLst/>
                <a:latin typeface="Calibri" pitchFamily="34" charset="0"/>
                <a:cs typeface="Calibri" pitchFamily="34" charset="0"/>
              </a:rPr>
              <a:t>stable income </a:t>
            </a:r>
            <a:r>
              <a:rPr lang="en-US" sz="1300" dirty="0">
                <a:effectLst/>
                <a:latin typeface="Calibri" pitchFamily="34" charset="0"/>
                <a:cs typeface="Calibri" pitchFamily="34" charset="0"/>
              </a:rPr>
              <a:t>to the investors.  </a:t>
            </a:r>
            <a:r>
              <a:rPr lang="en-US" sz="1300" dirty="0" smtClean="0">
                <a:effectLst/>
                <a:latin typeface="Calibri" pitchFamily="34" charset="0"/>
                <a:cs typeface="Calibri" pitchFamily="34" charset="0"/>
              </a:rPr>
              <a:t>Debt </a:t>
            </a:r>
            <a:r>
              <a:rPr lang="en-US" sz="1300" dirty="0">
                <a:effectLst/>
                <a:latin typeface="Calibri" pitchFamily="34" charset="0"/>
                <a:cs typeface="Calibri" pitchFamily="34" charset="0"/>
              </a:rPr>
              <a:t>funds are further classified as:</a:t>
            </a:r>
          </a:p>
          <a:p>
            <a:pPr marL="18288" indent="0" algn="just">
              <a:buNone/>
            </a:pPr>
            <a:r>
              <a:rPr lang="en-US" sz="1300" b="1" dirty="0">
                <a:latin typeface="Calibri" pitchFamily="34" charset="0"/>
                <a:cs typeface="Calibri" pitchFamily="34" charset="0"/>
              </a:rPr>
              <a:t>• </a:t>
            </a:r>
            <a:r>
              <a:rPr lang="en-US" sz="1300" b="1" u="sng" dirty="0">
                <a:latin typeface="Calibri" pitchFamily="34" charset="0"/>
                <a:cs typeface="Calibri" pitchFamily="34" charset="0"/>
              </a:rPr>
              <a:t>Gilt Funds</a:t>
            </a:r>
            <a:r>
              <a:rPr lang="en-US" sz="1300" b="1" dirty="0">
                <a:latin typeface="Calibri" pitchFamily="34" charset="0"/>
                <a:cs typeface="Calibri" pitchFamily="34" charset="0"/>
              </a:rPr>
              <a:t>: </a:t>
            </a:r>
            <a:r>
              <a:rPr lang="en-US" sz="1300" dirty="0">
                <a:effectLst/>
                <a:latin typeface="Calibri" pitchFamily="34" charset="0"/>
                <a:cs typeface="Calibri" pitchFamily="34" charset="0"/>
              </a:rPr>
              <a:t>Invest their corpus in securities issued </a:t>
            </a:r>
            <a:r>
              <a:rPr lang="en-US" sz="1300" dirty="0" smtClean="0">
                <a:effectLst/>
                <a:latin typeface="Calibri" pitchFamily="34" charset="0"/>
                <a:cs typeface="Calibri" pitchFamily="34" charset="0"/>
              </a:rPr>
              <a:t>by Government of India. These </a:t>
            </a:r>
            <a:r>
              <a:rPr lang="en-US" sz="1300" dirty="0">
                <a:effectLst/>
                <a:latin typeface="Calibri" pitchFamily="34" charset="0"/>
                <a:cs typeface="Calibri" pitchFamily="34" charset="0"/>
              </a:rPr>
              <a:t>Funds carry zero </a:t>
            </a:r>
            <a:r>
              <a:rPr lang="en-US" sz="1300" dirty="0" smtClean="0">
                <a:effectLst/>
                <a:latin typeface="Calibri" pitchFamily="34" charset="0"/>
                <a:cs typeface="Calibri" pitchFamily="34" charset="0"/>
              </a:rPr>
              <a:t>default </a:t>
            </a:r>
            <a:r>
              <a:rPr lang="en-US" sz="1300" dirty="0">
                <a:effectLst/>
                <a:latin typeface="Calibri" pitchFamily="34" charset="0"/>
                <a:cs typeface="Calibri" pitchFamily="34" charset="0"/>
              </a:rPr>
              <a:t>risk but are associated with </a:t>
            </a:r>
            <a:r>
              <a:rPr lang="en-US" sz="1300" dirty="0" smtClean="0">
                <a:effectLst/>
                <a:latin typeface="Calibri" pitchFamily="34" charset="0"/>
                <a:cs typeface="Calibri" pitchFamily="34" charset="0"/>
              </a:rPr>
              <a:t>Interest Rate </a:t>
            </a:r>
            <a:r>
              <a:rPr lang="en-US" sz="1300" dirty="0">
                <a:effectLst/>
                <a:latin typeface="Calibri" pitchFamily="34" charset="0"/>
                <a:cs typeface="Calibri" pitchFamily="34" charset="0"/>
              </a:rPr>
              <a:t>risk. These schemes are safer as they invest in papers backed </a:t>
            </a:r>
            <a:r>
              <a:rPr lang="en-US" sz="1300" dirty="0" smtClean="0">
                <a:effectLst/>
                <a:latin typeface="Calibri" pitchFamily="34" charset="0"/>
                <a:cs typeface="Calibri" pitchFamily="34" charset="0"/>
              </a:rPr>
              <a:t>by Government</a:t>
            </a:r>
            <a:r>
              <a:rPr lang="en-US" sz="1300" dirty="0">
                <a:effectLst/>
                <a:latin typeface="Calibri" pitchFamily="34" charset="0"/>
                <a:cs typeface="Calibri" pitchFamily="34" charset="0"/>
              </a:rPr>
              <a:t>.</a:t>
            </a:r>
          </a:p>
          <a:p>
            <a:pPr marL="18288" indent="0" algn="just">
              <a:buNone/>
            </a:pPr>
            <a:r>
              <a:rPr lang="en-US" sz="1300" b="1" dirty="0">
                <a:latin typeface="Calibri" pitchFamily="34" charset="0"/>
                <a:cs typeface="Calibri" pitchFamily="34" charset="0"/>
              </a:rPr>
              <a:t>• </a:t>
            </a:r>
            <a:r>
              <a:rPr lang="en-US" sz="1300" b="1" u="sng" dirty="0">
                <a:latin typeface="Calibri" pitchFamily="34" charset="0"/>
                <a:cs typeface="Calibri" pitchFamily="34" charset="0"/>
              </a:rPr>
              <a:t>Income Funds</a:t>
            </a:r>
            <a:r>
              <a:rPr lang="en-US" sz="1300" b="1" dirty="0">
                <a:latin typeface="Calibri" pitchFamily="34" charset="0"/>
                <a:cs typeface="Calibri" pitchFamily="34" charset="0"/>
              </a:rPr>
              <a:t>: </a:t>
            </a:r>
            <a:r>
              <a:rPr lang="en-US" sz="1300" dirty="0">
                <a:effectLst/>
                <a:latin typeface="Calibri" pitchFamily="34" charset="0"/>
                <a:cs typeface="Calibri" pitchFamily="34" charset="0"/>
              </a:rPr>
              <a:t>Invest a major portion into various </a:t>
            </a:r>
            <a:r>
              <a:rPr lang="en-US" sz="1300" dirty="0" smtClean="0">
                <a:effectLst/>
                <a:latin typeface="Calibri" pitchFamily="34" charset="0"/>
                <a:cs typeface="Calibri" pitchFamily="34" charset="0"/>
              </a:rPr>
              <a:t>debt instruments </a:t>
            </a:r>
            <a:r>
              <a:rPr lang="en-US" sz="1300" dirty="0">
                <a:effectLst/>
                <a:latin typeface="Calibri" pitchFamily="34" charset="0"/>
                <a:cs typeface="Calibri" pitchFamily="34" charset="0"/>
              </a:rPr>
              <a:t>such as bonds, corporate debentures and </a:t>
            </a:r>
            <a:r>
              <a:rPr lang="en-US" sz="1300" dirty="0" smtClean="0">
                <a:effectLst/>
                <a:latin typeface="Calibri" pitchFamily="34" charset="0"/>
                <a:cs typeface="Calibri" pitchFamily="34" charset="0"/>
              </a:rPr>
              <a:t>Government securities</a:t>
            </a:r>
            <a:r>
              <a:rPr lang="en-US" sz="1300" dirty="0">
                <a:effectLst/>
                <a:latin typeface="Calibri" pitchFamily="34" charset="0"/>
                <a:cs typeface="Calibri" pitchFamily="34" charset="0"/>
              </a:rPr>
              <a:t>.</a:t>
            </a:r>
            <a:r>
              <a:rPr lang="en-US" sz="1300" dirty="0" smtClean="0">
                <a:effectLst/>
                <a:latin typeface="Calibri" pitchFamily="34" charset="0"/>
                <a:cs typeface="Calibri" pitchFamily="34" charset="0"/>
              </a:rPr>
              <a:t> </a:t>
            </a:r>
          </a:p>
          <a:p>
            <a:pPr marL="18288" indent="0" algn="just">
              <a:buNone/>
            </a:pPr>
            <a:r>
              <a:rPr lang="en-US" sz="1400" b="1" dirty="0">
                <a:latin typeface="Calibri" pitchFamily="34" charset="0"/>
                <a:cs typeface="Calibri" pitchFamily="34" charset="0"/>
              </a:rPr>
              <a:t>• </a:t>
            </a:r>
            <a:r>
              <a:rPr lang="en-US" sz="1400" b="1" u="sng" dirty="0" smtClean="0">
                <a:latin typeface="Calibri" pitchFamily="34" charset="0"/>
                <a:cs typeface="Calibri" pitchFamily="34" charset="0"/>
              </a:rPr>
              <a:t>Liquid </a:t>
            </a:r>
            <a:r>
              <a:rPr lang="en-US" sz="1400" b="1" u="sng" dirty="0">
                <a:latin typeface="Calibri" pitchFamily="34" charset="0"/>
                <a:cs typeface="Calibri" pitchFamily="34" charset="0"/>
              </a:rPr>
              <a:t>Funds</a:t>
            </a:r>
            <a:r>
              <a:rPr lang="en-US" sz="1400" b="1" dirty="0">
                <a:latin typeface="Calibri" pitchFamily="34" charset="0"/>
                <a:cs typeface="Calibri" pitchFamily="34" charset="0"/>
              </a:rPr>
              <a:t>: </a:t>
            </a:r>
            <a:r>
              <a:rPr lang="en-US" sz="1300" dirty="0">
                <a:effectLst/>
                <a:latin typeface="Calibri" pitchFamily="34" charset="0"/>
                <a:cs typeface="Calibri" pitchFamily="34" charset="0"/>
              </a:rPr>
              <a:t>Also known as Money Market Schemes, These </a:t>
            </a:r>
            <a:r>
              <a:rPr lang="en-US" sz="1300" dirty="0" smtClean="0">
                <a:effectLst/>
                <a:latin typeface="Calibri" pitchFamily="34" charset="0"/>
                <a:cs typeface="Calibri" pitchFamily="34" charset="0"/>
              </a:rPr>
              <a:t>funds provides </a:t>
            </a:r>
            <a:r>
              <a:rPr lang="en-US" sz="1300" dirty="0">
                <a:effectLst/>
                <a:latin typeface="Calibri" pitchFamily="34" charset="0"/>
                <a:cs typeface="Calibri" pitchFamily="34" charset="0"/>
              </a:rPr>
              <a:t>easy liquidity and preservation of capital, These </a:t>
            </a:r>
            <a:r>
              <a:rPr lang="en-US" sz="1300" dirty="0" smtClean="0">
                <a:effectLst/>
                <a:latin typeface="Calibri" pitchFamily="34" charset="0"/>
                <a:cs typeface="Calibri" pitchFamily="34" charset="0"/>
              </a:rPr>
              <a:t>schemes invest </a:t>
            </a:r>
            <a:r>
              <a:rPr lang="en-US" sz="1300" dirty="0">
                <a:effectLst/>
                <a:latin typeface="Calibri" pitchFamily="34" charset="0"/>
                <a:cs typeface="Calibri" pitchFamily="34" charset="0"/>
              </a:rPr>
              <a:t>in short-term instruments like Treasury Bills, inter-bank </a:t>
            </a:r>
            <a:r>
              <a:rPr lang="en-US" sz="1300" dirty="0" smtClean="0">
                <a:effectLst/>
                <a:latin typeface="Calibri" pitchFamily="34" charset="0"/>
                <a:cs typeface="Calibri" pitchFamily="34" charset="0"/>
              </a:rPr>
              <a:t>call money </a:t>
            </a:r>
            <a:r>
              <a:rPr lang="en-US" sz="1300" dirty="0">
                <a:effectLst/>
                <a:latin typeface="Calibri" pitchFamily="34" charset="0"/>
                <a:cs typeface="Calibri" pitchFamily="34" charset="0"/>
              </a:rPr>
              <a:t>market, CPs and CDs. These funds are meant for short-term </a:t>
            </a:r>
            <a:r>
              <a:rPr lang="en-US" sz="1300" dirty="0" smtClean="0">
                <a:effectLst/>
                <a:latin typeface="Calibri" pitchFamily="34" charset="0"/>
                <a:cs typeface="Calibri" pitchFamily="34" charset="0"/>
              </a:rPr>
              <a:t>cash management </a:t>
            </a:r>
            <a:r>
              <a:rPr lang="en-US" sz="1300" dirty="0">
                <a:effectLst/>
                <a:latin typeface="Calibri" pitchFamily="34" charset="0"/>
                <a:cs typeface="Calibri" pitchFamily="34" charset="0"/>
              </a:rPr>
              <a:t>of corporate houses and are meant for an </a:t>
            </a:r>
            <a:r>
              <a:rPr lang="en-US" sz="1300" dirty="0" smtClean="0">
                <a:effectLst/>
                <a:latin typeface="Calibri" pitchFamily="34" charset="0"/>
                <a:cs typeface="Calibri" pitchFamily="34" charset="0"/>
              </a:rPr>
              <a:t>investment horizon </a:t>
            </a:r>
            <a:r>
              <a:rPr lang="en-US" sz="1300" dirty="0">
                <a:effectLst/>
                <a:latin typeface="Calibri" pitchFamily="34" charset="0"/>
                <a:cs typeface="Calibri" pitchFamily="34" charset="0"/>
              </a:rPr>
              <a:t>of 1 day to 3 months. These schemes rank low on </a:t>
            </a:r>
            <a:r>
              <a:rPr lang="en-US" sz="1300" dirty="0" smtClean="0">
                <a:effectLst/>
                <a:latin typeface="Calibri" pitchFamily="34" charset="0"/>
                <a:cs typeface="Calibri" pitchFamily="34" charset="0"/>
              </a:rPr>
              <a:t>risk-return matrix </a:t>
            </a:r>
            <a:r>
              <a:rPr lang="en-US" sz="1300" dirty="0">
                <a:effectLst/>
                <a:latin typeface="Calibri" pitchFamily="34" charset="0"/>
                <a:cs typeface="Calibri" pitchFamily="34" charset="0"/>
              </a:rPr>
              <a:t>and are considered to be the safest amongst all categories </a:t>
            </a:r>
            <a:r>
              <a:rPr lang="en-US" sz="1300" dirty="0" smtClean="0">
                <a:effectLst/>
                <a:latin typeface="Calibri" pitchFamily="34" charset="0"/>
                <a:cs typeface="Calibri" pitchFamily="34" charset="0"/>
              </a:rPr>
              <a:t>of mutual </a:t>
            </a:r>
            <a:r>
              <a:rPr lang="en-US" sz="1300" dirty="0">
                <a:effectLst/>
                <a:latin typeface="Calibri" pitchFamily="34" charset="0"/>
                <a:cs typeface="Calibri" pitchFamily="34" charset="0"/>
              </a:rPr>
              <a:t>funds.</a:t>
            </a:r>
            <a:endParaRPr lang="en-US" sz="1300" dirty="0" smtClean="0">
              <a:effectLst/>
              <a:latin typeface="Calibri" pitchFamily="34" charset="0"/>
              <a:cs typeface="Calibri" pitchFamily="34" charset="0"/>
            </a:endParaRPr>
          </a:p>
          <a:p>
            <a:pPr algn="just"/>
            <a:endParaRPr lang="en-US" sz="1300" dirty="0" smtClean="0">
              <a:latin typeface="Calibri" pitchFamily="34" charset="0"/>
              <a:cs typeface="Calibri" pitchFamily="34" charset="0"/>
            </a:endParaRPr>
          </a:p>
        </p:txBody>
      </p:sp>
      <p:sp>
        <p:nvSpPr>
          <p:cNvPr id="3" name="Title 2"/>
          <p:cNvSpPr>
            <a:spLocks noGrp="1"/>
          </p:cNvSpPr>
          <p:nvPr>
            <p:ph type="title"/>
          </p:nvPr>
        </p:nvSpPr>
        <p:spPr>
          <a:xfrm>
            <a:off x="609600" y="0"/>
            <a:ext cx="7543800" cy="609600"/>
          </a:xfrm>
        </p:spPr>
        <p:txBody>
          <a:bodyPr/>
          <a:lstStyle/>
          <a:p>
            <a:pPr algn="ctr"/>
            <a:r>
              <a:rPr lang="en-US" sz="3600" dirty="0">
                <a:latin typeface="Calibri" pitchFamily="34" charset="0"/>
                <a:cs typeface="Calibri" pitchFamily="34" charset="0"/>
              </a:rPr>
              <a:t>TYPES OF MUTUAL FUND</a:t>
            </a:r>
            <a:endParaRPr lang="en-US" sz="3600" dirty="0"/>
          </a:p>
        </p:txBody>
      </p:sp>
    </p:spTree>
    <p:extLst>
      <p:ext uri="{BB962C8B-B14F-4D97-AF65-F5344CB8AC3E}">
        <p14:creationId xmlns="" xmlns:p14="http://schemas.microsoft.com/office/powerpoint/2010/main" val="166043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30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2">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30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2">
                                            <p:txEl>
                                              <p:pRg st="2" end="2"/>
                                            </p:txEl>
                                          </p:spTgt>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30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4" dur="3000" fill="hold"/>
                                        <p:tgtEl>
                                          <p:spTgt spid="2">
                                            <p:txEl>
                                              <p:pRg st="3" end="3"/>
                                            </p:txEl>
                                          </p:spTgt>
                                        </p:tgtEl>
                                        <p:attrNameLst>
                                          <p:attrName>ppt_y</p:attrName>
                                        </p:attrNameLst>
                                      </p:cBhvr>
                                      <p:tavLst>
                                        <p:tav tm="0">
                                          <p:val>
                                            <p:strVal val="0-#ppt_h/2"/>
                                          </p:val>
                                        </p:tav>
                                        <p:tav tm="100000">
                                          <p:val>
                                            <p:strVal val="#ppt_y"/>
                                          </p:val>
                                        </p:tav>
                                      </p:tavLst>
                                    </p:anim>
                                  </p:childTnLst>
                                </p:cTn>
                              </p:par>
                              <p:par>
                                <p:cTn id="25" presetID="2" presetClass="entr" presetSubtype="3"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30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8" dur="3000" fill="hold"/>
                                        <p:tgtEl>
                                          <p:spTgt spid="2">
                                            <p:txEl>
                                              <p:pRg st="4" end="4"/>
                                            </p:txEl>
                                          </p:spTgt>
                                        </p:tgtEl>
                                        <p:attrNameLst>
                                          <p:attrName>ppt_y</p:attrName>
                                        </p:attrNameLst>
                                      </p:cBhvr>
                                      <p:tavLst>
                                        <p:tav tm="0">
                                          <p:val>
                                            <p:strVal val="0-#ppt_h/2"/>
                                          </p:val>
                                        </p:tav>
                                        <p:tav tm="100000">
                                          <p:val>
                                            <p:strVal val="#ppt_y"/>
                                          </p:val>
                                        </p:tav>
                                      </p:tavLst>
                                    </p:anim>
                                  </p:childTnLst>
                                </p:cTn>
                              </p:par>
                              <p:par>
                                <p:cTn id="29" presetID="2" presetClass="entr" presetSubtype="3"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30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2" dur="3000" fill="hold"/>
                                        <p:tgtEl>
                                          <p:spTgt spid="2">
                                            <p:txEl>
                                              <p:pRg st="5" end="5"/>
                                            </p:txEl>
                                          </p:spTgt>
                                        </p:tgtEl>
                                        <p:attrNameLst>
                                          <p:attrName>ppt_y</p:attrName>
                                        </p:attrNameLst>
                                      </p:cBhvr>
                                      <p:tavLst>
                                        <p:tav tm="0">
                                          <p:val>
                                            <p:strVal val="0-#ppt_h/2"/>
                                          </p:val>
                                        </p:tav>
                                        <p:tav tm="100000">
                                          <p:val>
                                            <p:strVal val="#ppt_y"/>
                                          </p:val>
                                        </p:tav>
                                      </p:tavLst>
                                    </p:anim>
                                  </p:childTnLst>
                                </p:cTn>
                              </p:par>
                              <p:par>
                                <p:cTn id="33" presetID="2" presetClass="entr" presetSubtype="3"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30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36" dur="3000" fill="hold"/>
                                        <p:tgtEl>
                                          <p:spTgt spid="2">
                                            <p:txEl>
                                              <p:pRg st="6" end="6"/>
                                            </p:txEl>
                                          </p:spTgt>
                                        </p:tgtEl>
                                        <p:attrNameLst>
                                          <p:attrName>ppt_y</p:attrName>
                                        </p:attrNameLst>
                                      </p:cBhvr>
                                      <p:tavLst>
                                        <p:tav tm="0">
                                          <p:val>
                                            <p:strVal val="0-#ppt_h/2"/>
                                          </p:val>
                                        </p:tav>
                                        <p:tav tm="100000">
                                          <p:val>
                                            <p:strVal val="#ppt_y"/>
                                          </p:val>
                                        </p:tav>
                                      </p:tavLst>
                                    </p:anim>
                                  </p:childTnLst>
                                </p:cTn>
                              </p:par>
                              <p:par>
                                <p:cTn id="37" presetID="2" presetClass="entr" presetSubtype="3"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3000" fill="hold"/>
                                        <p:tgtEl>
                                          <p:spTgt spid="2">
                                            <p:txEl>
                                              <p:pRg st="7" end="7"/>
                                            </p:txEl>
                                          </p:spTgt>
                                        </p:tgtEl>
                                        <p:attrNameLst>
                                          <p:attrName>ppt_x</p:attrName>
                                        </p:attrNameLst>
                                      </p:cBhvr>
                                      <p:tavLst>
                                        <p:tav tm="0">
                                          <p:val>
                                            <p:strVal val="1+#ppt_w/2"/>
                                          </p:val>
                                        </p:tav>
                                        <p:tav tm="100000">
                                          <p:val>
                                            <p:strVal val="#ppt_x"/>
                                          </p:val>
                                        </p:tav>
                                      </p:tavLst>
                                    </p:anim>
                                    <p:anim calcmode="lin" valueType="num">
                                      <p:cBhvr additive="base">
                                        <p:cTn id="40" dur="3000" fill="hold"/>
                                        <p:tgtEl>
                                          <p:spTgt spid="2">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3" fill="hold" grpId="0" nodeType="clickEffect">
                                  <p:stCondLst>
                                    <p:cond delay="0"/>
                                  </p:stCondLst>
                                  <p:childTnLst>
                                    <p:set>
                                      <p:cBhvr>
                                        <p:cTn id="44" dur="1" fill="hold">
                                          <p:stCondLst>
                                            <p:cond delay="0"/>
                                          </p:stCondLst>
                                        </p:cTn>
                                        <p:tgtEl>
                                          <p:spTgt spid="2">
                                            <p:txEl>
                                              <p:pRg st="8" end="8"/>
                                            </p:txEl>
                                          </p:spTgt>
                                        </p:tgtEl>
                                        <p:attrNameLst>
                                          <p:attrName>style.visibility</p:attrName>
                                        </p:attrNameLst>
                                      </p:cBhvr>
                                      <p:to>
                                        <p:strVal val="visible"/>
                                      </p:to>
                                    </p:set>
                                    <p:anim calcmode="lin" valueType="num">
                                      <p:cBhvr additive="base">
                                        <p:cTn id="45" dur="3000" fill="hold"/>
                                        <p:tgtEl>
                                          <p:spTgt spid="2">
                                            <p:txEl>
                                              <p:pRg st="8" end="8"/>
                                            </p:txEl>
                                          </p:spTgt>
                                        </p:tgtEl>
                                        <p:attrNameLst>
                                          <p:attrName>ppt_x</p:attrName>
                                        </p:attrNameLst>
                                      </p:cBhvr>
                                      <p:tavLst>
                                        <p:tav tm="0">
                                          <p:val>
                                            <p:strVal val="1+#ppt_w/2"/>
                                          </p:val>
                                        </p:tav>
                                        <p:tav tm="100000">
                                          <p:val>
                                            <p:strVal val="#ppt_x"/>
                                          </p:val>
                                        </p:tav>
                                      </p:tavLst>
                                    </p:anim>
                                    <p:anim calcmode="lin" valueType="num">
                                      <p:cBhvr additive="base">
                                        <p:cTn id="46" dur="3000" fill="hold"/>
                                        <p:tgtEl>
                                          <p:spTgt spid="2">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3" fill="hold" grpId="0" nodeType="clickEffect">
                                  <p:stCondLst>
                                    <p:cond delay="0"/>
                                  </p:stCondLst>
                                  <p:childTnLst>
                                    <p:set>
                                      <p:cBhvr>
                                        <p:cTn id="50" dur="1" fill="hold">
                                          <p:stCondLst>
                                            <p:cond delay="0"/>
                                          </p:stCondLst>
                                        </p:cTn>
                                        <p:tgtEl>
                                          <p:spTgt spid="2">
                                            <p:txEl>
                                              <p:pRg st="9" end="9"/>
                                            </p:txEl>
                                          </p:spTgt>
                                        </p:tgtEl>
                                        <p:attrNameLst>
                                          <p:attrName>style.visibility</p:attrName>
                                        </p:attrNameLst>
                                      </p:cBhvr>
                                      <p:to>
                                        <p:strVal val="visible"/>
                                      </p:to>
                                    </p:set>
                                    <p:anim calcmode="lin" valueType="num">
                                      <p:cBhvr additive="base">
                                        <p:cTn id="51" dur="3000" fill="hold"/>
                                        <p:tgtEl>
                                          <p:spTgt spid="2">
                                            <p:txEl>
                                              <p:pRg st="9" end="9"/>
                                            </p:txEl>
                                          </p:spTgt>
                                        </p:tgtEl>
                                        <p:attrNameLst>
                                          <p:attrName>ppt_x</p:attrName>
                                        </p:attrNameLst>
                                      </p:cBhvr>
                                      <p:tavLst>
                                        <p:tav tm="0">
                                          <p:val>
                                            <p:strVal val="1+#ppt_w/2"/>
                                          </p:val>
                                        </p:tav>
                                        <p:tav tm="100000">
                                          <p:val>
                                            <p:strVal val="#ppt_x"/>
                                          </p:val>
                                        </p:tav>
                                      </p:tavLst>
                                    </p:anim>
                                    <p:anim calcmode="lin" valueType="num">
                                      <p:cBhvr additive="base">
                                        <p:cTn id="52" dur="3000" fill="hold"/>
                                        <p:tgtEl>
                                          <p:spTgt spid="2">
                                            <p:txEl>
                                              <p:pRg st="9" end="9"/>
                                            </p:txEl>
                                          </p:spTgt>
                                        </p:tgtEl>
                                        <p:attrNameLst>
                                          <p:attrName>ppt_y</p:attrName>
                                        </p:attrNameLst>
                                      </p:cBhvr>
                                      <p:tavLst>
                                        <p:tav tm="0">
                                          <p:val>
                                            <p:strVal val="0-#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3" fill="hold" grpId="0" nodeType="click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 calcmode="lin" valueType="num">
                                      <p:cBhvr additive="base">
                                        <p:cTn id="57" dur="3000" fill="hold"/>
                                        <p:tgtEl>
                                          <p:spTgt spid="2">
                                            <p:txEl>
                                              <p:pRg st="10" end="10"/>
                                            </p:txEl>
                                          </p:spTgt>
                                        </p:tgtEl>
                                        <p:attrNameLst>
                                          <p:attrName>ppt_x</p:attrName>
                                        </p:attrNameLst>
                                      </p:cBhvr>
                                      <p:tavLst>
                                        <p:tav tm="0">
                                          <p:val>
                                            <p:strVal val="1+#ppt_w/2"/>
                                          </p:val>
                                        </p:tav>
                                        <p:tav tm="100000">
                                          <p:val>
                                            <p:strVal val="#ppt_x"/>
                                          </p:val>
                                        </p:tav>
                                      </p:tavLst>
                                    </p:anim>
                                    <p:anim calcmode="lin" valueType="num">
                                      <p:cBhvr additive="base">
                                        <p:cTn id="58" dur="3000" fill="hold"/>
                                        <p:tgtEl>
                                          <p:spTgt spid="2">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3" fill="hold" grpId="0" nodeType="clickEffect">
                                  <p:stCondLst>
                                    <p:cond delay="0"/>
                                  </p:stCondLst>
                                  <p:childTnLst>
                                    <p:set>
                                      <p:cBhvr>
                                        <p:cTn id="62" dur="1" fill="hold">
                                          <p:stCondLst>
                                            <p:cond delay="0"/>
                                          </p:stCondLst>
                                        </p:cTn>
                                        <p:tgtEl>
                                          <p:spTgt spid="2">
                                            <p:txEl>
                                              <p:pRg st="11" end="11"/>
                                            </p:txEl>
                                          </p:spTgt>
                                        </p:tgtEl>
                                        <p:attrNameLst>
                                          <p:attrName>style.visibility</p:attrName>
                                        </p:attrNameLst>
                                      </p:cBhvr>
                                      <p:to>
                                        <p:strVal val="visible"/>
                                      </p:to>
                                    </p:set>
                                    <p:anim calcmode="lin" valueType="num">
                                      <p:cBhvr additive="base">
                                        <p:cTn id="63" dur="3000" fill="hold"/>
                                        <p:tgtEl>
                                          <p:spTgt spid="2">
                                            <p:txEl>
                                              <p:pRg st="11" end="11"/>
                                            </p:txEl>
                                          </p:spTgt>
                                        </p:tgtEl>
                                        <p:attrNameLst>
                                          <p:attrName>ppt_x</p:attrName>
                                        </p:attrNameLst>
                                      </p:cBhvr>
                                      <p:tavLst>
                                        <p:tav tm="0">
                                          <p:val>
                                            <p:strVal val="1+#ppt_w/2"/>
                                          </p:val>
                                        </p:tav>
                                        <p:tav tm="100000">
                                          <p:val>
                                            <p:strVal val="#ppt_x"/>
                                          </p:val>
                                        </p:tav>
                                      </p:tavLst>
                                    </p:anim>
                                    <p:anim calcmode="lin" valueType="num">
                                      <p:cBhvr additive="base">
                                        <p:cTn id="64" dur="3000" fill="hold"/>
                                        <p:tgtEl>
                                          <p:spTgt spid="2">
                                            <p:txEl>
                                              <p:pRg st="11" end="11"/>
                                            </p:txEl>
                                          </p:spTgt>
                                        </p:tgtEl>
                                        <p:attrNameLst>
                                          <p:attrName>ppt_y</p:attrName>
                                        </p:attrNameLst>
                                      </p:cBhvr>
                                      <p:tavLst>
                                        <p:tav tm="0">
                                          <p:val>
                                            <p:strVal val="0-#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3" fill="hold" grpId="0" nodeType="clickEffect">
                                  <p:stCondLst>
                                    <p:cond delay="0"/>
                                  </p:stCondLst>
                                  <p:childTnLst>
                                    <p:set>
                                      <p:cBhvr>
                                        <p:cTn id="68" dur="1" fill="hold">
                                          <p:stCondLst>
                                            <p:cond delay="0"/>
                                          </p:stCondLst>
                                        </p:cTn>
                                        <p:tgtEl>
                                          <p:spTgt spid="2">
                                            <p:txEl>
                                              <p:pRg st="12" end="12"/>
                                            </p:txEl>
                                          </p:spTgt>
                                        </p:tgtEl>
                                        <p:attrNameLst>
                                          <p:attrName>style.visibility</p:attrName>
                                        </p:attrNameLst>
                                      </p:cBhvr>
                                      <p:to>
                                        <p:strVal val="visible"/>
                                      </p:to>
                                    </p:set>
                                    <p:anim calcmode="lin" valueType="num">
                                      <p:cBhvr additive="base">
                                        <p:cTn id="69" dur="3000" fill="hold"/>
                                        <p:tgtEl>
                                          <p:spTgt spid="2">
                                            <p:txEl>
                                              <p:pRg st="12" end="12"/>
                                            </p:txEl>
                                          </p:spTgt>
                                        </p:tgtEl>
                                        <p:attrNameLst>
                                          <p:attrName>ppt_x</p:attrName>
                                        </p:attrNameLst>
                                      </p:cBhvr>
                                      <p:tavLst>
                                        <p:tav tm="0">
                                          <p:val>
                                            <p:strVal val="1+#ppt_w/2"/>
                                          </p:val>
                                        </p:tav>
                                        <p:tav tm="100000">
                                          <p:val>
                                            <p:strVal val="#ppt_x"/>
                                          </p:val>
                                        </p:tav>
                                      </p:tavLst>
                                    </p:anim>
                                    <p:anim calcmode="lin" valueType="num">
                                      <p:cBhvr additive="base">
                                        <p:cTn id="70" dur="3000" fill="hold"/>
                                        <p:tgtEl>
                                          <p:spTgt spid="2">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609601"/>
            <a:ext cx="7924800" cy="3276600"/>
          </a:xfrm>
        </p:spPr>
        <p:txBody>
          <a:bodyPr>
            <a:noAutofit/>
          </a:bodyPr>
          <a:lstStyle/>
          <a:p>
            <a:pPr marL="18288" indent="0">
              <a:buNone/>
            </a:pPr>
            <a:r>
              <a:rPr lang="en-US" sz="2200" dirty="0">
                <a:effectLst/>
                <a:latin typeface="Calibri" pitchFamily="34" charset="0"/>
                <a:cs typeface="Calibri" pitchFamily="34" charset="0"/>
              </a:rPr>
              <a:t>3. Balanced Funds</a:t>
            </a:r>
          </a:p>
          <a:p>
            <a:pPr marL="18288" indent="0" algn="just">
              <a:buNone/>
            </a:pPr>
            <a:r>
              <a:rPr lang="en-US" sz="1600" dirty="0">
                <a:effectLst/>
                <a:latin typeface="Calibri" pitchFamily="34" charset="0"/>
                <a:cs typeface="Calibri" pitchFamily="34" charset="0"/>
              </a:rPr>
              <a:t>As the name suggest they are a mix of both equity and debt funds</a:t>
            </a:r>
            <a:r>
              <a:rPr lang="en-US" sz="1600" dirty="0" smtClean="0">
                <a:effectLst/>
                <a:latin typeface="Calibri" pitchFamily="34" charset="0"/>
                <a:cs typeface="Calibri" pitchFamily="34" charset="0"/>
              </a:rPr>
              <a:t>. They </a:t>
            </a:r>
            <a:r>
              <a:rPr lang="en-US" sz="1600" dirty="0">
                <a:effectLst/>
                <a:latin typeface="Calibri" pitchFamily="34" charset="0"/>
                <a:cs typeface="Calibri" pitchFamily="34" charset="0"/>
              </a:rPr>
              <a:t>invest in both equities and fixed income securities, which are </a:t>
            </a:r>
            <a:r>
              <a:rPr lang="en-US" sz="1600" dirty="0" smtClean="0">
                <a:effectLst/>
                <a:latin typeface="Calibri" pitchFamily="34" charset="0"/>
                <a:cs typeface="Calibri" pitchFamily="34" charset="0"/>
              </a:rPr>
              <a:t>in line </a:t>
            </a:r>
            <a:r>
              <a:rPr lang="en-US" sz="1600" dirty="0">
                <a:effectLst/>
                <a:latin typeface="Calibri" pitchFamily="34" charset="0"/>
                <a:cs typeface="Calibri" pitchFamily="34" charset="0"/>
              </a:rPr>
              <a:t>with pre-defined investment objective of the scheme. </a:t>
            </a:r>
            <a:r>
              <a:rPr lang="en-US" sz="1600" dirty="0" smtClean="0">
                <a:effectLst/>
                <a:latin typeface="Calibri" pitchFamily="34" charset="0"/>
                <a:cs typeface="Calibri" pitchFamily="34" charset="0"/>
              </a:rPr>
              <a:t>These schemes </a:t>
            </a:r>
            <a:r>
              <a:rPr lang="en-US" sz="1600" dirty="0">
                <a:effectLst/>
                <a:latin typeface="Calibri" pitchFamily="34" charset="0"/>
                <a:cs typeface="Calibri" pitchFamily="34" charset="0"/>
              </a:rPr>
              <a:t>aim to provide investors with the best of both the worlds</a:t>
            </a:r>
            <a:r>
              <a:rPr lang="en-US" sz="1600" dirty="0" smtClean="0">
                <a:effectLst/>
                <a:latin typeface="Calibri" pitchFamily="34" charset="0"/>
                <a:cs typeface="Calibri" pitchFamily="34" charset="0"/>
              </a:rPr>
              <a:t>. Equity </a:t>
            </a:r>
            <a:r>
              <a:rPr lang="en-US" sz="1600" dirty="0">
                <a:effectLst/>
                <a:latin typeface="Calibri" pitchFamily="34" charset="0"/>
                <a:cs typeface="Calibri" pitchFamily="34" charset="0"/>
              </a:rPr>
              <a:t>part provides growth and the debt part provides stability </a:t>
            </a:r>
            <a:r>
              <a:rPr lang="en-US" sz="1600" dirty="0" smtClean="0">
                <a:effectLst/>
                <a:latin typeface="Calibri" pitchFamily="34" charset="0"/>
                <a:cs typeface="Calibri" pitchFamily="34" charset="0"/>
              </a:rPr>
              <a:t>in returns. Further </a:t>
            </a:r>
            <a:r>
              <a:rPr lang="en-US" sz="1600" dirty="0">
                <a:effectLst/>
                <a:latin typeface="Calibri" pitchFamily="34" charset="0"/>
                <a:cs typeface="Calibri" pitchFamily="34" charset="0"/>
              </a:rPr>
              <a:t>the mutual funds can be broadly classified on the basis </a:t>
            </a:r>
            <a:r>
              <a:rPr lang="en-US" sz="1600" dirty="0" smtClean="0">
                <a:effectLst/>
                <a:latin typeface="Calibri" pitchFamily="34" charset="0"/>
                <a:cs typeface="Calibri" pitchFamily="34" charset="0"/>
              </a:rPr>
              <a:t>of investment </a:t>
            </a:r>
            <a:r>
              <a:rPr lang="en-US" sz="1600" dirty="0">
                <a:effectLst/>
                <a:latin typeface="Calibri" pitchFamily="34" charset="0"/>
                <a:cs typeface="Calibri" pitchFamily="34" charset="0"/>
              </a:rPr>
              <a:t>parameter </a:t>
            </a:r>
            <a:r>
              <a:rPr lang="en-US" sz="1600" dirty="0" err="1">
                <a:effectLst/>
                <a:latin typeface="Calibri" pitchFamily="34" charset="0"/>
                <a:cs typeface="Calibri" pitchFamily="34" charset="0"/>
              </a:rPr>
              <a:t>viz</a:t>
            </a:r>
            <a:r>
              <a:rPr lang="en-US" sz="1600" dirty="0">
                <a:effectLst/>
                <a:latin typeface="Calibri" pitchFamily="34" charset="0"/>
                <a:cs typeface="Calibri" pitchFamily="34" charset="0"/>
              </a:rPr>
              <a:t>; each category of funds is backed by </a:t>
            </a:r>
            <a:r>
              <a:rPr lang="en-US" sz="1600" dirty="0" smtClean="0">
                <a:effectLst/>
                <a:latin typeface="Calibri" pitchFamily="34" charset="0"/>
                <a:cs typeface="Calibri" pitchFamily="34" charset="0"/>
              </a:rPr>
              <a:t>an investment </a:t>
            </a:r>
            <a:r>
              <a:rPr lang="en-US" sz="1600" dirty="0">
                <a:effectLst/>
                <a:latin typeface="Calibri" pitchFamily="34" charset="0"/>
                <a:cs typeface="Calibri" pitchFamily="34" charset="0"/>
              </a:rPr>
              <a:t>philosophy, which is pre-defined in the </a:t>
            </a:r>
            <a:r>
              <a:rPr lang="en-US" sz="1600" dirty="0" smtClean="0">
                <a:effectLst/>
                <a:latin typeface="Calibri" pitchFamily="34" charset="0"/>
                <a:cs typeface="Calibri" pitchFamily="34" charset="0"/>
              </a:rPr>
              <a:t>  objectives </a:t>
            </a:r>
            <a:r>
              <a:rPr lang="en-US" sz="1600" dirty="0">
                <a:effectLst/>
                <a:latin typeface="Calibri" pitchFamily="34" charset="0"/>
                <a:cs typeface="Calibri" pitchFamily="34" charset="0"/>
              </a:rPr>
              <a:t>of </a:t>
            </a:r>
            <a:r>
              <a:rPr lang="en-US" sz="1600" dirty="0" smtClean="0">
                <a:effectLst/>
                <a:latin typeface="Calibri" pitchFamily="34" charset="0"/>
                <a:cs typeface="Calibri" pitchFamily="34" charset="0"/>
              </a:rPr>
              <a:t>the fund</a:t>
            </a:r>
            <a:r>
              <a:rPr lang="en-US" sz="1600" dirty="0">
                <a:effectLst/>
                <a:latin typeface="Calibri" pitchFamily="34" charset="0"/>
                <a:cs typeface="Calibri" pitchFamily="34" charset="0"/>
              </a:rPr>
              <a:t>. The investor can align his own investment needs with the </a:t>
            </a:r>
            <a:r>
              <a:rPr lang="en-US" sz="1600" dirty="0" smtClean="0">
                <a:effectLst/>
                <a:latin typeface="Calibri" pitchFamily="34" charset="0"/>
                <a:cs typeface="Calibri" pitchFamily="34" charset="0"/>
              </a:rPr>
              <a:t>funds objective </a:t>
            </a:r>
            <a:r>
              <a:rPr lang="en-US" sz="1600" dirty="0">
                <a:effectLst/>
                <a:latin typeface="Calibri" pitchFamily="34" charset="0"/>
                <a:cs typeface="Calibri" pitchFamily="34" charset="0"/>
              </a:rPr>
              <a:t>and invest accordingly.</a:t>
            </a:r>
          </a:p>
        </p:txBody>
      </p:sp>
      <p:sp>
        <p:nvSpPr>
          <p:cNvPr id="3" name="Title 2"/>
          <p:cNvSpPr>
            <a:spLocks noGrp="1"/>
          </p:cNvSpPr>
          <p:nvPr>
            <p:ph type="title"/>
          </p:nvPr>
        </p:nvSpPr>
        <p:spPr>
          <a:xfrm>
            <a:off x="685800" y="152400"/>
            <a:ext cx="7543800" cy="533400"/>
          </a:xfrm>
        </p:spPr>
        <p:txBody>
          <a:bodyPr/>
          <a:lstStyle/>
          <a:p>
            <a:pPr algn="ctr"/>
            <a:r>
              <a:rPr lang="en-US" sz="3600" dirty="0">
                <a:latin typeface="Calibri" pitchFamily="34" charset="0"/>
                <a:cs typeface="Calibri" pitchFamily="34" charset="0"/>
              </a:rPr>
              <a:t>TYPES OF MUTUAL FUND</a:t>
            </a:r>
            <a:endParaRPr lang="en-US" sz="3600" dirty="0"/>
          </a:p>
        </p:txBody>
      </p:sp>
    </p:spTree>
    <p:extLst>
      <p:ext uri="{BB962C8B-B14F-4D97-AF65-F5344CB8AC3E}">
        <p14:creationId xmlns="" xmlns:p14="http://schemas.microsoft.com/office/powerpoint/2010/main" val="197366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30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2">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685801"/>
            <a:ext cx="7924800" cy="5943599"/>
          </a:xfrm>
        </p:spPr>
        <p:txBody>
          <a:bodyPr>
            <a:noAutofit/>
          </a:bodyPr>
          <a:lstStyle/>
          <a:p>
            <a:pPr marL="18288" indent="0">
              <a:buNone/>
            </a:pPr>
            <a:r>
              <a:rPr lang="en-US" sz="1600" b="1" dirty="0">
                <a:latin typeface="Calibri" pitchFamily="34" charset="0"/>
                <a:cs typeface="Calibri" pitchFamily="34" charset="0"/>
              </a:rPr>
              <a:t>C) BY INVESTMENT </a:t>
            </a:r>
            <a:r>
              <a:rPr lang="en-US" sz="1600" b="1" dirty="0" smtClean="0">
                <a:latin typeface="Calibri" pitchFamily="34" charset="0"/>
                <a:cs typeface="Calibri" pitchFamily="34" charset="0"/>
              </a:rPr>
              <a:t>OBJECTIVE</a:t>
            </a:r>
          </a:p>
          <a:p>
            <a:pPr marL="18288" indent="0">
              <a:buNone/>
            </a:pPr>
            <a:r>
              <a:rPr lang="en-US" sz="1600" u="sng" dirty="0">
                <a:effectLst/>
                <a:latin typeface="Calibri" pitchFamily="34" charset="0"/>
                <a:cs typeface="Calibri" pitchFamily="34" charset="0"/>
              </a:rPr>
              <a:t>Growth Schemes</a:t>
            </a:r>
            <a:r>
              <a:rPr lang="en-US" sz="1600" dirty="0">
                <a:effectLst/>
                <a:latin typeface="Calibri" pitchFamily="34" charset="0"/>
                <a:cs typeface="Calibri" pitchFamily="34" charset="0"/>
              </a:rPr>
              <a:t>:</a:t>
            </a:r>
          </a:p>
          <a:p>
            <a:pPr marL="18288" indent="0" algn="just">
              <a:buNone/>
            </a:pPr>
            <a:r>
              <a:rPr lang="en-US" sz="1600" dirty="0">
                <a:effectLst/>
                <a:latin typeface="Calibri" pitchFamily="34" charset="0"/>
                <a:cs typeface="Calibri" pitchFamily="34" charset="0"/>
              </a:rPr>
              <a:t>Growth Schemes are also known as equity schemes. </a:t>
            </a:r>
            <a:r>
              <a:rPr lang="en-US" sz="1600" dirty="0" smtClean="0">
                <a:effectLst/>
                <a:latin typeface="Calibri" pitchFamily="34" charset="0"/>
                <a:cs typeface="Calibri" pitchFamily="34" charset="0"/>
              </a:rPr>
              <a:t>The aim </a:t>
            </a:r>
            <a:r>
              <a:rPr lang="en-US" sz="1600" dirty="0">
                <a:effectLst/>
                <a:latin typeface="Calibri" pitchFamily="34" charset="0"/>
                <a:cs typeface="Calibri" pitchFamily="34" charset="0"/>
              </a:rPr>
              <a:t>of these schemes is to provide capital appreciation </a:t>
            </a:r>
            <a:r>
              <a:rPr lang="en-US" sz="1600" dirty="0" smtClean="0">
                <a:effectLst/>
                <a:latin typeface="Calibri" pitchFamily="34" charset="0"/>
                <a:cs typeface="Calibri" pitchFamily="34" charset="0"/>
              </a:rPr>
              <a:t>over medium </a:t>
            </a:r>
            <a:r>
              <a:rPr lang="en-US" sz="1600" dirty="0">
                <a:effectLst/>
                <a:latin typeface="Calibri" pitchFamily="34" charset="0"/>
                <a:cs typeface="Calibri" pitchFamily="34" charset="0"/>
              </a:rPr>
              <a:t>to long term. These schemes normally invest a </a:t>
            </a:r>
            <a:r>
              <a:rPr lang="en-US" sz="1600" dirty="0" smtClean="0">
                <a:effectLst/>
                <a:latin typeface="Calibri" pitchFamily="34" charset="0"/>
                <a:cs typeface="Calibri" pitchFamily="34" charset="0"/>
              </a:rPr>
              <a:t>major part </a:t>
            </a:r>
            <a:r>
              <a:rPr lang="en-US" sz="1600" dirty="0">
                <a:effectLst/>
                <a:latin typeface="Calibri" pitchFamily="34" charset="0"/>
                <a:cs typeface="Calibri" pitchFamily="34" charset="0"/>
              </a:rPr>
              <a:t>of their fund in equities and are willing to bear </a:t>
            </a:r>
            <a:r>
              <a:rPr lang="en-US" sz="1600" dirty="0" smtClean="0">
                <a:effectLst/>
                <a:latin typeface="Calibri" pitchFamily="34" charset="0"/>
                <a:cs typeface="Calibri" pitchFamily="34" charset="0"/>
              </a:rPr>
              <a:t>short-term decline </a:t>
            </a:r>
            <a:r>
              <a:rPr lang="en-US" sz="1600" dirty="0">
                <a:effectLst/>
                <a:latin typeface="Calibri" pitchFamily="34" charset="0"/>
                <a:cs typeface="Calibri" pitchFamily="34" charset="0"/>
              </a:rPr>
              <a:t>in value for possible future appreciation</a:t>
            </a:r>
            <a:r>
              <a:rPr lang="en-US" sz="1600" dirty="0" smtClean="0">
                <a:effectLst/>
                <a:latin typeface="Calibri" pitchFamily="34" charset="0"/>
                <a:cs typeface="Calibri" pitchFamily="34" charset="0"/>
              </a:rPr>
              <a:t>. </a:t>
            </a:r>
          </a:p>
          <a:p>
            <a:pPr marL="18288" indent="0" algn="just">
              <a:buNone/>
            </a:pPr>
            <a:r>
              <a:rPr lang="en-US" sz="1600" u="sng" dirty="0" smtClean="0">
                <a:effectLst/>
                <a:latin typeface="Calibri" pitchFamily="34" charset="0"/>
                <a:cs typeface="Calibri" pitchFamily="34" charset="0"/>
              </a:rPr>
              <a:t>Income </a:t>
            </a:r>
            <a:r>
              <a:rPr lang="en-US" sz="1600" u="sng" dirty="0">
                <a:effectLst/>
                <a:latin typeface="Calibri" pitchFamily="34" charset="0"/>
                <a:cs typeface="Calibri" pitchFamily="34" charset="0"/>
              </a:rPr>
              <a:t>Schemes</a:t>
            </a:r>
            <a:r>
              <a:rPr lang="en-US" sz="1600" dirty="0">
                <a:effectLst/>
                <a:latin typeface="Calibri" pitchFamily="34" charset="0"/>
                <a:cs typeface="Calibri" pitchFamily="34" charset="0"/>
              </a:rPr>
              <a:t>:</a:t>
            </a:r>
          </a:p>
          <a:p>
            <a:pPr marL="18288" indent="0" algn="just">
              <a:buNone/>
            </a:pPr>
            <a:r>
              <a:rPr lang="en-US" sz="1600" dirty="0">
                <a:effectLst/>
                <a:latin typeface="Calibri" pitchFamily="34" charset="0"/>
                <a:cs typeface="Calibri" pitchFamily="34" charset="0"/>
              </a:rPr>
              <a:t>Income Schemes are also known as debt schemes. The </a:t>
            </a:r>
            <a:r>
              <a:rPr lang="en-US" sz="1600" dirty="0" smtClean="0">
                <a:effectLst/>
                <a:latin typeface="Calibri" pitchFamily="34" charset="0"/>
                <a:cs typeface="Calibri" pitchFamily="34" charset="0"/>
              </a:rPr>
              <a:t>aim of </a:t>
            </a:r>
            <a:r>
              <a:rPr lang="en-US" sz="1600" dirty="0">
                <a:effectLst/>
                <a:latin typeface="Calibri" pitchFamily="34" charset="0"/>
                <a:cs typeface="Calibri" pitchFamily="34" charset="0"/>
              </a:rPr>
              <a:t>these schemes is to provide regular and steady income </a:t>
            </a:r>
            <a:r>
              <a:rPr lang="en-US" sz="1600" dirty="0" smtClean="0">
                <a:effectLst/>
                <a:latin typeface="Calibri" pitchFamily="34" charset="0"/>
                <a:cs typeface="Calibri" pitchFamily="34" charset="0"/>
              </a:rPr>
              <a:t>to investors</a:t>
            </a:r>
            <a:r>
              <a:rPr lang="en-US" sz="1600" dirty="0">
                <a:effectLst/>
                <a:latin typeface="Calibri" pitchFamily="34" charset="0"/>
                <a:cs typeface="Calibri" pitchFamily="34" charset="0"/>
              </a:rPr>
              <a:t>. These schemes generally invest in fixed </a:t>
            </a:r>
            <a:r>
              <a:rPr lang="en-US" sz="1600" dirty="0" smtClean="0">
                <a:effectLst/>
                <a:latin typeface="Calibri" pitchFamily="34" charset="0"/>
                <a:cs typeface="Calibri" pitchFamily="34" charset="0"/>
              </a:rPr>
              <a:t>income securities </a:t>
            </a:r>
            <a:r>
              <a:rPr lang="en-US" sz="1600" dirty="0">
                <a:effectLst/>
                <a:latin typeface="Calibri" pitchFamily="34" charset="0"/>
                <a:cs typeface="Calibri" pitchFamily="34" charset="0"/>
              </a:rPr>
              <a:t>such as bonds and corporate debentures. </a:t>
            </a:r>
            <a:r>
              <a:rPr lang="en-US" sz="1600" dirty="0" smtClean="0">
                <a:effectLst/>
                <a:latin typeface="Calibri" pitchFamily="34" charset="0"/>
                <a:cs typeface="Calibri" pitchFamily="34" charset="0"/>
              </a:rPr>
              <a:t>Capital appreciation </a:t>
            </a:r>
            <a:r>
              <a:rPr lang="en-US" sz="1600" dirty="0">
                <a:effectLst/>
                <a:latin typeface="Calibri" pitchFamily="34" charset="0"/>
                <a:cs typeface="Calibri" pitchFamily="34" charset="0"/>
              </a:rPr>
              <a:t>in such schemes may be limited.</a:t>
            </a:r>
          </a:p>
          <a:p>
            <a:pPr marL="18288" indent="0" algn="just">
              <a:buNone/>
            </a:pPr>
            <a:r>
              <a:rPr lang="en-US" sz="1600" u="sng" dirty="0">
                <a:effectLst/>
                <a:latin typeface="Calibri" pitchFamily="34" charset="0"/>
                <a:cs typeface="Calibri" pitchFamily="34" charset="0"/>
              </a:rPr>
              <a:t>Balanced Schemes</a:t>
            </a:r>
            <a:r>
              <a:rPr lang="en-US" sz="1600" dirty="0">
                <a:effectLst/>
                <a:latin typeface="Calibri" pitchFamily="34" charset="0"/>
                <a:cs typeface="Calibri" pitchFamily="34" charset="0"/>
              </a:rPr>
              <a:t>:</a:t>
            </a:r>
          </a:p>
          <a:p>
            <a:pPr marL="18288" indent="0" algn="just">
              <a:buNone/>
            </a:pPr>
            <a:r>
              <a:rPr lang="en-US" sz="1600" dirty="0">
                <a:effectLst/>
                <a:latin typeface="Calibri" pitchFamily="34" charset="0"/>
                <a:cs typeface="Calibri" pitchFamily="34" charset="0"/>
              </a:rPr>
              <a:t>Balanced Schemes aim to provide both growth and </a:t>
            </a:r>
            <a:r>
              <a:rPr lang="en-US" sz="1600" dirty="0" smtClean="0">
                <a:effectLst/>
                <a:latin typeface="Calibri" pitchFamily="34" charset="0"/>
                <a:cs typeface="Calibri" pitchFamily="34" charset="0"/>
              </a:rPr>
              <a:t>income by </a:t>
            </a:r>
            <a:r>
              <a:rPr lang="en-US" sz="1600" dirty="0">
                <a:effectLst/>
                <a:latin typeface="Calibri" pitchFamily="34" charset="0"/>
                <a:cs typeface="Calibri" pitchFamily="34" charset="0"/>
              </a:rPr>
              <a:t>periodically distributing a part of the income and capital </a:t>
            </a:r>
            <a:r>
              <a:rPr lang="en-US" sz="1600" dirty="0" smtClean="0">
                <a:effectLst/>
                <a:latin typeface="Calibri" pitchFamily="34" charset="0"/>
                <a:cs typeface="Calibri" pitchFamily="34" charset="0"/>
              </a:rPr>
              <a:t>gains they </a:t>
            </a:r>
            <a:r>
              <a:rPr lang="en-US" sz="1600" dirty="0">
                <a:effectLst/>
                <a:latin typeface="Calibri" pitchFamily="34" charset="0"/>
                <a:cs typeface="Calibri" pitchFamily="34" charset="0"/>
              </a:rPr>
              <a:t>can. These schemes invest in both shares and fixed </a:t>
            </a:r>
            <a:r>
              <a:rPr lang="en-US" sz="1600" dirty="0" smtClean="0">
                <a:effectLst/>
                <a:latin typeface="Calibri" pitchFamily="34" charset="0"/>
                <a:cs typeface="Calibri" pitchFamily="34" charset="0"/>
              </a:rPr>
              <a:t>income securities</a:t>
            </a:r>
            <a:r>
              <a:rPr lang="en-US" sz="1600" dirty="0">
                <a:effectLst/>
                <a:latin typeface="Calibri" pitchFamily="34" charset="0"/>
                <a:cs typeface="Calibri" pitchFamily="34" charset="0"/>
              </a:rPr>
              <a:t>, in the proportion indicated in their offer </a:t>
            </a:r>
            <a:r>
              <a:rPr lang="en-US" sz="1600" dirty="0" smtClean="0">
                <a:effectLst/>
                <a:latin typeface="Calibri" pitchFamily="34" charset="0"/>
                <a:cs typeface="Calibri" pitchFamily="34" charset="0"/>
              </a:rPr>
              <a:t>documents (</a:t>
            </a:r>
            <a:r>
              <a:rPr lang="en-US" sz="1600" dirty="0">
                <a:effectLst/>
                <a:latin typeface="Calibri" pitchFamily="34" charset="0"/>
                <a:cs typeface="Calibri" pitchFamily="34" charset="0"/>
              </a:rPr>
              <a:t>normally 50:50).</a:t>
            </a:r>
          </a:p>
          <a:p>
            <a:pPr marL="18288" indent="0" algn="just">
              <a:buNone/>
            </a:pPr>
            <a:r>
              <a:rPr lang="en-US" sz="1600" u="sng" dirty="0">
                <a:effectLst/>
                <a:latin typeface="Calibri" pitchFamily="34" charset="0"/>
                <a:cs typeface="Calibri" pitchFamily="34" charset="0"/>
              </a:rPr>
              <a:t>Money Market Schemes</a:t>
            </a:r>
            <a:r>
              <a:rPr lang="en-US" sz="1600" dirty="0">
                <a:effectLst/>
                <a:latin typeface="Calibri" pitchFamily="34" charset="0"/>
                <a:cs typeface="Calibri" pitchFamily="34" charset="0"/>
              </a:rPr>
              <a:t>:</a:t>
            </a:r>
          </a:p>
          <a:p>
            <a:pPr marL="18288" indent="0" algn="just">
              <a:buNone/>
            </a:pPr>
            <a:r>
              <a:rPr lang="en-US" sz="1600" dirty="0">
                <a:effectLst/>
                <a:latin typeface="Calibri" pitchFamily="34" charset="0"/>
                <a:cs typeface="Calibri" pitchFamily="34" charset="0"/>
              </a:rPr>
              <a:t>Money Market Schemes aim to provide easy liquidity</a:t>
            </a:r>
            <a:r>
              <a:rPr lang="en-US" sz="1600" dirty="0" smtClean="0">
                <a:effectLst/>
                <a:latin typeface="Calibri" pitchFamily="34" charset="0"/>
                <a:cs typeface="Calibri" pitchFamily="34" charset="0"/>
              </a:rPr>
              <a:t>, preservation </a:t>
            </a:r>
            <a:r>
              <a:rPr lang="en-US" sz="1600" dirty="0">
                <a:effectLst/>
                <a:latin typeface="Calibri" pitchFamily="34" charset="0"/>
                <a:cs typeface="Calibri" pitchFamily="34" charset="0"/>
              </a:rPr>
              <a:t>of capital and moderate income. These </a:t>
            </a:r>
            <a:r>
              <a:rPr lang="en-US" sz="1600" dirty="0" smtClean="0">
                <a:effectLst/>
                <a:latin typeface="Calibri" pitchFamily="34" charset="0"/>
                <a:cs typeface="Calibri" pitchFamily="34" charset="0"/>
              </a:rPr>
              <a:t>schemes generally </a:t>
            </a:r>
            <a:r>
              <a:rPr lang="en-US" sz="1600" dirty="0">
                <a:effectLst/>
                <a:latin typeface="Calibri" pitchFamily="34" charset="0"/>
                <a:cs typeface="Calibri" pitchFamily="34" charset="0"/>
              </a:rPr>
              <a:t>invest in safer, short-term instruments, such </a:t>
            </a:r>
            <a:r>
              <a:rPr lang="en-US" sz="1600" dirty="0" smtClean="0">
                <a:effectLst/>
                <a:latin typeface="Calibri" pitchFamily="34" charset="0"/>
                <a:cs typeface="Calibri" pitchFamily="34" charset="0"/>
              </a:rPr>
              <a:t>as treasury </a:t>
            </a:r>
            <a:r>
              <a:rPr lang="en-US" sz="1600" dirty="0">
                <a:effectLst/>
                <a:latin typeface="Calibri" pitchFamily="34" charset="0"/>
                <a:cs typeface="Calibri" pitchFamily="34" charset="0"/>
              </a:rPr>
              <a:t>bills, certificates of deposit, commercial paper </a:t>
            </a:r>
            <a:r>
              <a:rPr lang="en-US" sz="1600" dirty="0" smtClean="0">
                <a:effectLst/>
                <a:latin typeface="Calibri" pitchFamily="34" charset="0"/>
                <a:cs typeface="Calibri" pitchFamily="34" charset="0"/>
              </a:rPr>
              <a:t>and inter-bank </a:t>
            </a:r>
            <a:r>
              <a:rPr lang="en-US" sz="1600" dirty="0">
                <a:effectLst/>
                <a:latin typeface="Calibri" pitchFamily="34" charset="0"/>
                <a:cs typeface="Calibri" pitchFamily="34" charset="0"/>
              </a:rPr>
              <a:t>call money.</a:t>
            </a:r>
          </a:p>
        </p:txBody>
      </p:sp>
      <p:sp>
        <p:nvSpPr>
          <p:cNvPr id="3" name="Title 2"/>
          <p:cNvSpPr>
            <a:spLocks noGrp="1"/>
          </p:cNvSpPr>
          <p:nvPr>
            <p:ph type="title"/>
          </p:nvPr>
        </p:nvSpPr>
        <p:spPr>
          <a:xfrm>
            <a:off x="609600" y="0"/>
            <a:ext cx="7543800" cy="533400"/>
          </a:xfrm>
        </p:spPr>
        <p:txBody>
          <a:bodyPr/>
          <a:lstStyle/>
          <a:p>
            <a:pPr algn="ctr"/>
            <a:r>
              <a:rPr lang="en-US" sz="3600" dirty="0">
                <a:latin typeface="Calibri" pitchFamily="34" charset="0"/>
                <a:cs typeface="Calibri" pitchFamily="34" charset="0"/>
              </a:rPr>
              <a:t>TYPES OF MUTUAL FUND</a:t>
            </a:r>
            <a:endParaRPr lang="en-US" sz="3600" dirty="0"/>
          </a:p>
        </p:txBody>
      </p:sp>
    </p:spTree>
    <p:extLst>
      <p:ext uri="{BB962C8B-B14F-4D97-AF65-F5344CB8AC3E}">
        <p14:creationId xmlns="" xmlns:p14="http://schemas.microsoft.com/office/powerpoint/2010/main" val="736991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30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30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30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30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30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30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30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30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30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30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30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30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685801"/>
            <a:ext cx="7848600" cy="5867399"/>
          </a:xfrm>
        </p:spPr>
        <p:txBody>
          <a:bodyPr>
            <a:noAutofit/>
          </a:bodyPr>
          <a:lstStyle/>
          <a:p>
            <a:pPr marL="18288" indent="0">
              <a:buNone/>
            </a:pPr>
            <a:r>
              <a:rPr lang="en-US" sz="2000" b="1" dirty="0">
                <a:latin typeface="Calibri" pitchFamily="34" charset="0"/>
                <a:cs typeface="Calibri" pitchFamily="34" charset="0"/>
              </a:rPr>
              <a:t>OTHER SCHEMES</a:t>
            </a:r>
          </a:p>
          <a:p>
            <a:pPr marL="18288" indent="0">
              <a:buNone/>
            </a:pPr>
            <a:r>
              <a:rPr lang="en-US" sz="1600" u="sng" dirty="0" smtClean="0">
                <a:effectLst/>
                <a:latin typeface="Calibri" pitchFamily="34" charset="0"/>
                <a:cs typeface="Calibri" pitchFamily="34" charset="0"/>
              </a:rPr>
              <a:t>1. Tax </a:t>
            </a:r>
            <a:r>
              <a:rPr lang="en-US" sz="1600" u="sng" dirty="0">
                <a:effectLst/>
                <a:latin typeface="Calibri" pitchFamily="34" charset="0"/>
                <a:cs typeface="Calibri" pitchFamily="34" charset="0"/>
              </a:rPr>
              <a:t>Saving Schemes</a:t>
            </a:r>
            <a:r>
              <a:rPr lang="en-US" sz="1600" dirty="0">
                <a:effectLst/>
                <a:latin typeface="Calibri" pitchFamily="34" charset="0"/>
                <a:cs typeface="Calibri" pitchFamily="34" charset="0"/>
              </a:rPr>
              <a:t>:</a:t>
            </a:r>
          </a:p>
          <a:p>
            <a:pPr marL="18288" indent="0" algn="just">
              <a:buNone/>
            </a:pPr>
            <a:r>
              <a:rPr lang="en-US" sz="1600" dirty="0">
                <a:effectLst/>
                <a:latin typeface="Calibri" pitchFamily="34" charset="0"/>
                <a:cs typeface="Calibri" pitchFamily="34" charset="0"/>
              </a:rPr>
              <a:t>Tax-saving schemes offer tax rebates to the investors </a:t>
            </a:r>
            <a:r>
              <a:rPr lang="en-US" sz="1600" dirty="0" smtClean="0">
                <a:effectLst/>
                <a:latin typeface="Calibri" pitchFamily="34" charset="0"/>
                <a:cs typeface="Calibri" pitchFamily="34" charset="0"/>
              </a:rPr>
              <a:t>under tax </a:t>
            </a:r>
            <a:r>
              <a:rPr lang="en-US" sz="1600" dirty="0">
                <a:effectLst/>
                <a:latin typeface="Calibri" pitchFamily="34" charset="0"/>
                <a:cs typeface="Calibri" pitchFamily="34" charset="0"/>
              </a:rPr>
              <a:t>laws prescribed from time to time. Under </a:t>
            </a:r>
            <a:r>
              <a:rPr lang="en-US" sz="1600" dirty="0" smtClean="0">
                <a:effectLst/>
                <a:latin typeface="Calibri" pitchFamily="34" charset="0"/>
                <a:cs typeface="Calibri" pitchFamily="34" charset="0"/>
              </a:rPr>
              <a:t>Sec.80C </a:t>
            </a:r>
            <a:r>
              <a:rPr lang="en-US" sz="1600" dirty="0">
                <a:effectLst/>
                <a:latin typeface="Calibri" pitchFamily="34" charset="0"/>
                <a:cs typeface="Calibri" pitchFamily="34" charset="0"/>
              </a:rPr>
              <a:t>of the </a:t>
            </a:r>
            <a:r>
              <a:rPr lang="en-US" sz="1600" dirty="0" smtClean="0">
                <a:effectLst/>
                <a:latin typeface="Calibri" pitchFamily="34" charset="0"/>
                <a:cs typeface="Calibri" pitchFamily="34" charset="0"/>
              </a:rPr>
              <a:t>Income Tax </a:t>
            </a:r>
            <a:r>
              <a:rPr lang="en-US" sz="1600" dirty="0">
                <a:effectLst/>
                <a:latin typeface="Calibri" pitchFamily="34" charset="0"/>
                <a:cs typeface="Calibri" pitchFamily="34" charset="0"/>
              </a:rPr>
              <a:t>Act, contributions made to any Equity Linked Savings </a:t>
            </a:r>
            <a:r>
              <a:rPr lang="en-US" sz="1600" dirty="0" smtClean="0">
                <a:effectLst/>
                <a:latin typeface="Calibri" pitchFamily="34" charset="0"/>
                <a:cs typeface="Calibri" pitchFamily="34" charset="0"/>
              </a:rPr>
              <a:t>Scheme (</a:t>
            </a:r>
            <a:r>
              <a:rPr lang="en-US" sz="1600" dirty="0">
                <a:effectLst/>
                <a:latin typeface="Calibri" pitchFamily="34" charset="0"/>
                <a:cs typeface="Calibri" pitchFamily="34" charset="0"/>
              </a:rPr>
              <a:t>ELSS) are eligible for rebate.</a:t>
            </a:r>
          </a:p>
          <a:p>
            <a:pPr marL="18288" indent="0" algn="just">
              <a:buNone/>
            </a:pPr>
            <a:r>
              <a:rPr lang="en-US" sz="1600" u="sng" dirty="0" smtClean="0">
                <a:effectLst/>
                <a:latin typeface="Calibri" pitchFamily="34" charset="0"/>
                <a:cs typeface="Calibri" pitchFamily="34" charset="0"/>
              </a:rPr>
              <a:t>2. Index </a:t>
            </a:r>
            <a:r>
              <a:rPr lang="en-US" sz="1600" u="sng" dirty="0">
                <a:effectLst/>
                <a:latin typeface="Calibri" pitchFamily="34" charset="0"/>
                <a:cs typeface="Calibri" pitchFamily="34" charset="0"/>
              </a:rPr>
              <a:t>Schemes</a:t>
            </a:r>
            <a:r>
              <a:rPr lang="en-US" sz="1600" dirty="0">
                <a:effectLst/>
                <a:latin typeface="Calibri" pitchFamily="34" charset="0"/>
                <a:cs typeface="Calibri" pitchFamily="34" charset="0"/>
              </a:rPr>
              <a:t>:</a:t>
            </a:r>
          </a:p>
          <a:p>
            <a:pPr marL="18288" indent="0" algn="just">
              <a:buNone/>
            </a:pPr>
            <a:r>
              <a:rPr lang="en-US" sz="1600" dirty="0">
                <a:effectLst/>
                <a:latin typeface="Calibri" pitchFamily="34" charset="0"/>
                <a:cs typeface="Calibri" pitchFamily="34" charset="0"/>
              </a:rPr>
              <a:t>Index schemes attempt to replicate the performance of </a:t>
            </a:r>
            <a:r>
              <a:rPr lang="en-US" sz="1600" dirty="0" smtClean="0">
                <a:effectLst/>
                <a:latin typeface="Calibri" pitchFamily="34" charset="0"/>
                <a:cs typeface="Calibri" pitchFamily="34" charset="0"/>
              </a:rPr>
              <a:t>a particular </a:t>
            </a:r>
            <a:r>
              <a:rPr lang="en-US" sz="1600" dirty="0">
                <a:effectLst/>
                <a:latin typeface="Calibri" pitchFamily="34" charset="0"/>
                <a:cs typeface="Calibri" pitchFamily="34" charset="0"/>
              </a:rPr>
              <a:t>index such as the BSE Sensex or the NSE 50. </a:t>
            </a:r>
            <a:r>
              <a:rPr lang="en-US" sz="1600" dirty="0" smtClean="0">
                <a:effectLst/>
                <a:latin typeface="Calibri" pitchFamily="34" charset="0"/>
                <a:cs typeface="Calibri" pitchFamily="34" charset="0"/>
              </a:rPr>
              <a:t>The portfolio </a:t>
            </a:r>
            <a:r>
              <a:rPr lang="en-US" sz="1600" dirty="0">
                <a:effectLst/>
                <a:latin typeface="Calibri" pitchFamily="34" charset="0"/>
                <a:cs typeface="Calibri" pitchFamily="34" charset="0"/>
              </a:rPr>
              <a:t>of these schemes will consist of only those stocks </a:t>
            </a:r>
            <a:r>
              <a:rPr lang="en-US" sz="1600" dirty="0" smtClean="0">
                <a:effectLst/>
                <a:latin typeface="Calibri" pitchFamily="34" charset="0"/>
                <a:cs typeface="Calibri" pitchFamily="34" charset="0"/>
              </a:rPr>
              <a:t>that constitute </a:t>
            </a:r>
            <a:r>
              <a:rPr lang="en-US" sz="1600" dirty="0">
                <a:effectLst/>
                <a:latin typeface="Calibri" pitchFamily="34" charset="0"/>
                <a:cs typeface="Calibri" pitchFamily="34" charset="0"/>
              </a:rPr>
              <a:t>the index. The percentage of each stock to the </a:t>
            </a:r>
            <a:r>
              <a:rPr lang="en-US" sz="1600" dirty="0" smtClean="0">
                <a:effectLst/>
                <a:latin typeface="Calibri" pitchFamily="34" charset="0"/>
                <a:cs typeface="Calibri" pitchFamily="34" charset="0"/>
              </a:rPr>
              <a:t>total holding </a:t>
            </a:r>
            <a:r>
              <a:rPr lang="en-US" sz="1600" dirty="0">
                <a:effectLst/>
                <a:latin typeface="Calibri" pitchFamily="34" charset="0"/>
                <a:cs typeface="Calibri" pitchFamily="34" charset="0"/>
              </a:rPr>
              <a:t>will be identical to the stocks index weightage. </a:t>
            </a:r>
            <a:r>
              <a:rPr lang="en-US" sz="1600" dirty="0" smtClean="0">
                <a:effectLst/>
                <a:latin typeface="Calibri" pitchFamily="34" charset="0"/>
                <a:cs typeface="Calibri" pitchFamily="34" charset="0"/>
              </a:rPr>
              <a:t>And hence</a:t>
            </a:r>
            <a:r>
              <a:rPr lang="en-US" sz="1600" dirty="0">
                <a:effectLst/>
                <a:latin typeface="Calibri" pitchFamily="34" charset="0"/>
                <a:cs typeface="Calibri" pitchFamily="34" charset="0"/>
              </a:rPr>
              <a:t>, the returns from such schemes would be more or </a:t>
            </a:r>
            <a:r>
              <a:rPr lang="en-US" sz="1600" dirty="0" smtClean="0">
                <a:effectLst/>
                <a:latin typeface="Calibri" pitchFamily="34" charset="0"/>
                <a:cs typeface="Calibri" pitchFamily="34" charset="0"/>
              </a:rPr>
              <a:t>less equivalent </a:t>
            </a:r>
            <a:r>
              <a:rPr lang="en-US" sz="1600" dirty="0">
                <a:effectLst/>
                <a:latin typeface="Calibri" pitchFamily="34" charset="0"/>
                <a:cs typeface="Calibri" pitchFamily="34" charset="0"/>
              </a:rPr>
              <a:t>to those of the Index.</a:t>
            </a:r>
          </a:p>
          <a:p>
            <a:pPr marL="18288" indent="0" algn="just">
              <a:buNone/>
            </a:pPr>
            <a:r>
              <a:rPr lang="en-US" sz="1600" u="sng" dirty="0" smtClean="0">
                <a:effectLst/>
                <a:latin typeface="Calibri" pitchFamily="34" charset="0"/>
                <a:cs typeface="Calibri" pitchFamily="34" charset="0"/>
              </a:rPr>
              <a:t>3. Sector </a:t>
            </a:r>
            <a:r>
              <a:rPr lang="en-US" sz="1600" u="sng" dirty="0">
                <a:effectLst/>
                <a:latin typeface="Calibri" pitchFamily="34" charset="0"/>
                <a:cs typeface="Calibri" pitchFamily="34" charset="0"/>
              </a:rPr>
              <a:t>Specific Schemes</a:t>
            </a:r>
            <a:r>
              <a:rPr lang="en-US" sz="1600" dirty="0">
                <a:effectLst/>
                <a:latin typeface="Calibri" pitchFamily="34" charset="0"/>
                <a:cs typeface="Calibri" pitchFamily="34" charset="0"/>
              </a:rPr>
              <a:t>:</a:t>
            </a:r>
          </a:p>
          <a:p>
            <a:pPr marL="18288" indent="0" algn="just">
              <a:buNone/>
            </a:pPr>
            <a:r>
              <a:rPr lang="en-US" sz="1600" dirty="0">
                <a:effectLst/>
                <a:latin typeface="Calibri" pitchFamily="34" charset="0"/>
                <a:cs typeface="Calibri" pitchFamily="34" charset="0"/>
              </a:rPr>
              <a:t>These are the funds/schemes which invest in the </a:t>
            </a:r>
            <a:r>
              <a:rPr lang="en-US" sz="1600" dirty="0" smtClean="0">
                <a:effectLst/>
                <a:latin typeface="Calibri" pitchFamily="34" charset="0"/>
                <a:cs typeface="Calibri" pitchFamily="34" charset="0"/>
              </a:rPr>
              <a:t>securities of </a:t>
            </a:r>
            <a:r>
              <a:rPr lang="en-US" sz="1600" dirty="0">
                <a:effectLst/>
                <a:latin typeface="Calibri" pitchFamily="34" charset="0"/>
                <a:cs typeface="Calibri" pitchFamily="34" charset="0"/>
              </a:rPr>
              <a:t>only those sectors or </a:t>
            </a:r>
            <a:r>
              <a:rPr lang="en-US" sz="1600" dirty="0" smtClean="0">
                <a:effectLst/>
                <a:latin typeface="Calibri" pitchFamily="34" charset="0"/>
                <a:cs typeface="Calibri" pitchFamily="34" charset="0"/>
              </a:rPr>
              <a:t>industries </a:t>
            </a:r>
            <a:r>
              <a:rPr lang="en-US" sz="1600" dirty="0">
                <a:effectLst/>
                <a:latin typeface="Calibri" pitchFamily="34" charset="0"/>
                <a:cs typeface="Calibri" pitchFamily="34" charset="0"/>
              </a:rPr>
              <a:t>as specified in the </a:t>
            </a:r>
            <a:r>
              <a:rPr lang="en-US" sz="1600" dirty="0" smtClean="0">
                <a:effectLst/>
                <a:latin typeface="Calibri" pitchFamily="34" charset="0"/>
                <a:cs typeface="Calibri" pitchFamily="34" charset="0"/>
              </a:rPr>
              <a:t>offer documents</a:t>
            </a:r>
            <a:r>
              <a:rPr lang="en-US" sz="1600" dirty="0">
                <a:effectLst/>
                <a:latin typeface="Calibri" pitchFamily="34" charset="0"/>
                <a:cs typeface="Calibri" pitchFamily="34" charset="0"/>
              </a:rPr>
              <a:t>, e.g., Pharmaceuticals, Software, Fast </a:t>
            </a:r>
            <a:r>
              <a:rPr lang="en-US" sz="1600" dirty="0" smtClean="0">
                <a:effectLst/>
                <a:latin typeface="Calibri" pitchFamily="34" charset="0"/>
                <a:cs typeface="Calibri" pitchFamily="34" charset="0"/>
              </a:rPr>
              <a:t>Moving Consumer </a:t>
            </a:r>
            <a:r>
              <a:rPr lang="en-US" sz="1600" dirty="0">
                <a:effectLst/>
                <a:latin typeface="Calibri" pitchFamily="34" charset="0"/>
                <a:cs typeface="Calibri" pitchFamily="34" charset="0"/>
              </a:rPr>
              <a:t>Goods (FMCG), Petroleum stocks, etc. The returns </a:t>
            </a:r>
            <a:r>
              <a:rPr lang="en-US" sz="1600" dirty="0" smtClean="0">
                <a:effectLst/>
                <a:latin typeface="Calibri" pitchFamily="34" charset="0"/>
                <a:cs typeface="Calibri" pitchFamily="34" charset="0"/>
              </a:rPr>
              <a:t>in these </a:t>
            </a:r>
            <a:r>
              <a:rPr lang="en-US" sz="1600" dirty="0">
                <a:effectLst/>
                <a:latin typeface="Calibri" pitchFamily="34" charset="0"/>
                <a:cs typeface="Calibri" pitchFamily="34" charset="0"/>
              </a:rPr>
              <a:t>funds are dependent on the performance of the </a:t>
            </a:r>
            <a:r>
              <a:rPr lang="en-US" sz="1600" dirty="0" smtClean="0">
                <a:effectLst/>
                <a:latin typeface="Calibri" pitchFamily="34" charset="0"/>
                <a:cs typeface="Calibri" pitchFamily="34" charset="0"/>
              </a:rPr>
              <a:t>respective sectors/industries</a:t>
            </a:r>
            <a:r>
              <a:rPr lang="en-US" sz="1600" dirty="0">
                <a:effectLst/>
                <a:latin typeface="Calibri" pitchFamily="34" charset="0"/>
                <a:cs typeface="Calibri" pitchFamily="34" charset="0"/>
              </a:rPr>
              <a:t>. While these funds may give higher returns</a:t>
            </a:r>
            <a:r>
              <a:rPr lang="en-US" sz="1600" dirty="0" smtClean="0">
                <a:effectLst/>
                <a:latin typeface="Calibri" pitchFamily="34" charset="0"/>
                <a:cs typeface="Calibri" pitchFamily="34" charset="0"/>
              </a:rPr>
              <a:t>, they </a:t>
            </a:r>
            <a:r>
              <a:rPr lang="en-US" sz="1600" dirty="0">
                <a:effectLst/>
                <a:latin typeface="Calibri" pitchFamily="34" charset="0"/>
                <a:cs typeface="Calibri" pitchFamily="34" charset="0"/>
              </a:rPr>
              <a:t>are more risky compared to diversified funds. Investors </a:t>
            </a:r>
            <a:r>
              <a:rPr lang="en-US" sz="1600" dirty="0" smtClean="0">
                <a:effectLst/>
                <a:latin typeface="Calibri" pitchFamily="34" charset="0"/>
                <a:cs typeface="Calibri" pitchFamily="34" charset="0"/>
              </a:rPr>
              <a:t>need to </a:t>
            </a:r>
            <a:r>
              <a:rPr lang="en-US" sz="1600" dirty="0">
                <a:effectLst/>
                <a:latin typeface="Calibri" pitchFamily="34" charset="0"/>
                <a:cs typeface="Calibri" pitchFamily="34" charset="0"/>
              </a:rPr>
              <a:t>keep a watch on the performance of those </a:t>
            </a:r>
            <a:r>
              <a:rPr lang="en-US" sz="1600" dirty="0" smtClean="0">
                <a:effectLst/>
                <a:latin typeface="Calibri" pitchFamily="34" charset="0"/>
                <a:cs typeface="Calibri" pitchFamily="34" charset="0"/>
              </a:rPr>
              <a:t>sectors/industries and </a:t>
            </a:r>
            <a:r>
              <a:rPr lang="en-US" sz="1600" dirty="0">
                <a:effectLst/>
                <a:latin typeface="Calibri" pitchFamily="34" charset="0"/>
                <a:cs typeface="Calibri" pitchFamily="34" charset="0"/>
              </a:rPr>
              <a:t>must exit at an appropriate time.</a:t>
            </a:r>
          </a:p>
        </p:txBody>
      </p:sp>
      <p:sp>
        <p:nvSpPr>
          <p:cNvPr id="3" name="Title 2"/>
          <p:cNvSpPr>
            <a:spLocks noGrp="1"/>
          </p:cNvSpPr>
          <p:nvPr>
            <p:ph type="title"/>
          </p:nvPr>
        </p:nvSpPr>
        <p:spPr>
          <a:xfrm>
            <a:off x="685800" y="0"/>
            <a:ext cx="7543800" cy="609600"/>
          </a:xfrm>
        </p:spPr>
        <p:txBody>
          <a:bodyPr/>
          <a:lstStyle/>
          <a:p>
            <a:pPr algn="ctr"/>
            <a:r>
              <a:rPr lang="en-US" sz="3600" dirty="0">
                <a:latin typeface="Calibri" pitchFamily="34" charset="0"/>
                <a:cs typeface="Calibri" pitchFamily="34" charset="0"/>
              </a:rPr>
              <a:t>TYPES OF MUTUAL FUND</a:t>
            </a:r>
            <a:endParaRPr lang="en-US" sz="3600" dirty="0"/>
          </a:p>
        </p:txBody>
      </p:sp>
    </p:spTree>
    <p:extLst>
      <p:ext uri="{BB962C8B-B14F-4D97-AF65-F5344CB8AC3E}">
        <p14:creationId xmlns="" xmlns:p14="http://schemas.microsoft.com/office/powerpoint/2010/main" val="389703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3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3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3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3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p:cTn id="15" dur="3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6" dur="3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7" dur="3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8" dur="3000"/>
                                        <p:tgtEl>
                                          <p:spTgt spid="2">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p:cTn id="23" dur="3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4" dur="3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5" dur="3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6" dur="3000"/>
                                        <p:tgtEl>
                                          <p:spTgt spid="2">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p:cTn id="31" dur="3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32" dur="3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33" dur="3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34" dur="3000"/>
                                        <p:tgtEl>
                                          <p:spTgt spid="2">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calcmode="lin" valueType="num">
                                      <p:cBhvr>
                                        <p:cTn id="39" dur="3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40" dur="3000" fill="hold"/>
                                        <p:tgtEl>
                                          <p:spTgt spid="2">
                                            <p:txEl>
                                              <p:pRg st="4" end="4"/>
                                            </p:txEl>
                                          </p:spTgt>
                                        </p:tgtEl>
                                        <p:attrNameLst>
                                          <p:attrName>ppt_h</p:attrName>
                                        </p:attrNameLst>
                                      </p:cBhvr>
                                      <p:tavLst>
                                        <p:tav tm="0">
                                          <p:val>
                                            <p:fltVal val="0"/>
                                          </p:val>
                                        </p:tav>
                                        <p:tav tm="100000">
                                          <p:val>
                                            <p:strVal val="#ppt_h"/>
                                          </p:val>
                                        </p:tav>
                                      </p:tavLst>
                                    </p:anim>
                                    <p:anim calcmode="lin" valueType="num">
                                      <p:cBhvr>
                                        <p:cTn id="41" dur="3000" fill="hold"/>
                                        <p:tgtEl>
                                          <p:spTgt spid="2">
                                            <p:txEl>
                                              <p:pRg st="4" end="4"/>
                                            </p:txEl>
                                          </p:spTgt>
                                        </p:tgtEl>
                                        <p:attrNameLst>
                                          <p:attrName>style.rotation</p:attrName>
                                        </p:attrNameLst>
                                      </p:cBhvr>
                                      <p:tavLst>
                                        <p:tav tm="0">
                                          <p:val>
                                            <p:fltVal val="90"/>
                                          </p:val>
                                        </p:tav>
                                        <p:tav tm="100000">
                                          <p:val>
                                            <p:fltVal val="0"/>
                                          </p:val>
                                        </p:tav>
                                      </p:tavLst>
                                    </p:anim>
                                    <p:animEffect transition="in" filter="fade">
                                      <p:cBhvr>
                                        <p:cTn id="42" dur="3000"/>
                                        <p:tgtEl>
                                          <p:spTgt spid="2">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 calcmode="lin" valueType="num">
                                      <p:cBhvr>
                                        <p:cTn id="47" dur="3000" fill="hold"/>
                                        <p:tgtEl>
                                          <p:spTgt spid="2">
                                            <p:txEl>
                                              <p:pRg st="5" end="5"/>
                                            </p:txEl>
                                          </p:spTgt>
                                        </p:tgtEl>
                                        <p:attrNameLst>
                                          <p:attrName>ppt_w</p:attrName>
                                        </p:attrNameLst>
                                      </p:cBhvr>
                                      <p:tavLst>
                                        <p:tav tm="0">
                                          <p:val>
                                            <p:fltVal val="0"/>
                                          </p:val>
                                        </p:tav>
                                        <p:tav tm="100000">
                                          <p:val>
                                            <p:strVal val="#ppt_w"/>
                                          </p:val>
                                        </p:tav>
                                      </p:tavLst>
                                    </p:anim>
                                    <p:anim calcmode="lin" valueType="num">
                                      <p:cBhvr>
                                        <p:cTn id="48" dur="3000" fill="hold"/>
                                        <p:tgtEl>
                                          <p:spTgt spid="2">
                                            <p:txEl>
                                              <p:pRg st="5" end="5"/>
                                            </p:txEl>
                                          </p:spTgt>
                                        </p:tgtEl>
                                        <p:attrNameLst>
                                          <p:attrName>ppt_h</p:attrName>
                                        </p:attrNameLst>
                                      </p:cBhvr>
                                      <p:tavLst>
                                        <p:tav tm="0">
                                          <p:val>
                                            <p:fltVal val="0"/>
                                          </p:val>
                                        </p:tav>
                                        <p:tav tm="100000">
                                          <p:val>
                                            <p:strVal val="#ppt_h"/>
                                          </p:val>
                                        </p:tav>
                                      </p:tavLst>
                                    </p:anim>
                                    <p:anim calcmode="lin" valueType="num">
                                      <p:cBhvr>
                                        <p:cTn id="49" dur="3000" fill="hold"/>
                                        <p:tgtEl>
                                          <p:spTgt spid="2">
                                            <p:txEl>
                                              <p:pRg st="5" end="5"/>
                                            </p:txEl>
                                          </p:spTgt>
                                        </p:tgtEl>
                                        <p:attrNameLst>
                                          <p:attrName>style.rotation</p:attrName>
                                        </p:attrNameLst>
                                      </p:cBhvr>
                                      <p:tavLst>
                                        <p:tav tm="0">
                                          <p:val>
                                            <p:fltVal val="90"/>
                                          </p:val>
                                        </p:tav>
                                        <p:tav tm="100000">
                                          <p:val>
                                            <p:fltVal val="0"/>
                                          </p:val>
                                        </p:tav>
                                      </p:tavLst>
                                    </p:anim>
                                    <p:animEffect transition="in" filter="fade">
                                      <p:cBhvr>
                                        <p:cTn id="50" dur="3000"/>
                                        <p:tgtEl>
                                          <p:spTgt spid="2">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2">
                                            <p:txEl>
                                              <p:pRg st="6" end="6"/>
                                            </p:txEl>
                                          </p:spTgt>
                                        </p:tgtEl>
                                        <p:attrNameLst>
                                          <p:attrName>style.visibility</p:attrName>
                                        </p:attrNameLst>
                                      </p:cBhvr>
                                      <p:to>
                                        <p:strVal val="visible"/>
                                      </p:to>
                                    </p:set>
                                    <p:anim calcmode="lin" valueType="num">
                                      <p:cBhvr>
                                        <p:cTn id="55" dur="3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56" dur="3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57" dur="3000" fill="hold"/>
                                        <p:tgtEl>
                                          <p:spTgt spid="2">
                                            <p:txEl>
                                              <p:pRg st="6" end="6"/>
                                            </p:txEl>
                                          </p:spTgt>
                                        </p:tgtEl>
                                        <p:attrNameLst>
                                          <p:attrName>style.rotation</p:attrName>
                                        </p:attrNameLst>
                                      </p:cBhvr>
                                      <p:tavLst>
                                        <p:tav tm="0">
                                          <p:val>
                                            <p:fltVal val="90"/>
                                          </p:val>
                                        </p:tav>
                                        <p:tav tm="100000">
                                          <p:val>
                                            <p:fltVal val="0"/>
                                          </p:val>
                                        </p:tav>
                                      </p:tavLst>
                                    </p:anim>
                                    <p:animEffect transition="in" filter="fade">
                                      <p:cBhvr>
                                        <p:cTn id="58" dur="3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1"/>
            <a:ext cx="8305800" cy="5714999"/>
          </a:xfrm>
        </p:spPr>
        <p:txBody>
          <a:bodyPr>
            <a:normAutofit fontScale="77500" lnSpcReduction="20000"/>
          </a:bodyPr>
          <a:lstStyle/>
          <a:p>
            <a:pPr marL="18288" indent="0" algn="just">
              <a:buNone/>
            </a:pPr>
            <a:r>
              <a:rPr lang="en-US" dirty="0">
                <a:effectLst/>
                <a:latin typeface="Calibri" pitchFamily="34" charset="0"/>
                <a:cs typeface="Calibri" pitchFamily="34" charset="0"/>
              </a:rPr>
              <a:t>1. As far as mutual funds are concerned, SEBI </a:t>
            </a:r>
            <a:r>
              <a:rPr lang="en-US" dirty="0" smtClean="0">
                <a:effectLst/>
                <a:latin typeface="Calibri" pitchFamily="34" charset="0"/>
                <a:cs typeface="Calibri" pitchFamily="34" charset="0"/>
              </a:rPr>
              <a:t>formulates policies </a:t>
            </a:r>
            <a:r>
              <a:rPr lang="en-US" dirty="0">
                <a:effectLst/>
                <a:latin typeface="Calibri" pitchFamily="34" charset="0"/>
                <a:cs typeface="Calibri" pitchFamily="34" charset="0"/>
              </a:rPr>
              <a:t>and regulates the mutual funds to protect </a:t>
            </a:r>
            <a:r>
              <a:rPr lang="en-US" dirty="0" smtClean="0">
                <a:effectLst/>
                <a:latin typeface="Calibri" pitchFamily="34" charset="0"/>
                <a:cs typeface="Calibri" pitchFamily="34" charset="0"/>
              </a:rPr>
              <a:t>the interest </a:t>
            </a:r>
            <a:r>
              <a:rPr lang="en-US" dirty="0">
                <a:effectLst/>
                <a:latin typeface="Calibri" pitchFamily="34" charset="0"/>
                <a:cs typeface="Calibri" pitchFamily="34" charset="0"/>
              </a:rPr>
              <a:t>of the investors.</a:t>
            </a:r>
          </a:p>
          <a:p>
            <a:pPr marL="18288" indent="0" algn="just">
              <a:buNone/>
            </a:pPr>
            <a:r>
              <a:rPr lang="en-US" dirty="0">
                <a:effectLst/>
                <a:latin typeface="Calibri" pitchFamily="34" charset="0"/>
                <a:cs typeface="Calibri" pitchFamily="34" charset="0"/>
              </a:rPr>
              <a:t>2. SEBI notified regulations for the mutual funds in 1993</a:t>
            </a:r>
            <a:r>
              <a:rPr lang="en-US" dirty="0" smtClean="0">
                <a:effectLst/>
                <a:latin typeface="Calibri" pitchFamily="34" charset="0"/>
                <a:cs typeface="Calibri" pitchFamily="34" charset="0"/>
              </a:rPr>
              <a:t>. Thereafter</a:t>
            </a:r>
            <a:r>
              <a:rPr lang="en-US" dirty="0">
                <a:effectLst/>
                <a:latin typeface="Calibri" pitchFamily="34" charset="0"/>
                <a:cs typeface="Calibri" pitchFamily="34" charset="0"/>
              </a:rPr>
              <a:t>, mutual funds sponsored by private </a:t>
            </a:r>
            <a:r>
              <a:rPr lang="en-US" dirty="0" smtClean="0">
                <a:effectLst/>
                <a:latin typeface="Calibri" pitchFamily="34" charset="0"/>
                <a:cs typeface="Calibri" pitchFamily="34" charset="0"/>
              </a:rPr>
              <a:t>sector entities </a:t>
            </a:r>
            <a:r>
              <a:rPr lang="en-US" dirty="0">
                <a:effectLst/>
                <a:latin typeface="Calibri" pitchFamily="34" charset="0"/>
                <a:cs typeface="Calibri" pitchFamily="34" charset="0"/>
              </a:rPr>
              <a:t>were allowed to enter the capital market</a:t>
            </a:r>
            <a:r>
              <a:rPr lang="en-US" dirty="0" smtClean="0">
                <a:effectLst/>
                <a:latin typeface="Calibri" pitchFamily="34" charset="0"/>
                <a:cs typeface="Calibri" pitchFamily="34" charset="0"/>
              </a:rPr>
              <a:t>. </a:t>
            </a:r>
            <a:endParaRPr lang="en-US" dirty="0">
              <a:effectLst/>
              <a:latin typeface="Calibri" pitchFamily="34" charset="0"/>
              <a:cs typeface="Calibri" pitchFamily="34" charset="0"/>
            </a:endParaRPr>
          </a:p>
          <a:p>
            <a:pPr marL="18288" indent="0" algn="just">
              <a:buNone/>
            </a:pPr>
            <a:r>
              <a:rPr lang="en-US" dirty="0">
                <a:effectLst/>
                <a:latin typeface="Calibri" pitchFamily="34" charset="0"/>
                <a:cs typeface="Calibri" pitchFamily="34" charset="0"/>
              </a:rPr>
              <a:t>3. The regulations were fully revised in 1996 and </a:t>
            </a:r>
            <a:r>
              <a:rPr lang="en-US" dirty="0" smtClean="0">
                <a:effectLst/>
                <a:latin typeface="Calibri" pitchFamily="34" charset="0"/>
                <a:cs typeface="Calibri" pitchFamily="34" charset="0"/>
              </a:rPr>
              <a:t>have been </a:t>
            </a:r>
            <a:r>
              <a:rPr lang="en-US" dirty="0">
                <a:effectLst/>
                <a:latin typeface="Calibri" pitchFamily="34" charset="0"/>
                <a:cs typeface="Calibri" pitchFamily="34" charset="0"/>
              </a:rPr>
              <a:t>amended thereafter from time to time.</a:t>
            </a:r>
          </a:p>
          <a:p>
            <a:pPr marL="18288" indent="0" algn="just">
              <a:buNone/>
            </a:pPr>
            <a:r>
              <a:rPr lang="en-US" dirty="0">
                <a:effectLst/>
                <a:latin typeface="Calibri" pitchFamily="34" charset="0"/>
                <a:cs typeface="Calibri" pitchFamily="34" charset="0"/>
              </a:rPr>
              <a:t>4. SEBI has also issued guidelines to the mutual </a:t>
            </a:r>
            <a:r>
              <a:rPr lang="en-US" dirty="0" smtClean="0">
                <a:effectLst/>
                <a:latin typeface="Calibri" pitchFamily="34" charset="0"/>
                <a:cs typeface="Calibri" pitchFamily="34" charset="0"/>
              </a:rPr>
              <a:t>funds from </a:t>
            </a:r>
            <a:r>
              <a:rPr lang="en-US" dirty="0">
                <a:effectLst/>
                <a:latin typeface="Calibri" pitchFamily="34" charset="0"/>
                <a:cs typeface="Calibri" pitchFamily="34" charset="0"/>
              </a:rPr>
              <a:t>time to time to protect the interests of investors.</a:t>
            </a:r>
          </a:p>
          <a:p>
            <a:pPr marL="18288" indent="0" algn="just">
              <a:buNone/>
            </a:pPr>
            <a:r>
              <a:rPr lang="en-US" dirty="0">
                <a:effectLst/>
                <a:latin typeface="Calibri" pitchFamily="34" charset="0"/>
                <a:cs typeface="Calibri" pitchFamily="34" charset="0"/>
              </a:rPr>
              <a:t>5. All mutual funds whether promoted by public sector </a:t>
            </a:r>
            <a:r>
              <a:rPr lang="en-US" dirty="0" smtClean="0">
                <a:effectLst/>
                <a:latin typeface="Calibri" pitchFamily="34" charset="0"/>
                <a:cs typeface="Calibri" pitchFamily="34" charset="0"/>
              </a:rPr>
              <a:t>or private </a:t>
            </a:r>
            <a:r>
              <a:rPr lang="en-US" dirty="0">
                <a:effectLst/>
                <a:latin typeface="Calibri" pitchFamily="34" charset="0"/>
                <a:cs typeface="Calibri" pitchFamily="34" charset="0"/>
              </a:rPr>
              <a:t>sector entities including those promoted </a:t>
            </a:r>
            <a:r>
              <a:rPr lang="en-US" dirty="0" smtClean="0">
                <a:effectLst/>
                <a:latin typeface="Calibri" pitchFamily="34" charset="0"/>
                <a:cs typeface="Calibri" pitchFamily="34" charset="0"/>
              </a:rPr>
              <a:t>by foreign </a:t>
            </a:r>
            <a:r>
              <a:rPr lang="en-US" dirty="0">
                <a:effectLst/>
                <a:latin typeface="Calibri" pitchFamily="34" charset="0"/>
                <a:cs typeface="Calibri" pitchFamily="34" charset="0"/>
              </a:rPr>
              <a:t>entities are governed by the same set </a:t>
            </a:r>
            <a:r>
              <a:rPr lang="en-US" dirty="0" smtClean="0">
                <a:effectLst/>
                <a:latin typeface="Calibri" pitchFamily="34" charset="0"/>
                <a:cs typeface="Calibri" pitchFamily="34" charset="0"/>
              </a:rPr>
              <a:t>of Regulations</a:t>
            </a:r>
            <a:r>
              <a:rPr lang="en-US" dirty="0">
                <a:effectLst/>
                <a:latin typeface="Calibri" pitchFamily="34" charset="0"/>
                <a:cs typeface="Calibri" pitchFamily="34" charset="0"/>
              </a:rPr>
              <a:t>. The risks associated with the </a:t>
            </a:r>
            <a:r>
              <a:rPr lang="en-US" dirty="0" smtClean="0">
                <a:effectLst/>
                <a:latin typeface="Calibri" pitchFamily="34" charset="0"/>
                <a:cs typeface="Calibri" pitchFamily="34" charset="0"/>
              </a:rPr>
              <a:t>schemes launched </a:t>
            </a:r>
            <a:r>
              <a:rPr lang="en-US" dirty="0">
                <a:effectLst/>
                <a:latin typeface="Calibri" pitchFamily="34" charset="0"/>
                <a:cs typeface="Calibri" pitchFamily="34" charset="0"/>
              </a:rPr>
              <a:t>by the mutual funds sponsored by </a:t>
            </a:r>
            <a:r>
              <a:rPr lang="en-US" dirty="0" smtClean="0">
                <a:effectLst/>
                <a:latin typeface="Calibri" pitchFamily="34" charset="0"/>
                <a:cs typeface="Calibri" pitchFamily="34" charset="0"/>
              </a:rPr>
              <a:t>these entities </a:t>
            </a:r>
            <a:r>
              <a:rPr lang="en-US" dirty="0">
                <a:effectLst/>
                <a:latin typeface="Calibri" pitchFamily="34" charset="0"/>
                <a:cs typeface="Calibri" pitchFamily="34" charset="0"/>
              </a:rPr>
              <a:t>are of similar type. There is no distinction </a:t>
            </a:r>
            <a:r>
              <a:rPr lang="en-US" dirty="0" smtClean="0">
                <a:effectLst/>
                <a:latin typeface="Calibri" pitchFamily="34" charset="0"/>
                <a:cs typeface="Calibri" pitchFamily="34" charset="0"/>
              </a:rPr>
              <a:t>in regulatory </a:t>
            </a:r>
            <a:r>
              <a:rPr lang="en-US" dirty="0">
                <a:effectLst/>
                <a:latin typeface="Calibri" pitchFamily="34" charset="0"/>
                <a:cs typeface="Calibri" pitchFamily="34" charset="0"/>
              </a:rPr>
              <a:t>requirements for these mutual funds and </a:t>
            </a:r>
            <a:r>
              <a:rPr lang="en-US" dirty="0" smtClean="0">
                <a:effectLst/>
                <a:latin typeface="Calibri" pitchFamily="34" charset="0"/>
                <a:cs typeface="Calibri" pitchFamily="34" charset="0"/>
              </a:rPr>
              <a:t>all are </a:t>
            </a:r>
            <a:r>
              <a:rPr lang="en-US" dirty="0">
                <a:effectLst/>
                <a:latin typeface="Calibri" pitchFamily="34" charset="0"/>
                <a:cs typeface="Calibri" pitchFamily="34" charset="0"/>
              </a:rPr>
              <a:t>subject to monitoring and inspections by SEBI.</a:t>
            </a:r>
          </a:p>
          <a:p>
            <a:pPr marL="18288" indent="0" algn="just">
              <a:buNone/>
            </a:pPr>
            <a:r>
              <a:rPr lang="en-US" dirty="0">
                <a:effectLst/>
                <a:latin typeface="Calibri" pitchFamily="34" charset="0"/>
                <a:cs typeface="Calibri" pitchFamily="34" charset="0"/>
              </a:rPr>
              <a:t>6. SEBI Regulations require that at least two thirds of </a:t>
            </a:r>
            <a:r>
              <a:rPr lang="en-US" dirty="0" smtClean="0">
                <a:effectLst/>
                <a:latin typeface="Calibri" pitchFamily="34" charset="0"/>
                <a:cs typeface="Calibri" pitchFamily="34" charset="0"/>
              </a:rPr>
              <a:t>the directors </a:t>
            </a:r>
            <a:r>
              <a:rPr lang="en-US" dirty="0">
                <a:effectLst/>
                <a:latin typeface="Calibri" pitchFamily="34" charset="0"/>
                <a:cs typeface="Calibri" pitchFamily="34" charset="0"/>
              </a:rPr>
              <a:t>of trustee company or board of trustees </a:t>
            </a:r>
            <a:r>
              <a:rPr lang="en-US" dirty="0" smtClean="0">
                <a:effectLst/>
                <a:latin typeface="Calibri" pitchFamily="34" charset="0"/>
                <a:cs typeface="Calibri" pitchFamily="34" charset="0"/>
              </a:rPr>
              <a:t>must be </a:t>
            </a:r>
            <a:r>
              <a:rPr lang="en-US" dirty="0">
                <a:effectLst/>
                <a:latin typeface="Calibri" pitchFamily="34" charset="0"/>
                <a:cs typeface="Calibri" pitchFamily="34" charset="0"/>
              </a:rPr>
              <a:t>independent i.e. they should not be associated </a:t>
            </a:r>
            <a:r>
              <a:rPr lang="en-US" dirty="0" smtClean="0">
                <a:effectLst/>
                <a:latin typeface="Calibri" pitchFamily="34" charset="0"/>
                <a:cs typeface="Calibri" pitchFamily="34" charset="0"/>
              </a:rPr>
              <a:t>with the </a:t>
            </a:r>
            <a:r>
              <a:rPr lang="en-US" dirty="0">
                <a:effectLst/>
                <a:latin typeface="Calibri" pitchFamily="34" charset="0"/>
                <a:cs typeface="Calibri" pitchFamily="34" charset="0"/>
              </a:rPr>
              <a:t>sponsors</a:t>
            </a:r>
            <a:r>
              <a:rPr lang="en-US" dirty="0" smtClean="0">
                <a:effectLst/>
                <a:latin typeface="Calibri" pitchFamily="34" charset="0"/>
                <a:cs typeface="Calibri" pitchFamily="34" charset="0"/>
              </a:rPr>
              <a:t>. </a:t>
            </a:r>
          </a:p>
          <a:p>
            <a:pPr marL="18288" indent="0" algn="just">
              <a:buNone/>
            </a:pPr>
            <a:r>
              <a:rPr lang="en-US" dirty="0" smtClean="0">
                <a:effectLst/>
                <a:latin typeface="Calibri" pitchFamily="34" charset="0"/>
                <a:cs typeface="Calibri" pitchFamily="34" charset="0"/>
              </a:rPr>
              <a:t>7</a:t>
            </a:r>
            <a:r>
              <a:rPr lang="en-US" dirty="0">
                <a:effectLst/>
                <a:latin typeface="Calibri" pitchFamily="34" charset="0"/>
                <a:cs typeface="Calibri" pitchFamily="34" charset="0"/>
              </a:rPr>
              <a:t>. Also, 50% of the directors of AMC must be independent</a:t>
            </a:r>
            <a:r>
              <a:rPr lang="en-US" dirty="0" smtClean="0">
                <a:effectLst/>
                <a:latin typeface="Calibri" pitchFamily="34" charset="0"/>
                <a:cs typeface="Calibri" pitchFamily="34" charset="0"/>
              </a:rPr>
              <a:t>. All </a:t>
            </a:r>
            <a:r>
              <a:rPr lang="en-US" dirty="0">
                <a:effectLst/>
                <a:latin typeface="Calibri" pitchFamily="34" charset="0"/>
                <a:cs typeface="Calibri" pitchFamily="34" charset="0"/>
              </a:rPr>
              <a:t>mutual funds are required to be registered </a:t>
            </a:r>
            <a:r>
              <a:rPr lang="en-US" dirty="0" smtClean="0">
                <a:effectLst/>
                <a:latin typeface="Calibri" pitchFamily="34" charset="0"/>
                <a:cs typeface="Calibri" pitchFamily="34" charset="0"/>
              </a:rPr>
              <a:t>with SEBI </a:t>
            </a:r>
            <a:r>
              <a:rPr lang="en-US" dirty="0">
                <a:effectLst/>
                <a:latin typeface="Calibri" pitchFamily="34" charset="0"/>
                <a:cs typeface="Calibri" pitchFamily="34" charset="0"/>
              </a:rPr>
              <a:t>before they launch any scheme</a:t>
            </a:r>
            <a:r>
              <a:rPr lang="en-US" dirty="0" smtClean="0">
                <a:effectLst/>
                <a:latin typeface="Calibri" pitchFamily="34" charset="0"/>
                <a:cs typeface="Calibri" pitchFamily="34" charset="0"/>
              </a:rPr>
              <a:t>. </a:t>
            </a:r>
          </a:p>
          <a:p>
            <a:pPr marL="18288" indent="0" algn="just">
              <a:buNone/>
            </a:pPr>
            <a:r>
              <a:rPr lang="en-US" dirty="0" smtClean="0">
                <a:effectLst/>
                <a:latin typeface="Calibri" pitchFamily="34" charset="0"/>
                <a:cs typeface="Calibri" pitchFamily="34" charset="0"/>
              </a:rPr>
              <a:t>8</a:t>
            </a:r>
            <a:r>
              <a:rPr lang="en-US" dirty="0">
                <a:effectLst/>
                <a:latin typeface="Calibri" pitchFamily="34" charset="0"/>
                <a:cs typeface="Calibri" pitchFamily="34" charset="0"/>
              </a:rPr>
              <a:t>. Further SEBI Regulations, inter-alia, stipulate </a:t>
            </a:r>
            <a:r>
              <a:rPr lang="en-US" dirty="0" smtClean="0">
                <a:effectLst/>
                <a:latin typeface="Calibri" pitchFamily="34" charset="0"/>
                <a:cs typeface="Calibri" pitchFamily="34" charset="0"/>
              </a:rPr>
              <a:t>that MF’s </a:t>
            </a:r>
            <a:r>
              <a:rPr lang="en-US" dirty="0">
                <a:effectLst/>
                <a:latin typeface="Calibri" pitchFamily="34" charset="0"/>
                <a:cs typeface="Calibri" pitchFamily="34" charset="0"/>
              </a:rPr>
              <a:t>cannot guarantee returns in any scheme and </a:t>
            </a:r>
            <a:r>
              <a:rPr lang="en-US" dirty="0" smtClean="0">
                <a:effectLst/>
                <a:latin typeface="Calibri" pitchFamily="34" charset="0"/>
                <a:cs typeface="Calibri" pitchFamily="34" charset="0"/>
              </a:rPr>
              <a:t>that each </a:t>
            </a:r>
            <a:r>
              <a:rPr lang="en-US" dirty="0">
                <a:effectLst/>
                <a:latin typeface="Calibri" pitchFamily="34" charset="0"/>
                <a:cs typeface="Calibri" pitchFamily="34" charset="0"/>
              </a:rPr>
              <a:t>scheme is subject to 20:25 condition [i.e</a:t>
            </a:r>
            <a:r>
              <a:rPr lang="en-US" dirty="0" smtClean="0">
                <a:effectLst/>
                <a:latin typeface="Calibri" pitchFamily="34" charset="0"/>
                <a:cs typeface="Calibri" pitchFamily="34" charset="0"/>
              </a:rPr>
              <a:t>. minimum </a:t>
            </a:r>
            <a:r>
              <a:rPr lang="en-US" dirty="0">
                <a:effectLst/>
                <a:latin typeface="Calibri" pitchFamily="34" charset="0"/>
                <a:cs typeface="Calibri" pitchFamily="34" charset="0"/>
              </a:rPr>
              <a:t>20 investors per scheme and one </a:t>
            </a:r>
            <a:r>
              <a:rPr lang="en-US" dirty="0" smtClean="0">
                <a:effectLst/>
                <a:latin typeface="Calibri" pitchFamily="34" charset="0"/>
                <a:cs typeface="Calibri" pitchFamily="34" charset="0"/>
              </a:rPr>
              <a:t>investor cannot </a:t>
            </a:r>
            <a:r>
              <a:rPr lang="en-US" dirty="0">
                <a:effectLst/>
                <a:latin typeface="Calibri" pitchFamily="34" charset="0"/>
                <a:cs typeface="Calibri" pitchFamily="34" charset="0"/>
              </a:rPr>
              <a:t>hold more than 25% stake in the corpus in that </a:t>
            </a:r>
            <a:r>
              <a:rPr lang="en-US" dirty="0" smtClean="0">
                <a:effectLst/>
                <a:latin typeface="Calibri" pitchFamily="34" charset="0"/>
                <a:cs typeface="Calibri" pitchFamily="34" charset="0"/>
              </a:rPr>
              <a:t>one scheme</a:t>
            </a:r>
            <a:r>
              <a:rPr lang="en-US" dirty="0">
                <a:effectLst/>
                <a:latin typeface="Calibri" pitchFamily="34" charset="0"/>
                <a:cs typeface="Calibri" pitchFamily="34" charset="0"/>
              </a:rPr>
              <a:t>].</a:t>
            </a:r>
          </a:p>
          <a:p>
            <a:pPr marL="18288" indent="0" algn="just">
              <a:buNone/>
            </a:pPr>
            <a:r>
              <a:rPr lang="en-US" dirty="0">
                <a:effectLst/>
                <a:latin typeface="Calibri" pitchFamily="34" charset="0"/>
                <a:cs typeface="Calibri" pitchFamily="34" charset="0"/>
              </a:rPr>
              <a:t>9. Also, SEBI has permitted MF’s to launch </a:t>
            </a:r>
            <a:r>
              <a:rPr lang="en-US" dirty="0" smtClean="0">
                <a:effectLst/>
                <a:latin typeface="Calibri" pitchFamily="34" charset="0"/>
                <a:cs typeface="Calibri" pitchFamily="34" charset="0"/>
              </a:rPr>
              <a:t>schemes overseas </a:t>
            </a:r>
            <a:r>
              <a:rPr lang="en-US" dirty="0">
                <a:effectLst/>
                <a:latin typeface="Calibri" pitchFamily="34" charset="0"/>
                <a:cs typeface="Calibri" pitchFamily="34" charset="0"/>
              </a:rPr>
              <a:t>subject various restrictions and also to </a:t>
            </a:r>
            <a:r>
              <a:rPr lang="en-US" dirty="0" smtClean="0">
                <a:effectLst/>
                <a:latin typeface="Calibri" pitchFamily="34" charset="0"/>
                <a:cs typeface="Calibri" pitchFamily="34" charset="0"/>
              </a:rPr>
              <a:t>launch schemes </a:t>
            </a:r>
            <a:r>
              <a:rPr lang="en-US" dirty="0">
                <a:effectLst/>
                <a:latin typeface="Calibri" pitchFamily="34" charset="0"/>
                <a:cs typeface="Calibri" pitchFamily="34" charset="0"/>
              </a:rPr>
              <a:t>linked to Real Estate, Options and Futures</a:t>
            </a:r>
            <a:r>
              <a:rPr lang="en-US" dirty="0" smtClean="0">
                <a:effectLst/>
                <a:latin typeface="Calibri" pitchFamily="34" charset="0"/>
                <a:cs typeface="Calibri" pitchFamily="34" charset="0"/>
              </a:rPr>
              <a:t>, Commodities</a:t>
            </a:r>
            <a:r>
              <a:rPr lang="en-US" dirty="0">
                <a:effectLst/>
                <a:latin typeface="Calibri" pitchFamily="34" charset="0"/>
                <a:cs typeface="Calibri" pitchFamily="34" charset="0"/>
              </a:rPr>
              <a:t>, etc.</a:t>
            </a:r>
          </a:p>
        </p:txBody>
      </p:sp>
      <p:sp>
        <p:nvSpPr>
          <p:cNvPr id="3" name="Title 2"/>
          <p:cNvSpPr>
            <a:spLocks noGrp="1"/>
          </p:cNvSpPr>
          <p:nvPr>
            <p:ph type="title"/>
          </p:nvPr>
        </p:nvSpPr>
        <p:spPr>
          <a:xfrm>
            <a:off x="533400" y="18691"/>
            <a:ext cx="7543800" cy="533400"/>
          </a:xfrm>
        </p:spPr>
        <p:txBody>
          <a:bodyPr/>
          <a:lstStyle/>
          <a:p>
            <a:pPr algn="ctr"/>
            <a:r>
              <a:rPr lang="en-US" sz="3600" dirty="0" smtClean="0">
                <a:latin typeface="Calibri" pitchFamily="34" charset="0"/>
                <a:cs typeface="Calibri" pitchFamily="34" charset="0"/>
              </a:rPr>
              <a:t>SEBI REGULATIONS</a:t>
            </a:r>
            <a:endParaRPr lang="en-US" sz="3600" dirty="0">
              <a:latin typeface="Calibri" pitchFamily="34" charset="0"/>
              <a:cs typeface="Calibri" pitchFamily="34" charset="0"/>
            </a:endParaRPr>
          </a:p>
        </p:txBody>
      </p:sp>
    </p:spTree>
    <p:extLst>
      <p:ext uri="{BB962C8B-B14F-4D97-AF65-F5344CB8AC3E}">
        <p14:creationId xmlns="" xmlns:p14="http://schemas.microsoft.com/office/powerpoint/2010/main" val="298848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30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30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30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30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30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6" dur="30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30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2" dur="30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30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8" dur="30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30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44" dur="30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30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50" dur="30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30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56" dur="3000" fill="hold"/>
                                        <p:tgtEl>
                                          <p:spTgt spid="2">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1"/>
            <a:ext cx="8229600" cy="6172200"/>
          </a:xfrm>
        </p:spPr>
        <p:txBody>
          <a:bodyPr>
            <a:noAutofit/>
          </a:bodyPr>
          <a:lstStyle/>
          <a:p>
            <a:pPr marL="18288" indent="0" algn="just">
              <a:buNone/>
            </a:pPr>
            <a:r>
              <a:rPr lang="en-US" sz="1800" b="1" dirty="0">
                <a:latin typeface="Calibri" pitchFamily="34" charset="0"/>
                <a:cs typeface="Calibri" pitchFamily="34" charset="0"/>
              </a:rPr>
              <a:t>Net Asset Value (NAV)</a:t>
            </a:r>
          </a:p>
          <a:p>
            <a:pPr marL="18288" indent="0" algn="just">
              <a:buNone/>
            </a:pPr>
            <a:r>
              <a:rPr lang="en-US" sz="1800" dirty="0">
                <a:effectLst/>
                <a:latin typeface="Calibri" pitchFamily="34" charset="0"/>
                <a:cs typeface="Calibri" pitchFamily="34" charset="0"/>
              </a:rPr>
              <a:t>A Fund’s net asset value or NAV equals the current market value </a:t>
            </a:r>
            <a:r>
              <a:rPr lang="en-US" sz="1800" dirty="0" smtClean="0">
                <a:effectLst/>
                <a:latin typeface="Calibri" pitchFamily="34" charset="0"/>
                <a:cs typeface="Calibri" pitchFamily="34" charset="0"/>
              </a:rPr>
              <a:t>of a </a:t>
            </a:r>
            <a:r>
              <a:rPr lang="en-US" sz="1800" dirty="0">
                <a:effectLst/>
                <a:latin typeface="Calibri" pitchFamily="34" charset="0"/>
                <a:cs typeface="Calibri" pitchFamily="34" charset="0"/>
              </a:rPr>
              <a:t>fund’s holdings minus the fund’s liabilities (sometimes </a:t>
            </a:r>
            <a:r>
              <a:rPr lang="en-US" sz="1800" dirty="0" smtClean="0">
                <a:effectLst/>
                <a:latin typeface="Calibri" pitchFamily="34" charset="0"/>
                <a:cs typeface="Calibri" pitchFamily="34" charset="0"/>
              </a:rPr>
              <a:t>referred as </a:t>
            </a:r>
            <a:r>
              <a:rPr lang="en-US" sz="1800" dirty="0">
                <a:effectLst/>
                <a:latin typeface="Calibri" pitchFamily="34" charset="0"/>
                <a:cs typeface="Calibri" pitchFamily="34" charset="0"/>
              </a:rPr>
              <a:t>“net assets”). It is usually expressed as a per-share amount</a:t>
            </a:r>
            <a:r>
              <a:rPr lang="en-US" sz="1800" dirty="0" smtClean="0">
                <a:effectLst/>
                <a:latin typeface="Calibri" pitchFamily="34" charset="0"/>
                <a:cs typeface="Calibri" pitchFamily="34" charset="0"/>
              </a:rPr>
              <a:t>, computed </a:t>
            </a:r>
            <a:r>
              <a:rPr lang="en-US" sz="1800" dirty="0">
                <a:effectLst/>
                <a:latin typeface="Calibri" pitchFamily="34" charset="0"/>
                <a:cs typeface="Calibri" pitchFamily="34" charset="0"/>
              </a:rPr>
              <a:t>by diving net assets by the number of fund </a:t>
            </a:r>
            <a:r>
              <a:rPr lang="en-US" sz="1800" dirty="0" smtClean="0">
                <a:effectLst/>
                <a:latin typeface="Calibri" pitchFamily="34" charset="0"/>
                <a:cs typeface="Calibri" pitchFamily="34" charset="0"/>
              </a:rPr>
              <a:t>shares outstanding</a:t>
            </a:r>
            <a:r>
              <a:rPr lang="en-US" sz="1800" dirty="0">
                <a:effectLst/>
                <a:latin typeface="Calibri" pitchFamily="34" charset="0"/>
                <a:cs typeface="Calibri" pitchFamily="34" charset="0"/>
              </a:rPr>
              <a:t>. Funds must compute their net asset value </a:t>
            </a:r>
            <a:r>
              <a:rPr lang="en-US" sz="1800" dirty="0" smtClean="0">
                <a:effectLst/>
                <a:latin typeface="Calibri" pitchFamily="34" charset="0"/>
                <a:cs typeface="Calibri" pitchFamily="34" charset="0"/>
              </a:rPr>
              <a:t>according to </a:t>
            </a:r>
            <a:r>
              <a:rPr lang="en-US" sz="1800" dirty="0">
                <a:effectLst/>
                <a:latin typeface="Calibri" pitchFamily="34" charset="0"/>
                <a:cs typeface="Calibri" pitchFamily="34" charset="0"/>
              </a:rPr>
              <a:t>their prospectus which is typically at the end of each day </a:t>
            </a:r>
            <a:r>
              <a:rPr lang="en-US" sz="1800" dirty="0" smtClean="0">
                <a:effectLst/>
                <a:latin typeface="Calibri" pitchFamily="34" charset="0"/>
                <a:cs typeface="Calibri" pitchFamily="34" charset="0"/>
              </a:rPr>
              <a:t>the New </a:t>
            </a:r>
            <a:r>
              <a:rPr lang="en-US" sz="1800" dirty="0">
                <a:effectLst/>
                <a:latin typeface="Calibri" pitchFamily="34" charset="0"/>
                <a:cs typeface="Calibri" pitchFamily="34" charset="0"/>
              </a:rPr>
              <a:t>York Stock Exchange is open, though some funds </a:t>
            </a:r>
            <a:r>
              <a:rPr lang="en-US" sz="1800" dirty="0" smtClean="0">
                <a:effectLst/>
                <a:latin typeface="Calibri" pitchFamily="34" charset="0"/>
                <a:cs typeface="Calibri" pitchFamily="34" charset="0"/>
              </a:rPr>
              <a:t>compute their </a:t>
            </a:r>
            <a:r>
              <a:rPr lang="en-US" sz="1800" dirty="0">
                <a:effectLst/>
                <a:latin typeface="Calibri" pitchFamily="34" charset="0"/>
                <a:cs typeface="Calibri" pitchFamily="34" charset="0"/>
              </a:rPr>
              <a:t>NAV more than a once daily.</a:t>
            </a:r>
          </a:p>
          <a:p>
            <a:pPr marL="18288" indent="0" algn="just">
              <a:buNone/>
            </a:pPr>
            <a:endParaRPr lang="en-US" sz="1800" dirty="0" smtClean="0">
              <a:effectLst/>
              <a:latin typeface="Calibri" pitchFamily="34" charset="0"/>
              <a:cs typeface="Calibri" pitchFamily="34" charset="0"/>
            </a:endParaRPr>
          </a:p>
          <a:p>
            <a:pPr marL="18288" indent="0" algn="just">
              <a:buNone/>
            </a:pPr>
            <a:r>
              <a:rPr lang="en-US" sz="1800" b="1" dirty="0" smtClean="0">
                <a:latin typeface="Calibri" pitchFamily="34" charset="0"/>
                <a:cs typeface="Calibri" pitchFamily="34" charset="0"/>
              </a:rPr>
              <a:t>Sale </a:t>
            </a:r>
            <a:r>
              <a:rPr lang="en-US" sz="1800" b="1" dirty="0">
                <a:latin typeface="Calibri" pitchFamily="34" charset="0"/>
                <a:cs typeface="Calibri" pitchFamily="34" charset="0"/>
              </a:rPr>
              <a:t>Price</a:t>
            </a:r>
          </a:p>
          <a:p>
            <a:pPr marL="18288" indent="0" algn="just">
              <a:buNone/>
            </a:pPr>
            <a:r>
              <a:rPr lang="en-US" sz="1800" dirty="0">
                <a:effectLst/>
                <a:latin typeface="Calibri" pitchFamily="34" charset="0"/>
                <a:cs typeface="Calibri" pitchFamily="34" charset="0"/>
              </a:rPr>
              <a:t>Sale price is the price you pay when you invest in a scheme. Also </a:t>
            </a:r>
            <a:r>
              <a:rPr lang="en-US" sz="1800" dirty="0" smtClean="0">
                <a:effectLst/>
                <a:latin typeface="Calibri" pitchFamily="34" charset="0"/>
                <a:cs typeface="Calibri" pitchFamily="34" charset="0"/>
              </a:rPr>
              <a:t>called Offer </a:t>
            </a:r>
            <a:r>
              <a:rPr lang="en-US" sz="1800" dirty="0">
                <a:effectLst/>
                <a:latin typeface="Calibri" pitchFamily="34" charset="0"/>
                <a:cs typeface="Calibri" pitchFamily="34" charset="0"/>
              </a:rPr>
              <a:t>Price. It may include a sales load</a:t>
            </a:r>
            <a:r>
              <a:rPr lang="en-US" sz="1800" dirty="0" smtClean="0">
                <a:effectLst/>
                <a:latin typeface="Calibri" pitchFamily="34" charset="0"/>
                <a:cs typeface="Calibri" pitchFamily="34" charset="0"/>
              </a:rPr>
              <a:t>. Repurchase Price It </a:t>
            </a:r>
            <a:r>
              <a:rPr lang="en-US" sz="1800" dirty="0">
                <a:effectLst/>
                <a:latin typeface="Calibri" pitchFamily="34" charset="0"/>
                <a:cs typeface="Calibri" pitchFamily="34" charset="0"/>
              </a:rPr>
              <a:t>is the price at which a close-ended scheme repurchases its </a:t>
            </a:r>
            <a:r>
              <a:rPr lang="en-US" sz="1800" dirty="0" smtClean="0">
                <a:effectLst/>
                <a:latin typeface="Calibri" pitchFamily="34" charset="0"/>
                <a:cs typeface="Calibri" pitchFamily="34" charset="0"/>
              </a:rPr>
              <a:t>units and </a:t>
            </a:r>
            <a:r>
              <a:rPr lang="en-US" sz="1800" dirty="0">
                <a:effectLst/>
                <a:latin typeface="Calibri" pitchFamily="34" charset="0"/>
                <a:cs typeface="Calibri" pitchFamily="34" charset="0"/>
              </a:rPr>
              <a:t>it may include a back-end load. This is also called Bid Price</a:t>
            </a:r>
            <a:r>
              <a:rPr lang="en-US" sz="1800" dirty="0" smtClean="0">
                <a:effectLst/>
                <a:latin typeface="Calibri" pitchFamily="34" charset="0"/>
                <a:cs typeface="Calibri" pitchFamily="34" charset="0"/>
              </a:rPr>
              <a:t>. </a:t>
            </a:r>
          </a:p>
          <a:p>
            <a:pPr marL="18288" indent="0" algn="just">
              <a:buNone/>
            </a:pPr>
            <a:endParaRPr lang="en-US" sz="1800" b="1" dirty="0">
              <a:latin typeface="Calibri" pitchFamily="34" charset="0"/>
              <a:cs typeface="Calibri" pitchFamily="34" charset="0"/>
            </a:endParaRPr>
          </a:p>
          <a:p>
            <a:pPr marL="18288" indent="0" algn="just">
              <a:buNone/>
            </a:pPr>
            <a:r>
              <a:rPr lang="en-US" sz="1800" b="1" dirty="0" smtClean="0">
                <a:latin typeface="Calibri" pitchFamily="34" charset="0"/>
                <a:cs typeface="Calibri" pitchFamily="34" charset="0"/>
              </a:rPr>
              <a:t>Redemption </a:t>
            </a:r>
            <a:r>
              <a:rPr lang="en-US" sz="1800" b="1" dirty="0">
                <a:latin typeface="Calibri" pitchFamily="34" charset="0"/>
                <a:cs typeface="Calibri" pitchFamily="34" charset="0"/>
              </a:rPr>
              <a:t>Price</a:t>
            </a:r>
          </a:p>
          <a:p>
            <a:pPr marL="18288" indent="0" algn="just">
              <a:buNone/>
            </a:pPr>
            <a:r>
              <a:rPr lang="en-US" sz="1800" dirty="0">
                <a:effectLst/>
                <a:latin typeface="Calibri" pitchFamily="34" charset="0"/>
                <a:cs typeface="Calibri" pitchFamily="34" charset="0"/>
              </a:rPr>
              <a:t>It is the price at which open-ended schemes repurchase </a:t>
            </a:r>
            <a:r>
              <a:rPr lang="en-US" sz="1800" dirty="0" smtClean="0">
                <a:effectLst/>
                <a:latin typeface="Calibri" pitchFamily="34" charset="0"/>
                <a:cs typeface="Calibri" pitchFamily="34" charset="0"/>
              </a:rPr>
              <a:t>their units </a:t>
            </a:r>
            <a:r>
              <a:rPr lang="en-US" sz="1800" dirty="0">
                <a:effectLst/>
                <a:latin typeface="Calibri" pitchFamily="34" charset="0"/>
                <a:cs typeface="Calibri" pitchFamily="34" charset="0"/>
              </a:rPr>
              <a:t>and close-ended schemes redeem their units on maturity</a:t>
            </a:r>
            <a:r>
              <a:rPr lang="en-US" sz="1800" dirty="0" smtClean="0">
                <a:effectLst/>
                <a:latin typeface="Calibri" pitchFamily="34" charset="0"/>
                <a:cs typeface="Calibri" pitchFamily="34" charset="0"/>
              </a:rPr>
              <a:t>. Such </a:t>
            </a:r>
            <a:r>
              <a:rPr lang="en-US" sz="1800" dirty="0">
                <a:effectLst/>
                <a:latin typeface="Calibri" pitchFamily="34" charset="0"/>
                <a:cs typeface="Calibri" pitchFamily="34" charset="0"/>
              </a:rPr>
              <a:t>prices are NAV related.</a:t>
            </a:r>
          </a:p>
          <a:p>
            <a:pPr marL="18288" indent="0" algn="just">
              <a:buNone/>
            </a:pPr>
            <a:endParaRPr lang="en-US" sz="1800" dirty="0" smtClean="0">
              <a:effectLst/>
              <a:latin typeface="Calibri" pitchFamily="34" charset="0"/>
              <a:cs typeface="Calibri" pitchFamily="34" charset="0"/>
            </a:endParaRPr>
          </a:p>
        </p:txBody>
      </p:sp>
      <p:sp>
        <p:nvSpPr>
          <p:cNvPr id="3" name="Title 2"/>
          <p:cNvSpPr>
            <a:spLocks noGrp="1"/>
          </p:cNvSpPr>
          <p:nvPr>
            <p:ph type="title"/>
          </p:nvPr>
        </p:nvSpPr>
        <p:spPr>
          <a:xfrm>
            <a:off x="533400" y="76200"/>
            <a:ext cx="7543800" cy="457200"/>
          </a:xfrm>
        </p:spPr>
        <p:txBody>
          <a:bodyPr/>
          <a:lstStyle/>
          <a:p>
            <a:pPr algn="ctr"/>
            <a:r>
              <a:rPr lang="en-US" sz="3600" dirty="0">
                <a:effectLst/>
                <a:latin typeface="Calibri" pitchFamily="34" charset="0"/>
                <a:cs typeface="Calibri" pitchFamily="34" charset="0"/>
              </a:rPr>
              <a:t>Definitions of key </a:t>
            </a:r>
            <a:r>
              <a:rPr lang="en-US" sz="3600" dirty="0" smtClean="0">
                <a:effectLst/>
                <a:latin typeface="Calibri" pitchFamily="34" charset="0"/>
                <a:cs typeface="Calibri" pitchFamily="34" charset="0"/>
              </a:rPr>
              <a:t>terms</a:t>
            </a:r>
            <a:endParaRPr lang="en-US" sz="3600" dirty="0">
              <a:effectLst/>
              <a:latin typeface="Calibri" pitchFamily="34" charset="0"/>
              <a:cs typeface="Calibri" pitchFamily="34" charset="0"/>
            </a:endParaRPr>
          </a:p>
        </p:txBody>
      </p:sp>
    </p:spTree>
    <p:extLst>
      <p:ext uri="{BB962C8B-B14F-4D97-AF65-F5344CB8AC3E}">
        <p14:creationId xmlns="" xmlns:p14="http://schemas.microsoft.com/office/powerpoint/2010/main" val="2317413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8)">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heel(8)">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heel(8)">
                                      <p:cBhvr>
                                        <p:cTn id="17" dur="2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8"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heel(8)">
                                      <p:cBhvr>
                                        <p:cTn id="22" dur="20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8"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wheel(8)">
                                      <p:cBhvr>
                                        <p:cTn id="27" dur="2000"/>
                                        <p:tgtEl>
                                          <p:spTgt spid="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8" fill="hold" grpId="0" nodeType="click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wheel(8)">
                                      <p:cBhvr>
                                        <p:cTn id="32" dur="2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685801"/>
            <a:ext cx="8001000" cy="5867399"/>
          </a:xfrm>
        </p:spPr>
        <p:txBody>
          <a:bodyPr>
            <a:normAutofit fontScale="62500" lnSpcReduction="20000"/>
          </a:bodyPr>
          <a:lstStyle/>
          <a:p>
            <a:pPr marL="18288" indent="0" algn="just">
              <a:buNone/>
            </a:pPr>
            <a:r>
              <a:rPr lang="en-US" sz="2400" b="1" dirty="0">
                <a:latin typeface="Calibri" pitchFamily="34" charset="0"/>
                <a:cs typeface="Calibri" pitchFamily="34" charset="0"/>
              </a:rPr>
              <a:t>Sales Load</a:t>
            </a:r>
          </a:p>
          <a:p>
            <a:pPr marL="18288" indent="0" algn="just">
              <a:buNone/>
            </a:pPr>
            <a:r>
              <a:rPr lang="en-US" sz="2400" dirty="0">
                <a:effectLst/>
                <a:latin typeface="Calibri" pitchFamily="34" charset="0"/>
                <a:cs typeface="Calibri" pitchFamily="34" charset="0"/>
              </a:rPr>
              <a:t>It is a charge collected by a scheme when it sells the units. Also, called as 'Front-end' load. Schemes that do not charge a load are called 'No Load' schemes.</a:t>
            </a:r>
          </a:p>
          <a:p>
            <a:pPr marL="18288" indent="0" algn="just">
              <a:buNone/>
            </a:pPr>
            <a:endParaRPr lang="en-US" sz="2400" b="1" dirty="0">
              <a:latin typeface="Calibri" pitchFamily="34" charset="0"/>
              <a:cs typeface="Calibri" pitchFamily="34" charset="0"/>
            </a:endParaRPr>
          </a:p>
          <a:p>
            <a:pPr marL="18288" indent="0" algn="just">
              <a:buNone/>
            </a:pPr>
            <a:r>
              <a:rPr lang="en-US" sz="2400" b="1" dirty="0">
                <a:latin typeface="Calibri" pitchFamily="34" charset="0"/>
                <a:cs typeface="Calibri" pitchFamily="34" charset="0"/>
              </a:rPr>
              <a:t>Repurchase or 'Back-end' Load</a:t>
            </a:r>
          </a:p>
          <a:p>
            <a:pPr marL="18288" indent="0" algn="just">
              <a:buNone/>
            </a:pPr>
            <a:r>
              <a:rPr lang="en-US" sz="2400" dirty="0">
                <a:effectLst/>
                <a:latin typeface="Calibri" pitchFamily="34" charset="0"/>
                <a:cs typeface="Calibri" pitchFamily="34" charset="0"/>
              </a:rPr>
              <a:t>It is a charge collected by a scheme when it buys back the units from the unit holders.</a:t>
            </a:r>
          </a:p>
          <a:p>
            <a:pPr marL="18288" indent="0" algn="just">
              <a:buNone/>
            </a:pPr>
            <a:endParaRPr lang="en-US" sz="2400" dirty="0">
              <a:effectLst/>
              <a:latin typeface="Calibri" pitchFamily="34" charset="0"/>
              <a:cs typeface="Calibri" pitchFamily="34" charset="0"/>
            </a:endParaRPr>
          </a:p>
          <a:p>
            <a:pPr marL="18288" indent="0" algn="just">
              <a:buNone/>
            </a:pPr>
            <a:r>
              <a:rPr lang="en-US" sz="2400" b="1" dirty="0">
                <a:latin typeface="Calibri" pitchFamily="34" charset="0"/>
                <a:cs typeface="Calibri" pitchFamily="34" charset="0"/>
              </a:rPr>
              <a:t>Expenses Ratio</a:t>
            </a:r>
          </a:p>
          <a:p>
            <a:pPr marL="18288" indent="0" algn="just">
              <a:buNone/>
            </a:pPr>
            <a:r>
              <a:rPr lang="en-US" sz="2400" dirty="0">
                <a:effectLst/>
                <a:latin typeface="Calibri" pitchFamily="34" charset="0"/>
                <a:cs typeface="Calibri" pitchFamily="34" charset="0"/>
              </a:rPr>
              <a:t>The expenses ratio allows investors to compare expenses across funds. </a:t>
            </a:r>
            <a:r>
              <a:rPr lang="en-US" sz="2400" dirty="0" smtClean="0">
                <a:effectLst/>
                <a:latin typeface="Calibri" pitchFamily="34" charset="0"/>
                <a:cs typeface="Calibri" pitchFamily="34" charset="0"/>
              </a:rPr>
              <a:t>Expense Ratio is a measure of what it costs an investment company to operate a mutual fund. The largest component of the expense ratio is the fees paid </a:t>
            </a:r>
            <a:r>
              <a:rPr lang="en-US" sz="2400" dirty="0" err="1" smtClean="0">
                <a:effectLst/>
                <a:latin typeface="Calibri" pitchFamily="34" charset="0"/>
                <a:cs typeface="Calibri" pitchFamily="34" charset="0"/>
              </a:rPr>
              <a:t>fr</a:t>
            </a:r>
            <a:r>
              <a:rPr lang="en-US" sz="2400" dirty="0" smtClean="0">
                <a:effectLst/>
                <a:latin typeface="Calibri" pitchFamily="34" charset="0"/>
                <a:cs typeface="Calibri" pitchFamily="34" charset="0"/>
              </a:rPr>
              <a:t> managing your </a:t>
            </a:r>
            <a:r>
              <a:rPr lang="en-US" sz="2400" smtClean="0">
                <a:effectLst/>
                <a:latin typeface="Calibri" pitchFamily="34" charset="0"/>
                <a:cs typeface="Calibri" pitchFamily="34" charset="0"/>
              </a:rPr>
              <a:t>money. The </a:t>
            </a:r>
            <a:r>
              <a:rPr lang="en-US" sz="2400" dirty="0">
                <a:effectLst/>
                <a:latin typeface="Calibri" pitchFamily="34" charset="0"/>
                <a:cs typeface="Calibri" pitchFamily="34" charset="0"/>
              </a:rPr>
              <a:t>expenses ratio sometimes referred to as the “total expense ratio” or TER.</a:t>
            </a:r>
          </a:p>
          <a:p>
            <a:pPr marL="18288" indent="0" algn="just">
              <a:buNone/>
            </a:pPr>
            <a:endParaRPr lang="en-US" sz="2400" dirty="0">
              <a:effectLst/>
              <a:latin typeface="Calibri" pitchFamily="34" charset="0"/>
              <a:cs typeface="Calibri" pitchFamily="34" charset="0"/>
            </a:endParaRPr>
          </a:p>
          <a:p>
            <a:pPr marL="18288" indent="0" algn="just">
              <a:buNone/>
            </a:pPr>
            <a:r>
              <a:rPr lang="en-US" sz="2400" b="1" dirty="0">
                <a:latin typeface="Calibri" pitchFamily="34" charset="0"/>
                <a:cs typeface="Calibri" pitchFamily="34" charset="0"/>
              </a:rPr>
              <a:t>Turnover</a:t>
            </a:r>
          </a:p>
          <a:p>
            <a:pPr marL="18288" indent="0" algn="just">
              <a:buNone/>
            </a:pPr>
            <a:r>
              <a:rPr lang="en-US" sz="2400" dirty="0">
                <a:effectLst/>
                <a:latin typeface="Calibri" pitchFamily="34" charset="0"/>
                <a:cs typeface="Calibri" pitchFamily="34" charset="0"/>
              </a:rPr>
              <a:t>Turnover is the measure of the volume of a fund’s securities trading. It is expressed as a percentage of average market value of the portfolio’s long-term securities.  Turnover is the lesser of a fund’s purchases or sales during a given year divided by average long-term securities market value for the same period. If the period is less than a year, turnover is generally annualized</a:t>
            </a:r>
            <a:r>
              <a:rPr lang="en-US" sz="2400" dirty="0" smtClean="0">
                <a:effectLst/>
                <a:latin typeface="Calibri" pitchFamily="34" charset="0"/>
                <a:cs typeface="Calibri" pitchFamily="34" charset="0"/>
              </a:rPr>
              <a:t>.</a:t>
            </a:r>
          </a:p>
          <a:p>
            <a:pPr marL="18288" indent="0" algn="just">
              <a:buNone/>
            </a:pPr>
            <a:endParaRPr lang="en-US" sz="2400" b="1" dirty="0" smtClean="0">
              <a:effectLst/>
              <a:latin typeface="Calibri" pitchFamily="34" charset="0"/>
              <a:cs typeface="Calibri" pitchFamily="34" charset="0"/>
            </a:endParaRPr>
          </a:p>
          <a:p>
            <a:pPr marL="18288" indent="0" algn="just">
              <a:buNone/>
            </a:pPr>
            <a:r>
              <a:rPr lang="en-US" sz="2400" b="1" dirty="0" smtClean="0">
                <a:effectLst/>
                <a:latin typeface="Calibri" pitchFamily="34" charset="0"/>
                <a:cs typeface="Calibri" pitchFamily="34" charset="0"/>
              </a:rPr>
              <a:t>New Fund Offer </a:t>
            </a:r>
          </a:p>
          <a:p>
            <a:pPr marL="18288" indent="0" algn="just">
              <a:buNone/>
            </a:pPr>
            <a:r>
              <a:rPr lang="en-US" sz="2400" dirty="0" smtClean="0">
                <a:effectLst/>
                <a:latin typeface="Calibri" pitchFamily="34" charset="0"/>
                <a:cs typeface="Calibri" pitchFamily="34" charset="0"/>
              </a:rPr>
              <a:t>New Fund Offer is the first subscription offer for a new scheme launched by the asset management company (AMCs). A NFO is launched in the market to raise capital from the public in order to buy securities like shares, </a:t>
            </a:r>
            <a:r>
              <a:rPr lang="en-US" sz="2400" dirty="0" err="1" smtClean="0">
                <a:effectLst/>
                <a:latin typeface="Calibri" pitchFamily="34" charset="0"/>
                <a:cs typeface="Calibri" pitchFamily="34" charset="0"/>
              </a:rPr>
              <a:t>Govt</a:t>
            </a:r>
            <a:r>
              <a:rPr lang="en-US" sz="2400" dirty="0" smtClean="0">
                <a:effectLst/>
                <a:latin typeface="Calibri" pitchFamily="34" charset="0"/>
                <a:cs typeface="Calibri" pitchFamily="34" charset="0"/>
              </a:rPr>
              <a:t> Bonds etc from the market. It is similar to IPO. NFOs are offered for a stipulated period only.</a:t>
            </a:r>
          </a:p>
        </p:txBody>
      </p:sp>
      <p:sp>
        <p:nvSpPr>
          <p:cNvPr id="3" name="Title 2"/>
          <p:cNvSpPr>
            <a:spLocks noGrp="1"/>
          </p:cNvSpPr>
          <p:nvPr>
            <p:ph type="title"/>
          </p:nvPr>
        </p:nvSpPr>
        <p:spPr>
          <a:xfrm>
            <a:off x="609600" y="18691"/>
            <a:ext cx="7543800" cy="533400"/>
          </a:xfrm>
        </p:spPr>
        <p:txBody>
          <a:bodyPr/>
          <a:lstStyle/>
          <a:p>
            <a:pPr algn="ctr"/>
            <a:r>
              <a:rPr lang="en-US" sz="3600" dirty="0">
                <a:effectLst/>
                <a:latin typeface="Calibri" pitchFamily="34" charset="0"/>
                <a:cs typeface="Calibri" pitchFamily="34" charset="0"/>
              </a:rPr>
              <a:t>Definitions of key terms</a:t>
            </a:r>
            <a:endParaRPr lang="en-US" sz="3600" dirty="0"/>
          </a:p>
        </p:txBody>
      </p:sp>
    </p:spTree>
    <p:extLst>
      <p:ext uri="{BB962C8B-B14F-4D97-AF65-F5344CB8AC3E}">
        <p14:creationId xmlns="" xmlns:p14="http://schemas.microsoft.com/office/powerpoint/2010/main" val="4089595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3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2" dur="3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7" dur="3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randombar(horizontal)">
                                      <p:cBhvr>
                                        <p:cTn id="22" dur="30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randombar(horizontal)">
                                      <p:cBhvr>
                                        <p:cTn id="27" dur="3000"/>
                                        <p:tgtEl>
                                          <p:spTgt spid="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randombar(horizontal)">
                                      <p:cBhvr>
                                        <p:cTn id="32" dur="3000"/>
                                        <p:tgtEl>
                                          <p:spTgt spid="2">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randombar(horizontal)">
                                      <p:cBhvr>
                                        <p:cTn id="37" dur="3000"/>
                                        <p:tgtEl>
                                          <p:spTgt spid="2">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
                                            <p:txEl>
                                              <p:pRg st="10" end="10"/>
                                            </p:txEl>
                                          </p:spTgt>
                                        </p:tgtEl>
                                        <p:attrNameLst>
                                          <p:attrName>style.visibility</p:attrName>
                                        </p:attrNameLst>
                                      </p:cBhvr>
                                      <p:to>
                                        <p:strVal val="visible"/>
                                      </p:to>
                                    </p:set>
                                    <p:animEffect transition="in" filter="randombar(horizontal)">
                                      <p:cBhvr>
                                        <p:cTn id="42" dur="3000"/>
                                        <p:tgtEl>
                                          <p:spTgt spid="2">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2">
                                            <p:txEl>
                                              <p:pRg st="12" end="12"/>
                                            </p:txEl>
                                          </p:spTgt>
                                        </p:tgtEl>
                                        <p:attrNameLst>
                                          <p:attrName>style.visibility</p:attrName>
                                        </p:attrNameLst>
                                      </p:cBhvr>
                                      <p:to>
                                        <p:strVal val="visible"/>
                                      </p:to>
                                    </p:set>
                                    <p:animEffect transition="in" filter="randombar(horizontal)">
                                      <p:cBhvr>
                                        <p:cTn id="47" dur="3000"/>
                                        <p:tgtEl>
                                          <p:spTgt spid="2">
                                            <p:txEl>
                                              <p:pRg st="12" end="1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2">
                                            <p:txEl>
                                              <p:pRg st="13" end="13"/>
                                            </p:txEl>
                                          </p:spTgt>
                                        </p:tgtEl>
                                        <p:attrNameLst>
                                          <p:attrName>style.visibility</p:attrName>
                                        </p:attrNameLst>
                                      </p:cBhvr>
                                      <p:to>
                                        <p:strVal val="visible"/>
                                      </p:to>
                                    </p:set>
                                    <p:animEffect transition="in" filter="randombar(horizontal)">
                                      <p:cBhvr>
                                        <p:cTn id="52" dur="30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0"/>
            <a:ext cx="7543800" cy="506083"/>
          </a:xfrm>
        </p:spPr>
        <p:txBody>
          <a:bodyPr/>
          <a:lstStyle/>
          <a:p>
            <a:r>
              <a:rPr lang="en-US" sz="3600" dirty="0" smtClean="0">
                <a:latin typeface="Calibri" pitchFamily="34" charset="0"/>
                <a:cs typeface="Calibri" pitchFamily="34" charset="0"/>
              </a:rPr>
              <a:t>Top 20 Mutual Funds as on Mar 19</a:t>
            </a:r>
            <a:endParaRPr lang="en-US" sz="3600" dirty="0">
              <a:latin typeface="Calibri" pitchFamily="34" charset="0"/>
              <a:cs typeface="Calibri" pitchFamily="34" charset="0"/>
            </a:endParaRPr>
          </a:p>
        </p:txBody>
      </p:sp>
      <p:pic>
        <p:nvPicPr>
          <p:cNvPr id="1027" name="Picture 3" descr="E:\MUTUAL FUND INDUSTRY\top 20 MFs.JPG"/>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533400" y="685800"/>
            <a:ext cx="8001000" cy="58674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128680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7848600" cy="3657599"/>
          </a:xfrm>
        </p:spPr>
        <p:txBody>
          <a:bodyPr>
            <a:normAutofit/>
          </a:bodyPr>
          <a:lstStyle/>
          <a:p>
            <a:pPr marL="18288" indent="0" algn="ctr">
              <a:buNone/>
            </a:pPr>
            <a:r>
              <a:rPr lang="en-US" sz="8000" dirty="0" smtClean="0">
                <a:latin typeface="Calibri" pitchFamily="34" charset="0"/>
                <a:cs typeface="Calibri" pitchFamily="34" charset="0"/>
              </a:rPr>
              <a:t>THANK YOU</a:t>
            </a:r>
            <a:endParaRPr lang="en-US" sz="8000" dirty="0">
              <a:latin typeface="Calibri" pitchFamily="34" charset="0"/>
              <a:cs typeface="Calibri" pitchFamily="34" charset="0"/>
            </a:endParaRPr>
          </a:p>
        </p:txBody>
      </p:sp>
    </p:spTree>
    <p:extLst>
      <p:ext uri="{BB962C8B-B14F-4D97-AF65-F5344CB8AC3E}">
        <p14:creationId xmlns="" xmlns:p14="http://schemas.microsoft.com/office/powerpoint/2010/main" val="11597648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7696200" cy="5486399"/>
          </a:xfrm>
        </p:spPr>
        <p:txBody>
          <a:bodyPr>
            <a:normAutofit/>
          </a:bodyPr>
          <a:lstStyle/>
          <a:p>
            <a:pPr algn="just"/>
            <a:r>
              <a:rPr lang="en-US" sz="2200" dirty="0" smtClean="0">
                <a:effectLst/>
                <a:latin typeface="Calibri" pitchFamily="34" charset="0"/>
                <a:cs typeface="Calibri" pitchFamily="34" charset="0"/>
              </a:rPr>
              <a:t>Unit </a:t>
            </a:r>
            <a:r>
              <a:rPr lang="en-US" sz="2200" dirty="0">
                <a:effectLst/>
                <a:latin typeface="Calibri" pitchFamily="34" charset="0"/>
                <a:cs typeface="Calibri" pitchFamily="34" charset="0"/>
              </a:rPr>
              <a:t>Trust of India (UTI) was established in 1963 by an Act of Parliament. </a:t>
            </a:r>
            <a:endParaRPr lang="en-US" sz="2200" dirty="0" smtClean="0">
              <a:effectLst/>
              <a:latin typeface="Calibri" pitchFamily="34" charset="0"/>
              <a:cs typeface="Calibri" pitchFamily="34" charset="0"/>
            </a:endParaRPr>
          </a:p>
          <a:p>
            <a:pPr marL="18288" indent="0" algn="just">
              <a:buNone/>
            </a:pPr>
            <a:endParaRPr lang="en-US" sz="2200" dirty="0" smtClean="0">
              <a:effectLst/>
              <a:latin typeface="Calibri" pitchFamily="34" charset="0"/>
              <a:cs typeface="Calibri" pitchFamily="34" charset="0"/>
            </a:endParaRPr>
          </a:p>
          <a:p>
            <a:pPr algn="just"/>
            <a:r>
              <a:rPr lang="en-US" sz="2200" dirty="0" smtClean="0">
                <a:effectLst/>
                <a:latin typeface="Calibri" pitchFamily="34" charset="0"/>
                <a:cs typeface="Calibri" pitchFamily="34" charset="0"/>
              </a:rPr>
              <a:t>It </a:t>
            </a:r>
            <a:r>
              <a:rPr lang="en-US" sz="2200" dirty="0">
                <a:effectLst/>
                <a:latin typeface="Calibri" pitchFamily="34" charset="0"/>
                <a:cs typeface="Calibri" pitchFamily="34" charset="0"/>
              </a:rPr>
              <a:t>was set up by the Reserve Bank of India and functioned under the Regulatory and administrative control of the Reserve Bank of India. </a:t>
            </a:r>
            <a:endParaRPr lang="en-US" sz="2200" dirty="0" smtClean="0">
              <a:effectLst/>
              <a:latin typeface="Calibri" pitchFamily="34" charset="0"/>
              <a:cs typeface="Calibri" pitchFamily="34" charset="0"/>
            </a:endParaRPr>
          </a:p>
          <a:p>
            <a:pPr marL="18288" indent="0" algn="just">
              <a:buNone/>
            </a:pPr>
            <a:endParaRPr lang="en-US" sz="2200" dirty="0" smtClean="0">
              <a:effectLst/>
              <a:latin typeface="Calibri" pitchFamily="34" charset="0"/>
              <a:cs typeface="Calibri" pitchFamily="34" charset="0"/>
            </a:endParaRPr>
          </a:p>
          <a:p>
            <a:pPr algn="just"/>
            <a:r>
              <a:rPr lang="en-US" sz="2200" dirty="0" smtClean="0">
                <a:effectLst/>
                <a:latin typeface="Calibri" pitchFamily="34" charset="0"/>
                <a:cs typeface="Calibri" pitchFamily="34" charset="0"/>
              </a:rPr>
              <a:t>In </a:t>
            </a:r>
            <a:r>
              <a:rPr lang="en-US" sz="2200" dirty="0">
                <a:effectLst/>
                <a:latin typeface="Calibri" pitchFamily="34" charset="0"/>
                <a:cs typeface="Calibri" pitchFamily="34" charset="0"/>
              </a:rPr>
              <a:t>1978 UTI was de-linked from the RBI and the Industrial Development Bank of India (IDBI) took over the regulatory and administrative control in place of RBI. </a:t>
            </a:r>
            <a:endParaRPr lang="en-US" sz="2200" dirty="0" smtClean="0">
              <a:effectLst/>
              <a:latin typeface="Calibri" pitchFamily="34" charset="0"/>
              <a:cs typeface="Calibri" pitchFamily="34" charset="0"/>
            </a:endParaRPr>
          </a:p>
          <a:p>
            <a:pPr marL="18288" indent="0" algn="just">
              <a:buNone/>
            </a:pPr>
            <a:endParaRPr lang="en-US" sz="2200" dirty="0" smtClean="0">
              <a:effectLst/>
              <a:latin typeface="Calibri" pitchFamily="34" charset="0"/>
              <a:cs typeface="Calibri" pitchFamily="34" charset="0"/>
            </a:endParaRPr>
          </a:p>
          <a:p>
            <a:pPr algn="just"/>
            <a:r>
              <a:rPr lang="en-US" sz="2200" dirty="0" smtClean="0">
                <a:effectLst/>
                <a:latin typeface="Calibri" pitchFamily="34" charset="0"/>
                <a:cs typeface="Calibri" pitchFamily="34" charset="0"/>
              </a:rPr>
              <a:t>The </a:t>
            </a:r>
            <a:r>
              <a:rPr lang="en-US" sz="2200" dirty="0">
                <a:effectLst/>
                <a:latin typeface="Calibri" pitchFamily="34" charset="0"/>
                <a:cs typeface="Calibri" pitchFamily="34" charset="0"/>
              </a:rPr>
              <a:t>first scheme launched by UTI was Unit Scheme 1964. At the end of 1988 UTI had Rs. 6,700 crores of assets under management.</a:t>
            </a:r>
          </a:p>
          <a:p>
            <a:pPr marL="18288" indent="0">
              <a:buNone/>
            </a:pPr>
            <a:endParaRPr lang="en-US" dirty="0"/>
          </a:p>
        </p:txBody>
      </p:sp>
      <p:sp>
        <p:nvSpPr>
          <p:cNvPr id="3" name="Title 2"/>
          <p:cNvSpPr>
            <a:spLocks noGrp="1"/>
          </p:cNvSpPr>
          <p:nvPr>
            <p:ph type="title"/>
          </p:nvPr>
        </p:nvSpPr>
        <p:spPr>
          <a:xfrm>
            <a:off x="609600" y="76200"/>
            <a:ext cx="7543800" cy="914400"/>
          </a:xfrm>
        </p:spPr>
        <p:txBody>
          <a:bodyPr/>
          <a:lstStyle/>
          <a:p>
            <a:pPr algn="ctr"/>
            <a:r>
              <a:rPr lang="en-US" sz="5400" b="1" dirty="0">
                <a:effectLst/>
                <a:latin typeface="Calibri" pitchFamily="34" charset="0"/>
                <a:cs typeface="Calibri" pitchFamily="34" charset="0"/>
              </a:rPr>
              <a:t/>
            </a:r>
            <a:br>
              <a:rPr lang="en-US" sz="5400" b="1" dirty="0">
                <a:effectLst/>
                <a:latin typeface="Calibri" pitchFamily="34" charset="0"/>
                <a:cs typeface="Calibri" pitchFamily="34" charset="0"/>
              </a:rPr>
            </a:br>
            <a:r>
              <a:rPr lang="en-US" sz="4000" dirty="0" smtClean="0">
                <a:effectLst/>
                <a:latin typeface="Calibri" pitchFamily="34" charset="0"/>
                <a:cs typeface="Calibri" pitchFamily="34" charset="0"/>
              </a:rPr>
              <a:t>First Phase – 1964 to 1987</a:t>
            </a:r>
            <a:endParaRPr lang="en-US" sz="4000" dirty="0"/>
          </a:p>
        </p:txBody>
      </p:sp>
    </p:spTree>
    <p:extLst>
      <p:ext uri="{BB962C8B-B14F-4D97-AF65-F5344CB8AC3E}">
        <p14:creationId xmlns="" xmlns:p14="http://schemas.microsoft.com/office/powerpoint/2010/main" val="2049605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30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30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30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0" dur="30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30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26" dur="30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295400"/>
            <a:ext cx="7620000" cy="4953000"/>
          </a:xfrm>
        </p:spPr>
        <p:txBody>
          <a:bodyPr>
            <a:normAutofit/>
          </a:bodyPr>
          <a:lstStyle/>
          <a:p>
            <a:pPr marL="18288" indent="0">
              <a:buNone/>
            </a:pPr>
            <a:endParaRPr lang="en-US" b="1" dirty="0">
              <a:effectLst/>
            </a:endParaRPr>
          </a:p>
          <a:p>
            <a:pPr algn="just"/>
            <a:r>
              <a:rPr lang="en-US" sz="2200" dirty="0">
                <a:effectLst/>
                <a:latin typeface="Calibri" pitchFamily="34" charset="0"/>
                <a:cs typeface="Calibri" pitchFamily="34" charset="0"/>
              </a:rPr>
              <a:t>1987 marked the entry of non-UTI, public sector mutual funds set up by public sector banks and Life Insurance Corporation of India (LIC) and General Insurance Corporation of India (GIC). </a:t>
            </a:r>
            <a:endParaRPr lang="en-US" sz="2200" dirty="0" smtClean="0">
              <a:effectLst/>
              <a:latin typeface="Calibri" pitchFamily="34" charset="0"/>
              <a:cs typeface="Calibri" pitchFamily="34" charset="0"/>
            </a:endParaRPr>
          </a:p>
          <a:p>
            <a:pPr algn="just"/>
            <a:r>
              <a:rPr lang="en-US" sz="2200" dirty="0" smtClean="0">
                <a:effectLst/>
                <a:latin typeface="Calibri" pitchFamily="34" charset="0"/>
                <a:cs typeface="Calibri" pitchFamily="34" charset="0"/>
              </a:rPr>
              <a:t>SBI </a:t>
            </a:r>
            <a:r>
              <a:rPr lang="en-US" sz="2200" dirty="0">
                <a:effectLst/>
                <a:latin typeface="Calibri" pitchFamily="34" charset="0"/>
                <a:cs typeface="Calibri" pitchFamily="34" charset="0"/>
              </a:rPr>
              <a:t>Mutual Fund was the first non-UTI Mutual Fund established in June 1987 followed by Canbank Mutual Fund (Dec 87), Punjab National Bank Mutual Fund (Aug 89), Indian Bank Mutual Fund (Nov 89), Bank of India (Jun 90), Bank of Baroda Mutual Fund (Oct 92). </a:t>
            </a:r>
            <a:endParaRPr lang="en-US" sz="2200" dirty="0" smtClean="0">
              <a:effectLst/>
              <a:latin typeface="Calibri" pitchFamily="34" charset="0"/>
              <a:cs typeface="Calibri" pitchFamily="34" charset="0"/>
            </a:endParaRPr>
          </a:p>
          <a:p>
            <a:pPr algn="just"/>
            <a:r>
              <a:rPr lang="en-US" sz="2200" dirty="0" smtClean="0">
                <a:effectLst/>
                <a:latin typeface="Calibri" pitchFamily="34" charset="0"/>
                <a:cs typeface="Calibri" pitchFamily="34" charset="0"/>
              </a:rPr>
              <a:t>LIC </a:t>
            </a:r>
            <a:r>
              <a:rPr lang="en-US" sz="2200" dirty="0">
                <a:effectLst/>
                <a:latin typeface="Calibri" pitchFamily="34" charset="0"/>
                <a:cs typeface="Calibri" pitchFamily="34" charset="0"/>
              </a:rPr>
              <a:t>established its mutual fund in June 1989 while GIC had set up its mutual fund in December 1990.</a:t>
            </a:r>
          </a:p>
          <a:p>
            <a:pPr algn="just"/>
            <a:r>
              <a:rPr lang="en-US" sz="2200" dirty="0">
                <a:effectLst/>
                <a:latin typeface="Calibri" pitchFamily="34" charset="0"/>
                <a:cs typeface="Calibri" pitchFamily="34" charset="0"/>
              </a:rPr>
              <a:t>At the end of 1993, the mutual fund industry had assets under management of Rs. 47,004 crores.</a:t>
            </a:r>
          </a:p>
          <a:p>
            <a:pPr algn="just"/>
            <a:endParaRPr lang="en-US" dirty="0"/>
          </a:p>
        </p:txBody>
      </p:sp>
      <p:sp>
        <p:nvSpPr>
          <p:cNvPr id="3" name="Title 2"/>
          <p:cNvSpPr>
            <a:spLocks noGrp="1"/>
          </p:cNvSpPr>
          <p:nvPr>
            <p:ph type="title"/>
          </p:nvPr>
        </p:nvSpPr>
        <p:spPr>
          <a:xfrm>
            <a:off x="609600" y="76200"/>
            <a:ext cx="7543800" cy="1219200"/>
          </a:xfrm>
        </p:spPr>
        <p:txBody>
          <a:bodyPr/>
          <a:lstStyle/>
          <a:p>
            <a:r>
              <a:rPr lang="en-US" sz="4000" dirty="0" smtClean="0">
                <a:effectLst/>
                <a:latin typeface="Calibri" pitchFamily="34" charset="0"/>
                <a:cs typeface="Calibri" pitchFamily="34" charset="0"/>
              </a:rPr>
              <a:t>Second Phase -1987 to 1993 (Entry of Public Sector Funds)</a:t>
            </a:r>
            <a:endParaRPr lang="en-US" sz="4000" dirty="0">
              <a:effectLst/>
              <a:latin typeface="Calibri" pitchFamily="34" charset="0"/>
              <a:cs typeface="Calibri" pitchFamily="34" charset="0"/>
            </a:endParaRPr>
          </a:p>
        </p:txBody>
      </p:sp>
    </p:spTree>
    <p:extLst>
      <p:ext uri="{BB962C8B-B14F-4D97-AF65-F5344CB8AC3E}">
        <p14:creationId xmlns="" xmlns:p14="http://schemas.microsoft.com/office/powerpoint/2010/main" val="51515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3000"/>
                                        <p:tgtEl>
                                          <p:spTgt spid="2">
                                            <p:txEl>
                                              <p:pRg st="1" end="1"/>
                                            </p:txEl>
                                          </p:spTgt>
                                        </p:tgtEl>
                                      </p:cBhvr>
                                    </p:animEffect>
                                    <p:anim calcmode="lin" valueType="num">
                                      <p:cBhvr>
                                        <p:cTn id="8" dur="3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3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3000"/>
                                        <p:tgtEl>
                                          <p:spTgt spid="2">
                                            <p:txEl>
                                              <p:pRg st="2" end="2"/>
                                            </p:txEl>
                                          </p:spTgt>
                                        </p:tgtEl>
                                      </p:cBhvr>
                                    </p:animEffect>
                                    <p:anim calcmode="lin" valueType="num">
                                      <p:cBhvr>
                                        <p:cTn id="15" dur="3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3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3000"/>
                                        <p:tgtEl>
                                          <p:spTgt spid="2">
                                            <p:txEl>
                                              <p:pRg st="3" end="3"/>
                                            </p:txEl>
                                          </p:spTgt>
                                        </p:tgtEl>
                                      </p:cBhvr>
                                    </p:animEffect>
                                    <p:anim calcmode="lin" valueType="num">
                                      <p:cBhvr>
                                        <p:cTn id="22" dur="3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3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3000"/>
                                        <p:tgtEl>
                                          <p:spTgt spid="2">
                                            <p:txEl>
                                              <p:pRg st="4" end="4"/>
                                            </p:txEl>
                                          </p:spTgt>
                                        </p:tgtEl>
                                      </p:cBhvr>
                                    </p:animEffect>
                                    <p:anim calcmode="lin" valueType="num">
                                      <p:cBhvr>
                                        <p:cTn id="29" dur="3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0" dur="3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7772400" cy="5105400"/>
          </a:xfrm>
        </p:spPr>
        <p:txBody>
          <a:bodyPr>
            <a:normAutofit fontScale="62500" lnSpcReduction="20000"/>
          </a:bodyPr>
          <a:lstStyle/>
          <a:p>
            <a:pPr marL="18288" indent="0" algn="just">
              <a:buNone/>
            </a:pPr>
            <a:r>
              <a:rPr lang="en-US" b="1" dirty="0" smtClean="0">
                <a:effectLst/>
              </a:rPr>
              <a:t>  </a:t>
            </a:r>
            <a:endParaRPr lang="en-US" sz="3900" b="1" dirty="0">
              <a:effectLst/>
              <a:latin typeface="Calibri" pitchFamily="34" charset="0"/>
              <a:cs typeface="Calibri" pitchFamily="34" charset="0"/>
            </a:endParaRPr>
          </a:p>
          <a:p>
            <a:pPr algn="just"/>
            <a:r>
              <a:rPr lang="en-US" sz="2600" dirty="0" smtClean="0">
                <a:effectLst/>
                <a:latin typeface="Calibri" pitchFamily="34" charset="0"/>
                <a:cs typeface="Calibri" pitchFamily="34" charset="0"/>
              </a:rPr>
              <a:t>Private sector funds entered the scene in 1993 and a new era began </a:t>
            </a:r>
            <a:r>
              <a:rPr lang="en-US" sz="2600" dirty="0">
                <a:effectLst/>
                <a:latin typeface="Calibri" pitchFamily="34" charset="0"/>
                <a:cs typeface="Calibri" pitchFamily="34" charset="0"/>
              </a:rPr>
              <a:t>in the Indian mutual fund industry, giving the Indian investors a wider choice of fund families. </a:t>
            </a:r>
            <a:endParaRPr lang="en-US" sz="2600" dirty="0" smtClean="0">
              <a:effectLst/>
              <a:latin typeface="Calibri" pitchFamily="34" charset="0"/>
              <a:cs typeface="Calibri" pitchFamily="34" charset="0"/>
            </a:endParaRPr>
          </a:p>
          <a:p>
            <a:pPr marL="18288" indent="0" algn="just">
              <a:buNone/>
            </a:pPr>
            <a:endParaRPr lang="en-US" sz="2600" dirty="0" smtClean="0">
              <a:effectLst/>
              <a:latin typeface="Calibri" pitchFamily="34" charset="0"/>
              <a:cs typeface="Calibri" pitchFamily="34" charset="0"/>
            </a:endParaRPr>
          </a:p>
          <a:p>
            <a:pPr algn="just"/>
            <a:r>
              <a:rPr lang="en-US" sz="2600" dirty="0" smtClean="0">
                <a:effectLst/>
                <a:latin typeface="Calibri" pitchFamily="34" charset="0"/>
                <a:cs typeface="Calibri" pitchFamily="34" charset="0"/>
              </a:rPr>
              <a:t>The first Mutual Fund Regulations came into being in 1993, </a:t>
            </a:r>
            <a:r>
              <a:rPr lang="en-US" sz="2600" dirty="0">
                <a:effectLst/>
                <a:latin typeface="Calibri" pitchFamily="34" charset="0"/>
                <a:cs typeface="Calibri" pitchFamily="34" charset="0"/>
              </a:rPr>
              <a:t>under which all mutual funds, except UTI were to be registered and governed. </a:t>
            </a:r>
            <a:endParaRPr lang="en-US" sz="2600" dirty="0" smtClean="0">
              <a:effectLst/>
              <a:latin typeface="Calibri" pitchFamily="34" charset="0"/>
              <a:cs typeface="Calibri" pitchFamily="34" charset="0"/>
            </a:endParaRPr>
          </a:p>
          <a:p>
            <a:pPr marL="18288" indent="0" algn="just">
              <a:buNone/>
            </a:pPr>
            <a:endParaRPr lang="en-US" sz="2600" dirty="0" smtClean="0">
              <a:effectLst/>
              <a:latin typeface="Calibri" pitchFamily="34" charset="0"/>
              <a:cs typeface="Calibri" pitchFamily="34" charset="0"/>
            </a:endParaRPr>
          </a:p>
          <a:p>
            <a:pPr algn="just"/>
            <a:r>
              <a:rPr lang="en-US" sz="2600" dirty="0" smtClean="0">
                <a:effectLst/>
                <a:latin typeface="Calibri" pitchFamily="34" charset="0"/>
                <a:cs typeface="Calibri" pitchFamily="34" charset="0"/>
              </a:rPr>
              <a:t>The </a:t>
            </a:r>
            <a:r>
              <a:rPr lang="en-US" sz="2600" dirty="0">
                <a:effectLst/>
                <a:latin typeface="Calibri" pitchFamily="34" charset="0"/>
                <a:cs typeface="Calibri" pitchFamily="34" charset="0"/>
              </a:rPr>
              <a:t>erstwhile Kothari Pioneer (now merged with Franklin Templeton) was the first private sector mutual fund registered in July 1993</a:t>
            </a:r>
            <a:r>
              <a:rPr lang="en-US" sz="2600" dirty="0" smtClean="0">
                <a:effectLst/>
                <a:latin typeface="Calibri" pitchFamily="34" charset="0"/>
                <a:cs typeface="Calibri" pitchFamily="34" charset="0"/>
              </a:rPr>
              <a:t>.</a:t>
            </a:r>
          </a:p>
          <a:p>
            <a:pPr marL="18288" indent="0" algn="just">
              <a:buNone/>
            </a:pPr>
            <a:endParaRPr lang="en-US" sz="2600" dirty="0">
              <a:effectLst/>
              <a:latin typeface="Calibri" pitchFamily="34" charset="0"/>
              <a:cs typeface="Calibri" pitchFamily="34" charset="0"/>
            </a:endParaRPr>
          </a:p>
          <a:p>
            <a:pPr algn="just"/>
            <a:r>
              <a:rPr lang="en-US" sz="2600" dirty="0">
                <a:effectLst/>
                <a:latin typeface="Calibri" pitchFamily="34" charset="0"/>
                <a:cs typeface="Calibri" pitchFamily="34" charset="0"/>
              </a:rPr>
              <a:t>The 1993 SEBI (Mutual Fund) Regulations were substituted by a more comprehensive and revised Mutual Fund Regulations in 1996. The industry now functions under the SEBI (Mutual Fund) Regulations 1996</a:t>
            </a:r>
            <a:r>
              <a:rPr lang="en-US" sz="2600" dirty="0" smtClean="0">
                <a:effectLst/>
                <a:latin typeface="Calibri" pitchFamily="34" charset="0"/>
                <a:cs typeface="Calibri" pitchFamily="34" charset="0"/>
              </a:rPr>
              <a:t>.</a:t>
            </a:r>
          </a:p>
          <a:p>
            <a:pPr marL="18288" indent="0" algn="just">
              <a:buNone/>
            </a:pPr>
            <a:endParaRPr lang="en-US" sz="2600" dirty="0">
              <a:effectLst/>
              <a:latin typeface="Calibri" pitchFamily="34" charset="0"/>
              <a:cs typeface="Calibri" pitchFamily="34" charset="0"/>
            </a:endParaRPr>
          </a:p>
          <a:p>
            <a:pPr algn="just"/>
            <a:r>
              <a:rPr lang="en-US" sz="2600" dirty="0">
                <a:effectLst/>
                <a:latin typeface="Calibri" pitchFamily="34" charset="0"/>
                <a:cs typeface="Calibri" pitchFamily="34" charset="0"/>
              </a:rPr>
              <a:t>The number of mutual fund houses went on increasing, with many foreign mutual funds setting up funds in India and also the industry has witnessed several mergers and acquisitions. As at the end of January 2003, there were 33 mutual funds with total assets of Rs. 1,21,805 crores. The Unit Trust of India with Rs. 44,541 crores of assets under management was way ahead of other mutual funds.</a:t>
            </a:r>
          </a:p>
          <a:p>
            <a:pPr algn="just"/>
            <a:endParaRPr lang="en-US" dirty="0"/>
          </a:p>
        </p:txBody>
      </p:sp>
      <p:sp>
        <p:nvSpPr>
          <p:cNvPr id="3" name="Title 2"/>
          <p:cNvSpPr>
            <a:spLocks noGrp="1"/>
          </p:cNvSpPr>
          <p:nvPr>
            <p:ph type="title"/>
          </p:nvPr>
        </p:nvSpPr>
        <p:spPr>
          <a:xfrm>
            <a:off x="609600" y="0"/>
            <a:ext cx="7543800" cy="1295400"/>
          </a:xfrm>
        </p:spPr>
        <p:txBody>
          <a:bodyPr/>
          <a:lstStyle/>
          <a:p>
            <a:pPr marL="18288" indent="0"/>
            <a:r>
              <a:rPr lang="en-US" sz="4000" dirty="0" smtClean="0">
                <a:latin typeface="Calibri" pitchFamily="34" charset="0"/>
                <a:cs typeface="Calibri" pitchFamily="34" charset="0"/>
              </a:rPr>
              <a:t>Third Phase – 1993 to 2003 (Entry of Private Sector Funds)</a:t>
            </a:r>
            <a:endParaRPr lang="en-US" sz="4000" dirty="0">
              <a:latin typeface="Calibri" pitchFamily="34" charset="0"/>
              <a:cs typeface="Calibri" pitchFamily="34" charset="0"/>
            </a:endParaRPr>
          </a:p>
        </p:txBody>
      </p:sp>
    </p:spTree>
    <p:extLst>
      <p:ext uri="{BB962C8B-B14F-4D97-AF65-F5344CB8AC3E}">
        <p14:creationId xmlns="" xmlns:p14="http://schemas.microsoft.com/office/powerpoint/2010/main" val="4257179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3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3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barn(inVertical)">
                                      <p:cBhvr>
                                        <p:cTn id="17" dur="3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barn(inVertical)">
                                      <p:cBhvr>
                                        <p:cTn id="22" dur="3000"/>
                                        <p:tgtEl>
                                          <p:spTgt spid="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barn(inVertical)">
                                      <p:cBhvr>
                                        <p:cTn id="27" dur="3000"/>
                                        <p:tgtEl>
                                          <p:spTgt spid="2">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
                                            <p:txEl>
                                              <p:pRg st="9" end="9"/>
                                            </p:txEl>
                                          </p:spTgt>
                                        </p:tgtEl>
                                        <p:attrNameLst>
                                          <p:attrName>style.visibility</p:attrName>
                                        </p:attrNameLst>
                                      </p:cBhvr>
                                      <p:to>
                                        <p:strVal val="visible"/>
                                      </p:to>
                                    </p:set>
                                    <p:animEffect transition="in" filter="barn(inVertical)">
                                      <p:cBhvr>
                                        <p:cTn id="32" dur="3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7696200" cy="5562600"/>
          </a:xfrm>
        </p:spPr>
        <p:txBody>
          <a:bodyPr>
            <a:normAutofit fontScale="92500" lnSpcReduction="20000"/>
          </a:bodyPr>
          <a:lstStyle/>
          <a:p>
            <a:pPr algn="just"/>
            <a:r>
              <a:rPr lang="en-US" sz="2400" dirty="0" smtClean="0">
                <a:effectLst/>
                <a:latin typeface="Calibri" pitchFamily="34" charset="0"/>
                <a:cs typeface="Calibri" pitchFamily="34" charset="0"/>
              </a:rPr>
              <a:t>In </a:t>
            </a:r>
            <a:r>
              <a:rPr lang="en-US" sz="2400" dirty="0">
                <a:effectLst/>
                <a:latin typeface="Calibri" pitchFamily="34" charset="0"/>
                <a:cs typeface="Calibri" pitchFamily="34" charset="0"/>
              </a:rPr>
              <a:t>February 2003, following the repeal of the Unit Trust of India Act 1963 UTI was bifurcated into two separate entities. One is the Specified Undertaking of the Unit Trust of </a:t>
            </a:r>
            <a:r>
              <a:rPr lang="en-US" sz="2400" dirty="0" smtClean="0">
                <a:effectLst/>
                <a:latin typeface="Calibri" pitchFamily="34" charset="0"/>
                <a:cs typeface="Calibri" pitchFamily="34" charset="0"/>
              </a:rPr>
              <a:t>India (SUUTI) </a:t>
            </a:r>
            <a:r>
              <a:rPr lang="en-US" sz="2400" dirty="0">
                <a:effectLst/>
                <a:latin typeface="Calibri" pitchFamily="34" charset="0"/>
                <a:cs typeface="Calibri" pitchFamily="34" charset="0"/>
              </a:rPr>
              <a:t>with assets under management of Rs. 29,835 crores as at the end of January 2003, representing broadly, the assets of US 64 scheme, assured return and certain other schemes. </a:t>
            </a:r>
            <a:r>
              <a:rPr lang="en-US" sz="2400" dirty="0" smtClean="0">
                <a:effectLst/>
                <a:latin typeface="Calibri" pitchFamily="34" charset="0"/>
                <a:cs typeface="Calibri" pitchFamily="34" charset="0"/>
              </a:rPr>
              <a:t>SUUTI, </a:t>
            </a:r>
            <a:r>
              <a:rPr lang="en-US" sz="2400" dirty="0">
                <a:effectLst/>
                <a:latin typeface="Calibri" pitchFamily="34" charset="0"/>
                <a:cs typeface="Calibri" pitchFamily="34" charset="0"/>
              </a:rPr>
              <a:t>functioning under an administrator and under the rules framed by Government of India and does not come under the purview of the Mutual Fund Regulations</a:t>
            </a:r>
            <a:r>
              <a:rPr lang="en-US" sz="2400" dirty="0" smtClean="0">
                <a:effectLst/>
                <a:latin typeface="Calibri" pitchFamily="34" charset="0"/>
                <a:cs typeface="Calibri" pitchFamily="34" charset="0"/>
              </a:rPr>
              <a:t>.</a:t>
            </a:r>
          </a:p>
          <a:p>
            <a:pPr marL="18288" indent="0" algn="just">
              <a:buNone/>
            </a:pPr>
            <a:endParaRPr lang="en-US" sz="2400" dirty="0">
              <a:effectLst/>
              <a:latin typeface="Calibri" pitchFamily="34" charset="0"/>
              <a:cs typeface="Calibri" pitchFamily="34" charset="0"/>
            </a:endParaRPr>
          </a:p>
          <a:p>
            <a:pPr algn="just"/>
            <a:r>
              <a:rPr lang="en-US" sz="2400" dirty="0">
                <a:effectLst/>
                <a:latin typeface="Calibri" pitchFamily="34" charset="0"/>
                <a:cs typeface="Calibri" pitchFamily="34" charset="0"/>
              </a:rPr>
              <a:t>The second is the UTI Mutual Fund, sponsored by SBI, PNB, BOB and LIC. It is registered with SEBI and functions under the Mutual Fund Regulations. With the bifurcation of the erstwhile UTI which had in March 2000 more than Rs. 76,000 crores of assets under management and with the setting up of a UTI Mutual Fund, conforming to the SEBI Mutual Fund Regulations, and with recent mergers taking place among different private sector funds, the mutual fund industry has entered its current phase of consolidation and growth.</a:t>
            </a:r>
          </a:p>
          <a:p>
            <a:pPr algn="just"/>
            <a:endParaRPr lang="en-US" sz="2400" dirty="0">
              <a:latin typeface="Calibri" pitchFamily="34" charset="0"/>
              <a:cs typeface="Calibri" pitchFamily="34" charset="0"/>
            </a:endParaRPr>
          </a:p>
        </p:txBody>
      </p:sp>
      <p:sp>
        <p:nvSpPr>
          <p:cNvPr id="3" name="Title 2"/>
          <p:cNvSpPr>
            <a:spLocks noGrp="1"/>
          </p:cNvSpPr>
          <p:nvPr>
            <p:ph type="title"/>
          </p:nvPr>
        </p:nvSpPr>
        <p:spPr>
          <a:xfrm>
            <a:off x="762000" y="152400"/>
            <a:ext cx="7543800" cy="1066800"/>
          </a:xfrm>
        </p:spPr>
        <p:txBody>
          <a:bodyPr/>
          <a:lstStyle/>
          <a:p>
            <a:r>
              <a:rPr lang="en-US" sz="3600" dirty="0" smtClean="0">
                <a:latin typeface="Calibri" pitchFamily="34" charset="0"/>
                <a:cs typeface="Calibri" pitchFamily="34" charset="0"/>
              </a:rPr>
              <a:t>Fourth Phase – phase of consolidation – (Feb 2003 to Apr 2014)</a:t>
            </a:r>
            <a:endParaRPr lang="en-US" sz="3600" dirty="0">
              <a:latin typeface="Calibri" pitchFamily="34" charset="0"/>
              <a:cs typeface="Calibri" pitchFamily="34" charset="0"/>
            </a:endParaRPr>
          </a:p>
        </p:txBody>
      </p:sp>
    </p:spTree>
    <p:extLst>
      <p:ext uri="{BB962C8B-B14F-4D97-AF65-F5344CB8AC3E}">
        <p14:creationId xmlns="" xmlns:p14="http://schemas.microsoft.com/office/powerpoint/2010/main" val="1204278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30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2">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219200"/>
            <a:ext cx="7162800" cy="5410200"/>
          </a:xfrm>
        </p:spPr>
        <p:txBody>
          <a:bodyPr>
            <a:normAutofit/>
          </a:bodyPr>
          <a:lstStyle/>
          <a:p>
            <a:pPr algn="just"/>
            <a:r>
              <a:rPr lang="en-US" sz="2200" dirty="0">
                <a:effectLst/>
                <a:latin typeface="Calibri" pitchFamily="34" charset="0"/>
                <a:cs typeface="Calibri" pitchFamily="34" charset="0"/>
              </a:rPr>
              <a:t>After the global economic recession of 2009, the financial markets across the globe were at an all-time low and Indian market was no exception to it. </a:t>
            </a:r>
            <a:endParaRPr lang="en-US" sz="2200" dirty="0" smtClean="0">
              <a:effectLst/>
              <a:latin typeface="Calibri" pitchFamily="34" charset="0"/>
              <a:cs typeface="Calibri" pitchFamily="34" charset="0"/>
            </a:endParaRPr>
          </a:p>
          <a:p>
            <a:pPr algn="just"/>
            <a:r>
              <a:rPr lang="en-US" sz="2200" dirty="0" smtClean="0">
                <a:effectLst/>
                <a:latin typeface="Calibri" pitchFamily="34" charset="0"/>
                <a:cs typeface="Calibri" pitchFamily="34" charset="0"/>
              </a:rPr>
              <a:t>Majority </a:t>
            </a:r>
            <a:r>
              <a:rPr lang="en-US" sz="2200" dirty="0">
                <a:effectLst/>
                <a:latin typeface="Calibri" pitchFamily="34" charset="0"/>
                <a:cs typeface="Calibri" pitchFamily="34" charset="0"/>
              </a:rPr>
              <a:t>of investors who had put in their money during the peak time of the market had suffered great losses. This severely shook the faith of investors in the MF products. The Indian Mutual Fund industry struggled to recover from these hardships and remodel itself over the next two years. </a:t>
            </a:r>
            <a:endParaRPr lang="en-US" sz="2200" dirty="0" smtClean="0">
              <a:effectLst/>
              <a:latin typeface="Calibri" pitchFamily="34" charset="0"/>
              <a:cs typeface="Calibri" pitchFamily="34" charset="0"/>
            </a:endParaRPr>
          </a:p>
          <a:p>
            <a:pPr algn="just"/>
            <a:r>
              <a:rPr lang="en-US" sz="2200" dirty="0" smtClean="0">
                <a:effectLst/>
                <a:latin typeface="Calibri" pitchFamily="34" charset="0"/>
                <a:cs typeface="Calibri" pitchFamily="34" charset="0"/>
              </a:rPr>
              <a:t>The </a:t>
            </a:r>
            <a:r>
              <a:rPr lang="en-US" sz="2200" dirty="0">
                <a:effectLst/>
                <a:latin typeface="Calibri" pitchFamily="34" charset="0"/>
                <a:cs typeface="Calibri" pitchFamily="34" charset="0"/>
              </a:rPr>
              <a:t>situation toughened up more with SEBI abolishing the entry load and the lasting repercussions of the global economic crisis. This scenario is evident from the sluggish rise in the overall AUM of the Indian MF industry.</a:t>
            </a:r>
            <a:endParaRPr lang="en-US" sz="2200" dirty="0">
              <a:latin typeface="Calibri" pitchFamily="34" charset="0"/>
              <a:cs typeface="Calibri" pitchFamily="34" charset="0"/>
            </a:endParaRPr>
          </a:p>
        </p:txBody>
      </p:sp>
      <p:sp>
        <p:nvSpPr>
          <p:cNvPr id="4" name="Title 2"/>
          <p:cNvSpPr>
            <a:spLocks noGrp="1"/>
          </p:cNvSpPr>
          <p:nvPr>
            <p:ph type="title"/>
          </p:nvPr>
        </p:nvSpPr>
        <p:spPr>
          <a:xfrm>
            <a:off x="685800" y="76200"/>
            <a:ext cx="7543800" cy="1066800"/>
          </a:xfrm>
        </p:spPr>
        <p:txBody>
          <a:bodyPr/>
          <a:lstStyle/>
          <a:p>
            <a:r>
              <a:rPr lang="en-US" sz="3600" dirty="0" smtClean="0">
                <a:latin typeface="Calibri" pitchFamily="34" charset="0"/>
                <a:cs typeface="Calibri" pitchFamily="34" charset="0"/>
              </a:rPr>
              <a:t>Fourth Phase – phase of consolidation – (Feb 2003 to Apr 2014) contd..</a:t>
            </a:r>
            <a:endParaRPr lang="en-US" sz="3600" dirty="0">
              <a:latin typeface="Calibri" pitchFamily="34" charset="0"/>
              <a:cs typeface="Calibri" pitchFamily="34" charset="0"/>
            </a:endParaRPr>
          </a:p>
        </p:txBody>
      </p:sp>
    </p:spTree>
    <p:extLst>
      <p:ext uri="{BB962C8B-B14F-4D97-AF65-F5344CB8AC3E}">
        <p14:creationId xmlns="" xmlns:p14="http://schemas.microsoft.com/office/powerpoint/2010/main" val="68366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8)">
                                      <p:cBhvr>
                                        <p:cTn id="7" dur="3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heel(8)">
                                      <p:cBhvr>
                                        <p:cTn id="12" dur="3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heel(8)">
                                      <p:cBhvr>
                                        <p:cTn id="17" dur="3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600200"/>
            <a:ext cx="7696200" cy="5029200"/>
          </a:xfrm>
        </p:spPr>
        <p:txBody>
          <a:bodyPr>
            <a:normAutofit fontScale="92500" lnSpcReduction="20000"/>
          </a:bodyPr>
          <a:lstStyle/>
          <a:p>
            <a:pPr algn="just" fontAlgn="base"/>
            <a:r>
              <a:rPr lang="en-US" sz="2200" dirty="0">
                <a:effectLst/>
                <a:latin typeface="Calibri" pitchFamily="34" charset="0"/>
                <a:cs typeface="Calibri" pitchFamily="34" charset="0"/>
              </a:rPr>
              <a:t>Since May ’14, the Indian MF industry has experienced a consistent inflow and rise in the overall AUM as well as the total number of investor accounts (portfolio</a:t>
            </a:r>
            <a:r>
              <a:rPr lang="en-US" sz="2200" dirty="0" smtClean="0">
                <a:effectLst/>
                <a:latin typeface="Calibri" pitchFamily="34" charset="0"/>
                <a:cs typeface="Calibri" pitchFamily="34" charset="0"/>
              </a:rPr>
              <a:t>).</a:t>
            </a:r>
          </a:p>
          <a:p>
            <a:pPr algn="just" fontAlgn="base"/>
            <a:r>
              <a:rPr lang="en-US" sz="2200" dirty="0" smtClean="0">
                <a:effectLst/>
                <a:latin typeface="Calibri" pitchFamily="34" charset="0"/>
                <a:cs typeface="Calibri" pitchFamily="34" charset="0"/>
              </a:rPr>
              <a:t>Currently (March 2019), all the Asset Management Companies in India manage a combined worth of around ₹ 24,58,016 crore </a:t>
            </a:r>
            <a:r>
              <a:rPr lang="en-US" sz="2200" dirty="0">
                <a:effectLst/>
                <a:latin typeface="Calibri" pitchFamily="34" charset="0"/>
                <a:cs typeface="Calibri" pitchFamily="34" charset="0"/>
              </a:rPr>
              <a:t>of assets </a:t>
            </a:r>
            <a:r>
              <a:rPr lang="en-US" sz="2200" dirty="0" smtClean="0">
                <a:effectLst/>
                <a:latin typeface="Calibri" pitchFamily="34" charset="0"/>
                <a:cs typeface="Calibri" pitchFamily="34" charset="0"/>
              </a:rPr>
              <a:t>at the end of March 2019. The total number of accounts (or folios as per mutual fund parlance) as on March 31, 2019 stood at 8.25 crore (82.5 million), while the number of folios under Equity, ELSS and Balanced schemes, wherein the </a:t>
            </a:r>
            <a:r>
              <a:rPr lang="en-US" sz="2200" dirty="0">
                <a:effectLst/>
                <a:latin typeface="Calibri" pitchFamily="34" charset="0"/>
                <a:cs typeface="Calibri" pitchFamily="34" charset="0"/>
              </a:rPr>
              <a:t>maximum investment is from retail segment stood at 6.93 crore (69.3 million). This is 58th consecutive month witnessing rise in the no. of folios.</a:t>
            </a:r>
          </a:p>
          <a:p>
            <a:pPr algn="just" fontAlgn="base"/>
            <a:r>
              <a:rPr lang="en-US" sz="2200" dirty="0">
                <a:effectLst/>
                <a:latin typeface="Calibri" pitchFamily="34" charset="0"/>
                <a:cs typeface="Calibri" pitchFamily="34" charset="0"/>
              </a:rPr>
              <a:t>It is estimated that Indians save approximately Rs. 20-30 lakh crore annually. The Indian mutual fund industry can grow immensely if Indians started parking a higher percentage of their savings in MFs. Observers say that Indians have begun shifting a part of their savings from physical assets like gold and land to financial instruments like bonds and silver. However, the AMFI and the government need to encourage Indians even more for investments in mutual funds.</a:t>
            </a:r>
          </a:p>
          <a:p>
            <a:endParaRPr lang="en-US" dirty="0"/>
          </a:p>
        </p:txBody>
      </p:sp>
      <p:sp>
        <p:nvSpPr>
          <p:cNvPr id="3" name="Title 2"/>
          <p:cNvSpPr>
            <a:spLocks noGrp="1"/>
          </p:cNvSpPr>
          <p:nvPr>
            <p:ph type="title"/>
          </p:nvPr>
        </p:nvSpPr>
        <p:spPr>
          <a:xfrm>
            <a:off x="533400" y="76200"/>
            <a:ext cx="7543800" cy="1219200"/>
          </a:xfrm>
        </p:spPr>
        <p:txBody>
          <a:bodyPr/>
          <a:lstStyle/>
          <a:p>
            <a:r>
              <a:rPr lang="en-US" sz="3600" dirty="0" smtClean="0">
                <a:effectLst/>
                <a:latin typeface="Calibri" pitchFamily="34" charset="0"/>
                <a:cs typeface="Calibri" pitchFamily="34" charset="0"/>
              </a:rPr>
              <a:t>Phase </a:t>
            </a:r>
            <a:r>
              <a:rPr lang="en-US" sz="3600" dirty="0">
                <a:effectLst/>
                <a:latin typeface="Calibri" pitchFamily="34" charset="0"/>
                <a:cs typeface="Calibri" pitchFamily="34" charset="0"/>
              </a:rPr>
              <a:t>Of Steady Development And Growth (Since May 2014</a:t>
            </a:r>
            <a:r>
              <a:rPr lang="en-US" sz="3600" dirty="0" smtClean="0">
                <a:effectLst/>
                <a:latin typeface="Calibri" pitchFamily="34" charset="0"/>
                <a:cs typeface="Calibri" pitchFamily="34" charset="0"/>
              </a:rPr>
              <a:t>):</a:t>
            </a:r>
            <a:endParaRPr lang="en-US" sz="3600" dirty="0">
              <a:latin typeface="Calibri" pitchFamily="34" charset="0"/>
              <a:cs typeface="Calibri" pitchFamily="34" charset="0"/>
            </a:endParaRPr>
          </a:p>
        </p:txBody>
      </p:sp>
    </p:spTree>
    <p:extLst>
      <p:ext uri="{BB962C8B-B14F-4D97-AF65-F5344CB8AC3E}">
        <p14:creationId xmlns="" xmlns:p14="http://schemas.microsoft.com/office/powerpoint/2010/main" val="310999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3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30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30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30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0" dur="30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04800"/>
            <a:ext cx="7543800" cy="914400"/>
          </a:xfrm>
        </p:spPr>
        <p:txBody>
          <a:bodyPr/>
          <a:lstStyle/>
          <a:p>
            <a:endParaRPr lang="en-US" dirty="0"/>
          </a:p>
        </p:txBody>
      </p:sp>
      <p:pic>
        <p:nvPicPr>
          <p:cNvPr id="1027" name="Picture 3" descr="E:\MUTUAL FUND INDUSTRY\growth of mf industry.JPG"/>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152400" y="304800"/>
            <a:ext cx="8763000" cy="632460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Box 4"/>
          <p:cNvSpPr txBox="1"/>
          <p:nvPr/>
        </p:nvSpPr>
        <p:spPr>
          <a:xfrm>
            <a:off x="905774" y="4952999"/>
            <a:ext cx="1981200" cy="276999"/>
          </a:xfrm>
          <a:prstGeom prst="rect">
            <a:avLst/>
          </a:prstGeom>
          <a:noFill/>
        </p:spPr>
        <p:txBody>
          <a:bodyPr wrap="square" rtlCol="0">
            <a:spAutoFit/>
          </a:bodyPr>
          <a:lstStyle/>
          <a:p>
            <a:r>
              <a:rPr lang="en-US" sz="1200" dirty="0" smtClean="0">
                <a:solidFill>
                  <a:srgbClr val="FF0000"/>
                </a:solidFill>
                <a:latin typeface="Calibri" pitchFamily="34" charset="0"/>
                <a:cs typeface="Calibri" pitchFamily="34" charset="0"/>
              </a:rPr>
              <a:t>Data - AMFI India</a:t>
            </a:r>
            <a:endParaRPr lang="en-US" sz="1200" dirty="0">
              <a:solidFill>
                <a:srgbClr val="FF0000"/>
              </a:solidFill>
              <a:latin typeface="Calibri" pitchFamily="34" charset="0"/>
              <a:cs typeface="Calibri" pitchFamily="34" charset="0"/>
            </a:endParaRPr>
          </a:p>
        </p:txBody>
      </p:sp>
    </p:spTree>
    <p:extLst>
      <p:ext uri="{BB962C8B-B14F-4D97-AF65-F5344CB8AC3E}">
        <p14:creationId xmlns="" xmlns:p14="http://schemas.microsoft.com/office/powerpoint/2010/main" val="16685187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1121</TotalTime>
  <Words>3888</Words>
  <Application>Microsoft Office PowerPoint</Application>
  <PresentationFormat>On-screen Show (4:3)</PresentationFormat>
  <Paragraphs>180</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Elemental</vt:lpstr>
      <vt:lpstr>Mutual Funds – An Investment Avenue</vt:lpstr>
      <vt:lpstr>Mutual Funds in India</vt:lpstr>
      <vt:lpstr> First Phase – 1964 to 1987</vt:lpstr>
      <vt:lpstr>Second Phase -1987 to 1993 (Entry of Public Sector Funds)</vt:lpstr>
      <vt:lpstr>Third Phase – 1993 to 2003 (Entry of Private Sector Funds)</vt:lpstr>
      <vt:lpstr>Fourth Phase – phase of consolidation – (Feb 2003 to Apr 2014)</vt:lpstr>
      <vt:lpstr>Fourth Phase – phase of consolidation – (Feb 2003 to Apr 2014) contd..</vt:lpstr>
      <vt:lpstr>Phase Of Steady Development And Growth (Since May 2014):</vt:lpstr>
      <vt:lpstr>Slide 9</vt:lpstr>
      <vt:lpstr>How does a Mutual Fund work?</vt:lpstr>
      <vt:lpstr>How to Invest in Mutual Funds</vt:lpstr>
      <vt:lpstr>How to Invest in Mutual Funds</vt:lpstr>
      <vt:lpstr>ADVANTAGES OF MUTUAL FUNDS</vt:lpstr>
      <vt:lpstr>ADVANTAGES OF MUTUAL FUNDS</vt:lpstr>
      <vt:lpstr>ADVANTAGES OF MUTUAL FUNDS</vt:lpstr>
      <vt:lpstr>DISADVANTAGES OF INVESTING IN MUTUAL FUND</vt:lpstr>
      <vt:lpstr>DISADVANTAGES OF INVESTING IN MUTUAL FUND</vt:lpstr>
      <vt:lpstr>TYPES OF MUTUAL FUNDS SCHEMES</vt:lpstr>
      <vt:lpstr>TYPES OF MUTUAL FUND</vt:lpstr>
      <vt:lpstr>TYPES OF MUTUAL FUND</vt:lpstr>
      <vt:lpstr>TYPES OF MUTUAL FUND</vt:lpstr>
      <vt:lpstr>TYPES OF MUTUAL FUND</vt:lpstr>
      <vt:lpstr>TYPES OF MUTUAL FUND</vt:lpstr>
      <vt:lpstr>SEBI REGULATIONS</vt:lpstr>
      <vt:lpstr>Definitions of key terms</vt:lpstr>
      <vt:lpstr>Definitions of key terms</vt:lpstr>
      <vt:lpstr>Top 20 Mutual Funds as on Mar 19</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bscit</cp:lastModifiedBy>
  <cp:revision>88</cp:revision>
  <dcterms:created xsi:type="dcterms:W3CDTF">2019-05-02T07:20:07Z</dcterms:created>
  <dcterms:modified xsi:type="dcterms:W3CDTF">2019-05-07T07:58:53Z</dcterms:modified>
</cp:coreProperties>
</file>