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18" r:id="rId1"/>
  </p:sldMasterIdLst>
  <p:sldIdLst>
    <p:sldId id="337" r:id="rId2"/>
    <p:sldId id="338" r:id="rId3"/>
    <p:sldId id="339" r:id="rId4"/>
    <p:sldId id="340" r:id="rId5"/>
    <p:sldId id="341" r:id="rId6"/>
    <p:sldId id="342" r:id="rId7"/>
    <p:sldId id="343" r:id="rId8"/>
    <p:sldId id="344" r:id="rId9"/>
    <p:sldId id="345" r:id="rId10"/>
    <p:sldId id="346" r:id="rId11"/>
    <p:sldId id="347" r:id="rId12"/>
    <p:sldId id="348" r:id="rId13"/>
    <p:sldId id="349" r:id="rId14"/>
    <p:sldId id="350" r:id="rId15"/>
    <p:sldId id="351" r:id="rId16"/>
    <p:sldId id="352" r:id="rId17"/>
    <p:sldId id="35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3399"/>
    <a:srgbClr val="FF0066"/>
    <a:srgbClr val="00FF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67" d="100"/>
          <a:sy n="67" d="100"/>
        </p:scale>
        <p:origin x="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theme" Target="theme/theme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GB"/>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6/5/2020</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9374927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11232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GB"/>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116962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GB"/>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20831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GB"/>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44716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GB"/>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GB"/>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39919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GB"/>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GB"/>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427871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GB"/>
              <a:t>Click to edit Master title style</a:t>
            </a:r>
            <a:endParaRPr lang="en-US" dirty="0"/>
          </a:p>
        </p:txBody>
      </p:sp>
    </p:spTree>
    <p:extLst>
      <p:ext uri="{BB962C8B-B14F-4D97-AF65-F5344CB8AC3E}">
        <p14:creationId xmlns:p14="http://schemas.microsoft.com/office/powerpoint/2010/main" val="27192060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3532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03059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GB"/>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852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6514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752180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25665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17007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GB"/>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92349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GB"/>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64420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6/5/2020</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6908450"/>
      </p:ext>
    </p:extLst>
  </p:cSld>
  <p:clrMap bg1="dk1" tx1="lt1" bg2="dk2" tx2="lt2" accent1="accent1" accent2="accent2" accent3="accent3" accent4="accent4" accent5="accent5" accent6="accent6" hlink="hlink" folHlink="folHlink"/>
  <p:sldLayoutIdLst>
    <p:sldLayoutId id="2147484219" r:id="rId1"/>
    <p:sldLayoutId id="2147484220" r:id="rId2"/>
    <p:sldLayoutId id="2147484221" r:id="rId3"/>
    <p:sldLayoutId id="2147484222" r:id="rId4"/>
    <p:sldLayoutId id="2147484223" r:id="rId5"/>
    <p:sldLayoutId id="2147484224" r:id="rId6"/>
    <p:sldLayoutId id="2147484225" r:id="rId7"/>
    <p:sldLayoutId id="2147484226" r:id="rId8"/>
    <p:sldLayoutId id="2147484227" r:id="rId9"/>
    <p:sldLayoutId id="2147484228" r:id="rId10"/>
    <p:sldLayoutId id="2147484229" r:id="rId11"/>
    <p:sldLayoutId id="2147484230" r:id="rId12"/>
    <p:sldLayoutId id="2147484231" r:id="rId13"/>
    <p:sldLayoutId id="2147484232" r:id="rId14"/>
    <p:sldLayoutId id="2147484233" r:id="rId15"/>
    <p:sldLayoutId id="2147484234" r:id="rId16"/>
    <p:sldLayoutId id="214748423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 /></Relationships>
</file>

<file path=ppt/slides/_rels/slide10.xml.rels><?xml version="1.0" encoding="UTF-8" standalone="yes"?>
<Relationships xmlns="http://schemas.openxmlformats.org/package/2006/relationships"><Relationship Id="rId3" Type="http://schemas.openxmlformats.org/officeDocument/2006/relationships/image" Target="../media/image36.png" /><Relationship Id="rId7" Type="http://schemas.openxmlformats.org/officeDocument/2006/relationships/image" Target="../media/image40.png" /><Relationship Id="rId2" Type="http://schemas.openxmlformats.org/officeDocument/2006/relationships/image" Target="../media/image35.png" /><Relationship Id="rId1" Type="http://schemas.openxmlformats.org/officeDocument/2006/relationships/slideLayout" Target="../slideLayouts/slideLayout2.xml" /><Relationship Id="rId6" Type="http://schemas.openxmlformats.org/officeDocument/2006/relationships/image" Target="../media/image39.png" /><Relationship Id="rId5" Type="http://schemas.openxmlformats.org/officeDocument/2006/relationships/image" Target="../media/image38.png" /><Relationship Id="rId4" Type="http://schemas.openxmlformats.org/officeDocument/2006/relationships/image" Target="../media/image37.png" /></Relationships>
</file>

<file path=ppt/slides/_rels/slide11.xml.rels><?xml version="1.0" encoding="UTF-8" standalone="yes"?>
<Relationships xmlns="http://schemas.openxmlformats.org/package/2006/relationships"><Relationship Id="rId3" Type="http://schemas.openxmlformats.org/officeDocument/2006/relationships/image" Target="../media/image42.png" /><Relationship Id="rId2" Type="http://schemas.openxmlformats.org/officeDocument/2006/relationships/image" Target="../media/image41.png" /><Relationship Id="rId1" Type="http://schemas.openxmlformats.org/officeDocument/2006/relationships/slideLayout" Target="../slideLayouts/slideLayout2.xml" /><Relationship Id="rId6" Type="http://schemas.openxmlformats.org/officeDocument/2006/relationships/image" Target="../media/image45.png" /><Relationship Id="rId5" Type="http://schemas.openxmlformats.org/officeDocument/2006/relationships/image" Target="../media/image44.png" /><Relationship Id="rId4" Type="http://schemas.openxmlformats.org/officeDocument/2006/relationships/image" Target="../media/image43.png" /></Relationships>
</file>

<file path=ppt/slides/_rels/slide12.xml.rels><?xml version="1.0" encoding="UTF-8" standalone="yes"?>
<Relationships xmlns="http://schemas.openxmlformats.org/package/2006/relationships"><Relationship Id="rId3" Type="http://schemas.openxmlformats.org/officeDocument/2006/relationships/image" Target="../media/image47.png" /><Relationship Id="rId2" Type="http://schemas.openxmlformats.org/officeDocument/2006/relationships/image" Target="../media/image46.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8" Type="http://schemas.openxmlformats.org/officeDocument/2006/relationships/image" Target="../media/image10.png" /><Relationship Id="rId3" Type="http://schemas.openxmlformats.org/officeDocument/2006/relationships/image" Target="../media/image5.png" /><Relationship Id="rId7" Type="http://schemas.openxmlformats.org/officeDocument/2006/relationships/image" Target="../media/image9.png" /><Relationship Id="rId2" Type="http://schemas.openxmlformats.org/officeDocument/2006/relationships/image" Target="../media/image4.png" /><Relationship Id="rId1" Type="http://schemas.openxmlformats.org/officeDocument/2006/relationships/slideLayout" Target="../slideLayouts/slideLayout2.xml" /><Relationship Id="rId6" Type="http://schemas.openxmlformats.org/officeDocument/2006/relationships/image" Target="../media/image8.png" /><Relationship Id="rId5" Type="http://schemas.openxmlformats.org/officeDocument/2006/relationships/image" Target="../media/image7.png" /><Relationship Id="rId4" Type="http://schemas.openxmlformats.org/officeDocument/2006/relationships/image" Target="../media/image6.png" /></Relationships>
</file>

<file path=ppt/slides/_rels/slide4.xml.rels><?xml version="1.0" encoding="UTF-8" standalone="yes"?>
<Relationships xmlns="http://schemas.openxmlformats.org/package/2006/relationships"><Relationship Id="rId8" Type="http://schemas.openxmlformats.org/officeDocument/2006/relationships/image" Target="../media/image17.png" /><Relationship Id="rId3" Type="http://schemas.openxmlformats.org/officeDocument/2006/relationships/image" Target="../media/image12.png" /><Relationship Id="rId7" Type="http://schemas.openxmlformats.org/officeDocument/2006/relationships/image" Target="../media/image16.png" /><Relationship Id="rId2" Type="http://schemas.openxmlformats.org/officeDocument/2006/relationships/image" Target="../media/image11.png" /><Relationship Id="rId1" Type="http://schemas.openxmlformats.org/officeDocument/2006/relationships/slideLayout" Target="../slideLayouts/slideLayout2.xml" /><Relationship Id="rId6" Type="http://schemas.openxmlformats.org/officeDocument/2006/relationships/image" Target="../media/image15.png" /><Relationship Id="rId5" Type="http://schemas.openxmlformats.org/officeDocument/2006/relationships/image" Target="../media/image14.png" /><Relationship Id="rId4" Type="http://schemas.openxmlformats.org/officeDocument/2006/relationships/image" Target="../media/image13.png" /><Relationship Id="rId9" Type="http://schemas.openxmlformats.org/officeDocument/2006/relationships/image" Target="../media/image18.png" /></Relationships>
</file>

<file path=ppt/slides/_rels/slide5.xml.rels><?xml version="1.0" encoding="UTF-8" standalone="yes"?>
<Relationships xmlns="http://schemas.openxmlformats.org/package/2006/relationships"><Relationship Id="rId3" Type="http://schemas.openxmlformats.org/officeDocument/2006/relationships/image" Target="../media/image20.jpg" /><Relationship Id="rId7" Type="http://schemas.openxmlformats.org/officeDocument/2006/relationships/image" Target="../media/image24.png" /><Relationship Id="rId2" Type="http://schemas.openxmlformats.org/officeDocument/2006/relationships/image" Target="../media/image19.jpg" /><Relationship Id="rId1" Type="http://schemas.openxmlformats.org/officeDocument/2006/relationships/slideLayout" Target="../slideLayouts/slideLayout2.xml" /><Relationship Id="rId6" Type="http://schemas.openxmlformats.org/officeDocument/2006/relationships/image" Target="../media/image23.png" /><Relationship Id="rId5" Type="http://schemas.openxmlformats.org/officeDocument/2006/relationships/image" Target="../media/image22.png" /><Relationship Id="rId4" Type="http://schemas.openxmlformats.org/officeDocument/2006/relationships/image" Target="../media/image21.png" /></Relationships>
</file>

<file path=ppt/slides/_rels/slide6.xml.rels><?xml version="1.0" encoding="UTF-8" standalone="yes"?>
<Relationships xmlns="http://schemas.openxmlformats.org/package/2006/relationships"><Relationship Id="rId3" Type="http://schemas.openxmlformats.org/officeDocument/2006/relationships/image" Target="../media/image26.png" /><Relationship Id="rId2" Type="http://schemas.openxmlformats.org/officeDocument/2006/relationships/image" Target="../media/image25.jpg" /><Relationship Id="rId1" Type="http://schemas.openxmlformats.org/officeDocument/2006/relationships/slideLayout" Target="../slideLayouts/slideLayout2.xml" /><Relationship Id="rId6" Type="http://schemas.openxmlformats.org/officeDocument/2006/relationships/image" Target="../media/image29.png" /><Relationship Id="rId5" Type="http://schemas.openxmlformats.org/officeDocument/2006/relationships/image" Target="../media/image28.png" /><Relationship Id="rId4" Type="http://schemas.openxmlformats.org/officeDocument/2006/relationships/image" Target="../media/image27.png" /></Relationships>
</file>

<file path=ppt/slides/_rels/slide7.xml.rels><?xml version="1.0" encoding="UTF-8" standalone="yes"?>
<Relationships xmlns="http://schemas.openxmlformats.org/package/2006/relationships"><Relationship Id="rId2" Type="http://schemas.openxmlformats.org/officeDocument/2006/relationships/hyperlink" Target="https://en.m.wikipedia.org/wiki/David_Ogilvy_(businessman)" TargetMode="External"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image" Target="../media/image31.jpg" /><Relationship Id="rId2" Type="http://schemas.openxmlformats.org/officeDocument/2006/relationships/image" Target="../media/image30.jp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image" Target="../media/image33.jpg" /><Relationship Id="rId2" Type="http://schemas.openxmlformats.org/officeDocument/2006/relationships/image" Target="../media/image32.jpg" /><Relationship Id="rId1" Type="http://schemas.openxmlformats.org/officeDocument/2006/relationships/slideLayout" Target="../slideLayouts/slideLayout2.xml" /><Relationship Id="rId4" Type="http://schemas.openxmlformats.org/officeDocument/2006/relationships/image" Target="../media/image34.jpg"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7C84EF-A879-B841-B8D9-C6D7AABBDF66}"/>
              </a:ext>
            </a:extLst>
          </p:cNvPr>
          <p:cNvSpPr>
            <a:spLocks noGrp="1"/>
          </p:cNvSpPr>
          <p:nvPr>
            <p:ph type="body" idx="1"/>
          </p:nvPr>
        </p:nvSpPr>
        <p:spPr>
          <a:xfrm>
            <a:off x="6205837" y="5264660"/>
            <a:ext cx="10131428" cy="1447800"/>
          </a:xfrm>
        </p:spPr>
        <p:txBody>
          <a:bodyPr>
            <a:normAutofit/>
          </a:bodyPr>
          <a:lstStyle/>
          <a:p>
            <a:r>
              <a:rPr lang="en-IN" sz="2400" b="1" dirty="0">
                <a:solidFill>
                  <a:schemeClr val="bg1"/>
                </a:solidFill>
                <a:latin typeface="Times New Roman" panose="02020603050405020304" pitchFamily="18" charset="0"/>
                <a:cs typeface="Times New Roman" panose="02020603050405020304" pitchFamily="18" charset="0"/>
              </a:rPr>
              <a:t>Prepared By HARSHADA MHATRE</a:t>
            </a:r>
            <a:endParaRPr lang="en-US" sz="2400" b="1" dirty="0">
              <a:solidFill>
                <a:schemeClr val="bg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B3B79B0A-44FA-2C41-80C0-254209D26D4B}"/>
              </a:ext>
            </a:extLst>
          </p:cNvPr>
          <p:cNvSpPr txBox="1"/>
          <p:nvPr/>
        </p:nvSpPr>
        <p:spPr>
          <a:xfrm>
            <a:off x="486834" y="1593340"/>
            <a:ext cx="11218332" cy="461665"/>
          </a:xfrm>
          <a:prstGeom prst="rect">
            <a:avLst/>
          </a:prstGeom>
          <a:noFill/>
        </p:spPr>
        <p:txBody>
          <a:bodyPr wrap="square">
            <a:spAutoFit/>
          </a:bodyPr>
          <a:lstStyle/>
          <a:p>
            <a:pPr marL="285750" indent="-285750">
              <a:buFont typeface="Wingdings" pitchFamily="2" charset="2"/>
              <a:buChar char="v"/>
            </a:pPr>
            <a:r>
              <a:rPr lang="en-IN" sz="2400" b="1">
                <a:solidFill>
                  <a:schemeClr val="bg1"/>
                </a:solidFill>
                <a:latin typeface="Times New Roman" panose="02020603050405020304" pitchFamily="18" charset="0"/>
                <a:cs typeface="Times New Roman" panose="02020603050405020304" pitchFamily="18" charset="0"/>
              </a:rPr>
              <a:t>TOPICS</a:t>
            </a:r>
            <a:endParaRPr lang="en-IN" sz="2400" b="1" dirty="0">
              <a:solidFill>
                <a:schemeClr val="bg1"/>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CD7CEC8-529C-4942-81C0-CE8EEB2ED7D9}"/>
              </a:ext>
            </a:extLst>
          </p:cNvPr>
          <p:cNvSpPr txBox="1"/>
          <p:nvPr/>
        </p:nvSpPr>
        <p:spPr>
          <a:xfrm>
            <a:off x="2072519" y="360801"/>
            <a:ext cx="10973253" cy="1200329"/>
          </a:xfrm>
          <a:prstGeom prst="rect">
            <a:avLst/>
          </a:prstGeom>
          <a:noFill/>
        </p:spPr>
        <p:txBody>
          <a:bodyPr wrap="square">
            <a:spAutoFit/>
          </a:bodyPr>
          <a:lstStyle/>
          <a:p>
            <a:r>
              <a:rPr lang="en-IN" sz="3600" b="1" dirty="0">
                <a:solidFill>
                  <a:schemeClr val="bg1"/>
                </a:solidFill>
                <a:latin typeface="Times New Roman" panose="02020603050405020304" pitchFamily="18" charset="0"/>
                <a:cs typeface="Times New Roman" panose="02020603050405020304" pitchFamily="18" charset="0"/>
              </a:rPr>
              <a:t>Module 2. Marketing Decisions</a:t>
            </a:r>
            <a:br>
              <a:rPr lang="en-IN" sz="3600" b="1" dirty="0">
                <a:solidFill>
                  <a:schemeClr val="bg1"/>
                </a:solidFill>
                <a:latin typeface="Times New Roman" panose="02020603050405020304" pitchFamily="18" charset="0"/>
                <a:cs typeface="Times New Roman" panose="02020603050405020304" pitchFamily="18" charset="0"/>
              </a:rPr>
            </a:br>
            <a:r>
              <a:rPr lang="en-IN" sz="3600" b="1" dirty="0">
                <a:solidFill>
                  <a:schemeClr val="bg1"/>
                </a:solidFill>
                <a:latin typeface="Times New Roman" panose="02020603050405020304" pitchFamily="18" charset="0"/>
                <a:cs typeface="Times New Roman" panose="02020603050405020304" pitchFamily="18" charset="0"/>
              </a:rPr>
              <a:t>                           </a:t>
            </a:r>
            <a:r>
              <a:rPr lang="en-IN" sz="3600" b="1" u="sng" dirty="0">
                <a:solidFill>
                  <a:schemeClr val="bg1"/>
                </a:solidFill>
                <a:latin typeface="Times New Roman" panose="02020603050405020304" pitchFamily="18" charset="0"/>
                <a:cs typeface="Times New Roman" panose="02020603050405020304" pitchFamily="18" charset="0"/>
              </a:rPr>
              <a:t>Part. </a:t>
            </a:r>
            <a:r>
              <a:rPr lang="en-IN" sz="3600" b="1" u="sng">
                <a:solidFill>
                  <a:schemeClr val="bg1"/>
                </a:solidFill>
                <a:latin typeface="Times New Roman" panose="02020603050405020304" pitchFamily="18" charset="0"/>
                <a:cs typeface="Times New Roman" panose="02020603050405020304" pitchFamily="18" charset="0"/>
              </a:rPr>
              <a:t>III</a:t>
            </a:r>
            <a:endParaRPr lang="en-US" sz="3600" u="sng" dirty="0"/>
          </a:p>
        </p:txBody>
      </p:sp>
      <p:sp>
        <p:nvSpPr>
          <p:cNvPr id="2" name="TextBox 1">
            <a:extLst>
              <a:ext uri="{FF2B5EF4-FFF2-40B4-BE49-F238E27FC236}">
                <a16:creationId xmlns:a16="http://schemas.microsoft.com/office/drawing/2014/main" id="{18C470B7-210B-5245-B29A-249D2756A7FB}"/>
              </a:ext>
            </a:extLst>
          </p:cNvPr>
          <p:cNvSpPr txBox="1"/>
          <p:nvPr/>
        </p:nvSpPr>
        <p:spPr>
          <a:xfrm>
            <a:off x="486834" y="2307068"/>
            <a:ext cx="10996384" cy="3046988"/>
          </a:xfrm>
          <a:prstGeom prst="rect">
            <a:avLst/>
          </a:prstGeom>
          <a:noFill/>
        </p:spPr>
        <p:txBody>
          <a:bodyPr wrap="square">
            <a:spAutoFit/>
          </a:bodyPr>
          <a:lstStyle/>
          <a:p>
            <a:r>
              <a:rPr lang="en-IN" sz="2400" b="1" dirty="0">
                <a:solidFill>
                  <a:schemeClr val="bg1"/>
                </a:solidFill>
                <a:latin typeface="Times New Roman" panose="02020603050405020304" pitchFamily="18" charset="0"/>
                <a:cs typeface="Times New Roman" panose="02020603050405020304" pitchFamily="18" charset="0"/>
              </a:rPr>
              <a:t>PACKAGING – CONCEPT, ESSENTIALS OF A GOOD PACKAGE</a:t>
            </a:r>
          </a:p>
          <a:p>
            <a:r>
              <a:rPr lang="en-IN" sz="2400" b="1" dirty="0">
                <a:solidFill>
                  <a:schemeClr val="bg1"/>
                </a:solidFill>
                <a:latin typeface="Times New Roman" panose="02020603050405020304" pitchFamily="18" charset="0"/>
                <a:cs typeface="Times New Roman" panose="02020603050405020304" pitchFamily="18" charset="0"/>
              </a:rPr>
              <a:t>PRODUCT POSITIONING – CONCEPT,STRATEGIES OF PRODUCT POSITIONING </a:t>
            </a:r>
          </a:p>
          <a:p>
            <a:r>
              <a:rPr lang="en-IN" sz="2400" b="1" dirty="0">
                <a:solidFill>
                  <a:schemeClr val="bg1"/>
                </a:solidFill>
                <a:latin typeface="Times New Roman" panose="02020603050405020304" pitchFamily="18" charset="0"/>
                <a:cs typeface="Times New Roman" panose="02020603050405020304" pitchFamily="18" charset="0"/>
              </a:rPr>
              <a:t>SERVICE POSITIONING – IMPORTANCE AND CHALLENGES </a:t>
            </a:r>
          </a:p>
          <a:p>
            <a:endParaRPr lang="en-IN" sz="2400" b="1" dirty="0">
              <a:solidFill>
                <a:schemeClr val="bg1"/>
              </a:solidFill>
              <a:latin typeface="Times New Roman" panose="02020603050405020304" pitchFamily="18" charset="0"/>
              <a:cs typeface="Times New Roman" panose="02020603050405020304" pitchFamily="18" charset="0"/>
            </a:endParaRPr>
          </a:p>
          <a:p>
            <a:endParaRPr lang="en-US" sz="2400" dirty="0"/>
          </a:p>
        </p:txBody>
      </p:sp>
    </p:spTree>
    <p:extLst>
      <p:ext uri="{BB962C8B-B14F-4D97-AF65-F5344CB8AC3E}">
        <p14:creationId xmlns:p14="http://schemas.microsoft.com/office/powerpoint/2010/main" val="3868477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A80152-9536-0B47-A353-668992A7E202}"/>
              </a:ext>
            </a:extLst>
          </p:cNvPr>
          <p:cNvSpPr>
            <a:spLocks noGrp="1"/>
          </p:cNvSpPr>
          <p:nvPr>
            <p:ph idx="1"/>
          </p:nvPr>
        </p:nvSpPr>
        <p:spPr>
          <a:xfrm>
            <a:off x="0" y="0"/>
            <a:ext cx="12192000" cy="7865423"/>
          </a:xfrm>
        </p:spPr>
        <p:txBody>
          <a:bodyPr>
            <a:normAutofit/>
          </a:bodyPr>
          <a:lstStyle/>
          <a:p>
            <a:pPr marL="0" indent="0">
              <a:buNone/>
            </a:pPr>
            <a:r>
              <a:rPr lang="en-IN" sz="2400" dirty="0">
                <a:solidFill>
                  <a:schemeClr val="bg1"/>
                </a:solidFill>
                <a:latin typeface="Times New Roman" panose="02020603050405020304" pitchFamily="18" charset="0"/>
                <a:cs typeface="Times New Roman" panose="02020603050405020304" pitchFamily="18" charset="0"/>
              </a:rPr>
              <a:t>6. </a:t>
            </a:r>
            <a:r>
              <a:rPr lang="en-IN" sz="2400" b="1" dirty="0">
                <a:solidFill>
                  <a:schemeClr val="bg1"/>
                </a:solidFill>
                <a:latin typeface="Times New Roman" panose="02020603050405020304" pitchFamily="18" charset="0"/>
                <a:cs typeface="Times New Roman" panose="02020603050405020304" pitchFamily="18" charset="0"/>
              </a:rPr>
              <a:t>Positioning by Competitors</a:t>
            </a:r>
            <a:r>
              <a:rPr lang="en-IN" sz="2400" dirty="0">
                <a:solidFill>
                  <a:schemeClr val="bg1"/>
                </a:solidFill>
                <a:latin typeface="Times New Roman" panose="02020603050405020304" pitchFamily="18" charset="0"/>
                <a:cs typeface="Times New Roman" panose="02020603050405020304" pitchFamily="18" charset="0"/>
              </a:rPr>
              <a:t>-  in some cases, a reference may be made directly or indirectly to one or more competitors. </a:t>
            </a: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dirty="0">
                <a:solidFill>
                  <a:schemeClr val="bg1"/>
                </a:solidFill>
                <a:latin typeface="Times New Roman" panose="02020603050405020304" pitchFamily="18" charset="0"/>
                <a:cs typeface="Times New Roman" panose="02020603050405020304" pitchFamily="18" charset="0"/>
              </a:rPr>
              <a:t>7. </a:t>
            </a:r>
            <a:r>
              <a:rPr lang="en-IN" sz="2400" b="1" dirty="0">
                <a:solidFill>
                  <a:schemeClr val="bg1"/>
                </a:solidFill>
                <a:latin typeface="Times New Roman" panose="02020603050405020304" pitchFamily="18" charset="0"/>
                <a:cs typeface="Times New Roman" panose="02020603050405020304" pitchFamily="18" charset="0"/>
              </a:rPr>
              <a:t>Positioning by Cultural Symbols/ Names </a:t>
            </a:r>
            <a:r>
              <a:rPr lang="en-IN" sz="2400" dirty="0">
                <a:solidFill>
                  <a:schemeClr val="bg1"/>
                </a:solidFill>
                <a:latin typeface="Times New Roman" panose="02020603050405020304" pitchFamily="18" charset="0"/>
                <a:cs typeface="Times New Roman" panose="02020603050405020304" pitchFamily="18" charset="0"/>
              </a:rPr>
              <a:t>-  Marketers may use cultural symbols to differentiate their brands from competitors. </a:t>
            </a: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p:txBody>
      </p:sp>
      <p:pic>
        <p:nvPicPr>
          <p:cNvPr id="4" name="Picture 4">
            <a:extLst>
              <a:ext uri="{FF2B5EF4-FFF2-40B4-BE49-F238E27FC236}">
                <a16:creationId xmlns:a16="http://schemas.microsoft.com/office/drawing/2014/main" id="{F32BDBD5-BCC5-2247-A0E1-13C014E391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0475" y="1415518"/>
            <a:ext cx="3673929" cy="1405772"/>
          </a:xfrm>
          <a:prstGeom prst="rect">
            <a:avLst/>
          </a:prstGeom>
        </p:spPr>
      </p:pic>
      <p:pic>
        <p:nvPicPr>
          <p:cNvPr id="6" name="Picture 6">
            <a:extLst>
              <a:ext uri="{FF2B5EF4-FFF2-40B4-BE49-F238E27FC236}">
                <a16:creationId xmlns:a16="http://schemas.microsoft.com/office/drawing/2014/main" id="{6936515C-2D17-AD4A-B268-43534616C9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9526" y="1415518"/>
            <a:ext cx="3028346" cy="1405772"/>
          </a:xfrm>
          <a:prstGeom prst="rect">
            <a:avLst/>
          </a:prstGeom>
        </p:spPr>
      </p:pic>
      <p:pic>
        <p:nvPicPr>
          <p:cNvPr id="10" name="Picture 10">
            <a:extLst>
              <a:ext uri="{FF2B5EF4-FFF2-40B4-BE49-F238E27FC236}">
                <a16:creationId xmlns:a16="http://schemas.microsoft.com/office/drawing/2014/main" id="{C04F2B67-D6AF-E242-B2E6-41F55C7B2C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1593" y="4797487"/>
            <a:ext cx="2744407" cy="1639803"/>
          </a:xfrm>
          <a:prstGeom prst="rect">
            <a:avLst/>
          </a:prstGeom>
        </p:spPr>
      </p:pic>
      <p:pic>
        <p:nvPicPr>
          <p:cNvPr id="12" name="Picture 12">
            <a:extLst>
              <a:ext uri="{FF2B5EF4-FFF2-40B4-BE49-F238E27FC236}">
                <a16:creationId xmlns:a16="http://schemas.microsoft.com/office/drawing/2014/main" id="{6479948A-F493-9340-8D4D-B8A09F3D56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7651" y="4797487"/>
            <a:ext cx="2769083" cy="1654547"/>
          </a:xfrm>
          <a:prstGeom prst="rect">
            <a:avLst/>
          </a:prstGeom>
        </p:spPr>
      </p:pic>
      <p:pic>
        <p:nvPicPr>
          <p:cNvPr id="14" name="Picture 14">
            <a:extLst>
              <a:ext uri="{FF2B5EF4-FFF2-40B4-BE49-F238E27FC236}">
                <a16:creationId xmlns:a16="http://schemas.microsoft.com/office/drawing/2014/main" id="{D68F19F3-F961-1A48-9CEE-5F397D5CD5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64274" y="4797486"/>
            <a:ext cx="2501900" cy="1639803"/>
          </a:xfrm>
          <a:prstGeom prst="rect">
            <a:avLst/>
          </a:prstGeom>
        </p:spPr>
      </p:pic>
      <p:pic>
        <p:nvPicPr>
          <p:cNvPr id="16" name="Picture 16">
            <a:extLst>
              <a:ext uri="{FF2B5EF4-FFF2-40B4-BE49-F238E27FC236}">
                <a16:creationId xmlns:a16="http://schemas.microsoft.com/office/drawing/2014/main" id="{6CCDAC49-B2B6-A64F-93D0-DA9A812D0D3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34449" y="4797486"/>
            <a:ext cx="3009900" cy="1639803"/>
          </a:xfrm>
          <a:prstGeom prst="rect">
            <a:avLst/>
          </a:prstGeom>
        </p:spPr>
      </p:pic>
    </p:spTree>
    <p:extLst>
      <p:ext uri="{BB962C8B-B14F-4D97-AF65-F5344CB8AC3E}">
        <p14:creationId xmlns:p14="http://schemas.microsoft.com/office/powerpoint/2010/main" val="216254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211B7E-E7DA-B14B-AEA2-2C10044C21C1}"/>
              </a:ext>
            </a:extLst>
          </p:cNvPr>
          <p:cNvSpPr>
            <a:spLocks noGrp="1"/>
          </p:cNvSpPr>
          <p:nvPr>
            <p:ph idx="1"/>
          </p:nvPr>
        </p:nvSpPr>
        <p:spPr>
          <a:xfrm>
            <a:off x="67280" y="-1377156"/>
            <a:ext cx="12057440" cy="8703847"/>
          </a:xfrm>
        </p:spPr>
        <p:txBody>
          <a:bodyPr>
            <a:normAutofit/>
          </a:bodyPr>
          <a:lstStyle/>
          <a:p>
            <a:pPr marL="0" indent="0">
              <a:buNone/>
            </a:pPr>
            <a:r>
              <a:rPr lang="en-IN" sz="2400" b="1" dirty="0">
                <a:solidFill>
                  <a:schemeClr val="bg1"/>
                </a:solidFill>
                <a:latin typeface="Times New Roman" panose="02020603050405020304" pitchFamily="18" charset="0"/>
                <a:cs typeface="Times New Roman" panose="02020603050405020304" pitchFamily="18" charset="0"/>
              </a:rPr>
              <a:t>8. Positioning by Corporate Image –</a:t>
            </a:r>
            <a:r>
              <a:rPr lang="en-IN" sz="2400" dirty="0">
                <a:solidFill>
                  <a:schemeClr val="bg1"/>
                </a:solidFill>
                <a:latin typeface="Times New Roman" panose="02020603050405020304" pitchFamily="18" charset="0"/>
                <a:cs typeface="Times New Roman" panose="02020603050405020304" pitchFamily="18" charset="0"/>
              </a:rPr>
              <a:t> Marketers use their corporate image to position themselves. </a:t>
            </a: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9. Positioning by Emotions – </a:t>
            </a:r>
            <a:r>
              <a:rPr lang="en-IN" sz="2400" dirty="0">
                <a:solidFill>
                  <a:schemeClr val="bg1"/>
                </a:solidFill>
                <a:latin typeface="Times New Roman" panose="02020603050405020304" pitchFamily="18" charset="0"/>
                <a:cs typeface="Times New Roman" panose="02020603050405020304" pitchFamily="18" charset="0"/>
              </a:rPr>
              <a:t>A Firm position its product by dramatising emotions. </a:t>
            </a: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10. Positioning by Highlighting Social Issues-  </a:t>
            </a:r>
            <a:r>
              <a:rPr lang="en-IN" sz="2400" dirty="0">
                <a:solidFill>
                  <a:schemeClr val="bg1"/>
                </a:solidFill>
                <a:latin typeface="Times New Roman" panose="02020603050405020304" pitchFamily="18" charset="0"/>
                <a:cs typeface="Times New Roman" panose="02020603050405020304" pitchFamily="18" charset="0"/>
              </a:rPr>
              <a:t>Firm positioning product by highlighting Social Values.</a:t>
            </a:r>
            <a:endParaRPr lang="en-IN" sz="2400" b="1" dirty="0">
              <a:solidFill>
                <a:schemeClr val="bg1"/>
              </a:solidFill>
              <a:latin typeface="Times New Roman" panose="02020603050405020304" pitchFamily="18" charset="0"/>
              <a:cs typeface="Times New Roman" panose="02020603050405020304" pitchFamily="18" charset="0"/>
            </a:endParaRPr>
          </a:p>
        </p:txBody>
      </p:sp>
      <p:pic>
        <p:nvPicPr>
          <p:cNvPr id="4" name="Picture 4">
            <a:extLst>
              <a:ext uri="{FF2B5EF4-FFF2-40B4-BE49-F238E27FC236}">
                <a16:creationId xmlns:a16="http://schemas.microsoft.com/office/drawing/2014/main" id="{DAE93A57-30B5-BA4C-A64C-0190E43ABC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4481" y="862931"/>
            <a:ext cx="3230638" cy="1631712"/>
          </a:xfrm>
          <a:prstGeom prst="rect">
            <a:avLst/>
          </a:prstGeom>
        </p:spPr>
      </p:pic>
      <p:pic>
        <p:nvPicPr>
          <p:cNvPr id="6" name="Picture 6">
            <a:extLst>
              <a:ext uri="{FF2B5EF4-FFF2-40B4-BE49-F238E27FC236}">
                <a16:creationId xmlns:a16="http://schemas.microsoft.com/office/drawing/2014/main" id="{4330F5DB-5C17-B74E-A871-48BEA06F2E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7845" y="862931"/>
            <a:ext cx="4313465" cy="1631711"/>
          </a:xfrm>
          <a:prstGeom prst="rect">
            <a:avLst/>
          </a:prstGeom>
        </p:spPr>
      </p:pic>
      <p:pic>
        <p:nvPicPr>
          <p:cNvPr id="8" name="Picture 8">
            <a:extLst>
              <a:ext uri="{FF2B5EF4-FFF2-40B4-BE49-F238E27FC236}">
                <a16:creationId xmlns:a16="http://schemas.microsoft.com/office/drawing/2014/main" id="{0F30136F-26C4-9346-924D-2C089C47FC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7845" y="3099404"/>
            <a:ext cx="4419297" cy="1494721"/>
          </a:xfrm>
          <a:prstGeom prst="rect">
            <a:avLst/>
          </a:prstGeom>
        </p:spPr>
      </p:pic>
      <p:pic>
        <p:nvPicPr>
          <p:cNvPr id="10" name="Picture 10">
            <a:extLst>
              <a:ext uri="{FF2B5EF4-FFF2-40B4-BE49-F238E27FC236}">
                <a16:creationId xmlns:a16="http://schemas.microsoft.com/office/drawing/2014/main" id="{D8A4BE8D-130C-B145-8EFE-4BCDD1F1C8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6403" y="3108162"/>
            <a:ext cx="3561215" cy="1485964"/>
          </a:xfrm>
          <a:prstGeom prst="rect">
            <a:avLst/>
          </a:prstGeom>
        </p:spPr>
      </p:pic>
      <p:pic>
        <p:nvPicPr>
          <p:cNvPr id="14" name="Picture 14">
            <a:extLst>
              <a:ext uri="{FF2B5EF4-FFF2-40B4-BE49-F238E27FC236}">
                <a16:creationId xmlns:a16="http://schemas.microsoft.com/office/drawing/2014/main" id="{7012ED76-B5CC-924A-94E0-5A08561700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97010" y="5496453"/>
            <a:ext cx="5182395" cy="1278440"/>
          </a:xfrm>
          <a:prstGeom prst="rect">
            <a:avLst/>
          </a:prstGeom>
        </p:spPr>
      </p:pic>
    </p:spTree>
    <p:extLst>
      <p:ext uri="{BB962C8B-B14F-4D97-AF65-F5344CB8AC3E}">
        <p14:creationId xmlns:p14="http://schemas.microsoft.com/office/powerpoint/2010/main" val="457627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B9F29-9E1E-41CC-9544-2B3C62161D51}"/>
              </a:ext>
            </a:extLst>
          </p:cNvPr>
          <p:cNvSpPr>
            <a:spLocks noGrp="1"/>
          </p:cNvSpPr>
          <p:nvPr>
            <p:ph type="title"/>
          </p:nvPr>
        </p:nvSpPr>
        <p:spPr>
          <a:xfrm>
            <a:off x="685801" y="-136070"/>
            <a:ext cx="10131425" cy="1557259"/>
          </a:xfrm>
        </p:spPr>
        <p:txBody>
          <a:bodyPr/>
          <a:lstStyle/>
          <a:p>
            <a:pPr marL="571500" indent="-571500">
              <a:buFont typeface="Wingdings" pitchFamily="2" charset="2"/>
              <a:buChar char="v"/>
            </a:pPr>
            <a:r>
              <a:rPr lang="en-US" b="1" dirty="0">
                <a:solidFill>
                  <a:schemeClr val="bg1"/>
                </a:solidFill>
                <a:latin typeface="Times New Roman" panose="02020603050405020304" pitchFamily="18" charset="0"/>
                <a:cs typeface="Times New Roman" panose="02020603050405020304" pitchFamily="18" charset="0"/>
              </a:rPr>
              <a:t>SERVICE POSITIONING</a:t>
            </a:r>
            <a:endParaRPr lang="en-IN" b="1" dirty="0">
              <a:solidFill>
                <a:schemeClr val="bg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8A096A0-9FE2-41FA-82E3-864497A1DEE4}"/>
              </a:ext>
            </a:extLst>
          </p:cNvPr>
          <p:cNvSpPr>
            <a:spLocks noGrp="1"/>
          </p:cNvSpPr>
          <p:nvPr>
            <p:ph idx="1"/>
          </p:nvPr>
        </p:nvSpPr>
        <p:spPr>
          <a:xfrm>
            <a:off x="111881" y="1028097"/>
            <a:ext cx="12080119" cy="4444999"/>
          </a:xfrm>
        </p:spPr>
        <p:txBody>
          <a:bodyPr>
            <a:normAutofit lnSpcReduction="10000"/>
          </a:bodyPr>
          <a:lstStyle/>
          <a:p>
            <a:pPr marL="0" indent="0">
              <a:buNone/>
            </a:pPr>
            <a:r>
              <a:rPr lang="en-IN" sz="2400" b="1" dirty="0">
                <a:solidFill>
                  <a:schemeClr val="bg1"/>
                </a:solidFill>
                <a:latin typeface="Times New Roman" panose="02020603050405020304" pitchFamily="18" charset="0"/>
                <a:cs typeface="Times New Roman" panose="02020603050405020304" pitchFamily="18" charset="0"/>
              </a:rPr>
              <a:t>Meaning: </a:t>
            </a: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Service positioning</a:t>
            </a:r>
            <a:r>
              <a:rPr lang="en-US" sz="2400" b="0" dirty="0">
                <a:solidFill>
                  <a:schemeClr val="bg1"/>
                </a:solidFill>
                <a:latin typeface="Times New Roman" panose="02020603050405020304" pitchFamily="18" charset="0"/>
                <a:cs typeface="Times New Roman" panose="02020603050405020304" pitchFamily="18" charset="0"/>
              </a:rPr>
              <a:t> is the unique identity of a </a:t>
            </a:r>
            <a:r>
              <a:rPr lang="en-US" sz="2400" b="1" dirty="0">
                <a:solidFill>
                  <a:schemeClr val="bg1"/>
                </a:solidFill>
                <a:latin typeface="Times New Roman" panose="02020603050405020304" pitchFamily="18" charset="0"/>
                <a:cs typeface="Times New Roman" panose="02020603050405020304" pitchFamily="18" charset="0"/>
              </a:rPr>
              <a:t>service</a:t>
            </a:r>
            <a:r>
              <a:rPr lang="en-US" sz="2400" b="0" dirty="0">
                <a:solidFill>
                  <a:schemeClr val="bg1"/>
                </a:solidFill>
                <a:latin typeface="Times New Roman" panose="02020603050405020304" pitchFamily="18" charset="0"/>
                <a:cs typeface="Times New Roman" panose="02020603050405020304" pitchFamily="18" charset="0"/>
              </a:rPr>
              <a:t> in a competitive market. A valuable </a:t>
            </a:r>
            <a:r>
              <a:rPr lang="en-US" sz="2400" b="1" dirty="0">
                <a:solidFill>
                  <a:schemeClr val="bg1"/>
                </a:solidFill>
                <a:latin typeface="Times New Roman" panose="02020603050405020304" pitchFamily="18" charset="0"/>
                <a:cs typeface="Times New Roman" panose="02020603050405020304" pitchFamily="18" charset="0"/>
              </a:rPr>
              <a:t>position</a:t>
            </a:r>
            <a:r>
              <a:rPr lang="en-US" sz="2400" b="0" dirty="0">
                <a:solidFill>
                  <a:schemeClr val="bg1"/>
                </a:solidFill>
                <a:latin typeface="Times New Roman" panose="02020603050405020304" pitchFamily="18" charset="0"/>
                <a:cs typeface="Times New Roman" panose="02020603050405020304" pitchFamily="18" charset="0"/>
              </a:rPr>
              <a:t> serves customer needs and stands out from the competition in a way that has meaning to customers.</a:t>
            </a:r>
            <a:endParaRPr lang="en-IN" sz="2400" b="0"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Definition: </a:t>
            </a:r>
          </a:p>
          <a:p>
            <a:pPr marL="0" indent="0">
              <a:buNone/>
            </a:pPr>
            <a:r>
              <a:rPr lang="en-US" sz="2400" b="1" dirty="0">
                <a:solidFill>
                  <a:srgbClr val="002060"/>
                </a:solidFill>
              </a:rPr>
              <a:t>“</a:t>
            </a:r>
            <a:r>
              <a:rPr lang="en-US" sz="2400" b="1" dirty="0">
                <a:solidFill>
                  <a:schemeClr val="bg1"/>
                </a:solidFill>
                <a:latin typeface="Times New Roman" panose="02020603050405020304" pitchFamily="18" charset="0"/>
                <a:cs typeface="Times New Roman" panose="02020603050405020304" pitchFamily="18" charset="0"/>
              </a:rPr>
              <a:t>A process of creating a distinct image  of the service in the competitive world.”</a:t>
            </a: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 a.HDFC </a:t>
            </a:r>
            <a:r>
              <a:rPr lang="en-US" sz="2400" b="1" dirty="0">
                <a:solidFill>
                  <a:schemeClr val="bg1"/>
                </a:solidFill>
                <a:latin typeface="Times New Roman" panose="02020603050405020304" pitchFamily="18" charset="0"/>
                <a:cs typeface="Times New Roman" panose="02020603050405020304" pitchFamily="18" charset="0"/>
              </a:rPr>
              <a:t>Bank</a:t>
            </a:r>
            <a:r>
              <a:rPr lang="en-US" sz="2400" b="0" dirty="0">
                <a:solidFill>
                  <a:schemeClr val="bg1"/>
                </a:solidFill>
                <a:latin typeface="Times New Roman" panose="02020603050405020304" pitchFamily="18" charset="0"/>
                <a:cs typeface="Times New Roman" panose="02020603050405020304" pitchFamily="18" charset="0"/>
              </a:rPr>
              <a:t> has </a:t>
            </a:r>
            <a:r>
              <a:rPr lang="en-US" sz="2400" b="1" dirty="0">
                <a:solidFill>
                  <a:schemeClr val="bg1"/>
                </a:solidFill>
                <a:latin typeface="Times New Roman" panose="02020603050405020304" pitchFamily="18" charset="0"/>
                <a:cs typeface="Times New Roman" panose="02020603050405020304" pitchFamily="18" charset="0"/>
              </a:rPr>
              <a:t>positioned</a:t>
            </a:r>
            <a:r>
              <a:rPr lang="en-US" sz="2400" b="0" dirty="0">
                <a:solidFill>
                  <a:schemeClr val="bg1"/>
                </a:solidFill>
                <a:latin typeface="Times New Roman" panose="02020603050405020304" pitchFamily="18" charset="0"/>
                <a:cs typeface="Times New Roman" panose="02020603050405020304" pitchFamily="18" charset="0"/>
              </a:rPr>
              <a:t> itself as a preferred provider of financial </a:t>
            </a:r>
            <a:r>
              <a:rPr lang="en-US" sz="2400" dirty="0">
                <a:solidFill>
                  <a:schemeClr val="bg1"/>
                </a:solidFill>
                <a:latin typeface="Times New Roman" panose="02020603050405020304" pitchFamily="18" charset="0"/>
                <a:cs typeface="Times New Roman" panose="02020603050405020304" pitchFamily="18" charset="0"/>
              </a:rPr>
              <a:t>services</a:t>
            </a:r>
            <a:r>
              <a:rPr lang="en-US" sz="2400" b="0" dirty="0">
                <a:solidFill>
                  <a:schemeClr val="bg1"/>
                </a:solidFill>
                <a:latin typeface="Times New Roman" panose="02020603050405020304" pitchFamily="18" charset="0"/>
                <a:cs typeface="Times New Roman" panose="02020603050405020304" pitchFamily="18" charset="0"/>
              </a:rPr>
              <a:t> by incorporating technological advancement in its core businesses.</a:t>
            </a:r>
            <a:endParaRPr lang="en-IN" sz="2400" b="0"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SFUI-Regular"/>
                <a:cs typeface="Times New Roman" panose="02020603050405020304" pitchFamily="18" charset="0"/>
              </a:rPr>
              <a:t>b.</a:t>
            </a:r>
            <a:r>
              <a:rPr lang="en-US" sz="2400" b="1" dirty="0">
                <a:solidFill>
                  <a:schemeClr val="bg1"/>
                </a:solidFill>
                <a:latin typeface="Times New Roman" panose="02020603050405020304" pitchFamily="18" charset="0"/>
                <a:cs typeface="Times New Roman" panose="02020603050405020304" pitchFamily="18" charset="0"/>
              </a:rPr>
              <a:t>LIC</a:t>
            </a:r>
            <a:r>
              <a:rPr lang="en-US" sz="2400" dirty="0">
                <a:solidFill>
                  <a:schemeClr val="bg1"/>
                </a:solidFill>
                <a:latin typeface="Times New Roman" panose="02020603050405020304" pitchFamily="18" charset="0"/>
                <a:cs typeface="Times New Roman" panose="02020603050405020304" pitchFamily="18" charset="0"/>
              </a:rPr>
              <a:t> positions itself as the most sort after insurance company providing financial solutions to the people.</a:t>
            </a:r>
            <a:endParaRPr lang="en-US"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p:txBody>
      </p:sp>
      <p:pic>
        <p:nvPicPr>
          <p:cNvPr id="4" name="Picture 4">
            <a:extLst>
              <a:ext uri="{FF2B5EF4-FFF2-40B4-BE49-F238E27FC236}">
                <a16:creationId xmlns:a16="http://schemas.microsoft.com/office/drawing/2014/main" id="{62520428-B64D-BF40-9786-A31C7AC520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727" y="4824845"/>
            <a:ext cx="3655786" cy="2010116"/>
          </a:xfrm>
          <a:prstGeom prst="rect">
            <a:avLst/>
          </a:prstGeom>
        </p:spPr>
      </p:pic>
      <p:pic>
        <p:nvPicPr>
          <p:cNvPr id="9" name="Picture 9">
            <a:extLst>
              <a:ext uri="{FF2B5EF4-FFF2-40B4-BE49-F238E27FC236}">
                <a16:creationId xmlns:a16="http://schemas.microsoft.com/office/drawing/2014/main" id="{7220C4E2-CF61-DC40-B716-23654B1CC6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7345" y="4847884"/>
            <a:ext cx="3923845" cy="2010117"/>
          </a:xfrm>
          <a:prstGeom prst="rect">
            <a:avLst/>
          </a:prstGeom>
        </p:spPr>
      </p:pic>
    </p:spTree>
    <p:extLst>
      <p:ext uri="{BB962C8B-B14F-4D97-AF65-F5344CB8AC3E}">
        <p14:creationId xmlns:p14="http://schemas.microsoft.com/office/powerpoint/2010/main" val="934578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981CF-C4DF-9143-BF06-B9FB1ADE6F7C}"/>
              </a:ext>
            </a:extLst>
          </p:cNvPr>
          <p:cNvSpPr>
            <a:spLocks noGrp="1"/>
          </p:cNvSpPr>
          <p:nvPr>
            <p:ph type="title"/>
          </p:nvPr>
        </p:nvSpPr>
        <p:spPr>
          <a:xfrm>
            <a:off x="0" y="0"/>
            <a:ext cx="10131425" cy="1017815"/>
          </a:xfrm>
        </p:spPr>
        <p:txBody>
          <a:bodyPr/>
          <a:lstStyle/>
          <a:p>
            <a:pPr marL="571500" indent="-571500">
              <a:buFont typeface="Wingdings" pitchFamily="2" charset="2"/>
              <a:buChar char="v"/>
            </a:pPr>
            <a:r>
              <a:rPr lang="en-US" sz="3600" b="1" dirty="0">
                <a:solidFill>
                  <a:schemeClr val="bg1"/>
                </a:solidFill>
                <a:latin typeface="Times New Roman" panose="02020603050405020304" pitchFamily="18" charset="0"/>
                <a:cs typeface="Times New Roman" panose="02020603050405020304" pitchFamily="18" charset="0"/>
              </a:rPr>
              <a:t>IMPORTANCE OF SERVICE POSITIONING</a:t>
            </a:r>
            <a:endParaRPr lang="en-US" dirty="0"/>
          </a:p>
        </p:txBody>
      </p:sp>
      <p:sp>
        <p:nvSpPr>
          <p:cNvPr id="3" name="Content Placeholder 2">
            <a:extLst>
              <a:ext uri="{FF2B5EF4-FFF2-40B4-BE49-F238E27FC236}">
                <a16:creationId xmlns:a16="http://schemas.microsoft.com/office/drawing/2014/main" id="{0E58D59F-9412-6444-BFF7-B860708419E3}"/>
              </a:ext>
            </a:extLst>
          </p:cNvPr>
          <p:cNvSpPr>
            <a:spLocks noGrp="1"/>
          </p:cNvSpPr>
          <p:nvPr>
            <p:ph idx="1"/>
          </p:nvPr>
        </p:nvSpPr>
        <p:spPr>
          <a:xfrm>
            <a:off x="222250" y="347738"/>
            <a:ext cx="11747500" cy="7287381"/>
          </a:xfrm>
        </p:spPr>
        <p:txBody>
          <a:bodyPr>
            <a:normAutofit fontScale="85000" lnSpcReduction="20000"/>
          </a:bodyPr>
          <a:lstStyle/>
          <a:p>
            <a:pPr marL="0" indent="0">
              <a:buNone/>
            </a:pPr>
            <a:endParaRPr lang="en-US" sz="2400" b="1" u="sng" dirty="0">
              <a:solidFill>
                <a:schemeClr val="bg1"/>
              </a:solidFill>
              <a:latin typeface="Times New Roman" panose="02020603050405020304" pitchFamily="18" charset="0"/>
              <a:cs typeface="Times New Roman" panose="02020603050405020304" pitchFamily="18" charset="0"/>
            </a:endParaRPr>
          </a:p>
          <a:p>
            <a:pPr marL="0" indent="0">
              <a:buNone/>
            </a:pPr>
            <a:r>
              <a:rPr lang="en-IN" sz="2800" b="1" dirty="0">
                <a:solidFill>
                  <a:schemeClr val="bg1"/>
                </a:solidFill>
                <a:latin typeface="Times New Roman" panose="02020603050405020304" pitchFamily="18" charset="0"/>
                <a:cs typeface="Times New Roman" panose="02020603050405020304" pitchFamily="18" charset="0"/>
              </a:rPr>
              <a:t>1. </a:t>
            </a:r>
            <a:r>
              <a:rPr lang="en-US" sz="2800" b="1" dirty="0">
                <a:solidFill>
                  <a:schemeClr val="bg1"/>
                </a:solidFill>
                <a:latin typeface="Times New Roman" panose="02020603050405020304" pitchFamily="18" charset="0"/>
                <a:cs typeface="Times New Roman" panose="02020603050405020304" pitchFamily="18" charset="0"/>
              </a:rPr>
              <a:t>CORPORATE IMAGE</a:t>
            </a:r>
            <a:r>
              <a:rPr lang="en-IN" sz="2800" b="1" dirty="0">
                <a:solidFill>
                  <a:schemeClr val="bg1"/>
                </a:solidFill>
                <a:latin typeface="Times New Roman" panose="02020603050405020304" pitchFamily="18" charset="0"/>
                <a:cs typeface="Times New Roman" panose="02020603050405020304" pitchFamily="18" charset="0"/>
              </a:rPr>
              <a:t>- </a:t>
            </a:r>
            <a:r>
              <a:rPr lang="en-IN" sz="2800" dirty="0">
                <a:solidFill>
                  <a:schemeClr val="bg1"/>
                </a:solidFill>
                <a:latin typeface="Times New Roman" panose="02020603050405020304" pitchFamily="18" charset="0"/>
                <a:cs typeface="Times New Roman" panose="02020603050405020304" pitchFamily="18" charset="0"/>
              </a:rPr>
              <a:t>It helps firm to develop favourable positive image in the minds of customers.</a:t>
            </a:r>
          </a:p>
          <a:p>
            <a:pPr marL="0" indent="0">
              <a:buNone/>
            </a:pPr>
            <a:r>
              <a:rPr lang="en-IN" sz="2800" b="1" dirty="0">
                <a:solidFill>
                  <a:schemeClr val="bg1"/>
                </a:solidFill>
                <a:latin typeface="Times New Roman" panose="02020603050405020304" pitchFamily="18" charset="0"/>
                <a:cs typeface="Times New Roman" panose="02020603050405020304" pitchFamily="18" charset="0"/>
              </a:rPr>
              <a:t>Example: Maruti Suzuki has developed a positive image of reliable company through positioning “ Count on us”. </a:t>
            </a:r>
            <a:r>
              <a:rPr lang="en-US" sz="2800" b="1" dirty="0">
                <a:solidFill>
                  <a:schemeClr val="bg1"/>
                </a:solidFill>
                <a:latin typeface="Times New Roman" panose="02020603050405020304" pitchFamily="18" charset="0"/>
                <a:cs typeface="Times New Roman" panose="02020603050405020304" pitchFamily="18" charset="0"/>
              </a:rPr>
              <a:t>	</a:t>
            </a:r>
            <a:endParaRPr lang="en-IN" sz="28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800" b="1" dirty="0">
              <a:solidFill>
                <a:schemeClr val="bg1"/>
              </a:solidFill>
              <a:latin typeface="Times New Roman" panose="02020603050405020304" pitchFamily="18" charset="0"/>
              <a:cs typeface="Times New Roman" panose="02020603050405020304" pitchFamily="18" charset="0"/>
            </a:endParaRPr>
          </a:p>
          <a:p>
            <a:pPr marL="0" indent="0">
              <a:buNone/>
            </a:pPr>
            <a:r>
              <a:rPr lang="en-IN" sz="2800" b="1" dirty="0">
                <a:solidFill>
                  <a:schemeClr val="bg1"/>
                </a:solidFill>
                <a:latin typeface="Times New Roman" panose="02020603050405020304" pitchFamily="18" charset="0"/>
                <a:cs typeface="Times New Roman" panose="02020603050405020304" pitchFamily="18" charset="0"/>
              </a:rPr>
              <a:t>2. </a:t>
            </a:r>
            <a:r>
              <a:rPr lang="en-US" sz="2800" b="1" dirty="0">
                <a:solidFill>
                  <a:schemeClr val="bg1"/>
                </a:solidFill>
                <a:latin typeface="Times New Roman" panose="02020603050405020304" pitchFamily="18" charset="0"/>
                <a:cs typeface="Times New Roman" panose="02020603050405020304" pitchFamily="18" charset="0"/>
              </a:rPr>
              <a:t>CREATED DEMAND</a:t>
            </a:r>
            <a:r>
              <a:rPr lang="en-IN" sz="2800" b="1" dirty="0">
                <a:solidFill>
                  <a:schemeClr val="bg1"/>
                </a:solidFill>
                <a:latin typeface="Times New Roman" panose="02020603050405020304" pitchFamily="18" charset="0"/>
                <a:cs typeface="Times New Roman" panose="02020603050405020304" pitchFamily="18" charset="0"/>
              </a:rPr>
              <a:t> – </a:t>
            </a:r>
            <a:r>
              <a:rPr lang="en-IN" sz="2800" dirty="0">
                <a:solidFill>
                  <a:schemeClr val="bg1"/>
                </a:solidFill>
                <a:latin typeface="Times New Roman" panose="02020603050405020304" pitchFamily="18" charset="0"/>
                <a:cs typeface="Times New Roman" panose="02020603050405020304" pitchFamily="18" charset="0"/>
              </a:rPr>
              <a:t>It helps to increase demand for the service in the market.</a:t>
            </a:r>
          </a:p>
          <a:p>
            <a:pPr marL="0" indent="0">
              <a:buNone/>
            </a:pPr>
            <a:r>
              <a:rPr lang="en-IN" sz="2800" b="1" dirty="0">
                <a:solidFill>
                  <a:schemeClr val="bg1"/>
                </a:solidFill>
                <a:latin typeface="Times New Roman" panose="02020603050405020304" pitchFamily="18" charset="0"/>
                <a:cs typeface="Times New Roman" panose="02020603050405020304" pitchFamily="18" charset="0"/>
              </a:rPr>
              <a:t>Example: The Positioning of Dominos – Delivery in 30 Minutes.</a:t>
            </a:r>
          </a:p>
          <a:p>
            <a:pPr marL="0" indent="0">
              <a:buNone/>
            </a:pPr>
            <a:r>
              <a:rPr lang="en-US" sz="2800" b="1" dirty="0">
                <a:solidFill>
                  <a:schemeClr val="bg1"/>
                </a:solidFill>
                <a:latin typeface="Times New Roman" panose="02020603050405020304" pitchFamily="18" charset="0"/>
                <a:cs typeface="Times New Roman" panose="02020603050405020304" pitchFamily="18" charset="0"/>
              </a:rPr>
              <a:t>	</a:t>
            </a:r>
          </a:p>
          <a:p>
            <a:pPr marL="0" indent="0">
              <a:buNone/>
            </a:pPr>
            <a:r>
              <a:rPr lang="en-IN" sz="2800" b="1" dirty="0">
                <a:solidFill>
                  <a:schemeClr val="bg1"/>
                </a:solidFill>
                <a:latin typeface="Times New Roman" panose="02020603050405020304" pitchFamily="18" charset="0"/>
                <a:cs typeface="Times New Roman" panose="02020603050405020304" pitchFamily="18" charset="0"/>
              </a:rPr>
              <a:t>3. </a:t>
            </a:r>
            <a:r>
              <a:rPr lang="en-US" sz="2800" b="1" dirty="0">
                <a:solidFill>
                  <a:schemeClr val="bg1"/>
                </a:solidFill>
                <a:latin typeface="Times New Roman" panose="02020603050405020304" pitchFamily="18" charset="0"/>
                <a:cs typeface="Times New Roman" panose="02020603050405020304" pitchFamily="18" charset="0"/>
              </a:rPr>
              <a:t>COMPETITIVE ADVANTAGE</a:t>
            </a:r>
            <a:r>
              <a:rPr lang="en-IN" sz="2800" b="1" dirty="0">
                <a:solidFill>
                  <a:schemeClr val="bg1"/>
                </a:solidFill>
                <a:latin typeface="Times New Roman" panose="02020603050405020304" pitchFamily="18" charset="0"/>
                <a:cs typeface="Times New Roman" panose="02020603050405020304" pitchFamily="18" charset="0"/>
              </a:rPr>
              <a:t>-</a:t>
            </a:r>
          </a:p>
          <a:p>
            <a:pPr marL="0" indent="0">
              <a:buNone/>
            </a:pPr>
            <a:r>
              <a:rPr lang="en-IN" sz="2800" b="1" dirty="0">
                <a:solidFill>
                  <a:schemeClr val="bg1"/>
                </a:solidFill>
                <a:latin typeface="Times New Roman" panose="02020603050405020304" pitchFamily="18" charset="0"/>
                <a:cs typeface="Times New Roman" panose="02020603050405020304" pitchFamily="18" charset="0"/>
              </a:rPr>
              <a:t>Example</a:t>
            </a:r>
            <a:r>
              <a:rPr lang="en-IN" sz="2800" dirty="0">
                <a:solidFill>
                  <a:schemeClr val="bg1"/>
                </a:solidFill>
                <a:latin typeface="Times New Roman" panose="02020603050405020304" pitchFamily="18" charset="0"/>
                <a:cs typeface="Times New Roman" panose="02020603050405020304" pitchFamily="18" charset="0"/>
              </a:rPr>
              <a:t>: </a:t>
            </a:r>
            <a:r>
              <a:rPr lang="en-US" sz="2800" b="1" dirty="0">
                <a:solidFill>
                  <a:schemeClr val="bg1"/>
                </a:solidFill>
                <a:latin typeface="Times New Roman" panose="02020603050405020304" pitchFamily="18" charset="0"/>
                <a:cs typeface="Times New Roman" panose="02020603050405020304" pitchFamily="18" charset="0"/>
              </a:rPr>
              <a:t>Apple has positioned the </a:t>
            </a:r>
            <a:r>
              <a:rPr lang="en-US" sz="2800" b="1" dirty="0" err="1">
                <a:solidFill>
                  <a:schemeClr val="bg1"/>
                </a:solidFill>
                <a:latin typeface="Times New Roman" panose="02020603050405020304" pitchFamily="18" charset="0"/>
                <a:cs typeface="Times New Roman" panose="02020603050405020304" pitchFamily="18" charset="0"/>
              </a:rPr>
              <a:t>IPhone</a:t>
            </a:r>
            <a:r>
              <a:rPr lang="en-US" sz="2800" b="1" dirty="0">
                <a:solidFill>
                  <a:schemeClr val="bg1"/>
                </a:solidFill>
                <a:latin typeface="Times New Roman" panose="02020603050405020304" pitchFamily="18" charset="0"/>
                <a:cs typeface="Times New Roman" panose="02020603050405020304" pitchFamily="18" charset="0"/>
              </a:rPr>
              <a:t> series of products by offering an affordable smart phone.	</a:t>
            </a:r>
            <a:endParaRPr lang="en-IN" sz="28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800" b="1" dirty="0">
              <a:solidFill>
                <a:schemeClr val="bg1"/>
              </a:solidFill>
              <a:latin typeface="Times New Roman" panose="02020603050405020304" pitchFamily="18" charset="0"/>
              <a:cs typeface="Times New Roman" panose="02020603050405020304" pitchFamily="18" charset="0"/>
            </a:endParaRPr>
          </a:p>
          <a:p>
            <a:pPr marL="0" indent="0">
              <a:buNone/>
            </a:pPr>
            <a:r>
              <a:rPr lang="en-IN" sz="2800" b="1" dirty="0">
                <a:solidFill>
                  <a:schemeClr val="bg1"/>
                </a:solidFill>
                <a:latin typeface="Times New Roman" panose="02020603050405020304" pitchFamily="18" charset="0"/>
                <a:cs typeface="Times New Roman" panose="02020603050405020304" pitchFamily="18" charset="0"/>
              </a:rPr>
              <a:t>4. </a:t>
            </a:r>
            <a:r>
              <a:rPr lang="en-US" sz="2800" b="1" dirty="0">
                <a:solidFill>
                  <a:schemeClr val="bg1"/>
                </a:solidFill>
                <a:latin typeface="Times New Roman" panose="02020603050405020304" pitchFamily="18" charset="0"/>
                <a:cs typeface="Times New Roman" panose="02020603050405020304" pitchFamily="18" charset="0"/>
              </a:rPr>
              <a:t>STATUS</a:t>
            </a:r>
            <a:r>
              <a:rPr lang="en-IN" sz="2800" b="1" dirty="0">
                <a:solidFill>
                  <a:schemeClr val="bg1"/>
                </a:solidFill>
                <a:latin typeface="Times New Roman" panose="02020603050405020304" pitchFamily="18" charset="0"/>
                <a:cs typeface="Times New Roman" panose="02020603050405020304" pitchFamily="18" charset="0"/>
              </a:rPr>
              <a:t>- </a:t>
            </a:r>
            <a:r>
              <a:rPr lang="en-IN" sz="2800" dirty="0">
                <a:solidFill>
                  <a:schemeClr val="bg1"/>
                </a:solidFill>
                <a:latin typeface="Times New Roman" panose="02020603050405020304" pitchFamily="18" charset="0"/>
                <a:cs typeface="Times New Roman" panose="02020603050405020304" pitchFamily="18" charset="0"/>
              </a:rPr>
              <a:t>Proper Service positioning creates status to the customers. </a:t>
            </a:r>
          </a:p>
          <a:p>
            <a:pPr marL="0" indent="0">
              <a:buNone/>
            </a:pPr>
            <a:r>
              <a:rPr lang="en-IN" sz="2800" b="1" dirty="0">
                <a:solidFill>
                  <a:schemeClr val="bg1"/>
                </a:solidFill>
                <a:latin typeface="Times New Roman" panose="02020603050405020304" pitchFamily="18" charset="0"/>
                <a:cs typeface="Times New Roman" panose="02020603050405020304" pitchFamily="18" charset="0"/>
              </a:rPr>
              <a:t>Example: </a:t>
            </a:r>
            <a:r>
              <a:rPr lang="en-US" sz="2800" b="1" dirty="0">
                <a:solidFill>
                  <a:schemeClr val="bg1"/>
                </a:solidFill>
                <a:latin typeface="Times New Roman" panose="02020603050405020304" pitchFamily="18" charset="0"/>
                <a:cs typeface="Times New Roman" panose="02020603050405020304" pitchFamily="18" charset="0"/>
              </a:rPr>
              <a:t>Jet Airways provides great experience and value services to its customers which helps to maintain and positioning the best image for the best experience.			</a:t>
            </a:r>
          </a:p>
          <a:p>
            <a:pPr marL="0" indent="0">
              <a:buNone/>
            </a:pPr>
            <a:r>
              <a:rPr lang="en-US" sz="2800" b="1" dirty="0">
                <a:solidFill>
                  <a:schemeClr val="bg1"/>
                </a:solidFill>
                <a:latin typeface="Times New Roman" panose="02020603050405020304" pitchFamily="18" charset="0"/>
                <a:cs typeface="Times New Roman" panose="02020603050405020304" pitchFamily="18" charset="0"/>
              </a:rPr>
              <a:t>  </a:t>
            </a:r>
          </a:p>
          <a:p>
            <a:pPr marL="0" indent="0">
              <a:buNone/>
            </a:pPr>
            <a:r>
              <a:rPr lang="en-US" sz="2800" b="1" dirty="0">
                <a:solidFill>
                  <a:schemeClr val="bg1"/>
                </a:solidFill>
                <a:latin typeface="Times New Roman" panose="02020603050405020304" pitchFamily="18" charset="0"/>
                <a:cs typeface="Times New Roman" panose="02020603050405020304" pitchFamily="18" charset="0"/>
              </a:rPr>
              <a:t>		</a:t>
            </a:r>
            <a:endParaRPr lang="en-US" sz="2800" dirty="0"/>
          </a:p>
        </p:txBody>
      </p:sp>
    </p:spTree>
    <p:extLst>
      <p:ext uri="{BB962C8B-B14F-4D97-AF65-F5344CB8AC3E}">
        <p14:creationId xmlns:p14="http://schemas.microsoft.com/office/powerpoint/2010/main" val="4206696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1EB904-C13C-844F-94B8-1EF10D41AEB2}"/>
              </a:ext>
            </a:extLst>
          </p:cNvPr>
          <p:cNvSpPr>
            <a:spLocks noGrp="1"/>
          </p:cNvSpPr>
          <p:nvPr>
            <p:ph idx="1"/>
          </p:nvPr>
        </p:nvSpPr>
        <p:spPr>
          <a:xfrm>
            <a:off x="105833" y="0"/>
            <a:ext cx="11980333" cy="6858000"/>
          </a:xfrm>
        </p:spPr>
        <p:txBody>
          <a:bodyPr>
            <a:normAutofit/>
          </a:bodyPr>
          <a:lstStyle/>
          <a:p>
            <a:pPr marL="0" indent="0">
              <a:buNone/>
            </a:pPr>
            <a:r>
              <a:rPr lang="en-IN" sz="2400" b="1" dirty="0">
                <a:solidFill>
                  <a:schemeClr val="bg1"/>
                </a:solidFill>
                <a:latin typeface="Times New Roman" panose="02020603050405020304" pitchFamily="18" charset="0"/>
                <a:cs typeface="Times New Roman" panose="02020603050405020304" pitchFamily="18" charset="0"/>
              </a:rPr>
              <a:t>5. </a:t>
            </a:r>
            <a:r>
              <a:rPr lang="en-US" sz="2400" b="1" dirty="0">
                <a:solidFill>
                  <a:schemeClr val="bg1"/>
                </a:solidFill>
                <a:latin typeface="Times New Roman" panose="02020603050405020304" pitchFamily="18" charset="0"/>
                <a:cs typeface="Times New Roman" panose="02020603050405020304" pitchFamily="18" charset="0"/>
              </a:rPr>
              <a:t>COMMANDS A PREMIUM	</a:t>
            </a:r>
            <a:r>
              <a:rPr lang="en-IN" sz="2400" b="1" dirty="0">
                <a:solidFill>
                  <a:schemeClr val="bg1"/>
                </a:solidFill>
                <a:latin typeface="Times New Roman" panose="02020603050405020304" pitchFamily="18" charset="0"/>
                <a:cs typeface="Times New Roman" panose="02020603050405020304" pitchFamily="18" charset="0"/>
              </a:rPr>
              <a:t>PRICE – </a:t>
            </a:r>
            <a:r>
              <a:rPr lang="en-IN" sz="2400" dirty="0">
                <a:solidFill>
                  <a:schemeClr val="bg1"/>
                </a:solidFill>
                <a:latin typeface="Times New Roman" panose="02020603050405020304" pitchFamily="18" charset="0"/>
                <a:cs typeface="Times New Roman" panose="02020603050405020304" pitchFamily="18" charset="0"/>
              </a:rPr>
              <a:t>A Firm can demand premium price through effective positioning.</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 </a:t>
            </a:r>
            <a:r>
              <a:rPr lang="en-US" sz="2400" b="1" dirty="0">
                <a:solidFill>
                  <a:schemeClr val="bg1"/>
                </a:solidFill>
                <a:latin typeface="Times New Roman" panose="02020603050405020304" pitchFamily="18" charset="0"/>
                <a:cs typeface="Times New Roman" panose="02020603050405020304" pitchFamily="18" charset="0"/>
              </a:rPr>
              <a:t>Titan watches kept themselves positioning as a premium brand, providing high quality products</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6. </a:t>
            </a:r>
            <a:r>
              <a:rPr lang="en-US" sz="2400" b="1" dirty="0">
                <a:solidFill>
                  <a:schemeClr val="bg1"/>
                </a:solidFill>
                <a:latin typeface="Times New Roman" panose="02020603050405020304" pitchFamily="18" charset="0"/>
                <a:cs typeface="Times New Roman" panose="02020603050405020304" pitchFamily="18" charset="0"/>
              </a:rPr>
              <a:t>CUSTOMER LOYALTY </a:t>
            </a:r>
            <a:r>
              <a:rPr lang="en-IN" sz="2400" b="1" dirty="0">
                <a:solidFill>
                  <a:schemeClr val="bg1"/>
                </a:solidFill>
                <a:latin typeface="Times New Roman" panose="02020603050405020304" pitchFamily="18" charset="0"/>
                <a:cs typeface="Times New Roman" panose="02020603050405020304" pitchFamily="18" charset="0"/>
              </a:rPr>
              <a:t>– </a:t>
            </a:r>
            <a:r>
              <a:rPr lang="en-IN" sz="2400" dirty="0">
                <a:solidFill>
                  <a:schemeClr val="bg1"/>
                </a:solidFill>
                <a:latin typeface="Times New Roman" panose="02020603050405020304" pitchFamily="18" charset="0"/>
                <a:cs typeface="Times New Roman" panose="02020603050405020304" pitchFamily="18" charset="0"/>
              </a:rPr>
              <a:t>Customers may go for repeat purchase and may also recommend to others.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 </a:t>
            </a:r>
            <a:r>
              <a:rPr lang="en-US" sz="2400"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Times New Roman" panose="02020603050405020304" pitchFamily="18" charset="0"/>
                <a:cs typeface="Times New Roman" panose="02020603050405020304" pitchFamily="18" charset="0"/>
              </a:rPr>
              <a:t>Samsung as a company believes in pulling the customer to themselves through advertising but at the same time uses strong tactics to push the product to the customer through sales promotions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7. TARGETING </a:t>
            </a:r>
            <a:r>
              <a:rPr lang="en-US" sz="2400" b="1" dirty="0" err="1">
                <a:solidFill>
                  <a:schemeClr val="bg1"/>
                </a:solidFill>
                <a:latin typeface="Times New Roman" panose="02020603050405020304" pitchFamily="18" charset="0"/>
                <a:cs typeface="Times New Roman" panose="02020603050405020304" pitchFamily="18" charset="0"/>
              </a:rPr>
              <a:t>CUSTOME</a:t>
            </a:r>
            <a:r>
              <a:rPr lang="en-IN" sz="2400" b="1" dirty="0">
                <a:solidFill>
                  <a:schemeClr val="bg1"/>
                </a:solidFill>
                <a:latin typeface="Times New Roman" panose="02020603050405020304" pitchFamily="18" charset="0"/>
                <a:cs typeface="Times New Roman" panose="02020603050405020304" pitchFamily="18" charset="0"/>
              </a:rPr>
              <a:t>RS - </a:t>
            </a:r>
            <a:r>
              <a:rPr lang="en-IN" sz="2400" dirty="0">
                <a:solidFill>
                  <a:schemeClr val="bg1"/>
                </a:solidFill>
                <a:latin typeface="Times New Roman" panose="02020603050405020304" pitchFamily="18" charset="0"/>
                <a:cs typeface="Times New Roman" panose="02020603050405020304" pitchFamily="18" charset="0"/>
              </a:rPr>
              <a:t>Firm can target its customers through effective Positioning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 </a:t>
            </a:r>
            <a:r>
              <a:rPr lang="en-US" sz="2400" b="1" dirty="0">
                <a:solidFill>
                  <a:schemeClr val="bg1"/>
                </a:solidFill>
                <a:latin typeface="Times New Roman" panose="02020603050405020304" pitchFamily="18" charset="0"/>
                <a:cs typeface="Times New Roman" panose="02020603050405020304" pitchFamily="18" charset="0"/>
              </a:rPr>
              <a:t>Gillette has become one of the most recognized brands built on the pillars of professional and masculine razors</a:t>
            </a: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8. </a:t>
            </a:r>
            <a:r>
              <a:rPr lang="en-US" sz="2400" b="1" dirty="0">
                <a:solidFill>
                  <a:schemeClr val="bg1"/>
                </a:solidFill>
                <a:latin typeface="Times New Roman" panose="02020603050405020304" pitchFamily="18" charset="0"/>
                <a:cs typeface="Times New Roman" panose="02020603050405020304" pitchFamily="18" charset="0"/>
              </a:rPr>
              <a:t>	</a:t>
            </a:r>
            <a:r>
              <a:rPr lang="en-IN" sz="2400" b="1" dirty="0">
                <a:solidFill>
                  <a:schemeClr val="bg1"/>
                </a:solidFill>
                <a:latin typeface="Times New Roman" panose="02020603050405020304" pitchFamily="18" charset="0"/>
                <a:cs typeface="Times New Roman" panose="02020603050405020304" pitchFamily="18" charset="0"/>
              </a:rPr>
              <a:t>CREATES BRAND IMAGE – </a:t>
            </a:r>
            <a:r>
              <a:rPr lang="en-IN" sz="2400" dirty="0">
                <a:solidFill>
                  <a:schemeClr val="bg1"/>
                </a:solidFill>
                <a:latin typeface="Times New Roman" panose="02020603050405020304" pitchFamily="18" charset="0"/>
                <a:cs typeface="Times New Roman" panose="02020603050405020304" pitchFamily="18" charset="0"/>
              </a:rPr>
              <a:t>Proper Positioning helps to improve brand image of organisation.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 </a:t>
            </a:r>
            <a:r>
              <a:rPr lang="en-US" sz="2400" b="1" dirty="0">
                <a:solidFill>
                  <a:schemeClr val="bg1"/>
                </a:solidFill>
                <a:latin typeface="Times New Roman" panose="02020603050405020304" pitchFamily="18" charset="0"/>
                <a:cs typeface="Times New Roman" panose="02020603050405020304" pitchFamily="18" charset="0"/>
              </a:rPr>
              <a:t>McDonald's has made itself</a:t>
            </a:r>
            <a:r>
              <a:rPr lang="en-IN" sz="2400" b="1" dirty="0">
                <a:solidFill>
                  <a:schemeClr val="bg1"/>
                </a:solidFill>
                <a:latin typeface="Times New Roman" panose="02020603050405020304" pitchFamily="18" charset="0"/>
                <a:cs typeface="Times New Roman" panose="02020603050405020304" pitchFamily="18" charset="0"/>
              </a:rPr>
              <a:t> positioned as</a:t>
            </a:r>
            <a:r>
              <a:rPr lang="en-US" sz="2400" b="1" dirty="0">
                <a:solidFill>
                  <a:schemeClr val="bg1"/>
                </a:solidFill>
                <a:latin typeface="Times New Roman" panose="02020603050405020304" pitchFamily="18" charset="0"/>
                <a:cs typeface="Times New Roman" panose="02020603050405020304" pitchFamily="18" charset="0"/>
              </a:rPr>
              <a:t> to be the family friendly low cost restaurant in the fast food business.</a:t>
            </a:r>
          </a:p>
        </p:txBody>
      </p:sp>
    </p:spTree>
    <p:extLst>
      <p:ext uri="{BB962C8B-B14F-4D97-AF65-F5344CB8AC3E}">
        <p14:creationId xmlns:p14="http://schemas.microsoft.com/office/powerpoint/2010/main" val="3258685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D9C19-169F-5F43-90E4-6D9B9967507B}"/>
              </a:ext>
            </a:extLst>
          </p:cNvPr>
          <p:cNvSpPr>
            <a:spLocks noGrp="1"/>
          </p:cNvSpPr>
          <p:nvPr>
            <p:ph type="title"/>
          </p:nvPr>
        </p:nvSpPr>
        <p:spPr>
          <a:xfrm>
            <a:off x="141515" y="140909"/>
            <a:ext cx="10131425" cy="615043"/>
          </a:xfrm>
        </p:spPr>
        <p:txBody>
          <a:bodyPr>
            <a:normAutofit fontScale="90000"/>
          </a:bodyPr>
          <a:lstStyle/>
          <a:p>
            <a:pPr marL="571500" indent="-571500">
              <a:buFont typeface="Wingdings" pitchFamily="2" charset="2"/>
              <a:buChar char="v"/>
            </a:pPr>
            <a:r>
              <a:rPr lang="en-US" sz="3600" b="1" dirty="0">
                <a:solidFill>
                  <a:schemeClr val="bg1"/>
                </a:solidFill>
                <a:latin typeface="Times New Roman" panose="02020603050405020304" pitchFamily="18" charset="0"/>
                <a:cs typeface="Times New Roman" panose="02020603050405020304" pitchFamily="18" charset="0"/>
              </a:rPr>
              <a:t>CHALLENGES IN SERVICE POSITIONING</a:t>
            </a:r>
            <a:endParaRPr lang="en-US" dirty="0"/>
          </a:p>
        </p:txBody>
      </p:sp>
      <p:sp>
        <p:nvSpPr>
          <p:cNvPr id="3" name="Content Placeholder 2">
            <a:extLst>
              <a:ext uri="{FF2B5EF4-FFF2-40B4-BE49-F238E27FC236}">
                <a16:creationId xmlns:a16="http://schemas.microsoft.com/office/drawing/2014/main" id="{6739A98C-4487-1C49-9302-D3A53121F30E}"/>
              </a:ext>
            </a:extLst>
          </p:cNvPr>
          <p:cNvSpPr>
            <a:spLocks noGrp="1"/>
          </p:cNvSpPr>
          <p:nvPr>
            <p:ph idx="1"/>
          </p:nvPr>
        </p:nvSpPr>
        <p:spPr>
          <a:xfrm>
            <a:off x="283030" y="140909"/>
            <a:ext cx="11908970" cy="7040639"/>
          </a:xfrm>
        </p:spPr>
        <p:txBody>
          <a:bodyPr>
            <a:normAutofit/>
          </a:bodyPr>
          <a:lstStyle/>
          <a:p>
            <a:pPr marL="0" indent="0">
              <a:buNone/>
            </a:pPr>
            <a:r>
              <a:rPr lang="en-IN" sz="2400" b="1" dirty="0">
                <a:solidFill>
                  <a:schemeClr val="bg1"/>
                </a:solidFill>
                <a:latin typeface="Times New Roman" panose="02020603050405020304" pitchFamily="18" charset="0"/>
                <a:cs typeface="Times New Roman" panose="02020603050405020304" pitchFamily="18" charset="0"/>
              </a:rPr>
              <a:t>1. </a:t>
            </a:r>
            <a:r>
              <a:rPr lang="en-US" sz="2400" b="1" dirty="0">
                <a:solidFill>
                  <a:schemeClr val="bg1"/>
                </a:solidFill>
                <a:latin typeface="Times New Roman" panose="02020603050405020304" pitchFamily="18" charset="0"/>
                <a:cs typeface="Times New Roman" panose="02020603050405020304" pitchFamily="18" charset="0"/>
              </a:rPr>
              <a:t>Intangibility</a:t>
            </a:r>
            <a:r>
              <a:rPr lang="en-US" sz="2400" dirty="0">
                <a:solidFill>
                  <a:schemeClr val="bg1"/>
                </a:solidFill>
                <a:latin typeface="Times New Roman" panose="02020603050405020304" pitchFamily="18" charset="0"/>
                <a:cs typeface="Times New Roman" panose="02020603050405020304" pitchFamily="18" charset="0"/>
              </a:rPr>
              <a:t>: Services are intangible in nature. They cannot be seen or touched but can be felt.</a:t>
            </a:r>
            <a:r>
              <a:rPr lang="en-IN" sz="2400" dirty="0">
                <a:solidFill>
                  <a:schemeClr val="bg1"/>
                </a:solidFill>
                <a:latin typeface="Times New Roman" panose="02020603050405020304" pitchFamily="18" charset="0"/>
                <a:cs typeface="Times New Roman" panose="02020603050405020304" pitchFamily="18" charset="0"/>
              </a:rPr>
              <a:t> Demonstration of service is difficult .</a:t>
            </a:r>
            <a:r>
              <a:rPr lang="en-US" sz="2400" dirty="0">
                <a:solidFill>
                  <a:schemeClr val="bg1"/>
                </a:solidFill>
                <a:latin typeface="Times New Roman" panose="02020603050405020304" pitchFamily="18" charset="0"/>
                <a:cs typeface="Times New Roman" panose="02020603050405020304" pitchFamily="18" charset="0"/>
              </a:rPr>
              <a:t> </a:t>
            </a: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 </a:t>
            </a:r>
            <a:r>
              <a:rPr lang="en-US" sz="2400" b="1" dirty="0">
                <a:solidFill>
                  <a:schemeClr val="bg1"/>
                </a:solidFill>
                <a:latin typeface="Times New Roman" panose="02020603050405020304" pitchFamily="18" charset="0"/>
                <a:cs typeface="Times New Roman" panose="02020603050405020304" pitchFamily="18" charset="0"/>
              </a:rPr>
              <a:t>A student paying fees for tuition is actually paying for getting knowledge, which is not seen or touched, but it is felt.</a:t>
            </a: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dirty="0">
                <a:solidFill>
                  <a:schemeClr val="bg1"/>
                </a:solidFill>
                <a:latin typeface="Times New Roman" panose="02020603050405020304" pitchFamily="18" charset="0"/>
                <a:cs typeface="Times New Roman" panose="02020603050405020304" pitchFamily="18" charset="0"/>
              </a:rPr>
              <a:t> 2. </a:t>
            </a:r>
            <a:r>
              <a:rPr lang="en-US" sz="2400" b="1" dirty="0">
                <a:solidFill>
                  <a:schemeClr val="bg1"/>
                </a:solidFill>
                <a:latin typeface="Times New Roman" panose="02020603050405020304" pitchFamily="18" charset="0"/>
                <a:cs typeface="Times New Roman" panose="02020603050405020304" pitchFamily="18" charset="0"/>
              </a:rPr>
              <a:t>Inseparability</a:t>
            </a:r>
            <a:r>
              <a:rPr lang="en-US" sz="2400" dirty="0">
                <a:solidFill>
                  <a:schemeClr val="bg1"/>
                </a:solidFill>
                <a:latin typeface="Times New Roman" panose="02020603050405020304" pitchFamily="18" charset="0"/>
                <a:cs typeface="Times New Roman" panose="02020603050405020304" pitchFamily="18" charset="0"/>
              </a:rPr>
              <a:t>: Services cannot be separated from the service providers.The production and consumption of service happens at the same time. </a:t>
            </a: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dirty="0">
                <a:solidFill>
                  <a:schemeClr val="bg1"/>
                </a:solidFill>
                <a:latin typeface="Times New Roman" panose="02020603050405020304" pitchFamily="18" charset="0"/>
                <a:cs typeface="Times New Roman" panose="02020603050405020304" pitchFamily="18" charset="0"/>
              </a:rPr>
              <a:t> </a:t>
            </a:r>
            <a:r>
              <a:rPr lang="en-IN" sz="2400" b="1" dirty="0">
                <a:solidFill>
                  <a:schemeClr val="bg1"/>
                </a:solidFill>
                <a:latin typeface="Times New Roman" panose="02020603050405020304" pitchFamily="18" charset="0"/>
                <a:cs typeface="Times New Roman" panose="02020603050405020304" pitchFamily="18" charset="0"/>
              </a:rPr>
              <a:t>Exa</a:t>
            </a:r>
            <a:r>
              <a:rPr lang="en-US" sz="2400" b="1" dirty="0" err="1">
                <a:solidFill>
                  <a:schemeClr val="bg1"/>
                </a:solidFill>
                <a:latin typeface="Times New Roman" panose="02020603050405020304" pitchFamily="18" charset="0"/>
                <a:cs typeface="Times New Roman" panose="02020603050405020304" pitchFamily="18" charset="0"/>
              </a:rPr>
              <a:t>mple</a:t>
            </a:r>
            <a:r>
              <a:rPr lang="en-IN" sz="2400" b="1"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Times New Roman" panose="02020603050405020304" pitchFamily="18" charset="0"/>
                <a:cs typeface="Times New Roman" panose="02020603050405020304" pitchFamily="18" charset="0"/>
              </a:rPr>
              <a:t>a maid has to be physically present to cook the food; a teacher has to be present to explain things to the students. </a:t>
            </a: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3. Perishability</a:t>
            </a:r>
            <a:r>
              <a:rPr lang="en-US" sz="2400" dirty="0">
                <a:solidFill>
                  <a:schemeClr val="bg1"/>
                </a:solidFill>
                <a:latin typeface="Times New Roman" panose="02020603050405020304" pitchFamily="18" charset="0"/>
                <a:cs typeface="Times New Roman" panose="02020603050405020304" pitchFamily="18" charset="0"/>
              </a:rPr>
              <a:t>: The service cannot be stored. It is perishable in nature. </a:t>
            </a:r>
            <a:r>
              <a:rPr lang="en-IN" sz="2400" dirty="0">
                <a:solidFill>
                  <a:schemeClr val="bg1"/>
                </a:solidFill>
                <a:latin typeface="Times New Roman" panose="02020603050405020304" pitchFamily="18" charset="0"/>
                <a:cs typeface="Times New Roman" panose="02020603050405020304" pitchFamily="18" charset="0"/>
              </a:rPr>
              <a:t>Therefore Mass Provision of Services is not possible.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a:t>
            </a:r>
            <a:r>
              <a:rPr lang="en-IN" sz="2400" dirty="0">
                <a:solidFill>
                  <a:schemeClr val="bg1"/>
                </a:solidFill>
                <a:latin typeface="Times New Roman" panose="02020603050405020304" pitchFamily="18" charset="0"/>
                <a:cs typeface="Times New Roman" panose="02020603050405020304" pitchFamily="18" charset="0"/>
              </a:rPr>
              <a:t> : </a:t>
            </a:r>
            <a:r>
              <a:rPr lang="en-IN" sz="2400" b="1" dirty="0">
                <a:solidFill>
                  <a:schemeClr val="bg1"/>
                </a:solidFill>
                <a:latin typeface="Times New Roman" panose="02020603050405020304" pitchFamily="18" charset="0"/>
                <a:cs typeface="Times New Roman" panose="02020603050405020304" pitchFamily="18" charset="0"/>
              </a:rPr>
              <a:t>R</a:t>
            </a:r>
            <a:r>
              <a:rPr lang="en-US" sz="2400" b="1" dirty="0" err="1">
                <a:solidFill>
                  <a:schemeClr val="bg1"/>
                </a:solidFill>
                <a:latin typeface="Times New Roman" panose="02020603050405020304" pitchFamily="18" charset="0"/>
                <a:cs typeface="Times New Roman" panose="02020603050405020304" pitchFamily="18" charset="0"/>
              </a:rPr>
              <a:t>ailway</a:t>
            </a:r>
            <a:r>
              <a:rPr lang="en-US" sz="2400" b="1" dirty="0">
                <a:solidFill>
                  <a:schemeClr val="bg1"/>
                </a:solidFill>
                <a:latin typeface="Times New Roman" panose="02020603050405020304" pitchFamily="18" charset="0"/>
                <a:cs typeface="Times New Roman" panose="02020603050405020304" pitchFamily="18" charset="0"/>
              </a:rPr>
              <a:t> or bus ticket will last only for that particular journey and not for the next one. Similarly, a movie ticket will be used for that particular show and not for the next show.</a:t>
            </a:r>
          </a:p>
        </p:txBody>
      </p:sp>
    </p:spTree>
    <p:extLst>
      <p:ext uri="{BB962C8B-B14F-4D97-AF65-F5344CB8AC3E}">
        <p14:creationId xmlns:p14="http://schemas.microsoft.com/office/powerpoint/2010/main" val="1503371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7A80F0-5092-7A47-AF0A-B7A2DD2DB599}"/>
              </a:ext>
            </a:extLst>
          </p:cNvPr>
          <p:cNvSpPr>
            <a:spLocks noGrp="1"/>
          </p:cNvSpPr>
          <p:nvPr>
            <p:ph idx="1"/>
          </p:nvPr>
        </p:nvSpPr>
        <p:spPr>
          <a:xfrm>
            <a:off x="126397" y="-725714"/>
            <a:ext cx="12065603" cy="7075714"/>
          </a:xfrm>
        </p:spPr>
        <p:txBody>
          <a:bodyPr>
            <a:noAutofit/>
          </a:bodyPr>
          <a:lstStyle/>
          <a:p>
            <a:pPr marL="0" indent="0">
              <a:buNone/>
            </a:pPr>
            <a:r>
              <a:rPr lang="en-US" sz="2400" b="1" dirty="0">
                <a:solidFill>
                  <a:schemeClr val="bg1"/>
                </a:solidFill>
                <a:latin typeface="Times New Roman" panose="02020603050405020304" pitchFamily="18" charset="0"/>
                <a:cs typeface="Times New Roman" panose="02020603050405020304" pitchFamily="18" charset="0"/>
              </a:rPr>
              <a:t>4. Non-transferable Ownership:</a:t>
            </a:r>
            <a:r>
              <a:rPr lang="en-US" sz="2400" dirty="0">
                <a:solidFill>
                  <a:schemeClr val="bg1"/>
                </a:solidFill>
                <a:latin typeface="Times New Roman" panose="02020603050405020304" pitchFamily="18" charset="0"/>
                <a:cs typeface="Times New Roman" panose="02020603050405020304" pitchFamily="18" charset="0"/>
              </a:rPr>
              <a:t> Services are of non-transferable ownership. A person pays to get the service, but not to own the service.</a:t>
            </a: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 </a:t>
            </a:r>
            <a:r>
              <a:rPr lang="en-US" sz="2400"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Times New Roman" panose="02020603050405020304" pitchFamily="18" charset="0"/>
                <a:cs typeface="Times New Roman" panose="02020603050405020304" pitchFamily="18" charset="0"/>
              </a:rPr>
              <a:t>a person makes the payment to book a room in a hotel or books a table for dinner, but he does not own the hotel or restaurant.</a:t>
            </a: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5. Inconsistency:</a:t>
            </a:r>
            <a:r>
              <a:rPr lang="en-US" sz="2400" dirty="0">
                <a:solidFill>
                  <a:schemeClr val="bg1"/>
                </a:solidFill>
                <a:latin typeface="Times New Roman" panose="02020603050405020304" pitchFamily="18" charset="0"/>
                <a:cs typeface="Times New Roman" panose="02020603050405020304" pitchFamily="18" charset="0"/>
              </a:rPr>
              <a:t> Services are inconsistent or heterogeneous in nature. A repeated service will never be same.</a:t>
            </a: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Example</a:t>
            </a:r>
            <a:r>
              <a:rPr lang="en-IN" sz="2400"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Times New Roman" panose="02020603050405020304" pitchFamily="18" charset="0"/>
                <a:cs typeface="Times New Roman" panose="02020603050405020304" pitchFamily="18" charset="0"/>
              </a:rPr>
              <a:t>A teacher in a school or college may explain differently the same topic every year. </a:t>
            </a: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0815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16DB54-BF0B-F74E-ABD9-A42455B5C85B}"/>
              </a:ext>
            </a:extLst>
          </p:cNvPr>
          <p:cNvSpPr>
            <a:spLocks noGrp="1"/>
          </p:cNvSpPr>
          <p:nvPr>
            <p:ph idx="1"/>
          </p:nvPr>
        </p:nvSpPr>
        <p:spPr>
          <a:xfrm>
            <a:off x="120953" y="-822475"/>
            <a:ext cx="12071048" cy="7680475"/>
          </a:xfrm>
        </p:spPr>
        <p:txBody>
          <a:bodyPr>
            <a:normAutofit/>
          </a:bodyPr>
          <a:lstStyle/>
          <a:p>
            <a:pPr marL="0" indent="0">
              <a:buNone/>
            </a:pPr>
            <a:r>
              <a:rPr lang="en-IN" sz="2800" b="1" dirty="0">
                <a:solidFill>
                  <a:schemeClr val="bg1"/>
                </a:solidFill>
                <a:latin typeface="Times New Roman" panose="02020603050405020304" pitchFamily="18" charset="0"/>
                <a:cs typeface="Times New Roman" panose="02020603050405020304" pitchFamily="18" charset="0"/>
              </a:rPr>
              <a:t>the above characteristics of service creates difficulties for positioning of services.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A. Services cannot be positioned on the basis of physical features.</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B. It is difficult to position the services on the basis  of regularity.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C. It is difficult to position the services on the basis of use of service.</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D. It is difficult to position the services on the basis of Quality, as the services are</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Intangible.</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E. It is difficult to position the services on the basis of status as the services lacks physic</a:t>
            </a:r>
            <a:endParaRPr lang="en-US" sz="2400" dirty="0"/>
          </a:p>
        </p:txBody>
      </p:sp>
    </p:spTree>
    <p:extLst>
      <p:ext uri="{BB962C8B-B14F-4D97-AF65-F5344CB8AC3E}">
        <p14:creationId xmlns:p14="http://schemas.microsoft.com/office/powerpoint/2010/main" val="2599532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742CB-3CC3-45C4-A9C6-5FCFCB49D474}"/>
              </a:ext>
            </a:extLst>
          </p:cNvPr>
          <p:cNvSpPr>
            <a:spLocks noGrp="1"/>
          </p:cNvSpPr>
          <p:nvPr>
            <p:ph type="title"/>
          </p:nvPr>
        </p:nvSpPr>
        <p:spPr>
          <a:xfrm>
            <a:off x="101600" y="87766"/>
            <a:ext cx="11157856" cy="1000805"/>
          </a:xfrm>
        </p:spPr>
        <p:txBody>
          <a:bodyPr>
            <a:noAutofit/>
          </a:bodyPr>
          <a:lstStyle/>
          <a:p>
            <a:pPr marL="571500" indent="-571500">
              <a:buFont typeface="Wingdings" pitchFamily="2" charset="2"/>
              <a:buChar char="v"/>
            </a:pPr>
            <a:r>
              <a:rPr lang="en-US" b="1" dirty="0" err="1">
                <a:solidFill>
                  <a:schemeClr val="bg1"/>
                </a:solidFill>
                <a:latin typeface="Times New Roman" panose="02020603050405020304" pitchFamily="18" charset="0"/>
                <a:cs typeface="Times New Roman" panose="02020603050405020304" pitchFamily="18" charset="0"/>
              </a:rPr>
              <a:t>PACKAGIN</a:t>
            </a:r>
            <a:r>
              <a:rPr lang="en-IN" b="1" dirty="0">
                <a:solidFill>
                  <a:schemeClr val="bg1"/>
                </a:solidFill>
                <a:latin typeface="Times New Roman" panose="02020603050405020304" pitchFamily="18" charset="0"/>
                <a:cs typeface="Times New Roman" panose="02020603050405020304" pitchFamily="18" charset="0"/>
              </a:rPr>
              <a:t>G </a:t>
            </a:r>
          </a:p>
        </p:txBody>
      </p:sp>
      <p:sp>
        <p:nvSpPr>
          <p:cNvPr id="3" name="Content Placeholder 2">
            <a:extLst>
              <a:ext uri="{FF2B5EF4-FFF2-40B4-BE49-F238E27FC236}">
                <a16:creationId xmlns:a16="http://schemas.microsoft.com/office/drawing/2014/main" id="{B84E332E-087A-42DA-8308-54E64DE66045}"/>
              </a:ext>
            </a:extLst>
          </p:cNvPr>
          <p:cNvSpPr>
            <a:spLocks noGrp="1"/>
          </p:cNvSpPr>
          <p:nvPr>
            <p:ph idx="1"/>
          </p:nvPr>
        </p:nvSpPr>
        <p:spPr>
          <a:xfrm>
            <a:off x="101600" y="2002970"/>
            <a:ext cx="11872685" cy="4855029"/>
          </a:xfrm>
        </p:spPr>
        <p:txBody>
          <a:bodyPr>
            <a:normAutofit/>
          </a:bodyPr>
          <a:lstStyle/>
          <a:p>
            <a:endParaRPr lang="en-US" dirty="0"/>
          </a:p>
        </p:txBody>
      </p:sp>
      <p:sp>
        <p:nvSpPr>
          <p:cNvPr id="11" name="TextBox 10">
            <a:extLst>
              <a:ext uri="{FF2B5EF4-FFF2-40B4-BE49-F238E27FC236}">
                <a16:creationId xmlns:a16="http://schemas.microsoft.com/office/drawing/2014/main" id="{67913EB2-A449-C24F-B37A-C9E6E02F2995}"/>
              </a:ext>
            </a:extLst>
          </p:cNvPr>
          <p:cNvSpPr txBox="1"/>
          <p:nvPr/>
        </p:nvSpPr>
        <p:spPr>
          <a:xfrm>
            <a:off x="217714" y="1225238"/>
            <a:ext cx="11974285" cy="4893647"/>
          </a:xfrm>
          <a:prstGeom prst="rect">
            <a:avLst/>
          </a:prstGeom>
          <a:noFill/>
        </p:spPr>
        <p:txBody>
          <a:bodyPr wrap="square">
            <a:spAutoFit/>
          </a:bodyPr>
          <a:lstStyle/>
          <a:p>
            <a:r>
              <a:rPr lang="en-IN" sz="2400" b="1" dirty="0">
                <a:solidFill>
                  <a:schemeClr val="bg1"/>
                </a:solidFill>
                <a:latin typeface="Times New Roman" panose="02020603050405020304" pitchFamily="18" charset="0"/>
                <a:cs typeface="Times New Roman" panose="02020603050405020304" pitchFamily="18" charset="0"/>
              </a:rPr>
              <a:t>Meaning</a:t>
            </a:r>
            <a:r>
              <a:rPr lang="en-IN" sz="2400" b="1" dirty="0">
                <a:solidFill>
                  <a:srgbClr val="002060"/>
                </a:solidFill>
                <a:latin typeface="Times New Roman" panose="02020603050405020304" pitchFamily="18" charset="0"/>
                <a:cs typeface="Times New Roman" panose="02020603050405020304" pitchFamily="18" charset="0"/>
              </a:rPr>
              <a:t> -  </a:t>
            </a:r>
            <a:r>
              <a:rPr lang="en-US" sz="2400" b="1" dirty="0">
                <a:solidFill>
                  <a:schemeClr val="bg1"/>
                </a:solidFill>
                <a:latin typeface="Times New Roman" panose="02020603050405020304" pitchFamily="18" charset="0"/>
                <a:cs typeface="Times New Roman" panose="02020603050405020304" pitchFamily="18" charset="0"/>
              </a:rPr>
              <a:t>Packaging</a:t>
            </a:r>
            <a:r>
              <a:rPr lang="en-US" sz="2400" b="0" dirty="0">
                <a:solidFill>
                  <a:schemeClr val="bg1"/>
                </a:solidFill>
                <a:latin typeface="Times New Roman" panose="02020603050405020304" pitchFamily="18" charset="0"/>
                <a:cs typeface="Times New Roman" panose="02020603050405020304" pitchFamily="18" charset="0"/>
              </a:rPr>
              <a:t> is the science, art and technology of enclosing or protecting products for distribution, storage, sale, and use. </a:t>
            </a:r>
            <a:r>
              <a:rPr lang="en-US" sz="2400" b="1" dirty="0">
                <a:solidFill>
                  <a:schemeClr val="bg1"/>
                </a:solidFill>
                <a:latin typeface="Times New Roman" panose="02020603050405020304" pitchFamily="18" charset="0"/>
                <a:cs typeface="Times New Roman" panose="02020603050405020304" pitchFamily="18" charset="0"/>
              </a:rPr>
              <a:t>Packaging</a:t>
            </a:r>
            <a:r>
              <a:rPr lang="en-US" sz="2400" b="0" dirty="0">
                <a:solidFill>
                  <a:schemeClr val="bg1"/>
                </a:solidFill>
                <a:latin typeface="Times New Roman" panose="02020603050405020304" pitchFamily="18" charset="0"/>
                <a:cs typeface="Times New Roman" panose="02020603050405020304" pitchFamily="18" charset="0"/>
              </a:rPr>
              <a:t> also refers to the process of designing, evaluating, and producing </a:t>
            </a:r>
            <a:r>
              <a:rPr lang="en-US" sz="2400" b="1" dirty="0">
                <a:solidFill>
                  <a:schemeClr val="bg1"/>
                </a:solidFill>
                <a:latin typeface="Times New Roman" panose="02020603050405020304" pitchFamily="18" charset="0"/>
                <a:cs typeface="Times New Roman" panose="02020603050405020304" pitchFamily="18" charset="0"/>
              </a:rPr>
              <a:t>packages</a:t>
            </a:r>
            <a:r>
              <a:rPr lang="en-US" sz="2400" b="0"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Times New Roman" panose="02020603050405020304" pitchFamily="18" charset="0"/>
                <a:cs typeface="Times New Roman" panose="02020603050405020304" pitchFamily="18" charset="0"/>
              </a:rPr>
              <a:t>Packaging</a:t>
            </a:r>
            <a:r>
              <a:rPr lang="en-US" sz="2400" b="0" dirty="0">
                <a:solidFill>
                  <a:schemeClr val="bg1"/>
                </a:solidFill>
                <a:latin typeface="Times New Roman" panose="02020603050405020304" pitchFamily="18" charset="0"/>
                <a:cs typeface="Times New Roman" panose="02020603050405020304" pitchFamily="18" charset="0"/>
              </a:rPr>
              <a:t> contains, protects, preserves, transports, informs, and sells.</a:t>
            </a:r>
            <a:endParaRPr lang="en-IN" sz="2400" b="0" dirty="0">
              <a:solidFill>
                <a:schemeClr val="bg1"/>
              </a:solidFill>
              <a:latin typeface="Times New Roman" panose="02020603050405020304" pitchFamily="18" charset="0"/>
              <a:cs typeface="Times New Roman" panose="02020603050405020304" pitchFamily="18" charset="0"/>
            </a:endParaRPr>
          </a:p>
          <a:p>
            <a:endParaRPr lang="en-IN" sz="2400" b="1" dirty="0">
              <a:solidFill>
                <a:schemeClr val="bg1"/>
              </a:solidFill>
              <a:latin typeface="Times New Roman" panose="02020603050405020304" pitchFamily="18" charset="0"/>
              <a:cs typeface="Times New Roman" panose="02020603050405020304" pitchFamily="18" charset="0"/>
            </a:endParaRPr>
          </a:p>
          <a:p>
            <a:r>
              <a:rPr lang="en-IN" sz="2400" b="1" dirty="0">
                <a:solidFill>
                  <a:schemeClr val="bg1"/>
                </a:solidFill>
                <a:latin typeface="Times New Roman" panose="02020603050405020304" pitchFamily="18" charset="0"/>
                <a:cs typeface="Times New Roman" panose="02020603050405020304" pitchFamily="18" charset="0"/>
              </a:rPr>
              <a:t>DEFINITION</a:t>
            </a:r>
            <a:r>
              <a:rPr lang="en-IN" dirty="0">
                <a:solidFill>
                  <a:srgbClr val="002060"/>
                </a:solidFill>
                <a:latin typeface="Times New Roman" panose="02020603050405020304" pitchFamily="18" charset="0"/>
                <a:cs typeface="Times New Roman" panose="02020603050405020304" pitchFamily="18" charset="0"/>
              </a:rPr>
              <a:t> -</a:t>
            </a:r>
          </a:p>
          <a:p>
            <a:r>
              <a:rPr lang="en-US" dirty="0">
                <a:solidFill>
                  <a:srgbClr val="002060"/>
                </a:solidFill>
              </a:rPr>
              <a:t>“</a:t>
            </a:r>
            <a:r>
              <a:rPr lang="en-US" sz="2400" dirty="0">
                <a:solidFill>
                  <a:schemeClr val="bg1"/>
                </a:solidFill>
                <a:latin typeface="Times New Roman" panose="02020603050405020304" pitchFamily="18" charset="0"/>
                <a:cs typeface="Times New Roman" panose="02020603050405020304" pitchFamily="18" charset="0"/>
              </a:rPr>
              <a:t>The science, art and technology of enclosing or protecting products for distribution , storage, sale and use”</a:t>
            </a:r>
            <a:endParaRPr lang="en-IN" sz="2400" dirty="0">
              <a:solidFill>
                <a:schemeClr val="bg1"/>
              </a:solidFill>
              <a:latin typeface="Times New Roman" panose="02020603050405020304" pitchFamily="18" charset="0"/>
              <a:cs typeface="Times New Roman" panose="02020603050405020304" pitchFamily="18" charset="0"/>
            </a:endParaRPr>
          </a:p>
          <a:p>
            <a:endParaRPr lang="en-IN" sz="2400" dirty="0">
              <a:solidFill>
                <a:schemeClr val="bg1"/>
              </a:solidFill>
              <a:latin typeface="Times New Roman" panose="02020603050405020304" pitchFamily="18" charset="0"/>
              <a:cs typeface="Times New Roman" panose="02020603050405020304" pitchFamily="18" charset="0"/>
            </a:endParaRPr>
          </a:p>
          <a:p>
            <a:endParaRPr lang="en-IN" sz="2400" dirty="0">
              <a:solidFill>
                <a:schemeClr val="bg1"/>
              </a:solidFill>
              <a:latin typeface="Times New Roman" panose="02020603050405020304" pitchFamily="18" charset="0"/>
              <a:cs typeface="Times New Roman" panose="02020603050405020304" pitchFamily="18" charset="0"/>
            </a:endParaRPr>
          </a:p>
          <a:p>
            <a:r>
              <a:rPr lang="en-IN" sz="2400" dirty="0">
                <a:solidFill>
                  <a:schemeClr val="bg1"/>
                </a:solidFill>
                <a:latin typeface="Times New Roman" panose="02020603050405020304" pitchFamily="18" charset="0"/>
                <a:cs typeface="Times New Roman" panose="02020603050405020304" pitchFamily="18" charset="0"/>
              </a:rPr>
              <a:t>“</a:t>
            </a:r>
            <a:r>
              <a:rPr lang="en-US" sz="2400" dirty="0">
                <a:solidFill>
                  <a:schemeClr val="bg1"/>
                </a:solidFill>
                <a:latin typeface="Times New Roman" panose="02020603050405020304" pitchFamily="18" charset="0"/>
                <a:cs typeface="Times New Roman" panose="02020603050405020304" pitchFamily="18" charset="0"/>
              </a:rPr>
              <a:t>The wrapping material around a consumer item that serves to contain, identify, describe, protect, display, promote and otherwise make the product marketable and keep it clean</a:t>
            </a:r>
            <a:r>
              <a:rPr lang="en-IN" sz="2400" dirty="0">
                <a:solidFill>
                  <a:schemeClr val="bg1"/>
                </a:solidFill>
                <a:latin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 </a:t>
            </a:r>
            <a:endParaRPr lang="en-US"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4658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6" name="Picture 7">
            <a:extLst>
              <a:ext uri="{FF2B5EF4-FFF2-40B4-BE49-F238E27FC236}">
                <a16:creationId xmlns:a16="http://schemas.microsoft.com/office/drawing/2014/main" id="{63B26DE9-C1B9-9940-BEB3-782C1E57DE5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98473" y="1436309"/>
            <a:ext cx="2887134" cy="1738690"/>
          </a:xfrm>
        </p:spPr>
      </p:pic>
      <p:sp>
        <p:nvSpPr>
          <p:cNvPr id="7" name="TextBox 6">
            <a:extLst>
              <a:ext uri="{FF2B5EF4-FFF2-40B4-BE49-F238E27FC236}">
                <a16:creationId xmlns:a16="http://schemas.microsoft.com/office/drawing/2014/main" id="{E51D041B-6ED2-1E43-A914-9C0D6D09631A}"/>
              </a:ext>
            </a:extLst>
          </p:cNvPr>
          <p:cNvSpPr txBox="1"/>
          <p:nvPr/>
        </p:nvSpPr>
        <p:spPr>
          <a:xfrm>
            <a:off x="57608" y="-343972"/>
            <a:ext cx="12167506" cy="7201972"/>
          </a:xfrm>
          <a:prstGeom prst="rect">
            <a:avLst/>
          </a:prstGeom>
          <a:noFill/>
        </p:spPr>
        <p:txBody>
          <a:bodyPr wrap="square">
            <a:spAutoFit/>
          </a:bodyPr>
          <a:lstStyle/>
          <a:p>
            <a:endParaRPr lang="en-US" sz="2400" dirty="0">
              <a:solidFill>
                <a:schemeClr val="bg1"/>
              </a:solidFill>
              <a:latin typeface="Times New Roman" panose="02020603050405020304" pitchFamily="18" charset="0"/>
              <a:cs typeface="Times New Roman" panose="02020603050405020304" pitchFamily="18" charset="0"/>
            </a:endParaRPr>
          </a:p>
          <a:p>
            <a:pPr marL="457200" indent="-457200">
              <a:buFont typeface="Wingdings" pitchFamily="2" charset="2"/>
              <a:buChar char="v"/>
            </a:pPr>
            <a:r>
              <a:rPr lang="en-US" sz="3000" b="1" dirty="0">
                <a:solidFill>
                  <a:schemeClr val="bg1"/>
                </a:solidFill>
                <a:latin typeface="Times New Roman" panose="02020603050405020304" pitchFamily="18" charset="0"/>
                <a:cs typeface="Times New Roman" panose="02020603050405020304" pitchFamily="18" charset="0"/>
              </a:rPr>
              <a:t>ESSENTIALS OF A GOOD PACKAGE </a:t>
            </a:r>
            <a:endParaRPr lang="en-IN" sz="3000" b="1"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1.</a:t>
            </a:r>
            <a:r>
              <a:rPr lang="en-US" sz="2400" b="1" dirty="0">
                <a:solidFill>
                  <a:schemeClr val="bg1"/>
                </a:solidFill>
                <a:latin typeface="Times New Roman" panose="02020603050405020304" pitchFamily="18" charset="0"/>
                <a:cs typeface="Times New Roman" panose="02020603050405020304" pitchFamily="18" charset="0"/>
              </a:rPr>
              <a:t>Attractive</a:t>
            </a:r>
            <a:r>
              <a:rPr lang="en-US" sz="2400" dirty="0">
                <a:solidFill>
                  <a:schemeClr val="bg1"/>
                </a:solidFill>
                <a:latin typeface="Times New Roman" panose="02020603050405020304" pitchFamily="18" charset="0"/>
                <a:cs typeface="Times New Roman" panose="02020603050405020304" pitchFamily="18" charset="0"/>
              </a:rPr>
              <a:t>: </a:t>
            </a:r>
            <a:r>
              <a:rPr lang="en-IN" sz="2400" dirty="0">
                <a:solidFill>
                  <a:schemeClr val="bg1"/>
                </a:solidFill>
                <a:latin typeface="Times New Roman" panose="02020603050405020304" pitchFamily="18" charset="0"/>
                <a:cs typeface="Times New Roman" panose="02020603050405020304" pitchFamily="18" charset="0"/>
              </a:rPr>
              <a:t>T</a:t>
            </a:r>
            <a:r>
              <a:rPr lang="en-US" sz="2400" dirty="0">
                <a:solidFill>
                  <a:schemeClr val="bg1"/>
                </a:solidFill>
                <a:latin typeface="Times New Roman" panose="02020603050405020304" pitchFamily="18" charset="0"/>
                <a:cs typeface="Times New Roman" panose="02020603050405020304" pitchFamily="18" charset="0"/>
              </a:rPr>
              <a:t>he design, color, shape and size of the package should be attractive to arouse customer interest in the product.Innovative packages attract customers</a:t>
            </a:r>
            <a:r>
              <a:rPr lang="en-IN" sz="2400" dirty="0">
                <a:solidFill>
                  <a:schemeClr val="bg1"/>
                </a:solidFill>
                <a:latin typeface="Times New Roman" panose="02020603050405020304" pitchFamily="18" charset="0"/>
                <a:cs typeface="Times New Roman" panose="02020603050405020304" pitchFamily="18" charset="0"/>
              </a:rPr>
              <a:t>.</a:t>
            </a: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2. </a:t>
            </a:r>
            <a:r>
              <a:rPr lang="en-US" sz="2400" b="1" dirty="0">
                <a:solidFill>
                  <a:schemeClr val="bg1"/>
                </a:solidFill>
                <a:latin typeface="Times New Roman" panose="02020603050405020304" pitchFamily="18" charset="0"/>
                <a:cs typeface="Times New Roman" panose="02020603050405020304" pitchFamily="18" charset="0"/>
              </a:rPr>
              <a:t>Convenient:</a:t>
            </a:r>
            <a:r>
              <a:rPr lang="en-US" sz="2400" dirty="0">
                <a:solidFill>
                  <a:schemeClr val="bg1"/>
                </a:solidFill>
                <a:latin typeface="Times New Roman" panose="02020603050405020304" pitchFamily="18" charset="0"/>
                <a:cs typeface="Times New Roman" panose="02020603050405020304" pitchFamily="18" charset="0"/>
              </a:rPr>
              <a:t> </a:t>
            </a:r>
            <a:r>
              <a:rPr lang="en-IN" sz="2400" dirty="0">
                <a:solidFill>
                  <a:schemeClr val="bg1"/>
                </a:solidFill>
                <a:latin typeface="Times New Roman" panose="02020603050405020304" pitchFamily="18" charset="0"/>
                <a:cs typeface="Times New Roman" panose="02020603050405020304" pitchFamily="18" charset="0"/>
              </a:rPr>
              <a:t>T</a:t>
            </a:r>
            <a:r>
              <a:rPr lang="en-US" sz="2400" dirty="0">
                <a:solidFill>
                  <a:schemeClr val="bg1"/>
                </a:solidFill>
                <a:latin typeface="Times New Roman" panose="02020603050405020304" pitchFamily="18" charset="0"/>
                <a:cs typeface="Times New Roman" panose="02020603050405020304" pitchFamily="18" charset="0"/>
              </a:rPr>
              <a:t>he package should be convenient for the customer to carry, open, use and store. The size and shape should be appropriate to the needs of customers. </a:t>
            </a: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r>
              <a:rPr lang="en-US" sz="1800" dirty="0">
                <a:solidFill>
                  <a:srgbClr val="555555"/>
                </a:solidFill>
                <a:latin typeface="Roboto-Regular"/>
              </a:rPr>
              <a:t>		</a:t>
            </a: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US" sz="2400" dirty="0">
              <a:solidFill>
                <a:schemeClr val="bg1"/>
              </a:solidFill>
              <a:latin typeface="Times New Roman" panose="02020603050405020304" pitchFamily="18" charset="0"/>
              <a:cs typeface="Times New Roman" panose="02020603050405020304" pitchFamily="18" charset="0"/>
            </a:endParaRPr>
          </a:p>
        </p:txBody>
      </p:sp>
      <p:pic>
        <p:nvPicPr>
          <p:cNvPr id="10" name="Picture 10">
            <a:extLst>
              <a:ext uri="{FF2B5EF4-FFF2-40B4-BE49-F238E27FC236}">
                <a16:creationId xmlns:a16="http://schemas.microsoft.com/office/drawing/2014/main" id="{59A32A3E-84CB-1842-B177-2BBD560EBC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0746" y="1436309"/>
            <a:ext cx="2651578" cy="1738690"/>
          </a:xfrm>
          <a:prstGeom prst="rect">
            <a:avLst/>
          </a:prstGeom>
        </p:spPr>
      </p:pic>
      <p:pic>
        <p:nvPicPr>
          <p:cNvPr id="12" name="Picture 12">
            <a:extLst>
              <a:ext uri="{FF2B5EF4-FFF2-40B4-BE49-F238E27FC236}">
                <a16:creationId xmlns:a16="http://schemas.microsoft.com/office/drawing/2014/main" id="{DF4D4BED-31EB-FC45-A098-3EDA01279D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583" y="1436309"/>
            <a:ext cx="2803751" cy="1738691"/>
          </a:xfrm>
          <a:prstGeom prst="rect">
            <a:avLst/>
          </a:prstGeom>
        </p:spPr>
      </p:pic>
      <p:pic>
        <p:nvPicPr>
          <p:cNvPr id="16" name="Picture 16">
            <a:extLst>
              <a:ext uri="{FF2B5EF4-FFF2-40B4-BE49-F238E27FC236}">
                <a16:creationId xmlns:a16="http://schemas.microsoft.com/office/drawing/2014/main" id="{C9A13709-3E81-114A-95F3-BA39586090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9582" y="4510089"/>
            <a:ext cx="2887135" cy="2295873"/>
          </a:xfrm>
          <a:prstGeom prst="rect">
            <a:avLst/>
          </a:prstGeom>
        </p:spPr>
      </p:pic>
      <p:pic>
        <p:nvPicPr>
          <p:cNvPr id="18" name="Picture 18">
            <a:extLst>
              <a:ext uri="{FF2B5EF4-FFF2-40B4-BE49-F238E27FC236}">
                <a16:creationId xmlns:a16="http://schemas.microsoft.com/office/drawing/2014/main" id="{16BD39D8-BC02-BE4B-BCB4-AA99ACDBA9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98473" y="4502212"/>
            <a:ext cx="2331132" cy="2117941"/>
          </a:xfrm>
          <a:prstGeom prst="rect">
            <a:avLst/>
          </a:prstGeom>
        </p:spPr>
      </p:pic>
      <p:pic>
        <p:nvPicPr>
          <p:cNvPr id="20" name="Picture 20">
            <a:extLst>
              <a:ext uri="{FF2B5EF4-FFF2-40B4-BE49-F238E27FC236}">
                <a16:creationId xmlns:a16="http://schemas.microsoft.com/office/drawing/2014/main" id="{9C2AACC0-4F42-804E-A789-9BB6E90B41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41361" y="4510089"/>
            <a:ext cx="2651579" cy="2112053"/>
          </a:xfrm>
          <a:prstGeom prst="rect">
            <a:avLst/>
          </a:prstGeom>
        </p:spPr>
      </p:pic>
      <p:pic>
        <p:nvPicPr>
          <p:cNvPr id="22" name="Picture 22">
            <a:extLst>
              <a:ext uri="{FF2B5EF4-FFF2-40B4-BE49-F238E27FC236}">
                <a16:creationId xmlns:a16="http://schemas.microsoft.com/office/drawing/2014/main" id="{936C727F-BB40-3D48-BC7A-634A0C2C2E1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04696" y="4520618"/>
            <a:ext cx="2374900" cy="2099535"/>
          </a:xfrm>
          <a:prstGeom prst="rect">
            <a:avLst/>
          </a:prstGeom>
        </p:spPr>
      </p:pic>
    </p:spTree>
    <p:extLst>
      <p:ext uri="{BB962C8B-B14F-4D97-AF65-F5344CB8AC3E}">
        <p14:creationId xmlns:p14="http://schemas.microsoft.com/office/powerpoint/2010/main" val="3868308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99EC90-D343-5341-8B64-8909576042E7}"/>
              </a:ext>
            </a:extLst>
          </p:cNvPr>
          <p:cNvSpPr>
            <a:spLocks noGrp="1"/>
          </p:cNvSpPr>
          <p:nvPr>
            <p:ph idx="1"/>
          </p:nvPr>
        </p:nvSpPr>
        <p:spPr>
          <a:xfrm>
            <a:off x="157464" y="0"/>
            <a:ext cx="12034536" cy="6858000"/>
          </a:xfrm>
        </p:spPr>
        <p:txBody>
          <a:bodyPr>
            <a:normAutofit/>
          </a:bodyPr>
          <a:lstStyle/>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4. </a:t>
            </a:r>
            <a:r>
              <a:rPr lang="en-US" sz="2400" b="1" dirty="0">
                <a:solidFill>
                  <a:schemeClr val="bg1"/>
                </a:solidFill>
                <a:latin typeface="Times New Roman" panose="02020603050405020304" pitchFamily="18" charset="0"/>
                <a:cs typeface="Times New Roman" panose="02020603050405020304" pitchFamily="18" charset="0"/>
              </a:rPr>
              <a:t>Reusable</a:t>
            </a:r>
            <a:r>
              <a:rPr lang="en-US" sz="2400" dirty="0">
                <a:solidFill>
                  <a:schemeClr val="bg1"/>
                </a:solidFill>
                <a:latin typeface="Times New Roman" panose="02020603050405020304" pitchFamily="18" charset="0"/>
                <a:cs typeface="Times New Roman" panose="02020603050405020304" pitchFamily="18" charset="0"/>
              </a:rPr>
              <a:t>: </a:t>
            </a:r>
            <a:r>
              <a:rPr lang="en-IN" sz="2400" dirty="0">
                <a:solidFill>
                  <a:schemeClr val="bg1"/>
                </a:solidFill>
                <a:latin typeface="Times New Roman" panose="02020603050405020304" pitchFamily="18" charset="0"/>
                <a:cs typeface="Times New Roman" panose="02020603050405020304" pitchFamily="18" charset="0"/>
              </a:rPr>
              <a:t>T</a:t>
            </a:r>
            <a:r>
              <a:rPr lang="en-US" sz="2400" dirty="0">
                <a:solidFill>
                  <a:schemeClr val="bg1"/>
                </a:solidFill>
                <a:latin typeface="Times New Roman" panose="02020603050405020304" pitchFamily="18" charset="0"/>
                <a:cs typeface="Times New Roman" panose="02020603050405020304" pitchFamily="18" charset="0"/>
              </a:rPr>
              <a:t>he package should be reusable or it should have multiple uses. Customers value increases by such package</a:t>
            </a:r>
            <a:r>
              <a:rPr lang="en-IN" sz="2400" dirty="0">
                <a:solidFill>
                  <a:schemeClr val="bg1"/>
                </a:solidFill>
                <a:latin typeface="Times New Roman" panose="02020603050405020304" pitchFamily="18" charset="0"/>
                <a:cs typeface="Times New Roman" panose="02020603050405020304" pitchFamily="18" charset="0"/>
              </a:rPr>
              <a:t>.</a:t>
            </a: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US" sz="2400" dirty="0"/>
          </a:p>
        </p:txBody>
      </p:sp>
      <p:sp>
        <p:nvSpPr>
          <p:cNvPr id="5" name="TextBox 4">
            <a:extLst>
              <a:ext uri="{FF2B5EF4-FFF2-40B4-BE49-F238E27FC236}">
                <a16:creationId xmlns:a16="http://schemas.microsoft.com/office/drawing/2014/main" id="{BEF00908-6C78-8448-B904-87917105ED1D}"/>
              </a:ext>
            </a:extLst>
          </p:cNvPr>
          <p:cNvSpPr txBox="1"/>
          <p:nvPr/>
        </p:nvSpPr>
        <p:spPr>
          <a:xfrm rot="10800000" flipV="1">
            <a:off x="157464" y="303386"/>
            <a:ext cx="12034536" cy="830997"/>
          </a:xfrm>
          <a:prstGeom prst="rect">
            <a:avLst/>
          </a:prstGeom>
          <a:noFill/>
        </p:spPr>
        <p:txBody>
          <a:bodyPr wrap="square">
            <a:spAutoFit/>
          </a:bodyPr>
          <a:lstStyle/>
          <a:p>
            <a:r>
              <a:rPr lang="en-IN" sz="2400" b="1" dirty="0">
                <a:solidFill>
                  <a:schemeClr val="bg1"/>
                </a:solidFill>
                <a:latin typeface="Times New Roman" panose="02020603050405020304" pitchFamily="18" charset="0"/>
                <a:cs typeface="Times New Roman" panose="02020603050405020304" pitchFamily="18" charset="0"/>
              </a:rPr>
              <a:t>3. </a:t>
            </a:r>
            <a:r>
              <a:rPr lang="en-US" sz="2400" b="1" dirty="0">
                <a:solidFill>
                  <a:schemeClr val="bg1"/>
                </a:solidFill>
                <a:latin typeface="Times New Roman" panose="02020603050405020304" pitchFamily="18" charset="0"/>
                <a:cs typeface="Times New Roman" panose="02020603050405020304" pitchFamily="18" charset="0"/>
              </a:rPr>
              <a:t>Economic:</a:t>
            </a:r>
            <a:r>
              <a:rPr lang="en-US" sz="2400" dirty="0">
                <a:solidFill>
                  <a:schemeClr val="bg1"/>
                </a:solidFill>
                <a:latin typeface="Times New Roman" panose="02020603050405020304" pitchFamily="18" charset="0"/>
                <a:cs typeface="Times New Roman" panose="02020603050405020304" pitchFamily="18" charset="0"/>
              </a:rPr>
              <a:t> </a:t>
            </a:r>
            <a:r>
              <a:rPr lang="en-IN" sz="2400" dirty="0">
                <a:solidFill>
                  <a:schemeClr val="bg1"/>
                </a:solidFill>
                <a:latin typeface="Times New Roman" panose="02020603050405020304" pitchFamily="18" charset="0"/>
                <a:cs typeface="Times New Roman" panose="02020603050405020304" pitchFamily="18" charset="0"/>
              </a:rPr>
              <a:t>T</a:t>
            </a:r>
            <a:r>
              <a:rPr lang="en-US" sz="2400" dirty="0">
                <a:solidFill>
                  <a:schemeClr val="bg1"/>
                </a:solidFill>
                <a:latin typeface="Times New Roman" panose="02020603050405020304" pitchFamily="18" charset="0"/>
                <a:cs typeface="Times New Roman" panose="02020603050405020304" pitchFamily="18" charset="0"/>
              </a:rPr>
              <a:t>he cost of packaging should not be high. Over packaging should be avoided. The nature of product should be properly considered for packaging.</a:t>
            </a:r>
            <a:endParaRPr lang="en-US" sz="2400" dirty="0"/>
          </a:p>
        </p:txBody>
      </p:sp>
      <p:pic>
        <p:nvPicPr>
          <p:cNvPr id="6" name="Picture 6">
            <a:extLst>
              <a:ext uri="{FF2B5EF4-FFF2-40B4-BE49-F238E27FC236}">
                <a16:creationId xmlns:a16="http://schemas.microsoft.com/office/drawing/2014/main" id="{1AA8784F-440A-9E4F-861D-E18B0D4EEA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070" y="1437768"/>
            <a:ext cx="2655810" cy="1991232"/>
          </a:xfrm>
          <a:prstGeom prst="rect">
            <a:avLst/>
          </a:prstGeom>
        </p:spPr>
      </p:pic>
      <p:pic>
        <p:nvPicPr>
          <p:cNvPr id="8" name="Picture 8">
            <a:extLst>
              <a:ext uri="{FF2B5EF4-FFF2-40B4-BE49-F238E27FC236}">
                <a16:creationId xmlns:a16="http://schemas.microsoft.com/office/drawing/2014/main" id="{E7E1204B-2665-B04C-8DC0-A115C6FE39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6486" y="1437768"/>
            <a:ext cx="3263900" cy="2281516"/>
          </a:xfrm>
          <a:prstGeom prst="rect">
            <a:avLst/>
          </a:prstGeom>
        </p:spPr>
      </p:pic>
      <p:pic>
        <p:nvPicPr>
          <p:cNvPr id="10" name="Picture 10">
            <a:extLst>
              <a:ext uri="{FF2B5EF4-FFF2-40B4-BE49-F238E27FC236}">
                <a16:creationId xmlns:a16="http://schemas.microsoft.com/office/drawing/2014/main" id="{B9461C94-6EF9-3740-B050-B058475612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6219" y="1330932"/>
            <a:ext cx="2155903" cy="2388353"/>
          </a:xfrm>
          <a:prstGeom prst="rect">
            <a:avLst/>
          </a:prstGeom>
        </p:spPr>
      </p:pic>
      <p:pic>
        <p:nvPicPr>
          <p:cNvPr id="12" name="Picture 12">
            <a:extLst>
              <a:ext uri="{FF2B5EF4-FFF2-40B4-BE49-F238E27FC236}">
                <a16:creationId xmlns:a16="http://schemas.microsoft.com/office/drawing/2014/main" id="{9AD904A3-F339-594C-ABF1-E264A5C1C3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34286" y="1330931"/>
            <a:ext cx="2403928" cy="2388353"/>
          </a:xfrm>
          <a:prstGeom prst="rect">
            <a:avLst/>
          </a:prstGeom>
        </p:spPr>
      </p:pic>
      <p:pic>
        <p:nvPicPr>
          <p:cNvPr id="16" name="Picture 16">
            <a:extLst>
              <a:ext uri="{FF2B5EF4-FFF2-40B4-BE49-F238E27FC236}">
                <a16:creationId xmlns:a16="http://schemas.microsoft.com/office/drawing/2014/main" id="{C34598B7-6787-F94A-80F5-7138AE777F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6380" y="4945439"/>
            <a:ext cx="2924930" cy="1754958"/>
          </a:xfrm>
          <a:prstGeom prst="rect">
            <a:avLst/>
          </a:prstGeom>
        </p:spPr>
      </p:pic>
      <p:pic>
        <p:nvPicPr>
          <p:cNvPr id="18" name="Picture 18">
            <a:extLst>
              <a:ext uri="{FF2B5EF4-FFF2-40B4-BE49-F238E27FC236}">
                <a16:creationId xmlns:a16="http://schemas.microsoft.com/office/drawing/2014/main" id="{9C635B79-BCED-A548-9E38-918BA05EFA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55421" y="4981062"/>
            <a:ext cx="2705554" cy="1719335"/>
          </a:xfrm>
          <a:prstGeom prst="rect">
            <a:avLst/>
          </a:prstGeom>
        </p:spPr>
      </p:pic>
      <p:pic>
        <p:nvPicPr>
          <p:cNvPr id="20" name="Picture 20">
            <a:extLst>
              <a:ext uri="{FF2B5EF4-FFF2-40B4-BE49-F238E27FC236}">
                <a16:creationId xmlns:a16="http://schemas.microsoft.com/office/drawing/2014/main" id="{A139FD01-07DC-8A41-81D4-A68BCBB2187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76219" y="4981061"/>
            <a:ext cx="1439257" cy="1719335"/>
          </a:xfrm>
          <a:prstGeom prst="rect">
            <a:avLst/>
          </a:prstGeom>
        </p:spPr>
      </p:pic>
      <p:pic>
        <p:nvPicPr>
          <p:cNvPr id="2" name="Picture 3">
            <a:extLst>
              <a:ext uri="{FF2B5EF4-FFF2-40B4-BE49-F238E27FC236}">
                <a16:creationId xmlns:a16="http://schemas.microsoft.com/office/drawing/2014/main" id="{874FE43C-B7DC-4547-BD08-1E290245D3C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30720" y="4981061"/>
            <a:ext cx="3044900" cy="1629395"/>
          </a:xfrm>
          <a:prstGeom prst="rect">
            <a:avLst/>
          </a:prstGeom>
        </p:spPr>
      </p:pic>
    </p:spTree>
    <p:extLst>
      <p:ext uri="{BB962C8B-B14F-4D97-AF65-F5344CB8AC3E}">
        <p14:creationId xmlns:p14="http://schemas.microsoft.com/office/powerpoint/2010/main" val="1384769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DB1264-2F6D-49F9-BE95-D40343ECDC20}"/>
              </a:ext>
            </a:extLst>
          </p:cNvPr>
          <p:cNvSpPr>
            <a:spLocks noGrp="1"/>
          </p:cNvSpPr>
          <p:nvPr>
            <p:ph idx="1"/>
          </p:nvPr>
        </p:nvSpPr>
        <p:spPr>
          <a:xfrm>
            <a:off x="21169" y="1665098"/>
            <a:ext cx="11818539" cy="5192902"/>
          </a:xfrm>
        </p:spPr>
        <p:txBody>
          <a:bodyPr/>
          <a:lstStyle/>
          <a:p>
            <a:pPr marL="0" indent="0">
              <a:buNone/>
            </a:pPr>
            <a:r>
              <a:rPr lang="en-IN" sz="2400" b="1" dirty="0">
                <a:solidFill>
                  <a:schemeClr val="bg1"/>
                </a:solidFill>
                <a:latin typeface="Times New Roman" panose="02020603050405020304" pitchFamily="18" charset="0"/>
                <a:cs typeface="Times New Roman" panose="02020603050405020304" pitchFamily="18" charset="0"/>
              </a:rPr>
              <a:t> 7. </a:t>
            </a:r>
            <a:r>
              <a:rPr lang="en-US" sz="2400" b="1" dirty="0">
                <a:solidFill>
                  <a:schemeClr val="bg1"/>
                </a:solidFill>
                <a:latin typeface="Times New Roman" panose="02020603050405020304" pitchFamily="18" charset="0"/>
                <a:cs typeface="Times New Roman" panose="02020603050405020304" pitchFamily="18" charset="0"/>
              </a:rPr>
              <a:t>PROMOTION- The </a:t>
            </a:r>
            <a:r>
              <a:rPr lang="en-US" sz="2400" dirty="0">
                <a:solidFill>
                  <a:schemeClr val="bg1"/>
                </a:solidFill>
                <a:latin typeface="Times New Roman" panose="02020603050405020304" pitchFamily="18" charset="0"/>
                <a:cs typeface="Times New Roman" panose="02020603050405020304" pitchFamily="18" charset="0"/>
              </a:rPr>
              <a:t>Packing should effectively provide information to target market.</a:t>
            </a: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US" sz="2400"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8</a:t>
            </a:r>
            <a:r>
              <a:rPr lang="en-US" sz="2400" b="1" dirty="0">
                <a:solidFill>
                  <a:schemeClr val="bg1"/>
                </a:solidFill>
                <a:latin typeface="Times New Roman" panose="02020603050405020304" pitchFamily="18" charset="0"/>
                <a:cs typeface="Times New Roman" panose="02020603050405020304" pitchFamily="18" charset="0"/>
              </a:rPr>
              <a:t>.BUYER’S SPECIFICATION</a:t>
            </a:r>
            <a:r>
              <a:rPr lang="en-US" sz="2400" dirty="0">
                <a:solidFill>
                  <a:schemeClr val="bg1"/>
                </a:solidFill>
                <a:latin typeface="Times New Roman" panose="02020603050405020304" pitchFamily="18" charset="0"/>
                <a:cs typeface="Times New Roman" panose="02020603050405020304" pitchFamily="18" charset="0"/>
              </a:rPr>
              <a:t>- Packing should conform to buyers tastes and preferences.</a:t>
            </a:r>
          </a:p>
          <a:p>
            <a:pPr marL="0" indent="0">
              <a:buNone/>
            </a:pPr>
            <a:endParaRPr lang="en-US"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dirty="0"/>
          </a:p>
          <a:p>
            <a:pPr marL="0" indent="0">
              <a:buNone/>
            </a:pPr>
            <a:endParaRPr lang="en-IN" dirty="0"/>
          </a:p>
        </p:txBody>
      </p:sp>
      <p:pic>
        <p:nvPicPr>
          <p:cNvPr id="11" name="Picture 10">
            <a:extLst>
              <a:ext uri="{FF2B5EF4-FFF2-40B4-BE49-F238E27FC236}">
                <a16:creationId xmlns:a16="http://schemas.microsoft.com/office/drawing/2014/main" id="{D43FDF81-8B9A-4441-A1F1-835B95957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7657" y="5071559"/>
            <a:ext cx="2858773" cy="1616031"/>
          </a:xfrm>
          <a:prstGeom prst="rect">
            <a:avLst/>
          </a:prstGeom>
        </p:spPr>
      </p:pic>
      <p:pic>
        <p:nvPicPr>
          <p:cNvPr id="14" name="Picture 13">
            <a:extLst>
              <a:ext uri="{FF2B5EF4-FFF2-40B4-BE49-F238E27FC236}">
                <a16:creationId xmlns:a16="http://schemas.microsoft.com/office/drawing/2014/main" id="{AF4A4C85-99AF-46CE-AAFA-CB4A4441EF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6908" y="5071559"/>
            <a:ext cx="2749877" cy="1695350"/>
          </a:xfrm>
          <a:prstGeom prst="rect">
            <a:avLst/>
          </a:prstGeom>
        </p:spPr>
      </p:pic>
      <p:sp>
        <p:nvSpPr>
          <p:cNvPr id="13" name="TextBox 12">
            <a:extLst>
              <a:ext uri="{FF2B5EF4-FFF2-40B4-BE49-F238E27FC236}">
                <a16:creationId xmlns:a16="http://schemas.microsoft.com/office/drawing/2014/main" id="{2B9E1E45-148C-644E-B2F3-0D99AE707F53}"/>
              </a:ext>
            </a:extLst>
          </p:cNvPr>
          <p:cNvSpPr txBox="1"/>
          <p:nvPr/>
        </p:nvSpPr>
        <p:spPr>
          <a:xfrm>
            <a:off x="102131" y="852799"/>
            <a:ext cx="11894080" cy="830997"/>
          </a:xfrm>
          <a:prstGeom prst="rect">
            <a:avLst/>
          </a:prstGeom>
          <a:noFill/>
        </p:spPr>
        <p:txBody>
          <a:bodyPr wrap="square">
            <a:spAutoFit/>
          </a:bodyPr>
          <a:lstStyle/>
          <a:p>
            <a:r>
              <a:rPr lang="en-IN" sz="2400" b="1" dirty="0">
                <a:solidFill>
                  <a:schemeClr val="bg1"/>
                </a:solidFill>
                <a:latin typeface="Times New Roman" panose="02020603050405020304" pitchFamily="18" charset="0"/>
                <a:cs typeface="Times New Roman" panose="02020603050405020304" pitchFamily="18" charset="0"/>
              </a:rPr>
              <a:t>6. </a:t>
            </a:r>
            <a:r>
              <a:rPr lang="en-US" sz="2400" b="1" dirty="0">
                <a:solidFill>
                  <a:schemeClr val="bg1"/>
                </a:solidFill>
                <a:latin typeface="Times New Roman" panose="02020603050405020304" pitchFamily="18" charset="0"/>
                <a:cs typeface="Times New Roman" panose="02020603050405020304" pitchFamily="18" charset="0"/>
              </a:rPr>
              <a:t>Environment friendly: </a:t>
            </a:r>
            <a:r>
              <a:rPr lang="en-IN" sz="2400" dirty="0">
                <a:solidFill>
                  <a:schemeClr val="bg1"/>
                </a:solidFill>
                <a:latin typeface="Times New Roman" panose="02020603050405020304" pitchFamily="18" charset="0"/>
                <a:cs typeface="Times New Roman" panose="02020603050405020304" pitchFamily="18" charset="0"/>
              </a:rPr>
              <a:t>P</a:t>
            </a:r>
            <a:r>
              <a:rPr lang="en-US" sz="2400" dirty="0" err="1">
                <a:solidFill>
                  <a:schemeClr val="bg1"/>
                </a:solidFill>
                <a:latin typeface="Times New Roman" panose="02020603050405020304" pitchFamily="18" charset="0"/>
                <a:cs typeface="Times New Roman" panose="02020603050405020304" pitchFamily="18" charset="0"/>
              </a:rPr>
              <a:t>ackaging</a:t>
            </a:r>
            <a:r>
              <a:rPr lang="en-US" sz="2400" dirty="0">
                <a:solidFill>
                  <a:schemeClr val="bg1"/>
                </a:solidFill>
                <a:latin typeface="Times New Roman" panose="02020603050405020304" pitchFamily="18" charset="0"/>
                <a:cs typeface="Times New Roman" panose="02020603050405020304" pitchFamily="18" charset="0"/>
              </a:rPr>
              <a:t> material should not pollute the environment. Recyclable material should be preferred.</a:t>
            </a:r>
            <a:endParaRPr lang="en-US" sz="2400" dirty="0"/>
          </a:p>
        </p:txBody>
      </p:sp>
      <p:sp>
        <p:nvSpPr>
          <p:cNvPr id="15" name="TextBox 14">
            <a:extLst>
              <a:ext uri="{FF2B5EF4-FFF2-40B4-BE49-F238E27FC236}">
                <a16:creationId xmlns:a16="http://schemas.microsoft.com/office/drawing/2014/main" id="{1ADE77BC-F7B2-7749-903A-7EFA031AF6C5}"/>
              </a:ext>
            </a:extLst>
          </p:cNvPr>
          <p:cNvSpPr txBox="1"/>
          <p:nvPr/>
        </p:nvSpPr>
        <p:spPr>
          <a:xfrm>
            <a:off x="85417" y="57657"/>
            <a:ext cx="12056004" cy="830997"/>
          </a:xfrm>
          <a:prstGeom prst="rect">
            <a:avLst/>
          </a:prstGeom>
          <a:noFill/>
        </p:spPr>
        <p:txBody>
          <a:bodyPr wrap="square">
            <a:spAutoFit/>
          </a:bodyPr>
          <a:lstStyle/>
          <a:p>
            <a:r>
              <a:rPr lang="en-IN" sz="2400" b="1" dirty="0">
                <a:solidFill>
                  <a:schemeClr val="bg1"/>
                </a:solidFill>
                <a:latin typeface="Times New Roman" panose="02020603050405020304" pitchFamily="18" charset="0"/>
                <a:cs typeface="Times New Roman" panose="02020603050405020304" pitchFamily="18" charset="0"/>
              </a:rPr>
              <a:t>5. </a:t>
            </a:r>
            <a:r>
              <a:rPr lang="en-US" sz="2400" b="1" dirty="0">
                <a:solidFill>
                  <a:schemeClr val="bg1"/>
                </a:solidFill>
                <a:latin typeface="Times New Roman" panose="02020603050405020304" pitchFamily="18" charset="0"/>
                <a:cs typeface="Times New Roman" panose="02020603050405020304" pitchFamily="18" charset="0"/>
              </a:rPr>
              <a:t>Communicative: </a:t>
            </a:r>
            <a:r>
              <a:rPr lang="en-IN" sz="2400" dirty="0">
                <a:solidFill>
                  <a:schemeClr val="bg1"/>
                </a:solidFill>
                <a:latin typeface="Times New Roman" panose="02020603050405020304" pitchFamily="18" charset="0"/>
                <a:cs typeface="Times New Roman" panose="02020603050405020304" pitchFamily="18" charset="0"/>
              </a:rPr>
              <a:t>P</a:t>
            </a:r>
            <a:r>
              <a:rPr lang="en-US" sz="2400" dirty="0" err="1">
                <a:solidFill>
                  <a:schemeClr val="bg1"/>
                </a:solidFill>
                <a:latin typeface="Times New Roman" panose="02020603050405020304" pitchFamily="18" charset="0"/>
                <a:cs typeface="Times New Roman" panose="02020603050405020304" pitchFamily="18" charset="0"/>
              </a:rPr>
              <a:t>ackaging</a:t>
            </a:r>
            <a:r>
              <a:rPr lang="en-US" sz="2400" dirty="0">
                <a:solidFill>
                  <a:schemeClr val="bg1"/>
                </a:solidFill>
                <a:latin typeface="Times New Roman" panose="02020603050405020304" pitchFamily="18" charset="0"/>
                <a:cs typeface="Times New Roman" panose="02020603050405020304" pitchFamily="18" charset="0"/>
              </a:rPr>
              <a:t> should provide information required by law and desired by customers</a:t>
            </a:r>
            <a:endParaRPr lang="en-US" sz="2400" dirty="0"/>
          </a:p>
        </p:txBody>
      </p:sp>
      <p:pic>
        <p:nvPicPr>
          <p:cNvPr id="6" name="Picture 7">
            <a:extLst>
              <a:ext uri="{FF2B5EF4-FFF2-40B4-BE49-F238E27FC236}">
                <a16:creationId xmlns:a16="http://schemas.microsoft.com/office/drawing/2014/main" id="{2AF47101-ABCD-2B45-B0C6-EF7451C3E6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2176" y="3137098"/>
            <a:ext cx="2804609" cy="1030713"/>
          </a:xfrm>
          <a:prstGeom prst="rect">
            <a:avLst/>
          </a:prstGeom>
        </p:spPr>
      </p:pic>
      <p:pic>
        <p:nvPicPr>
          <p:cNvPr id="17" name="Picture 17">
            <a:extLst>
              <a:ext uri="{FF2B5EF4-FFF2-40B4-BE49-F238E27FC236}">
                <a16:creationId xmlns:a16="http://schemas.microsoft.com/office/drawing/2014/main" id="{55829189-B467-2640-9564-51FA8A9793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01052" y="3137098"/>
            <a:ext cx="2858772" cy="1030713"/>
          </a:xfrm>
          <a:prstGeom prst="rect">
            <a:avLst/>
          </a:prstGeom>
        </p:spPr>
      </p:pic>
      <p:pic>
        <p:nvPicPr>
          <p:cNvPr id="21" name="Picture 21">
            <a:extLst>
              <a:ext uri="{FF2B5EF4-FFF2-40B4-BE49-F238E27FC236}">
                <a16:creationId xmlns:a16="http://schemas.microsoft.com/office/drawing/2014/main" id="{B00D7AC4-F2D3-4B41-BC6C-C4AFAB43B3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66430" y="1381412"/>
            <a:ext cx="3069165" cy="1008690"/>
          </a:xfrm>
          <a:prstGeom prst="rect">
            <a:avLst/>
          </a:prstGeom>
        </p:spPr>
      </p:pic>
      <p:pic>
        <p:nvPicPr>
          <p:cNvPr id="23" name="Picture 23">
            <a:extLst>
              <a:ext uri="{FF2B5EF4-FFF2-40B4-BE49-F238E27FC236}">
                <a16:creationId xmlns:a16="http://schemas.microsoft.com/office/drawing/2014/main" id="{AE0BFCE4-1C22-C84E-AE88-DD5CCBB362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10421" y="1359389"/>
            <a:ext cx="3214018" cy="1030713"/>
          </a:xfrm>
          <a:prstGeom prst="rect">
            <a:avLst/>
          </a:prstGeom>
        </p:spPr>
      </p:pic>
    </p:spTree>
    <p:extLst>
      <p:ext uri="{BB962C8B-B14F-4D97-AF65-F5344CB8AC3E}">
        <p14:creationId xmlns:p14="http://schemas.microsoft.com/office/powerpoint/2010/main" val="24442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F565A5-5717-43D3-BC7E-C787BBE228E6}"/>
              </a:ext>
            </a:extLst>
          </p:cNvPr>
          <p:cNvSpPr>
            <a:spLocks noGrp="1"/>
          </p:cNvSpPr>
          <p:nvPr>
            <p:ph idx="1"/>
          </p:nvPr>
        </p:nvSpPr>
        <p:spPr>
          <a:xfrm>
            <a:off x="120952" y="0"/>
            <a:ext cx="11950095" cy="4857750"/>
          </a:xfrm>
        </p:spPr>
        <p:txBody>
          <a:bodyPr>
            <a:normAutofit fontScale="92500" lnSpcReduction="20000"/>
          </a:bodyPr>
          <a:lstStyle/>
          <a:p>
            <a:pPr marL="0" indent="0">
              <a:buNone/>
            </a:pPr>
            <a:r>
              <a:rPr lang="en-IN" sz="2400" b="1" dirty="0">
                <a:solidFill>
                  <a:schemeClr val="bg1"/>
                </a:solidFill>
                <a:latin typeface="Times New Roman" panose="02020603050405020304" pitchFamily="18" charset="0"/>
                <a:cs typeface="Times New Roman" panose="02020603050405020304" pitchFamily="18" charset="0"/>
              </a:rPr>
              <a:t>9. </a:t>
            </a:r>
            <a:r>
              <a:rPr lang="en-US" sz="2400" b="1" dirty="0">
                <a:solidFill>
                  <a:schemeClr val="bg1"/>
                </a:solidFill>
                <a:latin typeface="Times New Roman" panose="02020603050405020304" pitchFamily="18" charset="0"/>
                <a:cs typeface="Times New Roman" panose="02020603050405020304" pitchFamily="18" charset="0"/>
              </a:rPr>
              <a:t>DEPENDABLE</a:t>
            </a:r>
            <a:r>
              <a:rPr lang="en-US" sz="2400" dirty="0">
                <a:solidFill>
                  <a:schemeClr val="bg1"/>
                </a:solidFill>
                <a:latin typeface="Times New Roman" panose="02020603050405020304" pitchFamily="18" charset="0"/>
                <a:cs typeface="Times New Roman" panose="02020603050405020304" pitchFamily="18" charset="0"/>
              </a:rPr>
              <a:t>- Consumers rely on the packaging and assume what is shown outside the product should be inside the product.</a:t>
            </a: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E</a:t>
            </a:r>
            <a:r>
              <a:rPr lang="en-IN" sz="2400" b="1" dirty="0" err="1">
                <a:solidFill>
                  <a:schemeClr val="bg1"/>
                </a:solidFill>
                <a:latin typeface="Times New Roman" panose="02020603050405020304" pitchFamily="18" charset="0"/>
                <a:cs typeface="Times New Roman" panose="02020603050405020304" pitchFamily="18" charset="0"/>
              </a:rPr>
              <a:t>xample</a:t>
            </a:r>
            <a:r>
              <a:rPr lang="en-IN" sz="2400" b="1"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Times New Roman" panose="02020603050405020304" pitchFamily="18" charset="0"/>
                <a:cs typeface="Times New Roman" panose="02020603050405020304" pitchFamily="18" charset="0"/>
              </a:rPr>
              <a:t>Often lays shows 20%extra which is merely air filled.</a:t>
            </a: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10</a:t>
            </a:r>
            <a:r>
              <a:rPr lang="en-US" sz="2400" b="1" dirty="0">
                <a:solidFill>
                  <a:schemeClr val="bg1"/>
                </a:solidFill>
                <a:latin typeface="Times New Roman" panose="02020603050405020304" pitchFamily="18" charset="0"/>
                <a:cs typeface="Times New Roman" panose="02020603050405020304" pitchFamily="18" charset="0"/>
              </a:rPr>
              <a:t>. EASE IN IDENTIFICATION-</a:t>
            </a:r>
            <a:r>
              <a:rPr lang="en-IN" sz="2400" b="1" dirty="0">
                <a:solidFill>
                  <a:schemeClr val="bg1"/>
                </a:solidFill>
                <a:latin typeface="Times New Roman" panose="02020603050405020304" pitchFamily="18" charset="0"/>
                <a:cs typeface="Times New Roman" panose="02020603050405020304" pitchFamily="18" charset="0"/>
              </a:rPr>
              <a:t> </a:t>
            </a:r>
            <a:r>
              <a:rPr lang="en-US" sz="2400" dirty="0">
                <a:solidFill>
                  <a:schemeClr val="bg1"/>
                </a:solidFill>
                <a:latin typeface="Times New Roman" panose="02020603050405020304" pitchFamily="18" charset="0"/>
                <a:cs typeface="Times New Roman" panose="02020603050405020304" pitchFamily="18" charset="0"/>
              </a:rPr>
              <a:t>The printed matter, mark or symbol should be familiar to customer.</a:t>
            </a: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endParaRPr lang="en-US" sz="2400"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11.</a:t>
            </a:r>
            <a:r>
              <a:rPr lang="en-US" sz="2400" b="1" dirty="0">
                <a:solidFill>
                  <a:schemeClr val="bg1"/>
                </a:solidFill>
                <a:latin typeface="Times New Roman" panose="02020603050405020304" pitchFamily="18" charset="0"/>
                <a:cs typeface="Times New Roman" panose="02020603050405020304" pitchFamily="18" charset="0"/>
              </a:rPr>
              <a:t>EASE IN DISPLA</a:t>
            </a:r>
            <a:r>
              <a:rPr lang="en-IN" sz="2400" b="1" dirty="0">
                <a:solidFill>
                  <a:schemeClr val="bg1"/>
                </a:solidFill>
                <a:latin typeface="Times New Roman" panose="02020603050405020304" pitchFamily="18" charset="0"/>
                <a:cs typeface="Times New Roman" panose="02020603050405020304" pitchFamily="18" charset="0"/>
              </a:rPr>
              <a:t>Y - </a:t>
            </a:r>
            <a:r>
              <a:rPr lang="en-IN" sz="2400" dirty="0">
                <a:solidFill>
                  <a:schemeClr val="bg1"/>
                </a:solidFill>
                <a:latin typeface="Times New Roman" panose="02020603050405020304" pitchFamily="18" charset="0"/>
                <a:cs typeface="Times New Roman" panose="02020603050405020304" pitchFamily="18" charset="0"/>
              </a:rPr>
              <a:t>Packages must be convenient to display in showcase or on the racks at stores. </a:t>
            </a:r>
          </a:p>
        </p:txBody>
      </p:sp>
      <p:pic>
        <p:nvPicPr>
          <p:cNvPr id="7" name="Picture 6">
            <a:extLst>
              <a:ext uri="{FF2B5EF4-FFF2-40B4-BE49-F238E27FC236}">
                <a16:creationId xmlns:a16="http://schemas.microsoft.com/office/drawing/2014/main" id="{48CBE16F-0966-4D33-9D1E-52ECD7A4C1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1010" y="535970"/>
            <a:ext cx="2350182" cy="1338792"/>
          </a:xfrm>
          <a:prstGeom prst="rect">
            <a:avLst/>
          </a:prstGeom>
        </p:spPr>
      </p:pic>
      <p:pic>
        <p:nvPicPr>
          <p:cNvPr id="2" name="Picture 3">
            <a:extLst>
              <a:ext uri="{FF2B5EF4-FFF2-40B4-BE49-F238E27FC236}">
                <a16:creationId xmlns:a16="http://schemas.microsoft.com/office/drawing/2014/main" id="{603802CC-51B7-DD4A-B9F1-25DBDCE56F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5833" y="4857750"/>
            <a:ext cx="3840238" cy="1756834"/>
          </a:xfrm>
          <a:prstGeom prst="rect">
            <a:avLst/>
          </a:prstGeom>
        </p:spPr>
      </p:pic>
      <p:pic>
        <p:nvPicPr>
          <p:cNvPr id="6" name="Picture 7">
            <a:extLst>
              <a:ext uri="{FF2B5EF4-FFF2-40B4-BE49-F238E27FC236}">
                <a16:creationId xmlns:a16="http://schemas.microsoft.com/office/drawing/2014/main" id="{7F98C884-1076-E24A-A6A4-85FFF41D15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134" y="4818441"/>
            <a:ext cx="3728961" cy="1862668"/>
          </a:xfrm>
          <a:prstGeom prst="rect">
            <a:avLst/>
          </a:prstGeom>
        </p:spPr>
      </p:pic>
      <p:pic>
        <p:nvPicPr>
          <p:cNvPr id="10" name="Picture 10">
            <a:extLst>
              <a:ext uri="{FF2B5EF4-FFF2-40B4-BE49-F238E27FC236}">
                <a16:creationId xmlns:a16="http://schemas.microsoft.com/office/drawing/2014/main" id="{0B765F03-F96F-BA46-8047-F531D74500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68539" y="2521480"/>
            <a:ext cx="3033485" cy="1592792"/>
          </a:xfrm>
          <a:prstGeom prst="rect">
            <a:avLst/>
          </a:prstGeom>
        </p:spPr>
      </p:pic>
      <p:pic>
        <p:nvPicPr>
          <p:cNvPr id="12" name="Picture 12">
            <a:extLst>
              <a:ext uri="{FF2B5EF4-FFF2-40B4-BE49-F238E27FC236}">
                <a16:creationId xmlns:a16="http://schemas.microsoft.com/office/drawing/2014/main" id="{08ADF089-23AB-984B-A25E-BBE65ABFEA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77466" y="2521480"/>
            <a:ext cx="2731105" cy="1592792"/>
          </a:xfrm>
          <a:prstGeom prst="rect">
            <a:avLst/>
          </a:prstGeom>
        </p:spPr>
      </p:pic>
    </p:spTree>
    <p:extLst>
      <p:ext uri="{BB962C8B-B14F-4D97-AF65-F5344CB8AC3E}">
        <p14:creationId xmlns:p14="http://schemas.microsoft.com/office/powerpoint/2010/main" val="3048623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5C56B-29D4-4796-A926-7D64E146EFC6}"/>
              </a:ext>
            </a:extLst>
          </p:cNvPr>
          <p:cNvSpPr>
            <a:spLocks noGrp="1"/>
          </p:cNvSpPr>
          <p:nvPr>
            <p:ph type="title"/>
          </p:nvPr>
        </p:nvSpPr>
        <p:spPr>
          <a:xfrm>
            <a:off x="353182" y="149489"/>
            <a:ext cx="10131425" cy="1025791"/>
          </a:xfrm>
        </p:spPr>
        <p:txBody>
          <a:bodyPr/>
          <a:lstStyle/>
          <a:p>
            <a:pPr marL="571500" indent="-571500">
              <a:buFont typeface="Wingdings" pitchFamily="2" charset="2"/>
              <a:buChar char="v"/>
            </a:pPr>
            <a:r>
              <a:rPr lang="en-US" b="1" u="sng" dirty="0">
                <a:solidFill>
                  <a:schemeClr val="bg1"/>
                </a:solidFill>
                <a:latin typeface="Times New Roman" panose="02020603050405020304" pitchFamily="18" charset="0"/>
                <a:cs typeface="Times New Roman" panose="02020603050405020304" pitchFamily="18" charset="0"/>
              </a:rPr>
              <a:t>PRODUCT POSITIONING</a:t>
            </a:r>
            <a:endParaRPr lang="en-IN" b="1" u="sng" dirty="0">
              <a:solidFill>
                <a:schemeClr val="bg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2043B11-56B0-45D3-B4C4-4ABC78FFA1C6}"/>
              </a:ext>
            </a:extLst>
          </p:cNvPr>
          <p:cNvSpPr>
            <a:spLocks noGrp="1"/>
          </p:cNvSpPr>
          <p:nvPr>
            <p:ph idx="1"/>
          </p:nvPr>
        </p:nvSpPr>
        <p:spPr>
          <a:xfrm>
            <a:off x="159659" y="845154"/>
            <a:ext cx="12215093" cy="5892421"/>
          </a:xfrm>
        </p:spPr>
        <p:txBody>
          <a:bodyPr>
            <a:normAutofit/>
          </a:bodyPr>
          <a:lstStyle/>
          <a:p>
            <a:pPr marL="0" indent="0">
              <a:buNone/>
            </a:pPr>
            <a:r>
              <a:rPr lang="en-IN" sz="2400" b="1" dirty="0">
                <a:solidFill>
                  <a:schemeClr val="bg1"/>
                </a:solidFill>
                <a:latin typeface="Times New Roman" panose="02020603050405020304" pitchFamily="18" charset="0"/>
                <a:cs typeface="Times New Roman" panose="02020603050405020304" pitchFamily="18" charset="0"/>
              </a:rPr>
              <a:t> </a:t>
            </a: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Meaning : </a:t>
            </a: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“A process of creating image of the product in the minds of the customers.” </a:t>
            </a: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dirty="0">
                <a:solidFill>
                  <a:schemeClr val="bg1"/>
                </a:solidFill>
                <a:latin typeface="Times New Roman" panose="02020603050405020304" pitchFamily="18" charset="0"/>
                <a:cs typeface="Times New Roman" panose="02020603050405020304" pitchFamily="18" charset="0"/>
              </a:rPr>
              <a:t>Product positioning is the process marketers use to determine how to best communicate their products' attributes to their target customers based on customer needs, competitive pressures, available communication channels and carefully crafted key messages.</a:t>
            </a:r>
            <a:endParaRPr lang="en-US"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b="1" dirty="0">
                <a:solidFill>
                  <a:schemeClr val="bg1"/>
                </a:solidFill>
                <a:latin typeface="Times New Roman" panose="02020603050405020304" pitchFamily="18" charset="0"/>
                <a:cs typeface="Times New Roman" panose="02020603050405020304" pitchFamily="18" charset="0"/>
              </a:rPr>
              <a:t>Definition: </a:t>
            </a: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PHILIP KOTLER - “Positioning as the act of designing the company’s offering and image to occupy a distinct place in the mind of the target market.”</a:t>
            </a: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dirty="0">
                <a:solidFill>
                  <a:schemeClr val="bg1"/>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David </a:t>
            </a:r>
            <a:r>
              <a:rPr lang="en-US" sz="2400" dirty="0" err="1">
                <a:solidFill>
                  <a:schemeClr val="bg1"/>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Ogilvy</a:t>
            </a:r>
            <a:r>
              <a:rPr lang="en-IN" sz="2400" dirty="0">
                <a:solidFill>
                  <a:schemeClr val="bg1"/>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 </a:t>
            </a:r>
            <a:r>
              <a:rPr lang="en-US" sz="2400" dirty="0">
                <a:solidFill>
                  <a:schemeClr val="bg1"/>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his definition is "what a product does, and who it is for". For instance, Dove has been successfully positioned as bars of soap for women with dry hands, vs. a product for men with dirty hands</a:t>
            </a: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US"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b="1" dirty="0">
              <a:solidFill>
                <a:srgbClr val="002060"/>
              </a:solidFill>
            </a:endParaRPr>
          </a:p>
        </p:txBody>
      </p:sp>
    </p:spTree>
    <p:extLst>
      <p:ext uri="{BB962C8B-B14F-4D97-AF65-F5344CB8AC3E}">
        <p14:creationId xmlns:p14="http://schemas.microsoft.com/office/powerpoint/2010/main" val="4208064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AFEF5B-A0A4-1A45-BA7C-6280D12D4F0B}"/>
              </a:ext>
            </a:extLst>
          </p:cNvPr>
          <p:cNvSpPr>
            <a:spLocks noGrp="1"/>
          </p:cNvSpPr>
          <p:nvPr>
            <p:ph idx="1"/>
          </p:nvPr>
        </p:nvSpPr>
        <p:spPr>
          <a:xfrm>
            <a:off x="105833" y="-928007"/>
            <a:ext cx="12261548" cy="7504490"/>
          </a:xfrm>
        </p:spPr>
        <p:txBody>
          <a:bodyPr/>
          <a:lstStyle/>
          <a:p>
            <a:pPr marL="0" indent="0">
              <a:buNone/>
            </a:pPr>
            <a:r>
              <a:rPr lang="en-US" sz="2400" b="1" dirty="0">
                <a:solidFill>
                  <a:schemeClr val="bg1"/>
                </a:solidFill>
                <a:latin typeface="Times New Roman" panose="02020603050405020304" pitchFamily="18" charset="0"/>
                <a:cs typeface="Times New Roman" panose="02020603050405020304" pitchFamily="18" charset="0"/>
              </a:rPr>
              <a:t>PRODUCT POSITIONING STRATEGIES</a:t>
            </a: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1.PRODUCT FEATURES- Highlight the benefits which highlight the product in the minds of the customers .</a:t>
            </a: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E</a:t>
            </a:r>
            <a:r>
              <a:rPr lang="en-IN" sz="2400" b="1" dirty="0" err="1">
                <a:solidFill>
                  <a:schemeClr val="bg1"/>
                </a:solidFill>
                <a:latin typeface="Times New Roman" panose="02020603050405020304" pitchFamily="18" charset="0"/>
                <a:cs typeface="Times New Roman" panose="02020603050405020304" pitchFamily="18" charset="0"/>
              </a:rPr>
              <a:t>xample</a:t>
            </a:r>
            <a:r>
              <a:rPr lang="en-IN" sz="2400" b="1"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Times New Roman" panose="02020603050405020304" pitchFamily="18" charset="0"/>
                <a:cs typeface="Times New Roman" panose="02020603050405020304" pitchFamily="18" charset="0"/>
              </a:rPr>
              <a:t> </a:t>
            </a:r>
            <a:r>
              <a:rPr lang="en-IN" sz="2400" b="1" dirty="0">
                <a:solidFill>
                  <a:schemeClr val="bg1"/>
                </a:solidFill>
                <a:latin typeface="Times New Roman" panose="02020603050405020304" pitchFamily="18" charset="0"/>
                <a:cs typeface="Times New Roman" panose="02020603050405020304" pitchFamily="18" charset="0"/>
              </a:rPr>
              <a:t>a.</a:t>
            </a:r>
            <a:r>
              <a:rPr lang="en-US" sz="2400" b="1" dirty="0">
                <a:solidFill>
                  <a:schemeClr val="bg1"/>
                </a:solidFill>
                <a:latin typeface="Times New Roman" panose="02020603050405020304" pitchFamily="18" charset="0"/>
                <a:cs typeface="Times New Roman" panose="02020603050405020304" pitchFamily="18" charset="0"/>
              </a:rPr>
              <a:t>Mango bite toffee “every</a:t>
            </a:r>
            <a:r>
              <a:rPr lang="en-IN" sz="2400" b="1"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Times New Roman" panose="02020603050405020304" pitchFamily="18" charset="0"/>
                <a:cs typeface="Times New Roman" panose="02020603050405020304" pitchFamily="18" charset="0"/>
              </a:rPr>
              <a:t>bite with mango flavor” is humor to highlight the product.</a:t>
            </a:r>
            <a:r>
              <a:rPr lang="en-IN" sz="2400" b="1" dirty="0">
                <a:solidFill>
                  <a:schemeClr val="bg1"/>
                </a:solidFill>
                <a:latin typeface="Times New Roman" panose="02020603050405020304" pitchFamily="18" charset="0"/>
                <a:cs typeface="Times New Roman" panose="02020603050405020304" pitchFamily="18" charset="0"/>
              </a:rPr>
              <a:t> </a:t>
            </a: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US"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2.PRICE QUALITY- Positioning with Price and Quality. </a:t>
            </a: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(good quality, higher price) </a:t>
            </a:r>
            <a:r>
              <a:rPr lang="en-IN" sz="2400" b="1" dirty="0">
                <a:solidFill>
                  <a:schemeClr val="bg1"/>
                </a:solidFill>
                <a:latin typeface="Times New Roman" panose="02020603050405020304" pitchFamily="18" charset="0"/>
                <a:cs typeface="Times New Roman" panose="02020603050405020304" pitchFamily="18" charset="0"/>
              </a:rPr>
              <a:t>Example:</a:t>
            </a:r>
            <a:r>
              <a:rPr lang="en-US" sz="2400" b="1" dirty="0">
                <a:solidFill>
                  <a:schemeClr val="bg1"/>
                </a:solidFill>
                <a:latin typeface="Times New Roman" panose="02020603050405020304" pitchFamily="18" charset="0"/>
                <a:cs typeface="Times New Roman" panose="02020603050405020304" pitchFamily="18" charset="0"/>
              </a:rPr>
              <a:t> Magnum </a:t>
            </a:r>
          </a:p>
          <a:p>
            <a:endParaRPr lang="en-US" dirty="0"/>
          </a:p>
        </p:txBody>
      </p:sp>
      <p:pic>
        <p:nvPicPr>
          <p:cNvPr id="5" name="Picture 4">
            <a:extLst>
              <a:ext uri="{FF2B5EF4-FFF2-40B4-BE49-F238E27FC236}">
                <a16:creationId xmlns:a16="http://schemas.microsoft.com/office/drawing/2014/main" id="{6396AAE6-D852-1145-960B-19B534CD09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5419" y="1992199"/>
            <a:ext cx="2646477" cy="1905983"/>
          </a:xfrm>
          <a:prstGeom prst="rect">
            <a:avLst/>
          </a:prstGeom>
        </p:spPr>
      </p:pic>
      <p:pic>
        <p:nvPicPr>
          <p:cNvPr id="7" name="Picture 6">
            <a:extLst>
              <a:ext uri="{FF2B5EF4-FFF2-40B4-BE49-F238E27FC236}">
                <a16:creationId xmlns:a16="http://schemas.microsoft.com/office/drawing/2014/main" id="{57533146-D330-7D4B-8B60-67AE36D5E2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6959" y="4727991"/>
            <a:ext cx="2943399" cy="1978819"/>
          </a:xfrm>
          <a:prstGeom prst="rect">
            <a:avLst/>
          </a:prstGeom>
        </p:spPr>
      </p:pic>
    </p:spTree>
    <p:extLst>
      <p:ext uri="{BB962C8B-B14F-4D97-AF65-F5344CB8AC3E}">
        <p14:creationId xmlns:p14="http://schemas.microsoft.com/office/powerpoint/2010/main" val="449386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35746D-C49A-4EBE-8B13-BAD758FB9E04}"/>
              </a:ext>
            </a:extLst>
          </p:cNvPr>
          <p:cNvSpPr>
            <a:spLocks noGrp="1"/>
          </p:cNvSpPr>
          <p:nvPr>
            <p:ph idx="1"/>
          </p:nvPr>
        </p:nvSpPr>
        <p:spPr>
          <a:xfrm>
            <a:off x="105834" y="657489"/>
            <a:ext cx="12306904" cy="7164758"/>
          </a:xfrm>
        </p:spPr>
        <p:txBody>
          <a:bodyPr>
            <a:normAutofit/>
          </a:bodyPr>
          <a:lstStyle/>
          <a:p>
            <a:pPr marL="0" indent="0">
              <a:buNone/>
            </a:pPr>
            <a:r>
              <a:rPr lang="en-US" sz="2400" b="1" dirty="0">
                <a:solidFill>
                  <a:schemeClr val="bg1"/>
                </a:solidFill>
                <a:latin typeface="Times New Roman" panose="02020603050405020304" pitchFamily="18" charset="0"/>
                <a:cs typeface="Times New Roman" panose="02020603050405020304" pitchFamily="18" charset="0"/>
              </a:rPr>
              <a:t>3. </a:t>
            </a:r>
            <a:r>
              <a:rPr lang="en-IN" sz="2400" b="1" dirty="0">
                <a:solidFill>
                  <a:schemeClr val="bg1"/>
                </a:solidFill>
                <a:latin typeface="Times New Roman" panose="02020603050405020304" pitchFamily="18" charset="0"/>
                <a:cs typeface="Times New Roman" panose="02020603050405020304" pitchFamily="18" charset="0"/>
              </a:rPr>
              <a:t>Positioning By Use</a:t>
            </a:r>
            <a:r>
              <a:rPr lang="en-US" sz="2400" b="1" dirty="0">
                <a:solidFill>
                  <a:schemeClr val="bg1"/>
                </a:solidFill>
                <a:latin typeface="Times New Roman" panose="02020603050405020304" pitchFamily="18" charset="0"/>
                <a:cs typeface="Times New Roman" panose="02020603050405020304" pitchFamily="18" charset="0"/>
              </a:rPr>
              <a:t>-</a:t>
            </a:r>
            <a:r>
              <a:rPr lang="en-US" sz="2400" dirty="0">
                <a:solidFill>
                  <a:schemeClr val="bg1"/>
                </a:solidFill>
                <a:latin typeface="Times New Roman" panose="02020603050405020304" pitchFamily="18" charset="0"/>
                <a:cs typeface="Times New Roman" panose="02020603050405020304" pitchFamily="18" charset="0"/>
              </a:rPr>
              <a:t>  Positioning by use or application of the product.</a:t>
            </a:r>
            <a:endParaRPr lang="en-IN" sz="2400"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 E</a:t>
            </a:r>
            <a:r>
              <a:rPr lang="en-IN" sz="2400" b="1" dirty="0" err="1">
                <a:solidFill>
                  <a:schemeClr val="bg1"/>
                </a:solidFill>
                <a:latin typeface="Times New Roman" panose="02020603050405020304" pitchFamily="18" charset="0"/>
                <a:cs typeface="Times New Roman" panose="02020603050405020304" pitchFamily="18" charset="0"/>
              </a:rPr>
              <a:t>xapmle</a:t>
            </a:r>
            <a:r>
              <a:rPr lang="en-IN" sz="2400" b="1" dirty="0">
                <a:solidFill>
                  <a:schemeClr val="bg1"/>
                </a:solidFill>
                <a:latin typeface="Times New Roman" panose="02020603050405020304" pitchFamily="18" charset="0"/>
                <a:cs typeface="Times New Roman" panose="02020603050405020304" pitchFamily="18" charset="0"/>
              </a:rPr>
              <a:t>:</a:t>
            </a:r>
            <a:r>
              <a:rPr lang="en-US" sz="2400" b="1" dirty="0">
                <a:solidFill>
                  <a:schemeClr val="bg1"/>
                </a:solidFill>
                <a:latin typeface="Times New Roman" panose="02020603050405020304" pitchFamily="18" charset="0"/>
                <a:cs typeface="Times New Roman" panose="02020603050405020304" pitchFamily="18" charset="0"/>
              </a:rPr>
              <a:t> BMW (The sheer driving experience)</a:t>
            </a: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4</a:t>
            </a:r>
            <a:r>
              <a:rPr lang="en-IN" sz="2400" b="1" dirty="0">
                <a:solidFill>
                  <a:schemeClr val="bg1"/>
                </a:solidFill>
                <a:latin typeface="Times New Roman" panose="02020603050405020304" pitchFamily="18" charset="0"/>
                <a:cs typeface="Times New Roman" panose="02020603050405020304" pitchFamily="18" charset="0"/>
              </a:rPr>
              <a:t>. Positioning by Product Class -</a:t>
            </a:r>
          </a:p>
          <a:p>
            <a:pPr marL="0" indent="0">
              <a:buNone/>
            </a:pPr>
            <a:r>
              <a:rPr lang="en-IN" sz="2400" dirty="0">
                <a:solidFill>
                  <a:schemeClr val="bg1"/>
                </a:solidFill>
                <a:latin typeface="Times New Roman" panose="02020603050405020304" pitchFamily="18" charset="0"/>
                <a:cs typeface="Times New Roman" panose="02020603050405020304" pitchFamily="18" charset="0"/>
              </a:rPr>
              <a:t>Positioning on the basis of type / class of </a:t>
            </a:r>
            <a:r>
              <a:rPr lang="en-IN" sz="2400" dirty="0" err="1">
                <a:solidFill>
                  <a:schemeClr val="bg1"/>
                </a:solidFill>
                <a:latin typeface="Times New Roman" panose="02020603050405020304" pitchFamily="18" charset="0"/>
                <a:cs typeface="Times New Roman" panose="02020603050405020304" pitchFamily="18" charset="0"/>
              </a:rPr>
              <a:t>produc</a:t>
            </a:r>
            <a:r>
              <a:rPr lang="en-IN" sz="2400" dirty="0">
                <a:solidFill>
                  <a:schemeClr val="bg1"/>
                </a:solidFill>
                <a:latin typeface="Times New Roman" panose="02020603050405020304" pitchFamily="18" charset="0"/>
                <a:cs typeface="Times New Roman" panose="02020603050405020304" pitchFamily="18" charset="0"/>
              </a:rPr>
              <a:t>. </a:t>
            </a:r>
            <a:endParaRPr lang="en-US" sz="2400"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E</a:t>
            </a:r>
            <a:r>
              <a:rPr lang="en-IN" sz="2400" b="1" dirty="0" err="1">
                <a:solidFill>
                  <a:schemeClr val="bg1"/>
                </a:solidFill>
                <a:latin typeface="Times New Roman" panose="02020603050405020304" pitchFamily="18" charset="0"/>
                <a:cs typeface="Times New Roman" panose="02020603050405020304" pitchFamily="18" charset="0"/>
              </a:rPr>
              <a:t>xample</a:t>
            </a:r>
            <a:r>
              <a:rPr lang="en-IN" sz="2400" b="1"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Times New Roman" panose="02020603050405020304" pitchFamily="18" charset="0"/>
                <a:cs typeface="Times New Roman" panose="02020603050405020304" pitchFamily="18" charset="0"/>
              </a:rPr>
              <a:t>Pantene as anti-dandruff shampoo</a:t>
            </a: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4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US"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US" sz="2400" b="1" dirty="0">
                <a:solidFill>
                  <a:schemeClr val="bg1"/>
                </a:solidFill>
                <a:latin typeface="Times New Roman" panose="02020603050405020304" pitchFamily="18" charset="0"/>
                <a:cs typeface="Times New Roman" panose="02020603050405020304" pitchFamily="18" charset="0"/>
              </a:rPr>
              <a:t>5.</a:t>
            </a:r>
            <a:r>
              <a:rPr lang="en-IN" sz="2400" b="1" dirty="0">
                <a:solidFill>
                  <a:schemeClr val="bg1"/>
                </a:solidFill>
                <a:latin typeface="Times New Roman" panose="02020603050405020304" pitchFamily="18" charset="0"/>
                <a:cs typeface="Times New Roman" panose="02020603050405020304" pitchFamily="18" charset="0"/>
              </a:rPr>
              <a:t>Positioning by User Category- </a:t>
            </a:r>
            <a:endParaRPr lang="en-US" sz="2400" b="1" dirty="0">
              <a:solidFill>
                <a:schemeClr val="bg1"/>
              </a:solidFill>
              <a:latin typeface="Times New Roman" panose="02020603050405020304" pitchFamily="18" charset="0"/>
              <a:cs typeface="Times New Roman" panose="02020603050405020304" pitchFamily="18" charset="0"/>
            </a:endParaRPr>
          </a:p>
          <a:p>
            <a:pPr marL="0" indent="0">
              <a:buNone/>
            </a:pPr>
            <a:r>
              <a:rPr lang="en-IN" sz="2400" dirty="0">
                <a:solidFill>
                  <a:schemeClr val="bg1"/>
                </a:solidFill>
                <a:latin typeface="Times New Roman" panose="02020603050405020304" pitchFamily="18" charset="0"/>
                <a:cs typeface="Times New Roman" panose="02020603050405020304" pitchFamily="18" charset="0"/>
              </a:rPr>
              <a:t>Positioning by </a:t>
            </a:r>
            <a:r>
              <a:rPr lang="en-US" sz="2400" dirty="0">
                <a:solidFill>
                  <a:schemeClr val="bg1"/>
                </a:solidFill>
                <a:latin typeface="Times New Roman" panose="02020603050405020304" pitchFamily="18" charset="0"/>
                <a:cs typeface="Times New Roman" panose="02020603050405020304" pitchFamily="18" charset="0"/>
              </a:rPr>
              <a:t>user or class of users, use of celebrities</a:t>
            </a:r>
          </a:p>
          <a:p>
            <a:pPr marL="0" indent="0">
              <a:buNone/>
            </a:pPr>
            <a:r>
              <a:rPr lang="en-US" sz="2400" dirty="0">
                <a:solidFill>
                  <a:schemeClr val="bg1"/>
                </a:solidFill>
                <a:latin typeface="Times New Roman" panose="02020603050405020304" pitchFamily="18" charset="0"/>
                <a:cs typeface="Times New Roman" panose="02020603050405020304" pitchFamily="18" charset="0"/>
              </a:rPr>
              <a:t> </a:t>
            </a:r>
            <a:r>
              <a:rPr lang="en-IN" sz="2400" b="1" dirty="0">
                <a:solidFill>
                  <a:schemeClr val="bg1"/>
                </a:solidFill>
                <a:latin typeface="Times New Roman" panose="02020603050405020304" pitchFamily="18" charset="0"/>
                <a:cs typeface="Times New Roman" panose="02020603050405020304" pitchFamily="18" charset="0"/>
              </a:rPr>
              <a:t>E.g. lifebuoy soap, lux soap, etc.</a:t>
            </a:r>
          </a:p>
          <a:p>
            <a:pPr marL="0" indent="0">
              <a:buNone/>
            </a:pPr>
            <a:endParaRPr lang="en-IN" sz="26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6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600" b="1" dirty="0">
              <a:solidFill>
                <a:schemeClr val="bg1"/>
              </a:solidFill>
              <a:latin typeface="Times New Roman" panose="02020603050405020304" pitchFamily="18" charset="0"/>
              <a:cs typeface="Times New Roman" panose="02020603050405020304" pitchFamily="18" charset="0"/>
            </a:endParaRPr>
          </a:p>
          <a:p>
            <a:pPr marL="0" indent="0">
              <a:buNone/>
            </a:pPr>
            <a:endParaRPr lang="en-IN" sz="2600" b="1" dirty="0">
              <a:solidFill>
                <a:srgbClr val="FFFF00"/>
              </a:solidFill>
            </a:endParaRPr>
          </a:p>
          <a:p>
            <a:pPr marL="0" indent="0">
              <a:buNone/>
            </a:pPr>
            <a:endParaRPr lang="en-US" b="1" dirty="0">
              <a:solidFill>
                <a:srgbClr val="FFFF00"/>
              </a:solidFill>
            </a:endParaRPr>
          </a:p>
        </p:txBody>
      </p:sp>
      <p:pic>
        <p:nvPicPr>
          <p:cNvPr id="5" name="Picture 4">
            <a:extLst>
              <a:ext uri="{FF2B5EF4-FFF2-40B4-BE49-F238E27FC236}">
                <a16:creationId xmlns:a16="http://schemas.microsoft.com/office/drawing/2014/main" id="{688A9C05-E5D5-4C53-9731-C6E833D360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2930" y="657489"/>
            <a:ext cx="2619375" cy="1520636"/>
          </a:xfrm>
          <a:prstGeom prst="rect">
            <a:avLst/>
          </a:prstGeom>
        </p:spPr>
      </p:pic>
      <p:pic>
        <p:nvPicPr>
          <p:cNvPr id="7" name="Picture 6">
            <a:extLst>
              <a:ext uri="{FF2B5EF4-FFF2-40B4-BE49-F238E27FC236}">
                <a16:creationId xmlns:a16="http://schemas.microsoft.com/office/drawing/2014/main" id="{254CB25C-5088-4CFD-9460-1028C77EC6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2538" y="2651569"/>
            <a:ext cx="2559767" cy="1989912"/>
          </a:xfrm>
          <a:prstGeom prst="rect">
            <a:avLst/>
          </a:prstGeom>
        </p:spPr>
      </p:pic>
      <p:pic>
        <p:nvPicPr>
          <p:cNvPr id="9" name="Picture 8">
            <a:extLst>
              <a:ext uri="{FF2B5EF4-FFF2-40B4-BE49-F238E27FC236}">
                <a16:creationId xmlns:a16="http://schemas.microsoft.com/office/drawing/2014/main" id="{0CC751DB-9F37-4597-8C76-38721DCBD3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2929" y="4888965"/>
            <a:ext cx="2619375" cy="1743075"/>
          </a:xfrm>
          <a:prstGeom prst="rect">
            <a:avLst/>
          </a:prstGeom>
        </p:spPr>
      </p:pic>
    </p:spTree>
    <p:extLst>
      <p:ext uri="{BB962C8B-B14F-4D97-AF65-F5344CB8AC3E}">
        <p14:creationId xmlns:p14="http://schemas.microsoft.com/office/powerpoint/2010/main" val="41770288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Berlin</Template>
  <TotalTime>2740</TotalTime>
  <Words>2852</Words>
  <Application>Microsoft Office PowerPoint</Application>
  <PresentationFormat>Widescreen</PresentationFormat>
  <Paragraphs>302</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Celestial</vt:lpstr>
      <vt:lpstr>PowerPoint Presentation</vt:lpstr>
      <vt:lpstr>PACKAGING </vt:lpstr>
      <vt:lpstr>PowerPoint Presentation</vt:lpstr>
      <vt:lpstr>PowerPoint Presentation</vt:lpstr>
      <vt:lpstr>PowerPoint Presentation</vt:lpstr>
      <vt:lpstr>PowerPoint Presentation</vt:lpstr>
      <vt:lpstr>PRODUCT POSITIONING</vt:lpstr>
      <vt:lpstr>PowerPoint Presentation</vt:lpstr>
      <vt:lpstr>PowerPoint Presentation</vt:lpstr>
      <vt:lpstr>PowerPoint Presentation</vt:lpstr>
      <vt:lpstr>PowerPoint Presentation</vt:lpstr>
      <vt:lpstr>SERVICE POSITIONING</vt:lpstr>
      <vt:lpstr>IMPORTANCE OF SERVICE POSITIONING</vt:lpstr>
      <vt:lpstr>PowerPoint Presentation</vt:lpstr>
      <vt:lpstr>CHALLENGES IN SERVICE POSITIONING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Anushka Sikka</dc:creator>
  <cp:lastModifiedBy>918454984165</cp:lastModifiedBy>
  <cp:revision>176</cp:revision>
  <dcterms:created xsi:type="dcterms:W3CDTF">2020-05-14T11:05:32Z</dcterms:created>
  <dcterms:modified xsi:type="dcterms:W3CDTF">2020-06-05T13:41:03Z</dcterms:modified>
</cp:coreProperties>
</file>