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AC686-095A-4423-A8C7-0AA6D64C9B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EDD790B-FA87-41A9-AA20-6A03D306D7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367C1EB-AAE2-4A2D-B0FF-D1E8C0B0B681}"/>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5" name="Footer Placeholder 4">
            <a:extLst>
              <a:ext uri="{FF2B5EF4-FFF2-40B4-BE49-F238E27FC236}">
                <a16:creationId xmlns:a16="http://schemas.microsoft.com/office/drawing/2014/main" id="{54EB2C18-4502-4F41-B15B-EB4B258E33ED}"/>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25C32943-78B6-4CF6-88DE-8074C8B3E285}"/>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826569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CD4EA-2F85-42A4-8A2B-29604E53D44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7E94156-963F-47B2-9D5F-8E046B2AEE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F0F125D-A7E2-40EB-AE17-3A7A1B054951}"/>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5" name="Footer Placeholder 4">
            <a:extLst>
              <a:ext uri="{FF2B5EF4-FFF2-40B4-BE49-F238E27FC236}">
                <a16:creationId xmlns:a16="http://schemas.microsoft.com/office/drawing/2014/main" id="{68F12FA9-E1A0-4ADA-AFAE-FE2BE1BED11A}"/>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688CAAEE-34B8-4CCF-97FC-DA147DD7282C}"/>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1770873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5654D-0A3B-49D9-B968-ED0F478C57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EFC0FF3-9BE8-4D9F-B055-DD8DC923D1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2F4391-B862-483E-A775-2918DFA1A3B5}"/>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5" name="Footer Placeholder 4">
            <a:extLst>
              <a:ext uri="{FF2B5EF4-FFF2-40B4-BE49-F238E27FC236}">
                <a16:creationId xmlns:a16="http://schemas.microsoft.com/office/drawing/2014/main" id="{14C91B9F-E481-47B3-ACAB-BFD4B3D4F6CC}"/>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06E6AA72-6061-4489-9BC1-37347C576346}"/>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250100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9EFC6-F825-470F-ADD9-C3B4F1A9597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E4A25F0-E4AB-49AC-928E-FD93E71FBF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C79DA9B-ABFE-41D5-AA7A-04D7B5E42E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8F73B26-FDE2-4DB5-B249-6B12831D9DEC}"/>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6" name="Footer Placeholder 5">
            <a:extLst>
              <a:ext uri="{FF2B5EF4-FFF2-40B4-BE49-F238E27FC236}">
                <a16:creationId xmlns:a16="http://schemas.microsoft.com/office/drawing/2014/main" id="{EA61A3AF-3F28-4562-B857-D7974836DF45}"/>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32AD73A4-5B2C-42F5-97BE-956F011E055D}"/>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2233421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6F124-2270-4BB5-84F6-9F4B8941653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883F874-5252-467E-8113-57B10644F1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BF9101-11A0-41C8-9EC9-6148F1FA3C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7CCE13F-4006-4FDA-AF9D-E720E18D5C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17D5BB-6C1B-48C8-9619-EE64DA6472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3C9F973-0456-4700-8DE7-8591A77C78E2}"/>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8" name="Footer Placeholder 7">
            <a:extLst>
              <a:ext uri="{FF2B5EF4-FFF2-40B4-BE49-F238E27FC236}">
                <a16:creationId xmlns:a16="http://schemas.microsoft.com/office/drawing/2014/main" id="{42463D4C-D6EA-4B3D-8DC7-4F28908C995E}"/>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id="{C7452545-EDDC-416C-B4BA-57CEB4F8A5A4}"/>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53855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389FF-6D47-44CD-8565-81C50E34C50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255A476-7C23-40C5-A419-FBE2D3E3C3FA}"/>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4" name="Footer Placeholder 3">
            <a:extLst>
              <a:ext uri="{FF2B5EF4-FFF2-40B4-BE49-F238E27FC236}">
                <a16:creationId xmlns:a16="http://schemas.microsoft.com/office/drawing/2014/main" id="{1FD66955-21AA-4760-8372-F41783AB9A88}"/>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id="{EA406A7B-7450-42B6-AD2F-CBC526018452}"/>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3335642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DCFE2F-437F-44B4-ACCF-FF5E6BE8EB8C}"/>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3" name="Footer Placeholder 2">
            <a:extLst>
              <a:ext uri="{FF2B5EF4-FFF2-40B4-BE49-F238E27FC236}">
                <a16:creationId xmlns:a16="http://schemas.microsoft.com/office/drawing/2014/main" id="{9CA272F7-D8F4-4D7A-8486-35CDBD90AF7D}"/>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id="{FF8C4E16-25F9-4650-AD86-750287F7121D}"/>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110556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D4A11-92D5-49AC-9D8E-36B2CC1EE8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30148CD-0CFD-4AA9-91D0-7A51DDDF27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BFB056F0-AB8F-4149-BB41-0E960511F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530CC-1C91-4B6B-B3A6-1EFE1802C118}"/>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6" name="Footer Placeholder 5">
            <a:extLst>
              <a:ext uri="{FF2B5EF4-FFF2-40B4-BE49-F238E27FC236}">
                <a16:creationId xmlns:a16="http://schemas.microsoft.com/office/drawing/2014/main" id="{638E6F1C-6013-424B-A3E1-C075631C9DFE}"/>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F4E7DEE2-1C13-41E9-BE1B-4F04870A6653}"/>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2642137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B663D-DA76-44BF-948C-DAB0D3AAFC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85ED2DF-4F2E-4C49-B9A8-7577743920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id="{953E310C-E5EE-4927-9F8D-FB4200B43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3C8A31-0E47-441F-8086-B1266608C8DE}"/>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6" name="Footer Placeholder 5">
            <a:extLst>
              <a:ext uri="{FF2B5EF4-FFF2-40B4-BE49-F238E27FC236}">
                <a16:creationId xmlns:a16="http://schemas.microsoft.com/office/drawing/2014/main" id="{5FF1E7F2-797D-43F9-9718-D90A111E4D0F}"/>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4A581A3E-A7F9-4444-822C-3FF063B15525}"/>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3426572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9F05A-38D7-41FF-95EA-85734CC1E41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4C8FA3E-102F-4D48-93DD-09D19C2175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257231A-41EF-4F42-AEC1-3F57117179DB}"/>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5" name="Footer Placeholder 4">
            <a:extLst>
              <a:ext uri="{FF2B5EF4-FFF2-40B4-BE49-F238E27FC236}">
                <a16:creationId xmlns:a16="http://schemas.microsoft.com/office/drawing/2014/main" id="{9F685AFB-4797-4739-B76D-26CE668FB4C9}"/>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5603C26A-D1E9-44A9-A52D-0DB719646721}"/>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670504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5F5E17-CE46-478F-BF14-D76A6909258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6B3FBCE-911D-4B93-AAFD-155A5833A9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51F814F-489C-491A-9F81-B5207AAB61F3}"/>
              </a:ext>
            </a:extLst>
          </p:cNvPr>
          <p:cNvSpPr>
            <a:spLocks noGrp="1"/>
          </p:cNvSpPr>
          <p:nvPr>
            <p:ph type="dt" sz="half" idx="10"/>
          </p:nvPr>
        </p:nvSpPr>
        <p:spPr/>
        <p:txBody>
          <a:bodyPr/>
          <a:lstStyle/>
          <a:p>
            <a:fld id="{BAA7D251-75AB-4CD8-8B84-072538803BD8}" type="datetimeFigureOut">
              <a:rPr lang="en-IN" smtClean="0"/>
              <a:t>05-04-2021</a:t>
            </a:fld>
            <a:endParaRPr lang="en-IN" dirty="0"/>
          </a:p>
        </p:txBody>
      </p:sp>
      <p:sp>
        <p:nvSpPr>
          <p:cNvPr id="5" name="Footer Placeholder 4">
            <a:extLst>
              <a:ext uri="{FF2B5EF4-FFF2-40B4-BE49-F238E27FC236}">
                <a16:creationId xmlns:a16="http://schemas.microsoft.com/office/drawing/2014/main" id="{22730412-5CEF-4345-A2B2-9FDE9FEA5D3F}"/>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1DDDE35C-F4B1-423A-A28F-4E23D022E1F4}"/>
              </a:ext>
            </a:extLst>
          </p:cNvPr>
          <p:cNvSpPr>
            <a:spLocks noGrp="1"/>
          </p:cNvSpPr>
          <p:nvPr>
            <p:ph type="sldNum" sz="quarter" idx="12"/>
          </p:nvPr>
        </p:nvSpPr>
        <p:spPr/>
        <p:txBody>
          <a:bodyPr/>
          <a:lstStyle/>
          <a:p>
            <a:fld id="{F6236C16-EEF0-4CEE-B060-BFC2B85B3827}" type="slidenum">
              <a:rPr lang="en-IN" smtClean="0"/>
              <a:t>‹#›</a:t>
            </a:fld>
            <a:endParaRPr lang="en-IN" dirty="0"/>
          </a:p>
        </p:txBody>
      </p:sp>
    </p:spTree>
    <p:extLst>
      <p:ext uri="{BB962C8B-B14F-4D97-AF65-F5344CB8AC3E}">
        <p14:creationId xmlns:p14="http://schemas.microsoft.com/office/powerpoint/2010/main" val="3915425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B4E187-A407-4120-961B-6ED50E972C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C322C93-9E4F-4C47-8B58-7E80CB8B7F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426F66D-52E8-4DF1-A927-4CD2966327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A7D251-75AB-4CD8-8B84-072538803BD8}" type="datetimeFigureOut">
              <a:rPr lang="en-IN" smtClean="0"/>
              <a:t>05-04-2021</a:t>
            </a:fld>
            <a:endParaRPr lang="en-IN" dirty="0"/>
          </a:p>
        </p:txBody>
      </p:sp>
      <p:sp>
        <p:nvSpPr>
          <p:cNvPr id="5" name="Footer Placeholder 4">
            <a:extLst>
              <a:ext uri="{FF2B5EF4-FFF2-40B4-BE49-F238E27FC236}">
                <a16:creationId xmlns:a16="http://schemas.microsoft.com/office/drawing/2014/main" id="{125E1C27-4E93-4B1A-8875-394EAE98C3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id="{FA14240F-D6DD-4076-A46F-1EA0622623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236C16-EEF0-4CEE-B060-BFC2B85B3827}" type="slidenum">
              <a:rPr lang="en-IN" smtClean="0"/>
              <a:t>‹#›</a:t>
            </a:fld>
            <a:endParaRPr lang="en-IN" dirty="0"/>
          </a:p>
        </p:txBody>
      </p:sp>
    </p:spTree>
    <p:extLst>
      <p:ext uri="{BB962C8B-B14F-4D97-AF65-F5344CB8AC3E}">
        <p14:creationId xmlns:p14="http://schemas.microsoft.com/office/powerpoint/2010/main" val="10615196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DB1D7B-A559-45F0-92A9-BE4185B1E1F3}"/>
              </a:ext>
            </a:extLst>
          </p:cNvPr>
          <p:cNvPicPr>
            <a:picLocks noChangeAspect="1"/>
          </p:cNvPicPr>
          <p:nvPr/>
        </p:nvPicPr>
        <p:blipFill>
          <a:blip r:embed="rId2"/>
          <a:stretch>
            <a:fillRect/>
          </a:stretch>
        </p:blipFill>
        <p:spPr>
          <a:xfrm>
            <a:off x="0" y="-13067"/>
            <a:ext cx="12192000" cy="6993721"/>
          </a:xfrm>
          <a:prstGeom prst="rect">
            <a:avLst/>
          </a:prstGeom>
        </p:spPr>
      </p:pic>
      <p:sp>
        <p:nvSpPr>
          <p:cNvPr id="2" name="Title 1">
            <a:extLst>
              <a:ext uri="{FF2B5EF4-FFF2-40B4-BE49-F238E27FC236}">
                <a16:creationId xmlns:a16="http://schemas.microsoft.com/office/drawing/2014/main" id="{A4CADC52-BE36-4EDC-8508-AB77D0A47F8D}"/>
              </a:ext>
            </a:extLst>
          </p:cNvPr>
          <p:cNvSpPr>
            <a:spLocks noGrp="1"/>
          </p:cNvSpPr>
          <p:nvPr>
            <p:ph type="title"/>
          </p:nvPr>
        </p:nvSpPr>
        <p:spPr>
          <a:xfrm>
            <a:off x="959498" y="83976"/>
            <a:ext cx="10515600" cy="3399817"/>
          </a:xfrm>
        </p:spPr>
        <p:txBody>
          <a:bodyPr>
            <a:normAutofit fontScale="90000"/>
          </a:bodyPr>
          <a:lstStyle/>
          <a:p>
            <a:pPr algn="ctr"/>
            <a:br>
              <a:rPr lang="en-US" sz="7200"/>
            </a:br>
            <a:r>
              <a:rPr lang="en-US" sz="2400" b="1"/>
              <a:t>FYBCOM/FY PROFESSIONAL-SEM </a:t>
            </a:r>
            <a:r>
              <a:rPr lang="en-US" sz="2400" b="1" dirty="0"/>
              <a:t>2-FOUNDATION COURSE</a:t>
            </a:r>
            <a:br>
              <a:rPr lang="en-US" sz="7200" dirty="0"/>
            </a:br>
            <a:br>
              <a:rPr lang="en-US" sz="7200" dirty="0"/>
            </a:br>
            <a:br>
              <a:rPr lang="en-US" sz="7200" dirty="0"/>
            </a:br>
            <a:r>
              <a:rPr lang="en-US" sz="7200" dirty="0"/>
              <a:t>UNIT 3-Ecology </a:t>
            </a:r>
            <a:endParaRPr lang="en-IN" sz="7200" dirty="0"/>
          </a:p>
        </p:txBody>
      </p:sp>
    </p:spTree>
    <p:extLst>
      <p:ext uri="{BB962C8B-B14F-4D97-AF65-F5344CB8AC3E}">
        <p14:creationId xmlns:p14="http://schemas.microsoft.com/office/powerpoint/2010/main" val="1408578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D8A45A-F15B-4424-AF86-551DFBB85680}"/>
              </a:ext>
            </a:extLst>
          </p:cNvPr>
          <p:cNvPicPr>
            <a:picLocks noChangeAspect="1"/>
          </p:cNvPicPr>
          <p:nvPr/>
        </p:nvPicPr>
        <p:blipFill>
          <a:blip r:embed="rId2"/>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687D3B53-749F-4795-BA2B-D159C2737BFC}"/>
              </a:ext>
            </a:extLst>
          </p:cNvPr>
          <p:cNvSpPr>
            <a:spLocks noGrp="1"/>
          </p:cNvSpPr>
          <p:nvPr>
            <p:ph type="subTitle" idx="1"/>
          </p:nvPr>
        </p:nvSpPr>
        <p:spPr>
          <a:xfrm>
            <a:off x="1524000" y="466531"/>
            <a:ext cx="9144000" cy="5710334"/>
          </a:xfrm>
        </p:spPr>
        <p:txBody>
          <a:bodyPr/>
          <a:lstStyle/>
          <a:p>
            <a:r>
              <a:rPr lang="en-US" sz="3200" dirty="0"/>
              <a:t>The Road Map</a:t>
            </a:r>
          </a:p>
          <a:p>
            <a:pPr marL="342900" indent="-342900" algn="l">
              <a:buFont typeface="Arial" panose="020B0604020202020204" pitchFamily="34" charset="0"/>
              <a:buChar char="•"/>
            </a:pPr>
            <a:r>
              <a:rPr lang="en-US" dirty="0"/>
              <a:t>Foundation: Concept of Environment </a:t>
            </a:r>
          </a:p>
          <a:p>
            <a:pPr marL="342900" indent="-342900" algn="l">
              <a:buFont typeface="Arial" panose="020B0604020202020204" pitchFamily="34" charset="0"/>
              <a:buChar char="•"/>
            </a:pPr>
            <a:r>
              <a:rPr lang="en-US" dirty="0"/>
              <a:t>Components of Environment</a:t>
            </a:r>
          </a:p>
          <a:p>
            <a:pPr marL="342900" indent="-342900" algn="l">
              <a:buFont typeface="Arial" panose="020B0604020202020204" pitchFamily="34" charset="0"/>
              <a:buChar char="•"/>
            </a:pPr>
            <a:r>
              <a:rPr lang="en-US" dirty="0"/>
              <a:t>The Study Of Ecology : The Concept </a:t>
            </a:r>
          </a:p>
          <a:p>
            <a:pPr marL="342900" indent="-342900" algn="l">
              <a:buFont typeface="Arial" panose="020B0604020202020204" pitchFamily="34" charset="0"/>
              <a:buChar char="•"/>
            </a:pPr>
            <a:r>
              <a:rPr lang="en-US" dirty="0"/>
              <a:t>Scope of Ecology </a:t>
            </a:r>
          </a:p>
          <a:p>
            <a:pPr marL="342900" indent="-342900" algn="l">
              <a:buFont typeface="Arial" panose="020B0604020202020204" pitchFamily="34" charset="0"/>
              <a:buChar char="•"/>
            </a:pPr>
            <a:r>
              <a:rPr lang="en-US" dirty="0"/>
              <a:t>Disciplines of Ecology </a:t>
            </a:r>
          </a:p>
          <a:p>
            <a:pPr marL="342900" indent="-342900" algn="l">
              <a:buFont typeface="Arial" panose="020B0604020202020204" pitchFamily="34" charset="0"/>
              <a:buChar char="•"/>
            </a:pPr>
            <a:r>
              <a:rPr lang="en-US" dirty="0"/>
              <a:t>Environment. Ecology. Ecosystem </a:t>
            </a:r>
          </a:p>
          <a:p>
            <a:pPr marL="342900" indent="-342900" algn="l">
              <a:buFont typeface="Arial" panose="020B0604020202020204" pitchFamily="34" charset="0"/>
              <a:buChar char="•"/>
            </a:pPr>
            <a:r>
              <a:rPr lang="en-US" dirty="0"/>
              <a:t>Structure and Functions of an Ecosystem </a:t>
            </a:r>
          </a:p>
          <a:p>
            <a:pPr marL="342900" indent="-342900" algn="l">
              <a:buFont typeface="Arial" panose="020B0604020202020204" pitchFamily="34" charset="0"/>
              <a:buChar char="•"/>
            </a:pPr>
            <a:r>
              <a:rPr lang="en-US" dirty="0"/>
              <a:t>The importance of Environmental Studies </a:t>
            </a:r>
          </a:p>
          <a:p>
            <a:pPr marL="342900" indent="-342900" algn="l">
              <a:buFont typeface="Arial" panose="020B0604020202020204" pitchFamily="34" charset="0"/>
              <a:buChar char="•"/>
            </a:pPr>
            <a:r>
              <a:rPr lang="en-US" dirty="0"/>
              <a:t>The Concept of Natural Capital </a:t>
            </a:r>
          </a:p>
          <a:p>
            <a:pPr marL="342900" indent="-342900" algn="l">
              <a:buFont typeface="Arial" panose="020B0604020202020204" pitchFamily="34" charset="0"/>
              <a:buChar char="•"/>
            </a:pPr>
            <a:r>
              <a:rPr lang="en-US" dirty="0"/>
              <a:t>  Environmental Degradation: Forms, Causes, Impact</a:t>
            </a:r>
          </a:p>
          <a:p>
            <a:pPr marL="342900" indent="-342900" algn="l">
              <a:buFont typeface="Arial" panose="020B0604020202020204" pitchFamily="34" charset="0"/>
              <a:buChar char="•"/>
            </a:pPr>
            <a:r>
              <a:rPr lang="en-US" dirty="0"/>
              <a:t>Sustainable Development: Concept and Components</a:t>
            </a:r>
            <a:endParaRPr lang="en-IN" dirty="0"/>
          </a:p>
        </p:txBody>
      </p:sp>
    </p:spTree>
    <p:extLst>
      <p:ext uri="{BB962C8B-B14F-4D97-AF65-F5344CB8AC3E}">
        <p14:creationId xmlns:p14="http://schemas.microsoft.com/office/powerpoint/2010/main" val="95991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46514DC-B4E6-447C-952F-EAC68D7D19C6}"/>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8BEDA851-06F2-4E64-9B9F-955C23F99A28}"/>
              </a:ext>
            </a:extLst>
          </p:cNvPr>
          <p:cNvSpPr>
            <a:spLocks noGrp="1"/>
          </p:cNvSpPr>
          <p:nvPr>
            <p:ph type="ctrTitle"/>
          </p:nvPr>
        </p:nvSpPr>
        <p:spPr>
          <a:xfrm>
            <a:off x="1524000" y="599849"/>
            <a:ext cx="9144000" cy="879476"/>
          </a:xfrm>
        </p:spPr>
        <p:txBody>
          <a:bodyPr>
            <a:normAutofit fontScale="90000"/>
          </a:bodyPr>
          <a:lstStyle/>
          <a:p>
            <a:r>
              <a:rPr lang="en-US" dirty="0"/>
              <a:t>Concept of Environment</a:t>
            </a:r>
            <a:endParaRPr lang="en-IN" dirty="0"/>
          </a:p>
        </p:txBody>
      </p:sp>
      <p:sp>
        <p:nvSpPr>
          <p:cNvPr id="3" name="Subtitle 2">
            <a:extLst>
              <a:ext uri="{FF2B5EF4-FFF2-40B4-BE49-F238E27FC236}">
                <a16:creationId xmlns:a16="http://schemas.microsoft.com/office/drawing/2014/main" id="{43164B28-82AF-4480-A9C6-52894EC41BF7}"/>
              </a:ext>
            </a:extLst>
          </p:cNvPr>
          <p:cNvSpPr>
            <a:spLocks noGrp="1"/>
          </p:cNvSpPr>
          <p:nvPr>
            <p:ph type="subTitle" idx="1"/>
          </p:nvPr>
        </p:nvSpPr>
        <p:spPr>
          <a:xfrm>
            <a:off x="1524000" y="1707501"/>
            <a:ext cx="9144000" cy="4310743"/>
          </a:xfrm>
        </p:spPr>
        <p:txBody>
          <a:bodyPr/>
          <a:lstStyle/>
          <a:p>
            <a:r>
              <a:rPr lang="en-US" b="1" i="0" dirty="0">
                <a:effectLst/>
                <a:latin typeface="arial" panose="020B0604020202020204" pitchFamily="34" charset="0"/>
              </a:rPr>
              <a:t>Environment</a:t>
            </a:r>
            <a:r>
              <a:rPr lang="en-US" b="0" i="0" dirty="0">
                <a:effectLst/>
                <a:latin typeface="arial" panose="020B0604020202020204" pitchFamily="34" charset="0"/>
              </a:rPr>
              <a:t> means anything that surround us. It can be living (biotic) or non-living (abiotic) things. It includes physical, chemical and other natural forces. Living things live in their </a:t>
            </a:r>
            <a:r>
              <a:rPr lang="en-US" b="1" i="0" dirty="0">
                <a:effectLst/>
                <a:latin typeface="arial" panose="020B0604020202020204" pitchFamily="34" charset="0"/>
              </a:rPr>
              <a:t>environment</a:t>
            </a:r>
            <a:r>
              <a:rPr lang="en-US" b="0" i="0" dirty="0">
                <a:effectLst/>
                <a:latin typeface="arial" panose="020B0604020202020204" pitchFamily="34" charset="0"/>
              </a:rPr>
              <a:t>. </a:t>
            </a:r>
            <a:r>
              <a:rPr lang="en-US" b="1" i="0" dirty="0">
                <a:effectLst/>
                <a:latin typeface="arial" panose="020B0604020202020204" pitchFamily="34" charset="0"/>
              </a:rPr>
              <a:t>They</a:t>
            </a:r>
            <a:r>
              <a:rPr lang="en-US" b="0" i="0" dirty="0">
                <a:effectLst/>
                <a:latin typeface="arial" panose="020B0604020202020204" pitchFamily="34" charset="0"/>
              </a:rPr>
              <a:t> constantly interact with it and adapt themselves to conditions in their </a:t>
            </a:r>
            <a:r>
              <a:rPr lang="en-US" b="1" i="0" dirty="0">
                <a:effectLst/>
                <a:latin typeface="arial" panose="020B0604020202020204" pitchFamily="34" charset="0"/>
              </a:rPr>
              <a:t>environment</a:t>
            </a:r>
            <a:r>
              <a:rPr lang="en-US" b="0" i="0" dirty="0">
                <a:effectLst/>
                <a:latin typeface="arial" panose="020B0604020202020204" pitchFamily="34" charset="0"/>
              </a:rPr>
              <a:t>.</a:t>
            </a:r>
          </a:p>
          <a:p>
            <a:endParaRPr lang="en-US" dirty="0">
              <a:latin typeface="arial" panose="020B0604020202020204" pitchFamily="34" charset="0"/>
            </a:endParaRPr>
          </a:p>
          <a:p>
            <a:r>
              <a:rPr lang="en-US" b="0" i="0" dirty="0">
                <a:effectLst/>
                <a:latin typeface="arial" panose="020B0604020202020204" pitchFamily="34" charset="0"/>
              </a:rPr>
              <a:t>Land, </a:t>
            </a:r>
            <a:r>
              <a:rPr lang="en-US" b="1" i="0" dirty="0">
                <a:effectLst/>
                <a:latin typeface="arial" panose="020B0604020202020204" pitchFamily="34" charset="0"/>
              </a:rPr>
              <a:t>air</a:t>
            </a:r>
            <a:r>
              <a:rPr lang="en-US" b="0" i="0" dirty="0">
                <a:effectLst/>
                <a:latin typeface="arial" panose="020B0604020202020204" pitchFamily="34" charset="0"/>
              </a:rPr>
              <a:t>, </a:t>
            </a:r>
            <a:r>
              <a:rPr lang="en-US" b="1" i="0" dirty="0">
                <a:effectLst/>
                <a:latin typeface="arial" panose="020B0604020202020204" pitchFamily="34" charset="0"/>
              </a:rPr>
              <a:t>water</a:t>
            </a:r>
            <a:r>
              <a:rPr lang="en-US" b="0" i="0" dirty="0">
                <a:effectLst/>
                <a:latin typeface="arial" panose="020B0604020202020204" pitchFamily="34" charset="0"/>
              </a:rPr>
              <a:t>, </a:t>
            </a:r>
            <a:r>
              <a:rPr lang="en-US" b="1" i="0" dirty="0">
                <a:effectLst/>
                <a:latin typeface="arial" panose="020B0604020202020204" pitchFamily="34" charset="0"/>
              </a:rPr>
              <a:t>plants and animals</a:t>
            </a:r>
            <a:r>
              <a:rPr lang="en-US" b="0" i="0" dirty="0">
                <a:effectLst/>
                <a:latin typeface="arial" panose="020B0604020202020204" pitchFamily="34" charset="0"/>
              </a:rPr>
              <a:t> all comprise the natural environment. Let us learn about the different domains of the natural environment. These are the lithosphere, hydrosphere, atmosphere and biosphere</a:t>
            </a:r>
            <a:r>
              <a:rPr lang="en-US" b="0" i="0" dirty="0">
                <a:solidFill>
                  <a:srgbClr val="202124"/>
                </a:solidFill>
                <a:effectLst/>
                <a:latin typeface="arial" panose="020B0604020202020204" pitchFamily="34" charset="0"/>
              </a:rPr>
              <a:t>. </a:t>
            </a:r>
            <a:endParaRPr lang="en-IN" dirty="0"/>
          </a:p>
        </p:txBody>
      </p:sp>
    </p:spTree>
    <p:extLst>
      <p:ext uri="{BB962C8B-B14F-4D97-AF65-F5344CB8AC3E}">
        <p14:creationId xmlns:p14="http://schemas.microsoft.com/office/powerpoint/2010/main" val="111633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031E24-D6FC-41E4-A69E-7A4AF5821870}"/>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7D430113-2F0C-4751-A5A7-340FF3CA7096}"/>
              </a:ext>
            </a:extLst>
          </p:cNvPr>
          <p:cNvSpPr>
            <a:spLocks noGrp="1"/>
          </p:cNvSpPr>
          <p:nvPr>
            <p:ph type="ctrTitle"/>
          </p:nvPr>
        </p:nvSpPr>
        <p:spPr>
          <a:xfrm>
            <a:off x="1524000" y="867747"/>
            <a:ext cx="9144000" cy="1045029"/>
          </a:xfrm>
        </p:spPr>
        <p:txBody>
          <a:bodyPr>
            <a:normAutofit fontScale="90000"/>
          </a:bodyPr>
          <a:lstStyle/>
          <a:p>
            <a:r>
              <a:rPr lang="en-US" dirty="0"/>
              <a:t>Components of Environment</a:t>
            </a:r>
            <a:br>
              <a:rPr lang="en-US" dirty="0"/>
            </a:br>
            <a:endParaRPr lang="en-IN" dirty="0"/>
          </a:p>
        </p:txBody>
      </p:sp>
      <p:sp>
        <p:nvSpPr>
          <p:cNvPr id="3" name="Subtitle 2">
            <a:extLst>
              <a:ext uri="{FF2B5EF4-FFF2-40B4-BE49-F238E27FC236}">
                <a16:creationId xmlns:a16="http://schemas.microsoft.com/office/drawing/2014/main" id="{9DA6F1C8-4BA8-4959-A872-C29B65C9F1DA}"/>
              </a:ext>
            </a:extLst>
          </p:cNvPr>
          <p:cNvSpPr>
            <a:spLocks noGrp="1"/>
          </p:cNvSpPr>
          <p:nvPr>
            <p:ph type="subTitle" idx="1"/>
          </p:nvPr>
        </p:nvSpPr>
        <p:spPr>
          <a:xfrm>
            <a:off x="1524000" y="1483567"/>
            <a:ext cx="9144000" cy="3774233"/>
          </a:xfrm>
        </p:spPr>
        <p:txBody>
          <a:bodyPr>
            <a:normAutofit/>
          </a:bodyPr>
          <a:lstStyle/>
          <a:p>
            <a:r>
              <a:rPr lang="en-US" b="0" i="0" dirty="0">
                <a:effectLst/>
                <a:latin typeface="arial" panose="020B0604020202020204" pitchFamily="34" charset="0"/>
              </a:rPr>
              <a:t>The basic components of the environment are </a:t>
            </a:r>
            <a:r>
              <a:rPr lang="en-US" b="1" i="0" dirty="0">
                <a:effectLst/>
                <a:latin typeface="arial" panose="020B0604020202020204" pitchFamily="34" charset="0"/>
              </a:rPr>
              <a:t>atmosphere</a:t>
            </a:r>
            <a:r>
              <a:rPr lang="en-US" b="0" i="0" dirty="0">
                <a:effectLst/>
                <a:latin typeface="arial" panose="020B0604020202020204" pitchFamily="34" charset="0"/>
              </a:rPr>
              <a:t> or the air, </a:t>
            </a:r>
            <a:r>
              <a:rPr lang="en-US" b="1" i="0" dirty="0">
                <a:effectLst/>
                <a:latin typeface="arial" panose="020B0604020202020204" pitchFamily="34" charset="0"/>
              </a:rPr>
              <a:t>lithosphere</a:t>
            </a:r>
            <a:r>
              <a:rPr lang="en-US" b="0" i="0" dirty="0">
                <a:effectLst/>
                <a:latin typeface="arial" panose="020B0604020202020204" pitchFamily="34" charset="0"/>
              </a:rPr>
              <a:t> or the rocks and soil, The lithosphere is the solid crust or the hard top layer of the </a:t>
            </a:r>
            <a:r>
              <a:rPr lang="en-US" b="1" i="0" dirty="0">
                <a:effectLst/>
                <a:latin typeface="arial" panose="020B0604020202020204" pitchFamily="34" charset="0"/>
              </a:rPr>
              <a:t>earth</a:t>
            </a:r>
            <a:r>
              <a:rPr lang="en-US" dirty="0">
                <a:latin typeface="arial" panose="020B0604020202020204" pitchFamily="34" charset="0"/>
              </a:rPr>
              <a:t>,</a:t>
            </a:r>
            <a:r>
              <a:rPr lang="en-US" b="0" i="0" dirty="0">
                <a:effectLst/>
                <a:latin typeface="arial" panose="020B0604020202020204" pitchFamily="34" charset="0"/>
              </a:rPr>
              <a:t> </a:t>
            </a:r>
            <a:r>
              <a:rPr lang="en-US" b="1" i="0" dirty="0">
                <a:effectLst/>
                <a:latin typeface="arial" panose="020B0604020202020204" pitchFamily="34" charset="0"/>
              </a:rPr>
              <a:t>hydrosphere</a:t>
            </a:r>
            <a:r>
              <a:rPr lang="en-US" b="0" i="0" dirty="0">
                <a:effectLst/>
                <a:latin typeface="arial" panose="020B0604020202020204" pitchFamily="34" charset="0"/>
              </a:rPr>
              <a:t> or the </a:t>
            </a:r>
            <a:r>
              <a:rPr lang="en-US" b="1" i="0" dirty="0">
                <a:effectLst/>
                <a:latin typeface="arial" panose="020B0604020202020204" pitchFamily="34" charset="0"/>
              </a:rPr>
              <a:t>water</a:t>
            </a:r>
            <a:r>
              <a:rPr lang="en-US" b="0" i="0" dirty="0">
                <a:effectLst/>
                <a:latin typeface="arial" panose="020B0604020202020204" pitchFamily="34" charset="0"/>
              </a:rPr>
              <a:t>, and the living component of the environment or the </a:t>
            </a:r>
            <a:r>
              <a:rPr lang="en-US" b="1" i="0" dirty="0">
                <a:effectLst/>
                <a:latin typeface="arial" panose="020B0604020202020204" pitchFamily="34" charset="0"/>
              </a:rPr>
              <a:t>biosphere</a:t>
            </a:r>
            <a:r>
              <a:rPr lang="en-US" dirty="0">
                <a:latin typeface="arial" panose="020B0604020202020204" pitchFamily="34" charset="0"/>
              </a:rPr>
              <a:t> which is also the Flora, Fauna and microbes. </a:t>
            </a:r>
          </a:p>
          <a:p>
            <a:endParaRPr lang="en-US" dirty="0">
              <a:latin typeface="arial" panose="020B0604020202020204" pitchFamily="34" charset="0"/>
            </a:endParaRPr>
          </a:p>
          <a:p>
            <a:r>
              <a:rPr lang="en-US" b="0" i="0" dirty="0">
                <a:effectLst/>
                <a:latin typeface="arial" panose="020B0604020202020204" pitchFamily="34" charset="0"/>
              </a:rPr>
              <a:t>The anthroposphere is that part of the environment that is made or modified by humans for use in human activities and human habitats.</a:t>
            </a:r>
            <a:r>
              <a:rPr lang="en-US" dirty="0">
                <a:latin typeface="arial" panose="020B0604020202020204" pitchFamily="34" charset="0"/>
              </a:rPr>
              <a:t> </a:t>
            </a:r>
            <a:endParaRPr lang="en-IN" dirty="0"/>
          </a:p>
        </p:txBody>
      </p:sp>
    </p:spTree>
    <p:extLst>
      <p:ext uri="{BB962C8B-B14F-4D97-AF65-F5344CB8AC3E}">
        <p14:creationId xmlns:p14="http://schemas.microsoft.com/office/powerpoint/2010/main" val="37056255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62C00FA-411A-488C-884D-7225C815983C}"/>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CCC47EF2-B064-4B02-81CE-3D0E5DDB1D62}"/>
              </a:ext>
            </a:extLst>
          </p:cNvPr>
          <p:cNvSpPr>
            <a:spLocks noGrp="1"/>
          </p:cNvSpPr>
          <p:nvPr>
            <p:ph type="title"/>
          </p:nvPr>
        </p:nvSpPr>
        <p:spPr/>
        <p:txBody>
          <a:bodyPr/>
          <a:lstStyle/>
          <a:p>
            <a:r>
              <a:rPr lang="en-US" dirty="0"/>
              <a:t>Geo – Spheres </a:t>
            </a:r>
            <a:endParaRPr lang="en-IN" dirty="0"/>
          </a:p>
        </p:txBody>
      </p:sp>
      <p:pic>
        <p:nvPicPr>
          <p:cNvPr id="5" name="Content Placeholder 4">
            <a:extLst>
              <a:ext uri="{FF2B5EF4-FFF2-40B4-BE49-F238E27FC236}">
                <a16:creationId xmlns:a16="http://schemas.microsoft.com/office/drawing/2014/main" id="{C4D1199D-90EB-4D9F-84B6-256EE269E4A5}"/>
              </a:ext>
            </a:extLst>
          </p:cNvPr>
          <p:cNvPicPr>
            <a:picLocks noGrp="1" noChangeAspect="1"/>
          </p:cNvPicPr>
          <p:nvPr>
            <p:ph idx="1"/>
          </p:nvPr>
        </p:nvPicPr>
        <p:blipFill rotWithShape="1">
          <a:blip r:embed="rId3"/>
          <a:srcRect b="9282"/>
          <a:stretch/>
        </p:blipFill>
        <p:spPr>
          <a:xfrm>
            <a:off x="5183188" y="1109662"/>
            <a:ext cx="6172200" cy="4199456"/>
          </a:xfrm>
          <a:prstGeom prst="rect">
            <a:avLst/>
          </a:prstGeom>
        </p:spPr>
      </p:pic>
      <p:sp>
        <p:nvSpPr>
          <p:cNvPr id="4" name="Text Placeholder 3">
            <a:extLst>
              <a:ext uri="{FF2B5EF4-FFF2-40B4-BE49-F238E27FC236}">
                <a16:creationId xmlns:a16="http://schemas.microsoft.com/office/drawing/2014/main" id="{DDE467ED-596E-4578-9B40-47A5D0419D61}"/>
              </a:ext>
            </a:extLst>
          </p:cNvPr>
          <p:cNvSpPr>
            <a:spLocks noGrp="1"/>
          </p:cNvSpPr>
          <p:nvPr>
            <p:ph type="body" sz="half" idx="2"/>
          </p:nvPr>
        </p:nvSpPr>
        <p:spPr>
          <a:xfrm>
            <a:off x="839787" y="2057400"/>
            <a:ext cx="4049453" cy="3811588"/>
          </a:xfrm>
        </p:spPr>
        <p:txBody>
          <a:bodyPr/>
          <a:lstStyle/>
          <a:p>
            <a:r>
              <a:rPr lang="en-US" b="0" i="0" dirty="0">
                <a:effectLst/>
                <a:latin typeface="arial" panose="020B0604020202020204" pitchFamily="34" charset="0"/>
              </a:rPr>
              <a:t>Geographers break down </a:t>
            </a:r>
            <a:r>
              <a:rPr lang="en-US" b="1" i="0" dirty="0">
                <a:effectLst/>
                <a:latin typeface="arial" panose="020B0604020202020204" pitchFamily="34" charset="0"/>
              </a:rPr>
              <a:t>the Earth's</a:t>
            </a:r>
            <a:r>
              <a:rPr lang="en-US" b="0" i="0" dirty="0">
                <a:effectLst/>
                <a:latin typeface="arial" panose="020B0604020202020204" pitchFamily="34" charset="0"/>
              </a:rPr>
              <a:t> systems into four spheres that make up </a:t>
            </a:r>
            <a:r>
              <a:rPr lang="en-US" b="1" i="0" dirty="0">
                <a:effectLst/>
                <a:latin typeface="arial" panose="020B0604020202020204" pitchFamily="34" charset="0"/>
              </a:rPr>
              <a:t>the world's</a:t>
            </a:r>
            <a:r>
              <a:rPr lang="en-US" b="0" i="0" dirty="0">
                <a:effectLst/>
                <a:latin typeface="arial" panose="020B0604020202020204" pitchFamily="34" charset="0"/>
              </a:rPr>
              <a:t> air (</a:t>
            </a:r>
            <a:r>
              <a:rPr lang="en-US" b="1" i="0" dirty="0">
                <a:effectLst/>
                <a:latin typeface="arial" panose="020B0604020202020204" pitchFamily="34" charset="0"/>
              </a:rPr>
              <a:t>atmosphere</a:t>
            </a:r>
            <a:r>
              <a:rPr lang="en-US" b="0" i="0" dirty="0">
                <a:effectLst/>
                <a:latin typeface="arial" panose="020B0604020202020204" pitchFamily="34" charset="0"/>
              </a:rPr>
              <a:t>), water (</a:t>
            </a:r>
            <a:r>
              <a:rPr lang="en-US" b="1" i="0" dirty="0">
                <a:effectLst/>
                <a:latin typeface="arial" panose="020B0604020202020204" pitchFamily="34" charset="0"/>
              </a:rPr>
              <a:t>hydrosphere</a:t>
            </a:r>
            <a:r>
              <a:rPr lang="en-US" b="0" i="0" dirty="0">
                <a:effectLst/>
                <a:latin typeface="arial" panose="020B0604020202020204" pitchFamily="34" charset="0"/>
              </a:rPr>
              <a:t>), land (geosphere), and living organisms (</a:t>
            </a:r>
            <a:r>
              <a:rPr lang="en-US" b="1" i="0" dirty="0">
                <a:effectLst/>
                <a:latin typeface="arial" panose="020B0604020202020204" pitchFamily="34" charset="0"/>
              </a:rPr>
              <a:t>biosphere</a:t>
            </a:r>
            <a:r>
              <a:rPr lang="en-US" b="0" i="0" dirty="0">
                <a:effectLst/>
                <a:latin typeface="arial" panose="020B0604020202020204" pitchFamily="34" charset="0"/>
              </a:rPr>
              <a:t>)</a:t>
            </a:r>
          </a:p>
          <a:p>
            <a:endParaRPr lang="en-US" dirty="0">
              <a:latin typeface="arial" panose="020B0604020202020204" pitchFamily="34" charset="0"/>
            </a:endParaRPr>
          </a:p>
          <a:p>
            <a:r>
              <a:rPr lang="en-US" dirty="0">
                <a:latin typeface="arial" panose="020B0604020202020204" pitchFamily="34" charset="0"/>
              </a:rPr>
              <a:t>Today, i</a:t>
            </a:r>
            <a:r>
              <a:rPr lang="en-US" b="0" i="0" dirty="0">
                <a:effectLst/>
                <a:latin typeface="arial" panose="020B0604020202020204" pitchFamily="34" charset="0"/>
              </a:rPr>
              <a:t>t defines our planet as 7 interconnected spheres-</a:t>
            </a:r>
            <a:r>
              <a:rPr lang="en-US" b="1" i="0" dirty="0">
                <a:effectLst/>
                <a:latin typeface="arial" panose="020B0604020202020204" pitchFamily="34" charset="0"/>
              </a:rPr>
              <a:t>Cryosphere</a:t>
            </a:r>
            <a:r>
              <a:rPr lang="en-US" b="0" i="0" dirty="0">
                <a:effectLst/>
                <a:latin typeface="arial" panose="020B0604020202020204" pitchFamily="34" charset="0"/>
              </a:rPr>
              <a:t>, </a:t>
            </a:r>
            <a:r>
              <a:rPr lang="en-US" b="1" i="0" dirty="0">
                <a:effectLst/>
                <a:latin typeface="arial" panose="020B0604020202020204" pitchFamily="34" charset="0"/>
              </a:rPr>
              <a:t>Hydrosphere</a:t>
            </a:r>
            <a:r>
              <a:rPr lang="en-US" b="0" i="0" dirty="0">
                <a:effectLst/>
                <a:latin typeface="arial" panose="020B0604020202020204" pitchFamily="34" charset="0"/>
              </a:rPr>
              <a:t>, </a:t>
            </a:r>
            <a:r>
              <a:rPr lang="en-US" b="1" i="0" dirty="0">
                <a:effectLst/>
                <a:latin typeface="arial" panose="020B0604020202020204" pitchFamily="34" charset="0"/>
              </a:rPr>
              <a:t>Atmosphere</a:t>
            </a:r>
            <a:r>
              <a:rPr lang="en-US" b="0" i="0" dirty="0">
                <a:effectLst/>
                <a:latin typeface="arial" panose="020B0604020202020204" pitchFamily="34" charset="0"/>
              </a:rPr>
              <a:t>, </a:t>
            </a:r>
            <a:r>
              <a:rPr lang="en-US" b="1" i="0" dirty="0">
                <a:effectLst/>
                <a:latin typeface="arial" panose="020B0604020202020204" pitchFamily="34" charset="0"/>
              </a:rPr>
              <a:t>Biosphere</a:t>
            </a:r>
            <a:r>
              <a:rPr lang="en-US" b="0" i="0" dirty="0">
                <a:effectLst/>
                <a:latin typeface="arial" panose="020B0604020202020204" pitchFamily="34" charset="0"/>
              </a:rPr>
              <a:t>, </a:t>
            </a:r>
            <a:r>
              <a:rPr lang="en-US" b="1" i="0" dirty="0">
                <a:effectLst/>
                <a:latin typeface="arial" panose="020B0604020202020204" pitchFamily="34" charset="0"/>
              </a:rPr>
              <a:t>Lithosphere</a:t>
            </a:r>
            <a:r>
              <a:rPr lang="en-US" b="0" i="0" dirty="0">
                <a:effectLst/>
                <a:latin typeface="arial" panose="020B0604020202020204" pitchFamily="34" charset="0"/>
              </a:rPr>
              <a:t>, Magnetosphere and Technosphere.</a:t>
            </a:r>
            <a:endParaRPr lang="en-IN" dirty="0"/>
          </a:p>
        </p:txBody>
      </p:sp>
    </p:spTree>
    <p:extLst>
      <p:ext uri="{BB962C8B-B14F-4D97-AF65-F5344CB8AC3E}">
        <p14:creationId xmlns:p14="http://schemas.microsoft.com/office/powerpoint/2010/main" val="3206917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A4D7C93-E4E7-463C-A5C2-2466D2D32AA7}"/>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F343CE8A-BCDB-4783-81CD-32282463D250}"/>
              </a:ext>
            </a:extLst>
          </p:cNvPr>
          <p:cNvSpPr>
            <a:spLocks noGrp="1"/>
          </p:cNvSpPr>
          <p:nvPr>
            <p:ph type="title"/>
          </p:nvPr>
        </p:nvSpPr>
        <p:spPr/>
        <p:txBody>
          <a:bodyPr/>
          <a:lstStyle/>
          <a:p>
            <a:r>
              <a:rPr lang="en-US" dirty="0"/>
              <a:t>Inter relation between these Spheres </a:t>
            </a:r>
            <a:endParaRPr lang="en-IN" dirty="0"/>
          </a:p>
        </p:txBody>
      </p:sp>
      <p:pic>
        <p:nvPicPr>
          <p:cNvPr id="6" name="Content Placeholder 5">
            <a:extLst>
              <a:ext uri="{FF2B5EF4-FFF2-40B4-BE49-F238E27FC236}">
                <a16:creationId xmlns:a16="http://schemas.microsoft.com/office/drawing/2014/main" id="{EE76B993-BC0D-4789-A0C3-E9730FD61B04}"/>
              </a:ext>
            </a:extLst>
          </p:cNvPr>
          <p:cNvPicPr>
            <a:picLocks noGrp="1" noChangeAspect="1"/>
          </p:cNvPicPr>
          <p:nvPr>
            <p:ph idx="1"/>
          </p:nvPr>
        </p:nvPicPr>
        <p:blipFill>
          <a:blip r:embed="rId3"/>
          <a:stretch>
            <a:fillRect/>
          </a:stretch>
        </p:blipFill>
        <p:spPr>
          <a:xfrm>
            <a:off x="5892119" y="190499"/>
            <a:ext cx="4762500" cy="3009900"/>
          </a:xfrm>
          <a:prstGeom prst="rect">
            <a:avLst/>
          </a:prstGeom>
        </p:spPr>
      </p:pic>
      <p:sp>
        <p:nvSpPr>
          <p:cNvPr id="4" name="Text Placeholder 3">
            <a:extLst>
              <a:ext uri="{FF2B5EF4-FFF2-40B4-BE49-F238E27FC236}">
                <a16:creationId xmlns:a16="http://schemas.microsoft.com/office/drawing/2014/main" id="{8A7C358B-EAEC-4F87-8A0B-D4238AE056A2}"/>
              </a:ext>
            </a:extLst>
          </p:cNvPr>
          <p:cNvSpPr>
            <a:spLocks noGrp="1"/>
          </p:cNvSpPr>
          <p:nvPr>
            <p:ph type="body" sz="half" idx="2"/>
          </p:nvPr>
        </p:nvSpPr>
        <p:spPr/>
        <p:txBody>
          <a:bodyPr>
            <a:normAutofit lnSpcReduction="10000"/>
          </a:bodyPr>
          <a:lstStyle/>
          <a:p>
            <a:r>
              <a:rPr lang="en-US" b="1" i="0" dirty="0">
                <a:effectLst/>
                <a:latin typeface="arial" panose="020B0604020202020204" pitchFamily="34" charset="0"/>
              </a:rPr>
              <a:t>Four spheres</a:t>
            </a:r>
            <a:r>
              <a:rPr lang="en-US" b="0" i="0" dirty="0">
                <a:effectLst/>
                <a:latin typeface="arial" panose="020B0604020202020204" pitchFamily="34" charset="0"/>
              </a:rPr>
              <a:t> are all independent parts of a system. The </a:t>
            </a:r>
            <a:r>
              <a:rPr lang="en-US" b="1" i="0" dirty="0">
                <a:effectLst/>
                <a:latin typeface="arial" panose="020B0604020202020204" pitchFamily="34" charset="0"/>
              </a:rPr>
              <a:t>spheres interact with each other</a:t>
            </a:r>
            <a:r>
              <a:rPr lang="en-US" b="0" i="0" dirty="0">
                <a:effectLst/>
                <a:latin typeface="arial" panose="020B0604020202020204" pitchFamily="34" charset="0"/>
              </a:rPr>
              <a:t>, and a change in one area can cause a change in another. Humans (biosphere) use farm machinery manufactured from geosphere materials to plow the fields, and the atmosphere brings precipitation (hydrosphere) to water the plants.</a:t>
            </a:r>
          </a:p>
          <a:p>
            <a:endParaRPr lang="en-US" dirty="0">
              <a:latin typeface="arial" panose="020B0604020202020204" pitchFamily="34" charset="0"/>
            </a:endParaRPr>
          </a:p>
          <a:p>
            <a:r>
              <a:rPr lang="en-US" b="1" i="0" dirty="0">
                <a:effectLst/>
                <a:latin typeface="arial" panose="020B0604020202020204" pitchFamily="34" charset="0"/>
              </a:rPr>
              <a:t>Earth's spheres interact</a:t>
            </a:r>
            <a:r>
              <a:rPr lang="en-US" b="0" i="0" dirty="0">
                <a:effectLst/>
                <a:latin typeface="arial" panose="020B0604020202020204" pitchFamily="34" charset="0"/>
              </a:rPr>
              <a:t> as energy moves between them. ... Energy is TRANSFERRED between </a:t>
            </a:r>
            <a:r>
              <a:rPr lang="en-US" b="1" i="0" dirty="0">
                <a:effectLst/>
                <a:latin typeface="arial" panose="020B0604020202020204" pitchFamily="34" charset="0"/>
              </a:rPr>
              <a:t>spheres</a:t>
            </a:r>
            <a:r>
              <a:rPr lang="en-US" b="0" i="0" dirty="0">
                <a:effectLst/>
                <a:latin typeface="arial" panose="020B0604020202020204" pitchFamily="34" charset="0"/>
              </a:rPr>
              <a:t> BUT the energy is NOT created or destroyed. The energy simply moves between </a:t>
            </a:r>
            <a:r>
              <a:rPr lang="en-US" b="1" i="0" dirty="0">
                <a:effectLst/>
                <a:latin typeface="arial" panose="020B0604020202020204" pitchFamily="34" charset="0"/>
              </a:rPr>
              <a:t>spheres</a:t>
            </a:r>
            <a:r>
              <a:rPr lang="en-US" b="0" i="0" dirty="0">
                <a:effectLst/>
                <a:latin typeface="arial" panose="020B0604020202020204" pitchFamily="34" charset="0"/>
              </a:rPr>
              <a:t> or changes into other forms of energy.</a:t>
            </a:r>
            <a:endParaRPr lang="en-IN" dirty="0"/>
          </a:p>
        </p:txBody>
      </p:sp>
      <p:pic>
        <p:nvPicPr>
          <p:cNvPr id="7" name="Picture 6">
            <a:extLst>
              <a:ext uri="{FF2B5EF4-FFF2-40B4-BE49-F238E27FC236}">
                <a16:creationId xmlns:a16="http://schemas.microsoft.com/office/drawing/2014/main" id="{B6601D52-7AC4-402A-AB10-2D9A32D68E27}"/>
              </a:ext>
            </a:extLst>
          </p:cNvPr>
          <p:cNvPicPr>
            <a:picLocks noChangeAspect="1"/>
          </p:cNvPicPr>
          <p:nvPr/>
        </p:nvPicPr>
        <p:blipFill>
          <a:blip r:embed="rId4"/>
          <a:stretch>
            <a:fillRect/>
          </a:stretch>
        </p:blipFill>
        <p:spPr>
          <a:xfrm>
            <a:off x="5892119" y="3657601"/>
            <a:ext cx="5183317" cy="3191036"/>
          </a:xfrm>
          <a:prstGeom prst="rect">
            <a:avLst/>
          </a:prstGeom>
        </p:spPr>
      </p:pic>
    </p:spTree>
    <p:extLst>
      <p:ext uri="{BB962C8B-B14F-4D97-AF65-F5344CB8AC3E}">
        <p14:creationId xmlns:p14="http://schemas.microsoft.com/office/powerpoint/2010/main" val="1268492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1C3540-72C3-4A2A-AA1D-10FA74970099}"/>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2E66C4F2-FC09-4F69-BF9B-099C1364EBE9}"/>
              </a:ext>
            </a:extLst>
          </p:cNvPr>
          <p:cNvSpPr>
            <a:spLocks noGrp="1"/>
          </p:cNvSpPr>
          <p:nvPr>
            <p:ph type="ctrTitle"/>
          </p:nvPr>
        </p:nvSpPr>
        <p:spPr>
          <a:xfrm>
            <a:off x="1524000" y="1122363"/>
            <a:ext cx="9144000" cy="771751"/>
          </a:xfrm>
        </p:spPr>
        <p:txBody>
          <a:bodyPr>
            <a:normAutofit fontScale="90000"/>
          </a:bodyPr>
          <a:lstStyle/>
          <a:p>
            <a:r>
              <a:rPr lang="en-US" sz="4000" b="1" dirty="0"/>
              <a:t>The Study Of Ecology : The Concept </a:t>
            </a:r>
            <a:br>
              <a:rPr lang="en-US" dirty="0"/>
            </a:br>
            <a:endParaRPr lang="en-IN" dirty="0"/>
          </a:p>
        </p:txBody>
      </p:sp>
      <p:sp>
        <p:nvSpPr>
          <p:cNvPr id="3" name="Subtitle 2">
            <a:extLst>
              <a:ext uri="{FF2B5EF4-FFF2-40B4-BE49-F238E27FC236}">
                <a16:creationId xmlns:a16="http://schemas.microsoft.com/office/drawing/2014/main" id="{1521C7C8-A92D-476B-9978-880BAAE77472}"/>
              </a:ext>
            </a:extLst>
          </p:cNvPr>
          <p:cNvSpPr>
            <a:spLocks noGrp="1"/>
          </p:cNvSpPr>
          <p:nvPr>
            <p:ph type="subTitle" idx="1"/>
          </p:nvPr>
        </p:nvSpPr>
        <p:spPr>
          <a:xfrm>
            <a:off x="1524000" y="1352938"/>
            <a:ext cx="9144000" cy="4907903"/>
          </a:xfrm>
        </p:spPr>
        <p:txBody>
          <a:bodyPr>
            <a:normAutofit/>
          </a:bodyPr>
          <a:lstStyle/>
          <a:p>
            <a:r>
              <a:rPr lang="en-US" b="1" i="0" dirty="0">
                <a:effectLst/>
                <a:latin typeface="arial" panose="020B0604020202020204" pitchFamily="34" charset="0"/>
              </a:rPr>
              <a:t>Ecology</a:t>
            </a:r>
            <a:r>
              <a:rPr lang="en-US" b="0" i="0" dirty="0">
                <a:effectLst/>
                <a:latin typeface="arial" panose="020B0604020202020204" pitchFamily="34" charset="0"/>
              </a:rPr>
              <a:t> is the branch of biology that studies how organisms interact with their environment and other organisms. </a:t>
            </a:r>
            <a:r>
              <a:rPr lang="en-US" b="1" i="0" dirty="0">
                <a:effectLst/>
                <a:latin typeface="arial" panose="020B0604020202020204" pitchFamily="34" charset="0"/>
              </a:rPr>
              <a:t>Ecology</a:t>
            </a:r>
            <a:r>
              <a:rPr lang="en-US" b="0" i="0" dirty="0">
                <a:effectLst/>
                <a:latin typeface="arial" panose="020B0604020202020204" pitchFamily="34" charset="0"/>
              </a:rPr>
              <a:t> is the study of these forces, what produces them, and the complex relationships between organisms and each other, and organisms and their non-living environment</a:t>
            </a:r>
          </a:p>
          <a:p>
            <a:endParaRPr lang="en-US" dirty="0">
              <a:latin typeface="arial" panose="020B0604020202020204" pitchFamily="34" charset="0"/>
            </a:endParaRPr>
          </a:p>
          <a:p>
            <a:r>
              <a:rPr lang="en-US" b="0" i="0" dirty="0">
                <a:effectLst/>
                <a:latin typeface="arial" panose="020B0604020202020204" pitchFamily="34" charset="0"/>
              </a:rPr>
              <a:t>Ecology is the branch of </a:t>
            </a:r>
            <a:r>
              <a:rPr lang="en-US" b="1" i="0" dirty="0">
                <a:effectLst/>
                <a:latin typeface="arial" panose="020B0604020202020204" pitchFamily="34" charset="0"/>
              </a:rPr>
              <a:t>science</a:t>
            </a:r>
            <a:r>
              <a:rPr lang="en-US" b="0" i="0" dirty="0">
                <a:effectLst/>
                <a:latin typeface="arial" panose="020B0604020202020204" pitchFamily="34" charset="0"/>
              </a:rPr>
              <a:t> that deals with the study of interactions between living organisms and their physical environment. Both are closely interrelated and they have continuous interaction so that any change in the environment has an effect on the living organisms and vice-versa. Introduction. The </a:t>
            </a:r>
            <a:r>
              <a:rPr lang="en-US" b="1" i="0" dirty="0">
                <a:effectLst/>
                <a:latin typeface="arial" panose="020B0604020202020204" pitchFamily="34" charset="0"/>
              </a:rPr>
              <a:t>term</a:t>
            </a:r>
            <a:r>
              <a:rPr lang="en-US" b="0" i="0" dirty="0">
                <a:effectLst/>
                <a:latin typeface="arial" panose="020B0604020202020204" pitchFamily="34" charset="0"/>
              </a:rPr>
              <a:t> “</a:t>
            </a:r>
            <a:r>
              <a:rPr lang="en-US" b="1" i="0" dirty="0">
                <a:effectLst/>
                <a:latin typeface="arial" panose="020B0604020202020204" pitchFamily="34" charset="0"/>
              </a:rPr>
              <a:t>ecology</a:t>
            </a:r>
            <a:r>
              <a:rPr lang="en-US" b="0" i="0" dirty="0">
                <a:effectLst/>
                <a:latin typeface="arial" panose="020B0604020202020204" pitchFamily="34" charset="0"/>
              </a:rPr>
              <a:t>” was </a:t>
            </a:r>
            <a:r>
              <a:rPr lang="en-US" b="1" i="0" dirty="0">
                <a:effectLst/>
                <a:latin typeface="arial" panose="020B0604020202020204" pitchFamily="34" charset="0"/>
              </a:rPr>
              <a:t>coined</a:t>
            </a:r>
            <a:r>
              <a:rPr lang="en-US" b="0" i="0" dirty="0">
                <a:effectLst/>
                <a:latin typeface="arial" panose="020B0604020202020204" pitchFamily="34" charset="0"/>
              </a:rPr>
              <a:t> by the German zoologist, Ernst Haeckel, in 1866 to describe the “economies” of living forms.</a:t>
            </a:r>
            <a:endParaRPr lang="en-IN" dirty="0"/>
          </a:p>
        </p:txBody>
      </p:sp>
    </p:spTree>
    <p:extLst>
      <p:ext uri="{BB962C8B-B14F-4D97-AF65-F5344CB8AC3E}">
        <p14:creationId xmlns:p14="http://schemas.microsoft.com/office/powerpoint/2010/main" val="3192199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94B93E1-2C6F-4959-8FD7-E027EA179509}"/>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BA2B3C60-AA79-4CD5-B225-56BBCF456FFD}"/>
              </a:ext>
            </a:extLst>
          </p:cNvPr>
          <p:cNvSpPr>
            <a:spLocks noGrp="1"/>
          </p:cNvSpPr>
          <p:nvPr>
            <p:ph type="title"/>
          </p:nvPr>
        </p:nvSpPr>
        <p:spPr>
          <a:xfrm>
            <a:off x="839788" y="457200"/>
            <a:ext cx="3932237" cy="1045029"/>
          </a:xfrm>
        </p:spPr>
        <p:txBody>
          <a:bodyPr/>
          <a:lstStyle/>
          <a:p>
            <a:r>
              <a:rPr lang="en-US" dirty="0"/>
              <a:t>Scope of Ecology </a:t>
            </a:r>
            <a:br>
              <a:rPr lang="en-US" dirty="0"/>
            </a:br>
            <a:endParaRPr lang="en-IN" dirty="0"/>
          </a:p>
        </p:txBody>
      </p:sp>
      <p:pic>
        <p:nvPicPr>
          <p:cNvPr id="5" name="Content Placeholder 4">
            <a:extLst>
              <a:ext uri="{FF2B5EF4-FFF2-40B4-BE49-F238E27FC236}">
                <a16:creationId xmlns:a16="http://schemas.microsoft.com/office/drawing/2014/main" id="{3D9D1932-DD0E-4ADD-ACC3-4691D74B8BB1}"/>
              </a:ext>
            </a:extLst>
          </p:cNvPr>
          <p:cNvPicPr>
            <a:picLocks noGrp="1" noChangeAspect="1"/>
          </p:cNvPicPr>
          <p:nvPr>
            <p:ph idx="1"/>
          </p:nvPr>
        </p:nvPicPr>
        <p:blipFill>
          <a:blip r:embed="rId3"/>
          <a:stretch>
            <a:fillRect/>
          </a:stretch>
        </p:blipFill>
        <p:spPr>
          <a:xfrm>
            <a:off x="5230813" y="1143000"/>
            <a:ext cx="6076950" cy="4562475"/>
          </a:xfrm>
          <a:prstGeom prst="rect">
            <a:avLst/>
          </a:prstGeom>
        </p:spPr>
      </p:pic>
      <p:sp>
        <p:nvSpPr>
          <p:cNvPr id="4" name="Text Placeholder 3">
            <a:extLst>
              <a:ext uri="{FF2B5EF4-FFF2-40B4-BE49-F238E27FC236}">
                <a16:creationId xmlns:a16="http://schemas.microsoft.com/office/drawing/2014/main" id="{92429F1E-198E-4E75-B915-C546059F8010}"/>
              </a:ext>
            </a:extLst>
          </p:cNvPr>
          <p:cNvSpPr>
            <a:spLocks noGrp="1"/>
          </p:cNvSpPr>
          <p:nvPr>
            <p:ph type="body" sz="half" idx="2"/>
          </p:nvPr>
        </p:nvSpPr>
        <p:spPr>
          <a:xfrm>
            <a:off x="839788" y="2099388"/>
            <a:ext cx="3932237" cy="3761662"/>
          </a:xfrm>
        </p:spPr>
        <p:txBody>
          <a:bodyPr>
            <a:noAutofit/>
          </a:bodyPr>
          <a:lstStyle/>
          <a:p>
            <a:r>
              <a:rPr lang="en-US" sz="1800" b="1" i="0" dirty="0">
                <a:effectLst/>
                <a:latin typeface="arial" panose="020B0604020202020204" pitchFamily="34" charset="0"/>
              </a:rPr>
              <a:t>Ecology</a:t>
            </a:r>
            <a:r>
              <a:rPr lang="en-US" sz="1800" b="0" i="0" dirty="0">
                <a:effectLst/>
                <a:latin typeface="arial" panose="020B0604020202020204" pitchFamily="34" charset="0"/>
              </a:rPr>
              <a:t> is a </a:t>
            </a:r>
            <a:r>
              <a:rPr lang="en-US" sz="1800" b="1" i="0" dirty="0">
                <a:effectLst/>
                <a:latin typeface="arial" panose="020B0604020202020204" pitchFamily="34" charset="0"/>
              </a:rPr>
              <a:t>multidisciplinary</a:t>
            </a:r>
            <a:r>
              <a:rPr lang="en-US" sz="1800" b="0" i="0" dirty="0">
                <a:effectLst/>
                <a:latin typeface="arial" panose="020B0604020202020204" pitchFamily="34" charset="0"/>
              </a:rPr>
              <a:t> science related with Biology, Climatology, Chemistry, Biochemistry, Physics, Biophysics, Geology and Geography. ... For </a:t>
            </a:r>
            <a:r>
              <a:rPr lang="en-US" sz="1800" b="1" i="0" dirty="0">
                <a:effectLst/>
                <a:latin typeface="arial" panose="020B0604020202020204" pitchFamily="34" charset="0"/>
              </a:rPr>
              <a:t>Ecology</a:t>
            </a:r>
            <a:r>
              <a:rPr lang="en-US" sz="1800" b="0" i="0" dirty="0">
                <a:effectLst/>
                <a:latin typeface="arial" panose="020B0604020202020204" pitchFamily="34" charset="0"/>
              </a:rPr>
              <a:t>, Geography is a very important discipline because of the specific distribution of living beings on Earth.</a:t>
            </a:r>
          </a:p>
          <a:p>
            <a:r>
              <a:rPr lang="en-US" sz="1800" b="1" i="0" dirty="0">
                <a:effectLst/>
                <a:latin typeface="arial" panose="020B0604020202020204" pitchFamily="34" charset="0"/>
              </a:rPr>
              <a:t>Ecology</a:t>
            </a:r>
            <a:r>
              <a:rPr lang="en-US" sz="1800" b="0" i="0" dirty="0">
                <a:effectLst/>
                <a:latin typeface="arial" panose="020B0604020202020204" pitchFamily="34" charset="0"/>
              </a:rPr>
              <a:t> is an </a:t>
            </a:r>
            <a:r>
              <a:rPr lang="en-US" sz="1800" b="1" i="0" dirty="0">
                <a:effectLst/>
                <a:latin typeface="arial" panose="020B0604020202020204" pitchFamily="34" charset="0"/>
              </a:rPr>
              <a:t>interdisciplinary science</a:t>
            </a:r>
            <a:r>
              <a:rPr lang="en-US" sz="1800" b="0" i="0" dirty="0">
                <a:effectLst/>
                <a:latin typeface="arial" panose="020B0604020202020204" pitchFamily="34" charset="0"/>
              </a:rPr>
              <a:t> which studies the interactions between all living beings and their environment, but also the interactions of living beings among</a:t>
            </a:r>
            <a:r>
              <a:rPr lang="en-US" sz="1800" b="0" i="0" dirty="0">
                <a:solidFill>
                  <a:srgbClr val="202124"/>
                </a:solidFill>
                <a:effectLst/>
                <a:latin typeface="arial" panose="020B0604020202020204" pitchFamily="34" charset="0"/>
              </a:rPr>
              <a:t> them</a:t>
            </a:r>
            <a:endParaRPr lang="en-IN" sz="1800" dirty="0"/>
          </a:p>
        </p:txBody>
      </p:sp>
    </p:spTree>
    <p:extLst>
      <p:ext uri="{BB962C8B-B14F-4D97-AF65-F5344CB8AC3E}">
        <p14:creationId xmlns:p14="http://schemas.microsoft.com/office/powerpoint/2010/main" val="3115898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E09EE2-0E98-4CC6-9A32-1BB5B22ABDAC}"/>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FC91CE86-E7CB-4D4A-BABA-BB60E79B385E}"/>
              </a:ext>
            </a:extLst>
          </p:cNvPr>
          <p:cNvSpPr>
            <a:spLocks noGrp="1"/>
          </p:cNvSpPr>
          <p:nvPr>
            <p:ph type="ctrTitle"/>
          </p:nvPr>
        </p:nvSpPr>
        <p:spPr>
          <a:xfrm>
            <a:off x="1524000" y="1122363"/>
            <a:ext cx="9144000" cy="846396"/>
          </a:xfrm>
        </p:spPr>
        <p:txBody>
          <a:bodyPr>
            <a:normAutofit fontScale="90000"/>
          </a:bodyPr>
          <a:lstStyle/>
          <a:p>
            <a:r>
              <a:rPr lang="en-US" sz="4000" b="1" dirty="0"/>
              <a:t>Disciplines of Ecology </a:t>
            </a:r>
            <a:br>
              <a:rPr lang="en-US" dirty="0"/>
            </a:br>
            <a:endParaRPr lang="en-IN" dirty="0"/>
          </a:p>
        </p:txBody>
      </p:sp>
      <p:sp>
        <p:nvSpPr>
          <p:cNvPr id="3" name="Subtitle 2">
            <a:extLst>
              <a:ext uri="{FF2B5EF4-FFF2-40B4-BE49-F238E27FC236}">
                <a16:creationId xmlns:a16="http://schemas.microsoft.com/office/drawing/2014/main" id="{4080824A-0088-415B-B309-9A0C14DA1730}"/>
              </a:ext>
            </a:extLst>
          </p:cNvPr>
          <p:cNvSpPr>
            <a:spLocks noGrp="1"/>
          </p:cNvSpPr>
          <p:nvPr>
            <p:ph type="subTitle" idx="1"/>
          </p:nvPr>
        </p:nvSpPr>
        <p:spPr>
          <a:xfrm>
            <a:off x="1524000" y="1250301"/>
            <a:ext cx="3617167" cy="3937519"/>
          </a:xfrm>
        </p:spPr>
        <p:txBody>
          <a:bodyPr>
            <a:noAutofit/>
          </a:bodyPr>
          <a:lstStyle/>
          <a:p>
            <a:pPr algn="l" fontAlgn="base"/>
            <a:r>
              <a:rPr lang="en-US" sz="2000" b="1" dirty="0">
                <a:effectLst/>
                <a:latin typeface="Georgia" panose="02040502050405020303" pitchFamily="18" charset="0"/>
              </a:rPr>
              <a:t>Behavioral Ecology:</a:t>
            </a:r>
            <a:endParaRPr lang="en-US" sz="2000" b="0" dirty="0">
              <a:effectLst/>
              <a:latin typeface="Georgia" panose="02040502050405020303" pitchFamily="18" charset="0"/>
            </a:endParaRPr>
          </a:p>
          <a:p>
            <a:pPr algn="l" fontAlgn="base"/>
            <a:r>
              <a:rPr lang="en-US" sz="2000" b="0" dirty="0">
                <a:effectLst/>
                <a:latin typeface="Georgia" panose="02040502050405020303" pitchFamily="18" charset="0"/>
              </a:rPr>
              <a:t>It is concerned with explaining the patterns of behavior in animals.</a:t>
            </a:r>
          </a:p>
          <a:p>
            <a:pPr algn="l" fontAlgn="base"/>
            <a:r>
              <a:rPr lang="en-US" sz="1600" b="1" i="0" dirty="0">
                <a:effectLst/>
                <a:latin typeface="arial" panose="020B0604020202020204" pitchFamily="34" charset="0"/>
              </a:rPr>
              <a:t>Behavioral ecology</a:t>
            </a:r>
            <a:r>
              <a:rPr lang="en-US" sz="1600" b="0" i="0" dirty="0">
                <a:effectLst/>
                <a:latin typeface="arial" panose="020B0604020202020204" pitchFamily="34" charset="0"/>
              </a:rPr>
              <a:t> is the study of </a:t>
            </a:r>
            <a:r>
              <a:rPr lang="en-US" sz="1600" b="1" i="0" dirty="0">
                <a:effectLst/>
                <a:latin typeface="arial" panose="020B0604020202020204" pitchFamily="34" charset="0"/>
              </a:rPr>
              <a:t>behavioral</a:t>
            </a:r>
            <a:r>
              <a:rPr lang="en-US" sz="1600" b="0" i="0" dirty="0">
                <a:effectLst/>
                <a:latin typeface="arial" panose="020B0604020202020204" pitchFamily="34" charset="0"/>
              </a:rPr>
              <a:t> interactions between individuals within populations and communities, usually in an evolutionary context. It looks at how competition and cooperation between and within species affects evolutionary fitness.</a:t>
            </a:r>
            <a:endParaRPr lang="en-US" sz="2000" b="0" dirty="0">
              <a:effectLst/>
              <a:latin typeface="Georgia" panose="02040502050405020303" pitchFamily="18" charset="0"/>
            </a:endParaRPr>
          </a:p>
        </p:txBody>
      </p:sp>
      <p:pic>
        <p:nvPicPr>
          <p:cNvPr id="7" name="Picture 6">
            <a:extLst>
              <a:ext uri="{FF2B5EF4-FFF2-40B4-BE49-F238E27FC236}">
                <a16:creationId xmlns:a16="http://schemas.microsoft.com/office/drawing/2014/main" id="{D963DB80-2160-4A2D-B596-0E4CF5B188BB}"/>
              </a:ext>
            </a:extLst>
          </p:cNvPr>
          <p:cNvPicPr>
            <a:picLocks noChangeAspect="1"/>
          </p:cNvPicPr>
          <p:nvPr/>
        </p:nvPicPr>
        <p:blipFill>
          <a:blip r:embed="rId3"/>
          <a:stretch>
            <a:fillRect/>
          </a:stretch>
        </p:blipFill>
        <p:spPr>
          <a:xfrm>
            <a:off x="5141167" y="2793742"/>
            <a:ext cx="3114481" cy="3114481"/>
          </a:xfrm>
          <a:prstGeom prst="rect">
            <a:avLst/>
          </a:prstGeom>
        </p:spPr>
      </p:pic>
      <p:pic>
        <p:nvPicPr>
          <p:cNvPr id="8" name="Picture 7">
            <a:extLst>
              <a:ext uri="{FF2B5EF4-FFF2-40B4-BE49-F238E27FC236}">
                <a16:creationId xmlns:a16="http://schemas.microsoft.com/office/drawing/2014/main" id="{7664727B-A42D-43F2-8A24-B21047DDA575}"/>
              </a:ext>
            </a:extLst>
          </p:cNvPr>
          <p:cNvPicPr>
            <a:picLocks noChangeAspect="1"/>
          </p:cNvPicPr>
          <p:nvPr/>
        </p:nvPicPr>
        <p:blipFill>
          <a:blip r:embed="rId4"/>
          <a:stretch>
            <a:fillRect/>
          </a:stretch>
        </p:blipFill>
        <p:spPr>
          <a:xfrm>
            <a:off x="8943975" y="698242"/>
            <a:ext cx="3181350" cy="4191000"/>
          </a:xfrm>
          <a:prstGeom prst="rect">
            <a:avLst/>
          </a:prstGeom>
        </p:spPr>
      </p:pic>
    </p:spTree>
    <p:extLst>
      <p:ext uri="{BB962C8B-B14F-4D97-AF65-F5344CB8AC3E}">
        <p14:creationId xmlns:p14="http://schemas.microsoft.com/office/powerpoint/2010/main" val="2369770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AB9F68-ECA3-482A-95D3-02702035C43C}"/>
              </a:ext>
            </a:extLst>
          </p:cNvPr>
          <p:cNvPicPr>
            <a:picLocks noChangeAspect="1"/>
          </p:cNvPicPr>
          <p:nvPr/>
        </p:nvPicPr>
        <p:blipFill>
          <a:blip r:embed="rId2"/>
          <a:stretch>
            <a:fillRect/>
          </a:stretch>
        </p:blipFill>
        <p:spPr>
          <a:xfrm>
            <a:off x="0" y="0"/>
            <a:ext cx="12192000" cy="6857999"/>
          </a:xfrm>
          <a:prstGeom prst="rect">
            <a:avLst/>
          </a:prstGeom>
        </p:spPr>
      </p:pic>
      <p:sp>
        <p:nvSpPr>
          <p:cNvPr id="3" name="Subtitle 2">
            <a:extLst>
              <a:ext uri="{FF2B5EF4-FFF2-40B4-BE49-F238E27FC236}">
                <a16:creationId xmlns:a16="http://schemas.microsoft.com/office/drawing/2014/main" id="{D759DE6F-8EE0-47E8-8506-4516C19B9290}"/>
              </a:ext>
            </a:extLst>
          </p:cNvPr>
          <p:cNvSpPr>
            <a:spLocks noGrp="1"/>
          </p:cNvSpPr>
          <p:nvPr>
            <p:ph type="subTitle" idx="1"/>
          </p:nvPr>
        </p:nvSpPr>
        <p:spPr>
          <a:xfrm>
            <a:off x="805542" y="1268963"/>
            <a:ext cx="4438261" cy="4870580"/>
          </a:xfrm>
        </p:spPr>
        <p:txBody>
          <a:bodyPr>
            <a:normAutofit fontScale="85000" lnSpcReduction="10000"/>
          </a:bodyPr>
          <a:lstStyle/>
          <a:p>
            <a:pPr algn="l" fontAlgn="base"/>
            <a:r>
              <a:rPr lang="en-US" sz="2400" b="1" dirty="0">
                <a:effectLst/>
                <a:latin typeface="Georgia" panose="02040502050405020303" pitchFamily="18" charset="0"/>
              </a:rPr>
              <a:t>Physiological Ecology or Eco-Physiology:</a:t>
            </a:r>
            <a:endParaRPr lang="en-US" sz="2400" b="0" dirty="0">
              <a:effectLst/>
              <a:latin typeface="Georgia" panose="02040502050405020303" pitchFamily="18" charset="0"/>
            </a:endParaRPr>
          </a:p>
          <a:p>
            <a:pPr algn="l" fontAlgn="base"/>
            <a:r>
              <a:rPr lang="en-US" sz="2400" b="0" dirty="0">
                <a:effectLst/>
                <a:latin typeface="Georgia" panose="02040502050405020303" pitchFamily="18" charset="0"/>
              </a:rPr>
              <a:t>It deals with how organisms are adapt­ed to respond to temperature, maintain prop­er water and salt balance, balance levels of oxygen and carbon dioxide, or deals with other factors of their physical environment.</a:t>
            </a:r>
          </a:p>
          <a:p>
            <a:pPr algn="l" fontAlgn="base"/>
            <a:endParaRPr lang="en-US" i="0" dirty="0">
              <a:latin typeface="Georgia" panose="02040502050405020303" pitchFamily="18" charset="0"/>
            </a:endParaRPr>
          </a:p>
          <a:p>
            <a:pPr algn="l" fontAlgn="base"/>
            <a:r>
              <a:rPr lang="en-US" b="1" i="0" dirty="0">
                <a:effectLst/>
                <a:latin typeface="arial" panose="020B0604020202020204" pitchFamily="34" charset="0"/>
              </a:rPr>
              <a:t> Ecophysiology</a:t>
            </a:r>
            <a:r>
              <a:rPr lang="en-US" b="0" i="0" dirty="0">
                <a:effectLst/>
                <a:latin typeface="arial" panose="020B0604020202020204" pitchFamily="34" charset="0"/>
              </a:rPr>
              <a:t> is the study of how a community of plants, animals, and microorganisms function together. Environmental </a:t>
            </a:r>
            <a:r>
              <a:rPr lang="en-US" b="1" i="0" dirty="0">
                <a:effectLst/>
                <a:latin typeface="arial" panose="020B0604020202020204" pitchFamily="34" charset="0"/>
              </a:rPr>
              <a:t>ecophysiology</a:t>
            </a:r>
            <a:r>
              <a:rPr lang="en-US" b="0" i="0" dirty="0">
                <a:effectLst/>
                <a:latin typeface="arial" panose="020B0604020202020204" pitchFamily="34" charset="0"/>
              </a:rPr>
              <a:t> is the study of how factors such as light, temperature, atmospheric carbon dioxide concentration, wind, relative humidity, soil water, and nutrients affect community function.</a:t>
            </a:r>
            <a:endParaRPr lang="en-US" sz="2400" b="0" dirty="0">
              <a:effectLst/>
              <a:latin typeface="Georgia" panose="02040502050405020303" pitchFamily="18" charset="0"/>
            </a:endParaRPr>
          </a:p>
        </p:txBody>
      </p:sp>
      <p:pic>
        <p:nvPicPr>
          <p:cNvPr id="5" name="Picture 4">
            <a:extLst>
              <a:ext uri="{FF2B5EF4-FFF2-40B4-BE49-F238E27FC236}">
                <a16:creationId xmlns:a16="http://schemas.microsoft.com/office/drawing/2014/main" id="{74A6E01E-AC80-401C-9DB1-46E80E9005FB}"/>
              </a:ext>
            </a:extLst>
          </p:cNvPr>
          <p:cNvPicPr>
            <a:picLocks noChangeAspect="1"/>
          </p:cNvPicPr>
          <p:nvPr/>
        </p:nvPicPr>
        <p:blipFill>
          <a:blip r:embed="rId3"/>
          <a:stretch>
            <a:fillRect/>
          </a:stretch>
        </p:blipFill>
        <p:spPr>
          <a:xfrm>
            <a:off x="6540759" y="1531579"/>
            <a:ext cx="5313153" cy="4192409"/>
          </a:xfrm>
          <a:prstGeom prst="rect">
            <a:avLst/>
          </a:prstGeom>
        </p:spPr>
      </p:pic>
    </p:spTree>
    <p:extLst>
      <p:ext uri="{BB962C8B-B14F-4D97-AF65-F5344CB8AC3E}">
        <p14:creationId xmlns:p14="http://schemas.microsoft.com/office/powerpoint/2010/main" val="2765263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02E490-0652-480E-B6D3-09E623592EF5}"/>
              </a:ext>
            </a:extLst>
          </p:cNvPr>
          <p:cNvPicPr>
            <a:picLocks noChangeAspect="1"/>
          </p:cNvPicPr>
          <p:nvPr/>
        </p:nvPicPr>
        <p:blipFill>
          <a:blip r:embed="rId2"/>
          <a:stretch>
            <a:fillRect/>
          </a:stretch>
        </p:blipFill>
        <p:spPr>
          <a:xfrm>
            <a:off x="0" y="0"/>
            <a:ext cx="12192000" cy="6857999"/>
          </a:xfrm>
          <a:prstGeom prst="rect">
            <a:avLst/>
          </a:prstGeom>
        </p:spPr>
      </p:pic>
      <p:sp>
        <p:nvSpPr>
          <p:cNvPr id="3" name="Subtitle 2">
            <a:extLst>
              <a:ext uri="{FF2B5EF4-FFF2-40B4-BE49-F238E27FC236}">
                <a16:creationId xmlns:a16="http://schemas.microsoft.com/office/drawing/2014/main" id="{1DBBF231-905B-4BE0-8769-6E96CCF07ABC}"/>
              </a:ext>
            </a:extLst>
          </p:cNvPr>
          <p:cNvSpPr>
            <a:spLocks noGrp="1"/>
          </p:cNvSpPr>
          <p:nvPr>
            <p:ph type="subTitle" idx="1"/>
          </p:nvPr>
        </p:nvSpPr>
        <p:spPr>
          <a:xfrm>
            <a:off x="777550" y="1024034"/>
            <a:ext cx="4167673" cy="5124839"/>
          </a:xfrm>
        </p:spPr>
        <p:txBody>
          <a:bodyPr>
            <a:normAutofit fontScale="85000" lnSpcReduction="10000"/>
          </a:bodyPr>
          <a:lstStyle/>
          <a:p>
            <a:pPr algn="l" fontAlgn="base"/>
            <a:r>
              <a:rPr lang="en-US" sz="2400" b="1" dirty="0">
                <a:effectLst/>
                <a:latin typeface="Georgia" panose="02040502050405020303" pitchFamily="18" charset="0"/>
              </a:rPr>
              <a:t>Molecular Ecology:</a:t>
            </a:r>
            <a:endParaRPr lang="en-US" sz="2400" b="0" dirty="0">
              <a:effectLst/>
              <a:latin typeface="Georgia" panose="02040502050405020303" pitchFamily="18" charset="0"/>
            </a:endParaRPr>
          </a:p>
          <a:p>
            <a:pPr algn="l" fontAlgn="base"/>
            <a:r>
              <a:rPr lang="en-US" sz="2400" b="0" dirty="0">
                <a:effectLst/>
                <a:latin typeface="Georgia" panose="02040502050405020303" pitchFamily="18" charset="0"/>
              </a:rPr>
              <a:t>The use of mole­cular biology to directly tackle ecological problems is the focus of molecular biology.</a:t>
            </a:r>
          </a:p>
          <a:p>
            <a:pPr algn="l" fontAlgn="base"/>
            <a:endParaRPr lang="en-US" sz="2400" b="0" dirty="0">
              <a:effectLst/>
              <a:latin typeface="Georgia" panose="02040502050405020303" pitchFamily="18" charset="0"/>
            </a:endParaRPr>
          </a:p>
          <a:p>
            <a:pPr algn="l"/>
            <a:r>
              <a:rPr lang="en-US" b="1" i="0" dirty="0">
                <a:effectLst/>
                <a:latin typeface="Arial" panose="020B0604020202020204" pitchFamily="34" charset="0"/>
              </a:rPr>
              <a:t>Molecular ecology</a:t>
            </a:r>
            <a:r>
              <a:rPr lang="en-US" b="0" i="0" dirty="0">
                <a:effectLst/>
                <a:latin typeface="Arial" panose="020B0604020202020204" pitchFamily="34" charset="0"/>
              </a:rPr>
              <a:t> is a field of </a:t>
            </a:r>
            <a:r>
              <a:rPr lang="en-US" b="0" i="0" u="none" strike="noStrike" dirty="0">
                <a:effectLst/>
                <a:latin typeface="Arial" panose="020B0604020202020204" pitchFamily="34" charset="0"/>
              </a:rPr>
              <a:t>evolutionary biology</a:t>
            </a:r>
            <a:r>
              <a:rPr lang="en-US" b="0" i="0" dirty="0">
                <a:effectLst/>
                <a:latin typeface="Arial" panose="020B0604020202020204" pitchFamily="34" charset="0"/>
              </a:rPr>
              <a:t> that is concerned with applying molecular </a:t>
            </a:r>
            <a:r>
              <a:rPr lang="en-US" b="0" i="0" u="none" strike="noStrike" dirty="0">
                <a:effectLst/>
                <a:latin typeface="Arial" panose="020B0604020202020204" pitchFamily="34" charset="0"/>
              </a:rPr>
              <a:t>population genetics</a:t>
            </a:r>
            <a:r>
              <a:rPr lang="en-US" b="0" i="0" dirty="0">
                <a:effectLst/>
                <a:latin typeface="Arial" panose="020B0604020202020204" pitchFamily="34" charset="0"/>
              </a:rPr>
              <a:t>, </a:t>
            </a:r>
            <a:r>
              <a:rPr lang="en-US" b="0" i="0" u="none" strike="noStrike" dirty="0">
                <a:effectLst/>
                <a:latin typeface="Arial" panose="020B0604020202020204" pitchFamily="34" charset="0"/>
              </a:rPr>
              <a:t>molecular phylogenetics</a:t>
            </a:r>
            <a:r>
              <a:rPr lang="en-US" b="0" i="0" dirty="0">
                <a:effectLst/>
                <a:latin typeface="Arial" panose="020B0604020202020204" pitchFamily="34" charset="0"/>
              </a:rPr>
              <a:t>, and more recently </a:t>
            </a:r>
            <a:r>
              <a:rPr lang="en-US" b="0" i="0" u="none" strike="noStrike" dirty="0">
                <a:effectLst/>
                <a:latin typeface="Arial" panose="020B0604020202020204" pitchFamily="34" charset="0"/>
              </a:rPr>
              <a:t>genomics</a:t>
            </a:r>
            <a:r>
              <a:rPr lang="en-US" b="0" i="0" dirty="0">
                <a:effectLst/>
                <a:latin typeface="Arial" panose="020B0604020202020204" pitchFamily="34" charset="0"/>
              </a:rPr>
              <a:t> to traditional </a:t>
            </a:r>
            <a:r>
              <a:rPr lang="en-US" b="0" i="0" u="none" strike="noStrike" dirty="0">
                <a:effectLst/>
                <a:latin typeface="Arial" panose="020B0604020202020204" pitchFamily="34" charset="0"/>
              </a:rPr>
              <a:t>ecological</a:t>
            </a:r>
            <a:r>
              <a:rPr lang="en-US" b="0" i="0" dirty="0">
                <a:effectLst/>
                <a:latin typeface="Arial" panose="020B0604020202020204" pitchFamily="34" charset="0"/>
              </a:rPr>
              <a:t> questions (e.g., species diagnosis, conservation and assessment of biodiversity, species-area relationships, and many questions in behavioral ecology). It is virtually synonymous with the field of "Ecological Genetics" </a:t>
            </a:r>
            <a:endParaRPr lang="en-IN" dirty="0"/>
          </a:p>
        </p:txBody>
      </p:sp>
      <p:pic>
        <p:nvPicPr>
          <p:cNvPr id="4" name="Picture 3">
            <a:extLst>
              <a:ext uri="{FF2B5EF4-FFF2-40B4-BE49-F238E27FC236}">
                <a16:creationId xmlns:a16="http://schemas.microsoft.com/office/drawing/2014/main" id="{F660BB78-B335-4240-BB0B-FFE306AE275A}"/>
              </a:ext>
            </a:extLst>
          </p:cNvPr>
          <p:cNvPicPr>
            <a:picLocks noChangeAspect="1"/>
          </p:cNvPicPr>
          <p:nvPr/>
        </p:nvPicPr>
        <p:blipFill>
          <a:blip r:embed="rId3"/>
          <a:stretch>
            <a:fillRect/>
          </a:stretch>
        </p:blipFill>
        <p:spPr>
          <a:xfrm>
            <a:off x="6578083" y="0"/>
            <a:ext cx="5613918" cy="6858000"/>
          </a:xfrm>
          <a:prstGeom prst="rect">
            <a:avLst/>
          </a:prstGeom>
        </p:spPr>
      </p:pic>
    </p:spTree>
    <p:extLst>
      <p:ext uri="{BB962C8B-B14F-4D97-AF65-F5344CB8AC3E}">
        <p14:creationId xmlns:p14="http://schemas.microsoft.com/office/powerpoint/2010/main" val="617047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4D00A1-8096-4517-AEA4-2506CA4F3D0A}"/>
              </a:ext>
            </a:extLst>
          </p:cNvPr>
          <p:cNvPicPr>
            <a:picLocks noChangeAspect="1"/>
          </p:cNvPicPr>
          <p:nvPr/>
        </p:nvPicPr>
        <p:blipFill>
          <a:blip r:embed="rId2"/>
          <a:stretch>
            <a:fillRect/>
          </a:stretch>
        </p:blipFill>
        <p:spPr>
          <a:xfrm>
            <a:off x="0" y="0"/>
            <a:ext cx="12192000" cy="6857999"/>
          </a:xfrm>
          <a:prstGeom prst="rect">
            <a:avLst/>
          </a:prstGeom>
        </p:spPr>
      </p:pic>
      <p:sp>
        <p:nvSpPr>
          <p:cNvPr id="3" name="Subtitle 2">
            <a:extLst>
              <a:ext uri="{FF2B5EF4-FFF2-40B4-BE49-F238E27FC236}">
                <a16:creationId xmlns:a16="http://schemas.microsoft.com/office/drawing/2014/main" id="{4198F3DE-ABC7-43A6-818B-415EBEAD8A7E}"/>
              </a:ext>
            </a:extLst>
          </p:cNvPr>
          <p:cNvSpPr>
            <a:spLocks noGrp="1"/>
          </p:cNvSpPr>
          <p:nvPr>
            <p:ph type="subTitle" idx="1"/>
          </p:nvPr>
        </p:nvSpPr>
        <p:spPr>
          <a:xfrm>
            <a:off x="469639" y="838588"/>
            <a:ext cx="3971731" cy="5180823"/>
          </a:xfrm>
        </p:spPr>
        <p:txBody>
          <a:bodyPr>
            <a:normAutofit fontScale="77500" lnSpcReduction="20000"/>
          </a:bodyPr>
          <a:lstStyle/>
          <a:p>
            <a:pPr algn="l"/>
            <a:r>
              <a:rPr lang="en-IN" sz="2400" b="1" i="0" dirty="0">
                <a:effectLst/>
                <a:latin typeface="Georgia" panose="02040502050405020303" pitchFamily="18" charset="0"/>
              </a:rPr>
              <a:t>Evolutionary Ecology:</a:t>
            </a:r>
            <a:r>
              <a:rPr lang="en-US" sz="2400" b="0" i="0" dirty="0">
                <a:effectLst/>
                <a:latin typeface="Georgia" panose="02040502050405020303" pitchFamily="18" charset="0"/>
              </a:rPr>
              <a:t>Evolutio­nary ecology emphasizes the impact of evo­lution on current patterns and human induced changes.</a:t>
            </a:r>
          </a:p>
          <a:p>
            <a:pPr algn="l"/>
            <a:endParaRPr lang="en-US" sz="2400" b="0" i="0" dirty="0">
              <a:effectLst/>
              <a:latin typeface="Georgia" panose="02040502050405020303" pitchFamily="18" charset="0"/>
            </a:endParaRPr>
          </a:p>
          <a:p>
            <a:pPr algn="l"/>
            <a:r>
              <a:rPr lang="en-US" b="1" i="0" dirty="0">
                <a:effectLst/>
                <a:latin typeface="arial" panose="020B0604020202020204" pitchFamily="34" charset="0"/>
              </a:rPr>
              <a:t>Evolutionary ecology</a:t>
            </a:r>
            <a:r>
              <a:rPr lang="en-US" b="0" i="0" dirty="0">
                <a:effectLst/>
                <a:latin typeface="arial" panose="020B0604020202020204" pitchFamily="34" charset="0"/>
              </a:rPr>
              <a:t> is a field within both </a:t>
            </a:r>
            <a:r>
              <a:rPr lang="en-US" b="1" i="0" dirty="0">
                <a:effectLst/>
                <a:latin typeface="arial" panose="020B0604020202020204" pitchFamily="34" charset="0"/>
              </a:rPr>
              <a:t>ecology</a:t>
            </a:r>
            <a:r>
              <a:rPr lang="en-US" b="0" i="0" dirty="0">
                <a:effectLst/>
                <a:latin typeface="arial" panose="020B0604020202020204" pitchFamily="34" charset="0"/>
              </a:rPr>
              <a:t> and </a:t>
            </a:r>
            <a:r>
              <a:rPr lang="en-US" b="1" i="0" dirty="0">
                <a:effectLst/>
                <a:latin typeface="arial" panose="020B0604020202020204" pitchFamily="34" charset="0"/>
              </a:rPr>
              <a:t>evolution</a:t>
            </a:r>
            <a:r>
              <a:rPr lang="en-US" b="0" i="0" dirty="0">
                <a:effectLst/>
                <a:latin typeface="arial" panose="020B0604020202020204" pitchFamily="34" charset="0"/>
              </a:rPr>
              <a:t> that examines how interactions between and within species evolve. It explicitly considers the </a:t>
            </a:r>
            <a:r>
              <a:rPr lang="en-US" b="1" i="0" dirty="0">
                <a:effectLst/>
                <a:latin typeface="arial" panose="020B0604020202020204" pitchFamily="34" charset="0"/>
              </a:rPr>
              <a:t>evolutionary</a:t>
            </a:r>
            <a:r>
              <a:rPr lang="en-US" b="0" i="0" dirty="0">
                <a:effectLst/>
                <a:latin typeface="arial" panose="020B0604020202020204" pitchFamily="34" charset="0"/>
              </a:rPr>
              <a:t> effects of competitors, mutualists, predators, prey and pathogens.</a:t>
            </a:r>
          </a:p>
          <a:p>
            <a:pPr algn="l"/>
            <a:r>
              <a:rPr lang="en-US" b="0" i="0" dirty="0">
                <a:effectLst/>
                <a:latin typeface="arial" panose="020B0604020202020204" pitchFamily="34" charset="0"/>
              </a:rPr>
              <a:t> It plays a </a:t>
            </a:r>
            <a:r>
              <a:rPr lang="en-US" b="1" i="0" dirty="0">
                <a:effectLst/>
                <a:latin typeface="arial" panose="020B0604020202020204" pitchFamily="34" charset="0"/>
              </a:rPr>
              <a:t>significant</a:t>
            </a:r>
            <a:r>
              <a:rPr lang="en-US" b="0" i="0" dirty="0">
                <a:effectLst/>
                <a:latin typeface="arial" panose="020B0604020202020204" pitchFamily="34" charset="0"/>
              </a:rPr>
              <a:t> role in forming new species and in modifying living ones. The </a:t>
            </a:r>
            <a:r>
              <a:rPr lang="en-US" b="1" i="0" dirty="0">
                <a:effectLst/>
                <a:latin typeface="arial" panose="020B0604020202020204" pitchFamily="34" charset="0"/>
              </a:rPr>
              <a:t>environment</a:t>
            </a:r>
            <a:r>
              <a:rPr lang="en-US" b="0" i="0" dirty="0">
                <a:effectLst/>
                <a:latin typeface="arial" panose="020B0604020202020204" pitchFamily="34" charset="0"/>
              </a:rPr>
              <a:t> defines a template and the process of </a:t>
            </a:r>
            <a:r>
              <a:rPr lang="en-US" b="1" i="0" dirty="0">
                <a:effectLst/>
                <a:latin typeface="arial" panose="020B0604020202020204" pitchFamily="34" charset="0"/>
              </a:rPr>
              <a:t>evolution</a:t>
            </a:r>
            <a:r>
              <a:rPr lang="en-US" b="0" i="0" dirty="0">
                <a:effectLst/>
                <a:latin typeface="arial" panose="020B0604020202020204" pitchFamily="34" charset="0"/>
              </a:rPr>
              <a:t> by natural selection shapes organisms </a:t>
            </a:r>
            <a:r>
              <a:rPr lang="en-US" b="0" i="0" dirty="0">
                <a:solidFill>
                  <a:srgbClr val="202124"/>
                </a:solidFill>
                <a:effectLst/>
                <a:latin typeface="arial" panose="020B0604020202020204" pitchFamily="34" charset="0"/>
              </a:rPr>
              <a:t>to fit that template.</a:t>
            </a:r>
            <a:endParaRPr lang="en-IN" dirty="0"/>
          </a:p>
        </p:txBody>
      </p:sp>
      <p:pic>
        <p:nvPicPr>
          <p:cNvPr id="4" name="Picture 3">
            <a:extLst>
              <a:ext uri="{FF2B5EF4-FFF2-40B4-BE49-F238E27FC236}">
                <a16:creationId xmlns:a16="http://schemas.microsoft.com/office/drawing/2014/main" id="{9BBAEC91-8F55-4519-BED1-9EB676879340}"/>
              </a:ext>
            </a:extLst>
          </p:cNvPr>
          <p:cNvPicPr>
            <a:picLocks noChangeAspect="1"/>
          </p:cNvPicPr>
          <p:nvPr/>
        </p:nvPicPr>
        <p:blipFill rotWithShape="1">
          <a:blip r:embed="rId3"/>
          <a:srcRect l="6756" r="5861"/>
          <a:stretch/>
        </p:blipFill>
        <p:spPr>
          <a:xfrm>
            <a:off x="5131837" y="1114425"/>
            <a:ext cx="6758475" cy="4629150"/>
          </a:xfrm>
          <a:prstGeom prst="rect">
            <a:avLst/>
          </a:prstGeom>
        </p:spPr>
      </p:pic>
    </p:spTree>
    <p:extLst>
      <p:ext uri="{BB962C8B-B14F-4D97-AF65-F5344CB8AC3E}">
        <p14:creationId xmlns:p14="http://schemas.microsoft.com/office/powerpoint/2010/main" val="3532530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2D6837-9774-4D75-A79B-2934A64E2F66}"/>
              </a:ext>
            </a:extLst>
          </p:cNvPr>
          <p:cNvPicPr>
            <a:picLocks noChangeAspect="1"/>
          </p:cNvPicPr>
          <p:nvPr/>
        </p:nvPicPr>
        <p:blipFill>
          <a:blip r:embed="rId2"/>
          <a:stretch>
            <a:fillRect/>
          </a:stretch>
        </p:blipFill>
        <p:spPr>
          <a:xfrm>
            <a:off x="0" y="0"/>
            <a:ext cx="12192000" cy="6857999"/>
          </a:xfrm>
          <a:prstGeom prst="rect">
            <a:avLst/>
          </a:prstGeom>
        </p:spPr>
      </p:pic>
      <p:sp>
        <p:nvSpPr>
          <p:cNvPr id="3" name="Subtitle 2">
            <a:extLst>
              <a:ext uri="{FF2B5EF4-FFF2-40B4-BE49-F238E27FC236}">
                <a16:creationId xmlns:a16="http://schemas.microsoft.com/office/drawing/2014/main" id="{FCFA655E-9949-4364-BCA4-56036A15267E}"/>
              </a:ext>
            </a:extLst>
          </p:cNvPr>
          <p:cNvSpPr>
            <a:spLocks noGrp="1"/>
          </p:cNvSpPr>
          <p:nvPr>
            <p:ph type="subTitle" idx="1"/>
          </p:nvPr>
        </p:nvSpPr>
        <p:spPr>
          <a:xfrm>
            <a:off x="385663" y="866580"/>
            <a:ext cx="4456924" cy="5124839"/>
          </a:xfrm>
        </p:spPr>
        <p:txBody>
          <a:bodyPr>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N" sz="1800" b="1" i="0" u="none" strike="noStrike" kern="1200" cap="none" spc="0" normalizeH="0" baseline="0" noProof="0" dirty="0">
                <a:ln>
                  <a:noFill/>
                </a:ln>
                <a:effectLst/>
                <a:uLnTx/>
                <a:uFillTx/>
                <a:latin typeface="Georgia" panose="02040502050405020303" pitchFamily="18" charset="0"/>
                <a:ea typeface="+mn-ea"/>
                <a:cs typeface="+mn-cs"/>
              </a:rPr>
              <a:t>Ecosystem Ecology:</a:t>
            </a:r>
            <a:r>
              <a:rPr kumimoji="0" lang="en-US" sz="1800" b="0" i="0" u="none" strike="noStrike" kern="1200" cap="none" spc="0" normalizeH="0" baseline="0" noProof="0" dirty="0">
                <a:ln>
                  <a:noFill/>
                </a:ln>
                <a:effectLst/>
                <a:uLnTx/>
                <a:uFillTx/>
                <a:latin typeface="Georgia" panose="02040502050405020303" pitchFamily="18" charset="0"/>
                <a:ea typeface="+mn-ea"/>
                <a:cs typeface="+mn-cs"/>
              </a:rPr>
              <a:t>The interaction between the biotic and abiotic components called an ecosystem is the sub-field of ecology called ecosystem ecology.</a:t>
            </a:r>
            <a:endParaRPr kumimoji="0" lang="en-IN" sz="1800" b="0" i="0"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kumimoji="0" lang="en-US" sz="1800" b="1" i="0" u="none" strike="noStrike" kern="1200" cap="none" spc="0" normalizeH="0" baseline="0" noProof="0" dirty="0">
              <a:ln>
                <a:noFill/>
              </a:ln>
              <a:effectLst/>
              <a:uLnTx/>
              <a:uFillTx/>
              <a:latin typeface="Georgia" panose="02040502050405020303" pitchFamily="18" charset="0"/>
              <a:ea typeface="+mn-ea"/>
              <a:cs typeface="+mn-cs"/>
            </a:endParaRPr>
          </a:p>
          <a:p>
            <a:r>
              <a:rPr lang="en-US" sz="1800" b="1" i="0" dirty="0">
                <a:effectLst/>
                <a:latin typeface="arial" panose="020B0604020202020204" pitchFamily="34" charset="0"/>
              </a:rPr>
              <a:t>Ecosystem ecology</a:t>
            </a:r>
            <a:r>
              <a:rPr lang="en-US" sz="1800" b="0" i="0" dirty="0">
                <a:effectLst/>
                <a:latin typeface="arial" panose="020B0604020202020204" pitchFamily="34" charset="0"/>
              </a:rPr>
              <a:t> is the study of these and other questions about the living and nonliving components within the environment, how these factors interact with each other, and how both natural and human-induced changes affect how they function. Ecosystem ecology is the integrated study of living and non-living components of ecosystems and their interactions within an ecosystem framework. This science examines how ecosystems work and relates this to their components such as chemicals, bedrock, soil, plants, and animals.</a:t>
            </a:r>
            <a:endParaRPr lang="en-IN" sz="1800" dirty="0"/>
          </a:p>
        </p:txBody>
      </p:sp>
      <p:pic>
        <p:nvPicPr>
          <p:cNvPr id="4" name="Picture 3">
            <a:extLst>
              <a:ext uri="{FF2B5EF4-FFF2-40B4-BE49-F238E27FC236}">
                <a16:creationId xmlns:a16="http://schemas.microsoft.com/office/drawing/2014/main" id="{6A0A5CA7-DBB1-4AF2-8A4D-DBC4FA0D8989}"/>
              </a:ext>
            </a:extLst>
          </p:cNvPr>
          <p:cNvPicPr>
            <a:picLocks noChangeAspect="1"/>
          </p:cNvPicPr>
          <p:nvPr/>
        </p:nvPicPr>
        <p:blipFill>
          <a:blip r:embed="rId3"/>
          <a:stretch>
            <a:fillRect/>
          </a:stretch>
        </p:blipFill>
        <p:spPr>
          <a:xfrm>
            <a:off x="6849836" y="2124074"/>
            <a:ext cx="4762500" cy="2609850"/>
          </a:xfrm>
          <a:prstGeom prst="rect">
            <a:avLst/>
          </a:prstGeom>
        </p:spPr>
      </p:pic>
    </p:spTree>
    <p:extLst>
      <p:ext uri="{BB962C8B-B14F-4D97-AF65-F5344CB8AC3E}">
        <p14:creationId xmlns:p14="http://schemas.microsoft.com/office/powerpoint/2010/main" val="3484141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D1577A-2336-4F36-9BE0-3D321479B2E6}"/>
              </a:ext>
            </a:extLst>
          </p:cNvPr>
          <p:cNvPicPr>
            <a:picLocks noChangeAspect="1"/>
          </p:cNvPicPr>
          <p:nvPr/>
        </p:nvPicPr>
        <p:blipFill>
          <a:blip r:embed="rId2"/>
          <a:stretch>
            <a:fillRect/>
          </a:stretch>
        </p:blipFill>
        <p:spPr>
          <a:xfrm>
            <a:off x="0" y="0"/>
            <a:ext cx="12192000" cy="6857999"/>
          </a:xfrm>
          <a:prstGeom prst="rect">
            <a:avLst/>
          </a:prstGeom>
        </p:spPr>
      </p:pic>
      <p:sp>
        <p:nvSpPr>
          <p:cNvPr id="3" name="Subtitle 2">
            <a:extLst>
              <a:ext uri="{FF2B5EF4-FFF2-40B4-BE49-F238E27FC236}">
                <a16:creationId xmlns:a16="http://schemas.microsoft.com/office/drawing/2014/main" id="{0144A930-9825-47F2-ACB0-CD245FB2F8E0}"/>
              </a:ext>
            </a:extLst>
          </p:cNvPr>
          <p:cNvSpPr>
            <a:spLocks noGrp="1"/>
          </p:cNvSpPr>
          <p:nvPr>
            <p:ph type="subTitle" idx="1"/>
          </p:nvPr>
        </p:nvSpPr>
        <p:spPr>
          <a:xfrm>
            <a:off x="1001486" y="1040363"/>
            <a:ext cx="4139682" cy="4777274"/>
          </a:xfrm>
        </p:spPr>
        <p:txBody>
          <a:bodyPr>
            <a:normAutofit fontScale="85000" lnSpcReduction="20000"/>
          </a:bodyPr>
          <a:lstStyle/>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effectLst/>
                <a:uLnTx/>
                <a:uFillTx/>
                <a:latin typeface="Georgia" panose="02040502050405020303" pitchFamily="18" charset="0"/>
                <a:ea typeface="+mn-ea"/>
                <a:cs typeface="+mn-cs"/>
              </a:rPr>
              <a:t>Population Ecology:</a:t>
            </a:r>
            <a:endParaRPr kumimoji="0" lang="en-US" sz="2400" b="0" i="0" u="none" strike="noStrike" kern="1200" cap="none" spc="0" normalizeH="0" baseline="0" noProof="0" dirty="0">
              <a:ln>
                <a:noFill/>
              </a:ln>
              <a:effectLst/>
              <a:uLnTx/>
              <a:uFillTx/>
              <a:latin typeface="Georgia" panose="02040502050405020303" pitchFamily="18" charset="0"/>
              <a:ea typeface="+mn-ea"/>
              <a:cs typeface="+mn-cs"/>
            </a:endParaRP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effectLst/>
                <a:uLnTx/>
                <a:uFillTx/>
                <a:latin typeface="Georgia" panose="02040502050405020303" pitchFamily="18" charset="0"/>
                <a:ea typeface="+mn-ea"/>
                <a:cs typeface="+mn-cs"/>
              </a:rPr>
              <a:t>Population ecology constitutes organisms of the same species living in the same place and same time.</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lang="en-US" b="1" i="0" dirty="0">
                <a:effectLst/>
                <a:latin typeface="arial" panose="020B0604020202020204" pitchFamily="34" charset="0"/>
              </a:rPr>
              <a:t>Population ecology</a:t>
            </a:r>
            <a:r>
              <a:rPr lang="en-US" b="0" i="0" dirty="0">
                <a:effectLst/>
                <a:latin typeface="arial" panose="020B0604020202020204" pitchFamily="34" charset="0"/>
              </a:rPr>
              <a:t> is the study of these and other questions about what factors affect </a:t>
            </a:r>
            <a:r>
              <a:rPr lang="en-US" b="1" i="0" dirty="0">
                <a:effectLst/>
                <a:latin typeface="arial" panose="020B0604020202020204" pitchFamily="34" charset="0"/>
              </a:rPr>
              <a:t>population</a:t>
            </a:r>
            <a:r>
              <a:rPr lang="en-US" b="0" i="0" dirty="0">
                <a:effectLst/>
                <a:latin typeface="arial" panose="020B0604020202020204" pitchFamily="34" charset="0"/>
              </a:rPr>
              <a:t> and how and why a </a:t>
            </a:r>
            <a:r>
              <a:rPr lang="en-US" b="1" i="0" dirty="0">
                <a:effectLst/>
                <a:latin typeface="arial" panose="020B0604020202020204" pitchFamily="34" charset="0"/>
              </a:rPr>
              <a:t>population</a:t>
            </a:r>
            <a:r>
              <a:rPr lang="en-US" b="0" i="0" dirty="0">
                <a:effectLst/>
                <a:latin typeface="arial" panose="020B0604020202020204" pitchFamily="34" charset="0"/>
              </a:rPr>
              <a:t> changes over time. </a:t>
            </a:r>
            <a:r>
              <a:rPr lang="en-US" b="1" i="0" dirty="0">
                <a:effectLst/>
                <a:latin typeface="arial" panose="020B0604020202020204" pitchFamily="34" charset="0"/>
              </a:rPr>
              <a:t>Population ecology</a:t>
            </a:r>
            <a:r>
              <a:rPr lang="en-US" b="0" i="0" dirty="0">
                <a:effectLst/>
                <a:latin typeface="arial" panose="020B0604020202020204" pitchFamily="34" charset="0"/>
              </a:rPr>
              <a:t> has its deepest historic roots, and its richest development, in the study of </a:t>
            </a:r>
            <a:r>
              <a:rPr lang="en-US" b="1" i="0" dirty="0">
                <a:effectLst/>
                <a:latin typeface="arial" panose="020B0604020202020204" pitchFamily="34" charset="0"/>
              </a:rPr>
              <a:t>population</a:t>
            </a:r>
            <a:r>
              <a:rPr lang="en-US" b="0" i="0" dirty="0">
                <a:effectLst/>
                <a:latin typeface="arial" panose="020B0604020202020204" pitchFamily="34" charset="0"/>
              </a:rPr>
              <a:t> growth, regulation, and dynamics, or demography.</a:t>
            </a:r>
            <a:endParaRPr kumimoji="0" lang="en-US" sz="2400" b="0" i="0" u="none" strike="noStrike" kern="1200" cap="none" spc="0" normalizeH="0" baseline="0" noProof="0" dirty="0">
              <a:ln>
                <a:noFill/>
              </a:ln>
              <a:effectLst/>
              <a:uLnTx/>
              <a:uFillTx/>
              <a:latin typeface="Georgia" panose="02040502050405020303" pitchFamily="18" charset="0"/>
              <a:ea typeface="+mn-ea"/>
              <a:cs typeface="+mn-cs"/>
            </a:endParaRPr>
          </a:p>
          <a:p>
            <a:r>
              <a:rPr lang="en-US" b="0" i="0" dirty="0">
                <a:effectLst/>
                <a:latin typeface="arial" panose="020B0604020202020204" pitchFamily="34" charset="0"/>
              </a:rPr>
              <a:t>A </a:t>
            </a:r>
            <a:r>
              <a:rPr lang="en-US" b="1" i="0" dirty="0">
                <a:effectLst/>
                <a:latin typeface="arial" panose="020B0604020202020204" pitchFamily="34" charset="0"/>
              </a:rPr>
              <a:t>population</a:t>
            </a:r>
            <a:r>
              <a:rPr lang="en-US" b="0" i="0" dirty="0">
                <a:effectLst/>
                <a:latin typeface="arial" panose="020B0604020202020204" pitchFamily="34" charset="0"/>
              </a:rPr>
              <a:t> is a group of one particular species in a particular place. That group of birds that lives near your house, you know which one, is a good </a:t>
            </a:r>
            <a:r>
              <a:rPr lang="en-US" b="1" i="0" dirty="0">
                <a:effectLst/>
                <a:latin typeface="arial" panose="020B0604020202020204" pitchFamily="34" charset="0"/>
              </a:rPr>
              <a:t>example</a:t>
            </a:r>
            <a:endParaRPr lang="en-IN" dirty="0"/>
          </a:p>
        </p:txBody>
      </p:sp>
      <p:pic>
        <p:nvPicPr>
          <p:cNvPr id="5" name="Picture 4">
            <a:extLst>
              <a:ext uri="{FF2B5EF4-FFF2-40B4-BE49-F238E27FC236}">
                <a16:creationId xmlns:a16="http://schemas.microsoft.com/office/drawing/2014/main" id="{D3838608-2559-4825-8E47-42D7291D7325}"/>
              </a:ext>
            </a:extLst>
          </p:cNvPr>
          <p:cNvPicPr>
            <a:picLocks noChangeAspect="1"/>
          </p:cNvPicPr>
          <p:nvPr/>
        </p:nvPicPr>
        <p:blipFill>
          <a:blip r:embed="rId3"/>
          <a:stretch>
            <a:fillRect/>
          </a:stretch>
        </p:blipFill>
        <p:spPr>
          <a:xfrm>
            <a:off x="7050834" y="1040363"/>
            <a:ext cx="4381160" cy="2225351"/>
          </a:xfrm>
          <a:prstGeom prst="rect">
            <a:avLst/>
          </a:prstGeom>
        </p:spPr>
      </p:pic>
    </p:spTree>
    <p:extLst>
      <p:ext uri="{BB962C8B-B14F-4D97-AF65-F5344CB8AC3E}">
        <p14:creationId xmlns:p14="http://schemas.microsoft.com/office/powerpoint/2010/main" val="944664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2516BC-8BEC-4417-958E-54E5B671D92E}"/>
              </a:ext>
            </a:extLst>
          </p:cNvPr>
          <p:cNvPicPr>
            <a:picLocks noChangeAspect="1"/>
          </p:cNvPicPr>
          <p:nvPr/>
        </p:nvPicPr>
        <p:blipFill>
          <a:blip r:embed="rId2"/>
          <a:stretch>
            <a:fillRect/>
          </a:stretch>
        </p:blipFill>
        <p:spPr>
          <a:xfrm>
            <a:off x="0" y="0"/>
            <a:ext cx="12192000" cy="6857999"/>
          </a:xfrm>
          <a:prstGeom prst="rect">
            <a:avLst/>
          </a:prstGeom>
        </p:spPr>
      </p:pic>
      <p:sp>
        <p:nvSpPr>
          <p:cNvPr id="3" name="Subtitle 2">
            <a:extLst>
              <a:ext uri="{FF2B5EF4-FFF2-40B4-BE49-F238E27FC236}">
                <a16:creationId xmlns:a16="http://schemas.microsoft.com/office/drawing/2014/main" id="{1ABA5AB3-63E7-4ADB-A111-F6B186BEE477}"/>
              </a:ext>
            </a:extLst>
          </p:cNvPr>
          <p:cNvSpPr>
            <a:spLocks noGrp="1"/>
          </p:cNvSpPr>
          <p:nvPr>
            <p:ph type="subTitle" idx="1"/>
          </p:nvPr>
        </p:nvSpPr>
        <p:spPr>
          <a:xfrm>
            <a:off x="693575" y="690465"/>
            <a:ext cx="4326294" cy="5281127"/>
          </a:xfrm>
        </p:spPr>
        <p:txBody>
          <a:bodyPr>
            <a:normAutofit fontScale="85000" lnSpcReduction="20000"/>
          </a:bodyPr>
          <a:lstStyle/>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effectLst/>
                <a:uLnTx/>
                <a:uFillTx/>
                <a:latin typeface="Georgia" panose="02040502050405020303" pitchFamily="18" charset="0"/>
                <a:ea typeface="+mn-ea"/>
                <a:cs typeface="+mn-cs"/>
              </a:rPr>
              <a:t>Community Ecology:</a:t>
            </a:r>
            <a:endParaRPr kumimoji="0" lang="en-US" sz="2400" b="0" i="0" u="none" strike="noStrike" kern="1200" cap="none" spc="0" normalizeH="0" baseline="0" noProof="0" dirty="0">
              <a:ln>
                <a:noFill/>
              </a:ln>
              <a:effectLst/>
              <a:uLnTx/>
              <a:uFillTx/>
              <a:latin typeface="Georgia" panose="02040502050405020303" pitchFamily="18" charset="0"/>
              <a:ea typeface="+mn-ea"/>
              <a:cs typeface="+mn-cs"/>
            </a:endParaRP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effectLst/>
                <a:uLnTx/>
                <a:uFillTx/>
                <a:latin typeface="Georgia" panose="02040502050405020303" pitchFamily="18" charset="0"/>
                <a:ea typeface="+mn-ea"/>
                <a:cs typeface="+mn-cs"/>
              </a:rPr>
              <a:t>Populations of many different organisms in a particular place are tied to one another by feeding rela­tionships and other interactions. These rela­tionships of interacting populations are called ecological communities and their study is under the purview of community ecology.</a:t>
            </a: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lang="en-US" dirty="0">
              <a:latin typeface="Georgia" panose="02040502050405020303" pitchFamily="18" charset="0"/>
            </a:endParaRP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lang="en-US" b="1" i="0" dirty="0">
                <a:effectLst/>
                <a:latin typeface="arial" panose="020B0604020202020204" pitchFamily="34" charset="0"/>
              </a:rPr>
              <a:t>Community ecology</a:t>
            </a:r>
            <a:r>
              <a:rPr lang="en-US" b="0" i="0" dirty="0">
                <a:effectLst/>
                <a:latin typeface="arial" panose="020B0604020202020204" pitchFamily="34" charset="0"/>
              </a:rPr>
              <a:t>, study of the organization and functioning of </a:t>
            </a:r>
            <a:r>
              <a:rPr lang="en-US" b="1" i="0" dirty="0">
                <a:effectLst/>
                <a:latin typeface="arial" panose="020B0604020202020204" pitchFamily="34" charset="0"/>
              </a:rPr>
              <a:t>communities</a:t>
            </a:r>
            <a:r>
              <a:rPr lang="en-US" b="0" i="0" dirty="0">
                <a:effectLst/>
                <a:latin typeface="arial" panose="020B0604020202020204" pitchFamily="34" charset="0"/>
              </a:rPr>
              <a:t>, which are assemblages of interacting populations of the species living within a particular area or habitat. As populations of species interact with one another, they form biological </a:t>
            </a:r>
            <a:r>
              <a:rPr lang="en-US" b="1" i="0" dirty="0">
                <a:effectLst/>
                <a:latin typeface="arial" panose="020B0604020202020204" pitchFamily="34" charset="0"/>
              </a:rPr>
              <a:t>communities</a:t>
            </a:r>
            <a:r>
              <a:rPr lang="en-US" b="0" i="0" dirty="0">
                <a:effectLst/>
                <a:latin typeface="arial" panose="020B0604020202020204" pitchFamily="34" charset="0"/>
              </a:rPr>
              <a:t>.</a:t>
            </a:r>
            <a:endParaRPr kumimoji="0" lang="en-US" sz="2400" b="0" i="0" u="none" strike="noStrike" kern="1200" cap="none" spc="0" normalizeH="0" baseline="0" noProof="0" dirty="0">
              <a:ln>
                <a:noFill/>
              </a:ln>
              <a:effectLst/>
              <a:uLnTx/>
              <a:uFillTx/>
              <a:latin typeface="Georgia" panose="02040502050405020303" pitchFamily="18" charset="0"/>
              <a:ea typeface="+mn-ea"/>
              <a:cs typeface="+mn-cs"/>
            </a:endParaRPr>
          </a:p>
          <a:p>
            <a:endParaRPr lang="en-IN" dirty="0"/>
          </a:p>
        </p:txBody>
      </p:sp>
      <p:pic>
        <p:nvPicPr>
          <p:cNvPr id="5" name="Picture 4">
            <a:extLst>
              <a:ext uri="{FF2B5EF4-FFF2-40B4-BE49-F238E27FC236}">
                <a16:creationId xmlns:a16="http://schemas.microsoft.com/office/drawing/2014/main" id="{55976017-34A8-47C1-BCCF-42068BD4C3CB}"/>
              </a:ext>
            </a:extLst>
          </p:cNvPr>
          <p:cNvPicPr>
            <a:picLocks noChangeAspect="1"/>
          </p:cNvPicPr>
          <p:nvPr/>
        </p:nvPicPr>
        <p:blipFill>
          <a:blip r:embed="rId3"/>
          <a:stretch>
            <a:fillRect/>
          </a:stretch>
        </p:blipFill>
        <p:spPr>
          <a:xfrm>
            <a:off x="5299788" y="338235"/>
            <a:ext cx="6892212" cy="5829300"/>
          </a:xfrm>
          <a:prstGeom prst="rect">
            <a:avLst/>
          </a:prstGeom>
        </p:spPr>
      </p:pic>
    </p:spTree>
    <p:extLst>
      <p:ext uri="{BB962C8B-B14F-4D97-AF65-F5344CB8AC3E}">
        <p14:creationId xmlns:p14="http://schemas.microsoft.com/office/powerpoint/2010/main" val="539454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0A1018-091E-4263-8850-2ADD641B31B5}"/>
              </a:ext>
            </a:extLst>
          </p:cNvPr>
          <p:cNvPicPr>
            <a:picLocks noChangeAspect="1"/>
          </p:cNvPicPr>
          <p:nvPr/>
        </p:nvPicPr>
        <p:blipFill>
          <a:blip r:embed="rId2"/>
          <a:stretch>
            <a:fillRect/>
          </a:stretch>
        </p:blipFill>
        <p:spPr>
          <a:xfrm>
            <a:off x="0" y="0"/>
            <a:ext cx="12192000" cy="6857999"/>
          </a:xfrm>
          <a:prstGeom prst="rect">
            <a:avLst/>
          </a:prstGeom>
        </p:spPr>
      </p:pic>
      <p:sp>
        <p:nvSpPr>
          <p:cNvPr id="3" name="Subtitle 2">
            <a:extLst>
              <a:ext uri="{FF2B5EF4-FFF2-40B4-BE49-F238E27FC236}">
                <a16:creationId xmlns:a16="http://schemas.microsoft.com/office/drawing/2014/main" id="{A040521A-85FD-4448-B012-9F8DAB0DC431}"/>
              </a:ext>
            </a:extLst>
          </p:cNvPr>
          <p:cNvSpPr>
            <a:spLocks noGrp="1"/>
          </p:cNvSpPr>
          <p:nvPr>
            <p:ph type="subTitle" idx="1"/>
          </p:nvPr>
        </p:nvSpPr>
        <p:spPr>
          <a:xfrm>
            <a:off x="1295400" y="1244599"/>
            <a:ext cx="3869094" cy="4368800"/>
          </a:xfrm>
        </p:spPr>
        <p:txBody>
          <a:bodyPr>
            <a:normAutofit fontScale="92500" lnSpcReduction="1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N" sz="2400" b="1" i="0" u="none" strike="noStrike" kern="1200" cap="none" spc="0" normalizeH="0" baseline="0" noProof="0" dirty="0">
                <a:ln>
                  <a:noFill/>
                </a:ln>
                <a:effectLst/>
                <a:uLnTx/>
                <a:uFillTx/>
                <a:latin typeface="Georgia" panose="02040502050405020303" pitchFamily="18" charset="0"/>
                <a:ea typeface="+mn-ea"/>
                <a:cs typeface="+mn-cs"/>
              </a:rPr>
              <a:t>Landscape Ecology: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effectLst/>
                <a:uLnTx/>
                <a:uFillTx/>
                <a:latin typeface="Georgia" panose="02040502050405020303" pitchFamily="18" charset="0"/>
                <a:ea typeface="+mn-ea"/>
                <a:cs typeface="+mn-cs"/>
              </a:rPr>
              <a:t>Landscape ecology is one that emphasizes the inter-connections among ecosystems of a region.</a:t>
            </a:r>
            <a:r>
              <a:rPr lang="en-US" b="1" i="0" dirty="0">
                <a:effectLst/>
                <a:latin typeface="arial" panose="020B0604020202020204" pitchFamily="34" charset="0"/>
              </a:rPr>
              <a:t> Landscape ecology</a:t>
            </a:r>
            <a:r>
              <a:rPr lang="en-US" b="0" i="0" dirty="0">
                <a:effectLst/>
                <a:latin typeface="arial" panose="020B0604020202020204" pitchFamily="34" charset="0"/>
              </a:rPr>
              <a:t> is the study of the pattern and interaction between ecosystems within a region of interest, and the way the interactions affect </a:t>
            </a:r>
            <a:r>
              <a:rPr lang="en-US" b="1" i="0" dirty="0">
                <a:effectLst/>
                <a:latin typeface="arial" panose="020B0604020202020204" pitchFamily="34" charset="0"/>
              </a:rPr>
              <a:t>ecological</a:t>
            </a:r>
            <a:r>
              <a:rPr lang="en-US" b="0" i="0" dirty="0">
                <a:effectLst/>
                <a:latin typeface="arial" panose="020B0604020202020204" pitchFamily="34" charset="0"/>
              </a:rPr>
              <a:t> processes, especially the unique effects of spatial heterogeneity on these interactions.</a:t>
            </a:r>
            <a:endParaRPr kumimoji="0" lang="en-IN" sz="2400" b="1" i="0" u="none" strike="noStrike" kern="1200" cap="none" spc="0" normalizeH="0" baseline="0" noProof="0" dirty="0">
              <a:ln>
                <a:noFill/>
              </a:ln>
              <a:effectLst/>
              <a:uLnTx/>
              <a:uFillTx/>
              <a:latin typeface="Georgia" panose="02040502050405020303" pitchFamily="18" charset="0"/>
              <a:ea typeface="+mn-ea"/>
              <a:cs typeface="+mn-cs"/>
            </a:endParaRPr>
          </a:p>
          <a:p>
            <a:endParaRPr lang="en-IN" dirty="0"/>
          </a:p>
        </p:txBody>
      </p:sp>
      <p:pic>
        <p:nvPicPr>
          <p:cNvPr id="5" name="Picture 4">
            <a:extLst>
              <a:ext uri="{FF2B5EF4-FFF2-40B4-BE49-F238E27FC236}">
                <a16:creationId xmlns:a16="http://schemas.microsoft.com/office/drawing/2014/main" id="{6A04D696-6DF8-4DBE-9037-FCA25336C4E6}"/>
              </a:ext>
            </a:extLst>
          </p:cNvPr>
          <p:cNvPicPr>
            <a:picLocks noChangeAspect="1"/>
          </p:cNvPicPr>
          <p:nvPr/>
        </p:nvPicPr>
        <p:blipFill rotWithShape="1">
          <a:blip r:embed="rId3"/>
          <a:srcRect b="3968"/>
          <a:stretch/>
        </p:blipFill>
        <p:spPr>
          <a:xfrm>
            <a:off x="6096000" y="728662"/>
            <a:ext cx="6065623" cy="5186364"/>
          </a:xfrm>
          <a:prstGeom prst="rect">
            <a:avLst/>
          </a:prstGeom>
        </p:spPr>
      </p:pic>
    </p:spTree>
    <p:extLst>
      <p:ext uri="{BB962C8B-B14F-4D97-AF65-F5344CB8AC3E}">
        <p14:creationId xmlns:p14="http://schemas.microsoft.com/office/powerpoint/2010/main" val="2010788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4B08D4-3CF8-45CE-92F2-198CD9450B02}"/>
              </a:ext>
            </a:extLst>
          </p:cNvPr>
          <p:cNvPicPr>
            <a:picLocks noChangeAspect="1"/>
          </p:cNvPicPr>
          <p:nvPr/>
        </p:nvPicPr>
        <p:blipFill>
          <a:blip r:embed="rId2"/>
          <a:stretch>
            <a:fillRect/>
          </a:stretch>
        </p:blipFill>
        <p:spPr>
          <a:xfrm>
            <a:off x="0" y="-1"/>
            <a:ext cx="12192000" cy="6857999"/>
          </a:xfrm>
          <a:prstGeom prst="rect">
            <a:avLst/>
          </a:prstGeom>
        </p:spPr>
      </p:pic>
      <p:sp>
        <p:nvSpPr>
          <p:cNvPr id="3" name="Subtitle 2">
            <a:extLst>
              <a:ext uri="{FF2B5EF4-FFF2-40B4-BE49-F238E27FC236}">
                <a16:creationId xmlns:a16="http://schemas.microsoft.com/office/drawing/2014/main" id="{98CF2BEA-85DD-419A-AB7B-7E4E9B0E1895}"/>
              </a:ext>
            </a:extLst>
          </p:cNvPr>
          <p:cNvSpPr>
            <a:spLocks noGrp="1"/>
          </p:cNvSpPr>
          <p:nvPr>
            <p:ph type="subTitle" idx="1"/>
          </p:nvPr>
        </p:nvSpPr>
        <p:spPr>
          <a:xfrm>
            <a:off x="1323975" y="985837"/>
            <a:ext cx="3848100" cy="4886325"/>
          </a:xfrm>
        </p:spPr>
        <p:txBody>
          <a:bodyPr>
            <a:normAutofit fontScale="925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N" sz="2400" b="1" i="0" u="none" strike="noStrike" kern="1200" cap="none" spc="0" normalizeH="0" baseline="0" noProof="0" dirty="0">
                <a:ln>
                  <a:noFill/>
                </a:ln>
                <a:effectLst/>
                <a:uLnTx/>
                <a:uFillTx/>
                <a:latin typeface="Georgia" panose="02040502050405020303" pitchFamily="18" charset="0"/>
                <a:ea typeface="+mn-ea"/>
                <a:cs typeface="+mn-cs"/>
              </a:rPr>
              <a:t>Conservation Biology: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effectLst/>
                <a:uLnTx/>
                <a:uFillTx/>
                <a:latin typeface="Georgia" panose="02040502050405020303" pitchFamily="18" charset="0"/>
                <a:ea typeface="+mn-ea"/>
                <a:cs typeface="+mn-cs"/>
              </a:rPr>
              <a:t>It takes a landscape approach and is related to the maintenance of biodiversity and the preservation of endangered species. </a:t>
            </a:r>
            <a:r>
              <a:rPr lang="en-US" b="1" i="0" dirty="0">
                <a:effectLst/>
                <a:latin typeface="arial" panose="020B0604020202020204" pitchFamily="34" charset="0"/>
              </a:rPr>
              <a:t>Conservation ecology</a:t>
            </a:r>
            <a:r>
              <a:rPr lang="en-US" b="0" i="0" dirty="0">
                <a:effectLst/>
                <a:latin typeface="arial" panose="020B0604020202020204" pitchFamily="34" charset="0"/>
              </a:rPr>
              <a:t> is the branch of </a:t>
            </a:r>
            <a:r>
              <a:rPr lang="en-US" b="1" i="0" dirty="0">
                <a:effectLst/>
                <a:latin typeface="arial" panose="020B0604020202020204" pitchFamily="34" charset="0"/>
              </a:rPr>
              <a:t>ecology</a:t>
            </a:r>
            <a:r>
              <a:rPr lang="en-US" b="0" i="0" dirty="0">
                <a:effectLst/>
                <a:latin typeface="arial" panose="020B0604020202020204" pitchFamily="34" charset="0"/>
              </a:rPr>
              <a:t> and evolutionary biology that deals with the preservation and management of biodiversity and natural resources. It is a discipline that is emerging rapidly as a result of the accelerating deterioration of natural systems and the worldwide epidemic of species extinctions.</a:t>
            </a:r>
            <a:endParaRPr kumimoji="0" lang="en-US" sz="2400" b="0" i="0" u="none" strike="noStrike" kern="1200" cap="none" spc="0" normalizeH="0" baseline="0" noProof="0" dirty="0">
              <a:ln>
                <a:noFill/>
              </a:ln>
              <a:effectLst/>
              <a:uLnTx/>
              <a:uFillTx/>
              <a:latin typeface="Georgia" panose="02040502050405020303" pitchFamily="18" charset="0"/>
              <a:ea typeface="+mn-ea"/>
              <a:cs typeface="+mn-cs"/>
            </a:endParaRPr>
          </a:p>
          <a:p>
            <a:endParaRPr lang="en-IN" dirty="0"/>
          </a:p>
        </p:txBody>
      </p:sp>
      <p:pic>
        <p:nvPicPr>
          <p:cNvPr id="5" name="Picture 4">
            <a:extLst>
              <a:ext uri="{FF2B5EF4-FFF2-40B4-BE49-F238E27FC236}">
                <a16:creationId xmlns:a16="http://schemas.microsoft.com/office/drawing/2014/main" id="{BF660666-B36B-44B9-B717-A0E36D701850}"/>
              </a:ext>
            </a:extLst>
          </p:cNvPr>
          <p:cNvPicPr>
            <a:picLocks noChangeAspect="1"/>
          </p:cNvPicPr>
          <p:nvPr/>
        </p:nvPicPr>
        <p:blipFill>
          <a:blip r:embed="rId3"/>
          <a:stretch>
            <a:fillRect/>
          </a:stretch>
        </p:blipFill>
        <p:spPr>
          <a:xfrm>
            <a:off x="5092087" y="1135854"/>
            <a:ext cx="7099913" cy="4586287"/>
          </a:xfrm>
          <a:prstGeom prst="rect">
            <a:avLst/>
          </a:prstGeom>
        </p:spPr>
      </p:pic>
    </p:spTree>
    <p:extLst>
      <p:ext uri="{BB962C8B-B14F-4D97-AF65-F5344CB8AC3E}">
        <p14:creationId xmlns:p14="http://schemas.microsoft.com/office/powerpoint/2010/main" val="3772367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88DC82-35F0-4BB5-A00F-FC5899CA5B81}"/>
              </a:ext>
            </a:extLst>
          </p:cNvPr>
          <p:cNvPicPr>
            <a:picLocks noChangeAspect="1"/>
          </p:cNvPicPr>
          <p:nvPr/>
        </p:nvPicPr>
        <p:blipFill>
          <a:blip r:embed="rId2"/>
          <a:stretch>
            <a:fillRect/>
          </a:stretch>
        </p:blipFill>
        <p:spPr>
          <a:xfrm>
            <a:off x="0" y="0"/>
            <a:ext cx="12192000" cy="6857999"/>
          </a:xfrm>
          <a:prstGeom prst="rect">
            <a:avLst/>
          </a:prstGeom>
        </p:spPr>
      </p:pic>
      <p:sp>
        <p:nvSpPr>
          <p:cNvPr id="3" name="Content Placeholder 2">
            <a:extLst>
              <a:ext uri="{FF2B5EF4-FFF2-40B4-BE49-F238E27FC236}">
                <a16:creationId xmlns:a16="http://schemas.microsoft.com/office/drawing/2014/main" id="{D630ACC5-AE2F-4A12-B155-8A67F5757C12}"/>
              </a:ext>
            </a:extLst>
          </p:cNvPr>
          <p:cNvSpPr>
            <a:spLocks noGrp="1"/>
          </p:cNvSpPr>
          <p:nvPr>
            <p:ph idx="1"/>
          </p:nvPr>
        </p:nvSpPr>
        <p:spPr>
          <a:xfrm>
            <a:off x="838200" y="914400"/>
            <a:ext cx="4362450" cy="5262563"/>
          </a:xfrm>
        </p:spPr>
        <p:txBody>
          <a:bodyPr>
            <a:normAutofit fontScale="92500" lnSpcReduction="20000"/>
          </a:bodyPr>
          <a:lstStyle/>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effectLst/>
                <a:uLnTx/>
                <a:uFillTx/>
                <a:latin typeface="Georgia" panose="02040502050405020303" pitchFamily="18" charset="0"/>
                <a:ea typeface="+mn-ea"/>
                <a:cs typeface="+mn-cs"/>
              </a:rPr>
              <a:t>Restoration Ecology:</a:t>
            </a:r>
            <a:endParaRPr kumimoji="0" lang="en-US" sz="2800" b="0" i="0" u="none" strike="noStrike" kern="1200" cap="none" spc="0" normalizeH="0" baseline="0" noProof="0" dirty="0">
              <a:ln>
                <a:noFill/>
              </a:ln>
              <a:effectLst/>
              <a:uLnTx/>
              <a:uFillTx/>
              <a:latin typeface="Georgia" panose="02040502050405020303" pitchFamily="18" charset="0"/>
              <a:ea typeface="+mn-ea"/>
              <a:cs typeface="+mn-cs"/>
            </a:endParaRPr>
          </a:p>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effectLst/>
                <a:uLnTx/>
                <a:uFillTx/>
                <a:latin typeface="Georgia" panose="02040502050405020303" pitchFamily="18" charset="0"/>
                <a:ea typeface="+mn-ea"/>
                <a:cs typeface="+mn-cs"/>
              </a:rPr>
              <a:t>It relates to the re-establishing of the integrity of natural sys­tems that have been damaged by human activity. </a:t>
            </a:r>
            <a:r>
              <a:rPr lang="en-US" b="1" i="0" dirty="0">
                <a:effectLst/>
                <a:latin typeface="arial" panose="020B0604020202020204" pitchFamily="34" charset="0"/>
              </a:rPr>
              <a:t>Ecological restoration</a:t>
            </a:r>
            <a:r>
              <a:rPr lang="en-US" b="0" i="0" dirty="0">
                <a:effectLst/>
                <a:latin typeface="arial" panose="020B0604020202020204" pitchFamily="34" charset="0"/>
              </a:rPr>
              <a:t> is the process of assisting the recovery of an </a:t>
            </a:r>
            <a:r>
              <a:rPr lang="en-US" b="1" i="0" dirty="0">
                <a:effectLst/>
                <a:latin typeface="arial" panose="020B0604020202020204" pitchFamily="34" charset="0"/>
              </a:rPr>
              <a:t>ecosystem</a:t>
            </a:r>
            <a:r>
              <a:rPr lang="en-US" b="0" i="0" dirty="0">
                <a:effectLst/>
                <a:latin typeface="arial" panose="020B0604020202020204" pitchFamily="34" charset="0"/>
              </a:rPr>
              <a:t> that has been degraded, damaged or destroyed. It is an intentional activity that initiates or accelerates an </a:t>
            </a:r>
            <a:r>
              <a:rPr lang="en-US" b="1" i="0" dirty="0">
                <a:effectLst/>
                <a:latin typeface="arial" panose="020B0604020202020204" pitchFamily="34" charset="0"/>
              </a:rPr>
              <a:t>ecological</a:t>
            </a:r>
            <a:r>
              <a:rPr lang="en-US" b="0" i="0" dirty="0">
                <a:effectLst/>
                <a:latin typeface="arial" panose="020B0604020202020204" pitchFamily="34" charset="0"/>
              </a:rPr>
              <a:t> pathway—or trajectory through time—towards a reference state</a:t>
            </a:r>
            <a:endParaRPr kumimoji="0" lang="en-US" sz="2800" b="0" i="0" u="none" strike="noStrike" kern="1200" cap="none" spc="0" normalizeH="0" baseline="0" noProof="0" dirty="0">
              <a:ln>
                <a:noFill/>
              </a:ln>
              <a:effectLst/>
              <a:uLnTx/>
              <a:uFillTx/>
              <a:latin typeface="Georgia" panose="02040502050405020303" pitchFamily="18" charset="0"/>
              <a:ea typeface="+mn-ea"/>
              <a:cs typeface="+mn-cs"/>
            </a:endParaRPr>
          </a:p>
          <a:p>
            <a:pPr marL="0" indent="0">
              <a:buNone/>
            </a:pPr>
            <a:endParaRPr lang="en-IN" dirty="0"/>
          </a:p>
        </p:txBody>
      </p:sp>
      <p:pic>
        <p:nvPicPr>
          <p:cNvPr id="4" name="Picture 3">
            <a:extLst>
              <a:ext uri="{FF2B5EF4-FFF2-40B4-BE49-F238E27FC236}">
                <a16:creationId xmlns:a16="http://schemas.microsoft.com/office/drawing/2014/main" id="{D170AA0F-7130-4C2C-A33A-6B35E9DA477E}"/>
              </a:ext>
            </a:extLst>
          </p:cNvPr>
          <p:cNvPicPr>
            <a:picLocks noChangeAspect="1"/>
          </p:cNvPicPr>
          <p:nvPr/>
        </p:nvPicPr>
        <p:blipFill>
          <a:blip r:embed="rId3"/>
          <a:stretch>
            <a:fillRect/>
          </a:stretch>
        </p:blipFill>
        <p:spPr>
          <a:xfrm>
            <a:off x="6867529" y="1500187"/>
            <a:ext cx="4819650" cy="3857625"/>
          </a:xfrm>
          <a:prstGeom prst="rect">
            <a:avLst/>
          </a:prstGeom>
        </p:spPr>
      </p:pic>
    </p:spTree>
    <p:extLst>
      <p:ext uri="{BB962C8B-B14F-4D97-AF65-F5344CB8AC3E}">
        <p14:creationId xmlns:p14="http://schemas.microsoft.com/office/powerpoint/2010/main" val="3679547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C227BB-7386-4C10-B822-0586BC6104CA}"/>
              </a:ext>
            </a:extLst>
          </p:cNvPr>
          <p:cNvPicPr>
            <a:picLocks noChangeAspect="1"/>
          </p:cNvPicPr>
          <p:nvPr/>
        </p:nvPicPr>
        <p:blipFill>
          <a:blip r:embed="rId2"/>
          <a:stretch>
            <a:fillRect/>
          </a:stretch>
        </p:blipFill>
        <p:spPr>
          <a:xfrm>
            <a:off x="0" y="1"/>
            <a:ext cx="12192000" cy="6857999"/>
          </a:xfrm>
          <a:prstGeom prst="rect">
            <a:avLst/>
          </a:prstGeom>
        </p:spPr>
      </p:pic>
      <p:sp>
        <p:nvSpPr>
          <p:cNvPr id="2" name="Title 1">
            <a:extLst>
              <a:ext uri="{FF2B5EF4-FFF2-40B4-BE49-F238E27FC236}">
                <a16:creationId xmlns:a16="http://schemas.microsoft.com/office/drawing/2014/main" id="{A6E40FAC-EFAA-454B-984D-5CA7342E4C60}"/>
              </a:ext>
            </a:extLst>
          </p:cNvPr>
          <p:cNvSpPr>
            <a:spLocks noGrp="1"/>
          </p:cNvSpPr>
          <p:nvPr>
            <p:ph type="title"/>
          </p:nvPr>
        </p:nvSpPr>
        <p:spPr/>
        <p:txBody>
          <a:bodyPr/>
          <a:lstStyle/>
          <a:p>
            <a:r>
              <a:rPr lang="en-US" dirty="0"/>
              <a:t>Environment. Ecology. Ecosystem </a:t>
            </a:r>
            <a:br>
              <a:rPr lang="en-US" dirty="0"/>
            </a:br>
            <a:endParaRPr lang="en-IN" dirty="0"/>
          </a:p>
        </p:txBody>
      </p:sp>
      <p:sp>
        <p:nvSpPr>
          <p:cNvPr id="3" name="Content Placeholder 2">
            <a:extLst>
              <a:ext uri="{FF2B5EF4-FFF2-40B4-BE49-F238E27FC236}">
                <a16:creationId xmlns:a16="http://schemas.microsoft.com/office/drawing/2014/main" id="{0DCB0126-DE26-4574-9450-D1630C8A959B}"/>
              </a:ext>
            </a:extLst>
          </p:cNvPr>
          <p:cNvSpPr>
            <a:spLocks noGrp="1"/>
          </p:cNvSpPr>
          <p:nvPr>
            <p:ph idx="1"/>
          </p:nvPr>
        </p:nvSpPr>
        <p:spPr/>
        <p:txBody>
          <a:bodyPr/>
          <a:lstStyle/>
          <a:p>
            <a:r>
              <a:rPr lang="en-US" b="1" i="0" dirty="0">
                <a:effectLst/>
                <a:latin typeface="arial" panose="020B0604020202020204" pitchFamily="34" charset="0"/>
              </a:rPr>
              <a:t>Environment</a:t>
            </a:r>
            <a:r>
              <a:rPr lang="en-US" b="0" i="0" dirty="0">
                <a:effectLst/>
                <a:latin typeface="arial" panose="020B0604020202020204" pitchFamily="34" charset="0"/>
              </a:rPr>
              <a:t> refers to the interaction between the physical, chemical and biological components. </a:t>
            </a:r>
          </a:p>
          <a:p>
            <a:r>
              <a:rPr lang="en-US" b="1" i="0" dirty="0">
                <a:effectLst/>
                <a:latin typeface="arial" panose="020B0604020202020204" pitchFamily="34" charset="0"/>
              </a:rPr>
              <a:t>Ecology</a:t>
            </a:r>
            <a:r>
              <a:rPr lang="en-US" b="0" i="0" dirty="0">
                <a:effectLst/>
                <a:latin typeface="arial" panose="020B0604020202020204" pitchFamily="34" charset="0"/>
              </a:rPr>
              <a:t> is the study of relationship between organisms and their </a:t>
            </a:r>
            <a:r>
              <a:rPr lang="en-US" b="1" i="0" dirty="0">
                <a:effectLst/>
                <a:latin typeface="arial" panose="020B0604020202020204" pitchFamily="34" charset="0"/>
              </a:rPr>
              <a:t>environment</a:t>
            </a:r>
            <a:r>
              <a:rPr lang="en-US" b="0" i="0" dirty="0">
                <a:effectLst/>
                <a:latin typeface="arial" panose="020B0604020202020204" pitchFamily="34" charset="0"/>
              </a:rPr>
              <a:t>/ The </a:t>
            </a:r>
            <a:r>
              <a:rPr lang="en-US" b="1" i="0" dirty="0">
                <a:effectLst/>
                <a:latin typeface="arial" panose="020B0604020202020204" pitchFamily="34" charset="0"/>
              </a:rPr>
              <a:t>environmental</a:t>
            </a:r>
            <a:r>
              <a:rPr lang="en-US" b="0" i="0" dirty="0">
                <a:effectLst/>
                <a:latin typeface="arial" panose="020B0604020202020204" pitchFamily="34" charset="0"/>
              </a:rPr>
              <a:t> issues include pollution, deforestation, global warming, and other broader issues.</a:t>
            </a:r>
          </a:p>
          <a:p>
            <a:r>
              <a:rPr lang="en-US" b="1" i="0" dirty="0">
                <a:effectLst/>
                <a:latin typeface="arial" panose="020B0604020202020204" pitchFamily="34" charset="0"/>
              </a:rPr>
              <a:t>Ecosystem</a:t>
            </a:r>
            <a:r>
              <a:rPr lang="en-US" b="0" i="0" dirty="0">
                <a:effectLst/>
                <a:latin typeface="arial" panose="020B0604020202020204" pitchFamily="34" charset="0"/>
              </a:rPr>
              <a:t> is the community where the biotic and abiotic elements interact with each other.</a:t>
            </a:r>
            <a:endParaRPr lang="en-IN" dirty="0"/>
          </a:p>
        </p:txBody>
      </p:sp>
    </p:spTree>
    <p:extLst>
      <p:ext uri="{BB962C8B-B14F-4D97-AF65-F5344CB8AC3E}">
        <p14:creationId xmlns:p14="http://schemas.microsoft.com/office/powerpoint/2010/main" val="3345771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4E14D8-DEA6-43AF-B60C-188C0DA5516D}"/>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73BEFA36-0A9F-4736-A2A7-73A41F623162}"/>
              </a:ext>
            </a:extLst>
          </p:cNvPr>
          <p:cNvSpPr>
            <a:spLocks noGrp="1"/>
          </p:cNvSpPr>
          <p:nvPr>
            <p:ph type="title"/>
          </p:nvPr>
        </p:nvSpPr>
        <p:spPr/>
        <p:txBody>
          <a:bodyPr/>
          <a:lstStyle/>
          <a:p>
            <a:r>
              <a:rPr lang="en-US" dirty="0"/>
              <a:t>Natural Ecosystem</a:t>
            </a:r>
            <a:endParaRPr lang="en-IN" dirty="0"/>
          </a:p>
        </p:txBody>
      </p:sp>
      <p:sp>
        <p:nvSpPr>
          <p:cNvPr id="3" name="Content Placeholder 2">
            <a:extLst>
              <a:ext uri="{FF2B5EF4-FFF2-40B4-BE49-F238E27FC236}">
                <a16:creationId xmlns:a16="http://schemas.microsoft.com/office/drawing/2014/main" id="{9400E073-A1DB-4107-904C-F2495A2F462A}"/>
              </a:ext>
            </a:extLst>
          </p:cNvPr>
          <p:cNvSpPr>
            <a:spLocks noGrp="1"/>
          </p:cNvSpPr>
          <p:nvPr>
            <p:ph idx="1"/>
          </p:nvPr>
        </p:nvSpPr>
        <p:spPr>
          <a:xfrm>
            <a:off x="838200" y="1457325"/>
            <a:ext cx="10515600" cy="4719638"/>
          </a:xfrm>
        </p:spPr>
        <p:txBody>
          <a:bodyPr>
            <a:normAutofit fontScale="92500" lnSpcReduction="10000"/>
          </a:bodyPr>
          <a:lstStyle/>
          <a:p>
            <a:r>
              <a:rPr lang="en-US" b="0" i="0" dirty="0">
                <a:effectLst/>
                <a:latin typeface="arial" panose="020B0604020202020204" pitchFamily="34" charset="0"/>
              </a:rPr>
              <a:t>The ecosystem is the community of living organisms in conjunction with non-living components of their environment, interacting as a system.</a:t>
            </a:r>
          </a:p>
          <a:p>
            <a:r>
              <a:rPr lang="en-IN" dirty="0"/>
              <a:t>Terrestrial Ecosystem: </a:t>
            </a:r>
            <a:endParaRPr lang="en-US" b="0" i="0" dirty="0">
              <a:effectLst/>
              <a:latin typeface="arial" panose="020B0604020202020204" pitchFamily="34" charset="0"/>
            </a:endParaRPr>
          </a:p>
          <a:p>
            <a:pPr algn="l">
              <a:buFont typeface="Arial" panose="020B0604020202020204" pitchFamily="34" charset="0"/>
              <a:buChar char="•"/>
            </a:pPr>
            <a:r>
              <a:rPr lang="en-US" b="0" i="0" dirty="0">
                <a:effectLst/>
                <a:latin typeface="arial" panose="020B0604020202020204" pitchFamily="34" charset="0"/>
              </a:rPr>
              <a:t>Grassland Ecosystem. </a:t>
            </a:r>
          </a:p>
          <a:p>
            <a:pPr algn="l">
              <a:buFont typeface="Arial" panose="020B0604020202020204" pitchFamily="34" charset="0"/>
              <a:buChar char="•"/>
            </a:pPr>
            <a:r>
              <a:rPr lang="en-US" b="0" i="0" dirty="0">
                <a:effectLst/>
                <a:latin typeface="arial" panose="020B0604020202020204" pitchFamily="34" charset="0"/>
              </a:rPr>
              <a:t>Temperate Forest Ecosystems. </a:t>
            </a:r>
          </a:p>
          <a:p>
            <a:pPr algn="l">
              <a:buFont typeface="Arial" panose="020B0604020202020204" pitchFamily="34" charset="0"/>
              <a:buChar char="•"/>
            </a:pPr>
            <a:r>
              <a:rPr lang="en-US" b="0" i="0" dirty="0">
                <a:effectLst/>
                <a:latin typeface="arial" panose="020B0604020202020204" pitchFamily="34" charset="0"/>
              </a:rPr>
              <a:t>Tropical Rainforest System. </a:t>
            </a:r>
          </a:p>
          <a:p>
            <a:pPr algn="l">
              <a:buFont typeface="Arial" panose="020B0604020202020204" pitchFamily="34" charset="0"/>
              <a:buChar char="•"/>
            </a:pPr>
            <a:r>
              <a:rPr lang="en-US" b="0" i="0" dirty="0">
                <a:effectLst/>
                <a:latin typeface="arial" panose="020B0604020202020204" pitchFamily="34" charset="0"/>
              </a:rPr>
              <a:t>Desert Ecosystem. </a:t>
            </a:r>
          </a:p>
          <a:p>
            <a:pPr algn="l">
              <a:buFont typeface="Arial" panose="020B0604020202020204" pitchFamily="34" charset="0"/>
              <a:buChar char="•"/>
            </a:pPr>
            <a:r>
              <a:rPr lang="en-US" b="0" i="0" dirty="0">
                <a:effectLst/>
                <a:latin typeface="arial" panose="020B0604020202020204" pitchFamily="34" charset="0"/>
              </a:rPr>
              <a:t>Aquatic Ecosystems:</a:t>
            </a:r>
          </a:p>
          <a:p>
            <a:pPr algn="l">
              <a:buFont typeface="Arial" panose="020B0604020202020204" pitchFamily="34" charset="0"/>
              <a:buChar char="•"/>
            </a:pPr>
            <a:r>
              <a:rPr lang="en-US" b="0" i="0" dirty="0">
                <a:effectLst/>
                <a:latin typeface="arial" panose="020B0604020202020204" pitchFamily="34" charset="0"/>
              </a:rPr>
              <a:t>Coral Reefs.</a:t>
            </a:r>
          </a:p>
          <a:p>
            <a:pPr algn="l">
              <a:buFont typeface="Arial" panose="020B0604020202020204" pitchFamily="34" charset="0"/>
              <a:buChar char="•"/>
            </a:pPr>
            <a:r>
              <a:rPr lang="en-US" dirty="0">
                <a:latin typeface="arial" panose="020B0604020202020204" pitchFamily="34" charset="0"/>
              </a:rPr>
              <a:t>Ponds, Lakes, Oceans, Rivers</a:t>
            </a:r>
            <a:endParaRPr lang="en-US" b="0" i="0" dirty="0">
              <a:effectLst/>
              <a:latin typeface="arial" panose="020B0604020202020204" pitchFamily="34" charset="0"/>
            </a:endParaRPr>
          </a:p>
          <a:p>
            <a:pPr algn="l">
              <a:buFont typeface="Arial" panose="020B0604020202020204" pitchFamily="34" charset="0"/>
              <a:buChar char="•"/>
            </a:pPr>
            <a:endParaRPr lang="en-US" b="0" i="0" dirty="0">
              <a:solidFill>
                <a:srgbClr val="202124"/>
              </a:solidFill>
              <a:effectLst/>
              <a:latin typeface="arial" panose="020B0604020202020204" pitchFamily="34" charset="0"/>
            </a:endParaRPr>
          </a:p>
        </p:txBody>
      </p:sp>
    </p:spTree>
    <p:extLst>
      <p:ext uri="{BB962C8B-B14F-4D97-AF65-F5344CB8AC3E}">
        <p14:creationId xmlns:p14="http://schemas.microsoft.com/office/powerpoint/2010/main" val="779739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40F0904-5D57-4AA6-B9C2-9795570D2ABC}"/>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7005D7EB-EDF9-463A-848C-66D7A7D9F556}"/>
              </a:ext>
            </a:extLst>
          </p:cNvPr>
          <p:cNvSpPr>
            <a:spLocks noGrp="1"/>
          </p:cNvSpPr>
          <p:nvPr>
            <p:ph type="title"/>
          </p:nvPr>
        </p:nvSpPr>
        <p:spPr/>
        <p:txBody>
          <a:bodyPr/>
          <a:lstStyle/>
          <a:p>
            <a:r>
              <a:rPr lang="en-US" dirty="0"/>
              <a:t>Artificial Ecosystem</a:t>
            </a:r>
            <a:endParaRPr lang="en-IN" dirty="0"/>
          </a:p>
        </p:txBody>
      </p:sp>
      <p:sp>
        <p:nvSpPr>
          <p:cNvPr id="3" name="Content Placeholder 2">
            <a:extLst>
              <a:ext uri="{FF2B5EF4-FFF2-40B4-BE49-F238E27FC236}">
                <a16:creationId xmlns:a16="http://schemas.microsoft.com/office/drawing/2014/main" id="{BC7A67B7-0728-4D98-8FAC-82D7CCAD3BCE}"/>
              </a:ext>
            </a:extLst>
          </p:cNvPr>
          <p:cNvSpPr>
            <a:spLocks noGrp="1"/>
          </p:cNvSpPr>
          <p:nvPr>
            <p:ph idx="1"/>
          </p:nvPr>
        </p:nvSpPr>
        <p:spPr/>
        <p:txBody>
          <a:bodyPr/>
          <a:lstStyle/>
          <a:p>
            <a:r>
              <a:rPr lang="en-US" b="0" i="0" dirty="0">
                <a:effectLst/>
                <a:latin typeface="arial" panose="020B0604020202020204" pitchFamily="34" charset="0"/>
              </a:rPr>
              <a:t>An </a:t>
            </a:r>
            <a:r>
              <a:rPr lang="en-US" b="1" i="0" dirty="0">
                <a:effectLst/>
                <a:latin typeface="arial" panose="020B0604020202020204" pitchFamily="34" charset="0"/>
              </a:rPr>
              <a:t>artificial ecosystem</a:t>
            </a:r>
            <a:r>
              <a:rPr lang="en-US" b="0" i="0" dirty="0">
                <a:effectLst/>
                <a:latin typeface="arial" panose="020B0604020202020204" pitchFamily="34" charset="0"/>
              </a:rPr>
              <a:t> is a human made system of plants, animals, and people living in an area together with their surroundings. Zoo parks often create </a:t>
            </a:r>
            <a:r>
              <a:rPr lang="en-US" b="1" i="0" dirty="0">
                <a:effectLst/>
                <a:latin typeface="arial" panose="020B0604020202020204" pitchFamily="34" charset="0"/>
              </a:rPr>
              <a:t>artificial ecosystems</a:t>
            </a:r>
            <a:r>
              <a:rPr lang="en-US" b="0" i="0" dirty="0">
                <a:effectLst/>
                <a:latin typeface="arial" panose="020B0604020202020204" pitchFamily="34" charset="0"/>
              </a:rPr>
              <a:t> by placing animals in human-made areas similar to their natural habitat</a:t>
            </a:r>
          </a:p>
          <a:p>
            <a:r>
              <a:rPr lang="en-IN" b="0" i="0" dirty="0">
                <a:effectLst/>
                <a:latin typeface="arial" panose="020B0604020202020204" pitchFamily="34" charset="0"/>
              </a:rPr>
              <a:t>Different artificial ecosystems are crop land and aquarium (artificial </a:t>
            </a:r>
            <a:r>
              <a:rPr lang="en-IN" b="1" i="0" dirty="0">
                <a:effectLst/>
                <a:latin typeface="arial" panose="020B0604020202020204" pitchFamily="34" charset="0"/>
              </a:rPr>
              <a:t>aquatic ecosystems</a:t>
            </a:r>
            <a:r>
              <a:rPr lang="en-IN" b="0" i="0" dirty="0">
                <a:effectLst/>
                <a:latin typeface="arial" panose="020B0604020202020204" pitchFamily="34" charset="0"/>
              </a:rPr>
              <a:t>). Agriculture (crop raising, animal husbandry) has created and agroecosystem which differs from place to place depending upon climate, latitude, altitude, topographic, and edaphic factors.</a:t>
            </a:r>
            <a:endParaRPr lang="en-IN" dirty="0"/>
          </a:p>
        </p:txBody>
      </p:sp>
    </p:spTree>
    <p:extLst>
      <p:ext uri="{BB962C8B-B14F-4D97-AF65-F5344CB8AC3E}">
        <p14:creationId xmlns:p14="http://schemas.microsoft.com/office/powerpoint/2010/main" val="3868503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B377DA-1F23-4656-B321-CB8D289C8B3F}"/>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DD7919CB-63E7-4A94-A9BA-E083F36F07D1}"/>
              </a:ext>
            </a:extLst>
          </p:cNvPr>
          <p:cNvSpPr>
            <a:spLocks noGrp="1"/>
          </p:cNvSpPr>
          <p:nvPr>
            <p:ph type="title"/>
          </p:nvPr>
        </p:nvSpPr>
        <p:spPr/>
        <p:txBody>
          <a:bodyPr/>
          <a:lstStyle/>
          <a:p>
            <a:r>
              <a:rPr lang="en-US" dirty="0"/>
              <a:t>Structure and Functions of an Ecosystem </a:t>
            </a:r>
            <a:br>
              <a:rPr lang="en-US" dirty="0"/>
            </a:br>
            <a:endParaRPr lang="en-IN" dirty="0"/>
          </a:p>
        </p:txBody>
      </p:sp>
      <p:sp>
        <p:nvSpPr>
          <p:cNvPr id="3" name="Content Placeholder 2">
            <a:extLst>
              <a:ext uri="{FF2B5EF4-FFF2-40B4-BE49-F238E27FC236}">
                <a16:creationId xmlns:a16="http://schemas.microsoft.com/office/drawing/2014/main" id="{F87E168F-E849-40E7-8DAF-9723E2E715BE}"/>
              </a:ext>
            </a:extLst>
          </p:cNvPr>
          <p:cNvSpPr>
            <a:spLocks noGrp="1"/>
          </p:cNvSpPr>
          <p:nvPr>
            <p:ph idx="1"/>
          </p:nvPr>
        </p:nvSpPr>
        <p:spPr/>
        <p:txBody>
          <a:bodyPr/>
          <a:lstStyle/>
          <a:p>
            <a:r>
              <a:rPr lang="en-US" b="0" i="0" dirty="0">
                <a:effectLst/>
                <a:latin typeface="arial" panose="020B0604020202020204" pitchFamily="34" charset="0"/>
              </a:rPr>
              <a:t>The </a:t>
            </a:r>
            <a:r>
              <a:rPr lang="en-US" b="1" i="0" dirty="0">
                <a:effectLst/>
                <a:latin typeface="arial" panose="020B0604020202020204" pitchFamily="34" charset="0"/>
              </a:rPr>
              <a:t>ecosystem</a:t>
            </a:r>
            <a:r>
              <a:rPr lang="en-US" b="0" i="0" dirty="0">
                <a:effectLst/>
                <a:latin typeface="arial" panose="020B0604020202020204" pitchFamily="34" charset="0"/>
              </a:rPr>
              <a:t> is the </a:t>
            </a:r>
            <a:r>
              <a:rPr lang="en-US" b="1" i="0" dirty="0">
                <a:effectLst/>
                <a:latin typeface="arial" panose="020B0604020202020204" pitchFamily="34" charset="0"/>
              </a:rPr>
              <a:t>functional</a:t>
            </a:r>
            <a:r>
              <a:rPr lang="en-US" b="0" i="0" dirty="0">
                <a:effectLst/>
                <a:latin typeface="arial" panose="020B0604020202020204" pitchFamily="34" charset="0"/>
              </a:rPr>
              <a:t> unit of the environment system. The abiotic components provide the matrix for the synthesis of organic components.</a:t>
            </a:r>
          </a:p>
          <a:p>
            <a:r>
              <a:rPr lang="en-US" dirty="0">
                <a:latin typeface="arial" panose="020B0604020202020204" pitchFamily="34" charset="0"/>
              </a:rPr>
              <a:t>It is comprised of non living components, living components and includes the primary producers, consumers and decomposers. </a:t>
            </a:r>
          </a:p>
          <a:p>
            <a:r>
              <a:rPr lang="en-US" b="0" i="0" dirty="0">
                <a:effectLst/>
                <a:latin typeface="arial" panose="020B0604020202020204" pitchFamily="34" charset="0"/>
              </a:rPr>
              <a:t>Fundamentally, ecosystem functions are exchange of </a:t>
            </a:r>
            <a:r>
              <a:rPr lang="en-US" b="1" i="0" dirty="0">
                <a:effectLst/>
                <a:latin typeface="arial" panose="020B0604020202020204" pitchFamily="34" charset="0"/>
              </a:rPr>
              <a:t>energy</a:t>
            </a:r>
            <a:r>
              <a:rPr lang="en-US" b="0" i="0" dirty="0">
                <a:effectLst/>
                <a:latin typeface="arial" panose="020B0604020202020204" pitchFamily="34" charset="0"/>
              </a:rPr>
              <a:t> and </a:t>
            </a:r>
            <a:r>
              <a:rPr lang="en-US" b="1" i="0" dirty="0">
                <a:effectLst/>
                <a:latin typeface="arial" panose="020B0604020202020204" pitchFamily="34" charset="0"/>
              </a:rPr>
              <a:t>nutrients</a:t>
            </a:r>
            <a:r>
              <a:rPr lang="en-US" b="0" i="0" dirty="0">
                <a:effectLst/>
                <a:latin typeface="arial" panose="020B0604020202020204" pitchFamily="34" charset="0"/>
              </a:rPr>
              <a:t> in the food chain. These exchanges sustain plant and animal life on the planet as well as the decomposition of organic matter and the </a:t>
            </a:r>
            <a:r>
              <a:rPr lang="en-US" b="1" i="0" dirty="0">
                <a:effectLst/>
                <a:latin typeface="arial" panose="020B0604020202020204" pitchFamily="34" charset="0"/>
              </a:rPr>
              <a:t>production</a:t>
            </a:r>
            <a:r>
              <a:rPr lang="en-US" b="0" i="0" dirty="0">
                <a:effectLst/>
                <a:latin typeface="arial" panose="020B0604020202020204" pitchFamily="34" charset="0"/>
              </a:rPr>
              <a:t> of biomass.</a:t>
            </a:r>
            <a:endParaRPr lang="en-IN" dirty="0"/>
          </a:p>
        </p:txBody>
      </p:sp>
    </p:spTree>
    <p:extLst>
      <p:ext uri="{BB962C8B-B14F-4D97-AF65-F5344CB8AC3E}">
        <p14:creationId xmlns:p14="http://schemas.microsoft.com/office/powerpoint/2010/main" val="861211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444635-3E9A-40A5-BF22-9BB1B71283A9}"/>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37B8A936-9BFE-4B5D-8B76-182CD6B05092}"/>
              </a:ext>
            </a:extLst>
          </p:cNvPr>
          <p:cNvSpPr>
            <a:spLocks noGrp="1"/>
          </p:cNvSpPr>
          <p:nvPr>
            <p:ph type="title"/>
          </p:nvPr>
        </p:nvSpPr>
        <p:spPr/>
        <p:txBody>
          <a:bodyPr/>
          <a:lstStyle/>
          <a:p>
            <a:endParaRPr lang="en-IN" dirty="0"/>
          </a:p>
        </p:txBody>
      </p:sp>
      <p:pic>
        <p:nvPicPr>
          <p:cNvPr id="4" name="Content Placeholder 3">
            <a:extLst>
              <a:ext uri="{FF2B5EF4-FFF2-40B4-BE49-F238E27FC236}">
                <a16:creationId xmlns:a16="http://schemas.microsoft.com/office/drawing/2014/main" id="{F8CF650A-4C5C-453E-A181-67D1B64C0349}"/>
              </a:ext>
            </a:extLst>
          </p:cNvPr>
          <p:cNvPicPr>
            <a:picLocks noGrp="1" noChangeAspect="1"/>
          </p:cNvPicPr>
          <p:nvPr>
            <p:ph idx="1"/>
          </p:nvPr>
        </p:nvPicPr>
        <p:blipFill>
          <a:blip r:embed="rId3"/>
          <a:stretch>
            <a:fillRect/>
          </a:stretch>
        </p:blipFill>
        <p:spPr>
          <a:xfrm>
            <a:off x="3195637" y="1"/>
            <a:ext cx="5800725" cy="6858000"/>
          </a:xfrm>
          <a:prstGeom prst="rect">
            <a:avLst/>
          </a:prstGeom>
        </p:spPr>
      </p:pic>
    </p:spTree>
    <p:extLst>
      <p:ext uri="{BB962C8B-B14F-4D97-AF65-F5344CB8AC3E}">
        <p14:creationId xmlns:p14="http://schemas.microsoft.com/office/powerpoint/2010/main" val="4087996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06869E-159C-4BE2-9E22-2D675864399C}"/>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43A3412B-01CC-4A1F-B808-2CB72D56C085}"/>
              </a:ext>
            </a:extLst>
          </p:cNvPr>
          <p:cNvSpPr>
            <a:spLocks noGrp="1"/>
          </p:cNvSpPr>
          <p:nvPr>
            <p:ph type="title"/>
          </p:nvPr>
        </p:nvSpPr>
        <p:spPr/>
        <p:txBody>
          <a:bodyPr/>
          <a:lstStyle/>
          <a:p>
            <a:r>
              <a:rPr lang="en-US" dirty="0"/>
              <a:t>The importance of Environmental Studies </a:t>
            </a:r>
            <a:br>
              <a:rPr lang="en-US" dirty="0"/>
            </a:br>
            <a:endParaRPr lang="en-IN" dirty="0"/>
          </a:p>
        </p:txBody>
      </p:sp>
      <p:sp>
        <p:nvSpPr>
          <p:cNvPr id="3" name="Content Placeholder 2">
            <a:extLst>
              <a:ext uri="{FF2B5EF4-FFF2-40B4-BE49-F238E27FC236}">
                <a16:creationId xmlns:a16="http://schemas.microsoft.com/office/drawing/2014/main" id="{AF03D6F1-5D7E-48CC-8DD2-B328F0257116}"/>
              </a:ext>
            </a:extLst>
          </p:cNvPr>
          <p:cNvSpPr>
            <a:spLocks noGrp="1"/>
          </p:cNvSpPr>
          <p:nvPr>
            <p:ph idx="1"/>
          </p:nvPr>
        </p:nvSpPr>
        <p:spPr/>
        <p:txBody>
          <a:bodyPr/>
          <a:lstStyle/>
          <a:p>
            <a:r>
              <a:rPr lang="en-US" b="1" i="0" dirty="0">
                <a:effectLst/>
                <a:latin typeface="arial" panose="020B0604020202020204" pitchFamily="34" charset="0"/>
              </a:rPr>
              <a:t>Environment studies</a:t>
            </a:r>
            <a:r>
              <a:rPr lang="en-US" b="0" i="0" dirty="0">
                <a:effectLst/>
                <a:latin typeface="arial" panose="020B0604020202020204" pitchFamily="34" charset="0"/>
              </a:rPr>
              <a:t> is all about learning the way we should live and how we can develop sustainable strategies to protect the </a:t>
            </a:r>
            <a:r>
              <a:rPr lang="en-US" b="1" i="0" dirty="0">
                <a:effectLst/>
                <a:latin typeface="arial" panose="020B0604020202020204" pitchFamily="34" charset="0"/>
              </a:rPr>
              <a:t>environment</a:t>
            </a:r>
            <a:r>
              <a:rPr lang="en-US" b="0" i="0" dirty="0">
                <a:effectLst/>
                <a:latin typeface="arial" panose="020B0604020202020204" pitchFamily="34" charset="0"/>
              </a:rPr>
              <a:t>. It helps individuals to develop an understanding of living and physical </a:t>
            </a:r>
            <a:r>
              <a:rPr lang="en-US" b="1" i="0" dirty="0">
                <a:effectLst/>
                <a:latin typeface="arial" panose="020B0604020202020204" pitchFamily="34" charset="0"/>
              </a:rPr>
              <a:t>environment</a:t>
            </a:r>
            <a:r>
              <a:rPr lang="en-US" b="0" i="0" dirty="0">
                <a:effectLst/>
                <a:latin typeface="arial" panose="020B0604020202020204" pitchFamily="34" charset="0"/>
              </a:rPr>
              <a:t> and how to resolve challenging </a:t>
            </a:r>
            <a:r>
              <a:rPr lang="en-US" b="1" i="0" dirty="0">
                <a:effectLst/>
                <a:latin typeface="arial" panose="020B0604020202020204" pitchFamily="34" charset="0"/>
              </a:rPr>
              <a:t>environmental</a:t>
            </a:r>
            <a:r>
              <a:rPr lang="en-US" b="0" i="0" dirty="0">
                <a:effectLst/>
                <a:latin typeface="arial" panose="020B0604020202020204" pitchFamily="34" charset="0"/>
              </a:rPr>
              <a:t> issues affecting nature.</a:t>
            </a:r>
            <a:endParaRPr lang="en-IN" dirty="0"/>
          </a:p>
        </p:txBody>
      </p:sp>
    </p:spTree>
    <p:extLst>
      <p:ext uri="{BB962C8B-B14F-4D97-AF65-F5344CB8AC3E}">
        <p14:creationId xmlns:p14="http://schemas.microsoft.com/office/powerpoint/2010/main" val="1492840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31898A-7F02-4E6D-93EF-630A220CF2CD}"/>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B82AFD0A-E9FB-4F36-8488-53B740AD2FEC}"/>
              </a:ext>
            </a:extLst>
          </p:cNvPr>
          <p:cNvSpPr>
            <a:spLocks noGrp="1"/>
          </p:cNvSpPr>
          <p:nvPr>
            <p:ph type="title"/>
          </p:nvPr>
        </p:nvSpPr>
        <p:spPr/>
        <p:txBody>
          <a:bodyPr/>
          <a:lstStyle/>
          <a:p>
            <a:r>
              <a:rPr lang="en-US" dirty="0"/>
              <a:t>Reason for environmental studies</a:t>
            </a:r>
            <a:endParaRPr lang="en-IN" dirty="0"/>
          </a:p>
        </p:txBody>
      </p:sp>
      <p:sp>
        <p:nvSpPr>
          <p:cNvPr id="3" name="Content Placeholder 2">
            <a:extLst>
              <a:ext uri="{FF2B5EF4-FFF2-40B4-BE49-F238E27FC236}">
                <a16:creationId xmlns:a16="http://schemas.microsoft.com/office/drawing/2014/main" id="{6AAE711A-C372-4BA4-BACA-DEFB78BA3B35}"/>
              </a:ext>
            </a:extLst>
          </p:cNvPr>
          <p:cNvSpPr>
            <a:spLocks noGrp="1"/>
          </p:cNvSpPr>
          <p:nvPr>
            <p:ph idx="1"/>
          </p:nvPr>
        </p:nvSpPr>
        <p:spPr/>
        <p:txBody>
          <a:bodyPr/>
          <a:lstStyle/>
          <a:p>
            <a:r>
              <a:rPr lang="en-US" dirty="0"/>
              <a:t>urbanization</a:t>
            </a:r>
          </a:p>
          <a:p>
            <a:r>
              <a:rPr lang="en-US" dirty="0"/>
              <a:t>Industrial growth</a:t>
            </a:r>
          </a:p>
          <a:p>
            <a:r>
              <a:rPr lang="en-US" dirty="0"/>
              <a:t>Agriculture and use of pesticides</a:t>
            </a:r>
          </a:p>
          <a:p>
            <a:r>
              <a:rPr lang="en-US" dirty="0"/>
              <a:t>Pollution </a:t>
            </a:r>
          </a:p>
          <a:p>
            <a:r>
              <a:rPr lang="en-US" dirty="0"/>
              <a:t>Developmental projects </a:t>
            </a:r>
          </a:p>
          <a:p>
            <a:r>
              <a:rPr lang="en-US" dirty="0"/>
              <a:t>Climate changes </a:t>
            </a:r>
          </a:p>
          <a:p>
            <a:r>
              <a:rPr lang="en-US" dirty="0"/>
              <a:t>Reduction of energy resources</a:t>
            </a:r>
          </a:p>
          <a:p>
            <a:endParaRPr lang="en-IN" dirty="0"/>
          </a:p>
        </p:txBody>
      </p:sp>
      <p:pic>
        <p:nvPicPr>
          <p:cNvPr id="5" name="Picture 4">
            <a:extLst>
              <a:ext uri="{FF2B5EF4-FFF2-40B4-BE49-F238E27FC236}">
                <a16:creationId xmlns:a16="http://schemas.microsoft.com/office/drawing/2014/main" id="{DF02F853-FCDB-4132-8BF3-D464CD8C0859}"/>
              </a:ext>
            </a:extLst>
          </p:cNvPr>
          <p:cNvPicPr>
            <a:picLocks noChangeAspect="1"/>
          </p:cNvPicPr>
          <p:nvPr/>
        </p:nvPicPr>
        <p:blipFill>
          <a:blip r:embed="rId3"/>
          <a:stretch>
            <a:fillRect/>
          </a:stretch>
        </p:blipFill>
        <p:spPr>
          <a:xfrm>
            <a:off x="8737506" y="1875024"/>
            <a:ext cx="2959309" cy="3107950"/>
          </a:xfrm>
          <a:prstGeom prst="rect">
            <a:avLst/>
          </a:prstGeom>
        </p:spPr>
      </p:pic>
    </p:spTree>
    <p:extLst>
      <p:ext uri="{BB962C8B-B14F-4D97-AF65-F5344CB8AC3E}">
        <p14:creationId xmlns:p14="http://schemas.microsoft.com/office/powerpoint/2010/main" val="3804623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903F15-17F8-4447-B302-B7998C2F49AC}"/>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F8914156-3780-493D-9204-B6C9470A35C1}"/>
              </a:ext>
            </a:extLst>
          </p:cNvPr>
          <p:cNvSpPr>
            <a:spLocks noGrp="1"/>
          </p:cNvSpPr>
          <p:nvPr>
            <p:ph type="title"/>
          </p:nvPr>
        </p:nvSpPr>
        <p:spPr/>
        <p:txBody>
          <a:bodyPr/>
          <a:lstStyle/>
          <a:p>
            <a:r>
              <a:rPr lang="en-US" dirty="0"/>
              <a:t>The Concept of Natural Capital </a:t>
            </a:r>
            <a:br>
              <a:rPr lang="en-US" dirty="0"/>
            </a:br>
            <a:endParaRPr lang="en-IN" dirty="0"/>
          </a:p>
        </p:txBody>
      </p:sp>
      <p:sp>
        <p:nvSpPr>
          <p:cNvPr id="3" name="Content Placeholder 2">
            <a:extLst>
              <a:ext uri="{FF2B5EF4-FFF2-40B4-BE49-F238E27FC236}">
                <a16:creationId xmlns:a16="http://schemas.microsoft.com/office/drawing/2014/main" id="{07B9EB7B-5AAF-43F9-B772-7F74C742EBF6}"/>
              </a:ext>
            </a:extLst>
          </p:cNvPr>
          <p:cNvSpPr>
            <a:spLocks noGrp="1"/>
          </p:cNvSpPr>
          <p:nvPr>
            <p:ph idx="1"/>
          </p:nvPr>
        </p:nvSpPr>
        <p:spPr/>
        <p:txBody>
          <a:bodyPr/>
          <a:lstStyle/>
          <a:p>
            <a:r>
              <a:rPr lang="en-US" b="1" i="0" dirty="0">
                <a:effectLst/>
                <a:latin typeface="arial" panose="020B0604020202020204" pitchFamily="34" charset="0"/>
              </a:rPr>
              <a:t>Natural capital</a:t>
            </a:r>
            <a:r>
              <a:rPr lang="en-US" b="0" i="0" dirty="0">
                <a:effectLst/>
                <a:latin typeface="arial" panose="020B0604020202020204" pitchFamily="34" charset="0"/>
              </a:rPr>
              <a:t> refers to the elements of the </a:t>
            </a:r>
            <a:r>
              <a:rPr lang="en-US" b="1" i="0" dirty="0">
                <a:effectLst/>
                <a:latin typeface="arial" panose="020B0604020202020204" pitchFamily="34" charset="0"/>
              </a:rPr>
              <a:t>natural environment</a:t>
            </a:r>
            <a:r>
              <a:rPr lang="en-US" b="0" i="0" dirty="0">
                <a:effectLst/>
                <a:latin typeface="arial" panose="020B0604020202020204" pitchFamily="34" charset="0"/>
              </a:rPr>
              <a:t> which provide valuable goods and services to people. For example, a woodland can be regarded as a </a:t>
            </a:r>
            <a:r>
              <a:rPr lang="en-US" b="1" i="0" dirty="0">
                <a:effectLst/>
                <a:latin typeface="arial" panose="020B0604020202020204" pitchFamily="34" charset="0"/>
              </a:rPr>
              <a:t>natural capital</a:t>
            </a:r>
            <a:r>
              <a:rPr lang="en-US" b="0" i="0" dirty="0">
                <a:effectLst/>
                <a:latin typeface="arial" panose="020B0604020202020204" pitchFamily="34" charset="0"/>
              </a:rPr>
              <a:t> asset, from which flows valuable benefits, or ecosystem services, such as flood risk reduction and carbon capture.</a:t>
            </a:r>
            <a:endParaRPr lang="en-IN" dirty="0"/>
          </a:p>
        </p:txBody>
      </p:sp>
      <p:pic>
        <p:nvPicPr>
          <p:cNvPr id="5" name="Picture 4">
            <a:extLst>
              <a:ext uri="{FF2B5EF4-FFF2-40B4-BE49-F238E27FC236}">
                <a16:creationId xmlns:a16="http://schemas.microsoft.com/office/drawing/2014/main" id="{1483FC2E-7F76-452C-99C4-E08C4575468B}"/>
              </a:ext>
            </a:extLst>
          </p:cNvPr>
          <p:cNvPicPr>
            <a:picLocks noChangeAspect="1"/>
          </p:cNvPicPr>
          <p:nvPr/>
        </p:nvPicPr>
        <p:blipFill rotWithShape="1">
          <a:blip r:embed="rId3"/>
          <a:srcRect t="17845" b="13749"/>
          <a:stretch/>
        </p:blipFill>
        <p:spPr>
          <a:xfrm>
            <a:off x="2705940" y="3775822"/>
            <a:ext cx="5686425" cy="2717053"/>
          </a:xfrm>
          <a:prstGeom prst="rect">
            <a:avLst/>
          </a:prstGeom>
        </p:spPr>
      </p:pic>
    </p:spTree>
    <p:extLst>
      <p:ext uri="{BB962C8B-B14F-4D97-AF65-F5344CB8AC3E}">
        <p14:creationId xmlns:p14="http://schemas.microsoft.com/office/powerpoint/2010/main" val="2155069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EF5F68-4172-42CF-A260-AFD8ACD56731}"/>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97D238E6-0ADA-4E7E-810C-17C51B0CE67C}"/>
              </a:ext>
            </a:extLst>
          </p:cNvPr>
          <p:cNvSpPr>
            <a:spLocks noGrp="1"/>
          </p:cNvSpPr>
          <p:nvPr>
            <p:ph type="title"/>
          </p:nvPr>
        </p:nvSpPr>
        <p:spPr/>
        <p:txBody>
          <a:bodyPr/>
          <a:lstStyle/>
          <a:p>
            <a:r>
              <a:rPr lang="en-US" dirty="0"/>
              <a:t>Natural capital</a:t>
            </a:r>
            <a:endParaRPr lang="en-IN" dirty="0"/>
          </a:p>
        </p:txBody>
      </p:sp>
      <p:sp>
        <p:nvSpPr>
          <p:cNvPr id="3" name="Content Placeholder 2">
            <a:extLst>
              <a:ext uri="{FF2B5EF4-FFF2-40B4-BE49-F238E27FC236}">
                <a16:creationId xmlns:a16="http://schemas.microsoft.com/office/drawing/2014/main" id="{3B3D282B-4427-4B37-85A1-51A7B0450D2B}"/>
              </a:ext>
            </a:extLst>
          </p:cNvPr>
          <p:cNvSpPr>
            <a:spLocks noGrp="1"/>
          </p:cNvSpPr>
          <p:nvPr>
            <p:ph idx="1"/>
          </p:nvPr>
        </p:nvSpPr>
        <p:spPr/>
        <p:txBody>
          <a:bodyPr/>
          <a:lstStyle/>
          <a:p>
            <a:r>
              <a:rPr lang="en-US" dirty="0"/>
              <a:t>Energy source </a:t>
            </a:r>
          </a:p>
          <a:p>
            <a:r>
              <a:rPr lang="en-US" dirty="0"/>
              <a:t>Resource and food supply </a:t>
            </a:r>
          </a:p>
          <a:p>
            <a:r>
              <a:rPr lang="en-US" dirty="0"/>
              <a:t>Source for recreation </a:t>
            </a:r>
          </a:p>
          <a:p>
            <a:r>
              <a:rPr lang="en-US" dirty="0"/>
              <a:t>Forest resources</a:t>
            </a:r>
          </a:p>
          <a:p>
            <a:r>
              <a:rPr lang="en-US" b="1" i="0" dirty="0">
                <a:effectLst/>
                <a:latin typeface="arial" panose="020B0604020202020204" pitchFamily="34" charset="0"/>
              </a:rPr>
              <a:t>We degrade natural capital</a:t>
            </a:r>
            <a:r>
              <a:rPr lang="en-US" b="0" i="0" dirty="0">
                <a:effectLst/>
                <a:latin typeface="arial" panose="020B0604020202020204" pitchFamily="34" charset="0"/>
              </a:rPr>
              <a:t> by cutting down trees faster than they can grow back, replacing diverse and sustainable forests with croplands, and adding harmful chemicals and wastes to streams and oceans faster than they can cleanse themselves</a:t>
            </a:r>
            <a:r>
              <a:rPr lang="en-US" b="0" i="0" dirty="0">
                <a:solidFill>
                  <a:srgbClr val="202124"/>
                </a:solidFill>
                <a:effectLst/>
                <a:latin typeface="arial" panose="020B0604020202020204" pitchFamily="34" charset="0"/>
              </a:rPr>
              <a:t>.</a:t>
            </a:r>
            <a:endParaRPr lang="en-IN" dirty="0"/>
          </a:p>
        </p:txBody>
      </p:sp>
      <p:pic>
        <p:nvPicPr>
          <p:cNvPr id="5" name="Picture 4">
            <a:extLst>
              <a:ext uri="{FF2B5EF4-FFF2-40B4-BE49-F238E27FC236}">
                <a16:creationId xmlns:a16="http://schemas.microsoft.com/office/drawing/2014/main" id="{846B741C-8F33-4017-A6CD-D680FF5033B8}"/>
              </a:ext>
            </a:extLst>
          </p:cNvPr>
          <p:cNvPicPr>
            <a:picLocks noChangeAspect="1"/>
          </p:cNvPicPr>
          <p:nvPr/>
        </p:nvPicPr>
        <p:blipFill>
          <a:blip r:embed="rId3"/>
          <a:stretch>
            <a:fillRect/>
          </a:stretch>
        </p:blipFill>
        <p:spPr>
          <a:xfrm>
            <a:off x="7120218" y="365125"/>
            <a:ext cx="4800600" cy="3390900"/>
          </a:xfrm>
          <a:prstGeom prst="rect">
            <a:avLst/>
          </a:prstGeom>
        </p:spPr>
      </p:pic>
    </p:spTree>
    <p:extLst>
      <p:ext uri="{BB962C8B-B14F-4D97-AF65-F5344CB8AC3E}">
        <p14:creationId xmlns:p14="http://schemas.microsoft.com/office/powerpoint/2010/main" val="2331983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EC9EB2-E57C-40AB-93A4-425D94B2BD26}"/>
              </a:ext>
            </a:extLst>
          </p:cNvPr>
          <p:cNvPicPr>
            <a:picLocks noChangeAspect="1"/>
          </p:cNvPicPr>
          <p:nvPr/>
        </p:nvPicPr>
        <p:blipFill>
          <a:blip r:embed="rId2"/>
          <a:stretch>
            <a:fillRect/>
          </a:stretch>
        </p:blipFill>
        <p:spPr>
          <a:xfrm>
            <a:off x="0" y="1"/>
            <a:ext cx="12192000" cy="6857999"/>
          </a:xfrm>
          <a:prstGeom prst="rect">
            <a:avLst/>
          </a:prstGeom>
        </p:spPr>
      </p:pic>
      <p:sp>
        <p:nvSpPr>
          <p:cNvPr id="2" name="Title 1">
            <a:extLst>
              <a:ext uri="{FF2B5EF4-FFF2-40B4-BE49-F238E27FC236}">
                <a16:creationId xmlns:a16="http://schemas.microsoft.com/office/drawing/2014/main" id="{58083CC1-E3E6-4489-A949-E41362995DE4}"/>
              </a:ext>
            </a:extLst>
          </p:cNvPr>
          <p:cNvSpPr>
            <a:spLocks noGrp="1"/>
          </p:cNvSpPr>
          <p:nvPr>
            <p:ph type="title"/>
          </p:nvPr>
        </p:nvSpPr>
        <p:spPr/>
        <p:txBody>
          <a:bodyPr/>
          <a:lstStyle/>
          <a:p>
            <a:r>
              <a:rPr lang="en-US" dirty="0"/>
              <a:t>Environmental degradation </a:t>
            </a:r>
            <a:endParaRPr lang="en-IN" dirty="0"/>
          </a:p>
        </p:txBody>
      </p:sp>
      <p:sp>
        <p:nvSpPr>
          <p:cNvPr id="3" name="Content Placeholder 2">
            <a:extLst>
              <a:ext uri="{FF2B5EF4-FFF2-40B4-BE49-F238E27FC236}">
                <a16:creationId xmlns:a16="http://schemas.microsoft.com/office/drawing/2014/main" id="{06C2F079-D693-44D8-8C79-F0435E9BF3BF}"/>
              </a:ext>
            </a:extLst>
          </p:cNvPr>
          <p:cNvSpPr>
            <a:spLocks noGrp="1"/>
          </p:cNvSpPr>
          <p:nvPr>
            <p:ph idx="1"/>
          </p:nvPr>
        </p:nvSpPr>
        <p:spPr/>
        <p:txBody>
          <a:bodyPr/>
          <a:lstStyle/>
          <a:p>
            <a:r>
              <a:rPr lang="en-US" b="1" i="0" dirty="0">
                <a:effectLst/>
                <a:latin typeface="arial" panose="020B0604020202020204" pitchFamily="34" charset="0"/>
              </a:rPr>
              <a:t>Environmental degradation</a:t>
            </a:r>
            <a:r>
              <a:rPr lang="en-US" b="0" i="0" dirty="0">
                <a:effectLst/>
                <a:latin typeface="arial" panose="020B0604020202020204" pitchFamily="34" charset="0"/>
              </a:rPr>
              <a:t> is the </a:t>
            </a:r>
            <a:r>
              <a:rPr lang="en-US" b="1" i="0" dirty="0">
                <a:effectLst/>
                <a:latin typeface="arial" panose="020B0604020202020204" pitchFamily="34" charset="0"/>
              </a:rPr>
              <a:t>deterioration</a:t>
            </a:r>
            <a:r>
              <a:rPr lang="en-US" b="0" i="0" dirty="0">
                <a:effectLst/>
                <a:latin typeface="arial" panose="020B0604020202020204" pitchFamily="34" charset="0"/>
              </a:rPr>
              <a:t> of the </a:t>
            </a:r>
            <a:r>
              <a:rPr lang="en-US" b="1" i="0" dirty="0">
                <a:effectLst/>
                <a:latin typeface="arial" panose="020B0604020202020204" pitchFamily="34" charset="0"/>
              </a:rPr>
              <a:t>environment</a:t>
            </a:r>
            <a:r>
              <a:rPr lang="en-US" b="0" i="0" dirty="0">
                <a:effectLst/>
                <a:latin typeface="arial" panose="020B0604020202020204" pitchFamily="34" charset="0"/>
              </a:rPr>
              <a:t> through depletion of resources such as air, water and soil; the </a:t>
            </a:r>
            <a:r>
              <a:rPr lang="en-US" b="1" i="0" dirty="0">
                <a:effectLst/>
                <a:latin typeface="arial" panose="020B0604020202020204" pitchFamily="34" charset="0"/>
              </a:rPr>
              <a:t>destruction</a:t>
            </a:r>
            <a:r>
              <a:rPr lang="en-US" b="0" i="0" dirty="0">
                <a:effectLst/>
                <a:latin typeface="arial" panose="020B0604020202020204" pitchFamily="34" charset="0"/>
              </a:rPr>
              <a:t> of ecosystems; habitat </a:t>
            </a:r>
            <a:r>
              <a:rPr lang="en-US" b="1" i="0" dirty="0">
                <a:effectLst/>
                <a:latin typeface="arial" panose="020B0604020202020204" pitchFamily="34" charset="0"/>
              </a:rPr>
              <a:t>destruction</a:t>
            </a:r>
            <a:r>
              <a:rPr lang="en-US" b="0" i="0" dirty="0">
                <a:effectLst/>
                <a:latin typeface="arial" panose="020B0604020202020204" pitchFamily="34" charset="0"/>
              </a:rPr>
              <a:t>; the extinction of wildlife; and </a:t>
            </a:r>
            <a:r>
              <a:rPr lang="en-US" b="1" i="0" dirty="0">
                <a:effectLst/>
                <a:latin typeface="arial" panose="020B0604020202020204" pitchFamily="34" charset="0"/>
              </a:rPr>
              <a:t>pollution</a:t>
            </a:r>
            <a:r>
              <a:rPr lang="en-US" b="0" i="0" dirty="0">
                <a:effectLst/>
                <a:latin typeface="arial" panose="020B0604020202020204" pitchFamily="34" charset="0"/>
              </a:rPr>
              <a:t>. ... When natural habitats are destroyed or natural resources are depleted, the </a:t>
            </a:r>
            <a:r>
              <a:rPr lang="en-US" b="1" i="0" dirty="0">
                <a:effectLst/>
                <a:latin typeface="arial" panose="020B0604020202020204" pitchFamily="34" charset="0"/>
              </a:rPr>
              <a:t>environment</a:t>
            </a:r>
            <a:r>
              <a:rPr lang="en-US" b="0" i="0" dirty="0">
                <a:effectLst/>
                <a:latin typeface="arial" panose="020B0604020202020204" pitchFamily="34" charset="0"/>
              </a:rPr>
              <a:t> is </a:t>
            </a:r>
            <a:r>
              <a:rPr lang="en-US" b="1" i="0" dirty="0">
                <a:effectLst/>
                <a:latin typeface="arial" panose="020B0604020202020204" pitchFamily="34" charset="0"/>
              </a:rPr>
              <a:t>degraded</a:t>
            </a:r>
            <a:r>
              <a:rPr lang="en-US" b="0" i="0" dirty="0">
                <a:effectLst/>
                <a:latin typeface="arial" panose="020B0604020202020204" pitchFamily="34" charset="0"/>
              </a:rPr>
              <a:t>.</a:t>
            </a:r>
            <a:endParaRPr lang="en-IN" dirty="0"/>
          </a:p>
        </p:txBody>
      </p:sp>
      <p:pic>
        <p:nvPicPr>
          <p:cNvPr id="5" name="Picture 4">
            <a:extLst>
              <a:ext uri="{FF2B5EF4-FFF2-40B4-BE49-F238E27FC236}">
                <a16:creationId xmlns:a16="http://schemas.microsoft.com/office/drawing/2014/main" id="{89CC9F47-A66F-408A-AFCB-67E758A67186}"/>
              </a:ext>
            </a:extLst>
          </p:cNvPr>
          <p:cNvPicPr>
            <a:picLocks noChangeAspect="1"/>
          </p:cNvPicPr>
          <p:nvPr/>
        </p:nvPicPr>
        <p:blipFill>
          <a:blip r:embed="rId3"/>
          <a:stretch>
            <a:fillRect/>
          </a:stretch>
        </p:blipFill>
        <p:spPr>
          <a:xfrm>
            <a:off x="8339698" y="4310855"/>
            <a:ext cx="3014103" cy="1743075"/>
          </a:xfrm>
          <a:prstGeom prst="rect">
            <a:avLst/>
          </a:prstGeom>
        </p:spPr>
      </p:pic>
      <p:pic>
        <p:nvPicPr>
          <p:cNvPr id="6" name="Picture 5">
            <a:extLst>
              <a:ext uri="{FF2B5EF4-FFF2-40B4-BE49-F238E27FC236}">
                <a16:creationId xmlns:a16="http://schemas.microsoft.com/office/drawing/2014/main" id="{EE371F8B-597F-45AF-BBE2-36A70FEB0F3C}"/>
              </a:ext>
            </a:extLst>
          </p:cNvPr>
          <p:cNvPicPr>
            <a:picLocks noChangeAspect="1"/>
          </p:cNvPicPr>
          <p:nvPr/>
        </p:nvPicPr>
        <p:blipFill>
          <a:blip r:embed="rId4"/>
          <a:stretch>
            <a:fillRect/>
          </a:stretch>
        </p:blipFill>
        <p:spPr>
          <a:xfrm>
            <a:off x="4695544" y="4310855"/>
            <a:ext cx="3014103" cy="1743074"/>
          </a:xfrm>
          <a:prstGeom prst="rect">
            <a:avLst/>
          </a:prstGeom>
        </p:spPr>
      </p:pic>
      <p:pic>
        <p:nvPicPr>
          <p:cNvPr id="7" name="Picture 6">
            <a:extLst>
              <a:ext uri="{FF2B5EF4-FFF2-40B4-BE49-F238E27FC236}">
                <a16:creationId xmlns:a16="http://schemas.microsoft.com/office/drawing/2014/main" id="{E52C3CA5-6DF1-46F3-B6BD-6EC8EF77AC16}"/>
              </a:ext>
            </a:extLst>
          </p:cNvPr>
          <p:cNvPicPr>
            <a:picLocks noChangeAspect="1"/>
          </p:cNvPicPr>
          <p:nvPr/>
        </p:nvPicPr>
        <p:blipFill>
          <a:blip r:embed="rId5"/>
          <a:stretch>
            <a:fillRect/>
          </a:stretch>
        </p:blipFill>
        <p:spPr>
          <a:xfrm flipH="1">
            <a:off x="1025721" y="4310855"/>
            <a:ext cx="3131519" cy="1743074"/>
          </a:xfrm>
          <a:prstGeom prst="rect">
            <a:avLst/>
          </a:prstGeom>
        </p:spPr>
      </p:pic>
    </p:spTree>
    <p:extLst>
      <p:ext uri="{BB962C8B-B14F-4D97-AF65-F5344CB8AC3E}">
        <p14:creationId xmlns:p14="http://schemas.microsoft.com/office/powerpoint/2010/main" val="3046501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99078F-2836-476C-B803-7862AEEB43DD}"/>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EDECF63A-C651-4F9F-8E5D-5279A40453C6}"/>
              </a:ext>
            </a:extLst>
          </p:cNvPr>
          <p:cNvSpPr>
            <a:spLocks noGrp="1"/>
          </p:cNvSpPr>
          <p:nvPr>
            <p:ph type="title"/>
          </p:nvPr>
        </p:nvSpPr>
        <p:spPr/>
        <p:txBody>
          <a:bodyPr/>
          <a:lstStyle/>
          <a:p>
            <a:r>
              <a:rPr lang="en-US" dirty="0"/>
              <a:t>Forms of environmental degradation</a:t>
            </a:r>
            <a:endParaRPr lang="en-IN" dirty="0"/>
          </a:p>
        </p:txBody>
      </p:sp>
      <p:sp>
        <p:nvSpPr>
          <p:cNvPr id="3" name="Content Placeholder 2">
            <a:extLst>
              <a:ext uri="{FF2B5EF4-FFF2-40B4-BE49-F238E27FC236}">
                <a16:creationId xmlns:a16="http://schemas.microsoft.com/office/drawing/2014/main" id="{9394C756-0514-49BA-AF34-68024CE83156}"/>
              </a:ext>
            </a:extLst>
          </p:cNvPr>
          <p:cNvSpPr>
            <a:spLocks noGrp="1"/>
          </p:cNvSpPr>
          <p:nvPr>
            <p:ph idx="1"/>
          </p:nvPr>
        </p:nvSpPr>
        <p:spPr/>
        <p:txBody>
          <a:bodyPr/>
          <a:lstStyle/>
          <a:p>
            <a:r>
              <a:rPr lang="en-US" dirty="0"/>
              <a:t>Deforestation </a:t>
            </a:r>
          </a:p>
          <a:p>
            <a:r>
              <a:rPr lang="en-US" dirty="0"/>
              <a:t>Emissions </a:t>
            </a:r>
          </a:p>
          <a:p>
            <a:r>
              <a:rPr lang="en-US" dirty="0"/>
              <a:t>Desertification </a:t>
            </a:r>
          </a:p>
          <a:p>
            <a:r>
              <a:rPr lang="en-US" dirty="0"/>
              <a:t>Erosion </a:t>
            </a:r>
          </a:p>
          <a:p>
            <a:r>
              <a:rPr lang="en-US" dirty="0"/>
              <a:t>Extinction</a:t>
            </a:r>
          </a:p>
          <a:p>
            <a:r>
              <a:rPr lang="en-US" dirty="0"/>
              <a:t>Marine degradation </a:t>
            </a:r>
          </a:p>
          <a:p>
            <a:pPr marL="0" indent="0">
              <a:buNone/>
            </a:pPr>
            <a:endParaRPr lang="en-IN" dirty="0"/>
          </a:p>
        </p:txBody>
      </p:sp>
      <p:pic>
        <p:nvPicPr>
          <p:cNvPr id="5" name="Picture 4">
            <a:extLst>
              <a:ext uri="{FF2B5EF4-FFF2-40B4-BE49-F238E27FC236}">
                <a16:creationId xmlns:a16="http://schemas.microsoft.com/office/drawing/2014/main" id="{89B901FB-742B-4793-B3BD-B80D9AD7F9A7}"/>
              </a:ext>
            </a:extLst>
          </p:cNvPr>
          <p:cNvPicPr>
            <a:picLocks noChangeAspect="1"/>
          </p:cNvPicPr>
          <p:nvPr/>
        </p:nvPicPr>
        <p:blipFill>
          <a:blip r:embed="rId3"/>
          <a:stretch>
            <a:fillRect/>
          </a:stretch>
        </p:blipFill>
        <p:spPr>
          <a:xfrm>
            <a:off x="4453246" y="1533244"/>
            <a:ext cx="7738753" cy="3917297"/>
          </a:xfrm>
          <a:prstGeom prst="rect">
            <a:avLst/>
          </a:prstGeom>
        </p:spPr>
      </p:pic>
    </p:spTree>
    <p:extLst>
      <p:ext uri="{BB962C8B-B14F-4D97-AF65-F5344CB8AC3E}">
        <p14:creationId xmlns:p14="http://schemas.microsoft.com/office/powerpoint/2010/main" val="7514087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04C5695-EA08-44FD-8F82-2E395A2238FE}"/>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6287C693-4819-4975-8ED8-067A54699BE8}"/>
              </a:ext>
            </a:extLst>
          </p:cNvPr>
          <p:cNvSpPr>
            <a:spLocks noGrp="1"/>
          </p:cNvSpPr>
          <p:nvPr>
            <p:ph type="title"/>
          </p:nvPr>
        </p:nvSpPr>
        <p:spPr/>
        <p:txBody>
          <a:bodyPr/>
          <a:lstStyle/>
          <a:p>
            <a:r>
              <a:rPr lang="en-US" dirty="0"/>
              <a:t>Causes of environmental degradation </a:t>
            </a:r>
            <a:endParaRPr lang="en-IN" dirty="0"/>
          </a:p>
        </p:txBody>
      </p:sp>
      <p:sp>
        <p:nvSpPr>
          <p:cNvPr id="3" name="Content Placeholder 2">
            <a:extLst>
              <a:ext uri="{FF2B5EF4-FFF2-40B4-BE49-F238E27FC236}">
                <a16:creationId xmlns:a16="http://schemas.microsoft.com/office/drawing/2014/main" id="{6B8F3E24-30FF-48C5-B815-96A7B6007B7D}"/>
              </a:ext>
            </a:extLst>
          </p:cNvPr>
          <p:cNvSpPr>
            <a:spLocks noGrp="1"/>
          </p:cNvSpPr>
          <p:nvPr>
            <p:ph idx="1"/>
          </p:nvPr>
        </p:nvSpPr>
        <p:spPr/>
        <p:txBody>
          <a:bodyPr>
            <a:normAutofit fontScale="92500" lnSpcReduction="10000"/>
          </a:bodyPr>
          <a:lstStyle/>
          <a:p>
            <a:r>
              <a:rPr lang="en-US" dirty="0"/>
              <a:t>Industrial activities </a:t>
            </a:r>
          </a:p>
          <a:p>
            <a:r>
              <a:rPr lang="en-US" dirty="0"/>
              <a:t>Population explosion </a:t>
            </a:r>
          </a:p>
          <a:p>
            <a:r>
              <a:rPr lang="en-US" dirty="0"/>
              <a:t>Farm mechanization </a:t>
            </a:r>
          </a:p>
          <a:p>
            <a:r>
              <a:rPr lang="en-US" dirty="0"/>
              <a:t>Pesticides and insecticides </a:t>
            </a:r>
          </a:p>
          <a:p>
            <a:r>
              <a:rPr lang="en-US" dirty="0"/>
              <a:t>Felling of trees </a:t>
            </a:r>
          </a:p>
          <a:p>
            <a:r>
              <a:rPr lang="en-US" dirty="0"/>
              <a:t>Lifestyle changes </a:t>
            </a:r>
          </a:p>
          <a:p>
            <a:r>
              <a:rPr lang="en-US" dirty="0"/>
              <a:t>Automobile industry </a:t>
            </a:r>
          </a:p>
          <a:p>
            <a:r>
              <a:rPr lang="en-US" b="0" i="0" dirty="0">
                <a:solidFill>
                  <a:srgbClr val="202124"/>
                </a:solidFill>
                <a:effectLst/>
                <a:latin typeface="arial" panose="020B0604020202020204" pitchFamily="34" charset="0"/>
              </a:rPr>
              <a:t>Falling levels of ground </a:t>
            </a:r>
            <a:r>
              <a:rPr lang="en-US" b="1" i="0" dirty="0">
                <a:solidFill>
                  <a:srgbClr val="202124"/>
                </a:solidFill>
                <a:effectLst/>
                <a:latin typeface="arial" panose="020B0604020202020204" pitchFamily="34" charset="0"/>
              </a:rPr>
              <a:t>water</a:t>
            </a:r>
            <a:r>
              <a:rPr lang="en-US" b="0" i="0" dirty="0">
                <a:solidFill>
                  <a:srgbClr val="202124"/>
                </a:solidFill>
                <a:effectLst/>
                <a:latin typeface="arial" panose="020B0604020202020204" pitchFamily="34" charset="0"/>
              </a:rPr>
              <a:t>.</a:t>
            </a:r>
          </a:p>
          <a:p>
            <a:pPr algn="l">
              <a:buFont typeface="Arial" panose="020B0604020202020204" pitchFamily="34" charset="0"/>
              <a:buChar char="•"/>
            </a:pPr>
            <a:r>
              <a:rPr lang="en-US" b="0" i="0" dirty="0">
                <a:solidFill>
                  <a:srgbClr val="202124"/>
                </a:solidFill>
                <a:effectLst/>
                <a:latin typeface="arial" panose="020B0604020202020204" pitchFamily="34" charset="0"/>
              </a:rPr>
              <a:t>Burning of </a:t>
            </a:r>
            <a:r>
              <a:rPr lang="en-US" b="1" i="0" dirty="0">
                <a:solidFill>
                  <a:srgbClr val="202124"/>
                </a:solidFill>
                <a:effectLst/>
                <a:latin typeface="arial" panose="020B0604020202020204" pitchFamily="34" charset="0"/>
              </a:rPr>
              <a:t>coal</a:t>
            </a:r>
            <a:r>
              <a:rPr lang="en-US" b="0" i="0" dirty="0">
                <a:solidFill>
                  <a:srgbClr val="202124"/>
                </a:solidFill>
                <a:effectLst/>
                <a:latin typeface="arial" panose="020B0604020202020204" pitchFamily="34" charset="0"/>
              </a:rPr>
              <a:t> and mineral </a:t>
            </a:r>
            <a:r>
              <a:rPr lang="en-US" b="1" i="0" dirty="0">
                <a:solidFill>
                  <a:srgbClr val="202124"/>
                </a:solidFill>
                <a:effectLst/>
                <a:latin typeface="arial" panose="020B0604020202020204" pitchFamily="34" charset="0"/>
              </a:rPr>
              <a:t>oil</a:t>
            </a:r>
            <a:r>
              <a:rPr lang="en-US" b="0" i="0" dirty="0">
                <a:solidFill>
                  <a:srgbClr val="202124"/>
                </a:solidFill>
                <a:effectLst/>
                <a:latin typeface="arial" panose="020B0604020202020204" pitchFamily="34" charset="0"/>
              </a:rPr>
              <a:t>.</a:t>
            </a:r>
            <a:br>
              <a:rPr lang="en-US" b="0" i="0" dirty="0">
                <a:solidFill>
                  <a:srgbClr val="202124"/>
                </a:solidFill>
                <a:effectLst/>
                <a:latin typeface="arial" panose="020B0604020202020204" pitchFamily="34" charset="0"/>
              </a:rPr>
            </a:br>
            <a:endParaRPr lang="en-IN" dirty="0"/>
          </a:p>
        </p:txBody>
      </p:sp>
      <p:pic>
        <p:nvPicPr>
          <p:cNvPr id="5" name="Picture 4">
            <a:extLst>
              <a:ext uri="{FF2B5EF4-FFF2-40B4-BE49-F238E27FC236}">
                <a16:creationId xmlns:a16="http://schemas.microsoft.com/office/drawing/2014/main" id="{4DFF7517-7349-484B-9C14-6849F6147739}"/>
              </a:ext>
            </a:extLst>
          </p:cNvPr>
          <p:cNvPicPr>
            <a:picLocks noChangeAspect="1"/>
          </p:cNvPicPr>
          <p:nvPr/>
        </p:nvPicPr>
        <p:blipFill>
          <a:blip r:embed="rId3"/>
          <a:stretch>
            <a:fillRect/>
          </a:stretch>
        </p:blipFill>
        <p:spPr>
          <a:xfrm>
            <a:off x="7339012" y="1768431"/>
            <a:ext cx="4433888" cy="3321136"/>
          </a:xfrm>
          <a:prstGeom prst="rect">
            <a:avLst/>
          </a:prstGeom>
        </p:spPr>
      </p:pic>
    </p:spTree>
    <p:extLst>
      <p:ext uri="{BB962C8B-B14F-4D97-AF65-F5344CB8AC3E}">
        <p14:creationId xmlns:p14="http://schemas.microsoft.com/office/powerpoint/2010/main" val="2439827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173486-09F4-4AB5-BA69-2BE4BF1FFDF6}"/>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5F29D82F-E149-4782-983E-07416CE26F1D}"/>
              </a:ext>
            </a:extLst>
          </p:cNvPr>
          <p:cNvSpPr>
            <a:spLocks noGrp="1"/>
          </p:cNvSpPr>
          <p:nvPr>
            <p:ph type="title"/>
          </p:nvPr>
        </p:nvSpPr>
        <p:spPr/>
        <p:txBody>
          <a:bodyPr/>
          <a:lstStyle/>
          <a:p>
            <a:r>
              <a:rPr lang="en-US" dirty="0"/>
              <a:t>Causes of environmental degradation </a:t>
            </a:r>
            <a:endParaRPr lang="en-IN" dirty="0"/>
          </a:p>
        </p:txBody>
      </p:sp>
      <p:sp>
        <p:nvSpPr>
          <p:cNvPr id="3" name="Content Placeholder 2">
            <a:extLst>
              <a:ext uri="{FF2B5EF4-FFF2-40B4-BE49-F238E27FC236}">
                <a16:creationId xmlns:a16="http://schemas.microsoft.com/office/drawing/2014/main" id="{D189739D-7F48-4417-80BA-D328190A35FA}"/>
              </a:ext>
            </a:extLst>
          </p:cNvPr>
          <p:cNvSpPr>
            <a:spLocks noGrp="1"/>
          </p:cNvSpPr>
          <p:nvPr>
            <p:ph idx="1"/>
          </p:nvPr>
        </p:nvSpPr>
        <p:spPr/>
        <p:txBody>
          <a:bodyPr/>
          <a:lstStyle/>
          <a:p>
            <a:r>
              <a:rPr lang="en-US" b="0" i="0" dirty="0">
                <a:effectLst/>
                <a:latin typeface="arial" panose="020B0604020202020204" pitchFamily="34" charset="0"/>
              </a:rPr>
              <a:t>Depletion of the ozone layer</a:t>
            </a:r>
          </a:p>
          <a:p>
            <a:r>
              <a:rPr lang="en-IN" b="0" i="0" dirty="0">
                <a:effectLst/>
                <a:latin typeface="arial" panose="020B0604020202020204" pitchFamily="34" charset="0"/>
              </a:rPr>
              <a:t>Throwing waste in river.</a:t>
            </a:r>
          </a:p>
          <a:p>
            <a:r>
              <a:rPr lang="en-IN" dirty="0"/>
              <a:t>Urbanization </a:t>
            </a:r>
          </a:p>
          <a:p>
            <a:r>
              <a:rPr lang="en-IN" dirty="0"/>
              <a:t>Poverty </a:t>
            </a:r>
          </a:p>
          <a:p>
            <a:r>
              <a:rPr lang="en-IN" dirty="0"/>
              <a:t>Government policies </a:t>
            </a:r>
          </a:p>
          <a:p>
            <a:r>
              <a:rPr lang="en-IN" dirty="0"/>
              <a:t>Construction projects </a:t>
            </a:r>
          </a:p>
          <a:p>
            <a:r>
              <a:rPr lang="en-IN" dirty="0"/>
              <a:t>Natural causes </a:t>
            </a:r>
          </a:p>
        </p:txBody>
      </p:sp>
      <p:pic>
        <p:nvPicPr>
          <p:cNvPr id="5" name="Picture 4">
            <a:extLst>
              <a:ext uri="{FF2B5EF4-FFF2-40B4-BE49-F238E27FC236}">
                <a16:creationId xmlns:a16="http://schemas.microsoft.com/office/drawing/2014/main" id="{C081730A-98B0-491F-B97B-DEA5142E8F87}"/>
              </a:ext>
            </a:extLst>
          </p:cNvPr>
          <p:cNvPicPr>
            <a:picLocks noChangeAspect="1"/>
          </p:cNvPicPr>
          <p:nvPr/>
        </p:nvPicPr>
        <p:blipFill>
          <a:blip r:embed="rId3"/>
          <a:stretch>
            <a:fillRect/>
          </a:stretch>
        </p:blipFill>
        <p:spPr>
          <a:xfrm>
            <a:off x="5955846" y="1825625"/>
            <a:ext cx="5817054" cy="3257550"/>
          </a:xfrm>
          <a:prstGeom prst="rect">
            <a:avLst/>
          </a:prstGeom>
        </p:spPr>
      </p:pic>
    </p:spTree>
    <p:extLst>
      <p:ext uri="{BB962C8B-B14F-4D97-AF65-F5344CB8AC3E}">
        <p14:creationId xmlns:p14="http://schemas.microsoft.com/office/powerpoint/2010/main" val="1708434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873C3E1-5AA4-404E-9B95-E2823F6BD6D6}"/>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F83D9EF2-52C4-48D9-B67B-004F120C180B}"/>
              </a:ext>
            </a:extLst>
          </p:cNvPr>
          <p:cNvSpPr>
            <a:spLocks noGrp="1"/>
          </p:cNvSpPr>
          <p:nvPr>
            <p:ph type="title"/>
          </p:nvPr>
        </p:nvSpPr>
        <p:spPr/>
        <p:txBody>
          <a:bodyPr/>
          <a:lstStyle/>
          <a:p>
            <a:r>
              <a:rPr lang="en-US" dirty="0"/>
              <a:t>Impact of environment degradation </a:t>
            </a:r>
            <a:endParaRPr lang="en-IN" dirty="0"/>
          </a:p>
        </p:txBody>
      </p:sp>
      <p:sp>
        <p:nvSpPr>
          <p:cNvPr id="3" name="Content Placeholder 2">
            <a:extLst>
              <a:ext uri="{FF2B5EF4-FFF2-40B4-BE49-F238E27FC236}">
                <a16:creationId xmlns:a16="http://schemas.microsoft.com/office/drawing/2014/main" id="{69C66687-B1CD-4CE8-9FE1-3E11F159B609}"/>
              </a:ext>
            </a:extLst>
          </p:cNvPr>
          <p:cNvSpPr>
            <a:spLocks noGrp="1"/>
          </p:cNvSpPr>
          <p:nvPr>
            <p:ph idx="1"/>
          </p:nvPr>
        </p:nvSpPr>
        <p:spPr/>
        <p:txBody>
          <a:bodyPr>
            <a:normAutofit fontScale="85000" lnSpcReduction="20000"/>
          </a:bodyPr>
          <a:lstStyle/>
          <a:p>
            <a:r>
              <a:rPr lang="en-US" dirty="0"/>
              <a:t>Disruption od biodiversity </a:t>
            </a:r>
          </a:p>
          <a:p>
            <a:r>
              <a:rPr lang="en-US" dirty="0"/>
              <a:t>Scarcity of resources </a:t>
            </a:r>
          </a:p>
          <a:p>
            <a:r>
              <a:rPr lang="en-US" dirty="0"/>
              <a:t>Climate change </a:t>
            </a:r>
          </a:p>
          <a:p>
            <a:r>
              <a:rPr lang="en-US" dirty="0"/>
              <a:t>Global warming </a:t>
            </a:r>
          </a:p>
          <a:p>
            <a:r>
              <a:rPr lang="en-US" dirty="0"/>
              <a:t>Deforestation </a:t>
            </a:r>
          </a:p>
          <a:p>
            <a:r>
              <a:rPr lang="en-US" dirty="0"/>
              <a:t>Desertification </a:t>
            </a:r>
          </a:p>
          <a:p>
            <a:r>
              <a:rPr lang="en-US" dirty="0"/>
              <a:t>Soil contamination </a:t>
            </a:r>
          </a:p>
          <a:p>
            <a:r>
              <a:rPr lang="en-US" dirty="0"/>
              <a:t>Air and noise pollution, water pollution and scarcity </a:t>
            </a:r>
          </a:p>
          <a:p>
            <a:r>
              <a:rPr lang="en-US" dirty="0"/>
              <a:t>Acid rain </a:t>
            </a:r>
          </a:p>
          <a:p>
            <a:r>
              <a:rPr lang="en-US" dirty="0"/>
              <a:t>Depletion of marine life  </a:t>
            </a:r>
          </a:p>
          <a:p>
            <a:r>
              <a:rPr lang="en-US" dirty="0"/>
              <a:t>Ozone depletion </a:t>
            </a:r>
          </a:p>
          <a:p>
            <a:endParaRPr lang="en-IN" dirty="0"/>
          </a:p>
        </p:txBody>
      </p:sp>
      <p:pic>
        <p:nvPicPr>
          <p:cNvPr id="5" name="Picture 4">
            <a:extLst>
              <a:ext uri="{FF2B5EF4-FFF2-40B4-BE49-F238E27FC236}">
                <a16:creationId xmlns:a16="http://schemas.microsoft.com/office/drawing/2014/main" id="{5D4868B3-5535-4401-87C3-8DC6F4C420D0}"/>
              </a:ext>
            </a:extLst>
          </p:cNvPr>
          <p:cNvPicPr>
            <a:picLocks noChangeAspect="1"/>
          </p:cNvPicPr>
          <p:nvPr/>
        </p:nvPicPr>
        <p:blipFill>
          <a:blip r:embed="rId3"/>
          <a:stretch>
            <a:fillRect/>
          </a:stretch>
        </p:blipFill>
        <p:spPr>
          <a:xfrm>
            <a:off x="7750106" y="1690688"/>
            <a:ext cx="4022794" cy="2652712"/>
          </a:xfrm>
          <a:prstGeom prst="rect">
            <a:avLst/>
          </a:prstGeom>
        </p:spPr>
      </p:pic>
    </p:spTree>
    <p:extLst>
      <p:ext uri="{BB962C8B-B14F-4D97-AF65-F5344CB8AC3E}">
        <p14:creationId xmlns:p14="http://schemas.microsoft.com/office/powerpoint/2010/main" val="3952754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50CAEF-B832-4905-8D3A-C070669C5712}"/>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F5A3AF84-726F-49C6-A0C0-C0C464EADD0F}"/>
              </a:ext>
            </a:extLst>
          </p:cNvPr>
          <p:cNvSpPr>
            <a:spLocks noGrp="1"/>
          </p:cNvSpPr>
          <p:nvPr>
            <p:ph type="title"/>
          </p:nvPr>
        </p:nvSpPr>
        <p:spPr/>
        <p:txBody>
          <a:bodyPr/>
          <a:lstStyle/>
          <a:p>
            <a:r>
              <a:rPr lang="en-US" dirty="0"/>
              <a:t>Sustainable Development: Concept</a:t>
            </a:r>
            <a:endParaRPr lang="en-IN" dirty="0"/>
          </a:p>
        </p:txBody>
      </p:sp>
      <p:sp>
        <p:nvSpPr>
          <p:cNvPr id="3" name="Content Placeholder 2">
            <a:extLst>
              <a:ext uri="{FF2B5EF4-FFF2-40B4-BE49-F238E27FC236}">
                <a16:creationId xmlns:a16="http://schemas.microsoft.com/office/drawing/2014/main" id="{29B66A50-5DB6-4A31-8669-CA5B357D529C}"/>
              </a:ext>
            </a:extLst>
          </p:cNvPr>
          <p:cNvSpPr>
            <a:spLocks noGrp="1"/>
          </p:cNvSpPr>
          <p:nvPr>
            <p:ph idx="1"/>
          </p:nvPr>
        </p:nvSpPr>
        <p:spPr/>
        <p:txBody>
          <a:bodyPr>
            <a:normAutofit lnSpcReduction="10000"/>
          </a:bodyPr>
          <a:lstStyle/>
          <a:p>
            <a:r>
              <a:rPr lang="en-US" b="1" i="0" dirty="0">
                <a:effectLst/>
                <a:latin typeface="arial" panose="020B0604020202020204" pitchFamily="34" charset="0"/>
              </a:rPr>
              <a:t>Sustainable development</a:t>
            </a:r>
            <a:r>
              <a:rPr lang="en-US" b="0" i="0" dirty="0">
                <a:effectLst/>
                <a:latin typeface="arial" panose="020B0604020202020204" pitchFamily="34" charset="0"/>
              </a:rPr>
              <a:t> is the idea that human societies must live and meet their needs without compromising the ability of future generations to meet their own needs. The “official” definition of </a:t>
            </a:r>
            <a:r>
              <a:rPr lang="en-US" b="1" i="0" dirty="0">
                <a:effectLst/>
                <a:latin typeface="arial" panose="020B0604020202020204" pitchFamily="34" charset="0"/>
              </a:rPr>
              <a:t>sustainable development</a:t>
            </a:r>
            <a:r>
              <a:rPr lang="en-US" b="0" i="0" dirty="0">
                <a:effectLst/>
                <a:latin typeface="arial" panose="020B0604020202020204" pitchFamily="34" charset="0"/>
              </a:rPr>
              <a:t> was </a:t>
            </a:r>
            <a:r>
              <a:rPr lang="en-US" b="1" i="0" dirty="0">
                <a:effectLst/>
                <a:latin typeface="arial" panose="020B0604020202020204" pitchFamily="34" charset="0"/>
              </a:rPr>
              <a:t>developed</a:t>
            </a:r>
            <a:r>
              <a:rPr lang="en-US" b="0" i="0" dirty="0">
                <a:effectLst/>
                <a:latin typeface="arial" panose="020B0604020202020204" pitchFamily="34" charset="0"/>
              </a:rPr>
              <a:t> for the first time in the Brundtland Report in 1987</a:t>
            </a:r>
          </a:p>
          <a:p>
            <a:r>
              <a:rPr lang="en-US" b="0" i="0" dirty="0">
                <a:effectLst/>
                <a:latin typeface="arial" panose="020B0604020202020204" pitchFamily="34" charset="0"/>
              </a:rPr>
              <a:t>This </a:t>
            </a:r>
            <a:r>
              <a:rPr lang="en-US" b="1" i="0" dirty="0">
                <a:effectLst/>
                <a:latin typeface="arial" panose="020B0604020202020204" pitchFamily="34" charset="0"/>
              </a:rPr>
              <a:t>sustainable development</a:t>
            </a:r>
            <a:r>
              <a:rPr lang="en-US" b="0" i="0" dirty="0">
                <a:effectLst/>
                <a:latin typeface="arial" panose="020B0604020202020204" pitchFamily="34" charset="0"/>
              </a:rPr>
              <a:t> goal focuses on developing and expanding renewable energy resources such as sun, wind, hydropower, liquid and solid biofuels, biogas and geothermal. These renewable sources of energy don't emit greenhouse gasses to the atmosphere and therefore are ideal for the environment and human health.</a:t>
            </a:r>
            <a:endParaRPr lang="en-IN" dirty="0"/>
          </a:p>
        </p:txBody>
      </p:sp>
    </p:spTree>
    <p:extLst>
      <p:ext uri="{BB962C8B-B14F-4D97-AF65-F5344CB8AC3E}">
        <p14:creationId xmlns:p14="http://schemas.microsoft.com/office/powerpoint/2010/main" val="308108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0BAA5D-2705-47B9-8E81-A80C9A33D78C}"/>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E2DD58E7-B11C-4397-A232-08DAB121C76C}"/>
              </a:ext>
            </a:extLst>
          </p:cNvPr>
          <p:cNvSpPr>
            <a:spLocks noGrp="1"/>
          </p:cNvSpPr>
          <p:nvPr>
            <p:ph type="title"/>
          </p:nvPr>
        </p:nvSpPr>
        <p:spPr/>
        <p:txBody>
          <a:bodyPr/>
          <a:lstStyle/>
          <a:p>
            <a:r>
              <a:rPr lang="en-US" dirty="0"/>
              <a:t>Need for sustainable development </a:t>
            </a:r>
            <a:endParaRPr lang="en-IN" dirty="0"/>
          </a:p>
        </p:txBody>
      </p:sp>
      <p:sp>
        <p:nvSpPr>
          <p:cNvPr id="3" name="Content Placeholder 2">
            <a:extLst>
              <a:ext uri="{FF2B5EF4-FFF2-40B4-BE49-F238E27FC236}">
                <a16:creationId xmlns:a16="http://schemas.microsoft.com/office/drawing/2014/main" id="{C930CA92-8F6A-4E2E-B1CF-E30D08869FEB}"/>
              </a:ext>
            </a:extLst>
          </p:cNvPr>
          <p:cNvSpPr>
            <a:spLocks noGrp="1"/>
          </p:cNvSpPr>
          <p:nvPr>
            <p:ph idx="1"/>
          </p:nvPr>
        </p:nvSpPr>
        <p:spPr/>
        <p:txBody>
          <a:bodyPr>
            <a:normAutofit/>
          </a:bodyPr>
          <a:lstStyle/>
          <a:p>
            <a:r>
              <a:rPr lang="en-US" b="0" i="0" dirty="0">
                <a:effectLst/>
                <a:latin typeface="arial" panose="020B0604020202020204" pitchFamily="34" charset="0"/>
              </a:rPr>
              <a:t>The goal of </a:t>
            </a:r>
            <a:r>
              <a:rPr lang="en-US" b="1" i="0" dirty="0">
                <a:effectLst/>
                <a:latin typeface="arial" panose="020B0604020202020204" pitchFamily="34" charset="0"/>
              </a:rPr>
              <a:t>sustainable development</a:t>
            </a:r>
            <a:r>
              <a:rPr lang="en-US" b="0" i="0" dirty="0">
                <a:effectLst/>
                <a:latin typeface="arial" panose="020B0604020202020204" pitchFamily="34" charset="0"/>
              </a:rPr>
              <a:t> is to meet the needs of today, without compromising the needs of tomorrow. This means we cannot continue using current levels of resources as this will not leave enough for future generations. Stabilizing and reducing carbon emissions is key to living within environmental limits. </a:t>
            </a:r>
            <a:endParaRPr lang="en-IN" dirty="0"/>
          </a:p>
        </p:txBody>
      </p:sp>
      <p:pic>
        <p:nvPicPr>
          <p:cNvPr id="5" name="Picture 4">
            <a:extLst>
              <a:ext uri="{FF2B5EF4-FFF2-40B4-BE49-F238E27FC236}">
                <a16:creationId xmlns:a16="http://schemas.microsoft.com/office/drawing/2014/main" id="{9C134D84-43E9-4B61-BE13-05FDF7E908DD}"/>
              </a:ext>
            </a:extLst>
          </p:cNvPr>
          <p:cNvPicPr>
            <a:picLocks noChangeAspect="1"/>
          </p:cNvPicPr>
          <p:nvPr/>
        </p:nvPicPr>
        <p:blipFill>
          <a:blip r:embed="rId3"/>
          <a:stretch>
            <a:fillRect/>
          </a:stretch>
        </p:blipFill>
        <p:spPr>
          <a:xfrm>
            <a:off x="7486650" y="3816350"/>
            <a:ext cx="3600450" cy="2819400"/>
          </a:xfrm>
          <a:prstGeom prst="rect">
            <a:avLst/>
          </a:prstGeom>
        </p:spPr>
      </p:pic>
    </p:spTree>
    <p:extLst>
      <p:ext uri="{BB962C8B-B14F-4D97-AF65-F5344CB8AC3E}">
        <p14:creationId xmlns:p14="http://schemas.microsoft.com/office/powerpoint/2010/main" val="3220454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DAF0A8-23F5-45FC-AE35-548E367319EA}"/>
              </a:ext>
            </a:extLst>
          </p:cNvPr>
          <p:cNvPicPr>
            <a:picLocks noChangeAspect="1"/>
          </p:cNvPicPr>
          <p:nvPr/>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0081A663-3C4E-40B6-9B6E-57018B7F5A0F}"/>
              </a:ext>
            </a:extLst>
          </p:cNvPr>
          <p:cNvSpPr>
            <a:spLocks noGrp="1"/>
          </p:cNvSpPr>
          <p:nvPr>
            <p:ph type="title"/>
          </p:nvPr>
        </p:nvSpPr>
        <p:spPr/>
        <p:txBody>
          <a:bodyPr/>
          <a:lstStyle/>
          <a:p>
            <a:r>
              <a:rPr lang="en-US" dirty="0"/>
              <a:t>Components of sustainable development </a:t>
            </a:r>
            <a:endParaRPr lang="en-IN" dirty="0"/>
          </a:p>
        </p:txBody>
      </p:sp>
      <p:sp>
        <p:nvSpPr>
          <p:cNvPr id="3" name="Content Placeholder 2">
            <a:extLst>
              <a:ext uri="{FF2B5EF4-FFF2-40B4-BE49-F238E27FC236}">
                <a16:creationId xmlns:a16="http://schemas.microsoft.com/office/drawing/2014/main" id="{03DCDF79-9C0D-46FA-9190-5E5DF7448F93}"/>
              </a:ext>
            </a:extLst>
          </p:cNvPr>
          <p:cNvSpPr>
            <a:spLocks noGrp="1"/>
          </p:cNvSpPr>
          <p:nvPr>
            <p:ph idx="1"/>
          </p:nvPr>
        </p:nvSpPr>
        <p:spPr/>
        <p:txBody>
          <a:bodyPr/>
          <a:lstStyle/>
          <a:p>
            <a:r>
              <a:rPr lang="en-US" dirty="0"/>
              <a:t>Sustainable development is dependent on three factors: environment, social and economic </a:t>
            </a:r>
          </a:p>
          <a:p>
            <a:r>
              <a:rPr lang="en-US" dirty="0"/>
              <a:t>There is a need to understand the complexity of the situation </a:t>
            </a:r>
          </a:p>
          <a:p>
            <a:r>
              <a:rPr lang="en-US" dirty="0"/>
              <a:t>We must remember the sections of society and note that poverty and environment are linked</a:t>
            </a:r>
          </a:p>
          <a:p>
            <a:r>
              <a:rPr lang="en-US" dirty="0"/>
              <a:t>Lack of livelihood</a:t>
            </a:r>
          </a:p>
          <a:p>
            <a:r>
              <a:rPr lang="en-US" dirty="0"/>
              <a:t>Economic development</a:t>
            </a:r>
          </a:p>
          <a:p>
            <a:r>
              <a:rPr lang="en-US" dirty="0"/>
              <a:t>Health risks</a:t>
            </a:r>
          </a:p>
          <a:p>
            <a:r>
              <a:rPr lang="en-US" dirty="0"/>
              <a:t>Resilience to environmental risks  </a:t>
            </a:r>
          </a:p>
          <a:p>
            <a:endParaRPr lang="en-IN" dirty="0"/>
          </a:p>
        </p:txBody>
      </p:sp>
      <p:pic>
        <p:nvPicPr>
          <p:cNvPr id="5" name="Picture 4">
            <a:extLst>
              <a:ext uri="{FF2B5EF4-FFF2-40B4-BE49-F238E27FC236}">
                <a16:creationId xmlns:a16="http://schemas.microsoft.com/office/drawing/2014/main" id="{ABFB4111-2510-4CE4-8B31-33DE639D067C}"/>
              </a:ext>
            </a:extLst>
          </p:cNvPr>
          <p:cNvPicPr>
            <a:picLocks noChangeAspect="1"/>
          </p:cNvPicPr>
          <p:nvPr/>
        </p:nvPicPr>
        <p:blipFill>
          <a:blip r:embed="rId3"/>
          <a:stretch>
            <a:fillRect/>
          </a:stretch>
        </p:blipFill>
        <p:spPr>
          <a:xfrm>
            <a:off x="9258301" y="3645694"/>
            <a:ext cx="2933700" cy="2349298"/>
          </a:xfrm>
          <a:prstGeom prst="rect">
            <a:avLst/>
          </a:prstGeom>
        </p:spPr>
      </p:pic>
    </p:spTree>
    <p:extLst>
      <p:ext uri="{BB962C8B-B14F-4D97-AF65-F5344CB8AC3E}">
        <p14:creationId xmlns:p14="http://schemas.microsoft.com/office/powerpoint/2010/main" val="4116647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637C44-BC19-4840-9478-00B445E90A9E}"/>
              </a:ext>
            </a:extLst>
          </p:cNvPr>
          <p:cNvPicPr>
            <a:picLocks noChangeAspect="1"/>
          </p:cNvPicPr>
          <p:nvPr/>
        </p:nvPicPr>
        <p:blipFill>
          <a:blip r:embed="rId2"/>
          <a:stretch>
            <a:fillRect/>
          </a:stretch>
        </p:blipFill>
        <p:spPr>
          <a:xfrm>
            <a:off x="317240" y="-821093"/>
            <a:ext cx="12192000" cy="6857999"/>
          </a:xfrm>
          <a:prstGeom prst="rect">
            <a:avLst/>
          </a:prstGeom>
        </p:spPr>
      </p:pic>
      <p:sp>
        <p:nvSpPr>
          <p:cNvPr id="2" name="Title 1">
            <a:extLst>
              <a:ext uri="{FF2B5EF4-FFF2-40B4-BE49-F238E27FC236}">
                <a16:creationId xmlns:a16="http://schemas.microsoft.com/office/drawing/2014/main" id="{1DB3DDE2-E392-4C08-AB45-B0617F3E7A54}"/>
              </a:ext>
            </a:extLst>
          </p:cNvPr>
          <p:cNvSpPr>
            <a:spLocks noGrp="1"/>
          </p:cNvSpPr>
          <p:nvPr>
            <p:ph type="title"/>
          </p:nvPr>
        </p:nvSpPr>
        <p:spPr/>
        <p:txBody>
          <a:bodyPr/>
          <a:lstStyle/>
          <a:p>
            <a:r>
              <a:rPr lang="en-US" dirty="0"/>
              <a:t>Methods to achieve sustainable development </a:t>
            </a:r>
            <a:endParaRPr lang="en-IN" dirty="0"/>
          </a:p>
        </p:txBody>
      </p:sp>
      <p:sp>
        <p:nvSpPr>
          <p:cNvPr id="3" name="Content Placeholder 2">
            <a:extLst>
              <a:ext uri="{FF2B5EF4-FFF2-40B4-BE49-F238E27FC236}">
                <a16:creationId xmlns:a16="http://schemas.microsoft.com/office/drawing/2014/main" id="{0894D75D-B60D-4AF4-A10C-31F2A93A8517}"/>
              </a:ext>
            </a:extLst>
          </p:cNvPr>
          <p:cNvSpPr>
            <a:spLocks noGrp="1"/>
          </p:cNvSpPr>
          <p:nvPr>
            <p:ph idx="1"/>
          </p:nvPr>
        </p:nvSpPr>
        <p:spPr/>
        <p:txBody>
          <a:bodyPr/>
          <a:lstStyle/>
          <a:p>
            <a:r>
              <a:rPr lang="en-IN" dirty="0"/>
              <a:t>Integration of environment and economic decision</a:t>
            </a:r>
          </a:p>
          <a:p>
            <a:r>
              <a:rPr lang="en-IN" dirty="0"/>
              <a:t>Shared responsibility </a:t>
            </a:r>
          </a:p>
          <a:p>
            <a:r>
              <a:rPr lang="en-IN" dirty="0"/>
              <a:t>Waste minimization </a:t>
            </a:r>
          </a:p>
          <a:p>
            <a:r>
              <a:rPr lang="en-IN" dirty="0"/>
              <a:t>Rehabilitation and reclamation </a:t>
            </a:r>
          </a:p>
          <a:p>
            <a:r>
              <a:rPr lang="en-IN" dirty="0"/>
              <a:t>Conversation and prevention</a:t>
            </a:r>
          </a:p>
          <a:p>
            <a:r>
              <a:rPr lang="en-IN" dirty="0"/>
              <a:t>Global </a:t>
            </a:r>
            <a:r>
              <a:rPr lang="en-IN"/>
              <a:t>approach                                                                                   </a:t>
            </a:r>
            <a:endParaRPr lang="en-IN" dirty="0"/>
          </a:p>
          <a:p>
            <a:r>
              <a:rPr lang="en-IN" dirty="0"/>
              <a:t>Scientific and technological innovation </a:t>
            </a:r>
          </a:p>
        </p:txBody>
      </p:sp>
      <p:pic>
        <p:nvPicPr>
          <p:cNvPr id="5" name="Picture 4">
            <a:extLst>
              <a:ext uri="{FF2B5EF4-FFF2-40B4-BE49-F238E27FC236}">
                <a16:creationId xmlns:a16="http://schemas.microsoft.com/office/drawing/2014/main" id="{8CD4FFDC-C4B4-4793-959E-854B975183D9}"/>
              </a:ext>
            </a:extLst>
          </p:cNvPr>
          <p:cNvPicPr>
            <a:picLocks noChangeAspect="1"/>
          </p:cNvPicPr>
          <p:nvPr/>
        </p:nvPicPr>
        <p:blipFill>
          <a:blip r:embed="rId3"/>
          <a:stretch>
            <a:fillRect/>
          </a:stretch>
        </p:blipFill>
        <p:spPr>
          <a:xfrm>
            <a:off x="6896100" y="2482055"/>
            <a:ext cx="4876800" cy="2924175"/>
          </a:xfrm>
          <a:prstGeom prst="rect">
            <a:avLst/>
          </a:prstGeom>
        </p:spPr>
      </p:pic>
    </p:spTree>
    <p:extLst>
      <p:ext uri="{BB962C8B-B14F-4D97-AF65-F5344CB8AC3E}">
        <p14:creationId xmlns:p14="http://schemas.microsoft.com/office/powerpoint/2010/main" val="587689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2326</Words>
  <Application>Microsoft Office PowerPoint</Application>
  <PresentationFormat>Widescreen</PresentationFormat>
  <Paragraphs>168</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Arial</vt:lpstr>
      <vt:lpstr>Calibri</vt:lpstr>
      <vt:lpstr>Calibri Light</vt:lpstr>
      <vt:lpstr>Georgia</vt:lpstr>
      <vt:lpstr>Office Theme</vt:lpstr>
      <vt:lpstr> FYBCOM/FY PROFESSIONAL-SEM 2-FOUNDATION COURSE   UNIT 3-Ecology </vt:lpstr>
      <vt:lpstr>PowerPoint Presentation</vt:lpstr>
      <vt:lpstr>Concept of Environment</vt:lpstr>
      <vt:lpstr>Components of Environment </vt:lpstr>
      <vt:lpstr>Geo – Spheres </vt:lpstr>
      <vt:lpstr>Inter relation between these Spheres </vt:lpstr>
      <vt:lpstr>The Study Of Ecology : The Concept  </vt:lpstr>
      <vt:lpstr>Scope of Ecology  </vt:lpstr>
      <vt:lpstr>Disciplines of Ecology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Environment. Ecology. Ecosystem  </vt:lpstr>
      <vt:lpstr>Natural Ecosystem</vt:lpstr>
      <vt:lpstr>Artificial Ecosystem</vt:lpstr>
      <vt:lpstr>Structure and Functions of an Ecosystem  </vt:lpstr>
      <vt:lpstr>PowerPoint Presentation</vt:lpstr>
      <vt:lpstr>The importance of Environmental Studies  </vt:lpstr>
      <vt:lpstr>Reason for environmental studies</vt:lpstr>
      <vt:lpstr>The Concept of Natural Capital  </vt:lpstr>
      <vt:lpstr>Natural capital</vt:lpstr>
      <vt:lpstr>Environmental degradation </vt:lpstr>
      <vt:lpstr>Forms of environmental degradation</vt:lpstr>
      <vt:lpstr>Causes of environmental degradation </vt:lpstr>
      <vt:lpstr>Causes of environmental degradation </vt:lpstr>
      <vt:lpstr>Impact of environment degradation </vt:lpstr>
      <vt:lpstr>Sustainable Development: Concept</vt:lpstr>
      <vt:lpstr>Need for sustainable development </vt:lpstr>
      <vt:lpstr>Components of sustainable development </vt:lpstr>
      <vt:lpstr>Methods to achieve sustainable development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FYBCOM-SEM 2-FOUNDATION COURSE   UNIT 3-Ecology</dc:title>
  <dc:creator>ShrikrishnaP</dc:creator>
  <cp:lastModifiedBy>Dr.Shrikrishna Patil</cp:lastModifiedBy>
  <cp:revision>4</cp:revision>
  <dcterms:modified xsi:type="dcterms:W3CDTF">2021-04-05T06:11:18Z</dcterms:modified>
</cp:coreProperties>
</file>