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1" r:id="rId1"/>
  </p:sldMasterIdLst>
  <p:sldIdLst>
    <p:sldId id="256" r:id="rId2"/>
    <p:sldId id="257" r:id="rId3"/>
    <p:sldId id="258" r:id="rId4"/>
    <p:sldId id="259" r:id="rId5"/>
    <p:sldId id="260" r:id="rId6"/>
    <p:sldId id="261" r:id="rId7"/>
    <p:sldId id="265" r:id="rId8"/>
    <p:sldId id="266" r:id="rId9"/>
    <p:sldId id="263" r:id="rId10"/>
    <p:sldId id="264" r:id="rId11"/>
    <p:sldId id="267" r:id="rId12"/>
    <p:sldId id="268"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81" d="100"/>
          <a:sy n="81" d="100"/>
        </p:scale>
        <p:origin x="-300"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F2B2AA8-037C-49F5-B2A0-C3A72C4F0AC9}"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4181503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2B2AA8-037C-49F5-B2A0-C3A72C4F0AC9}"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3661850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2B2AA8-037C-49F5-B2A0-C3A72C4F0AC9}"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BB7A178-F493-40C3-96A6-F9934B5D51A3}" type="slidenum">
              <a:rPr lang="en-IN" smtClean="0"/>
              <a:t>‹#›</a:t>
            </a:fld>
            <a:endParaRPr lang="en-IN"/>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917490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2B2AA8-037C-49F5-B2A0-C3A72C4F0AC9}"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3242560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2B2AA8-037C-49F5-B2A0-C3A72C4F0AC9}"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BB7A178-F493-40C3-96A6-F9934B5D51A3}" type="slidenum">
              <a:rPr lang="en-IN" smtClean="0"/>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259849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2B2AA8-037C-49F5-B2A0-C3A72C4F0AC9}"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7101904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2B2AA8-037C-49F5-B2A0-C3A72C4F0AC9}"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3818304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2B2AA8-037C-49F5-B2A0-C3A72C4F0AC9}"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261588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2B2AA8-037C-49F5-B2A0-C3A72C4F0AC9}"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2898285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2B2AA8-037C-49F5-B2A0-C3A72C4F0AC9}"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3803639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F2B2AA8-037C-49F5-B2A0-C3A72C4F0AC9}" type="datetimeFigureOut">
              <a:rPr lang="en-IN" smtClean="0"/>
              <a:t>14-07-2020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999179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F2B2AA8-037C-49F5-B2A0-C3A72C4F0AC9}" type="datetimeFigureOut">
              <a:rPr lang="en-IN" smtClean="0"/>
              <a:t>14-07-2020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3490978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F2B2AA8-037C-49F5-B2A0-C3A72C4F0AC9}" type="datetimeFigureOut">
              <a:rPr lang="en-IN" smtClean="0"/>
              <a:t>14-07-2020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2234025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2B2AA8-037C-49F5-B2A0-C3A72C4F0AC9}" type="datetimeFigureOut">
              <a:rPr lang="en-IN" smtClean="0"/>
              <a:t>14-07-2020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3439200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F2B2AA8-037C-49F5-B2A0-C3A72C4F0AC9}" type="datetimeFigureOut">
              <a:rPr lang="en-IN" smtClean="0"/>
              <a:t>14-07-2020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4795041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2B2AA8-037C-49F5-B2A0-C3A72C4F0AC9}" type="datetimeFigureOut">
              <a:rPr lang="en-IN" smtClean="0"/>
              <a:t>14-07-2020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BB7A178-F493-40C3-96A6-F9934B5D51A3}" type="slidenum">
              <a:rPr lang="en-IN" smtClean="0"/>
              <a:t>‹#›</a:t>
            </a:fld>
            <a:endParaRPr lang="en-IN"/>
          </a:p>
        </p:txBody>
      </p:sp>
    </p:spTree>
    <p:extLst>
      <p:ext uri="{BB962C8B-B14F-4D97-AF65-F5344CB8AC3E}">
        <p14:creationId xmlns:p14="http://schemas.microsoft.com/office/powerpoint/2010/main" val="2335278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F2B2AA8-037C-49F5-B2A0-C3A72C4F0AC9}" type="datetimeFigureOut">
              <a:rPr lang="en-IN" smtClean="0"/>
              <a:t>14-07-2020</a:t>
            </a:fld>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BB7A178-F493-40C3-96A6-F9934B5D51A3}" type="slidenum">
              <a:rPr lang="en-IN" smtClean="0"/>
              <a:t>‹#›</a:t>
            </a:fld>
            <a:endParaRPr lang="en-IN"/>
          </a:p>
        </p:txBody>
      </p:sp>
    </p:spTree>
    <p:extLst>
      <p:ext uri="{BB962C8B-B14F-4D97-AF65-F5344CB8AC3E}">
        <p14:creationId xmlns:p14="http://schemas.microsoft.com/office/powerpoint/2010/main" val="946460744"/>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5941701-4434-497D-97AB-ADD91A003524}"/>
              </a:ext>
            </a:extLst>
          </p:cNvPr>
          <p:cNvSpPr>
            <a:spLocks noGrp="1"/>
          </p:cNvSpPr>
          <p:nvPr>
            <p:ph type="ctrTitle"/>
          </p:nvPr>
        </p:nvSpPr>
        <p:spPr>
          <a:xfrm>
            <a:off x="600075" y="1181100"/>
            <a:ext cx="9201150" cy="2095500"/>
          </a:xfrm>
        </p:spPr>
        <p:txBody>
          <a:bodyPr/>
          <a:lstStyle/>
          <a:p>
            <a:pPr algn="ctr"/>
            <a:r>
              <a:rPr lang="en-US" sz="2800" b="1" u="sng" dirty="0">
                <a:solidFill>
                  <a:schemeClr val="accent1">
                    <a:lumMod val="50000"/>
                  </a:schemeClr>
                </a:solidFill>
                <a:latin typeface="Times New Roman" panose="02020603050405020304" pitchFamily="18" charset="0"/>
                <a:cs typeface="Times New Roman" panose="02020603050405020304" pitchFamily="18" charset="0"/>
              </a:rPr>
              <a:t>FINANCIAL REPORTING AND ANALYSIS</a:t>
            </a:r>
            <a:endParaRPr lang="en-IN" sz="2800" b="1" u="sng"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xmlns="" id="{1F88FFA3-6EC2-4189-9F75-A8B60B511E3C}"/>
              </a:ext>
            </a:extLst>
          </p:cNvPr>
          <p:cNvSpPr>
            <a:spLocks noGrp="1"/>
          </p:cNvSpPr>
          <p:nvPr>
            <p:ph type="subTitle" idx="1"/>
          </p:nvPr>
        </p:nvSpPr>
        <p:spPr/>
        <p:txBody>
          <a:bodyPr>
            <a:normAutofit/>
          </a:bodyPr>
          <a:lstStyle/>
          <a:p>
            <a:pPr algn="ctr"/>
            <a:r>
              <a:rPr lang="en-IN" sz="2800" b="1" dirty="0">
                <a:solidFill>
                  <a:srgbClr val="7030A0"/>
                </a:solidFill>
                <a:latin typeface="Times New Roman" panose="02020603050405020304" pitchFamily="18" charset="0"/>
                <a:cs typeface="Times New Roman" panose="02020603050405020304" pitchFamily="18" charset="0"/>
              </a:rPr>
              <a:t>UNIT 3: PREPARATION OF FINAL ACCOUNTS OF COMPANIES </a:t>
            </a:r>
            <a:endParaRPr lang="en-IN" sz="2800" b="1" dirty="0">
              <a:solidFill>
                <a:srgbClr val="7030A0"/>
              </a:solidFill>
            </a:endParaRPr>
          </a:p>
        </p:txBody>
      </p:sp>
    </p:spTree>
    <p:extLst>
      <p:ext uri="{BB962C8B-B14F-4D97-AF65-F5344CB8AC3E}">
        <p14:creationId xmlns:p14="http://schemas.microsoft.com/office/powerpoint/2010/main" val="3291175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FFB83B-9D7B-45D5-89DE-9D11CD3A4001}"/>
              </a:ext>
            </a:extLst>
          </p:cNvPr>
          <p:cNvSpPr>
            <a:spLocks noGrp="1"/>
          </p:cNvSpPr>
          <p:nvPr>
            <p:ph type="title"/>
          </p:nvPr>
        </p:nvSpPr>
        <p:spPr>
          <a:xfrm flipV="1">
            <a:off x="677334" y="66676"/>
            <a:ext cx="8596668" cy="76200"/>
          </a:xfrm>
        </p:spPr>
        <p:txBody>
          <a:bodyPr>
            <a:normAutofit fontScale="90000"/>
          </a:bodyPr>
          <a:lstStyle/>
          <a:p>
            <a:endParaRPr lang="en-IN" dirty="0"/>
          </a:p>
        </p:txBody>
      </p:sp>
      <p:graphicFrame>
        <p:nvGraphicFramePr>
          <p:cNvPr id="4" name="Table 4">
            <a:extLst>
              <a:ext uri="{FF2B5EF4-FFF2-40B4-BE49-F238E27FC236}">
                <a16:creationId xmlns:a16="http://schemas.microsoft.com/office/drawing/2014/main" xmlns="" id="{D3A1B1D0-1BC8-4988-86D6-8DC395BD164C}"/>
              </a:ext>
            </a:extLst>
          </p:cNvPr>
          <p:cNvGraphicFramePr>
            <a:graphicFrameLocks noGrp="1"/>
          </p:cNvGraphicFramePr>
          <p:nvPr>
            <p:ph idx="1"/>
            <p:extLst>
              <p:ext uri="{D42A27DB-BD31-4B8C-83A1-F6EECF244321}">
                <p14:modId xmlns:p14="http://schemas.microsoft.com/office/powerpoint/2010/main" val="2124711208"/>
              </p:ext>
            </p:extLst>
          </p:nvPr>
        </p:nvGraphicFramePr>
        <p:xfrm>
          <a:off x="66674" y="66676"/>
          <a:ext cx="12125324" cy="6620734"/>
        </p:xfrm>
        <a:graphic>
          <a:graphicData uri="http://schemas.openxmlformats.org/drawingml/2006/table">
            <a:tbl>
              <a:tblPr firstRow="1" bandRow="1">
                <a:tableStyleId>{8A107856-5554-42FB-B03E-39F5DBC370BA}</a:tableStyleId>
              </a:tblPr>
              <a:tblGrid>
                <a:gridCol w="8143876">
                  <a:extLst>
                    <a:ext uri="{9D8B030D-6E8A-4147-A177-3AD203B41FA5}">
                      <a16:colId xmlns:a16="http://schemas.microsoft.com/office/drawing/2014/main" xmlns="" val="1304996111"/>
                    </a:ext>
                  </a:extLst>
                </a:gridCol>
                <a:gridCol w="647700">
                  <a:extLst>
                    <a:ext uri="{9D8B030D-6E8A-4147-A177-3AD203B41FA5}">
                      <a16:colId xmlns:a16="http://schemas.microsoft.com/office/drawing/2014/main" xmlns="" val="4220115118"/>
                    </a:ext>
                  </a:extLst>
                </a:gridCol>
                <a:gridCol w="1590675">
                  <a:extLst>
                    <a:ext uri="{9D8B030D-6E8A-4147-A177-3AD203B41FA5}">
                      <a16:colId xmlns:a16="http://schemas.microsoft.com/office/drawing/2014/main" xmlns="" val="3994705085"/>
                    </a:ext>
                  </a:extLst>
                </a:gridCol>
                <a:gridCol w="1743073">
                  <a:extLst>
                    <a:ext uri="{9D8B030D-6E8A-4147-A177-3AD203B41FA5}">
                      <a16:colId xmlns:a16="http://schemas.microsoft.com/office/drawing/2014/main" xmlns="" val="1324693496"/>
                    </a:ext>
                  </a:extLst>
                </a:gridCol>
              </a:tblGrid>
              <a:tr h="3028949">
                <a:tc>
                  <a:txBody>
                    <a:bodyPr/>
                    <a:lstStyle/>
                    <a:p>
                      <a:pPr>
                        <a:lnSpc>
                          <a:spcPct val="100000"/>
                        </a:lnSpc>
                      </a:pPr>
                      <a:r>
                        <a:rPr lang="en-IN" sz="2000" dirty="0">
                          <a:latin typeface="Times New Roman" panose="02020603050405020304" pitchFamily="18" charset="0"/>
                          <a:cs typeface="Times New Roman" panose="02020603050405020304" pitchFamily="18" charset="0"/>
                        </a:rPr>
                        <a:t>[V]    Profit before exceptional and extraordinary items and tax (III-IV)                                               </a:t>
                      </a:r>
                    </a:p>
                    <a:p>
                      <a:pPr>
                        <a:lnSpc>
                          <a:spcPct val="100000"/>
                        </a:lnSpc>
                      </a:pPr>
                      <a:r>
                        <a:rPr lang="en-IN" sz="2000" dirty="0">
                          <a:latin typeface="Times New Roman" panose="02020603050405020304" pitchFamily="18" charset="0"/>
                          <a:cs typeface="Times New Roman" panose="02020603050405020304" pitchFamily="18" charset="0"/>
                        </a:rPr>
                        <a:t>[VI]  Exceptional Items </a:t>
                      </a:r>
                    </a:p>
                    <a:p>
                      <a:pPr>
                        <a:lnSpc>
                          <a:spcPct val="100000"/>
                        </a:lnSpc>
                      </a:pPr>
                      <a:r>
                        <a:rPr lang="en-IN" sz="2000" dirty="0">
                          <a:latin typeface="Times New Roman" panose="02020603050405020304" pitchFamily="18" charset="0"/>
                          <a:cs typeface="Times New Roman" panose="02020603050405020304" pitchFamily="18" charset="0"/>
                        </a:rPr>
                        <a:t>[VII] Profit before extraordinary items and tax (V-VI)</a:t>
                      </a:r>
                    </a:p>
                    <a:p>
                      <a:pPr>
                        <a:lnSpc>
                          <a:spcPct val="100000"/>
                        </a:lnSpc>
                      </a:pPr>
                      <a:r>
                        <a:rPr lang="en-IN" sz="2000" dirty="0">
                          <a:latin typeface="Times New Roman" panose="02020603050405020304" pitchFamily="18" charset="0"/>
                          <a:cs typeface="Times New Roman" panose="02020603050405020304" pitchFamily="18" charset="0"/>
                        </a:rPr>
                        <a:t>[VIII] Extraordinary items </a:t>
                      </a:r>
                    </a:p>
                    <a:p>
                      <a:pPr>
                        <a:lnSpc>
                          <a:spcPct val="100000"/>
                        </a:lnSpc>
                      </a:pPr>
                      <a:r>
                        <a:rPr lang="en-IN" sz="2000" dirty="0">
                          <a:latin typeface="Times New Roman" panose="02020603050405020304" pitchFamily="18" charset="0"/>
                          <a:cs typeface="Times New Roman" panose="02020603050405020304" pitchFamily="18" charset="0"/>
                        </a:rPr>
                        <a:t>[IX]    Profit before tax (VII-VIII)                                                                                      </a:t>
                      </a:r>
                    </a:p>
                    <a:p>
                      <a:pPr>
                        <a:lnSpc>
                          <a:spcPct val="100000"/>
                        </a:lnSpc>
                      </a:pPr>
                      <a:r>
                        <a:rPr lang="en-IN" sz="2000" dirty="0">
                          <a:latin typeface="Times New Roman" panose="02020603050405020304" pitchFamily="18" charset="0"/>
                          <a:cs typeface="Times New Roman" panose="02020603050405020304" pitchFamily="18" charset="0"/>
                        </a:rPr>
                        <a:t>[X]      Tax expense:</a:t>
                      </a:r>
                    </a:p>
                    <a:p>
                      <a:pPr>
                        <a:lnSpc>
                          <a:spcPct val="100000"/>
                        </a:lnSpc>
                      </a:pPr>
                      <a:r>
                        <a:rPr lang="en-IN" sz="2000" dirty="0">
                          <a:latin typeface="Times New Roman" panose="02020603050405020304" pitchFamily="18" charset="0"/>
                          <a:cs typeface="Times New Roman" panose="02020603050405020304" pitchFamily="18" charset="0"/>
                        </a:rPr>
                        <a:t>               </a:t>
                      </a:r>
                      <a:r>
                        <a:rPr lang="en-IN" sz="2000" b="0" dirty="0">
                          <a:latin typeface="Times New Roman" panose="02020603050405020304" pitchFamily="18" charset="0"/>
                          <a:cs typeface="Times New Roman" panose="02020603050405020304" pitchFamily="18" charset="0"/>
                        </a:rPr>
                        <a:t>(1)  Current Tax                                                                                                  </a:t>
                      </a:r>
                    </a:p>
                    <a:p>
                      <a:pPr>
                        <a:lnSpc>
                          <a:spcPct val="100000"/>
                        </a:lnSpc>
                      </a:pPr>
                      <a:r>
                        <a:rPr lang="en-IN" sz="2000" b="0" dirty="0">
                          <a:latin typeface="Times New Roman" panose="02020603050405020304" pitchFamily="18" charset="0"/>
                          <a:cs typeface="Times New Roman" panose="02020603050405020304" pitchFamily="18" charset="0"/>
                        </a:rPr>
                        <a:t>               (2)  Deferred Tax</a:t>
                      </a:r>
                    </a:p>
                  </a:txBody>
                  <a:tcPr/>
                </a:tc>
                <a:tc>
                  <a:txBody>
                    <a:bodyPr/>
                    <a:lstStyle/>
                    <a:p>
                      <a:endParaRPr lang="en-IN" dirty="0">
                        <a:latin typeface="Times New Roman" panose="02020603050405020304" pitchFamily="18" charset="0"/>
                        <a:cs typeface="Times New Roman" panose="02020603050405020304" pitchFamily="18" charset="0"/>
                      </a:endParaRPr>
                    </a:p>
                  </a:txBody>
                  <a:tcPr/>
                </a:tc>
                <a:tc>
                  <a:txBody>
                    <a:bodyPr/>
                    <a:lstStyle/>
                    <a:p>
                      <a:pPr lvl="1">
                        <a:lnSpc>
                          <a:spcPct val="100000"/>
                        </a:lnSpc>
                      </a:pPr>
                      <a:r>
                        <a:rPr lang="en-IN" b="0" dirty="0">
                          <a:latin typeface="Times New Roman" panose="02020603050405020304" pitchFamily="18" charset="0"/>
                          <a:cs typeface="Times New Roman" panose="02020603050405020304" pitchFamily="18" charset="0"/>
                        </a:rPr>
                        <a:t>XXX                              </a:t>
                      </a:r>
                    </a:p>
                    <a:p>
                      <a:pPr lvl="1">
                        <a:lnSpc>
                          <a:spcPct val="100000"/>
                        </a:lnSpc>
                      </a:pPr>
                      <a:r>
                        <a:rPr lang="en-IN" b="0" dirty="0">
                          <a:latin typeface="Times New Roman" panose="02020603050405020304" pitchFamily="18" charset="0"/>
                          <a:cs typeface="Times New Roman" panose="02020603050405020304" pitchFamily="18" charset="0"/>
                        </a:rPr>
                        <a:t>XXX</a:t>
                      </a:r>
                    </a:p>
                    <a:p>
                      <a:pPr lvl="1">
                        <a:lnSpc>
                          <a:spcPct val="100000"/>
                        </a:lnSpc>
                      </a:pPr>
                      <a:r>
                        <a:rPr lang="en-IN" b="0" dirty="0">
                          <a:latin typeface="Times New Roman" panose="02020603050405020304" pitchFamily="18" charset="0"/>
                          <a:cs typeface="Times New Roman" panose="02020603050405020304" pitchFamily="18" charset="0"/>
                        </a:rPr>
                        <a:t>XXX</a:t>
                      </a:r>
                    </a:p>
                    <a:p>
                      <a:pPr lvl="1">
                        <a:lnSpc>
                          <a:spcPct val="100000"/>
                        </a:lnSpc>
                      </a:pPr>
                      <a:r>
                        <a:rPr lang="en-IN" b="0" dirty="0">
                          <a:latin typeface="Times New Roman" panose="02020603050405020304" pitchFamily="18" charset="0"/>
                          <a:cs typeface="Times New Roman" panose="02020603050405020304" pitchFamily="18" charset="0"/>
                        </a:rPr>
                        <a:t>XXX</a:t>
                      </a:r>
                    </a:p>
                    <a:p>
                      <a:pPr lvl="1">
                        <a:lnSpc>
                          <a:spcPct val="100000"/>
                        </a:lnSpc>
                      </a:pPr>
                      <a:r>
                        <a:rPr lang="en-IN" b="0" dirty="0">
                          <a:latin typeface="Times New Roman" panose="02020603050405020304" pitchFamily="18" charset="0"/>
                          <a:cs typeface="Times New Roman" panose="02020603050405020304" pitchFamily="18" charset="0"/>
                        </a:rPr>
                        <a:t>XXX</a:t>
                      </a:r>
                    </a:p>
                    <a:p>
                      <a:pPr lvl="1">
                        <a:lnSpc>
                          <a:spcPct val="100000"/>
                        </a:lnSpc>
                      </a:pPr>
                      <a:endParaRPr lang="en-IN" b="0" dirty="0">
                        <a:latin typeface="Times New Roman" panose="02020603050405020304" pitchFamily="18" charset="0"/>
                        <a:cs typeface="Times New Roman" panose="02020603050405020304" pitchFamily="18" charset="0"/>
                      </a:endParaRPr>
                    </a:p>
                    <a:p>
                      <a:pPr lvl="1">
                        <a:lnSpc>
                          <a:spcPct val="100000"/>
                        </a:lnSpc>
                      </a:pPr>
                      <a:endParaRPr lang="en-IN" b="0" dirty="0">
                        <a:latin typeface="Times New Roman" panose="02020603050405020304" pitchFamily="18" charset="0"/>
                        <a:cs typeface="Times New Roman" panose="02020603050405020304" pitchFamily="18" charset="0"/>
                      </a:endParaRPr>
                    </a:p>
                    <a:p>
                      <a:pPr lvl="1">
                        <a:lnSpc>
                          <a:spcPct val="100000"/>
                        </a:lnSpc>
                      </a:pPr>
                      <a:r>
                        <a:rPr lang="en-IN" b="0" dirty="0">
                          <a:latin typeface="Times New Roman" panose="02020603050405020304" pitchFamily="18" charset="0"/>
                          <a:cs typeface="Times New Roman" panose="02020603050405020304" pitchFamily="18" charset="0"/>
                        </a:rPr>
                        <a:t>XXX</a:t>
                      </a:r>
                    </a:p>
                    <a:p>
                      <a:pPr lvl="1">
                        <a:lnSpc>
                          <a:spcPct val="100000"/>
                        </a:lnSpc>
                      </a:pPr>
                      <a:r>
                        <a:rPr lang="en-IN" b="0" dirty="0">
                          <a:latin typeface="Times New Roman" panose="02020603050405020304" pitchFamily="18" charset="0"/>
                          <a:cs typeface="Times New Roman" panose="02020603050405020304" pitchFamily="18" charset="0"/>
                        </a:rPr>
                        <a:t>XXX</a:t>
                      </a:r>
                    </a:p>
                    <a:p>
                      <a:pPr lvl="1">
                        <a:lnSpc>
                          <a:spcPct val="100000"/>
                        </a:lnSpc>
                      </a:pPr>
                      <a:endParaRPr lang="en-IN" b="0"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en-IN" b="0" dirty="0">
                          <a:latin typeface="Times New Roman" panose="02020603050405020304" pitchFamily="18" charset="0"/>
                          <a:cs typeface="Times New Roman" panose="02020603050405020304" pitchFamily="18" charset="0"/>
                        </a:rPr>
                        <a:t>XXX</a:t>
                      </a:r>
                    </a:p>
                    <a:p>
                      <a:pPr>
                        <a:lnSpc>
                          <a:spcPct val="100000"/>
                        </a:lnSpc>
                      </a:pPr>
                      <a:r>
                        <a:rPr lang="en-IN" b="0" dirty="0">
                          <a:latin typeface="Times New Roman" panose="02020603050405020304" pitchFamily="18" charset="0"/>
                          <a:cs typeface="Times New Roman" panose="02020603050405020304" pitchFamily="18" charset="0"/>
                        </a:rPr>
                        <a:t>XXX</a:t>
                      </a:r>
                    </a:p>
                    <a:p>
                      <a:pPr>
                        <a:lnSpc>
                          <a:spcPct val="100000"/>
                        </a:lnSpc>
                      </a:pPr>
                      <a:r>
                        <a:rPr lang="en-IN" b="0" dirty="0">
                          <a:latin typeface="Times New Roman" panose="02020603050405020304" pitchFamily="18" charset="0"/>
                          <a:cs typeface="Times New Roman" panose="02020603050405020304" pitchFamily="18" charset="0"/>
                        </a:rPr>
                        <a:t>XXX</a:t>
                      </a:r>
                    </a:p>
                    <a:p>
                      <a:pPr>
                        <a:lnSpc>
                          <a:spcPct val="100000"/>
                        </a:lnSpc>
                      </a:pPr>
                      <a:r>
                        <a:rPr lang="en-IN" b="0" dirty="0">
                          <a:latin typeface="Times New Roman" panose="02020603050405020304" pitchFamily="18" charset="0"/>
                          <a:cs typeface="Times New Roman" panose="02020603050405020304" pitchFamily="18" charset="0"/>
                        </a:rPr>
                        <a:t>XXX</a:t>
                      </a:r>
                    </a:p>
                    <a:p>
                      <a:pPr>
                        <a:lnSpc>
                          <a:spcPct val="100000"/>
                        </a:lnSpc>
                      </a:pPr>
                      <a:r>
                        <a:rPr lang="en-IN" b="0" dirty="0">
                          <a:latin typeface="Times New Roman" panose="02020603050405020304" pitchFamily="18" charset="0"/>
                          <a:cs typeface="Times New Roman" panose="02020603050405020304" pitchFamily="18" charset="0"/>
                        </a:rPr>
                        <a:t>XXX</a:t>
                      </a:r>
                    </a:p>
                    <a:p>
                      <a:pPr>
                        <a:lnSpc>
                          <a:spcPct val="100000"/>
                        </a:lnSpc>
                      </a:pPr>
                      <a:endParaRPr lang="en-IN" b="0" dirty="0">
                        <a:latin typeface="Times New Roman" panose="02020603050405020304" pitchFamily="18" charset="0"/>
                        <a:cs typeface="Times New Roman" panose="02020603050405020304" pitchFamily="18" charset="0"/>
                      </a:endParaRPr>
                    </a:p>
                    <a:p>
                      <a:pPr>
                        <a:lnSpc>
                          <a:spcPct val="100000"/>
                        </a:lnSpc>
                      </a:pPr>
                      <a:endParaRPr lang="en-IN" b="0" dirty="0">
                        <a:latin typeface="Times New Roman" panose="02020603050405020304" pitchFamily="18" charset="0"/>
                        <a:cs typeface="Times New Roman" panose="02020603050405020304" pitchFamily="18" charset="0"/>
                      </a:endParaRPr>
                    </a:p>
                    <a:p>
                      <a:pPr algn="ctr">
                        <a:lnSpc>
                          <a:spcPct val="100000"/>
                        </a:lnSpc>
                      </a:pPr>
                      <a:r>
                        <a:rPr lang="en-IN" b="0" dirty="0">
                          <a:latin typeface="Times New Roman" panose="02020603050405020304" pitchFamily="18" charset="0"/>
                          <a:cs typeface="Times New Roman" panose="02020603050405020304" pitchFamily="18" charset="0"/>
                        </a:rPr>
                        <a:t>XXX</a:t>
                      </a:r>
                    </a:p>
                    <a:p>
                      <a:pPr algn="ctr">
                        <a:lnSpc>
                          <a:spcPct val="100000"/>
                        </a:lnSpc>
                      </a:pPr>
                      <a:r>
                        <a:rPr lang="en-IN" b="0" dirty="0">
                          <a:latin typeface="Times New Roman" panose="02020603050405020304" pitchFamily="18" charset="0"/>
                          <a:cs typeface="Times New Roman" panose="02020603050405020304" pitchFamily="18" charset="0"/>
                        </a:rPr>
                        <a:t>XXX</a:t>
                      </a:r>
                    </a:p>
                  </a:txBody>
                  <a:tcPr/>
                </a:tc>
                <a:extLst>
                  <a:ext uri="{0D108BD9-81ED-4DB2-BD59-A6C34878D82A}">
                    <a16:rowId xmlns:a16="http://schemas.microsoft.com/office/drawing/2014/main" xmlns="" val="2535868616"/>
                  </a:ext>
                </a:extLst>
              </a:tr>
              <a:tr h="3591785">
                <a:tc>
                  <a:txBody>
                    <a:bodyPr/>
                    <a:lstStyle/>
                    <a:p>
                      <a:pPr>
                        <a:lnSpc>
                          <a:spcPct val="100000"/>
                        </a:lnSpc>
                      </a:pPr>
                      <a:r>
                        <a:rPr lang="en-IN" b="1" dirty="0"/>
                        <a:t>[XI] Profit(Loss) for the period from continuing operations (VII-VIII)</a:t>
                      </a:r>
                    </a:p>
                    <a:p>
                      <a:pPr>
                        <a:lnSpc>
                          <a:spcPct val="100000"/>
                        </a:lnSpc>
                      </a:pPr>
                      <a:r>
                        <a:rPr lang="en-IN" b="1" dirty="0"/>
                        <a:t>[XII] Profit/(Loss) from discontinuing operations</a:t>
                      </a:r>
                    </a:p>
                    <a:p>
                      <a:pPr>
                        <a:lnSpc>
                          <a:spcPct val="100000"/>
                        </a:lnSpc>
                      </a:pPr>
                      <a:r>
                        <a:rPr lang="en-IN" b="1" dirty="0"/>
                        <a:t>[XIII] Tax expense of discontinuing operations</a:t>
                      </a:r>
                    </a:p>
                    <a:p>
                      <a:pPr>
                        <a:lnSpc>
                          <a:spcPct val="100000"/>
                        </a:lnSpc>
                      </a:pPr>
                      <a:r>
                        <a:rPr lang="en-IN" b="1" dirty="0"/>
                        <a:t>[XIV] Profit/(Loss) from discontinuing operations (after tax) (XII-XIII)</a:t>
                      </a:r>
                    </a:p>
                    <a:p>
                      <a:pPr>
                        <a:lnSpc>
                          <a:spcPct val="100000"/>
                        </a:lnSpc>
                      </a:pPr>
                      <a:r>
                        <a:rPr lang="en-IN" b="1" dirty="0"/>
                        <a:t>[XV]  Profit(Loss) for the period (XI+XIV)                                                                           </a:t>
                      </a:r>
                    </a:p>
                    <a:p>
                      <a:pPr>
                        <a:lnSpc>
                          <a:spcPct val="100000"/>
                        </a:lnSpc>
                      </a:pPr>
                      <a:r>
                        <a:rPr lang="en-IN" b="1" dirty="0"/>
                        <a:t>[XVI]  Earnings per equity share:</a:t>
                      </a:r>
                    </a:p>
                    <a:p>
                      <a:pPr>
                        <a:lnSpc>
                          <a:spcPct val="100000"/>
                        </a:lnSpc>
                      </a:pPr>
                      <a:r>
                        <a:rPr lang="en-IN" b="1" dirty="0"/>
                        <a:t>          </a:t>
                      </a:r>
                      <a:r>
                        <a:rPr lang="en-IN" b="0" dirty="0"/>
                        <a:t>(1) Basic</a:t>
                      </a:r>
                    </a:p>
                    <a:p>
                      <a:pPr>
                        <a:lnSpc>
                          <a:spcPct val="100000"/>
                        </a:lnSpc>
                      </a:pPr>
                      <a:r>
                        <a:rPr lang="en-IN" b="0" dirty="0"/>
                        <a:t>          (2) Diluted</a:t>
                      </a:r>
                    </a:p>
                    <a:p>
                      <a:pPr>
                        <a:lnSpc>
                          <a:spcPct val="100000"/>
                        </a:lnSpc>
                      </a:pPr>
                      <a:endParaRPr lang="en-IN" b="1" dirty="0"/>
                    </a:p>
                    <a:p>
                      <a:pPr>
                        <a:lnSpc>
                          <a:spcPct val="150000"/>
                        </a:lnSpc>
                      </a:pPr>
                      <a:endParaRPr lang="en-IN" b="1" dirty="0"/>
                    </a:p>
                  </a:txBody>
                  <a:tcPr/>
                </a:tc>
                <a:tc>
                  <a:txBody>
                    <a:bodyPr/>
                    <a:lstStyle/>
                    <a:p>
                      <a:endParaRPr lang="en-IN"/>
                    </a:p>
                  </a:txBody>
                  <a:tcPr/>
                </a:tc>
                <a:tc>
                  <a:txBody>
                    <a:bodyPr/>
                    <a:lstStyle/>
                    <a:p>
                      <a:pPr algn="ctr"/>
                      <a:r>
                        <a:rPr lang="en-IN" dirty="0"/>
                        <a:t>XXX</a:t>
                      </a:r>
                    </a:p>
                    <a:p>
                      <a:pPr algn="ctr"/>
                      <a:r>
                        <a:rPr lang="en-IN" dirty="0"/>
                        <a:t>XXX</a:t>
                      </a:r>
                    </a:p>
                    <a:p>
                      <a:pPr algn="ctr"/>
                      <a:r>
                        <a:rPr lang="en-IN" dirty="0"/>
                        <a:t>XXX</a:t>
                      </a:r>
                    </a:p>
                    <a:p>
                      <a:pPr algn="ctr"/>
                      <a:r>
                        <a:rPr lang="en-IN" dirty="0"/>
                        <a:t>XXX</a:t>
                      </a:r>
                    </a:p>
                    <a:p>
                      <a:pPr algn="ctr"/>
                      <a:r>
                        <a:rPr lang="en-IN" dirty="0"/>
                        <a:t>XXX</a:t>
                      </a:r>
                    </a:p>
                    <a:p>
                      <a:endParaRPr lang="en-IN" dirty="0"/>
                    </a:p>
                  </a:txBody>
                  <a:tcPr/>
                </a:tc>
                <a:tc>
                  <a:txBody>
                    <a:bodyPr/>
                    <a:lstStyle/>
                    <a:p>
                      <a:pPr algn="ctr"/>
                      <a:r>
                        <a:rPr lang="en-IN" dirty="0"/>
                        <a:t>XXX</a:t>
                      </a:r>
                    </a:p>
                    <a:p>
                      <a:pPr algn="ctr"/>
                      <a:r>
                        <a:rPr lang="en-IN" dirty="0"/>
                        <a:t>XXX</a:t>
                      </a:r>
                    </a:p>
                    <a:p>
                      <a:pPr algn="ctr"/>
                      <a:r>
                        <a:rPr lang="en-IN" dirty="0"/>
                        <a:t>XXX</a:t>
                      </a:r>
                    </a:p>
                    <a:p>
                      <a:pPr algn="ctr"/>
                      <a:r>
                        <a:rPr lang="en-IN" dirty="0"/>
                        <a:t>XXX</a:t>
                      </a:r>
                    </a:p>
                    <a:p>
                      <a:pPr algn="ctr"/>
                      <a:r>
                        <a:rPr lang="en-IN" dirty="0"/>
                        <a:t>XXX</a:t>
                      </a:r>
                    </a:p>
                  </a:txBody>
                  <a:tcPr/>
                </a:tc>
                <a:extLst>
                  <a:ext uri="{0D108BD9-81ED-4DB2-BD59-A6C34878D82A}">
                    <a16:rowId xmlns:a16="http://schemas.microsoft.com/office/drawing/2014/main" xmlns="" val="343042221"/>
                  </a:ext>
                </a:extLst>
              </a:tr>
            </a:tbl>
          </a:graphicData>
        </a:graphic>
      </p:graphicFrame>
    </p:spTree>
    <p:extLst>
      <p:ext uri="{BB962C8B-B14F-4D97-AF65-F5344CB8AC3E}">
        <p14:creationId xmlns:p14="http://schemas.microsoft.com/office/powerpoint/2010/main" val="4196845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70BBFF-9FEC-4F76-9722-82B4228D8F64}"/>
              </a:ext>
            </a:extLst>
          </p:cNvPr>
          <p:cNvSpPr>
            <a:spLocks noGrp="1"/>
          </p:cNvSpPr>
          <p:nvPr>
            <p:ph type="title"/>
          </p:nvPr>
        </p:nvSpPr>
        <p:spPr>
          <a:xfrm>
            <a:off x="123824" y="66675"/>
            <a:ext cx="11572875" cy="1009650"/>
          </a:xfrm>
        </p:spPr>
        <p:txBody>
          <a:bodyPr>
            <a:noAutofit/>
          </a:bodyPr>
          <a:lstStyle/>
          <a:p>
            <a:r>
              <a:rPr lang="en-IN" sz="2400" dirty="0"/>
              <a:t>ACCOUNTING STANDARD-1: </a:t>
            </a:r>
            <a:br>
              <a:rPr lang="en-IN" sz="2400" dirty="0"/>
            </a:br>
            <a:r>
              <a:rPr lang="en-IN" sz="2400" dirty="0"/>
              <a:t>(AS-1) IN RELATION TO FINAL ACCOUNTS OF COMPANIES (DISCLOSURE OF ACCOUNTING POLICIES)</a:t>
            </a:r>
          </a:p>
        </p:txBody>
      </p:sp>
      <p:sp>
        <p:nvSpPr>
          <p:cNvPr id="3" name="Content Placeholder 2">
            <a:extLst>
              <a:ext uri="{FF2B5EF4-FFF2-40B4-BE49-F238E27FC236}">
                <a16:creationId xmlns:a16="http://schemas.microsoft.com/office/drawing/2014/main" xmlns="" id="{7D2EF4A5-6247-4CFA-80B7-461AFFC916BF}"/>
              </a:ext>
            </a:extLst>
          </p:cNvPr>
          <p:cNvSpPr>
            <a:spLocks noGrp="1"/>
          </p:cNvSpPr>
          <p:nvPr>
            <p:ph idx="1"/>
          </p:nvPr>
        </p:nvSpPr>
        <p:spPr>
          <a:xfrm>
            <a:off x="123824" y="1314451"/>
            <a:ext cx="8596668" cy="5400674"/>
          </a:xfrm>
        </p:spPr>
        <p:txBody>
          <a:bodyPr>
            <a:normAutofit/>
          </a:bodyPr>
          <a:lstStyle/>
          <a:p>
            <a:r>
              <a:rPr lang="en-IN" dirty="0"/>
              <a:t>INTRODUCTION </a:t>
            </a:r>
          </a:p>
          <a:p>
            <a:r>
              <a:rPr lang="en-IN" dirty="0"/>
              <a:t>ASSUMPTIONS </a:t>
            </a:r>
          </a:p>
          <a:p>
            <a:pPr marL="0" indent="0">
              <a:buNone/>
            </a:pPr>
            <a:r>
              <a:rPr lang="en-IN" dirty="0"/>
              <a:t>	a) Going Concern</a:t>
            </a:r>
          </a:p>
          <a:p>
            <a:pPr marL="0" indent="0">
              <a:buNone/>
            </a:pPr>
            <a:r>
              <a:rPr lang="en-IN" dirty="0"/>
              <a:t>	b) Consistency </a:t>
            </a:r>
          </a:p>
          <a:p>
            <a:pPr marL="0" indent="0">
              <a:buNone/>
            </a:pPr>
            <a:r>
              <a:rPr lang="en-IN" dirty="0"/>
              <a:t>	c) Accrual </a:t>
            </a:r>
          </a:p>
          <a:p>
            <a:r>
              <a:rPr lang="en-IN" dirty="0"/>
              <a:t>Accounting policy </a:t>
            </a:r>
          </a:p>
          <a:p>
            <a:r>
              <a:rPr lang="en-IN" dirty="0"/>
              <a:t>Selection of accounting policy</a:t>
            </a:r>
          </a:p>
          <a:p>
            <a:pPr lvl="1"/>
            <a:r>
              <a:rPr lang="en-IN" dirty="0"/>
              <a:t>Prudence</a:t>
            </a:r>
          </a:p>
          <a:p>
            <a:pPr lvl="1"/>
            <a:r>
              <a:rPr lang="en-IN" dirty="0"/>
              <a:t>Substance over form</a:t>
            </a:r>
          </a:p>
          <a:p>
            <a:pPr lvl="1"/>
            <a:r>
              <a:rPr lang="en-IN" dirty="0"/>
              <a:t>Materiality</a:t>
            </a:r>
          </a:p>
          <a:p>
            <a:r>
              <a:rPr lang="en-IN" dirty="0"/>
              <a:t>Disclosure of Accounting policies </a:t>
            </a:r>
          </a:p>
          <a:p>
            <a:endParaRPr lang="en-IN" dirty="0"/>
          </a:p>
          <a:p>
            <a:endParaRPr lang="en-IN" dirty="0"/>
          </a:p>
          <a:p>
            <a:pPr marL="0" indent="0">
              <a:buNone/>
            </a:pPr>
            <a:endParaRPr lang="en-IN" dirty="0"/>
          </a:p>
        </p:txBody>
      </p:sp>
    </p:spTree>
    <p:extLst>
      <p:ext uri="{BB962C8B-B14F-4D97-AF65-F5344CB8AC3E}">
        <p14:creationId xmlns:p14="http://schemas.microsoft.com/office/powerpoint/2010/main" val="2379916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A2977B-2422-4B61-956F-FDE563982086}"/>
              </a:ext>
            </a:extLst>
          </p:cNvPr>
          <p:cNvSpPr>
            <a:spLocks noGrp="1"/>
          </p:cNvSpPr>
          <p:nvPr>
            <p:ph type="title"/>
          </p:nvPr>
        </p:nvSpPr>
        <p:spPr>
          <a:xfrm>
            <a:off x="200025" y="95250"/>
            <a:ext cx="10191750" cy="971550"/>
          </a:xfrm>
        </p:spPr>
        <p:txBody>
          <a:bodyPr>
            <a:normAutofit fontScale="90000"/>
          </a:bodyPr>
          <a:lstStyle/>
          <a:p>
            <a:r>
              <a:rPr lang="en-IN" dirty="0"/>
              <a:t>IMPORTANT ADJUSTMENTS IN CORPORATE FINAL ACCOUNTS</a:t>
            </a:r>
          </a:p>
        </p:txBody>
      </p:sp>
      <p:sp>
        <p:nvSpPr>
          <p:cNvPr id="3" name="Content Placeholder 2">
            <a:extLst>
              <a:ext uri="{FF2B5EF4-FFF2-40B4-BE49-F238E27FC236}">
                <a16:creationId xmlns:a16="http://schemas.microsoft.com/office/drawing/2014/main" xmlns="" id="{8AFCE7FE-93A6-467C-97FC-5AE3099B0782}"/>
              </a:ext>
            </a:extLst>
          </p:cNvPr>
          <p:cNvSpPr>
            <a:spLocks noGrp="1"/>
          </p:cNvSpPr>
          <p:nvPr>
            <p:ph idx="1"/>
          </p:nvPr>
        </p:nvSpPr>
        <p:spPr>
          <a:xfrm>
            <a:off x="266699" y="1333500"/>
            <a:ext cx="9820275" cy="5429249"/>
          </a:xfrm>
        </p:spPr>
        <p:txBody>
          <a:bodyPr/>
          <a:lstStyle/>
          <a:p>
            <a:r>
              <a:rPr lang="en-IN" dirty="0"/>
              <a:t>(I) </a:t>
            </a:r>
            <a:r>
              <a:rPr lang="en-IN" sz="1600" dirty="0">
                <a:latin typeface="Times New Roman" panose="02020603050405020304" pitchFamily="18" charset="0"/>
                <a:cs typeface="Times New Roman" panose="02020603050405020304" pitchFamily="18" charset="0"/>
              </a:rPr>
              <a:t>FIXED ASSETS AND DEPRECIATION</a:t>
            </a:r>
          </a:p>
          <a:p>
            <a:pPr marL="914400" lvl="2" indent="0">
              <a:buNone/>
            </a:pPr>
            <a:r>
              <a:rPr lang="en-IN" sz="1600" dirty="0" err="1">
                <a:latin typeface="Times New Roman" panose="02020603050405020304" pitchFamily="18" charset="0"/>
                <a:cs typeface="Times New Roman" panose="02020603050405020304" pitchFamily="18" charset="0"/>
              </a:rPr>
              <a:t>i</a:t>
            </a:r>
            <a:r>
              <a:rPr lang="en-IN" sz="1600" dirty="0">
                <a:latin typeface="Times New Roman" panose="02020603050405020304" pitchFamily="18" charset="0"/>
                <a:cs typeface="Times New Roman" panose="02020603050405020304" pitchFamily="18" charset="0"/>
              </a:rPr>
              <a:t>) GROSS BLOCK </a:t>
            </a:r>
          </a:p>
          <a:p>
            <a:pPr marL="914400" lvl="2" indent="0">
              <a:buNone/>
            </a:pPr>
            <a:r>
              <a:rPr lang="en-IN" sz="1600" dirty="0">
                <a:latin typeface="Times New Roman" panose="02020603050405020304" pitchFamily="18" charset="0"/>
                <a:cs typeface="Times New Roman" panose="02020603050405020304" pitchFamily="18" charset="0"/>
              </a:rPr>
              <a:t>ii) DEPRECIATION</a:t>
            </a:r>
          </a:p>
          <a:p>
            <a:pPr marL="914400" lvl="2" indent="0">
              <a:buNone/>
            </a:pPr>
            <a:r>
              <a:rPr lang="en-IN" sz="1600" dirty="0">
                <a:latin typeface="Times New Roman" panose="02020603050405020304" pitchFamily="18" charset="0"/>
                <a:cs typeface="Times New Roman" panose="02020603050405020304" pitchFamily="18" charset="0"/>
              </a:rPr>
              <a:t>iii) NET BLOCK </a:t>
            </a:r>
          </a:p>
          <a:p>
            <a:r>
              <a:rPr lang="en-IN" sz="1600" dirty="0">
                <a:latin typeface="Times New Roman" panose="02020603050405020304" pitchFamily="18" charset="0"/>
                <a:cs typeface="Times New Roman" panose="02020603050405020304" pitchFamily="18" charset="0"/>
              </a:rPr>
              <a:t>(II) INCOME TAX </a:t>
            </a:r>
          </a:p>
          <a:p>
            <a:pPr lvl="2"/>
            <a:r>
              <a:rPr lang="en-IN" sz="1600" dirty="0">
                <a:latin typeface="Times New Roman" panose="02020603050405020304" pitchFamily="18" charset="0"/>
                <a:cs typeface="Times New Roman" panose="02020603050405020304" pitchFamily="18" charset="0"/>
              </a:rPr>
              <a:t>1) PROVISION FOR INCOME TAX</a:t>
            </a:r>
          </a:p>
          <a:p>
            <a:pPr lvl="2"/>
            <a:r>
              <a:rPr lang="en-IN" sz="1600" dirty="0">
                <a:latin typeface="Times New Roman" panose="02020603050405020304" pitchFamily="18" charset="0"/>
                <a:cs typeface="Times New Roman" panose="02020603050405020304" pitchFamily="18" charset="0"/>
              </a:rPr>
              <a:t>2) ADVANCE PAYMENT OF TAX</a:t>
            </a:r>
          </a:p>
          <a:p>
            <a:pPr lvl="2"/>
            <a:r>
              <a:rPr lang="en-IN" sz="1600" dirty="0">
                <a:latin typeface="Times New Roman" panose="02020603050405020304" pitchFamily="18" charset="0"/>
                <a:cs typeface="Times New Roman" panose="02020603050405020304" pitchFamily="18" charset="0"/>
              </a:rPr>
              <a:t>3) TAX DEDUCTED AT SOURCE (TDS)</a:t>
            </a:r>
          </a:p>
          <a:p>
            <a:pPr lvl="2"/>
            <a:r>
              <a:rPr lang="en-IN" sz="1600" dirty="0">
                <a:latin typeface="Times New Roman" panose="02020603050405020304" pitchFamily="18" charset="0"/>
                <a:cs typeface="Times New Roman" panose="02020603050405020304" pitchFamily="18" charset="0"/>
              </a:rPr>
              <a:t>4) ADJUSTMENT FOR TAX PROVISION AND TAX PAYMENTS </a:t>
            </a:r>
          </a:p>
          <a:p>
            <a:pPr lvl="2"/>
            <a:r>
              <a:rPr lang="en-IN" sz="1600" dirty="0">
                <a:latin typeface="Times New Roman" panose="02020603050405020304" pitchFamily="18" charset="0"/>
                <a:cs typeface="Times New Roman" panose="02020603050405020304" pitchFamily="18" charset="0"/>
              </a:rPr>
              <a:t>5) TAX DUE ON ASSESSMENT </a:t>
            </a:r>
          </a:p>
          <a:p>
            <a:pPr lvl="2"/>
            <a:r>
              <a:rPr lang="en-IN" sz="1600" dirty="0">
                <a:latin typeface="Times New Roman" panose="02020603050405020304" pitchFamily="18" charset="0"/>
                <a:cs typeface="Times New Roman" panose="02020603050405020304" pitchFamily="18" charset="0"/>
              </a:rPr>
              <a:t>6) PAYMENT OF TAX ON COMPLETION OF ASSESSMENT </a:t>
            </a:r>
          </a:p>
          <a:p>
            <a:pPr lvl="2"/>
            <a:r>
              <a:rPr lang="en-IN" sz="1600" dirty="0">
                <a:latin typeface="Times New Roman" panose="02020603050405020304" pitchFamily="18" charset="0"/>
                <a:cs typeface="Times New Roman" panose="02020603050405020304" pitchFamily="18" charset="0"/>
              </a:rPr>
              <a:t>7) REFUND OF EXCESS TAX</a:t>
            </a:r>
          </a:p>
          <a:p>
            <a:pPr lvl="2"/>
            <a:r>
              <a:rPr lang="en-IN" sz="1600" dirty="0">
                <a:latin typeface="Times New Roman" panose="02020603050405020304" pitchFamily="18" charset="0"/>
                <a:cs typeface="Times New Roman" panose="02020603050405020304" pitchFamily="18" charset="0"/>
              </a:rPr>
              <a:t>8) BALANCE TAX YET TO BE PAID</a:t>
            </a:r>
          </a:p>
          <a:p>
            <a:pPr lvl="2"/>
            <a:endParaRPr lang="en-IN" sz="1600" dirty="0">
              <a:latin typeface="Times New Roman" panose="02020603050405020304" pitchFamily="18" charset="0"/>
              <a:cs typeface="Times New Roman" panose="02020603050405020304" pitchFamily="18" charset="0"/>
            </a:endParaRPr>
          </a:p>
          <a:p>
            <a:pPr marL="914400" lvl="2" indent="0">
              <a:buNone/>
            </a:pPr>
            <a:endParaRPr lang="en-IN" sz="1600" dirty="0">
              <a:latin typeface="Times New Roman" panose="02020603050405020304" pitchFamily="18" charset="0"/>
              <a:cs typeface="Times New Roman" panose="02020603050405020304" pitchFamily="18" charset="0"/>
            </a:endParaRPr>
          </a:p>
          <a:p>
            <a:pPr marL="914400" lvl="2" indent="0">
              <a:buNone/>
            </a:pPr>
            <a:endParaRPr lang="en-IN" sz="1600" dirty="0">
              <a:latin typeface="Times New Roman" panose="02020603050405020304" pitchFamily="18" charset="0"/>
              <a:cs typeface="Times New Roman" panose="02020603050405020304" pitchFamily="18" charset="0"/>
            </a:endParaRPr>
          </a:p>
          <a:p>
            <a:pPr marL="914400" lvl="2" indent="0">
              <a:buNone/>
            </a:pPr>
            <a:endParaRPr lang="en-IN" dirty="0"/>
          </a:p>
        </p:txBody>
      </p:sp>
    </p:spTree>
    <p:extLst>
      <p:ext uri="{BB962C8B-B14F-4D97-AF65-F5344CB8AC3E}">
        <p14:creationId xmlns:p14="http://schemas.microsoft.com/office/powerpoint/2010/main" val="2145074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D37CC1-4EBD-4742-BA3D-C266BB28B68E}"/>
              </a:ext>
            </a:extLst>
          </p:cNvPr>
          <p:cNvSpPr>
            <a:spLocks noGrp="1"/>
          </p:cNvSpPr>
          <p:nvPr>
            <p:ph type="title"/>
          </p:nvPr>
        </p:nvSpPr>
        <p:spPr>
          <a:xfrm flipV="1">
            <a:off x="620184" y="419100"/>
            <a:ext cx="8596668" cy="209550"/>
          </a:xfrm>
        </p:spPr>
        <p:txBody>
          <a:bodyPr>
            <a:normAutofit fontScale="90000"/>
          </a:bodyPr>
          <a:lstStyle/>
          <a:p>
            <a:endParaRPr lang="en-IN" dirty="0"/>
          </a:p>
        </p:txBody>
      </p:sp>
      <p:pic>
        <p:nvPicPr>
          <p:cNvPr id="4" name="Content Placeholder 3">
            <a:extLst>
              <a:ext uri="{FF2B5EF4-FFF2-40B4-BE49-F238E27FC236}">
                <a16:creationId xmlns:a16="http://schemas.microsoft.com/office/drawing/2014/main" xmlns="" id="{554D404D-41FD-4F0D-832C-17F6E373062E}"/>
              </a:ext>
            </a:extLst>
          </p:cNvPr>
          <p:cNvPicPr>
            <a:picLocks noGrp="1" noChangeAspect="1"/>
          </p:cNvPicPr>
          <p:nvPr>
            <p:ph idx="1"/>
          </p:nvPr>
        </p:nvPicPr>
        <p:blipFill>
          <a:blip r:embed="rId2"/>
          <a:stretch>
            <a:fillRect/>
          </a:stretch>
        </p:blipFill>
        <p:spPr>
          <a:xfrm>
            <a:off x="1800224" y="1352549"/>
            <a:ext cx="7416627" cy="5000625"/>
          </a:xfrm>
          <a:prstGeom prst="rect">
            <a:avLst/>
          </a:prstGeom>
        </p:spPr>
      </p:pic>
    </p:spTree>
    <p:extLst>
      <p:ext uri="{BB962C8B-B14F-4D97-AF65-F5344CB8AC3E}">
        <p14:creationId xmlns:p14="http://schemas.microsoft.com/office/powerpoint/2010/main" val="1649697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79E500-4099-44D8-A787-0FF9C749A634}"/>
              </a:ext>
            </a:extLst>
          </p:cNvPr>
          <p:cNvSpPr>
            <a:spLocks noGrp="1"/>
          </p:cNvSpPr>
          <p:nvPr>
            <p:ph type="title"/>
          </p:nvPr>
        </p:nvSpPr>
        <p:spPr>
          <a:xfrm>
            <a:off x="219075" y="133351"/>
            <a:ext cx="9515475" cy="828674"/>
          </a:xfrm>
        </p:spPr>
        <p:txBody>
          <a:bodyPr/>
          <a:lstStyle/>
          <a:p>
            <a:r>
              <a:rPr lang="en-IN" dirty="0"/>
              <a:t>INTRODUCTION</a:t>
            </a:r>
          </a:p>
        </p:txBody>
      </p:sp>
      <p:sp>
        <p:nvSpPr>
          <p:cNvPr id="3" name="Content Placeholder 2">
            <a:extLst>
              <a:ext uri="{FF2B5EF4-FFF2-40B4-BE49-F238E27FC236}">
                <a16:creationId xmlns:a16="http://schemas.microsoft.com/office/drawing/2014/main" xmlns="" id="{EF5EBE59-E091-4DBD-B85B-387B83A1B113}"/>
              </a:ext>
            </a:extLst>
          </p:cNvPr>
          <p:cNvSpPr>
            <a:spLocks noGrp="1"/>
          </p:cNvSpPr>
          <p:nvPr>
            <p:ph idx="1"/>
          </p:nvPr>
        </p:nvSpPr>
        <p:spPr>
          <a:xfrm>
            <a:off x="304799" y="1076325"/>
            <a:ext cx="9191625" cy="5648324"/>
          </a:xfrm>
        </p:spPr>
        <p:txBody>
          <a:bodyPr>
            <a:normAutofit/>
          </a:bodyPr>
          <a:lstStyle/>
          <a:p>
            <a:pPr algn="just"/>
            <a:r>
              <a:rPr lang="en-IN" sz="2400" dirty="0">
                <a:solidFill>
                  <a:schemeClr val="tx1">
                    <a:lumMod val="95000"/>
                    <a:lumOff val="5000"/>
                  </a:schemeClr>
                </a:solidFill>
                <a:latin typeface="Times New Roman" panose="02020603050405020304" pitchFamily="18" charset="0"/>
                <a:cs typeface="Times New Roman" panose="02020603050405020304" pitchFamily="18" charset="0"/>
              </a:rPr>
              <a:t>Financial reporting can be defined as “Communication of Published financial statements and related information from a business enterprise to third parties including shareholders, creditors, customers, government authorities and the public.” </a:t>
            </a:r>
          </a:p>
          <a:p>
            <a:pPr algn="just"/>
            <a:r>
              <a:rPr lang="en-IN" sz="2400" dirty="0">
                <a:solidFill>
                  <a:schemeClr val="tx1">
                    <a:lumMod val="95000"/>
                    <a:lumOff val="5000"/>
                  </a:schemeClr>
                </a:solidFill>
                <a:latin typeface="Times New Roman" panose="02020603050405020304" pitchFamily="18" charset="0"/>
                <a:cs typeface="Times New Roman" panose="02020603050405020304" pitchFamily="18" charset="0"/>
              </a:rPr>
              <a:t>Financial statements are a central feature of financial reporting. Thus, financial reporting is the reporting of accounting information of a company to a user or group of users.  </a:t>
            </a:r>
          </a:p>
          <a:p>
            <a:pPr algn="just"/>
            <a:r>
              <a:rPr lang="en-IN" sz="2400" dirty="0">
                <a:solidFill>
                  <a:schemeClr val="tx1">
                    <a:lumMod val="95000"/>
                    <a:lumOff val="5000"/>
                  </a:schemeClr>
                </a:solidFill>
                <a:latin typeface="Times New Roman" panose="02020603050405020304" pitchFamily="18" charset="0"/>
                <a:cs typeface="Times New Roman" panose="02020603050405020304" pitchFamily="18" charset="0"/>
              </a:rPr>
              <a:t>The financial statements comprise of the following:</a:t>
            </a:r>
          </a:p>
          <a:p>
            <a:pPr lvl="2" algn="just"/>
            <a:r>
              <a:rPr lang="en-IN" sz="2000" dirty="0" err="1">
                <a:solidFill>
                  <a:schemeClr val="tx1">
                    <a:lumMod val="95000"/>
                    <a:lumOff val="5000"/>
                  </a:schemeClr>
                </a:solidFill>
                <a:latin typeface="Times New Roman" panose="02020603050405020304" pitchFamily="18" charset="0"/>
                <a:cs typeface="Times New Roman" panose="02020603050405020304" pitchFamily="18" charset="0"/>
              </a:rPr>
              <a:t>i</a:t>
            </a:r>
            <a:r>
              <a:rPr lang="en-IN" sz="2000" dirty="0">
                <a:solidFill>
                  <a:schemeClr val="tx1">
                    <a:lumMod val="95000"/>
                    <a:lumOff val="5000"/>
                  </a:schemeClr>
                </a:solidFill>
                <a:latin typeface="Times New Roman" panose="02020603050405020304" pitchFamily="18" charset="0"/>
                <a:cs typeface="Times New Roman" panose="02020603050405020304" pitchFamily="18" charset="0"/>
              </a:rPr>
              <a:t>) Balance sheet </a:t>
            </a:r>
          </a:p>
          <a:p>
            <a:pPr lvl="2" algn="just"/>
            <a:r>
              <a:rPr lang="en-IN" sz="2000" dirty="0">
                <a:solidFill>
                  <a:schemeClr val="tx1">
                    <a:lumMod val="95000"/>
                    <a:lumOff val="5000"/>
                  </a:schemeClr>
                </a:solidFill>
                <a:latin typeface="Times New Roman" panose="02020603050405020304" pitchFamily="18" charset="0"/>
                <a:cs typeface="Times New Roman" panose="02020603050405020304" pitchFamily="18" charset="0"/>
              </a:rPr>
              <a:t>ii) Profit and Loss account </a:t>
            </a:r>
          </a:p>
          <a:p>
            <a:pPr lvl="2" algn="just"/>
            <a:r>
              <a:rPr lang="en-IN" sz="2000" dirty="0">
                <a:solidFill>
                  <a:schemeClr val="tx1">
                    <a:lumMod val="95000"/>
                    <a:lumOff val="5000"/>
                  </a:schemeClr>
                </a:solidFill>
                <a:latin typeface="Times New Roman" panose="02020603050405020304" pitchFamily="18" charset="0"/>
                <a:cs typeface="Times New Roman" panose="02020603050405020304" pitchFamily="18" charset="0"/>
              </a:rPr>
              <a:t>iii) Statement of Retained Earnings</a:t>
            </a:r>
          </a:p>
          <a:p>
            <a:pPr lvl="2" algn="just"/>
            <a:r>
              <a:rPr lang="en-IN" sz="2000" dirty="0">
                <a:solidFill>
                  <a:schemeClr val="tx1">
                    <a:lumMod val="95000"/>
                    <a:lumOff val="5000"/>
                  </a:schemeClr>
                </a:solidFill>
                <a:latin typeface="Times New Roman" panose="02020603050405020304" pitchFamily="18" charset="0"/>
                <a:cs typeface="Times New Roman" panose="02020603050405020304" pitchFamily="18" charset="0"/>
              </a:rPr>
              <a:t>iv) A Statement of other changes in owner’s equity</a:t>
            </a:r>
          </a:p>
          <a:p>
            <a:pPr lvl="2" algn="just"/>
            <a:r>
              <a:rPr lang="en-IN" sz="2000" dirty="0">
                <a:solidFill>
                  <a:schemeClr val="tx1">
                    <a:lumMod val="95000"/>
                    <a:lumOff val="5000"/>
                  </a:schemeClr>
                </a:solidFill>
                <a:latin typeface="Times New Roman" panose="02020603050405020304" pitchFamily="18" charset="0"/>
                <a:cs typeface="Times New Roman" panose="02020603050405020304" pitchFamily="18" charset="0"/>
              </a:rPr>
              <a:t>v) Statement of changes in financial position</a:t>
            </a:r>
          </a:p>
        </p:txBody>
      </p:sp>
      <p:pic>
        <p:nvPicPr>
          <p:cNvPr id="4" name="Picture 3">
            <a:extLst>
              <a:ext uri="{FF2B5EF4-FFF2-40B4-BE49-F238E27FC236}">
                <a16:creationId xmlns:a16="http://schemas.microsoft.com/office/drawing/2014/main" xmlns="" id="{73F8AAD0-C532-4C56-9EDC-88B4DD323434}"/>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Lst>
          </a:blip>
          <a:stretch>
            <a:fillRect/>
          </a:stretch>
        </p:blipFill>
        <p:spPr>
          <a:xfrm>
            <a:off x="9496424" y="4232693"/>
            <a:ext cx="2606266" cy="2491956"/>
          </a:xfrm>
          <a:prstGeom prst="rect">
            <a:avLst/>
          </a:prstGeom>
        </p:spPr>
      </p:pic>
    </p:spTree>
    <p:extLst>
      <p:ext uri="{BB962C8B-B14F-4D97-AF65-F5344CB8AC3E}">
        <p14:creationId xmlns:p14="http://schemas.microsoft.com/office/powerpoint/2010/main" val="149536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52A344F-BE99-4F98-9D07-66DFB861929B}"/>
              </a:ext>
            </a:extLst>
          </p:cNvPr>
          <p:cNvSpPr>
            <a:spLocks noGrp="1"/>
          </p:cNvSpPr>
          <p:nvPr>
            <p:ph type="title"/>
          </p:nvPr>
        </p:nvSpPr>
        <p:spPr>
          <a:xfrm>
            <a:off x="114300" y="171451"/>
            <a:ext cx="10039350" cy="819150"/>
          </a:xfrm>
        </p:spPr>
        <p:txBody>
          <a:bodyPr>
            <a:normAutofit/>
          </a:bodyPr>
          <a:lstStyle/>
          <a:p>
            <a:r>
              <a:rPr lang="en-IN" sz="2800" dirty="0"/>
              <a:t>FORM OF PRESENTATION OF FINAL ACCOUNTS </a:t>
            </a:r>
          </a:p>
        </p:txBody>
      </p:sp>
      <p:sp>
        <p:nvSpPr>
          <p:cNvPr id="3" name="Content Placeholder 2">
            <a:extLst>
              <a:ext uri="{FF2B5EF4-FFF2-40B4-BE49-F238E27FC236}">
                <a16:creationId xmlns:a16="http://schemas.microsoft.com/office/drawing/2014/main" xmlns="" id="{AC266B40-50EC-47D7-B916-87DF24BC6511}"/>
              </a:ext>
            </a:extLst>
          </p:cNvPr>
          <p:cNvSpPr>
            <a:spLocks noGrp="1"/>
          </p:cNvSpPr>
          <p:nvPr>
            <p:ph idx="1"/>
          </p:nvPr>
        </p:nvSpPr>
        <p:spPr>
          <a:xfrm>
            <a:off x="247650" y="990601"/>
            <a:ext cx="8839200" cy="5695948"/>
          </a:xfrm>
        </p:spPr>
        <p:txBody>
          <a:bodyPr>
            <a:normAutofit lnSpcReduction="10000"/>
          </a:bodyPr>
          <a:lstStyle/>
          <a:p>
            <a:pPr algn="just"/>
            <a:r>
              <a:rPr lang="en-IN" sz="2000" dirty="0">
                <a:latin typeface="Times New Roman" panose="02020603050405020304" pitchFamily="18" charset="0"/>
                <a:cs typeface="Times New Roman" panose="02020603050405020304" pitchFamily="18" charset="0"/>
              </a:rPr>
              <a:t>Section 129 of the Companies Act, 2013 provides that the final accounts of companies must be prepared and presented in the prescribed format. The Schedule VI of the Act, provides that the accounts can be presented in the prescribed format. </a:t>
            </a:r>
          </a:p>
          <a:p>
            <a:pPr algn="just"/>
            <a:r>
              <a:rPr lang="en-IN" sz="2000" dirty="0">
                <a:latin typeface="Times New Roman" panose="02020603050405020304" pitchFamily="18" charset="0"/>
                <a:cs typeface="Times New Roman" panose="02020603050405020304" pitchFamily="18" charset="0"/>
              </a:rPr>
              <a:t>There are 2 forms of accounts:</a:t>
            </a:r>
          </a:p>
          <a:p>
            <a:pPr lvl="2" algn="just"/>
            <a:r>
              <a:rPr lang="en-IN" sz="2000" dirty="0">
                <a:latin typeface="Times New Roman" panose="02020603050405020304" pitchFamily="18" charset="0"/>
                <a:cs typeface="Times New Roman" panose="02020603050405020304" pitchFamily="18" charset="0"/>
              </a:rPr>
              <a:t>Horizontal Form( Old an traditional form)-  It is also called as “T” form showing Assets and Liabilities as two sides of the statements. </a:t>
            </a:r>
          </a:p>
          <a:p>
            <a:pPr lvl="2" algn="just"/>
            <a:r>
              <a:rPr lang="en-IN" sz="2000" dirty="0">
                <a:latin typeface="Times New Roman" panose="02020603050405020304" pitchFamily="18" charset="0"/>
                <a:cs typeface="Times New Roman" panose="02020603050405020304" pitchFamily="18" charset="0"/>
              </a:rPr>
              <a:t>Vertical form(New form)- It shows all items as a single column affaire netting off certain related items.</a:t>
            </a:r>
          </a:p>
          <a:p>
            <a:pPr algn="just"/>
            <a:r>
              <a:rPr lang="en-IN" sz="2000" dirty="0">
                <a:latin typeface="Times New Roman" panose="02020603050405020304" pitchFamily="18" charset="0"/>
                <a:cs typeface="Times New Roman" panose="02020603050405020304" pitchFamily="18" charset="0"/>
              </a:rPr>
              <a:t>The Schedule VI is divided into 3 parts:</a:t>
            </a:r>
          </a:p>
          <a:p>
            <a:pPr lvl="1" algn="just"/>
            <a:r>
              <a:rPr lang="en-IN" sz="2000" dirty="0">
                <a:latin typeface="Times New Roman" panose="02020603050405020304" pitchFamily="18" charset="0"/>
                <a:cs typeface="Times New Roman" panose="02020603050405020304" pitchFamily="18" charset="0"/>
              </a:rPr>
              <a:t>Part I – Balance Sheet</a:t>
            </a:r>
          </a:p>
          <a:p>
            <a:pPr lvl="1" algn="just"/>
            <a:r>
              <a:rPr lang="en-IN" sz="2000" dirty="0">
                <a:latin typeface="Times New Roman" panose="02020603050405020304" pitchFamily="18" charset="0"/>
                <a:cs typeface="Times New Roman" panose="02020603050405020304" pitchFamily="18" charset="0"/>
              </a:rPr>
              <a:t>Part II – Profit and Loss Account</a:t>
            </a:r>
          </a:p>
          <a:p>
            <a:pPr lvl="1" algn="just"/>
            <a:r>
              <a:rPr lang="en-IN" sz="2000" dirty="0">
                <a:latin typeface="Times New Roman" panose="02020603050405020304" pitchFamily="18" charset="0"/>
                <a:cs typeface="Times New Roman" panose="02020603050405020304" pitchFamily="18" charset="0"/>
              </a:rPr>
              <a:t>Part III – Interpretation of Certain Items </a:t>
            </a:r>
          </a:p>
          <a:p>
            <a:pPr algn="just"/>
            <a:endParaRPr lang="en-IN" sz="2000" dirty="0">
              <a:latin typeface="Times New Roman" panose="02020603050405020304" pitchFamily="18" charset="0"/>
              <a:cs typeface="Times New Roman" panose="02020603050405020304" pitchFamily="18" charset="0"/>
            </a:endParaRPr>
          </a:p>
          <a:p>
            <a:pPr marL="0" indent="0">
              <a:buNone/>
            </a:pPr>
            <a:r>
              <a:rPr lang="en-IN" sz="2000" dirty="0">
                <a:latin typeface="Times New Roman" panose="02020603050405020304" pitchFamily="18" charset="0"/>
                <a:cs typeface="Times New Roman" panose="02020603050405020304" pitchFamily="18" charset="0"/>
              </a:rPr>
              <a:t>     </a:t>
            </a:r>
          </a:p>
          <a:p>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xmlns="" id="{CCD8D446-D57D-4F71-BB86-C49C3FB4949E}"/>
              </a:ext>
            </a:extLst>
          </p:cNvPr>
          <p:cNvPicPr>
            <a:picLocks noChangeAspect="1"/>
          </p:cNvPicPr>
          <p:nvPr/>
        </p:nvPicPr>
        <p:blipFill>
          <a:blip r:embed="rId2"/>
          <a:stretch>
            <a:fillRect/>
          </a:stretch>
        </p:blipFill>
        <p:spPr>
          <a:xfrm>
            <a:off x="9448800" y="809625"/>
            <a:ext cx="2743200" cy="2739642"/>
          </a:xfrm>
          <a:prstGeom prst="rect">
            <a:avLst/>
          </a:prstGeom>
        </p:spPr>
      </p:pic>
      <p:pic>
        <p:nvPicPr>
          <p:cNvPr id="6" name="Picture 5">
            <a:extLst>
              <a:ext uri="{FF2B5EF4-FFF2-40B4-BE49-F238E27FC236}">
                <a16:creationId xmlns:a16="http://schemas.microsoft.com/office/drawing/2014/main" xmlns="" id="{EE30C396-0D41-455F-9ACA-3A269A3DC1A9}"/>
              </a:ext>
            </a:extLst>
          </p:cNvPr>
          <p:cNvPicPr>
            <a:picLocks noChangeAspect="1"/>
          </p:cNvPicPr>
          <p:nvPr/>
        </p:nvPicPr>
        <p:blipFill>
          <a:blip r:embed="rId3"/>
          <a:stretch>
            <a:fillRect/>
          </a:stretch>
        </p:blipFill>
        <p:spPr>
          <a:xfrm>
            <a:off x="9324927" y="4187441"/>
            <a:ext cx="2867073" cy="2181224"/>
          </a:xfrm>
          <a:prstGeom prst="rect">
            <a:avLst/>
          </a:prstGeom>
        </p:spPr>
      </p:pic>
    </p:spTree>
    <p:extLst>
      <p:ext uri="{BB962C8B-B14F-4D97-AF65-F5344CB8AC3E}">
        <p14:creationId xmlns:p14="http://schemas.microsoft.com/office/powerpoint/2010/main" val="3412512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674014-9054-4CA9-8545-3CBAFECA9BBF}"/>
              </a:ext>
            </a:extLst>
          </p:cNvPr>
          <p:cNvSpPr>
            <a:spLocks noGrp="1"/>
          </p:cNvSpPr>
          <p:nvPr>
            <p:ph type="title"/>
          </p:nvPr>
        </p:nvSpPr>
        <p:spPr>
          <a:xfrm>
            <a:off x="190499" y="76200"/>
            <a:ext cx="10544175" cy="1085849"/>
          </a:xfrm>
        </p:spPr>
        <p:txBody>
          <a:bodyPr/>
          <a:lstStyle/>
          <a:p>
            <a:r>
              <a:rPr lang="en-IN" dirty="0"/>
              <a:t>REVISED SCHEDULE VI</a:t>
            </a:r>
          </a:p>
        </p:txBody>
      </p:sp>
      <p:sp>
        <p:nvSpPr>
          <p:cNvPr id="3" name="Content Placeholder 2">
            <a:extLst>
              <a:ext uri="{FF2B5EF4-FFF2-40B4-BE49-F238E27FC236}">
                <a16:creationId xmlns:a16="http://schemas.microsoft.com/office/drawing/2014/main" xmlns="" id="{58C7DC9A-F6ED-455B-B63E-93C4035BC77C}"/>
              </a:ext>
            </a:extLst>
          </p:cNvPr>
          <p:cNvSpPr>
            <a:spLocks noGrp="1"/>
          </p:cNvSpPr>
          <p:nvPr>
            <p:ph idx="1"/>
          </p:nvPr>
        </p:nvSpPr>
        <p:spPr>
          <a:xfrm>
            <a:off x="295275" y="1266825"/>
            <a:ext cx="9725025" cy="4972050"/>
          </a:xfrm>
        </p:spPr>
        <p:txBody>
          <a:bodyPr>
            <a:normAutofit/>
          </a:bodyPr>
          <a:lstStyle/>
          <a:p>
            <a:r>
              <a:rPr lang="en-IN" sz="2400" dirty="0">
                <a:latin typeface="Times New Roman" panose="02020603050405020304" pitchFamily="18" charset="0"/>
                <a:cs typeface="Times New Roman" panose="02020603050405020304" pitchFamily="18" charset="0"/>
              </a:rPr>
              <a:t>Revised schedule VI was introduced with effect from 01/04/2011. From this date every Limited company’s Balance Sheet must be in Revised Schedule VI. </a:t>
            </a:r>
          </a:p>
          <a:p>
            <a:r>
              <a:rPr lang="en-IN" sz="2400" dirty="0">
                <a:latin typeface="Times New Roman" panose="02020603050405020304" pitchFamily="18" charset="0"/>
                <a:cs typeface="Times New Roman" panose="02020603050405020304" pitchFamily="18" charset="0"/>
              </a:rPr>
              <a:t>Revised Schedule VI format and guidance notes on the Revised Schedule VI to the Companies Act, 2013 have been provided by the Institute of Chartered Accountants of India, New Delhi. </a:t>
            </a:r>
          </a:p>
        </p:txBody>
      </p:sp>
    </p:spTree>
    <p:extLst>
      <p:ext uri="{BB962C8B-B14F-4D97-AF65-F5344CB8AC3E}">
        <p14:creationId xmlns:p14="http://schemas.microsoft.com/office/powerpoint/2010/main" val="3924363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6658E94-A519-401B-9384-753107B83480}"/>
              </a:ext>
            </a:extLst>
          </p:cNvPr>
          <p:cNvSpPr>
            <a:spLocks noGrp="1"/>
          </p:cNvSpPr>
          <p:nvPr>
            <p:ph type="title"/>
          </p:nvPr>
        </p:nvSpPr>
        <p:spPr>
          <a:xfrm>
            <a:off x="-1" y="1"/>
            <a:ext cx="11953876" cy="466724"/>
          </a:xfrm>
        </p:spPr>
        <p:txBody>
          <a:bodyPr>
            <a:normAutofit fontScale="90000"/>
          </a:bodyPr>
          <a:lstStyle/>
          <a:p>
            <a:r>
              <a:rPr lang="en-IN" dirty="0"/>
              <a:t>PART I – FORM OF BALANCE SHEET</a:t>
            </a:r>
            <a:br>
              <a:rPr lang="en-IN" dirty="0"/>
            </a:br>
            <a:r>
              <a:rPr lang="en-IN" sz="1400" dirty="0">
                <a:solidFill>
                  <a:schemeClr val="tx1">
                    <a:lumMod val="95000"/>
                    <a:lumOff val="5000"/>
                  </a:schemeClr>
                </a:solidFill>
                <a:latin typeface="Times New Roman" panose="02020603050405020304" pitchFamily="18" charset="0"/>
                <a:cs typeface="Times New Roman" panose="02020603050405020304" pitchFamily="18" charset="0"/>
              </a:rPr>
              <a:t>NAME OF THE COMPANY: …………………..</a:t>
            </a:r>
            <a:br>
              <a:rPr lang="en-IN" sz="1400" dirty="0">
                <a:solidFill>
                  <a:schemeClr val="tx1">
                    <a:lumMod val="95000"/>
                    <a:lumOff val="5000"/>
                  </a:schemeClr>
                </a:solidFill>
                <a:latin typeface="Times New Roman" panose="02020603050405020304" pitchFamily="18" charset="0"/>
                <a:cs typeface="Times New Roman" panose="02020603050405020304" pitchFamily="18" charset="0"/>
              </a:rPr>
            </a:br>
            <a:r>
              <a:rPr lang="en-IN" sz="1400" dirty="0">
                <a:solidFill>
                  <a:schemeClr val="tx1">
                    <a:lumMod val="95000"/>
                    <a:lumOff val="5000"/>
                  </a:schemeClr>
                </a:solidFill>
                <a:latin typeface="Times New Roman" panose="02020603050405020304" pitchFamily="18" charset="0"/>
                <a:cs typeface="Times New Roman" panose="02020603050405020304" pitchFamily="18" charset="0"/>
              </a:rPr>
              <a:t>PROFIT AND LOSS STATEMENT FOR THE YEAR ENDED………………….</a:t>
            </a:r>
            <a:r>
              <a:rPr lang="en-IN" dirty="0">
                <a:solidFill>
                  <a:schemeClr val="tx1">
                    <a:lumMod val="95000"/>
                    <a:lumOff val="5000"/>
                  </a:schemeClr>
                </a:solidFill>
              </a:rPr>
              <a:t>                               </a:t>
            </a:r>
            <a:r>
              <a:rPr lang="en-IN" sz="1600" dirty="0">
                <a:solidFill>
                  <a:schemeClr val="tx1">
                    <a:lumMod val="95000"/>
                    <a:lumOff val="5000"/>
                  </a:schemeClr>
                </a:solidFill>
                <a:latin typeface="Times New Roman" panose="02020603050405020304" pitchFamily="18" charset="0"/>
                <a:cs typeface="Times New Roman" panose="02020603050405020304" pitchFamily="18" charset="0"/>
              </a:rPr>
              <a:t>(Rupees in</a:t>
            </a:r>
            <a:r>
              <a:rPr lang="en-IN" sz="1600" dirty="0">
                <a:solidFill>
                  <a:schemeClr val="tx1">
                    <a:lumMod val="95000"/>
                    <a:lumOff val="5000"/>
                  </a:schemeClr>
                </a:solidFill>
              </a:rPr>
              <a:t>……)</a:t>
            </a:r>
          </a:p>
        </p:txBody>
      </p:sp>
      <p:graphicFrame>
        <p:nvGraphicFramePr>
          <p:cNvPr id="4" name="Table 4">
            <a:extLst>
              <a:ext uri="{FF2B5EF4-FFF2-40B4-BE49-F238E27FC236}">
                <a16:creationId xmlns:a16="http://schemas.microsoft.com/office/drawing/2014/main" xmlns="" id="{AAAA715A-1275-4638-BC21-B432349EA03A}"/>
              </a:ext>
            </a:extLst>
          </p:cNvPr>
          <p:cNvGraphicFramePr>
            <a:graphicFrameLocks noGrp="1"/>
          </p:cNvGraphicFramePr>
          <p:nvPr>
            <p:ph idx="1"/>
            <p:extLst>
              <p:ext uri="{D42A27DB-BD31-4B8C-83A1-F6EECF244321}">
                <p14:modId xmlns:p14="http://schemas.microsoft.com/office/powerpoint/2010/main" val="87149218"/>
              </p:ext>
            </p:extLst>
          </p:nvPr>
        </p:nvGraphicFramePr>
        <p:xfrm>
          <a:off x="119062" y="1205179"/>
          <a:ext cx="11953875" cy="5577840"/>
        </p:xfrm>
        <a:graphic>
          <a:graphicData uri="http://schemas.openxmlformats.org/drawingml/2006/table">
            <a:tbl>
              <a:tblPr firstRow="1" bandRow="1">
                <a:tableStyleId>{8A107856-5554-42FB-B03E-39F5DBC370BA}</a:tableStyleId>
              </a:tblPr>
              <a:tblGrid>
                <a:gridCol w="5869623">
                  <a:extLst>
                    <a:ext uri="{9D8B030D-6E8A-4147-A177-3AD203B41FA5}">
                      <a16:colId xmlns:a16="http://schemas.microsoft.com/office/drawing/2014/main" xmlns="" val="3428375656"/>
                    </a:ext>
                  </a:extLst>
                </a:gridCol>
                <a:gridCol w="970494">
                  <a:extLst>
                    <a:ext uri="{9D8B030D-6E8A-4147-A177-3AD203B41FA5}">
                      <a16:colId xmlns:a16="http://schemas.microsoft.com/office/drawing/2014/main" xmlns="" val="2198474584"/>
                    </a:ext>
                  </a:extLst>
                </a:gridCol>
                <a:gridCol w="2484858">
                  <a:extLst>
                    <a:ext uri="{9D8B030D-6E8A-4147-A177-3AD203B41FA5}">
                      <a16:colId xmlns:a16="http://schemas.microsoft.com/office/drawing/2014/main" xmlns="" val="3344384084"/>
                    </a:ext>
                  </a:extLst>
                </a:gridCol>
                <a:gridCol w="2628900">
                  <a:extLst>
                    <a:ext uri="{9D8B030D-6E8A-4147-A177-3AD203B41FA5}">
                      <a16:colId xmlns:a16="http://schemas.microsoft.com/office/drawing/2014/main" xmlns="" val="3183278310"/>
                    </a:ext>
                  </a:extLst>
                </a:gridCol>
              </a:tblGrid>
              <a:tr h="879311">
                <a:tc>
                  <a:txBody>
                    <a:bodyPr/>
                    <a:lstStyle/>
                    <a:p>
                      <a:pPr algn="ctr"/>
                      <a:r>
                        <a:rPr lang="en-IN" sz="2000" dirty="0">
                          <a:latin typeface="Times New Roman" panose="02020603050405020304" pitchFamily="18" charset="0"/>
                          <a:cs typeface="Times New Roman" panose="02020603050405020304" pitchFamily="18" charset="0"/>
                        </a:rPr>
                        <a:t>Particulars </a:t>
                      </a:r>
                    </a:p>
                  </a:txBody>
                  <a:tcPr/>
                </a:tc>
                <a:tc>
                  <a:txBody>
                    <a:bodyPr/>
                    <a:lstStyle/>
                    <a:p>
                      <a:r>
                        <a:rPr lang="en-IN" dirty="0"/>
                        <a:t>Note No.</a:t>
                      </a:r>
                    </a:p>
                  </a:txBody>
                  <a:tcPr/>
                </a:tc>
                <a:tc>
                  <a:txBody>
                    <a:bodyPr/>
                    <a:lstStyle/>
                    <a:p>
                      <a:r>
                        <a:rPr lang="en-IN" dirty="0"/>
                        <a:t>Figures as at the end of current reporting period</a:t>
                      </a:r>
                    </a:p>
                  </a:txBody>
                  <a:tcPr/>
                </a:tc>
                <a:tc>
                  <a:txBody>
                    <a:bodyPr/>
                    <a:lstStyle/>
                    <a:p>
                      <a:r>
                        <a:rPr lang="en-IN" dirty="0"/>
                        <a:t>Figures as at the end of the previous reporting period</a:t>
                      </a:r>
                    </a:p>
                  </a:txBody>
                  <a:tcPr/>
                </a:tc>
                <a:extLst>
                  <a:ext uri="{0D108BD9-81ED-4DB2-BD59-A6C34878D82A}">
                    <a16:rowId xmlns:a16="http://schemas.microsoft.com/office/drawing/2014/main" xmlns="" val="1186197231"/>
                  </a:ext>
                </a:extLst>
              </a:tr>
              <a:tr h="351724">
                <a:tc>
                  <a:txBody>
                    <a:bodyPr/>
                    <a:lstStyle/>
                    <a:p>
                      <a:pPr algn="ctr"/>
                      <a:r>
                        <a:rPr lang="en-IN" dirty="0"/>
                        <a:t>1</a:t>
                      </a:r>
                    </a:p>
                  </a:txBody>
                  <a:tcPr/>
                </a:tc>
                <a:tc>
                  <a:txBody>
                    <a:bodyPr/>
                    <a:lstStyle/>
                    <a:p>
                      <a:pPr algn="ctr"/>
                      <a:r>
                        <a:rPr lang="en-IN" dirty="0"/>
                        <a:t>2</a:t>
                      </a:r>
                    </a:p>
                  </a:txBody>
                  <a:tcPr/>
                </a:tc>
                <a:tc>
                  <a:txBody>
                    <a:bodyPr/>
                    <a:lstStyle/>
                    <a:p>
                      <a:pPr algn="ctr"/>
                      <a:r>
                        <a:rPr lang="en-IN" dirty="0"/>
                        <a:t>3</a:t>
                      </a:r>
                    </a:p>
                  </a:txBody>
                  <a:tcPr/>
                </a:tc>
                <a:tc>
                  <a:txBody>
                    <a:bodyPr/>
                    <a:lstStyle/>
                    <a:p>
                      <a:pPr algn="ctr"/>
                      <a:r>
                        <a:rPr lang="en-IN" dirty="0"/>
                        <a:t>4</a:t>
                      </a:r>
                    </a:p>
                  </a:txBody>
                  <a:tcPr/>
                </a:tc>
                <a:extLst>
                  <a:ext uri="{0D108BD9-81ED-4DB2-BD59-A6C34878D82A}">
                    <a16:rowId xmlns:a16="http://schemas.microsoft.com/office/drawing/2014/main" xmlns="" val="2183294482"/>
                  </a:ext>
                </a:extLst>
              </a:tr>
              <a:tr h="4132760">
                <a:tc>
                  <a:txBody>
                    <a:bodyPr/>
                    <a:lstStyle/>
                    <a:p>
                      <a:pPr marL="514350" indent="-514350">
                        <a:buAutoNum type="romanUcParenBoth"/>
                      </a:pPr>
                      <a:r>
                        <a:rPr lang="en-IN" sz="1600" b="1" dirty="0">
                          <a:latin typeface="Times New Roman" panose="02020603050405020304" pitchFamily="18" charset="0"/>
                          <a:cs typeface="Times New Roman" panose="02020603050405020304" pitchFamily="18" charset="0"/>
                        </a:rPr>
                        <a:t>EQUITY AND LIABILITIES</a:t>
                      </a:r>
                      <a:r>
                        <a:rPr lang="en-IN" sz="1600" dirty="0">
                          <a:latin typeface="Times New Roman" panose="02020603050405020304" pitchFamily="18" charset="0"/>
                          <a:cs typeface="Times New Roman" panose="02020603050405020304" pitchFamily="18" charset="0"/>
                        </a:rPr>
                        <a:t>:</a:t>
                      </a:r>
                    </a:p>
                    <a:p>
                      <a:pPr marL="0" indent="0">
                        <a:buNone/>
                      </a:pPr>
                      <a:r>
                        <a:rPr lang="en-IN" sz="1600" dirty="0">
                          <a:latin typeface="Times New Roman" panose="02020603050405020304" pitchFamily="18" charset="0"/>
                          <a:cs typeface="Times New Roman" panose="02020603050405020304" pitchFamily="18" charset="0"/>
                        </a:rPr>
                        <a:t>         (1) </a:t>
                      </a:r>
                      <a:r>
                        <a:rPr lang="en-IN" sz="1600" b="1" dirty="0">
                          <a:latin typeface="Times New Roman" panose="02020603050405020304" pitchFamily="18" charset="0"/>
                          <a:cs typeface="Times New Roman" panose="02020603050405020304" pitchFamily="18" charset="0"/>
                        </a:rPr>
                        <a:t>Shareholder’s Funds</a:t>
                      </a:r>
                      <a:r>
                        <a:rPr lang="en-IN" sz="1600" dirty="0">
                          <a:latin typeface="Times New Roman" panose="02020603050405020304" pitchFamily="18" charset="0"/>
                          <a:cs typeface="Times New Roman" panose="02020603050405020304" pitchFamily="18" charset="0"/>
                        </a:rPr>
                        <a:t>:</a:t>
                      </a:r>
                    </a:p>
                    <a:p>
                      <a:pPr marL="0" indent="0">
                        <a:buNone/>
                      </a:pPr>
                      <a:r>
                        <a:rPr lang="en-IN" sz="1600" dirty="0">
                          <a:latin typeface="Times New Roman" panose="02020603050405020304" pitchFamily="18" charset="0"/>
                          <a:cs typeface="Times New Roman" panose="02020603050405020304" pitchFamily="18" charset="0"/>
                        </a:rPr>
                        <a:t>               (a) Share Capital</a:t>
                      </a:r>
                    </a:p>
                    <a:p>
                      <a:pPr marL="0" indent="0">
                        <a:buNone/>
                      </a:pPr>
                      <a:r>
                        <a:rPr lang="en-IN" sz="1600" dirty="0">
                          <a:latin typeface="Times New Roman" panose="02020603050405020304" pitchFamily="18" charset="0"/>
                          <a:cs typeface="Times New Roman" panose="02020603050405020304" pitchFamily="18" charset="0"/>
                        </a:rPr>
                        <a:t>               (b) Reserves and Surplus</a:t>
                      </a:r>
                    </a:p>
                    <a:p>
                      <a:pPr marL="0" indent="0">
                        <a:buNone/>
                      </a:pPr>
                      <a:r>
                        <a:rPr lang="en-IN" sz="1600" dirty="0">
                          <a:latin typeface="Times New Roman" panose="02020603050405020304" pitchFamily="18" charset="0"/>
                          <a:cs typeface="Times New Roman" panose="02020603050405020304" pitchFamily="18" charset="0"/>
                        </a:rPr>
                        <a:t>               (c) Money received against Share Warrants</a:t>
                      </a:r>
                    </a:p>
                    <a:p>
                      <a:pPr marL="0" indent="0">
                        <a:buNone/>
                      </a:pPr>
                      <a:r>
                        <a:rPr lang="en-IN" sz="1600" b="1" dirty="0">
                          <a:latin typeface="Times New Roman" panose="02020603050405020304" pitchFamily="18" charset="0"/>
                          <a:cs typeface="Times New Roman" panose="02020603050405020304" pitchFamily="18" charset="0"/>
                        </a:rPr>
                        <a:t>        </a:t>
                      </a:r>
                      <a:r>
                        <a:rPr lang="en-IN" sz="1600" b="0" dirty="0">
                          <a:latin typeface="Times New Roman" panose="02020603050405020304" pitchFamily="18" charset="0"/>
                          <a:cs typeface="Times New Roman" panose="02020603050405020304" pitchFamily="18" charset="0"/>
                        </a:rPr>
                        <a:t>(2)</a:t>
                      </a:r>
                      <a:r>
                        <a:rPr lang="en-IN" sz="1600" b="1" dirty="0">
                          <a:latin typeface="Times New Roman" panose="02020603050405020304" pitchFamily="18" charset="0"/>
                          <a:cs typeface="Times New Roman" panose="02020603050405020304" pitchFamily="18" charset="0"/>
                        </a:rPr>
                        <a:t> Share application money pending allotment.</a:t>
                      </a:r>
                    </a:p>
                    <a:p>
                      <a:pPr marL="0" indent="0">
                        <a:buNone/>
                      </a:pPr>
                      <a:r>
                        <a:rPr lang="en-IN" sz="1600" b="1" dirty="0">
                          <a:latin typeface="Times New Roman" panose="02020603050405020304" pitchFamily="18" charset="0"/>
                          <a:cs typeface="Times New Roman" panose="02020603050405020304" pitchFamily="18" charset="0"/>
                        </a:rPr>
                        <a:t>        </a:t>
                      </a:r>
                      <a:r>
                        <a:rPr lang="en-IN" sz="1600" b="0" dirty="0">
                          <a:latin typeface="Times New Roman" panose="02020603050405020304" pitchFamily="18" charset="0"/>
                          <a:cs typeface="Times New Roman" panose="02020603050405020304" pitchFamily="18" charset="0"/>
                        </a:rPr>
                        <a:t>(3)</a:t>
                      </a:r>
                      <a:r>
                        <a:rPr lang="en-IN" sz="1600" b="1" dirty="0">
                          <a:latin typeface="Times New Roman" panose="02020603050405020304" pitchFamily="18" charset="0"/>
                          <a:cs typeface="Times New Roman" panose="02020603050405020304" pitchFamily="18" charset="0"/>
                        </a:rPr>
                        <a:t> Non- Current Liabilities: </a:t>
                      </a:r>
                    </a:p>
                    <a:p>
                      <a:pPr marL="0" indent="0">
                        <a:buNone/>
                      </a:pPr>
                      <a:r>
                        <a:rPr lang="en-IN" sz="1600" dirty="0">
                          <a:latin typeface="Times New Roman" panose="02020603050405020304" pitchFamily="18" charset="0"/>
                          <a:cs typeface="Times New Roman" panose="02020603050405020304" pitchFamily="18" charset="0"/>
                        </a:rPr>
                        <a:t>              (a) Long- term borrowings</a:t>
                      </a:r>
                    </a:p>
                    <a:p>
                      <a:pPr marL="0" indent="0">
                        <a:buNone/>
                      </a:pPr>
                      <a:r>
                        <a:rPr lang="en-IN" sz="1600" dirty="0">
                          <a:latin typeface="Times New Roman" panose="02020603050405020304" pitchFamily="18" charset="0"/>
                          <a:cs typeface="Times New Roman" panose="02020603050405020304" pitchFamily="18" charset="0"/>
                        </a:rPr>
                        <a:t>              (b) Deferred Tax Liabilities(Net) </a:t>
                      </a:r>
                    </a:p>
                    <a:p>
                      <a:pPr marL="0" indent="0">
                        <a:buNone/>
                      </a:pPr>
                      <a:r>
                        <a:rPr lang="en-IN" sz="1600" dirty="0">
                          <a:latin typeface="Times New Roman" panose="02020603050405020304" pitchFamily="18" charset="0"/>
                          <a:cs typeface="Times New Roman" panose="02020603050405020304" pitchFamily="18" charset="0"/>
                        </a:rPr>
                        <a:t>              (c) Other Long term Liabilities</a:t>
                      </a:r>
                    </a:p>
                    <a:p>
                      <a:pPr marL="0" indent="0">
                        <a:buNone/>
                      </a:pPr>
                      <a:r>
                        <a:rPr lang="en-IN" sz="1600" dirty="0">
                          <a:latin typeface="Times New Roman" panose="02020603050405020304" pitchFamily="18" charset="0"/>
                          <a:cs typeface="Times New Roman" panose="02020603050405020304" pitchFamily="18" charset="0"/>
                        </a:rPr>
                        <a:t>              (d) Long term provisions</a:t>
                      </a:r>
                    </a:p>
                    <a:p>
                      <a:pPr marL="0" indent="0">
                        <a:buNone/>
                      </a:pPr>
                      <a:r>
                        <a:rPr lang="en-IN" sz="1600" dirty="0">
                          <a:latin typeface="Times New Roman" panose="02020603050405020304" pitchFamily="18" charset="0"/>
                          <a:cs typeface="Times New Roman" panose="02020603050405020304" pitchFamily="18" charset="0"/>
                        </a:rPr>
                        <a:t>        (4) </a:t>
                      </a:r>
                      <a:r>
                        <a:rPr lang="en-IN" sz="1600" b="1" dirty="0">
                          <a:latin typeface="Times New Roman" panose="02020603050405020304" pitchFamily="18" charset="0"/>
                          <a:cs typeface="Times New Roman" panose="02020603050405020304" pitchFamily="18" charset="0"/>
                        </a:rPr>
                        <a:t>Current Liabilities</a:t>
                      </a:r>
                      <a:r>
                        <a:rPr lang="en-IN" sz="1600" dirty="0">
                          <a:latin typeface="Times New Roman" panose="02020603050405020304" pitchFamily="18" charset="0"/>
                          <a:cs typeface="Times New Roman" panose="02020603050405020304" pitchFamily="18" charset="0"/>
                        </a:rPr>
                        <a:t>: </a:t>
                      </a:r>
                    </a:p>
                    <a:p>
                      <a:pPr marL="0" indent="0">
                        <a:buNone/>
                      </a:pPr>
                      <a:r>
                        <a:rPr lang="en-IN" sz="1600" i="0" dirty="0">
                          <a:latin typeface="Times New Roman" panose="02020603050405020304" pitchFamily="18" charset="0"/>
                          <a:cs typeface="Times New Roman" panose="02020603050405020304" pitchFamily="18" charset="0"/>
                        </a:rPr>
                        <a:t>              (a) Short- term Borrowings</a:t>
                      </a:r>
                      <a:endParaRPr lang="en-IN" sz="1600" b="0" i="0" dirty="0">
                        <a:latin typeface="Times New Roman" panose="02020603050405020304" pitchFamily="18" charset="0"/>
                        <a:cs typeface="Times New Roman" panose="02020603050405020304" pitchFamily="18" charset="0"/>
                      </a:endParaRPr>
                    </a:p>
                    <a:p>
                      <a:pPr marL="0" indent="0">
                        <a:buNone/>
                      </a:pPr>
                      <a:r>
                        <a:rPr lang="en-IN" sz="1600" i="0" dirty="0">
                          <a:latin typeface="Times New Roman" panose="02020603050405020304" pitchFamily="18" charset="0"/>
                          <a:cs typeface="Times New Roman" panose="02020603050405020304" pitchFamily="18" charset="0"/>
                        </a:rPr>
                        <a:t>              (b) Trade Payables</a:t>
                      </a:r>
                      <a:endParaRPr lang="en-IN" sz="1600" b="1" i="0" dirty="0">
                        <a:latin typeface="Times New Roman" panose="02020603050405020304" pitchFamily="18" charset="0"/>
                        <a:cs typeface="Times New Roman" panose="02020603050405020304" pitchFamily="18" charset="0"/>
                      </a:endParaRPr>
                    </a:p>
                    <a:p>
                      <a:pPr marL="0" indent="0">
                        <a:buNone/>
                      </a:pPr>
                      <a:r>
                        <a:rPr lang="en-IN" sz="1600" dirty="0">
                          <a:latin typeface="Times New Roman" panose="02020603050405020304" pitchFamily="18" charset="0"/>
                          <a:cs typeface="Times New Roman" panose="02020603050405020304" pitchFamily="18" charset="0"/>
                        </a:rPr>
                        <a:t>              (c) Other Current Liabilities</a:t>
                      </a:r>
                    </a:p>
                    <a:p>
                      <a:pPr marL="0" indent="0">
                        <a:buNone/>
                      </a:pPr>
                      <a:r>
                        <a:rPr lang="en-IN" sz="1600" dirty="0">
                          <a:latin typeface="Times New Roman" panose="02020603050405020304" pitchFamily="18" charset="0"/>
                          <a:cs typeface="Times New Roman" panose="02020603050405020304" pitchFamily="18" charset="0"/>
                        </a:rPr>
                        <a:t>              (d) Short-term Provisions </a:t>
                      </a:r>
                    </a:p>
                    <a:p>
                      <a:pPr marL="0" indent="0" algn="r">
                        <a:buNone/>
                      </a:pPr>
                      <a:r>
                        <a:rPr lang="en-IN" sz="2000" b="1" dirty="0">
                          <a:latin typeface="Times New Roman" panose="02020603050405020304" pitchFamily="18" charset="0"/>
                          <a:cs typeface="Times New Roman" panose="02020603050405020304" pitchFamily="18" charset="0"/>
                        </a:rPr>
                        <a:t>TOTAL</a:t>
                      </a:r>
                      <a:r>
                        <a:rPr lang="en-IN" sz="2000" dirty="0">
                          <a:latin typeface="Times New Roman" panose="02020603050405020304" pitchFamily="18" charset="0"/>
                          <a:cs typeface="Times New Roman" panose="02020603050405020304" pitchFamily="18" charset="0"/>
                        </a:rPr>
                        <a:t>                                                                       </a:t>
                      </a:r>
                    </a:p>
                  </a:txBody>
                  <a:tcPr/>
                </a:tc>
                <a:tc>
                  <a:txBody>
                    <a:bodyPr/>
                    <a:lstStyle/>
                    <a:p>
                      <a:r>
                        <a:rPr lang="en-IN" dirty="0"/>
                        <a:t> </a:t>
                      </a:r>
                    </a:p>
                  </a:txBody>
                  <a:tcPr/>
                </a:tc>
                <a:tc>
                  <a:txBody>
                    <a:bodyPr/>
                    <a:lstStyle/>
                    <a:p>
                      <a:endParaRPr lang="en-IN" dirty="0"/>
                    </a:p>
                  </a:txBody>
                  <a:tcPr/>
                </a:tc>
                <a:tc>
                  <a:txBody>
                    <a:bodyPr/>
                    <a:lstStyle/>
                    <a:p>
                      <a:endParaRPr lang="en-IN" dirty="0"/>
                    </a:p>
                  </a:txBody>
                  <a:tcPr/>
                </a:tc>
                <a:extLst>
                  <a:ext uri="{0D108BD9-81ED-4DB2-BD59-A6C34878D82A}">
                    <a16:rowId xmlns:a16="http://schemas.microsoft.com/office/drawing/2014/main" xmlns="" val="3994166009"/>
                  </a:ext>
                </a:extLst>
              </a:tr>
            </a:tbl>
          </a:graphicData>
        </a:graphic>
      </p:graphicFrame>
    </p:spTree>
    <p:extLst>
      <p:ext uri="{BB962C8B-B14F-4D97-AF65-F5344CB8AC3E}">
        <p14:creationId xmlns:p14="http://schemas.microsoft.com/office/powerpoint/2010/main" val="912265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352CF4-9723-4FEF-92F2-1D462469FFB9}"/>
              </a:ext>
            </a:extLst>
          </p:cNvPr>
          <p:cNvSpPr>
            <a:spLocks noGrp="1"/>
          </p:cNvSpPr>
          <p:nvPr>
            <p:ph type="title"/>
          </p:nvPr>
        </p:nvSpPr>
        <p:spPr>
          <a:xfrm>
            <a:off x="677334" y="76200"/>
            <a:ext cx="8596668" cy="104775"/>
          </a:xfrm>
        </p:spPr>
        <p:txBody>
          <a:bodyPr>
            <a:normAutofit fontScale="90000"/>
          </a:bodyPr>
          <a:lstStyle/>
          <a:p>
            <a:endParaRPr lang="en-IN" dirty="0"/>
          </a:p>
        </p:txBody>
      </p:sp>
      <p:graphicFrame>
        <p:nvGraphicFramePr>
          <p:cNvPr id="4" name="Table 4">
            <a:extLst>
              <a:ext uri="{FF2B5EF4-FFF2-40B4-BE49-F238E27FC236}">
                <a16:creationId xmlns:a16="http://schemas.microsoft.com/office/drawing/2014/main" xmlns="" id="{3622C715-A138-4A14-A9E8-3A77066E6ABD}"/>
              </a:ext>
            </a:extLst>
          </p:cNvPr>
          <p:cNvGraphicFramePr>
            <a:graphicFrameLocks noGrp="1"/>
          </p:cNvGraphicFramePr>
          <p:nvPr>
            <p:ph idx="1"/>
            <p:extLst>
              <p:ext uri="{D42A27DB-BD31-4B8C-83A1-F6EECF244321}">
                <p14:modId xmlns:p14="http://schemas.microsoft.com/office/powerpoint/2010/main" val="784790359"/>
              </p:ext>
            </p:extLst>
          </p:nvPr>
        </p:nvGraphicFramePr>
        <p:xfrm>
          <a:off x="161924" y="225108"/>
          <a:ext cx="11839576" cy="6556692"/>
        </p:xfrm>
        <a:graphic>
          <a:graphicData uri="http://schemas.openxmlformats.org/drawingml/2006/table">
            <a:tbl>
              <a:tblPr firstRow="1" bandRow="1">
                <a:tableStyleId>{8A107856-5554-42FB-B03E-39F5DBC370BA}</a:tableStyleId>
              </a:tblPr>
              <a:tblGrid>
                <a:gridCol w="6581776">
                  <a:extLst>
                    <a:ext uri="{9D8B030D-6E8A-4147-A177-3AD203B41FA5}">
                      <a16:colId xmlns:a16="http://schemas.microsoft.com/office/drawing/2014/main" xmlns="" val="398460732"/>
                    </a:ext>
                  </a:extLst>
                </a:gridCol>
                <a:gridCol w="1228725">
                  <a:extLst>
                    <a:ext uri="{9D8B030D-6E8A-4147-A177-3AD203B41FA5}">
                      <a16:colId xmlns:a16="http://schemas.microsoft.com/office/drawing/2014/main" xmlns="" val="2139463514"/>
                    </a:ext>
                  </a:extLst>
                </a:gridCol>
                <a:gridCol w="1914525">
                  <a:extLst>
                    <a:ext uri="{9D8B030D-6E8A-4147-A177-3AD203B41FA5}">
                      <a16:colId xmlns:a16="http://schemas.microsoft.com/office/drawing/2014/main" xmlns="" val="688436508"/>
                    </a:ext>
                  </a:extLst>
                </a:gridCol>
                <a:gridCol w="2114550">
                  <a:extLst>
                    <a:ext uri="{9D8B030D-6E8A-4147-A177-3AD203B41FA5}">
                      <a16:colId xmlns:a16="http://schemas.microsoft.com/office/drawing/2014/main" xmlns="" val="1109506000"/>
                    </a:ext>
                  </a:extLst>
                </a:gridCol>
              </a:tblGrid>
              <a:tr h="6556692">
                <a:tc>
                  <a:txBody>
                    <a:bodyPr/>
                    <a:lstStyle/>
                    <a:p>
                      <a:r>
                        <a:rPr lang="en-IN" dirty="0"/>
                        <a:t>II) </a:t>
                      </a:r>
                      <a:r>
                        <a:rPr lang="en-IN" sz="2000" b="1" dirty="0">
                          <a:latin typeface="Times New Roman" panose="02020603050405020304" pitchFamily="18" charset="0"/>
                          <a:cs typeface="Times New Roman" panose="02020603050405020304" pitchFamily="18" charset="0"/>
                        </a:rPr>
                        <a:t>ASSETS:</a:t>
                      </a:r>
                    </a:p>
                    <a:p>
                      <a:r>
                        <a:rPr lang="en-IN" sz="2000" b="1" dirty="0">
                          <a:latin typeface="Times New Roman" panose="02020603050405020304" pitchFamily="18" charset="0"/>
                          <a:cs typeface="Times New Roman" panose="02020603050405020304" pitchFamily="18" charset="0"/>
                        </a:rPr>
                        <a:t>    </a:t>
                      </a:r>
                      <a:r>
                        <a:rPr lang="en-IN" sz="2000" b="0" dirty="0">
                          <a:latin typeface="Times New Roman" panose="02020603050405020304" pitchFamily="18" charset="0"/>
                          <a:cs typeface="Times New Roman" panose="02020603050405020304" pitchFamily="18" charset="0"/>
                        </a:rPr>
                        <a:t>(1)</a:t>
                      </a:r>
                      <a:r>
                        <a:rPr lang="en-IN" sz="2000" b="1" dirty="0">
                          <a:latin typeface="Times New Roman" panose="02020603050405020304" pitchFamily="18" charset="0"/>
                          <a:cs typeface="Times New Roman" panose="02020603050405020304" pitchFamily="18" charset="0"/>
                        </a:rPr>
                        <a:t> Non Current assets:</a:t>
                      </a:r>
                    </a:p>
                    <a:p>
                      <a:r>
                        <a:rPr lang="en-IN" sz="2000" b="1" dirty="0">
                          <a:latin typeface="Times New Roman" panose="02020603050405020304" pitchFamily="18" charset="0"/>
                          <a:cs typeface="Times New Roman" panose="02020603050405020304" pitchFamily="18" charset="0"/>
                        </a:rPr>
                        <a:t>          </a:t>
                      </a:r>
                      <a:r>
                        <a:rPr lang="en-IN" sz="2000" b="0" dirty="0">
                          <a:latin typeface="Times New Roman" panose="02020603050405020304" pitchFamily="18" charset="0"/>
                          <a:cs typeface="Times New Roman" panose="02020603050405020304" pitchFamily="18" charset="0"/>
                        </a:rPr>
                        <a:t>(a) Fixed assets:</a:t>
                      </a:r>
                    </a:p>
                    <a:p>
                      <a:r>
                        <a:rPr lang="en-IN" sz="2000" b="0" dirty="0">
                          <a:latin typeface="Times New Roman" panose="02020603050405020304" pitchFamily="18" charset="0"/>
                          <a:cs typeface="Times New Roman" panose="02020603050405020304" pitchFamily="18" charset="0"/>
                        </a:rPr>
                        <a:t>                (</a:t>
                      </a:r>
                      <a:r>
                        <a:rPr lang="en-IN" sz="2000" b="0" dirty="0" err="1">
                          <a:latin typeface="Times New Roman" panose="02020603050405020304" pitchFamily="18" charset="0"/>
                          <a:cs typeface="Times New Roman" panose="02020603050405020304" pitchFamily="18" charset="0"/>
                        </a:rPr>
                        <a:t>i</a:t>
                      </a:r>
                      <a:r>
                        <a:rPr lang="en-IN" sz="2000" b="0" dirty="0">
                          <a:latin typeface="Times New Roman" panose="02020603050405020304" pitchFamily="18" charset="0"/>
                          <a:cs typeface="Times New Roman" panose="02020603050405020304" pitchFamily="18" charset="0"/>
                        </a:rPr>
                        <a:t>)    Tangible assets</a:t>
                      </a:r>
                    </a:p>
                    <a:p>
                      <a:r>
                        <a:rPr lang="en-IN" sz="2000" b="0" dirty="0">
                          <a:latin typeface="Times New Roman" panose="02020603050405020304" pitchFamily="18" charset="0"/>
                          <a:cs typeface="Times New Roman" panose="02020603050405020304" pitchFamily="18" charset="0"/>
                        </a:rPr>
                        <a:t>                (ii)   Intangible assets</a:t>
                      </a:r>
                    </a:p>
                    <a:p>
                      <a:r>
                        <a:rPr lang="en-IN" sz="2000" b="1" dirty="0">
                          <a:latin typeface="Times New Roman" panose="02020603050405020304" pitchFamily="18" charset="0"/>
                          <a:cs typeface="Times New Roman" panose="02020603050405020304" pitchFamily="18" charset="0"/>
                        </a:rPr>
                        <a:t>                </a:t>
                      </a:r>
                      <a:r>
                        <a:rPr lang="en-IN" sz="2000" b="0" dirty="0">
                          <a:latin typeface="Times New Roman" panose="02020603050405020304" pitchFamily="18" charset="0"/>
                          <a:cs typeface="Times New Roman" panose="02020603050405020304" pitchFamily="18" charset="0"/>
                        </a:rPr>
                        <a:t>(iii)  Capital Work-in-progress</a:t>
                      </a:r>
                    </a:p>
                    <a:p>
                      <a:r>
                        <a:rPr lang="en-IN" sz="2000" b="0" dirty="0">
                          <a:latin typeface="Times New Roman" panose="02020603050405020304" pitchFamily="18" charset="0"/>
                          <a:cs typeface="Times New Roman" panose="02020603050405020304" pitchFamily="18" charset="0"/>
                        </a:rPr>
                        <a:t>                (iv)   Intangible assets under development</a:t>
                      </a:r>
                    </a:p>
                    <a:p>
                      <a:r>
                        <a:rPr lang="en-IN" sz="2000" b="0" dirty="0">
                          <a:latin typeface="Times New Roman" panose="02020603050405020304" pitchFamily="18" charset="0"/>
                          <a:cs typeface="Times New Roman" panose="02020603050405020304" pitchFamily="18" charset="0"/>
                        </a:rPr>
                        <a:t>          (b) Non-current investments </a:t>
                      </a:r>
                    </a:p>
                    <a:p>
                      <a:r>
                        <a:rPr lang="en-IN" sz="2000" b="0" dirty="0">
                          <a:latin typeface="Times New Roman" panose="02020603050405020304" pitchFamily="18" charset="0"/>
                          <a:cs typeface="Times New Roman" panose="02020603050405020304" pitchFamily="18" charset="0"/>
                        </a:rPr>
                        <a:t>          (c) Deferred tax assets(net)</a:t>
                      </a:r>
                    </a:p>
                    <a:p>
                      <a:r>
                        <a:rPr lang="en-IN" sz="2000" b="0" dirty="0">
                          <a:latin typeface="Times New Roman" panose="02020603050405020304" pitchFamily="18" charset="0"/>
                          <a:cs typeface="Times New Roman" panose="02020603050405020304" pitchFamily="18" charset="0"/>
                        </a:rPr>
                        <a:t>          (d) Long term loans and advances</a:t>
                      </a:r>
                    </a:p>
                    <a:p>
                      <a:r>
                        <a:rPr lang="en-IN" sz="2000" b="0" dirty="0">
                          <a:latin typeface="Times New Roman" panose="02020603050405020304" pitchFamily="18" charset="0"/>
                          <a:cs typeface="Times New Roman" panose="02020603050405020304" pitchFamily="18" charset="0"/>
                        </a:rPr>
                        <a:t>          (e) Other non-current assets</a:t>
                      </a:r>
                    </a:p>
                    <a:p>
                      <a:r>
                        <a:rPr lang="en-IN" sz="2000" b="0" dirty="0">
                          <a:latin typeface="Times New Roman" panose="02020603050405020304" pitchFamily="18" charset="0"/>
                          <a:cs typeface="Times New Roman" panose="02020603050405020304" pitchFamily="18" charset="0"/>
                        </a:rPr>
                        <a:t>     (2) </a:t>
                      </a:r>
                      <a:r>
                        <a:rPr lang="en-IN" sz="2000" b="1" dirty="0">
                          <a:latin typeface="Times New Roman" panose="02020603050405020304" pitchFamily="18" charset="0"/>
                          <a:cs typeface="Times New Roman" panose="02020603050405020304" pitchFamily="18" charset="0"/>
                        </a:rPr>
                        <a:t>Current assets</a:t>
                      </a:r>
                    </a:p>
                    <a:p>
                      <a:r>
                        <a:rPr lang="en-IN" sz="2000" b="0" dirty="0">
                          <a:latin typeface="Times New Roman" panose="02020603050405020304" pitchFamily="18" charset="0"/>
                          <a:cs typeface="Times New Roman" panose="02020603050405020304" pitchFamily="18" charset="0"/>
                        </a:rPr>
                        <a:t>           (a) Current investments</a:t>
                      </a:r>
                    </a:p>
                    <a:p>
                      <a:r>
                        <a:rPr lang="en-IN" sz="2000" b="0" dirty="0">
                          <a:latin typeface="Times New Roman" panose="02020603050405020304" pitchFamily="18" charset="0"/>
                          <a:cs typeface="Times New Roman" panose="02020603050405020304" pitchFamily="18" charset="0"/>
                        </a:rPr>
                        <a:t>           (b) Inventories</a:t>
                      </a:r>
                    </a:p>
                    <a:p>
                      <a:r>
                        <a:rPr lang="en-IN" sz="2000" b="0" dirty="0">
                          <a:latin typeface="Times New Roman" panose="02020603050405020304" pitchFamily="18" charset="0"/>
                          <a:cs typeface="Times New Roman" panose="02020603050405020304" pitchFamily="18" charset="0"/>
                        </a:rPr>
                        <a:t>           (c) Trade Receivables</a:t>
                      </a:r>
                    </a:p>
                    <a:p>
                      <a:r>
                        <a:rPr lang="en-IN" sz="2000" b="0" dirty="0">
                          <a:latin typeface="Times New Roman" panose="02020603050405020304" pitchFamily="18" charset="0"/>
                          <a:cs typeface="Times New Roman" panose="02020603050405020304" pitchFamily="18" charset="0"/>
                        </a:rPr>
                        <a:t>           (d) Cash and cash equivalents</a:t>
                      </a:r>
                    </a:p>
                    <a:p>
                      <a:r>
                        <a:rPr lang="en-IN" sz="2000" b="0" dirty="0">
                          <a:latin typeface="Times New Roman" panose="02020603050405020304" pitchFamily="18" charset="0"/>
                          <a:cs typeface="Times New Roman" panose="02020603050405020304" pitchFamily="18" charset="0"/>
                        </a:rPr>
                        <a:t>           (e) Short term Loans and Advances</a:t>
                      </a:r>
                    </a:p>
                    <a:p>
                      <a:r>
                        <a:rPr lang="en-IN" sz="2000" b="0" dirty="0">
                          <a:latin typeface="Times New Roman" panose="02020603050405020304" pitchFamily="18" charset="0"/>
                          <a:cs typeface="Times New Roman" panose="02020603050405020304" pitchFamily="18" charset="0"/>
                        </a:rPr>
                        <a:t>           (f) Other Current assets  </a:t>
                      </a:r>
                    </a:p>
                    <a:p>
                      <a:endParaRPr lang="en-IN" b="0" dirty="0"/>
                    </a:p>
                    <a:p>
                      <a:endParaRPr lang="en-IN" b="0" dirty="0"/>
                    </a:p>
                    <a:p>
                      <a:pPr algn="r"/>
                      <a:r>
                        <a:rPr lang="en-IN" b="1" dirty="0"/>
                        <a:t>TOTAL</a:t>
                      </a:r>
                      <a:r>
                        <a:rPr lang="en-IN" b="0" dirty="0"/>
                        <a:t>                   </a:t>
                      </a:r>
                    </a:p>
                  </a:txBody>
                  <a:tcPr/>
                </a:tc>
                <a:tc>
                  <a:txBody>
                    <a:bodyPr/>
                    <a:lstStyle/>
                    <a:p>
                      <a:endParaRPr lang="en-IN" dirty="0"/>
                    </a:p>
                  </a:txBody>
                  <a:tcPr/>
                </a:tc>
                <a:tc>
                  <a:txBody>
                    <a:bodyPr/>
                    <a:lstStyle/>
                    <a:p>
                      <a:endParaRPr lang="en-IN" dirty="0"/>
                    </a:p>
                  </a:txBody>
                  <a:tcPr/>
                </a:tc>
                <a:tc>
                  <a:txBody>
                    <a:bodyPr/>
                    <a:lstStyle/>
                    <a:p>
                      <a:endParaRPr lang="en-IN" dirty="0"/>
                    </a:p>
                  </a:txBody>
                  <a:tcPr/>
                </a:tc>
                <a:extLst>
                  <a:ext uri="{0D108BD9-81ED-4DB2-BD59-A6C34878D82A}">
                    <a16:rowId xmlns:a16="http://schemas.microsoft.com/office/drawing/2014/main" xmlns="" val="4132735092"/>
                  </a:ext>
                </a:extLst>
              </a:tr>
            </a:tbl>
          </a:graphicData>
        </a:graphic>
      </p:graphicFrame>
    </p:spTree>
    <p:extLst>
      <p:ext uri="{BB962C8B-B14F-4D97-AF65-F5344CB8AC3E}">
        <p14:creationId xmlns:p14="http://schemas.microsoft.com/office/powerpoint/2010/main" val="4165510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14423A1-8F0A-441E-8431-716AA2F08AE8}"/>
              </a:ext>
            </a:extLst>
          </p:cNvPr>
          <p:cNvSpPr>
            <a:spLocks noGrp="1"/>
          </p:cNvSpPr>
          <p:nvPr>
            <p:ph type="title"/>
          </p:nvPr>
        </p:nvSpPr>
        <p:spPr>
          <a:xfrm>
            <a:off x="161925" y="133350"/>
            <a:ext cx="11649075" cy="533400"/>
          </a:xfrm>
        </p:spPr>
        <p:txBody>
          <a:bodyPr>
            <a:normAutofit fontScale="90000"/>
          </a:bodyPr>
          <a:lstStyle/>
          <a:p>
            <a:r>
              <a:rPr lang="en-IN" dirty="0"/>
              <a:t>ITEMS IN BALANCE SHEET</a:t>
            </a:r>
          </a:p>
        </p:txBody>
      </p:sp>
      <p:sp>
        <p:nvSpPr>
          <p:cNvPr id="3" name="Content Placeholder 2">
            <a:extLst>
              <a:ext uri="{FF2B5EF4-FFF2-40B4-BE49-F238E27FC236}">
                <a16:creationId xmlns:a16="http://schemas.microsoft.com/office/drawing/2014/main" xmlns="" id="{D9F65A5B-991A-4228-9AC5-E663D17E380C}"/>
              </a:ext>
            </a:extLst>
          </p:cNvPr>
          <p:cNvSpPr>
            <a:spLocks noGrp="1"/>
          </p:cNvSpPr>
          <p:nvPr>
            <p:ph idx="1"/>
          </p:nvPr>
        </p:nvSpPr>
        <p:spPr>
          <a:xfrm>
            <a:off x="161925" y="895350"/>
            <a:ext cx="10210800" cy="5829299"/>
          </a:xfrm>
        </p:spPr>
        <p:txBody>
          <a:bodyPr>
            <a:normAutofit lnSpcReduction="10000"/>
          </a:bodyPr>
          <a:lstStyle/>
          <a:p>
            <a:r>
              <a:rPr lang="en-IN" dirty="0"/>
              <a:t>1) SHARE CAPITAL</a:t>
            </a:r>
          </a:p>
          <a:p>
            <a:r>
              <a:rPr lang="en-IN" dirty="0"/>
              <a:t>2) RESERVES AND SURPLUS</a:t>
            </a:r>
          </a:p>
          <a:p>
            <a:r>
              <a:rPr lang="en-IN" dirty="0"/>
              <a:t>3) LONG TERM BORROWINGS </a:t>
            </a:r>
          </a:p>
          <a:p>
            <a:r>
              <a:rPr lang="en-IN" dirty="0"/>
              <a:t>4) OTHER LONG TERM LIABILITIES</a:t>
            </a:r>
          </a:p>
          <a:p>
            <a:r>
              <a:rPr lang="en-IN" dirty="0"/>
              <a:t>5) LONG TERM PROVISIONS</a:t>
            </a:r>
          </a:p>
          <a:p>
            <a:r>
              <a:rPr lang="en-IN" dirty="0"/>
              <a:t>6) SHORT TERM BORROWINGS</a:t>
            </a:r>
          </a:p>
          <a:p>
            <a:r>
              <a:rPr lang="en-IN" dirty="0"/>
              <a:t>7) OTHER CURRENT LIABILITIES</a:t>
            </a:r>
          </a:p>
          <a:p>
            <a:r>
              <a:rPr lang="en-IN" dirty="0"/>
              <a:t>8) SHORT-TERM PROVISIONS</a:t>
            </a:r>
          </a:p>
          <a:p>
            <a:r>
              <a:rPr lang="en-IN" dirty="0"/>
              <a:t>9) TANGIBLE ASSETS</a:t>
            </a:r>
          </a:p>
          <a:p>
            <a:r>
              <a:rPr lang="en-IN" dirty="0"/>
              <a:t>10) INTANGIBLE ASSETS</a:t>
            </a:r>
          </a:p>
          <a:p>
            <a:r>
              <a:rPr lang="en-IN" dirty="0"/>
              <a:t>11) NON-CURRENT INVESTMENTS</a:t>
            </a:r>
          </a:p>
          <a:p>
            <a:r>
              <a:rPr lang="en-IN" dirty="0"/>
              <a:t>12) LONG-TERM LOANS AND ADVANCES</a:t>
            </a:r>
          </a:p>
          <a:p>
            <a:r>
              <a:rPr lang="en-IN" dirty="0"/>
              <a:t>13) OTHER NON-CURRENT ASSETS</a:t>
            </a:r>
          </a:p>
          <a:p>
            <a:r>
              <a:rPr lang="en-IN" dirty="0"/>
              <a:t>14) CURRENT INVESTMENTS</a:t>
            </a:r>
          </a:p>
          <a:p>
            <a:r>
              <a:rPr lang="en-IN" dirty="0"/>
              <a:t>15) INVENTORIES</a:t>
            </a:r>
          </a:p>
          <a:p>
            <a:pPr marL="0" indent="0">
              <a:buNone/>
            </a:pPr>
            <a:endParaRPr lang="en-IN" dirty="0"/>
          </a:p>
        </p:txBody>
      </p:sp>
      <p:pic>
        <p:nvPicPr>
          <p:cNvPr id="5" name="Picture 4">
            <a:extLst>
              <a:ext uri="{FF2B5EF4-FFF2-40B4-BE49-F238E27FC236}">
                <a16:creationId xmlns:a16="http://schemas.microsoft.com/office/drawing/2014/main" xmlns="" id="{7BA1F49B-6195-475B-8126-B95DF090039B}"/>
              </a:ext>
            </a:extLst>
          </p:cNvPr>
          <p:cNvPicPr>
            <a:picLocks noChangeAspect="1"/>
          </p:cNvPicPr>
          <p:nvPr/>
        </p:nvPicPr>
        <p:blipFill>
          <a:blip r:embed="rId2"/>
          <a:stretch>
            <a:fillRect/>
          </a:stretch>
        </p:blipFill>
        <p:spPr>
          <a:xfrm>
            <a:off x="5508681" y="1116129"/>
            <a:ext cx="6683319" cy="4625741"/>
          </a:xfrm>
          <a:prstGeom prst="rect">
            <a:avLst/>
          </a:prstGeom>
        </p:spPr>
      </p:pic>
    </p:spTree>
    <p:extLst>
      <p:ext uri="{BB962C8B-B14F-4D97-AF65-F5344CB8AC3E}">
        <p14:creationId xmlns:p14="http://schemas.microsoft.com/office/powerpoint/2010/main" val="1637825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968F26-058F-43B2-BCC7-B8A65DBA850A}"/>
              </a:ext>
            </a:extLst>
          </p:cNvPr>
          <p:cNvSpPr>
            <a:spLocks noGrp="1"/>
          </p:cNvSpPr>
          <p:nvPr>
            <p:ph type="title"/>
          </p:nvPr>
        </p:nvSpPr>
        <p:spPr>
          <a:xfrm>
            <a:off x="677334" y="76200"/>
            <a:ext cx="8596668" cy="85725"/>
          </a:xfrm>
        </p:spPr>
        <p:txBody>
          <a:bodyPr>
            <a:normAutofit fontScale="90000"/>
          </a:bodyPr>
          <a:lstStyle/>
          <a:p>
            <a:endParaRPr lang="en-IN" dirty="0"/>
          </a:p>
        </p:txBody>
      </p:sp>
      <p:sp>
        <p:nvSpPr>
          <p:cNvPr id="3" name="Content Placeholder 2">
            <a:extLst>
              <a:ext uri="{FF2B5EF4-FFF2-40B4-BE49-F238E27FC236}">
                <a16:creationId xmlns:a16="http://schemas.microsoft.com/office/drawing/2014/main" xmlns="" id="{3135F12B-94A3-41A4-AF81-A45E6F1611D6}"/>
              </a:ext>
            </a:extLst>
          </p:cNvPr>
          <p:cNvSpPr>
            <a:spLocks noGrp="1"/>
          </p:cNvSpPr>
          <p:nvPr>
            <p:ph idx="1"/>
          </p:nvPr>
        </p:nvSpPr>
        <p:spPr>
          <a:xfrm>
            <a:off x="0" y="161925"/>
            <a:ext cx="8596668" cy="6515100"/>
          </a:xfrm>
        </p:spPr>
        <p:txBody>
          <a:bodyPr/>
          <a:lstStyle/>
          <a:p>
            <a:r>
              <a:rPr lang="en-IN" dirty="0"/>
              <a:t>16) TRADE RECEIVABLES</a:t>
            </a:r>
          </a:p>
          <a:p>
            <a:r>
              <a:rPr lang="en-IN" dirty="0"/>
              <a:t>17) CASH AND CASH EQUIVALENTS</a:t>
            </a:r>
          </a:p>
          <a:p>
            <a:r>
              <a:rPr lang="en-IN" dirty="0"/>
              <a:t>18) SHORT TERM LOANS AND ADVANCES</a:t>
            </a:r>
          </a:p>
          <a:p>
            <a:r>
              <a:rPr lang="en-IN" dirty="0"/>
              <a:t>19) OTHER CURRENT ASSETS(specify nature)</a:t>
            </a:r>
          </a:p>
          <a:p>
            <a:r>
              <a:rPr lang="en-IN" dirty="0"/>
              <a:t>20) CONTINGENT LIABILITIES AND COMMITMENTS</a:t>
            </a:r>
          </a:p>
          <a:p>
            <a:r>
              <a:rPr lang="en-IN" dirty="0"/>
              <a:t>21) The amount of dividends proposed to be distributed to equity and preference shareholders for the period and the related amount per share shall be disclosed separately. Arrears of fixed cumulative dividends on preference shares also be disclosed separately.</a:t>
            </a:r>
          </a:p>
          <a:p>
            <a:r>
              <a:rPr lang="en-IN" dirty="0"/>
              <a:t>22) Where in respect of issue of securities made for a specific purpose, the whole or part of the amount has not been used for the specific purpose at the Balance sheet date, there shall be indicated by way of note how such unutilized amounts have been used or invested.</a:t>
            </a:r>
          </a:p>
          <a:p>
            <a:r>
              <a:rPr lang="en-IN" dirty="0"/>
              <a:t>23) If in the opinion of the Board, any of the assets other than fixed assets and non-current investments do not have a value on realization in the ordinary course of business at least equal to the amount at which they are stated, the fact that the Board is of that opinion, shall be stated. </a:t>
            </a:r>
          </a:p>
        </p:txBody>
      </p:sp>
    </p:spTree>
    <p:extLst>
      <p:ext uri="{BB962C8B-B14F-4D97-AF65-F5344CB8AC3E}">
        <p14:creationId xmlns:p14="http://schemas.microsoft.com/office/powerpoint/2010/main" val="3264587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E7FF1B-6091-479E-8B97-370ACC92D017}"/>
              </a:ext>
            </a:extLst>
          </p:cNvPr>
          <p:cNvSpPr>
            <a:spLocks noGrp="1"/>
          </p:cNvSpPr>
          <p:nvPr>
            <p:ph type="title"/>
          </p:nvPr>
        </p:nvSpPr>
        <p:spPr>
          <a:xfrm>
            <a:off x="-1" y="0"/>
            <a:ext cx="11049001" cy="1091381"/>
          </a:xfrm>
        </p:spPr>
        <p:txBody>
          <a:bodyPr>
            <a:normAutofit fontScale="90000"/>
          </a:bodyPr>
          <a:lstStyle/>
          <a:p>
            <a:r>
              <a:rPr lang="en-IN" dirty="0"/>
              <a:t>PART II – Form of STATEMENT OF PROFIT AND LOSS</a:t>
            </a:r>
            <a:br>
              <a:rPr lang="en-IN" dirty="0"/>
            </a:br>
            <a:r>
              <a:rPr lang="en-IN" sz="1300" dirty="0">
                <a:solidFill>
                  <a:schemeClr val="tx1">
                    <a:lumMod val="95000"/>
                    <a:lumOff val="5000"/>
                  </a:schemeClr>
                </a:solidFill>
                <a:latin typeface="Times New Roman" panose="02020603050405020304" pitchFamily="18" charset="0"/>
                <a:cs typeface="Times New Roman" panose="02020603050405020304" pitchFamily="18" charset="0"/>
              </a:rPr>
              <a:t>NAME OF COMPANY………………</a:t>
            </a:r>
            <a:br>
              <a:rPr lang="en-IN" sz="1300" dirty="0">
                <a:solidFill>
                  <a:schemeClr val="tx1">
                    <a:lumMod val="95000"/>
                    <a:lumOff val="5000"/>
                  </a:schemeClr>
                </a:solidFill>
                <a:latin typeface="Times New Roman" panose="02020603050405020304" pitchFamily="18" charset="0"/>
                <a:cs typeface="Times New Roman" panose="02020603050405020304" pitchFamily="18" charset="0"/>
              </a:rPr>
            </a:br>
            <a:r>
              <a:rPr lang="en-IN" sz="1300" dirty="0">
                <a:solidFill>
                  <a:schemeClr val="tx1">
                    <a:lumMod val="95000"/>
                    <a:lumOff val="5000"/>
                  </a:schemeClr>
                </a:solidFill>
                <a:latin typeface="Times New Roman" panose="02020603050405020304" pitchFamily="18" charset="0"/>
                <a:cs typeface="Times New Roman" panose="02020603050405020304" pitchFamily="18" charset="0"/>
              </a:rPr>
              <a:t>PROFIT AND LOSS STATEMENT FOR THE YEAR ENDED…………….                                                                                              (Rupees in…………..)</a:t>
            </a:r>
            <a:r>
              <a:rPr lang="en-IN" dirty="0">
                <a:latin typeface="Times New Roman" panose="02020603050405020304" pitchFamily="18" charset="0"/>
                <a:cs typeface="Times New Roman" panose="02020603050405020304" pitchFamily="18" charset="0"/>
              </a:rPr>
              <a:t/>
            </a:r>
            <a:br>
              <a:rPr lang="en-IN" dirty="0">
                <a:latin typeface="Times New Roman" panose="02020603050405020304" pitchFamily="18" charset="0"/>
                <a:cs typeface="Times New Roman" panose="02020603050405020304" pitchFamily="18" charset="0"/>
              </a:rPr>
            </a:br>
            <a:endParaRPr lang="en-IN" dirty="0"/>
          </a:p>
        </p:txBody>
      </p:sp>
      <p:graphicFrame>
        <p:nvGraphicFramePr>
          <p:cNvPr id="4" name="Table 4">
            <a:extLst>
              <a:ext uri="{FF2B5EF4-FFF2-40B4-BE49-F238E27FC236}">
                <a16:creationId xmlns:a16="http://schemas.microsoft.com/office/drawing/2014/main" xmlns="" id="{AF9BEFC9-718C-4278-9221-83D50BD1C470}"/>
              </a:ext>
            </a:extLst>
          </p:cNvPr>
          <p:cNvGraphicFramePr>
            <a:graphicFrameLocks noGrp="1"/>
          </p:cNvGraphicFramePr>
          <p:nvPr>
            <p:ph idx="1"/>
            <p:extLst>
              <p:ext uri="{D42A27DB-BD31-4B8C-83A1-F6EECF244321}">
                <p14:modId xmlns:p14="http://schemas.microsoft.com/office/powerpoint/2010/main" val="2099216490"/>
              </p:ext>
            </p:extLst>
          </p:nvPr>
        </p:nvGraphicFramePr>
        <p:xfrm>
          <a:off x="85725" y="1091381"/>
          <a:ext cx="12106275" cy="5735779"/>
        </p:xfrm>
        <a:graphic>
          <a:graphicData uri="http://schemas.openxmlformats.org/drawingml/2006/table">
            <a:tbl>
              <a:tblPr firstRow="1" bandRow="1">
                <a:tableStyleId>{8A107856-5554-42FB-B03E-39F5DBC370BA}</a:tableStyleId>
              </a:tblPr>
              <a:tblGrid>
                <a:gridCol w="7686675">
                  <a:extLst>
                    <a:ext uri="{9D8B030D-6E8A-4147-A177-3AD203B41FA5}">
                      <a16:colId xmlns:a16="http://schemas.microsoft.com/office/drawing/2014/main" xmlns="" val="2450295610"/>
                    </a:ext>
                  </a:extLst>
                </a:gridCol>
                <a:gridCol w="733425">
                  <a:extLst>
                    <a:ext uri="{9D8B030D-6E8A-4147-A177-3AD203B41FA5}">
                      <a16:colId xmlns:a16="http://schemas.microsoft.com/office/drawing/2014/main" xmlns="" val="2702968274"/>
                    </a:ext>
                  </a:extLst>
                </a:gridCol>
                <a:gridCol w="1752600">
                  <a:extLst>
                    <a:ext uri="{9D8B030D-6E8A-4147-A177-3AD203B41FA5}">
                      <a16:colId xmlns:a16="http://schemas.microsoft.com/office/drawing/2014/main" xmlns="" val="533792646"/>
                    </a:ext>
                  </a:extLst>
                </a:gridCol>
                <a:gridCol w="1933575">
                  <a:extLst>
                    <a:ext uri="{9D8B030D-6E8A-4147-A177-3AD203B41FA5}">
                      <a16:colId xmlns:a16="http://schemas.microsoft.com/office/drawing/2014/main" xmlns="" val="767325225"/>
                    </a:ext>
                  </a:extLst>
                </a:gridCol>
              </a:tblGrid>
              <a:tr h="1263816">
                <a:tc>
                  <a:txBody>
                    <a:bodyPr/>
                    <a:lstStyle/>
                    <a:p>
                      <a:pPr algn="ctr"/>
                      <a:r>
                        <a:rPr lang="en-IN" dirty="0">
                          <a:latin typeface="Times New Roman" panose="02020603050405020304" pitchFamily="18" charset="0"/>
                          <a:cs typeface="Times New Roman" panose="02020603050405020304" pitchFamily="18" charset="0"/>
                        </a:rPr>
                        <a:t>PARTICULARS </a:t>
                      </a:r>
                    </a:p>
                  </a:txBody>
                  <a:tcPr/>
                </a:tc>
                <a:tc>
                  <a:txBody>
                    <a:bodyPr/>
                    <a:lstStyle/>
                    <a:p>
                      <a:r>
                        <a:rPr lang="en-IN" dirty="0"/>
                        <a:t>Note No.</a:t>
                      </a:r>
                    </a:p>
                  </a:txBody>
                  <a:tcPr/>
                </a:tc>
                <a:tc>
                  <a:txBody>
                    <a:bodyPr/>
                    <a:lstStyle/>
                    <a:p>
                      <a:r>
                        <a:rPr lang="en-IN" dirty="0"/>
                        <a:t>Figures for the current reporting period</a:t>
                      </a:r>
                    </a:p>
                  </a:txBody>
                  <a:tcPr/>
                </a:tc>
                <a:tc>
                  <a:txBody>
                    <a:bodyPr/>
                    <a:lstStyle/>
                    <a:p>
                      <a:r>
                        <a:rPr lang="en-IN" dirty="0"/>
                        <a:t>Figures for the previous reporting period</a:t>
                      </a:r>
                    </a:p>
                  </a:txBody>
                  <a:tcPr/>
                </a:tc>
                <a:extLst>
                  <a:ext uri="{0D108BD9-81ED-4DB2-BD59-A6C34878D82A}">
                    <a16:rowId xmlns:a16="http://schemas.microsoft.com/office/drawing/2014/main" xmlns="" val="1153496037"/>
                  </a:ext>
                </a:extLst>
              </a:tr>
              <a:tr h="388866">
                <a:tc>
                  <a:txBody>
                    <a:bodyPr/>
                    <a:lstStyle/>
                    <a:p>
                      <a:r>
                        <a:rPr lang="en-IN" dirty="0"/>
                        <a:t>[I]   </a:t>
                      </a:r>
                      <a:r>
                        <a:rPr lang="en-IN" b="1" dirty="0"/>
                        <a:t>Revenue from Operations:</a:t>
                      </a:r>
                      <a:endParaRPr lang="en-IN" dirty="0"/>
                    </a:p>
                  </a:txBody>
                  <a:tcPr/>
                </a:tc>
                <a:tc>
                  <a:txBody>
                    <a:bodyPr/>
                    <a:lstStyle/>
                    <a:p>
                      <a:endParaRPr lang="en-IN"/>
                    </a:p>
                  </a:txBody>
                  <a:tcPr/>
                </a:tc>
                <a:tc>
                  <a:txBody>
                    <a:bodyPr/>
                    <a:lstStyle/>
                    <a:p>
                      <a:pPr algn="ctr"/>
                      <a:r>
                        <a:rPr lang="en-IN" dirty="0"/>
                        <a:t>XXX</a:t>
                      </a:r>
                    </a:p>
                  </a:txBody>
                  <a:tcPr/>
                </a:tc>
                <a:tc>
                  <a:txBody>
                    <a:bodyPr/>
                    <a:lstStyle/>
                    <a:p>
                      <a:pPr algn="ctr"/>
                      <a:r>
                        <a:rPr lang="en-IN" dirty="0"/>
                        <a:t>XXX</a:t>
                      </a:r>
                    </a:p>
                  </a:txBody>
                  <a:tcPr/>
                </a:tc>
                <a:extLst>
                  <a:ext uri="{0D108BD9-81ED-4DB2-BD59-A6C34878D82A}">
                    <a16:rowId xmlns:a16="http://schemas.microsoft.com/office/drawing/2014/main" xmlns="" val="2897633355"/>
                  </a:ext>
                </a:extLst>
              </a:tr>
              <a:tr h="388866">
                <a:tc>
                  <a:txBody>
                    <a:bodyPr/>
                    <a:lstStyle/>
                    <a:p>
                      <a:r>
                        <a:rPr lang="en-IN" dirty="0"/>
                        <a:t>[II]  </a:t>
                      </a:r>
                      <a:r>
                        <a:rPr lang="en-IN" b="1" dirty="0"/>
                        <a:t>Other Income</a:t>
                      </a:r>
                    </a:p>
                  </a:txBody>
                  <a:tcPr/>
                </a:tc>
                <a:tc>
                  <a:txBody>
                    <a:bodyPr/>
                    <a:lstStyle/>
                    <a:p>
                      <a:endParaRPr lang="en-IN"/>
                    </a:p>
                  </a:txBody>
                  <a:tcPr/>
                </a:tc>
                <a:tc>
                  <a:txBody>
                    <a:bodyPr/>
                    <a:lstStyle/>
                    <a:p>
                      <a:pPr algn="ctr"/>
                      <a:r>
                        <a:rPr lang="en-IN" dirty="0"/>
                        <a:t>XXX</a:t>
                      </a:r>
                    </a:p>
                  </a:txBody>
                  <a:tcPr/>
                </a:tc>
                <a:tc>
                  <a:txBody>
                    <a:bodyPr/>
                    <a:lstStyle/>
                    <a:p>
                      <a:pPr algn="ctr"/>
                      <a:r>
                        <a:rPr lang="en-IN" dirty="0"/>
                        <a:t>XXX</a:t>
                      </a:r>
                    </a:p>
                  </a:txBody>
                  <a:tcPr/>
                </a:tc>
                <a:extLst>
                  <a:ext uri="{0D108BD9-81ED-4DB2-BD59-A6C34878D82A}">
                    <a16:rowId xmlns:a16="http://schemas.microsoft.com/office/drawing/2014/main" xmlns="" val="911891151"/>
                  </a:ext>
                </a:extLst>
              </a:tr>
              <a:tr h="388866">
                <a:tc>
                  <a:txBody>
                    <a:bodyPr/>
                    <a:lstStyle/>
                    <a:p>
                      <a:r>
                        <a:rPr lang="en-IN" dirty="0"/>
                        <a:t>[III] </a:t>
                      </a:r>
                      <a:r>
                        <a:rPr lang="en-IN" b="1" dirty="0"/>
                        <a:t>Total Revenue (I+II)</a:t>
                      </a:r>
                    </a:p>
                  </a:txBody>
                  <a:tcPr/>
                </a:tc>
                <a:tc>
                  <a:txBody>
                    <a:bodyPr/>
                    <a:lstStyle/>
                    <a:p>
                      <a:endParaRPr lang="en-IN"/>
                    </a:p>
                  </a:txBody>
                  <a:tcPr/>
                </a:tc>
                <a:tc>
                  <a:txBody>
                    <a:bodyPr/>
                    <a:lstStyle/>
                    <a:p>
                      <a:pPr algn="ctr"/>
                      <a:r>
                        <a:rPr lang="en-IN" dirty="0"/>
                        <a:t>XXX</a:t>
                      </a:r>
                    </a:p>
                  </a:txBody>
                  <a:tcPr/>
                </a:tc>
                <a:tc>
                  <a:txBody>
                    <a:bodyPr/>
                    <a:lstStyle/>
                    <a:p>
                      <a:pPr algn="ctr"/>
                      <a:r>
                        <a:rPr lang="en-IN" dirty="0"/>
                        <a:t>XXX</a:t>
                      </a:r>
                    </a:p>
                  </a:txBody>
                  <a:tcPr/>
                </a:tc>
                <a:extLst>
                  <a:ext uri="{0D108BD9-81ED-4DB2-BD59-A6C34878D82A}">
                    <a16:rowId xmlns:a16="http://schemas.microsoft.com/office/drawing/2014/main" xmlns="" val="1087760516"/>
                  </a:ext>
                </a:extLst>
              </a:tr>
              <a:tr h="3305365">
                <a:tc>
                  <a:txBody>
                    <a:bodyPr/>
                    <a:lstStyle/>
                    <a:p>
                      <a:r>
                        <a:rPr lang="en-IN" dirty="0"/>
                        <a:t>[IV] </a:t>
                      </a:r>
                      <a:r>
                        <a:rPr lang="en-IN" b="1" dirty="0"/>
                        <a:t>Expenses: </a:t>
                      </a:r>
                    </a:p>
                    <a:p>
                      <a:r>
                        <a:rPr lang="en-IN" b="1" dirty="0"/>
                        <a:t>         </a:t>
                      </a:r>
                      <a:r>
                        <a:rPr lang="en-IN" b="0" dirty="0"/>
                        <a:t>Cost of Materials Consumed</a:t>
                      </a:r>
                    </a:p>
                    <a:p>
                      <a:r>
                        <a:rPr lang="en-IN" b="0" dirty="0"/>
                        <a:t>         Purchases of Stock-in-Trade</a:t>
                      </a:r>
                    </a:p>
                    <a:p>
                      <a:r>
                        <a:rPr lang="en-IN" b="0" dirty="0"/>
                        <a:t>         Changes in Inventories of finished goods, work in progress and stock in trade </a:t>
                      </a:r>
                    </a:p>
                    <a:p>
                      <a:r>
                        <a:rPr lang="en-IN" b="0" dirty="0"/>
                        <a:t>          Employee benefits expense</a:t>
                      </a:r>
                    </a:p>
                    <a:p>
                      <a:r>
                        <a:rPr lang="en-IN" b="0" dirty="0"/>
                        <a:t>          Finance costs</a:t>
                      </a:r>
                    </a:p>
                    <a:p>
                      <a:r>
                        <a:rPr lang="en-IN" b="0" dirty="0"/>
                        <a:t>          Depreciation and amortization expense</a:t>
                      </a:r>
                    </a:p>
                    <a:p>
                      <a:pPr algn="l"/>
                      <a:r>
                        <a:rPr lang="en-IN" b="0" dirty="0"/>
                        <a:t>          Other expenses                                                                                             </a:t>
                      </a:r>
                    </a:p>
                    <a:p>
                      <a:r>
                        <a:rPr lang="en-IN" b="0" dirty="0"/>
                        <a:t>          Total expenses                                                                                                                                                                                                    </a:t>
                      </a:r>
                    </a:p>
                    <a:p>
                      <a:r>
                        <a:rPr lang="en-IN" b="0" dirty="0"/>
                        <a:t>           </a:t>
                      </a:r>
                      <a:endParaRPr lang="en-IN" b="1" dirty="0"/>
                    </a:p>
                  </a:txBody>
                  <a:tcPr/>
                </a:tc>
                <a:tc>
                  <a:txBody>
                    <a:bodyPr/>
                    <a:lstStyle/>
                    <a:p>
                      <a:endParaRPr lang="en-IN"/>
                    </a:p>
                  </a:txBody>
                  <a:tcPr/>
                </a:tc>
                <a:tc>
                  <a:txBody>
                    <a:bodyPr/>
                    <a:lstStyle/>
                    <a:p>
                      <a:endParaRPr lang="en-IN" dirty="0"/>
                    </a:p>
                    <a:p>
                      <a:pPr algn="ctr"/>
                      <a:r>
                        <a:rPr lang="en-IN" dirty="0"/>
                        <a:t>XXX</a:t>
                      </a:r>
                    </a:p>
                    <a:p>
                      <a:pPr algn="ctr"/>
                      <a:r>
                        <a:rPr lang="en-IN" dirty="0"/>
                        <a:t>XXX</a:t>
                      </a:r>
                    </a:p>
                    <a:p>
                      <a:endParaRPr lang="en-IN" dirty="0"/>
                    </a:p>
                    <a:p>
                      <a:endParaRPr lang="en-IN" dirty="0"/>
                    </a:p>
                    <a:p>
                      <a:endParaRPr lang="en-IN" dirty="0"/>
                    </a:p>
                    <a:p>
                      <a:endParaRPr lang="en-IN" dirty="0"/>
                    </a:p>
                    <a:p>
                      <a:endParaRPr lang="en-IN" dirty="0"/>
                    </a:p>
                    <a:p>
                      <a:r>
                        <a:rPr lang="en-IN" dirty="0"/>
                        <a:t>         XXX  </a:t>
                      </a:r>
                    </a:p>
                    <a:p>
                      <a:pPr algn="ctr"/>
                      <a:r>
                        <a:rPr lang="en-IN" dirty="0"/>
                        <a:t>XXX                    </a:t>
                      </a:r>
                    </a:p>
                    <a:p>
                      <a:endParaRPr lang="en-IN" dirty="0"/>
                    </a:p>
                  </a:txBody>
                  <a:tcPr/>
                </a:tc>
                <a:tc>
                  <a:txBody>
                    <a:bodyPr/>
                    <a:lstStyle/>
                    <a:p>
                      <a:endParaRPr lang="en-IN" dirty="0"/>
                    </a:p>
                    <a:p>
                      <a:pPr algn="ctr"/>
                      <a:r>
                        <a:rPr lang="en-IN" dirty="0"/>
                        <a:t>XXX</a:t>
                      </a:r>
                    </a:p>
                    <a:p>
                      <a:pPr algn="ctr"/>
                      <a:r>
                        <a:rPr lang="en-IN" dirty="0"/>
                        <a:t>XXX</a:t>
                      </a:r>
                    </a:p>
                    <a:p>
                      <a:pPr algn="ctr"/>
                      <a:endParaRPr lang="en-IN" dirty="0"/>
                    </a:p>
                    <a:p>
                      <a:pPr algn="ctr"/>
                      <a:endParaRPr lang="en-IN" dirty="0"/>
                    </a:p>
                    <a:p>
                      <a:pPr algn="ctr"/>
                      <a:endParaRPr lang="en-IN" dirty="0"/>
                    </a:p>
                    <a:p>
                      <a:pPr algn="ctr"/>
                      <a:endParaRPr lang="en-IN" dirty="0"/>
                    </a:p>
                    <a:p>
                      <a:pPr algn="ctr"/>
                      <a:endParaRPr lang="en-IN" dirty="0"/>
                    </a:p>
                    <a:p>
                      <a:pPr algn="ctr"/>
                      <a:r>
                        <a:rPr lang="en-IN" dirty="0"/>
                        <a:t>XXX</a:t>
                      </a:r>
                    </a:p>
                    <a:p>
                      <a:pPr algn="ctr"/>
                      <a:r>
                        <a:rPr lang="en-IN" dirty="0"/>
                        <a:t>XXX</a:t>
                      </a:r>
                    </a:p>
                  </a:txBody>
                  <a:tcPr/>
                </a:tc>
                <a:extLst>
                  <a:ext uri="{0D108BD9-81ED-4DB2-BD59-A6C34878D82A}">
                    <a16:rowId xmlns:a16="http://schemas.microsoft.com/office/drawing/2014/main" xmlns="" val="1076671767"/>
                  </a:ext>
                </a:extLst>
              </a:tr>
            </a:tbl>
          </a:graphicData>
        </a:graphic>
      </p:graphicFrame>
    </p:spTree>
    <p:extLst>
      <p:ext uri="{BB962C8B-B14F-4D97-AF65-F5344CB8AC3E}">
        <p14:creationId xmlns:p14="http://schemas.microsoft.com/office/powerpoint/2010/main" val="3674910984"/>
      </p:ext>
    </p:extLst>
  </p:cSld>
  <p:clrMapOvr>
    <a:masterClrMapping/>
  </p:clrMapOvr>
</p:sld>
</file>

<file path=ppt/theme/theme1.xml><?xml version="1.0" encoding="utf-8"?>
<a:theme xmlns:a="http://schemas.openxmlformats.org/drawingml/2006/main" name="Facet">
  <a:themeElements>
    <a:clrScheme name="Orang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1011</TotalTime>
  <Words>1215</Words>
  <Application>Microsoft Office PowerPoint</Application>
  <PresentationFormat>Custom</PresentationFormat>
  <Paragraphs>214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Facet</vt:lpstr>
      <vt:lpstr>FINANCIAL REPORTING AND ANALYSIS</vt:lpstr>
      <vt:lpstr>INTRODUCTION</vt:lpstr>
      <vt:lpstr>FORM OF PRESENTATION OF FINAL ACCOUNTS </vt:lpstr>
      <vt:lpstr>REVISED SCHEDULE VI</vt:lpstr>
      <vt:lpstr>PART I – FORM OF BALANCE SHEET NAME OF THE COMPANY: ………………….. PROFIT AND LOSS STATEMENT FOR THE YEAR ENDED………………….                               (Rupees in……)</vt:lpstr>
      <vt:lpstr>PowerPoint Presentation</vt:lpstr>
      <vt:lpstr>ITEMS IN BALANCE SHEET</vt:lpstr>
      <vt:lpstr>PowerPoint Presentation</vt:lpstr>
      <vt:lpstr>PART II – Form of STATEMENT OF PROFIT AND LOSS NAME OF COMPANY……………… PROFIT AND LOSS STATEMENT FOR THE YEAR ENDED…………….                                                                                              (Rupees in…………..) </vt:lpstr>
      <vt:lpstr>PowerPoint Presentation</vt:lpstr>
      <vt:lpstr>ACCOUNTING STANDARD-1:  (AS-1) IN RELATION TO FINAL ACCOUNTS OF COMPANIES (DISCLOSURE OF ACCOUNTING POLICIES)</vt:lpstr>
      <vt:lpstr>IMPORTANT ADJUSTMENTS IN CORPORATE FINAL ACCOUNTS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SECURITIES ANALYSIS AND PORTFOLIO MANAGEMENT</dc:title>
  <dc:creator>SANIKA</dc:creator>
  <cp:lastModifiedBy>Dell</cp:lastModifiedBy>
  <cp:revision>36</cp:revision>
  <dcterms:created xsi:type="dcterms:W3CDTF">2020-06-19T13:28:22Z</dcterms:created>
  <dcterms:modified xsi:type="dcterms:W3CDTF">2020-07-14T07:15:17Z</dcterms:modified>
</cp:coreProperties>
</file>