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6"/>
  </p:notesMasterIdLst>
  <p:sldIdLst>
    <p:sldId id="256" r:id="rId2"/>
    <p:sldId id="257" r:id="rId3"/>
    <p:sldId id="273" r:id="rId4"/>
    <p:sldId id="277" r:id="rId5"/>
    <p:sldId id="258" r:id="rId6"/>
    <p:sldId id="260" r:id="rId7"/>
    <p:sldId id="280" r:id="rId8"/>
    <p:sldId id="281" r:id="rId9"/>
    <p:sldId id="282" r:id="rId10"/>
    <p:sldId id="278" r:id="rId11"/>
    <p:sldId id="283" r:id="rId12"/>
    <p:sldId id="284" r:id="rId13"/>
    <p:sldId id="285" r:id="rId14"/>
    <p:sldId id="286" r:id="rId15"/>
    <p:sldId id="287" r:id="rId16"/>
    <p:sldId id="288" r:id="rId17"/>
    <p:sldId id="289" r:id="rId18"/>
    <p:sldId id="274" r:id="rId19"/>
    <p:sldId id="261" r:id="rId20"/>
    <p:sldId id="262" r:id="rId21"/>
    <p:sldId id="263" r:id="rId22"/>
    <p:sldId id="293" r:id="rId23"/>
    <p:sldId id="290" r:id="rId24"/>
    <p:sldId id="292" r:id="rId25"/>
    <p:sldId id="264" r:id="rId26"/>
    <p:sldId id="265" r:id="rId27"/>
    <p:sldId id="268" r:id="rId28"/>
    <p:sldId id="266" r:id="rId29"/>
    <p:sldId id="267" r:id="rId30"/>
    <p:sldId id="270" r:id="rId31"/>
    <p:sldId id="271" r:id="rId32"/>
    <p:sldId id="279" r:id="rId33"/>
    <p:sldId id="272" r:id="rId34"/>
    <p:sldId id="29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Grid="0">
      <p:cViewPr varScale="1">
        <p:scale>
          <a:sx n="82" d="100"/>
          <a:sy n="82" d="100"/>
        </p:scale>
        <p:origin x="68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5166BC-2148-41C7-8C07-AA11E7A7809F}" type="datetimeFigureOut">
              <a:rPr lang="en-US" smtClean="0"/>
              <a:t>8/17/2022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830360-2AA3-4AF1-BA71-479BA4786670}" type="slidenum">
              <a:rPr lang="en-US" smtClean="0"/>
              <a:t>‹#›</a:t>
            </a:fld>
            <a:endParaRPr lang="en-US"/>
          </a:p>
        </p:txBody>
      </p:sp>
    </p:spTree>
    <p:extLst>
      <p:ext uri="{BB962C8B-B14F-4D97-AF65-F5344CB8AC3E}">
        <p14:creationId xmlns:p14="http://schemas.microsoft.com/office/powerpoint/2010/main" val="3140308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5F97B9-BD6B-4DFB-8273-AA3BE24B50A2}" type="slidenum">
              <a:rPr lang="en-US" smtClean="0"/>
              <a:t>8</a:t>
            </a:fld>
            <a:endParaRPr lang="en-US"/>
          </a:p>
        </p:txBody>
      </p:sp>
    </p:spTree>
    <p:extLst>
      <p:ext uri="{BB962C8B-B14F-4D97-AF65-F5344CB8AC3E}">
        <p14:creationId xmlns:p14="http://schemas.microsoft.com/office/powerpoint/2010/main" val="2415053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1211685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4053941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29092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2818703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320123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1742604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468948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3000435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2129898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7D9E91-5CB4-4A75-9F7F-CA66322E2296}" type="datetimeFigureOut">
              <a:rPr lang="en-US" smtClean="0"/>
              <a:t>8/17/2022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559427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D7D9E91-5CB4-4A75-9F7F-CA66322E2296}" type="datetimeFigureOut">
              <a:rPr lang="en-US" smtClean="0"/>
              <a:t>8/17/2022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29358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7D9E91-5CB4-4A75-9F7F-CA66322E2296}" type="datetimeFigureOut">
              <a:rPr lang="en-US" smtClean="0"/>
              <a:t>8/17/2022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484830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D7D9E91-5CB4-4A75-9F7F-CA66322E2296}" type="datetimeFigureOut">
              <a:rPr lang="en-US" smtClean="0"/>
              <a:t>8/17/2022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1876454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7D9E91-5CB4-4A75-9F7F-CA66322E2296}" type="datetimeFigureOut">
              <a:rPr lang="en-US" smtClean="0"/>
              <a:t>8/17/2022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2713321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7D9E91-5CB4-4A75-9F7F-CA66322E2296}" type="datetimeFigureOut">
              <a:rPr lang="en-US" smtClean="0"/>
              <a:t>8/17/2022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E40E80-DBCE-4A79-A58F-104BBED5E619}" type="slidenum">
              <a:rPr lang="en-US" smtClean="0"/>
              <a:t>‹#›</a:t>
            </a:fld>
            <a:endParaRPr lang="en-US"/>
          </a:p>
        </p:txBody>
      </p:sp>
    </p:spTree>
    <p:extLst>
      <p:ext uri="{BB962C8B-B14F-4D97-AF65-F5344CB8AC3E}">
        <p14:creationId xmlns:p14="http://schemas.microsoft.com/office/powerpoint/2010/main" val="1409142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E40E80-DBCE-4A79-A58F-104BBED5E619}" type="slidenum">
              <a:rPr lang="en-US" smtClean="0"/>
              <a:t>‹#›</a:t>
            </a:fld>
            <a:endParaRPr lang="en-US"/>
          </a:p>
        </p:txBody>
      </p:sp>
      <p:sp>
        <p:nvSpPr>
          <p:cNvPr id="5" name="Date Placeholder 4"/>
          <p:cNvSpPr>
            <a:spLocks noGrp="1"/>
          </p:cNvSpPr>
          <p:nvPr>
            <p:ph type="dt" sz="half" idx="10"/>
          </p:nvPr>
        </p:nvSpPr>
        <p:spPr/>
        <p:txBody>
          <a:bodyPr/>
          <a:lstStyle/>
          <a:p>
            <a:fld id="{2D7D9E91-5CB4-4A75-9F7F-CA66322E2296}" type="datetimeFigureOut">
              <a:rPr lang="en-US" smtClean="0"/>
              <a:t>8/17/2022</a:t>
            </a:fld>
            <a:endParaRPr lang="en-US"/>
          </a:p>
        </p:txBody>
      </p:sp>
    </p:spTree>
    <p:extLst>
      <p:ext uri="{BB962C8B-B14F-4D97-AF65-F5344CB8AC3E}">
        <p14:creationId xmlns:p14="http://schemas.microsoft.com/office/powerpoint/2010/main" val="1929471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D7D9E91-5CB4-4A75-9F7F-CA66322E2296}" type="datetimeFigureOut">
              <a:rPr lang="en-US" smtClean="0"/>
              <a:t>8/17/2022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BE40E80-DBCE-4A79-A58F-104BBED5E619}" type="slidenum">
              <a:rPr lang="en-US" smtClean="0"/>
              <a:t>‹#›</a:t>
            </a:fld>
            <a:endParaRPr lang="en-US"/>
          </a:p>
        </p:txBody>
      </p:sp>
    </p:spTree>
    <p:extLst>
      <p:ext uri="{BB962C8B-B14F-4D97-AF65-F5344CB8AC3E}">
        <p14:creationId xmlns:p14="http://schemas.microsoft.com/office/powerpoint/2010/main" val="192392798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7uM_Qrfqolk"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youtube.com/watch?v=xuMFep7qd9s"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T5_qqqbOIHM" TargetMode="External"/><Relationship Id="rId2" Type="http://schemas.openxmlformats.org/officeDocument/2006/relationships/hyperlink" Target="https://www.youtube.com/watch?v=U3P5UyN0XA0" TargetMode="External"/><Relationship Id="rId1" Type="http://schemas.openxmlformats.org/officeDocument/2006/relationships/slideLayout" Target="../slideLayouts/slideLayout2.xml"/><Relationship Id="rId6" Type="http://schemas.openxmlformats.org/officeDocument/2006/relationships/hyperlink" Target="https://www.youtube.com/watch?v=p7dWQE6kwsw" TargetMode="External"/><Relationship Id="rId5" Type="http://schemas.openxmlformats.org/officeDocument/2006/relationships/hyperlink" Target="https://www.youtube.com/watch?v=j9AEtFdb1_4&amp;list=RDCMUCch9-kudvO87zJhFewOUzdQ&amp;index=17" TargetMode="External"/><Relationship Id="rId4" Type="http://schemas.openxmlformats.org/officeDocument/2006/relationships/hyperlink" Target="https://www.youtube.com/watch?v=oaIH8tiLaa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VKJDhKgDug0" TargetMode="External"/><Relationship Id="rId2" Type="http://schemas.openxmlformats.org/officeDocument/2006/relationships/hyperlink" Target="https://www.youtube.com/watch?v=GhFpvXsmBX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Issues in Marketing of Services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708566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lstStyle/>
          <a:p>
            <a:r>
              <a:rPr lang="en-US" dirty="0">
                <a:latin typeface="Arial" panose="020B0604020202020204" pitchFamily="34" charset="0"/>
                <a:cs typeface="Arial" panose="020B0604020202020204" pitchFamily="34" charset="0"/>
              </a:rPr>
              <a:t>Discriminatory Pricing : First degree (price differentiation for different types of customers, based upon urgency and intensity of demand), Second Degree (lower price for goods purchased in bulk), Third degree (customer groups </a:t>
            </a:r>
            <a:r>
              <a:rPr lang="en-US" dirty="0" err="1">
                <a:latin typeface="Arial" panose="020B0604020202020204" pitchFamily="34" charset="0"/>
                <a:cs typeface="Arial" panose="020B0604020202020204" pitchFamily="34" charset="0"/>
              </a:rPr>
              <a:t>e.g</a:t>
            </a:r>
            <a:r>
              <a:rPr lang="en-US" dirty="0">
                <a:latin typeface="Arial" panose="020B0604020202020204" pitchFamily="34" charset="0"/>
                <a:cs typeface="Arial" panose="020B0604020202020204" pitchFamily="34" charset="0"/>
              </a:rPr>
              <a:t>  senior citizens get additional interest rates on deposits, product </a:t>
            </a:r>
            <a:r>
              <a:rPr lang="en-US" dirty="0" err="1">
                <a:latin typeface="Arial" panose="020B0604020202020204" pitchFamily="34" charset="0"/>
                <a:cs typeface="Arial" panose="020B0604020202020204" pitchFamily="34" charset="0"/>
              </a:rPr>
              <a:t>eg</a:t>
            </a:r>
            <a:r>
              <a:rPr lang="en-US" dirty="0">
                <a:latin typeface="Arial" panose="020B0604020202020204" pitchFamily="34" charset="0"/>
                <a:cs typeface="Arial" panose="020B0604020202020204" pitchFamily="34" charset="0"/>
              </a:rPr>
              <a:t> banks offer a basic credit card and higher value credit card, image pricing, channel </a:t>
            </a:r>
            <a:r>
              <a:rPr lang="en-US" dirty="0" err="1">
                <a:latin typeface="Arial" panose="020B0604020202020204" pitchFamily="34" charset="0"/>
                <a:cs typeface="Arial" panose="020B0604020202020204" pitchFamily="34" charset="0"/>
              </a:rPr>
              <a:t>e.g</a:t>
            </a:r>
            <a:r>
              <a:rPr lang="en-US" dirty="0">
                <a:latin typeface="Arial" panose="020B0604020202020204" pitchFamily="34" charset="0"/>
                <a:cs typeface="Arial" panose="020B0604020202020204" pitchFamily="34" charset="0"/>
              </a:rPr>
              <a:t> many charges are waived of services offered by banks if done through online rather than visiting banks, time </a:t>
            </a:r>
            <a:r>
              <a:rPr lang="en-US" dirty="0" err="1">
                <a:latin typeface="Arial" panose="020B0604020202020204" pitchFamily="34" charset="0"/>
                <a:cs typeface="Arial" panose="020B0604020202020204" pitchFamily="34" charset="0"/>
              </a:rPr>
              <a:t>e.g</a:t>
            </a:r>
            <a:r>
              <a:rPr lang="en-US" dirty="0">
                <a:latin typeface="Arial" panose="020B0604020202020204" pitchFamily="34" charset="0"/>
                <a:cs typeface="Arial" panose="020B0604020202020204" pitchFamily="34" charset="0"/>
              </a:rPr>
              <a:t> differential pricing for different parts of the day to distribute customers and increase ease of service </a:t>
            </a:r>
          </a:p>
          <a:p>
            <a:r>
              <a:rPr lang="en-US" dirty="0">
                <a:latin typeface="Arial" panose="020B0604020202020204" pitchFamily="34" charset="0"/>
                <a:cs typeface="Arial" panose="020B0604020202020204" pitchFamily="34" charset="0"/>
              </a:rPr>
              <a:t>Product Mix Pricing : Product line pricing, optional feature pricing ( </a:t>
            </a:r>
            <a:r>
              <a:rPr lang="en-US" dirty="0" err="1">
                <a:latin typeface="Arial" panose="020B0604020202020204" pitchFamily="34" charset="0"/>
                <a:cs typeface="Arial" panose="020B0604020202020204" pitchFamily="34" charset="0"/>
              </a:rPr>
              <a:t>eg</a:t>
            </a:r>
            <a:r>
              <a:rPr lang="en-US" dirty="0">
                <a:latin typeface="Arial" panose="020B0604020202020204" pitchFamily="34" charset="0"/>
                <a:cs typeface="Arial" panose="020B0604020202020204" pitchFamily="34" charset="0"/>
              </a:rPr>
              <a:t> riders in case of insurance premiums), captive product pricing ( captive products priced higher), two part pricing (fixed and variable depending upon use, </a:t>
            </a:r>
            <a:r>
              <a:rPr lang="en-US" dirty="0" err="1">
                <a:latin typeface="Arial" panose="020B0604020202020204" pitchFamily="34" charset="0"/>
                <a:cs typeface="Arial" panose="020B0604020202020204" pitchFamily="34" charset="0"/>
              </a:rPr>
              <a:t>e.g</a:t>
            </a:r>
            <a:r>
              <a:rPr lang="en-US" dirty="0">
                <a:latin typeface="Arial" panose="020B0604020202020204" pitchFamily="34" charset="0"/>
                <a:cs typeface="Arial" panose="020B0604020202020204" pitchFamily="34" charset="0"/>
              </a:rPr>
              <a:t> auto and taxi fares), By product pricing, Product bundling pricing (bundling of product and services)</a:t>
            </a:r>
          </a:p>
          <a:p>
            <a:r>
              <a:rPr lang="en-US" dirty="0">
                <a:latin typeface="Arial" panose="020B0604020202020204" pitchFamily="34" charset="0"/>
                <a:cs typeface="Arial" panose="020B0604020202020204" pitchFamily="34" charset="0"/>
              </a:rPr>
              <a:t>Market skimming pricing in introductory stage owing to differentiated nature of product</a:t>
            </a:r>
          </a:p>
          <a:p>
            <a:r>
              <a:rPr lang="en-US" dirty="0">
                <a:latin typeface="Arial" panose="020B0604020202020204" pitchFamily="34" charset="0"/>
                <a:cs typeface="Arial" panose="020B0604020202020204" pitchFamily="34" charset="0"/>
              </a:rPr>
              <a:t>Market penetration pricing in the growth and maturity stage when sales are required to be raised.</a:t>
            </a:r>
          </a:p>
          <a:p>
            <a:endParaRPr lang="en-US" dirty="0"/>
          </a:p>
        </p:txBody>
      </p:sp>
    </p:spTree>
    <p:extLst>
      <p:ext uri="{BB962C8B-B14F-4D97-AF65-F5344CB8AC3E}">
        <p14:creationId xmlns:p14="http://schemas.microsoft.com/office/powerpoint/2010/main" val="690636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353800" cy="837398"/>
          </a:xfrm>
        </p:spPr>
        <p:txBody>
          <a:bodyPr/>
          <a:lstStyle/>
          <a:p>
            <a:r>
              <a:rPr lang="en-US" dirty="0"/>
              <a:t>BANK’S PRICING</a:t>
            </a:r>
          </a:p>
        </p:txBody>
      </p:sp>
      <p:sp>
        <p:nvSpPr>
          <p:cNvPr id="3" name="Content Placeholder 2"/>
          <p:cNvSpPr>
            <a:spLocks noGrp="1"/>
          </p:cNvSpPr>
          <p:nvPr>
            <p:ph idx="1"/>
          </p:nvPr>
        </p:nvSpPr>
        <p:spPr>
          <a:xfrm>
            <a:off x="77002" y="959350"/>
            <a:ext cx="12041203" cy="5807209"/>
          </a:xfrm>
        </p:spPr>
        <p:txBody>
          <a:bodyPr>
            <a:normAutofit fontScale="92500" lnSpcReduction="20000"/>
          </a:bodyPr>
          <a:lstStyle/>
          <a:p>
            <a:r>
              <a:rPr lang="en-US" sz="2000" dirty="0"/>
              <a:t>While pricing the products of the bank two things mainly determine the pricing – interest rate and servicing cost. The interest rates are determined for Interest income from loans and service charges are levied on an incidental basis. Banking reforms have provided operational freedom to the banks with RBI keeping a watch that the rates are justified. With increase in transparency and ease of availability, competitive considerations are playing a major role and service quality is becoming a deciding factor. The following factors influence pricing :</a:t>
            </a:r>
          </a:p>
          <a:p>
            <a:r>
              <a:rPr lang="en-US" sz="2000" dirty="0"/>
              <a:t>1.Risk and Return. With Basel norms becoming all encompassing, banks are required to assess their credit risk, operational risk and market exposure and relate them to pricing. Risky customers are charged higher rates, with credit scores providing a yardstick for measuring risk.  </a:t>
            </a:r>
          </a:p>
          <a:p>
            <a:r>
              <a:rPr lang="en-US" sz="2000" dirty="0"/>
              <a:t>2. Monetary policy. The rates of CRR, SLR determine the availability of funds for lending. So lower the rates, more funds are available and rates go downward. Similarly repo rates are a indicator of cost of borrowing. </a:t>
            </a:r>
          </a:p>
          <a:p>
            <a:r>
              <a:rPr lang="en-US" sz="2000" dirty="0"/>
              <a:t>3. Capital adequacy. Different asset categories of the bank’s credit portfolio attract different risk weights, </a:t>
            </a:r>
            <a:r>
              <a:rPr lang="en-US" sz="2000" dirty="0" err="1"/>
              <a:t>eg</a:t>
            </a:r>
            <a:r>
              <a:rPr lang="en-US" sz="2000" dirty="0"/>
              <a:t> unsecured loans , credit cards and commercial  real estate attract high almost 150% risk weight. Since lot of capital is blocked, the products attract high rate of interest. Home loans attract least </a:t>
            </a:r>
            <a:r>
              <a:rPr lang="en-US" sz="2000" dirty="0" err="1"/>
              <a:t>interst</a:t>
            </a:r>
            <a:r>
              <a:rPr lang="en-US" sz="2000" dirty="0"/>
              <a:t> because of this reason.</a:t>
            </a:r>
          </a:p>
          <a:p>
            <a:r>
              <a:rPr lang="en-US" sz="2000" dirty="0"/>
              <a:t>4. Cost benefit analysis is carried out by banks and differential pricing is charged by banks.</a:t>
            </a:r>
          </a:p>
          <a:p>
            <a:r>
              <a:rPr lang="en-US" sz="2000" dirty="0"/>
              <a:t>5. Government regulations regarding priority sector lending, interest </a:t>
            </a:r>
            <a:r>
              <a:rPr lang="en-US" sz="2000" dirty="0" err="1"/>
              <a:t>subvention,etc</a:t>
            </a:r>
            <a:endParaRPr lang="en-US" sz="2000" dirty="0"/>
          </a:p>
          <a:p>
            <a:r>
              <a:rPr lang="en-US" sz="2000" dirty="0"/>
              <a:t>Today the pricing is becoming transparent by linking the rates with a benchmark rates, usually the MCLR or repo rates. MCLR rates are fixed by banks as per their cost of funds and announced from time to time, risk premiums being added in terms of basis points. </a:t>
            </a:r>
            <a:r>
              <a:rPr lang="en-US" sz="2000" dirty="0" err="1"/>
              <a:t>Govt</a:t>
            </a:r>
            <a:r>
              <a:rPr lang="en-US" sz="2000" dirty="0"/>
              <a:t> </a:t>
            </a:r>
          </a:p>
        </p:txBody>
      </p:sp>
    </p:spTree>
    <p:extLst>
      <p:ext uri="{BB962C8B-B14F-4D97-AF65-F5344CB8AC3E}">
        <p14:creationId xmlns:p14="http://schemas.microsoft.com/office/powerpoint/2010/main" val="353827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15504"/>
            <a:ext cx="11170920" cy="779646"/>
          </a:xfrm>
        </p:spPr>
        <p:txBody>
          <a:bodyPr/>
          <a:lstStyle/>
          <a:p>
            <a:r>
              <a:rPr lang="en-US" dirty="0"/>
              <a:t>PLACE (DISTRIBUTION)</a:t>
            </a:r>
          </a:p>
        </p:txBody>
      </p:sp>
      <p:sp>
        <p:nvSpPr>
          <p:cNvPr id="3" name="Content Placeholder 2"/>
          <p:cNvSpPr>
            <a:spLocks noGrp="1"/>
          </p:cNvSpPr>
          <p:nvPr>
            <p:ph idx="1"/>
          </p:nvPr>
        </p:nvSpPr>
        <p:spPr>
          <a:xfrm>
            <a:off x="182880" y="1113356"/>
            <a:ext cx="11896824" cy="5605078"/>
          </a:xfrm>
        </p:spPr>
        <p:txBody>
          <a:bodyPr>
            <a:normAutofit fontScale="92500" lnSpcReduction="20000"/>
          </a:bodyPr>
          <a:lstStyle/>
          <a:p>
            <a:r>
              <a:rPr lang="en-US" sz="2000" dirty="0">
                <a:latin typeface="Arial" panose="020B0604020202020204" pitchFamily="34" charset="0"/>
                <a:cs typeface="Arial" panose="020B0604020202020204" pitchFamily="34" charset="0"/>
              </a:rPr>
              <a:t>Distribution channel serves the function of customer contact, distribution of goods, settles final price, take credit risk on behalf of seller, does promotions, gathers market information, and bridges the gap between company and customer.</a:t>
            </a:r>
          </a:p>
          <a:p>
            <a:r>
              <a:rPr lang="en-US" sz="2000" dirty="0">
                <a:latin typeface="Arial" panose="020B0604020202020204" pitchFamily="34" charset="0"/>
                <a:cs typeface="Arial" panose="020B0604020202020204" pitchFamily="34" charset="0"/>
              </a:rPr>
              <a:t>Factors affecting channel selection are nature of product ( perishable/ FMCG/ consumer durables/ services), market </a:t>
            </a:r>
            <a:r>
              <a:rPr lang="en-US" sz="2000" dirty="0" err="1">
                <a:latin typeface="Arial" panose="020B0604020202020204" pitchFamily="34" charset="0"/>
                <a:cs typeface="Arial" panose="020B0604020202020204" pitchFamily="34" charset="0"/>
              </a:rPr>
              <a:t>charactersistics</a:t>
            </a:r>
            <a:r>
              <a:rPr lang="en-US" sz="2000" dirty="0">
                <a:latin typeface="Arial" panose="020B0604020202020204" pitchFamily="34" charset="0"/>
                <a:cs typeface="Arial" panose="020B0604020202020204" pitchFamily="34" charset="0"/>
              </a:rPr>
              <a:t> ( location, regional, size), customer habits of buying, competition (longer channel for stronger competition)</a:t>
            </a:r>
          </a:p>
          <a:p>
            <a:r>
              <a:rPr lang="en-US" sz="2000" dirty="0">
                <a:latin typeface="Arial" panose="020B0604020202020204" pitchFamily="34" charset="0"/>
                <a:cs typeface="Arial" panose="020B0604020202020204" pitchFamily="34" charset="0"/>
              </a:rPr>
              <a:t>Channels used in banking are branches, ATMs, internet, e-kiosks, phone banking , BCs and BFs </a:t>
            </a:r>
          </a:p>
          <a:p>
            <a:r>
              <a:rPr lang="en-US" sz="2000" dirty="0">
                <a:latin typeface="Arial" panose="020B0604020202020204" pitchFamily="34" charset="0"/>
                <a:cs typeface="Arial" panose="020B0604020202020204" pitchFamily="34" charset="0"/>
              </a:rPr>
              <a:t>Branches are spread wide across the country, location mainly decided by strategic factors like ease of communication for customers, visibility, rent, infrastructure, security etc. Most branches are rented premises. Availability of communication is another important factor. Branches may be general or specialized which </a:t>
            </a:r>
            <a:r>
              <a:rPr lang="en-US" sz="2000" dirty="0" err="1">
                <a:latin typeface="Arial" panose="020B0604020202020204" pitchFamily="34" charset="0"/>
                <a:cs typeface="Arial" panose="020B0604020202020204" pitchFamily="34" charset="0"/>
              </a:rPr>
              <a:t>donot</a:t>
            </a:r>
            <a:r>
              <a:rPr lang="en-US" sz="2000" dirty="0">
                <a:latin typeface="Arial" panose="020B0604020202020204" pitchFamily="34" charset="0"/>
                <a:cs typeface="Arial" panose="020B0604020202020204" pitchFamily="34" charset="0"/>
              </a:rPr>
              <a:t> require locational advantages. Branches of a bank has a common interior theme or </a:t>
            </a:r>
            <a:r>
              <a:rPr lang="en-US" sz="2000" dirty="0" err="1">
                <a:latin typeface="Arial" panose="020B0604020202020204" pitchFamily="34" charset="0"/>
                <a:cs typeface="Arial" panose="020B0604020202020204" pitchFamily="34" charset="0"/>
              </a:rPr>
              <a:t>colour</a:t>
            </a:r>
            <a:r>
              <a:rPr lang="en-US" sz="2000" dirty="0">
                <a:latin typeface="Arial" panose="020B0604020202020204" pitchFamily="34" charset="0"/>
                <a:cs typeface="Arial" panose="020B0604020202020204" pitchFamily="34" charset="0"/>
              </a:rPr>
              <a:t>, layout is designed with customer in mind. The physical appearance adds to the presentation of the brand image. </a:t>
            </a:r>
            <a:r>
              <a:rPr lang="en-US" sz="2000" dirty="0" err="1">
                <a:latin typeface="Arial" panose="020B0604020202020204" pitchFamily="34" charset="0"/>
                <a:cs typeface="Arial" panose="020B0604020202020204" pitchFamily="34" charset="0"/>
              </a:rPr>
              <a:t>Ekiosks</a:t>
            </a:r>
            <a:r>
              <a:rPr lang="en-US" sz="2000" dirty="0">
                <a:latin typeface="Arial" panose="020B0604020202020204" pitchFamily="34" charset="0"/>
                <a:cs typeface="Arial" panose="020B0604020202020204" pitchFamily="34" charset="0"/>
              </a:rPr>
              <a:t> run 24 * 7 and capable of handling cash withdrawals, cash deposits, passbook </a:t>
            </a:r>
            <a:r>
              <a:rPr lang="en-US" sz="2000" dirty="0" err="1">
                <a:latin typeface="Arial" panose="020B0604020202020204" pitchFamily="34" charset="0"/>
                <a:cs typeface="Arial" panose="020B0604020202020204" pitchFamily="34" charset="0"/>
              </a:rPr>
              <a:t>updations</a:t>
            </a:r>
            <a:r>
              <a:rPr lang="en-US" sz="2000" dirty="0">
                <a:latin typeface="Arial" panose="020B0604020202020204" pitchFamily="34" charset="0"/>
                <a:cs typeface="Arial" panose="020B0604020202020204" pitchFamily="34" charset="0"/>
              </a:rPr>
              <a:t>, cheque collection, </a:t>
            </a:r>
            <a:r>
              <a:rPr lang="en-US" sz="2000" dirty="0" err="1">
                <a:latin typeface="Arial" panose="020B0604020202020204" pitchFamily="34" charset="0"/>
                <a:cs typeface="Arial" panose="020B0604020202020204" pitchFamily="34" charset="0"/>
              </a:rPr>
              <a:t>etc</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Business Facilitators act towards increasing the reach of the branches by reaching out to villagers where rural branches has not been able to set up. They bring the customers to the branch, help them in understanding the system or working of banks, open savings account, help with documentation requirements, do </a:t>
            </a:r>
            <a:r>
              <a:rPr lang="en-US" sz="2000" dirty="0" err="1">
                <a:latin typeface="Arial" panose="020B0604020202020204" pitchFamily="34" charset="0"/>
                <a:cs typeface="Arial" panose="020B0604020202020204" pitchFamily="34" charset="0"/>
              </a:rPr>
              <a:t>followup</a:t>
            </a:r>
            <a:r>
              <a:rPr lang="en-US" sz="2000" dirty="0">
                <a:latin typeface="Arial" panose="020B0604020202020204" pitchFamily="34" charset="0"/>
                <a:cs typeface="Arial" panose="020B0604020202020204" pitchFamily="34" charset="0"/>
              </a:rPr>
              <a:t> of loan recovery, etc. Business correspondents apart from carrying out above activities are authorized by banks to collect and dispense cash, open no frill accounts, provided no cash is allowed to be held by BCs. </a:t>
            </a:r>
          </a:p>
        </p:txBody>
      </p:sp>
    </p:spTree>
    <p:extLst>
      <p:ext uri="{BB962C8B-B14F-4D97-AF65-F5344CB8AC3E}">
        <p14:creationId xmlns:p14="http://schemas.microsoft.com/office/powerpoint/2010/main" val="27473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878" y="96253"/>
            <a:ext cx="11247922" cy="741145"/>
          </a:xfrm>
        </p:spPr>
        <p:txBody>
          <a:bodyPr/>
          <a:lstStyle/>
          <a:p>
            <a:r>
              <a:rPr lang="en-US" dirty="0"/>
              <a:t>Other Channels</a:t>
            </a:r>
          </a:p>
        </p:txBody>
      </p:sp>
      <p:sp>
        <p:nvSpPr>
          <p:cNvPr id="3" name="Content Placeholder 2"/>
          <p:cNvSpPr>
            <a:spLocks noGrp="1"/>
          </p:cNvSpPr>
          <p:nvPr>
            <p:ph idx="1"/>
          </p:nvPr>
        </p:nvSpPr>
        <p:spPr>
          <a:xfrm>
            <a:off x="105877" y="968977"/>
            <a:ext cx="11925701" cy="5682080"/>
          </a:xfrm>
        </p:spPr>
        <p:txBody>
          <a:bodyPr>
            <a:normAutofit fontScale="92500" lnSpcReduction="10000"/>
          </a:bodyPr>
          <a:lstStyle/>
          <a:p>
            <a:r>
              <a:rPr lang="en-US" sz="2000" dirty="0">
                <a:latin typeface="Arial" panose="020B0604020202020204" pitchFamily="34" charset="0"/>
                <a:cs typeface="Arial" panose="020B0604020202020204" pitchFamily="34" charset="0"/>
              </a:rPr>
              <a:t>Service can be delivered today without physical contact, preserving the quality</a:t>
            </a:r>
          </a:p>
          <a:p>
            <a:r>
              <a:rPr lang="en-US" sz="2000" dirty="0">
                <a:latin typeface="Arial" panose="020B0604020202020204" pitchFamily="34" charset="0"/>
                <a:cs typeface="Arial" panose="020B0604020202020204" pitchFamily="34" charset="0"/>
              </a:rPr>
              <a:t>                                      Mobile Banking</a:t>
            </a:r>
          </a:p>
          <a:p>
            <a:r>
              <a:rPr lang="en-US" sz="2000" dirty="0">
                <a:latin typeface="Arial" panose="020B0604020202020204" pitchFamily="34" charset="0"/>
                <a:cs typeface="Arial" panose="020B0604020202020204" pitchFamily="34" charset="0"/>
              </a:rPr>
              <a:t>Regulatory requirements : Banks wishing to provide mobile banking needs to obtain permission from Department of Payments and Settlements, RBI. Cross border transactions prohibited. Only Rupee denominated transactions are allowed. Technology should ensure security, data integrity, non </a:t>
            </a:r>
            <a:r>
              <a:rPr lang="en-US" sz="2000" dirty="0" err="1">
                <a:latin typeface="Arial" panose="020B0604020202020204" pitchFamily="34" charset="0"/>
                <a:cs typeface="Arial" panose="020B0604020202020204" pitchFamily="34" charset="0"/>
              </a:rPr>
              <a:t>repudiability</a:t>
            </a:r>
            <a:r>
              <a:rPr lang="en-US" sz="2000" dirty="0">
                <a:latin typeface="Arial" panose="020B0604020202020204" pitchFamily="34" charset="0"/>
                <a:cs typeface="Arial" panose="020B0604020202020204" pitchFamily="34" charset="0"/>
              </a:rPr>
              <a:t> and authenticity. The application should be network independent.</a:t>
            </a:r>
          </a:p>
          <a:p>
            <a:r>
              <a:rPr lang="en-US" sz="2000" dirty="0">
                <a:latin typeface="Arial" panose="020B0604020202020204" pitchFamily="34" charset="0"/>
                <a:cs typeface="Arial" panose="020B0604020202020204" pitchFamily="34" charset="0"/>
              </a:rPr>
              <a:t>Authentication : 2 factor authentication is required. One of the factors is using </a:t>
            </a:r>
            <a:r>
              <a:rPr lang="en-US" sz="2000" dirty="0" err="1">
                <a:latin typeface="Arial" panose="020B0604020202020204" pitchFamily="34" charset="0"/>
                <a:cs typeface="Arial" panose="020B0604020202020204" pitchFamily="34" charset="0"/>
              </a:rPr>
              <a:t>mPIN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mPIN</a:t>
            </a:r>
            <a:r>
              <a:rPr lang="en-US" sz="2000" dirty="0">
                <a:latin typeface="Arial" panose="020B0604020202020204" pitchFamily="34" charset="0"/>
                <a:cs typeface="Arial" panose="020B0604020202020204" pitchFamily="34" charset="0"/>
              </a:rPr>
              <a:t> is desired to be end to end encrypted and be stored in secure environment.</a:t>
            </a:r>
          </a:p>
          <a:p>
            <a:r>
              <a:rPr lang="en-US" sz="2000" dirty="0" err="1">
                <a:latin typeface="Arial" panose="020B0604020202020204" pitchFamily="34" charset="0"/>
                <a:cs typeface="Arial" panose="020B0604020202020204" pitchFamily="34" charset="0"/>
              </a:rPr>
              <a:t>mBanking</a:t>
            </a:r>
            <a:r>
              <a:rPr lang="en-US" sz="2000" dirty="0">
                <a:latin typeface="Arial" panose="020B0604020202020204" pitchFamily="34" charset="0"/>
                <a:cs typeface="Arial" panose="020B0604020202020204" pitchFamily="34" charset="0"/>
              </a:rPr>
              <a:t> can be used for fund transfer to persons not having bank account </a:t>
            </a:r>
            <a:r>
              <a:rPr lang="en-US" sz="2000" dirty="0" err="1">
                <a:latin typeface="Arial" panose="020B0604020202020204" pitchFamily="34" charset="0"/>
                <a:cs typeface="Arial" panose="020B0604020202020204" pitchFamily="34" charset="0"/>
              </a:rPr>
              <a:t>upto</a:t>
            </a:r>
            <a:r>
              <a:rPr lang="en-US" sz="2000" dirty="0">
                <a:latin typeface="Arial" panose="020B0604020202020204" pitchFamily="34" charset="0"/>
                <a:cs typeface="Arial" panose="020B0604020202020204" pitchFamily="34" charset="0"/>
              </a:rPr>
              <a:t> 10,000/- and monthly limit of 25,000/-. The receiver can collect the cash from ATM / BC counter.</a:t>
            </a:r>
          </a:p>
          <a:p>
            <a:r>
              <a:rPr lang="en-US" sz="2000" dirty="0">
                <a:latin typeface="Arial" panose="020B0604020202020204" pitchFamily="34" charset="0"/>
                <a:cs typeface="Arial" panose="020B0604020202020204" pitchFamily="34" charset="0"/>
              </a:rPr>
              <a:t>IMPS (Interbank Mobile Payment System) offers a convenient way of transferring funds. NABARD has introduced the </a:t>
            </a:r>
            <a:r>
              <a:rPr lang="en-US" sz="2000" dirty="0" err="1">
                <a:latin typeface="Arial" panose="020B0604020202020204" pitchFamily="34" charset="0"/>
                <a:cs typeface="Arial" panose="020B0604020202020204" pitchFamily="34" charset="0"/>
              </a:rPr>
              <a:t>mKCC</a:t>
            </a:r>
            <a:r>
              <a:rPr lang="en-US" sz="2000" dirty="0">
                <a:latin typeface="Arial" panose="020B0604020202020204" pitchFamily="34" charset="0"/>
                <a:cs typeface="Arial" panose="020B0604020202020204" pitchFamily="34" charset="0"/>
              </a:rPr>
              <a:t> scheme for carrying out purchase of agricultural inputs in a cashless manner, operated through SMS based communication.</a:t>
            </a:r>
          </a:p>
          <a:p>
            <a:r>
              <a:rPr lang="en-US" sz="2000" dirty="0">
                <a:latin typeface="Arial" panose="020B0604020202020204" pitchFamily="34" charset="0"/>
                <a:cs typeface="Arial" panose="020B0604020202020204" pitchFamily="34" charset="0"/>
              </a:rPr>
              <a:t>Advantage : Financial functions are performed very conveniently, alerts can be made for transactions, emergency responses like stop payment and </a:t>
            </a:r>
            <a:r>
              <a:rPr lang="en-US" sz="2000" dirty="0" err="1">
                <a:latin typeface="Arial" panose="020B0604020202020204" pitchFamily="34" charset="0"/>
                <a:cs typeface="Arial" panose="020B0604020202020204" pitchFamily="34" charset="0"/>
              </a:rPr>
              <a:t>hotlisting</a:t>
            </a:r>
            <a:r>
              <a:rPr lang="en-US" sz="2000" dirty="0">
                <a:latin typeface="Arial" panose="020B0604020202020204" pitchFamily="34" charset="0"/>
                <a:cs typeface="Arial" panose="020B0604020202020204" pitchFamily="34" charset="0"/>
              </a:rPr>
              <a:t>, promotional offers, payment reminders, KYC </a:t>
            </a:r>
            <a:r>
              <a:rPr lang="en-US" sz="2000" dirty="0" err="1">
                <a:latin typeface="Arial" panose="020B0604020202020204" pitchFamily="34" charset="0"/>
                <a:cs typeface="Arial" panose="020B0604020202020204" pitchFamily="34" charset="0"/>
              </a:rPr>
              <a:t>updation</a:t>
            </a:r>
            <a:r>
              <a:rPr lang="en-US" sz="2000" dirty="0">
                <a:latin typeface="Arial" panose="020B0604020202020204" pitchFamily="34" charset="0"/>
                <a:cs typeface="Arial" panose="020B0604020202020204" pitchFamily="34" charset="0"/>
              </a:rPr>
              <a:t>, in a secure manner  without depending upon the network provider or device.</a:t>
            </a:r>
          </a:p>
          <a:p>
            <a:r>
              <a:rPr lang="en-US" sz="2000" dirty="0">
                <a:latin typeface="Arial" panose="020B0604020202020204" pitchFamily="34" charset="0"/>
                <a:cs typeface="Arial" panose="020B0604020202020204" pitchFamily="34" charset="0"/>
              </a:rPr>
              <a:t>Limitations : Vulnerable to fake SMS, app </a:t>
            </a:r>
            <a:r>
              <a:rPr lang="en-US" sz="2000" dirty="0" err="1">
                <a:latin typeface="Arial" panose="020B0604020202020204" pitchFamily="34" charset="0"/>
                <a:cs typeface="Arial" panose="020B0604020202020204" pitchFamily="34" charset="0"/>
              </a:rPr>
              <a:t>upgradations</a:t>
            </a:r>
            <a:r>
              <a:rPr lang="en-US" sz="2000" dirty="0">
                <a:latin typeface="Arial" panose="020B0604020202020204" pitchFamily="34" charset="0"/>
                <a:cs typeface="Arial" panose="020B0604020202020204" pitchFamily="34" charset="0"/>
              </a:rPr>
              <a:t> on higher versions of phones, loss of phones</a:t>
            </a:r>
          </a:p>
        </p:txBody>
      </p:sp>
    </p:spTree>
    <p:extLst>
      <p:ext uri="{BB962C8B-B14F-4D97-AF65-F5344CB8AC3E}">
        <p14:creationId xmlns:p14="http://schemas.microsoft.com/office/powerpoint/2010/main" val="1769527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332" y="66743"/>
            <a:ext cx="10515600" cy="222016"/>
          </a:xfrm>
        </p:spPr>
        <p:txBody>
          <a:bodyPr>
            <a:normAutofit fontScale="90000"/>
          </a:bodyPr>
          <a:lstStyle/>
          <a:p>
            <a:endParaRPr lang="en-US" dirty="0"/>
          </a:p>
        </p:txBody>
      </p:sp>
      <p:sp>
        <p:nvSpPr>
          <p:cNvPr id="3" name="Content Placeholder 2"/>
          <p:cNvSpPr>
            <a:spLocks noGrp="1"/>
          </p:cNvSpPr>
          <p:nvPr>
            <p:ph idx="1"/>
          </p:nvPr>
        </p:nvSpPr>
        <p:spPr>
          <a:xfrm>
            <a:off x="231809" y="449212"/>
            <a:ext cx="11828646" cy="6269222"/>
          </a:xfrm>
        </p:spPr>
        <p:txBody>
          <a:bodyPr/>
          <a:lstStyle/>
          <a:p>
            <a:r>
              <a:rPr lang="en-US" b="1" dirty="0"/>
              <a:t>                                                     INTERNET BANKING</a:t>
            </a:r>
          </a:p>
          <a:p>
            <a:r>
              <a:rPr lang="en-US" dirty="0"/>
              <a:t>The need for internet banking was spelled out in </a:t>
            </a:r>
            <a:r>
              <a:rPr lang="en-US" dirty="0" err="1"/>
              <a:t>Narshimhan</a:t>
            </a:r>
            <a:r>
              <a:rPr lang="en-US" dirty="0"/>
              <a:t> </a:t>
            </a:r>
            <a:r>
              <a:rPr lang="en-US" dirty="0" err="1"/>
              <a:t>Comitee</a:t>
            </a:r>
            <a:r>
              <a:rPr lang="en-US" dirty="0"/>
              <a:t> reports. ICICI Bank was the first bank to have its online banking site in 1997. INFINET a WAN based VSAT technology platform was set for online financial infrastructure in 1999. IT Act 2000 was promulgated in 2000.Thereafter NEFT and RTGS developed. Subsequently banks were developing their online banking facilities.</a:t>
            </a:r>
          </a:p>
          <a:p>
            <a:r>
              <a:rPr lang="en-US" dirty="0"/>
              <a:t>Regulatory Requirements : Products offered through </a:t>
            </a:r>
            <a:r>
              <a:rPr lang="en-US" dirty="0" err="1"/>
              <a:t>i-bankining</a:t>
            </a:r>
            <a:r>
              <a:rPr lang="en-US" dirty="0"/>
              <a:t> should be restricted to account holders only. Services should be of local currency. Banks should make disclosure of risks, responsibilities, liabilities of customers while banking through internet. Hyperlinks from bank’s websites should not mislead customers into believing banks selling non banking products, rather restricted to those portals with which the bank has banking arrangement. Banks should abide by PMLA/ KYC.</a:t>
            </a:r>
          </a:p>
          <a:p>
            <a:r>
              <a:rPr lang="en-US" dirty="0"/>
              <a:t>Operational Risk : Inaccurate data processing, erroneous debits/ credits, frauds, </a:t>
            </a:r>
          </a:p>
          <a:p>
            <a:r>
              <a:rPr lang="en-US" dirty="0"/>
              <a:t>Security risks : </a:t>
            </a:r>
            <a:r>
              <a:rPr lang="en-US" dirty="0" err="1"/>
              <a:t>Unauthorised</a:t>
            </a:r>
            <a:r>
              <a:rPr lang="en-US" dirty="0"/>
              <a:t> access to bank’s systems, hacking, customers logging into cloned websites, data theft, credit card cloning, password </a:t>
            </a:r>
            <a:r>
              <a:rPr lang="en-US" dirty="0" err="1"/>
              <a:t>misutilisation</a:t>
            </a:r>
            <a:endParaRPr lang="en-US" dirty="0"/>
          </a:p>
          <a:p>
            <a:r>
              <a:rPr lang="en-US" dirty="0"/>
              <a:t>Reputational loss : Loss of confidence of customers, business loss, regulatory scrutiny, hackers become aware of weakness and banks become repeated victims, defacing of websites</a:t>
            </a:r>
          </a:p>
          <a:p>
            <a:r>
              <a:rPr lang="en-US" dirty="0"/>
              <a:t>Legal Risk : Arising from non conformation with prescribed rules, laws, over enthusiasm may overlook taking appropriate authority from customer before activating customer passwords. </a:t>
            </a:r>
          </a:p>
          <a:p>
            <a:r>
              <a:rPr lang="en-US" dirty="0"/>
              <a:t> </a:t>
            </a:r>
          </a:p>
        </p:txBody>
      </p:sp>
    </p:spTree>
    <p:extLst>
      <p:ext uri="{BB962C8B-B14F-4D97-AF65-F5344CB8AC3E}">
        <p14:creationId xmlns:p14="http://schemas.microsoft.com/office/powerpoint/2010/main" val="3579362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barn(inVertical)">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wipe(down)">
                                      <p:cBhvr>
                                        <p:cTn id="4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 y="202130"/>
            <a:ext cx="10515600" cy="250257"/>
          </a:xfrm>
        </p:spPr>
        <p:txBody>
          <a:bodyPr>
            <a:noAutofit/>
          </a:bodyPr>
          <a:lstStyle/>
          <a:p>
            <a:r>
              <a:rPr lang="en-US" sz="1800" dirty="0">
                <a:latin typeface="Arial Black" panose="020B0A04020102020204" pitchFamily="34" charset="0"/>
              </a:rPr>
              <a:t>PROMOTION</a:t>
            </a:r>
          </a:p>
        </p:txBody>
      </p:sp>
      <p:sp>
        <p:nvSpPr>
          <p:cNvPr id="3" name="Content Placeholder 2"/>
          <p:cNvSpPr>
            <a:spLocks noGrp="1"/>
          </p:cNvSpPr>
          <p:nvPr>
            <p:ph idx="1"/>
          </p:nvPr>
        </p:nvSpPr>
        <p:spPr>
          <a:xfrm>
            <a:off x="174057" y="644892"/>
            <a:ext cx="11905648" cy="6063915"/>
          </a:xfrm>
        </p:spPr>
        <p:txBody>
          <a:bodyPr>
            <a:normAutofit fontScale="85000" lnSpcReduction="10000"/>
          </a:bodyPr>
          <a:lstStyle/>
          <a:p>
            <a:r>
              <a:rPr lang="en-US" sz="2000" dirty="0">
                <a:latin typeface="Arial" panose="020B0604020202020204" pitchFamily="34" charset="0"/>
                <a:cs typeface="Arial" panose="020B0604020202020204" pitchFamily="34" charset="0"/>
              </a:rPr>
              <a:t>Promotion is the exercise of communicating the properties of brands. They are the principle means of engaging with the customer at different levels. It begins with humble </a:t>
            </a:r>
            <a:r>
              <a:rPr lang="en-US" sz="2000" b="1" i="1" dirty="0">
                <a:latin typeface="Arial" panose="020B0604020202020204" pitchFamily="34" charset="0"/>
                <a:cs typeface="Arial" panose="020B0604020202020204" pitchFamily="34" charset="0"/>
              </a:rPr>
              <a:t>informing</a:t>
            </a:r>
            <a:r>
              <a:rPr lang="en-US" sz="2000" dirty="0">
                <a:latin typeface="Arial" panose="020B0604020202020204" pitchFamily="34" charset="0"/>
                <a:cs typeface="Arial" panose="020B0604020202020204" pitchFamily="34" charset="0"/>
              </a:rPr>
              <a:t> of the product to the customer. It then engages in </a:t>
            </a:r>
            <a:r>
              <a:rPr lang="en-US" sz="2000" b="1" i="1" dirty="0">
                <a:latin typeface="Arial" panose="020B0604020202020204" pitchFamily="34" charset="0"/>
                <a:cs typeface="Arial" panose="020B0604020202020204" pitchFamily="34" charset="0"/>
              </a:rPr>
              <a:t>reminding</a:t>
            </a:r>
            <a:r>
              <a:rPr lang="en-US" sz="2000" dirty="0">
                <a:latin typeface="Arial" panose="020B0604020202020204" pitchFamily="34" charset="0"/>
                <a:cs typeface="Arial" panose="020B0604020202020204" pitchFamily="34" charset="0"/>
              </a:rPr>
              <a:t> the prospect about the product. Repeated reminders serves the purpose of </a:t>
            </a:r>
            <a:r>
              <a:rPr lang="en-US" sz="2000" b="1" i="1" dirty="0" err="1">
                <a:latin typeface="Arial" panose="020B0604020202020204" pitchFamily="34" charset="0"/>
                <a:cs typeface="Arial" panose="020B0604020202020204" pitchFamily="34" charset="0"/>
              </a:rPr>
              <a:t>persuation</a:t>
            </a:r>
            <a:r>
              <a:rPr lang="en-US" sz="2000" b="1" i="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The entire exercise does the job of reinforcing the brand image in the minds of the customer. Promotion may be directly about the product or subtle promotion of a brand by sponsoring a social campaign, a marathon, undertaking benevolent works where the logo or brand names are displayed on T shirts, caps, etc. </a:t>
            </a:r>
          </a:p>
          <a:p>
            <a:r>
              <a:rPr lang="en-US" sz="2000" dirty="0">
                <a:latin typeface="Arial" panose="020B0604020202020204" pitchFamily="34" charset="0"/>
                <a:cs typeface="Arial" panose="020B0604020202020204" pitchFamily="34" charset="0"/>
              </a:rPr>
              <a:t>Today with increase in competition, information technology, PLCs have shortened and need for differentiation has increased. So it is on the promotional aspect the coverage the same is conveyed to the customers. Markets are fragmenting and segmented markets are replacing the mass markets. The usual promotional mix are : </a:t>
            </a:r>
          </a:p>
          <a:p>
            <a:r>
              <a:rPr lang="en-US" sz="2000" dirty="0">
                <a:latin typeface="Arial" panose="020B0604020202020204" pitchFamily="34" charset="0"/>
                <a:cs typeface="Arial" panose="020B0604020202020204" pitchFamily="34" charset="0"/>
              </a:rPr>
              <a:t>Advertising : by means of visual or audio clips (radio, mobile ringtones) that convey the image of the products. It is a one way communication and requires large budgets. The media may be as varied as possible , depending upon the innovativeness of the ad agency. They may be given in short impulses or one large ad. The ethics are prevalent and respected in the industry. The </a:t>
            </a:r>
            <a:r>
              <a:rPr lang="en-US" sz="2000" dirty="0" err="1">
                <a:latin typeface="Arial" panose="020B0604020202020204" pitchFamily="34" charset="0"/>
                <a:cs typeface="Arial" panose="020B0604020202020204" pitchFamily="34" charset="0"/>
              </a:rPr>
              <a:t>advt</a:t>
            </a:r>
            <a:r>
              <a:rPr lang="en-US" sz="2000" dirty="0">
                <a:latin typeface="Arial" panose="020B0604020202020204" pitchFamily="34" charset="0"/>
                <a:cs typeface="Arial" panose="020B0604020202020204" pitchFamily="34" charset="0"/>
              </a:rPr>
              <a:t> must be synchronous with the image of the product depicted, quality &amp; price.</a:t>
            </a:r>
          </a:p>
          <a:p>
            <a:r>
              <a:rPr lang="en-US" sz="2000" dirty="0">
                <a:latin typeface="Arial" panose="020B0604020202020204" pitchFamily="34" charset="0"/>
                <a:cs typeface="Arial" panose="020B0604020202020204" pitchFamily="34" charset="0"/>
              </a:rPr>
              <a:t>Personal selling. It is useful for those products that require demonstration and deep penetration. It is more focused and result oriented than advertising. However it is a costly affair.</a:t>
            </a:r>
          </a:p>
          <a:p>
            <a:r>
              <a:rPr lang="en-US" sz="2000" dirty="0">
                <a:latin typeface="Arial" panose="020B0604020202020204" pitchFamily="34" charset="0"/>
                <a:cs typeface="Arial" panose="020B0604020202020204" pitchFamily="34" charset="0"/>
              </a:rPr>
              <a:t>Sales promotion. In order to garner large scale support for products in short time or for introduction of new products, sales promotion by way of free samples, introductory discounts, exhibition and fares,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deposit fortnight, festival offers on auto loan interest rates and fee waivers, gifts, </a:t>
            </a:r>
            <a:r>
              <a:rPr lang="en-US" sz="2000" dirty="0" err="1">
                <a:latin typeface="Arial" panose="020B0604020202020204" pitchFamily="34" charset="0"/>
                <a:cs typeface="Arial" panose="020B0604020202020204" pitchFamily="34" charset="0"/>
              </a:rPr>
              <a:t>etc</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Public Relations: These are general promotions like sponsoring college fests, musical </a:t>
            </a:r>
            <a:r>
              <a:rPr lang="en-US" sz="2000" dirty="0" err="1">
                <a:latin typeface="Arial" panose="020B0604020202020204" pitchFamily="34" charset="0"/>
                <a:cs typeface="Arial" panose="020B0604020202020204" pitchFamily="34" charset="0"/>
              </a:rPr>
              <a:t>programmes</a:t>
            </a:r>
            <a:r>
              <a:rPr lang="en-US" sz="2000" dirty="0">
                <a:latin typeface="Arial" panose="020B0604020202020204" pitchFamily="34" charset="0"/>
                <a:cs typeface="Arial" panose="020B0604020202020204" pitchFamily="34" charset="0"/>
              </a:rPr>
              <a:t>, press briefings, tree </a:t>
            </a:r>
            <a:r>
              <a:rPr lang="en-US" sz="2000" dirty="0" err="1">
                <a:latin typeface="Arial" panose="020B0604020202020204" pitchFamily="34" charset="0"/>
                <a:cs typeface="Arial" panose="020B0604020202020204" pitchFamily="34" charset="0"/>
              </a:rPr>
              <a:t>planatations</a:t>
            </a:r>
            <a:r>
              <a:rPr lang="en-US" sz="2000" dirty="0">
                <a:latin typeface="Arial" panose="020B0604020202020204" pitchFamily="34" charset="0"/>
                <a:cs typeface="Arial" panose="020B0604020202020204" pitchFamily="34" charset="0"/>
              </a:rPr>
              <a:t>, blood donation camps, charities </a:t>
            </a:r>
            <a:r>
              <a:rPr lang="en-US" sz="2000" dirty="0" err="1">
                <a:latin typeface="Arial" panose="020B0604020202020204" pitchFamily="34" charset="0"/>
                <a:cs typeface="Arial" panose="020B0604020202020204" pitchFamily="34" charset="0"/>
              </a:rPr>
              <a:t>etc</a:t>
            </a:r>
            <a:r>
              <a:rPr lang="en-US" sz="2000" dirty="0">
                <a:latin typeface="Arial" panose="020B0604020202020204" pitchFamily="34" charset="0"/>
                <a:cs typeface="Arial" panose="020B0604020202020204" pitchFamily="34" charset="0"/>
              </a:rPr>
              <a:t> that raise the image of the firm as a responsible corporate citizen. This goes a long way in brand building and moving any negativities in people in case any adverse development happens.</a:t>
            </a:r>
          </a:p>
        </p:txBody>
      </p:sp>
    </p:spTree>
    <p:extLst>
      <p:ext uri="{BB962C8B-B14F-4D97-AF65-F5344CB8AC3E}">
        <p14:creationId xmlns:p14="http://schemas.microsoft.com/office/powerpoint/2010/main" val="3592284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circle(in)">
                                      <p:cBhvr>
                                        <p:cTn id="24" dur="2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944" y="0"/>
            <a:ext cx="10515600" cy="260517"/>
          </a:xfrm>
        </p:spPr>
        <p:txBody>
          <a:bodyPr>
            <a:noAutofit/>
          </a:bodyPr>
          <a:lstStyle/>
          <a:p>
            <a:r>
              <a:rPr lang="en-US" sz="1800" dirty="0">
                <a:latin typeface="Arial Black" panose="020B0A04020102020204" pitchFamily="34" charset="0"/>
              </a:rPr>
              <a:t>STRATEGIES &amp; FACTORS</a:t>
            </a:r>
          </a:p>
        </p:txBody>
      </p:sp>
      <p:sp>
        <p:nvSpPr>
          <p:cNvPr id="3" name="Content Placeholder 2"/>
          <p:cNvSpPr>
            <a:spLocks noGrp="1"/>
          </p:cNvSpPr>
          <p:nvPr>
            <p:ph idx="1"/>
          </p:nvPr>
        </p:nvSpPr>
        <p:spPr>
          <a:xfrm>
            <a:off x="0" y="375384"/>
            <a:ext cx="12192000" cy="6482615"/>
          </a:xfrm>
        </p:spPr>
        <p:txBody>
          <a:bodyPr>
            <a:normAutofit/>
          </a:bodyPr>
          <a:lstStyle/>
          <a:p>
            <a:r>
              <a:rPr lang="en-US" sz="1800" dirty="0">
                <a:latin typeface="Arial" panose="020B0604020202020204" pitchFamily="34" charset="0"/>
                <a:cs typeface="Arial" panose="020B0604020202020204" pitchFamily="34" charset="0"/>
              </a:rPr>
              <a:t>Push strategy: The promotional measures are directed towards the channel members </a:t>
            </a:r>
            <a:r>
              <a:rPr lang="en-US" sz="1800" dirty="0" err="1">
                <a:latin typeface="Arial" panose="020B0604020202020204" pitchFamily="34" charset="0"/>
                <a:cs typeface="Arial" panose="020B0604020202020204" pitchFamily="34" charset="0"/>
              </a:rPr>
              <a:t>e.g</a:t>
            </a:r>
            <a:r>
              <a:rPr lang="en-US" sz="1800" dirty="0">
                <a:latin typeface="Arial" panose="020B0604020202020204" pitchFamily="34" charset="0"/>
                <a:cs typeface="Arial" panose="020B0604020202020204" pitchFamily="34" charset="0"/>
              </a:rPr>
              <a:t> retailers, wholesalers, to induce them to buy more stocks from the firm and accordingly sell them to customers by more display, recommendation to buy, etc. Here the promotional cost is the additional discount given to dealers.</a:t>
            </a:r>
          </a:p>
          <a:p>
            <a:r>
              <a:rPr lang="en-US" sz="1800" dirty="0">
                <a:latin typeface="Arial" panose="020B0604020202020204" pitchFamily="34" charset="0"/>
                <a:cs typeface="Arial" panose="020B0604020202020204" pitchFamily="34" charset="0"/>
              </a:rPr>
              <a:t>Pull strategy : The end consumers are induced to buy. They create the pull by demanding the same from retailers and thereby the wholesalers, who will be buying more from the firm. Here the promotional expenditures are that spent on advertising, door to door campaigns and free samples.</a:t>
            </a:r>
          </a:p>
          <a:p>
            <a:r>
              <a:rPr lang="en-US" sz="1800" dirty="0">
                <a:latin typeface="Arial" panose="020B0604020202020204" pitchFamily="34" charset="0"/>
                <a:cs typeface="Arial" panose="020B0604020202020204" pitchFamily="34" charset="0"/>
              </a:rPr>
              <a:t>It depends upon the industry, which strategy will work better. Push strategy works better with standardized goods and pull strategy works better with service industry and differentiated products.</a:t>
            </a:r>
          </a:p>
          <a:p>
            <a:r>
              <a:rPr lang="en-US" sz="1800" dirty="0">
                <a:latin typeface="Arial" panose="020B0604020202020204" pitchFamily="34" charset="0"/>
                <a:cs typeface="Arial" panose="020B0604020202020204" pitchFamily="34" charset="0"/>
              </a:rPr>
              <a:t>                   FACTORS</a:t>
            </a:r>
          </a:p>
          <a:p>
            <a:r>
              <a:rPr lang="en-US" sz="1800" dirty="0">
                <a:latin typeface="Arial" panose="020B0604020202020204" pitchFamily="34" charset="0"/>
                <a:cs typeface="Arial" panose="020B0604020202020204" pitchFamily="34" charset="0"/>
              </a:rPr>
              <a:t>1. Type of product/ market: For FMCG, advertisements, promotional offers, press releases. For industrial goods, personal selling, exhibitions &amp; fares. Banks marketing FDRs adopt advertising but for CDs personal selling.</a:t>
            </a:r>
          </a:p>
          <a:p>
            <a:r>
              <a:rPr lang="en-US" sz="1800" dirty="0">
                <a:latin typeface="Arial" panose="020B0604020202020204" pitchFamily="34" charset="0"/>
                <a:cs typeface="Arial" panose="020B0604020202020204" pitchFamily="34" charset="0"/>
              </a:rPr>
              <a:t>2. Buyer’s readiness stage: Before making a purchase, a buyer passes through the following stage: Awareness&gt;knowledge&gt; liking&gt; preference &gt; conviction&gt; purchase. In earlier stage, advertisements PR , in later stage relation building through personal selling is important. In some cases like technology products like internet banking, personal selling is required from the beginning itself to develop customer confidence.</a:t>
            </a:r>
          </a:p>
          <a:p>
            <a:r>
              <a:rPr lang="en-US" sz="1800" dirty="0">
                <a:latin typeface="Arial" panose="020B0604020202020204" pitchFamily="34" charset="0"/>
                <a:cs typeface="Arial" panose="020B0604020202020204" pitchFamily="34" charset="0"/>
              </a:rPr>
              <a:t>3.PLC stage. If the product is in introduction stage, advt. and promotion for building awareness, in growth stage the </a:t>
            </a:r>
            <a:r>
              <a:rPr lang="en-US" sz="1800" dirty="0" err="1">
                <a:latin typeface="Arial" panose="020B0604020202020204" pitchFamily="34" charset="0"/>
                <a:cs typeface="Arial" panose="020B0604020202020204" pitchFamily="34" charset="0"/>
              </a:rPr>
              <a:t>te</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advt.s</a:t>
            </a:r>
            <a:r>
              <a:rPr lang="en-US" sz="1800" dirty="0">
                <a:latin typeface="Arial" panose="020B0604020202020204" pitchFamily="34" charset="0"/>
                <a:cs typeface="Arial" panose="020B0604020202020204" pitchFamily="34" charset="0"/>
              </a:rPr>
              <a:t> focusses on brand building, in maturity stage personal selling is important to maintain relationship. In decline stage in case of niche marketing </a:t>
            </a:r>
            <a:r>
              <a:rPr lang="en-US" sz="1800" dirty="0" err="1">
                <a:latin typeface="Arial" panose="020B0604020202020204" pitchFamily="34" charset="0"/>
                <a:cs typeface="Arial" panose="020B0604020202020204" pitchFamily="34" charset="0"/>
              </a:rPr>
              <a:t>starategy</a:t>
            </a:r>
            <a:r>
              <a:rPr lang="en-US" sz="1800" dirty="0">
                <a:latin typeface="Arial" panose="020B0604020202020204" pitchFamily="34" charset="0"/>
                <a:cs typeface="Arial" panose="020B0604020202020204" pitchFamily="34" charset="0"/>
              </a:rPr>
              <a:t>, selection for advertising media becomes important as focus shifts to segmentation rather than mass marketing.</a:t>
            </a:r>
          </a:p>
          <a:p>
            <a:r>
              <a:rPr lang="en-US" sz="1800" dirty="0">
                <a:latin typeface="Arial" panose="020B0604020202020204" pitchFamily="34" charset="0"/>
                <a:cs typeface="Arial" panose="020B0604020202020204" pitchFamily="34" charset="0"/>
              </a:rPr>
              <a:t>The firms need to use promotional strategies in a judicious manner so that they become consistent. </a:t>
            </a:r>
          </a:p>
        </p:txBody>
      </p:sp>
    </p:spTree>
    <p:extLst>
      <p:ext uri="{BB962C8B-B14F-4D97-AF65-F5344CB8AC3E}">
        <p14:creationId xmlns:p14="http://schemas.microsoft.com/office/powerpoint/2010/main" val="1786727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circle(in)">
                                      <p:cBhvr>
                                        <p:cTn id="44" dur="2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barn(inVertical)">
                                      <p:cBhvr>
                                        <p:cTn id="49" dur="500"/>
                                        <p:tgtEl>
                                          <p:spTgt spid="3">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1000"/>
                                        <p:tgtEl>
                                          <p:spTgt spid="3">
                                            <p:txEl>
                                              <p:pRg st="7" end="7"/>
                                            </p:txEl>
                                          </p:spTgt>
                                        </p:tgtEl>
                                      </p:cBhvr>
                                    </p:animEffect>
                                    <p:anim calcmode="lin" valueType="num">
                                      <p:cBhvr>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77002"/>
            <a:ext cx="11713945" cy="798897"/>
          </a:xfrm>
        </p:spPr>
        <p:txBody>
          <a:bodyPr/>
          <a:lstStyle/>
          <a:p>
            <a:r>
              <a:rPr lang="en-US" dirty="0"/>
              <a:t>BRANDING</a:t>
            </a:r>
          </a:p>
        </p:txBody>
      </p:sp>
      <p:sp>
        <p:nvSpPr>
          <p:cNvPr id="3" name="Content Placeholder 2"/>
          <p:cNvSpPr>
            <a:spLocks noGrp="1"/>
          </p:cNvSpPr>
          <p:nvPr>
            <p:ph idx="1"/>
          </p:nvPr>
        </p:nvSpPr>
        <p:spPr>
          <a:xfrm>
            <a:off x="182880" y="984514"/>
            <a:ext cx="11935326" cy="5791671"/>
          </a:xfrm>
        </p:spPr>
        <p:txBody>
          <a:bodyPr/>
          <a:lstStyle/>
          <a:p>
            <a:r>
              <a:rPr lang="en-US" dirty="0"/>
              <a:t>Brand as per American Marketing Association is a name, term, sign, symbol, logo, design or a combination of them intended to identify the goods and services of one seller or group of seller from another seller or sellers. Trademark is patenting of the identification.</a:t>
            </a:r>
          </a:p>
          <a:p>
            <a:r>
              <a:rPr lang="en-US" dirty="0"/>
              <a:t>Branding is important not only for image building but to convey the value proposition of the product or service, an </a:t>
            </a:r>
            <a:r>
              <a:rPr lang="en-US" dirty="0" err="1"/>
              <a:t>assuarance</a:t>
            </a:r>
            <a:r>
              <a:rPr lang="en-US" dirty="0"/>
              <a:t> to the customer and saves additional promotional cost for the firm, better bargaining power with delivery channels and improves quality standards.</a:t>
            </a:r>
          </a:p>
          <a:p>
            <a:r>
              <a:rPr lang="en-US" dirty="0"/>
              <a:t>Branding is built with positioning, communication, quality of products and services, value perceived by customers, after sales service, product reviews and consistency in performance. It is not a one time activity but strength builds over time. Many a times efforts have been made to change brand images through a series of campaigns (rebranding). If changes are not incorporated, many brands loose their significance over time. Prominent examples in Indian banking industry are SBI and BOB</a:t>
            </a:r>
          </a:p>
          <a:p>
            <a:r>
              <a:rPr lang="en-US" dirty="0"/>
              <a:t>Most importantly, communication and product performance should be consistent. </a:t>
            </a:r>
          </a:p>
          <a:p>
            <a:r>
              <a:rPr lang="en-US" dirty="0" err="1"/>
              <a:t>Colour</a:t>
            </a:r>
            <a:r>
              <a:rPr lang="en-US" dirty="0"/>
              <a:t> plays a very important role in communications. Orange represents dynamism, responsiveness (BOB), Blue represents trust and depth (SBI, </a:t>
            </a:r>
            <a:r>
              <a:rPr lang="en-US" dirty="0" err="1"/>
              <a:t>Canara</a:t>
            </a:r>
            <a:r>
              <a:rPr lang="en-US" dirty="0"/>
              <a:t> , BOI, Citibank, HDFC), Maroon represents warmth of lasting relationship, Grey represents stability, White represents ethics </a:t>
            </a:r>
          </a:p>
        </p:txBody>
      </p:sp>
    </p:spTree>
    <p:extLst>
      <p:ext uri="{BB962C8B-B14F-4D97-AF65-F5344CB8AC3E}">
        <p14:creationId xmlns:p14="http://schemas.microsoft.com/office/powerpoint/2010/main" val="2210003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circle(in)">
                                      <p:cBhvr>
                                        <p:cTn id="23" dur="2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77003"/>
            <a:ext cx="9404723" cy="231006"/>
          </a:xfrm>
        </p:spPr>
        <p:txBody>
          <a:bodyPr>
            <a:normAutofit fontScale="90000"/>
          </a:bodyPr>
          <a:lstStyle/>
          <a:p>
            <a:endParaRPr lang="en-US" dirty="0"/>
          </a:p>
        </p:txBody>
      </p:sp>
      <p:sp>
        <p:nvSpPr>
          <p:cNvPr id="3" name="Content Placeholder 2"/>
          <p:cNvSpPr>
            <a:spLocks noGrp="1"/>
          </p:cNvSpPr>
          <p:nvPr>
            <p:ph idx="1"/>
          </p:nvPr>
        </p:nvSpPr>
        <p:spPr>
          <a:xfrm>
            <a:off x="259882" y="77003"/>
            <a:ext cx="11656194" cy="6780997"/>
          </a:xfrm>
        </p:spPr>
        <p:txBody>
          <a:bodyPr>
            <a:normAutofit lnSpcReduction="10000"/>
          </a:bodyPr>
          <a:lstStyle/>
          <a:p>
            <a:r>
              <a:rPr lang="en-US" sz="1800" dirty="0"/>
              <a:t>Slogans are a part of branding. Some  Popular slogans of Indian banks are:</a:t>
            </a:r>
          </a:p>
          <a:p>
            <a:r>
              <a:rPr lang="en-US" sz="1800" dirty="0"/>
              <a:t>The Banker to Every Indian              SBI</a:t>
            </a:r>
          </a:p>
          <a:p>
            <a:r>
              <a:rPr lang="en-US" sz="1800" dirty="0"/>
              <a:t>The name you can trust upon         PNB</a:t>
            </a:r>
          </a:p>
          <a:p>
            <a:r>
              <a:rPr lang="en-US" sz="1800" dirty="0"/>
              <a:t>Good people to bank with              Union Bank of India</a:t>
            </a:r>
          </a:p>
          <a:p>
            <a:r>
              <a:rPr lang="en-US" sz="1800" dirty="0"/>
              <a:t>We understand your World              HDFC Bank</a:t>
            </a:r>
          </a:p>
          <a:p>
            <a:r>
              <a:rPr lang="en-US" sz="1800" dirty="0"/>
              <a:t>BADTHI KI NAAM ZINDAGI                AXIS bank</a:t>
            </a:r>
          </a:p>
          <a:p>
            <a:r>
              <a:rPr lang="en-US" sz="1800" dirty="0"/>
              <a:t>India’s International bank                </a:t>
            </a:r>
            <a:r>
              <a:rPr lang="en-US" sz="1800" dirty="0" err="1"/>
              <a:t>Bank</a:t>
            </a:r>
            <a:r>
              <a:rPr lang="en-US" sz="1800" dirty="0"/>
              <a:t> of Baroda</a:t>
            </a:r>
          </a:p>
          <a:p>
            <a:r>
              <a:rPr lang="en-US" sz="1800" dirty="0"/>
              <a:t>Together we can                               </a:t>
            </a:r>
            <a:r>
              <a:rPr lang="en-US" sz="1800" dirty="0" err="1"/>
              <a:t>Canara</a:t>
            </a:r>
            <a:r>
              <a:rPr lang="en-US" sz="1800" dirty="0"/>
              <a:t> bank</a:t>
            </a:r>
          </a:p>
          <a:p>
            <a:r>
              <a:rPr lang="en-US" sz="1800" dirty="0"/>
              <a:t>Prosperity for All                                  Corporation Bank</a:t>
            </a:r>
          </a:p>
          <a:p>
            <a:r>
              <a:rPr lang="en-US" sz="1800" dirty="0"/>
              <a:t>Relationships beyond banking        Bank of India</a:t>
            </a:r>
          </a:p>
          <a:p>
            <a:r>
              <a:rPr lang="en-US" sz="1800" dirty="0"/>
              <a:t>Good people to Grow with             Indian Overseas Bank</a:t>
            </a:r>
          </a:p>
          <a:p>
            <a:r>
              <a:rPr lang="en-US" sz="1800" dirty="0"/>
              <a:t>HUM HAI NA                                       ICICI Bank    </a:t>
            </a:r>
          </a:p>
          <a:p>
            <a:r>
              <a:rPr lang="en-US" sz="1800" dirty="0"/>
              <a:t>AAO SOCHEIN BADA                        IDBI Bank                                 </a:t>
            </a:r>
          </a:p>
          <a:p>
            <a:r>
              <a:rPr lang="en-US" sz="1800" dirty="0"/>
              <a:t>One family , One Bank                     </a:t>
            </a:r>
            <a:r>
              <a:rPr lang="en-US" sz="1800" dirty="0" err="1"/>
              <a:t>Bank</a:t>
            </a:r>
            <a:r>
              <a:rPr lang="en-US" sz="1800" dirty="0"/>
              <a:t> of Maharashtra</a:t>
            </a:r>
          </a:p>
          <a:p>
            <a:r>
              <a:rPr lang="en-US" sz="1800" dirty="0"/>
              <a:t>Central to you since 1911                Central Bank of India</a:t>
            </a:r>
          </a:p>
          <a:p>
            <a:r>
              <a:rPr lang="en-US" sz="1800" dirty="0" err="1"/>
              <a:t>Aapki</a:t>
            </a:r>
            <a:r>
              <a:rPr lang="en-US" sz="1800" dirty="0"/>
              <a:t> </a:t>
            </a:r>
            <a:r>
              <a:rPr lang="en-US" sz="1800" dirty="0" err="1"/>
              <a:t>Bhalai</a:t>
            </a:r>
            <a:r>
              <a:rPr lang="en-US" sz="1800" dirty="0"/>
              <a:t>, </a:t>
            </a:r>
            <a:r>
              <a:rPr lang="en-US" sz="1800" dirty="0" err="1"/>
              <a:t>sabki</a:t>
            </a:r>
            <a:r>
              <a:rPr lang="en-US" sz="1800" dirty="0"/>
              <a:t> </a:t>
            </a:r>
            <a:r>
              <a:rPr lang="en-US" sz="1800" dirty="0" err="1"/>
              <a:t>Bhalai</a:t>
            </a:r>
            <a:r>
              <a:rPr lang="en-US" sz="1800" dirty="0"/>
              <a:t>                </a:t>
            </a:r>
            <a:r>
              <a:rPr lang="en-US" sz="1800" dirty="0" err="1"/>
              <a:t>Bandhan</a:t>
            </a:r>
            <a:r>
              <a:rPr lang="en-US" sz="1800" dirty="0"/>
              <a:t> Bank</a:t>
            </a:r>
          </a:p>
          <a:p>
            <a:r>
              <a:rPr lang="en-US" sz="1800" dirty="0"/>
              <a:t>Banking </a:t>
            </a:r>
            <a:r>
              <a:rPr lang="en-US" sz="1800" dirty="0" err="1"/>
              <a:t>Hatke</a:t>
            </a:r>
            <a:r>
              <a:rPr lang="en-US" sz="1800" dirty="0"/>
              <a:t>                                   IDFC Bank</a:t>
            </a:r>
          </a:p>
          <a:p>
            <a:r>
              <a:rPr lang="en-US" sz="1800" dirty="0"/>
              <a:t>World’s local Bank                             HSBC Bank</a:t>
            </a:r>
          </a:p>
          <a:p>
            <a:endParaRPr lang="en-US" sz="1800" dirty="0"/>
          </a:p>
        </p:txBody>
      </p:sp>
    </p:spTree>
    <p:extLst>
      <p:ext uri="{BB962C8B-B14F-4D97-AF65-F5344CB8AC3E}">
        <p14:creationId xmlns:p14="http://schemas.microsoft.com/office/powerpoint/2010/main" val="3718890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circle(in)">
                                      <p:cBhvr>
                                        <p:cTn id="14" dur="20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arn(inVertical)">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1000"/>
                                        <p:tgtEl>
                                          <p:spTgt spid="3">
                                            <p:txEl>
                                              <p:pRg st="7" end="7"/>
                                            </p:txEl>
                                          </p:spTgt>
                                        </p:tgtEl>
                                      </p:cBhvr>
                                    </p:animEffect>
                                    <p:anim calcmode="lin" valueType="num">
                                      <p:cBhvr>
                                        <p:cTn id="4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Effect transition="in" filter="fade">
                                      <p:cBhvr>
                                        <p:cTn id="54" dur="500"/>
                                        <p:tgtEl>
                                          <p:spTgt spid="3">
                                            <p:txEl>
                                              <p:pRg st="8" end="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Effect transition="in" filter="fade">
                                      <p:cBhvr>
                                        <p:cTn id="59" dur="500"/>
                                        <p:tgtEl>
                                          <p:spTgt spid="3">
                                            <p:txEl>
                                              <p:pRg st="9" end="9"/>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3">
                                            <p:txEl>
                                              <p:pRg st="10" end="10"/>
                                            </p:txEl>
                                          </p:spTgt>
                                        </p:tgtEl>
                                        <p:attrNameLst>
                                          <p:attrName>style.visibility</p:attrName>
                                        </p:attrNameLst>
                                      </p:cBhvr>
                                      <p:to>
                                        <p:strVal val="visible"/>
                                      </p:to>
                                    </p:set>
                                    <p:anim calcmode="lin" valueType="num">
                                      <p:cBhvr additive="base">
                                        <p:cTn id="64"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3">
                                            <p:txEl>
                                              <p:pRg st="11" end="11"/>
                                            </p:txEl>
                                          </p:spTgt>
                                        </p:tgtEl>
                                        <p:attrNameLst>
                                          <p:attrName>style.visibility</p:attrName>
                                        </p:attrNameLst>
                                      </p:cBhvr>
                                      <p:to>
                                        <p:strVal val="visible"/>
                                      </p:to>
                                    </p:set>
                                    <p:anim calcmode="lin" valueType="num">
                                      <p:cBhvr additive="base">
                                        <p:cTn id="70"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3">
                                            <p:txEl>
                                              <p:pRg st="12" end="12"/>
                                            </p:txEl>
                                          </p:spTgt>
                                        </p:tgtEl>
                                        <p:attrNameLst>
                                          <p:attrName>style.visibility</p:attrName>
                                        </p:attrNameLst>
                                      </p:cBhvr>
                                      <p:to>
                                        <p:strVal val="visible"/>
                                      </p:to>
                                    </p:set>
                                    <p:animEffect transition="in" filter="fade">
                                      <p:cBhvr>
                                        <p:cTn id="76" dur="1000"/>
                                        <p:tgtEl>
                                          <p:spTgt spid="3">
                                            <p:txEl>
                                              <p:pRg st="12" end="12"/>
                                            </p:txEl>
                                          </p:spTgt>
                                        </p:tgtEl>
                                      </p:cBhvr>
                                    </p:animEffect>
                                    <p:anim calcmode="lin" valueType="num">
                                      <p:cBhvr>
                                        <p:cTn id="77"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8"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3">
                                            <p:txEl>
                                              <p:pRg st="13" end="13"/>
                                            </p:txEl>
                                          </p:spTgt>
                                        </p:tgtEl>
                                        <p:attrNameLst>
                                          <p:attrName>style.visibility</p:attrName>
                                        </p:attrNameLst>
                                      </p:cBhvr>
                                      <p:to>
                                        <p:strVal val="visible"/>
                                      </p:to>
                                    </p:set>
                                    <p:animEffect transition="in" filter="fade">
                                      <p:cBhvr>
                                        <p:cTn id="83" dur="1000"/>
                                        <p:tgtEl>
                                          <p:spTgt spid="3">
                                            <p:txEl>
                                              <p:pRg st="13" end="13"/>
                                            </p:txEl>
                                          </p:spTgt>
                                        </p:tgtEl>
                                      </p:cBhvr>
                                    </p:animEffect>
                                    <p:anim calcmode="lin" valueType="num">
                                      <p:cBhvr>
                                        <p:cTn id="84"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85"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16" presetClass="entr" presetSubtype="21" fill="hold" nodeType="clickEffect">
                                  <p:stCondLst>
                                    <p:cond delay="0"/>
                                  </p:stCondLst>
                                  <p:childTnLst>
                                    <p:set>
                                      <p:cBhvr>
                                        <p:cTn id="89" dur="1" fill="hold">
                                          <p:stCondLst>
                                            <p:cond delay="0"/>
                                          </p:stCondLst>
                                        </p:cTn>
                                        <p:tgtEl>
                                          <p:spTgt spid="3">
                                            <p:txEl>
                                              <p:pRg st="14" end="14"/>
                                            </p:txEl>
                                          </p:spTgt>
                                        </p:tgtEl>
                                        <p:attrNameLst>
                                          <p:attrName>style.visibility</p:attrName>
                                        </p:attrNameLst>
                                      </p:cBhvr>
                                      <p:to>
                                        <p:strVal val="visible"/>
                                      </p:to>
                                    </p:set>
                                    <p:animEffect transition="in" filter="barn(inVertical)">
                                      <p:cBhvr>
                                        <p:cTn id="90" dur="500"/>
                                        <p:tgtEl>
                                          <p:spTgt spid="3">
                                            <p:txEl>
                                              <p:pRg st="14" end="14"/>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nodeType="clickEffect">
                                  <p:stCondLst>
                                    <p:cond delay="0"/>
                                  </p:stCondLst>
                                  <p:childTnLst>
                                    <p:set>
                                      <p:cBhvr>
                                        <p:cTn id="94" dur="1" fill="hold">
                                          <p:stCondLst>
                                            <p:cond delay="0"/>
                                          </p:stCondLst>
                                        </p:cTn>
                                        <p:tgtEl>
                                          <p:spTgt spid="3">
                                            <p:txEl>
                                              <p:pRg st="15" end="15"/>
                                            </p:txEl>
                                          </p:spTgt>
                                        </p:tgtEl>
                                        <p:attrNameLst>
                                          <p:attrName>style.visibility</p:attrName>
                                        </p:attrNameLst>
                                      </p:cBhvr>
                                      <p:to>
                                        <p:strVal val="visible"/>
                                      </p:to>
                                    </p:set>
                                    <p:animEffect transition="in" filter="wipe(down)">
                                      <p:cBhvr>
                                        <p:cTn id="95" dur="500"/>
                                        <p:tgtEl>
                                          <p:spTgt spid="3">
                                            <p:txEl>
                                              <p:pRg st="15" end="15"/>
                                            </p:txEl>
                                          </p:spTgt>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nodeType="clickEffect">
                                  <p:stCondLst>
                                    <p:cond delay="0"/>
                                  </p:stCondLst>
                                  <p:childTnLst>
                                    <p:set>
                                      <p:cBhvr>
                                        <p:cTn id="99" dur="1" fill="hold">
                                          <p:stCondLst>
                                            <p:cond delay="0"/>
                                          </p:stCondLst>
                                        </p:cTn>
                                        <p:tgtEl>
                                          <p:spTgt spid="3">
                                            <p:txEl>
                                              <p:pRg st="16" end="16"/>
                                            </p:txEl>
                                          </p:spTgt>
                                        </p:tgtEl>
                                        <p:attrNameLst>
                                          <p:attrName>style.visibility</p:attrName>
                                        </p:attrNameLst>
                                      </p:cBhvr>
                                      <p:to>
                                        <p:strVal val="visible"/>
                                      </p:to>
                                    </p:set>
                                    <p:anim calcmode="lin" valueType="num">
                                      <p:cBhvr additive="base">
                                        <p:cTn id="100"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101"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3">
                                            <p:txEl>
                                              <p:pRg st="17" end="17"/>
                                            </p:txEl>
                                          </p:spTgt>
                                        </p:tgtEl>
                                        <p:attrNameLst>
                                          <p:attrName>style.visibility</p:attrName>
                                        </p:attrNameLst>
                                      </p:cBhvr>
                                      <p:to>
                                        <p:strVal val="visible"/>
                                      </p:to>
                                    </p:set>
                                    <p:animEffect transition="in" filter="fade">
                                      <p:cBhvr>
                                        <p:cTn id="106" dur="5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People</a:t>
            </a:r>
          </a:p>
        </p:txBody>
      </p:sp>
      <p:sp>
        <p:nvSpPr>
          <p:cNvPr id="3" name="Content Placeholder 2"/>
          <p:cNvSpPr>
            <a:spLocks noGrp="1"/>
          </p:cNvSpPr>
          <p:nvPr>
            <p:ph idx="1"/>
          </p:nvPr>
        </p:nvSpPr>
        <p:spPr>
          <a:xfrm>
            <a:off x="87429" y="805346"/>
            <a:ext cx="11915273" cy="5836085"/>
          </a:xfrm>
        </p:spPr>
        <p:txBody>
          <a:bodyPr/>
          <a:lstStyle/>
          <a:p>
            <a:r>
              <a:rPr lang="en-US" dirty="0"/>
              <a:t>Those people who are involved in selling a product or service, designing it, managing teams, representing customers, etc. The ‘people’ element involves anyone directly, or indirectly, involved in the business side of the enterprise. We need a manger who handles his team well. In a way the manager is an asset to the company. We need employees who are able to empathize with customers and handle their requirement as per company guidelines.</a:t>
            </a:r>
          </a:p>
          <a:p>
            <a:r>
              <a:rPr lang="en-US" dirty="0"/>
              <a:t>Not all of these people get in touch with the customers.  But all these people have their own roles to play in the production, marketing, distribution, and delivery of the products and services to the customers.</a:t>
            </a:r>
          </a:p>
          <a:p>
            <a:r>
              <a:rPr lang="en-US" dirty="0"/>
              <a:t>In the realm of marketing, giving customers nothing but the best experience in using their products and dealing with their people is the key to gaining more new customers and keeping more of the existing customers.  Patronage and loyalty are end results of great customer experience</a:t>
            </a:r>
          </a:p>
          <a:p>
            <a:r>
              <a:rPr lang="en-US" dirty="0"/>
              <a:t>Customers always want to be assured that they can talk to people who are willing and able to help them in case they have problems or concerns with the products they bought or the services they availed of.  Companies should ensure that they have customer-friendly people who are ready to serve their customers’ needs.</a:t>
            </a:r>
          </a:p>
          <a:p>
            <a:r>
              <a:rPr lang="en-US" dirty="0"/>
              <a:t>Companies should take time to hire people who have the competence and expertise in the particular industry they are operating in. Investing in high caliber people will allow businesses to come up with the best products and services for their target customers.  Having these people represent the company will also give the company a positive image in the eyes of the consumers. Investment also involves training and skill </a:t>
            </a:r>
            <a:r>
              <a:rPr lang="en-US" dirty="0" err="1"/>
              <a:t>upgradation</a:t>
            </a:r>
            <a:r>
              <a:rPr lang="en-US" dirty="0"/>
              <a:t>.</a:t>
            </a:r>
          </a:p>
        </p:txBody>
      </p:sp>
    </p:spTree>
    <p:extLst>
      <p:ext uri="{BB962C8B-B14F-4D97-AF65-F5344CB8AC3E}">
        <p14:creationId xmlns:p14="http://schemas.microsoft.com/office/powerpoint/2010/main" val="443443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4 Ps of Marketing</a:t>
            </a:r>
          </a:p>
        </p:txBody>
      </p:sp>
      <p:sp>
        <p:nvSpPr>
          <p:cNvPr id="3" name="Content Placeholder 2"/>
          <p:cNvSpPr>
            <a:spLocks noGrp="1"/>
          </p:cNvSpPr>
          <p:nvPr>
            <p:ph idx="1"/>
          </p:nvPr>
        </p:nvSpPr>
        <p:spPr>
          <a:xfrm>
            <a:off x="87429" y="805346"/>
            <a:ext cx="11915273" cy="5836085"/>
          </a:xfrm>
        </p:spPr>
        <p:txBody>
          <a:bodyPr/>
          <a:lstStyle/>
          <a:p>
            <a:r>
              <a:rPr lang="en-US" dirty="0"/>
              <a:t>Product : Quality standards, consistency of performance, standardization of services, after sales service, warranty</a:t>
            </a:r>
          </a:p>
          <a:p>
            <a:r>
              <a:rPr lang="en-US" dirty="0"/>
              <a:t>Price : Cost versus value perception, differential pricing, discounts, credit terms, conversion rates</a:t>
            </a:r>
          </a:p>
          <a:p>
            <a:r>
              <a:rPr lang="en-US" dirty="0"/>
              <a:t>Promotion : Advertising, sales promotion, bundling, sales channel, publicity, direct marketing</a:t>
            </a:r>
          </a:p>
          <a:p>
            <a:r>
              <a:rPr lang="en-US" dirty="0"/>
              <a:t>Place : Delivery location, mode of delivery, how to use online platforms, accessibility of service( </a:t>
            </a:r>
            <a:r>
              <a:rPr lang="en-US" dirty="0" err="1"/>
              <a:t>e.g</a:t>
            </a:r>
            <a:r>
              <a:rPr lang="en-US" dirty="0"/>
              <a:t> to get the vaccine jab you have to go to the </a:t>
            </a:r>
            <a:r>
              <a:rPr lang="en-US" dirty="0" err="1"/>
              <a:t>centre</a:t>
            </a:r>
            <a:r>
              <a:rPr lang="en-US" dirty="0"/>
              <a:t>, although the vial may be available from medicine shop)</a:t>
            </a:r>
          </a:p>
          <a:p>
            <a:r>
              <a:rPr lang="en-US" dirty="0">
                <a:hlinkClick r:id="rId2"/>
              </a:rPr>
              <a:t>https://www.youtube.com/watch?v=7uM_Qrfqolk</a:t>
            </a:r>
            <a:endParaRPr lang="en-US" dirty="0"/>
          </a:p>
          <a:p>
            <a:endParaRPr lang="en-US" dirty="0"/>
          </a:p>
        </p:txBody>
      </p:sp>
    </p:spTree>
    <p:extLst>
      <p:ext uri="{BB962C8B-B14F-4D97-AF65-F5344CB8AC3E}">
        <p14:creationId xmlns:p14="http://schemas.microsoft.com/office/powerpoint/2010/main" val="357081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Process</a:t>
            </a:r>
          </a:p>
        </p:txBody>
      </p:sp>
      <p:sp>
        <p:nvSpPr>
          <p:cNvPr id="3" name="Content Placeholder 2"/>
          <p:cNvSpPr>
            <a:spLocks noGrp="1"/>
          </p:cNvSpPr>
          <p:nvPr>
            <p:ph idx="1"/>
          </p:nvPr>
        </p:nvSpPr>
        <p:spPr>
          <a:xfrm>
            <a:off x="87429" y="805346"/>
            <a:ext cx="11915273" cy="5836085"/>
          </a:xfrm>
        </p:spPr>
        <p:txBody>
          <a:bodyPr>
            <a:normAutofit lnSpcReduction="10000"/>
          </a:bodyPr>
          <a:lstStyle/>
          <a:p>
            <a:r>
              <a:rPr lang="en-US" dirty="0"/>
              <a:t>The processes involved in a product’s delivery will significantly affect the customer’s experience, level of satisfaction, and lifetime value to your business. These processes may include (and are not limited to): Website user experience / Delivery time / Delivery methods and service / waiting time / Communicating with customer support / Aftercare or after sales service.</a:t>
            </a:r>
          </a:p>
          <a:p>
            <a:r>
              <a:rPr lang="en-US" dirty="0"/>
              <a:t>Services are executed through processes. Creation and delivery of services require undertaking of activities in set sequences by following given procedures. For example, opening a savings account in different banks pass through different processes, although the requirements are the same.</a:t>
            </a:r>
          </a:p>
          <a:p>
            <a:pPr fontAlgn="base"/>
            <a:r>
              <a:rPr lang="en-US" b="1" dirty="0"/>
              <a:t>Managing the service process is crucial from marketing perspective due to the following:</a:t>
            </a:r>
            <a:endParaRPr lang="en-US" dirty="0"/>
          </a:p>
          <a:p>
            <a:pPr fontAlgn="base"/>
            <a:r>
              <a:rPr lang="en-US" dirty="0" err="1"/>
              <a:t>i</a:t>
            </a:r>
            <a:r>
              <a:rPr lang="en-US" dirty="0"/>
              <a:t>. Services are processes that are planned, executed, monitored, and controlled by operations department. Operations are not governed by same considerations as that of marketing. There is likely to be a clash between internal orientation of operations and external orientation of marketing. The operations department is generally guided by the goals of efficiency whereas marketing pursues effectiveness.</a:t>
            </a:r>
          </a:p>
          <a:p>
            <a:pPr fontAlgn="base"/>
            <a:r>
              <a:rPr lang="en-US" dirty="0"/>
              <a:t>ii. It is easier for operations to adopt standardization as it facilitates ease and efficiency of process execution. Marketing on the other hand expects the processes to.be flexible so that variations in customer demands can be accommodated.</a:t>
            </a:r>
          </a:p>
          <a:p>
            <a:pPr fontAlgn="base"/>
            <a:r>
              <a:rPr lang="en-US" dirty="0"/>
              <a:t>The process aspect becomes an element of marketing mix in services because services are created by executing a collection of processes by operations department. Although these processes fall within the domain of operations but their subjects are customers. It is this juxtaposition of customer and operations that necessitates inclusion of process in marketing mix so that these reflect customer needs and wants.</a:t>
            </a:r>
          </a:p>
          <a:p>
            <a:endParaRPr lang="en-US" dirty="0"/>
          </a:p>
        </p:txBody>
      </p:sp>
    </p:spTree>
    <p:extLst>
      <p:ext uri="{BB962C8B-B14F-4D97-AF65-F5344CB8AC3E}">
        <p14:creationId xmlns:p14="http://schemas.microsoft.com/office/powerpoint/2010/main" val="4260623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Physical Evidence</a:t>
            </a:r>
          </a:p>
        </p:txBody>
      </p:sp>
      <p:sp>
        <p:nvSpPr>
          <p:cNvPr id="3" name="Content Placeholder 2"/>
          <p:cNvSpPr>
            <a:spLocks noGrp="1"/>
          </p:cNvSpPr>
          <p:nvPr>
            <p:ph idx="1"/>
          </p:nvPr>
        </p:nvSpPr>
        <p:spPr>
          <a:xfrm>
            <a:off x="87429" y="805346"/>
            <a:ext cx="11915273" cy="5836085"/>
          </a:xfrm>
        </p:spPr>
        <p:txBody>
          <a:bodyPr/>
          <a:lstStyle/>
          <a:p>
            <a:r>
              <a:rPr lang="en-US" dirty="0"/>
              <a:t>Physical evidence refers to everything your customers see when interacting with your business. This includes: the physical environment where you provide the product or service, the layout or interior design, your packaging, your branding. Physical evidence can also refer to your staff and how they dress and act.</a:t>
            </a:r>
          </a:p>
          <a:p>
            <a:r>
              <a:rPr lang="en-US" dirty="0"/>
              <a:t>It refers to everything your customers sees or hears when interacting with your business. This includes your branding, your product packaging, a physical space such as a shop, and even the way your staff and sales representatives act and dress – it’s not all about the product. The way that you portray your brand physically has a great impact on consumers and can either lead or an increase, or decrease, in sales.</a:t>
            </a:r>
          </a:p>
          <a:p>
            <a:r>
              <a:rPr lang="en-US" dirty="0"/>
              <a:t>Physical evidence assumes significance because services are intangible. A physical object defines itself but an intangible is not able to do. The evidence that is discernible by senses associated with a service is carrier of meaning. That is, customer’s bank upon physical evidence to extract what a service is all about.</a:t>
            </a:r>
          </a:p>
          <a:p>
            <a:pPr fontAlgn="base"/>
            <a:r>
              <a:rPr lang="en-US" dirty="0"/>
              <a:t>Physical evidence is a collection of tangible cues that signals service quality. Although physical evidence belongs to operations or production area, it becomes a domain of interest to marketing because of its ability to impact customers.</a:t>
            </a:r>
          </a:p>
          <a:p>
            <a:pPr fontAlgn="base"/>
            <a:r>
              <a:rPr lang="en-US" dirty="0"/>
              <a:t>Cleanliness, wall </a:t>
            </a:r>
            <a:r>
              <a:rPr lang="en-US" dirty="0" err="1"/>
              <a:t>colour</a:t>
            </a:r>
            <a:r>
              <a:rPr lang="en-US" dirty="0"/>
              <a:t>, dress of staff, equipment appearance, signboards, stationery, toilet condition, as well as smells and paint on wall convey what a hospital is all about in terms of its quality standards and position in relation to competition.</a:t>
            </a:r>
          </a:p>
          <a:p>
            <a:endParaRPr lang="en-US" dirty="0"/>
          </a:p>
        </p:txBody>
      </p:sp>
    </p:spTree>
    <p:extLst>
      <p:ext uri="{BB962C8B-B14F-4D97-AF65-F5344CB8AC3E}">
        <p14:creationId xmlns:p14="http://schemas.microsoft.com/office/powerpoint/2010/main" val="3802839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normAutofit/>
          </a:bodyPr>
          <a:lstStyle/>
          <a:p>
            <a:pPr fontAlgn="base"/>
            <a:r>
              <a:rPr lang="en-US" b="1" dirty="0"/>
              <a:t>There are two types of evidences—essential and peripheral:</a:t>
            </a:r>
            <a:endParaRPr lang="en-US" dirty="0"/>
          </a:p>
          <a:p>
            <a:pPr fontAlgn="base"/>
            <a:r>
              <a:rPr lang="en-US" b="1" dirty="0" err="1"/>
              <a:t>i</a:t>
            </a:r>
            <a:r>
              <a:rPr lang="en-US" b="1" dirty="0"/>
              <a:t>. Essential Evidence:</a:t>
            </a:r>
            <a:endParaRPr lang="en-US" dirty="0"/>
          </a:p>
          <a:p>
            <a:pPr fontAlgn="base"/>
            <a:r>
              <a:rPr lang="en-US" dirty="0"/>
              <a:t>It represents those things associated with a service that are essential to its creation. Their core nature does not allow a service to be conceived without its presence. For instance, aircraft is essential to airline service and car is essential to a rent a car company.</a:t>
            </a:r>
          </a:p>
          <a:p>
            <a:pPr fontAlgn="base"/>
            <a:r>
              <a:rPr lang="en-US" dirty="0"/>
              <a:t>These are so core to service that they are not passable to customers; however customer may enjoy temporary access to them. The importance of essential evidence stems from the fact that customers form their core opinion or image based on the core evidence. A rent a car company is likely to be perceived poorly if its cars are not maintained properly</a:t>
            </a:r>
          </a:p>
          <a:p>
            <a:pPr fontAlgn="base"/>
            <a:r>
              <a:rPr lang="en-US" b="1" dirty="0"/>
              <a:t>ii. Peripheral Evidence:</a:t>
            </a:r>
            <a:endParaRPr lang="en-US" dirty="0"/>
          </a:p>
          <a:p>
            <a:pPr fontAlgn="base"/>
            <a:r>
              <a:rPr lang="en-US" dirty="0"/>
              <a:t>Evidence in this case is marginal or operates at the fringe of image-making process. Anything that does not get categorized as essential falls into this category. For instance, newspapers, receipts, magazines, dust on the window panes, and floor mats all form peripheral evidence in case of a rent a car operations. Customers make a perception about restaurant on the basis of table linen and decor.</a:t>
            </a:r>
          </a:p>
          <a:p>
            <a:pPr fontAlgn="base"/>
            <a:endParaRPr lang="en-US" dirty="0"/>
          </a:p>
        </p:txBody>
      </p:sp>
    </p:spTree>
    <p:extLst>
      <p:ext uri="{BB962C8B-B14F-4D97-AF65-F5344CB8AC3E}">
        <p14:creationId xmlns:p14="http://schemas.microsoft.com/office/powerpoint/2010/main" val="301308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lstStyle/>
          <a:p>
            <a:pPr fontAlgn="base"/>
            <a:r>
              <a:rPr lang="en-US" dirty="0"/>
              <a:t>Three things important to the creation of place of service delivery are ambience, spatial arrangement, and social setting. Ambience refers to stimuli that customer senses are sensitive about such as lighting, sound, scent, temperature, and touch. All these sensory elements must be coordinated in line with the overall service positioning.</a:t>
            </a:r>
          </a:p>
          <a:p>
            <a:pPr fontAlgn="base"/>
            <a:r>
              <a:rPr lang="en-US" dirty="0"/>
              <a:t>The space dimension is about how spatial utilization. How things are to be arranged in restaurant or retail outlet depends upon the service concept. For instance, in CCD outlets the furniture is arranged in a way to facilitate conversation. Finally, social setting means what kind of social environment is created.</a:t>
            </a:r>
          </a:p>
          <a:p>
            <a:pPr fontAlgn="base"/>
            <a:r>
              <a:rPr lang="en-US" dirty="0"/>
              <a:t>For instance, a service may create a formal setting while another service may promote informality. In this regard people, their </a:t>
            </a:r>
            <a:r>
              <a:rPr lang="en-US" dirty="0" err="1"/>
              <a:t>behaviour</a:t>
            </a:r>
            <a:r>
              <a:rPr lang="en-US" dirty="0"/>
              <a:t>, sound conditions, decor, and spatial arrangement play a defining role. The difference in social setting is discernible when a quick service restaurant is compared with fine formal dine in restaurant.</a:t>
            </a:r>
          </a:p>
          <a:p>
            <a:endParaRPr lang="en-US" dirty="0"/>
          </a:p>
        </p:txBody>
      </p:sp>
    </p:spTree>
    <p:extLst>
      <p:ext uri="{BB962C8B-B14F-4D97-AF65-F5344CB8AC3E}">
        <p14:creationId xmlns:p14="http://schemas.microsoft.com/office/powerpoint/2010/main" val="28439223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Service Blueprints</a:t>
            </a:r>
            <a:br>
              <a:rPr lang="en-US" dirty="0"/>
            </a:br>
            <a:endParaRPr lang="en-US" dirty="0"/>
          </a:p>
        </p:txBody>
      </p:sp>
      <p:sp>
        <p:nvSpPr>
          <p:cNvPr id="3" name="Content Placeholder 2"/>
          <p:cNvSpPr>
            <a:spLocks noGrp="1"/>
          </p:cNvSpPr>
          <p:nvPr>
            <p:ph idx="1"/>
          </p:nvPr>
        </p:nvSpPr>
        <p:spPr>
          <a:xfrm>
            <a:off x="87429" y="805346"/>
            <a:ext cx="11915273" cy="5836085"/>
          </a:xfrm>
        </p:spPr>
        <p:txBody>
          <a:bodyPr/>
          <a:lstStyle/>
          <a:p>
            <a:r>
              <a:rPr lang="en-US" dirty="0"/>
              <a:t>A </a:t>
            </a:r>
            <a:r>
              <a:rPr lang="en-US" b="1" dirty="0"/>
              <a:t>service blueprint</a:t>
            </a:r>
            <a:r>
              <a:rPr lang="en-US" dirty="0"/>
              <a:t> is a diagram that visualizes the relationships between different service components — people, props (physical or digital evidence), and processes — that are directly tied to </a:t>
            </a:r>
            <a:r>
              <a:rPr lang="en-US" dirty="0" err="1"/>
              <a:t>touchpoints</a:t>
            </a:r>
            <a:r>
              <a:rPr lang="en-US" dirty="0"/>
              <a:t> in a specific customer journey. Blueprinting is an ideal approach to experiences that are </a:t>
            </a:r>
            <a:r>
              <a:rPr lang="en-US" dirty="0" err="1"/>
              <a:t>omnichannel</a:t>
            </a:r>
            <a:r>
              <a:rPr lang="en-US" dirty="0"/>
              <a:t>, involve multiple </a:t>
            </a:r>
            <a:r>
              <a:rPr lang="en-US" dirty="0" err="1"/>
              <a:t>touchpoints</a:t>
            </a:r>
            <a:r>
              <a:rPr lang="en-US" dirty="0"/>
              <a:t>, or require a </a:t>
            </a:r>
            <a:r>
              <a:rPr lang="en-US" dirty="0" err="1"/>
              <a:t>crossfunctional</a:t>
            </a:r>
            <a:r>
              <a:rPr lang="en-US" dirty="0"/>
              <a:t> effort (that is, coordination of multiple departments).</a:t>
            </a:r>
          </a:p>
          <a:p>
            <a:r>
              <a:rPr lang="en-US" dirty="0"/>
              <a:t> A service blueprint corresponds to a specific customer journey and the specific user goals associated to that journey. This journey can vary in scope. Thus, for the same service, you may have multiple blueprints if there are several different scenarios that it can accommodate. For example, opening a savings account in different banks pass through different processes, although the requirements are the same, in some banks there is a process of representatives visiting the customer’s homes for opening the account , while in some banks customers have to visit in person to the bank along with their original documents for opening account.</a:t>
            </a:r>
          </a:p>
          <a:p>
            <a:r>
              <a:rPr lang="en-US" dirty="0"/>
              <a:t>Service blueprints should always align to a business goal: reducing redundancies, improving the employee experience, or converging </a:t>
            </a:r>
            <a:r>
              <a:rPr lang="en-US" dirty="0" err="1"/>
              <a:t>siloed</a:t>
            </a:r>
            <a:r>
              <a:rPr lang="en-US" dirty="0"/>
              <a:t> processes.</a:t>
            </a:r>
          </a:p>
          <a:p>
            <a:r>
              <a:rPr lang="en-US" dirty="0"/>
              <a:t>Advantages :</a:t>
            </a:r>
          </a:p>
          <a:p>
            <a:r>
              <a:rPr lang="en-US" dirty="0"/>
              <a:t>1. Help businesses </a:t>
            </a:r>
            <a:r>
              <a:rPr lang="en-US" b="1" dirty="0"/>
              <a:t>discover weaknesses</a:t>
            </a:r>
            <a:r>
              <a:rPr lang="en-US" dirty="0"/>
              <a:t>. Poor user experiences are often due to an internal organizational shortcoming — a weak link in the ecosystem. Blueprinting exposes the big picture and offers a map of dependencies, thus allowing a business to discover a weak leak at its roots.</a:t>
            </a:r>
          </a:p>
        </p:txBody>
      </p:sp>
    </p:spTree>
    <p:extLst>
      <p:ext uri="{BB962C8B-B14F-4D97-AF65-F5344CB8AC3E}">
        <p14:creationId xmlns:p14="http://schemas.microsoft.com/office/powerpoint/2010/main" val="167122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normAutofit/>
          </a:bodyPr>
          <a:lstStyle/>
          <a:p>
            <a:r>
              <a:rPr lang="en-US" dirty="0"/>
              <a:t>2. Blueprints help </a:t>
            </a:r>
            <a:r>
              <a:rPr lang="en-US" b="1" dirty="0"/>
              <a:t>identify opportunities for optimization</a:t>
            </a:r>
            <a:r>
              <a:rPr lang="en-US" dirty="0"/>
              <a:t>. The visualization of relationships in blueprints uncovers potential improvements and ways to eliminate redundancy. For example, information gathered early on in the customer’s journey could possibly be repurposed later on backstage. This approach has three positive effects: (1) customers are delighted when they are recognized the second time — the service feels personal and they save time and effort; (2) employee time and effort are not wasted </a:t>
            </a:r>
            <a:r>
              <a:rPr lang="en-US" dirty="0" err="1"/>
              <a:t>regathering</a:t>
            </a:r>
            <a:r>
              <a:rPr lang="en-US" dirty="0"/>
              <a:t> information; (3) no risk of inconsistent data when the same question isn’t asked twice.</a:t>
            </a:r>
          </a:p>
          <a:p>
            <a:r>
              <a:rPr lang="en-US" dirty="0"/>
              <a:t>3. Blueprinting is most useful when coordinating complex services because it </a:t>
            </a:r>
            <a:r>
              <a:rPr lang="en-US" b="1" dirty="0"/>
              <a:t>bridges </a:t>
            </a:r>
            <a:r>
              <a:rPr lang="en-US" b="1" dirty="0" err="1"/>
              <a:t>crossdepartment</a:t>
            </a:r>
            <a:r>
              <a:rPr lang="en-US" b="1" dirty="0"/>
              <a:t> efforts</a:t>
            </a:r>
            <a:r>
              <a:rPr lang="en-US" dirty="0"/>
              <a:t>. Often, a department’s success is measured by the </a:t>
            </a:r>
            <a:r>
              <a:rPr lang="en-US" dirty="0" err="1"/>
              <a:t>touchpoint</a:t>
            </a:r>
            <a:r>
              <a:rPr lang="en-US" dirty="0"/>
              <a:t> it owns. Blueprinting forces businesses to capture what occurs internally throughout the totality of the customer journey — giving them insight to overlaps and dependencies that departments alone could not see.</a:t>
            </a:r>
          </a:p>
          <a:p>
            <a:r>
              <a:rPr lang="en-US" dirty="0"/>
              <a:t>Key elements of blueprinting : Customer actions, </a:t>
            </a:r>
            <a:r>
              <a:rPr lang="en-US" dirty="0" err="1"/>
              <a:t>Frontstage</a:t>
            </a:r>
            <a:r>
              <a:rPr lang="en-US" dirty="0"/>
              <a:t> actions (moment of truth), Backstage actions, Processes</a:t>
            </a:r>
          </a:p>
          <a:p>
            <a:r>
              <a:rPr lang="en-US" dirty="0"/>
              <a:t>Secondary Elements</a:t>
            </a:r>
            <a:r>
              <a:rPr lang="en-US" b="1" dirty="0"/>
              <a:t> </a:t>
            </a:r>
            <a:r>
              <a:rPr lang="en-US" dirty="0"/>
              <a:t>to service blueprinting : Arrows, Time, Regulations or Policy, Emotion, Metrics are used to create a service blueprint. </a:t>
            </a:r>
          </a:p>
          <a:p>
            <a:r>
              <a:rPr lang="en-US" dirty="0"/>
              <a:t>Service Blueprint help organizations see the big picture of how a service is implemented by the company and used by the customers. They pinpoint dependencies between employee-facing and customer-facing processes in the same visualization and are instrumental in identifying pain points, optimizing complex interactions, and ultimately saving money for the organization and improving the experience for its customers.</a:t>
            </a:r>
          </a:p>
        </p:txBody>
      </p:sp>
    </p:spTree>
    <p:extLst>
      <p:ext uri="{BB962C8B-B14F-4D97-AF65-F5344CB8AC3E}">
        <p14:creationId xmlns:p14="http://schemas.microsoft.com/office/powerpoint/2010/main" val="21939706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normAutofit lnSpcReduction="10000"/>
          </a:bodyPr>
          <a:lstStyle/>
          <a:p>
            <a:r>
              <a:rPr lang="en-US" b="1" dirty="0"/>
              <a:t>Service Mapping</a:t>
            </a:r>
            <a:r>
              <a:rPr lang="en-US" dirty="0"/>
              <a:t> </a:t>
            </a:r>
          </a:p>
          <a:p>
            <a:pPr fontAlgn="base"/>
            <a:r>
              <a:rPr lang="en-US" dirty="0"/>
              <a:t>Service mapping is therefore the practice of diagramming and documenting all of the components needed to operate each service the organization provides, thus enabling service management. According to Mike Bombard, this process defines hierarchical relationships that can be displayed visually, enabling people to see:</a:t>
            </a:r>
          </a:p>
          <a:p>
            <a:pPr fontAlgn="base"/>
            <a:r>
              <a:rPr lang="en-US" dirty="0"/>
              <a:t>The relationship between the service and its components</a:t>
            </a:r>
          </a:p>
          <a:p>
            <a:pPr fontAlgn="base"/>
            <a:r>
              <a:rPr lang="en-US" dirty="0"/>
              <a:t>The relationships to one another</a:t>
            </a:r>
          </a:p>
          <a:p>
            <a:pPr fontAlgn="base"/>
            <a:r>
              <a:rPr lang="en-US" b="1" dirty="0"/>
              <a:t>Employees for Service orientation : </a:t>
            </a:r>
            <a:r>
              <a:rPr lang="en-US" dirty="0"/>
              <a:t>Following traits are expected to be inculcated within the employees in order to have a service orientation :</a:t>
            </a:r>
          </a:p>
          <a:p>
            <a:pPr fontAlgn="base"/>
            <a:r>
              <a:rPr lang="en-US" b="1" dirty="0"/>
              <a:t>1. They’re understanding. </a:t>
            </a:r>
            <a:r>
              <a:rPr lang="en-US" dirty="0"/>
              <a:t>Professionals who are genuinely concerned with the customer’s experience empathize with them and put themselves in the customer’s shoes.</a:t>
            </a:r>
          </a:p>
          <a:p>
            <a:pPr fontAlgn="base"/>
            <a:r>
              <a:rPr lang="en-US" b="1" dirty="0"/>
              <a:t>2. They’re proactive. </a:t>
            </a:r>
            <a:r>
              <a:rPr lang="en-US" dirty="0"/>
              <a:t>The best way to keep customers happy is to prevent problems before they occur, and someone who works with customers on a daily basis often knows this. Therefore, a truly customer service-oriented professional will work to ensure problems don’t arise.</a:t>
            </a:r>
          </a:p>
          <a:p>
            <a:pPr fontAlgn="base"/>
            <a:r>
              <a:rPr lang="en-US" b="1" dirty="0"/>
              <a:t>3. They’re communicative. </a:t>
            </a:r>
            <a:r>
              <a:rPr lang="en-US" dirty="0"/>
              <a:t>Though not the only aspect of customer service, communication still plays a large part in ensuring clients are assisted and satisfied. Customers shouldn’t be kept waiting for long periods of time, and when waiting is necessary, they should be informed with regular updates. Likewise, a professional who is invested in providing a great customer experience will make sure to always greet and acknowledge them  and put other tasks aside when they are present.</a:t>
            </a:r>
          </a:p>
          <a:p>
            <a:pPr fontAlgn="base"/>
            <a:endParaRPr lang="en-US" b="1" dirty="0"/>
          </a:p>
          <a:p>
            <a:pPr fontAlgn="base"/>
            <a:endParaRPr lang="en-US" dirty="0"/>
          </a:p>
          <a:p>
            <a:endParaRPr lang="en-US" dirty="0"/>
          </a:p>
        </p:txBody>
      </p:sp>
    </p:spTree>
    <p:extLst>
      <p:ext uri="{BB962C8B-B14F-4D97-AF65-F5344CB8AC3E}">
        <p14:creationId xmlns:p14="http://schemas.microsoft.com/office/powerpoint/2010/main" val="37981091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lstStyle/>
          <a:p>
            <a:r>
              <a:rPr lang="en-US" b="1" dirty="0"/>
              <a:t>They’re observant. </a:t>
            </a:r>
            <a:r>
              <a:rPr lang="en-US" dirty="0"/>
              <a:t>Sometimes customers won’t be very communicative or will be unsure of what they need. This is where observation skills come into play, and they’re another essential tool in the customer service box.</a:t>
            </a:r>
          </a:p>
          <a:p>
            <a:r>
              <a:rPr lang="en-US" b="1" dirty="0"/>
              <a:t>They’re comprehensive. </a:t>
            </a:r>
            <a:r>
              <a:rPr lang="en-US" dirty="0"/>
              <a:t>They see a problem or need through from start to finish, even if it means regular updates and/or follow-ups in order to do so. Every customer service professional must be able to help their clients, but comprehensive help doesn’t stop with a solution. If you’re looking to enhance your customer service skills, consider following up when possible in order to make sure the customer is satisfied.</a:t>
            </a:r>
          </a:p>
          <a:p>
            <a:endParaRPr lang="en-US" dirty="0"/>
          </a:p>
        </p:txBody>
      </p:sp>
    </p:spTree>
    <p:extLst>
      <p:ext uri="{BB962C8B-B14F-4D97-AF65-F5344CB8AC3E}">
        <p14:creationId xmlns:p14="http://schemas.microsoft.com/office/powerpoint/2010/main" val="33365365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Managing Employees for service orientation</a:t>
            </a:r>
          </a:p>
        </p:txBody>
      </p:sp>
      <p:sp>
        <p:nvSpPr>
          <p:cNvPr id="3" name="Content Placeholder 2"/>
          <p:cNvSpPr>
            <a:spLocks noGrp="1"/>
          </p:cNvSpPr>
          <p:nvPr>
            <p:ph idx="1"/>
          </p:nvPr>
        </p:nvSpPr>
        <p:spPr>
          <a:xfrm>
            <a:off x="87429" y="805346"/>
            <a:ext cx="11915273" cy="5836085"/>
          </a:xfrm>
        </p:spPr>
        <p:txBody>
          <a:bodyPr>
            <a:normAutofit/>
          </a:bodyPr>
          <a:lstStyle/>
          <a:p>
            <a:r>
              <a:rPr lang="en-US" b="1" dirty="0"/>
              <a:t>Service Orientation – Important Workplace Skill</a:t>
            </a:r>
            <a:r>
              <a:rPr lang="en-US" dirty="0"/>
              <a:t>. Service orientation is the ability and desire to anticipate, recognize and meet others’ needs, sometimes even before those needs are articulated. Service-oriented people focus on providing satisfaction and making themselves available to others. Any person carrying out a distinct task in support of others is providing a service. Any group of individuals collectively performing a task in support of a larger task is also demonstrating the delivery of a service.</a:t>
            </a:r>
          </a:p>
          <a:p>
            <a:r>
              <a:rPr lang="en-US" b="1" dirty="0"/>
              <a:t>Service Orientation Skill Development</a:t>
            </a:r>
            <a:r>
              <a:rPr lang="en-US" dirty="0"/>
              <a:t>. Think of your current customers. This could be your company’s direct customers, partners, or ‘internal’ customers, such as other groups within the company (for example, if you are in a support function in Finance or IT functions). Focus on improving the level of service you provide. Identify your customers’ pain points (have they had a complaint to you in the past?), their needs and concerns. Find out what makes them successful and find ways to help them achieve that. Set a clear and measurable set of goals, which will help you benchmark yourself against on a regular basis. Revisit the list you have created and modify it as you get more feedback or as your customers’ need evolve</a:t>
            </a:r>
          </a:p>
          <a:p>
            <a:r>
              <a:rPr lang="en-US" dirty="0"/>
              <a:t>To ensure employees are continuously focused on improving the customer experience, your customer-centric management philosophy must flow down forcefully from senior leadership through middle management and directly to employees. A clear and cohesive vision communicates to employees that the customer experience is not an isolated initiative or expectation for them alone, but that the entire organization is focused on building customer loyalty.</a:t>
            </a:r>
          </a:p>
          <a:p>
            <a:endParaRPr lang="en-US" dirty="0"/>
          </a:p>
          <a:p>
            <a:endParaRPr lang="en-US" dirty="0"/>
          </a:p>
        </p:txBody>
      </p:sp>
    </p:spTree>
    <p:extLst>
      <p:ext uri="{BB962C8B-B14F-4D97-AF65-F5344CB8AC3E}">
        <p14:creationId xmlns:p14="http://schemas.microsoft.com/office/powerpoint/2010/main" val="1792629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normAutofit lnSpcReduction="10000"/>
          </a:bodyPr>
          <a:lstStyle/>
          <a:p>
            <a:r>
              <a:rPr lang="en-US" dirty="0"/>
              <a:t>Managing employees for service orientation may be done through :</a:t>
            </a:r>
          </a:p>
          <a:p>
            <a:r>
              <a:rPr lang="en-US" dirty="0"/>
              <a:t>1. Set clear expectations and hold employees accountable to a high standard of service. :Reinforce how they contribute to satisfying customers, and thus generating profits.</a:t>
            </a:r>
          </a:p>
          <a:p>
            <a:r>
              <a:rPr lang="en-US" dirty="0"/>
              <a:t>2. Recognize success, both on a company and individual employee level.: When an employee does something extraordinary, use it as an opportunity to celebrate the achievement.</a:t>
            </a:r>
          </a:p>
          <a:p>
            <a:r>
              <a:rPr lang="en-US" dirty="0"/>
              <a:t>3. Understand the factors that contribute to employee turnover.: Uncover the root cause of employee frustrations so they can be quickly addressed.</a:t>
            </a:r>
          </a:p>
          <a:p>
            <a:r>
              <a:rPr lang="en-US" dirty="0"/>
              <a:t>4. Provide ongoing coaching, training, and education. :Give employees the tools to make decisions that are beneficial for the company and each individual customer.</a:t>
            </a:r>
          </a:p>
          <a:p>
            <a:r>
              <a:rPr lang="en-US" dirty="0"/>
              <a:t>5. Track performance. : Use metrics to measure and track both customer and employee satisfaction and retention.</a:t>
            </a:r>
          </a:p>
          <a:p>
            <a:r>
              <a:rPr lang="en-US" dirty="0"/>
              <a:t>6. Communicate effectively.: Keep your employees ‘in the loop’ when you implement any changes that stem from their feedback.</a:t>
            </a:r>
          </a:p>
          <a:p>
            <a:r>
              <a:rPr lang="en-US" dirty="0"/>
              <a:t>7. Empower employees.: Give them the knowledge and resources to be successful; your customers will have a better experience because of it.</a:t>
            </a:r>
          </a:p>
          <a:p>
            <a:r>
              <a:rPr lang="en-US" dirty="0"/>
              <a:t>All employees need to know that customer loyalty is paramount and customer-oriented goals should guide their actions and behaviors. Hitting on the points above will help these values become embedded in your organizational DNA, setting the tone for a customer-oriented culture.</a:t>
            </a:r>
          </a:p>
          <a:p>
            <a:endParaRPr lang="en-US" dirty="0"/>
          </a:p>
        </p:txBody>
      </p:sp>
    </p:spTree>
    <p:extLst>
      <p:ext uri="{BB962C8B-B14F-4D97-AF65-F5344CB8AC3E}">
        <p14:creationId xmlns:p14="http://schemas.microsoft.com/office/powerpoint/2010/main" val="1831336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77002"/>
            <a:ext cx="9404723" cy="875899"/>
          </a:xfrm>
        </p:spPr>
        <p:txBody>
          <a:bodyPr/>
          <a:lstStyle/>
          <a:p>
            <a:r>
              <a:rPr lang="en-US" dirty="0"/>
              <a:t>SERVICE MARKETING  MIX  (7 Ps)</a:t>
            </a:r>
          </a:p>
        </p:txBody>
      </p:sp>
      <p:sp>
        <p:nvSpPr>
          <p:cNvPr id="3" name="Content Placeholder 2"/>
          <p:cNvSpPr>
            <a:spLocks noGrp="1"/>
          </p:cNvSpPr>
          <p:nvPr>
            <p:ph idx="1"/>
          </p:nvPr>
        </p:nvSpPr>
        <p:spPr>
          <a:xfrm>
            <a:off x="0" y="779645"/>
            <a:ext cx="12089331" cy="5871411"/>
          </a:xfrm>
        </p:spPr>
        <p:txBody>
          <a:bodyPr>
            <a:normAutofit fontScale="92500" lnSpcReduction="10000"/>
          </a:bodyPr>
          <a:lstStyle/>
          <a:p>
            <a:r>
              <a:rPr lang="en-US" sz="2400" dirty="0"/>
              <a:t>Product : Quality standards, consistency of performance, standardization of services, after sales service, warranty</a:t>
            </a:r>
          </a:p>
          <a:p>
            <a:r>
              <a:rPr lang="en-US" sz="2400" dirty="0"/>
              <a:t>Price : Cost versus value perception, differential pricing, discounts, credit terms, conversion rates</a:t>
            </a:r>
          </a:p>
          <a:p>
            <a:r>
              <a:rPr lang="en-US" sz="2400" dirty="0"/>
              <a:t>Promotion : Advertising, sales promotion, bundling, sales channel, publicity, direct marketing</a:t>
            </a:r>
          </a:p>
          <a:p>
            <a:r>
              <a:rPr lang="en-US" sz="2400" dirty="0"/>
              <a:t>Place : Delivery location, mode of delivery, how to use online platforms, accessibility of service( </a:t>
            </a:r>
            <a:r>
              <a:rPr lang="en-US" sz="2400" dirty="0" err="1"/>
              <a:t>e.g</a:t>
            </a:r>
            <a:r>
              <a:rPr lang="en-US" sz="2400" dirty="0"/>
              <a:t> to get the vaccine jab you have to go to the </a:t>
            </a:r>
            <a:r>
              <a:rPr lang="en-US" sz="2400" dirty="0" err="1"/>
              <a:t>centre</a:t>
            </a:r>
            <a:r>
              <a:rPr lang="en-US" sz="2400" dirty="0"/>
              <a:t>, although the vial may be available from medicine shop)</a:t>
            </a:r>
          </a:p>
          <a:p>
            <a:r>
              <a:rPr lang="en-US" sz="2400" dirty="0"/>
              <a:t>People : Employees, distribution channels </a:t>
            </a:r>
            <a:r>
              <a:rPr lang="en-US" sz="2400" dirty="0" err="1"/>
              <a:t>etc</a:t>
            </a:r>
            <a:r>
              <a:rPr lang="en-US" sz="2400" dirty="0"/>
              <a:t> who are involved in last leg connectivity with customers, incentives, </a:t>
            </a:r>
            <a:r>
              <a:rPr lang="en-US" sz="2400" dirty="0" err="1"/>
              <a:t>trainning</a:t>
            </a:r>
            <a:r>
              <a:rPr lang="en-US" sz="2400" dirty="0"/>
              <a:t> ( </a:t>
            </a:r>
            <a:r>
              <a:rPr lang="en-US" sz="2400" dirty="0" err="1"/>
              <a:t>Licious</a:t>
            </a:r>
            <a:r>
              <a:rPr lang="en-US" sz="2400" dirty="0"/>
              <a:t> ask for rating delivery time and delivery person along with products)</a:t>
            </a:r>
          </a:p>
          <a:p>
            <a:r>
              <a:rPr lang="en-US" sz="2400" dirty="0"/>
              <a:t>Process : Workflow standardization , quality control, customer involvement, </a:t>
            </a:r>
          </a:p>
          <a:p>
            <a:r>
              <a:rPr lang="en-US" sz="2400" dirty="0"/>
              <a:t>Physical Evidence : Environment in which delivery takes place, goods exhibited for showing nature of service, (factory cleanliness in case of food and hotel interiors and rooms in case hospitality, school building in case of education, trophies </a:t>
            </a:r>
            <a:r>
              <a:rPr lang="en-US" sz="2400" dirty="0" err="1"/>
              <a:t>won,etc</a:t>
            </a:r>
            <a:r>
              <a:rPr lang="en-US" sz="2400" dirty="0"/>
              <a:t>)</a:t>
            </a:r>
          </a:p>
          <a:p>
            <a:endParaRPr lang="en-US" sz="2400" dirty="0"/>
          </a:p>
        </p:txBody>
      </p:sp>
    </p:spTree>
    <p:extLst>
      <p:ext uri="{BB962C8B-B14F-4D97-AF65-F5344CB8AC3E}">
        <p14:creationId xmlns:p14="http://schemas.microsoft.com/office/powerpoint/2010/main" val="422512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80">
                                          <p:stCondLst>
                                            <p:cond delay="0"/>
                                          </p:stCondLst>
                                        </p:cTn>
                                        <p:tgtEl>
                                          <p:spTgt spid="3">
                                            <p:txEl>
                                              <p:pRg st="1" end="1"/>
                                            </p:txEl>
                                          </p:spTgt>
                                        </p:tgtEl>
                                      </p:cBhvr>
                                    </p:animEffect>
                                    <p:anim calcmode="lin" valueType="num">
                                      <p:cBhvr>
                                        <p:cTn id="1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1" end="1"/>
                                            </p:txEl>
                                          </p:spTgt>
                                        </p:tgtEl>
                                      </p:cBhvr>
                                      <p:to x="100000" y="60000"/>
                                    </p:animScale>
                                    <p:animScale>
                                      <p:cBhvr>
                                        <p:cTn id="20" dur="166" decel="50000">
                                          <p:stCondLst>
                                            <p:cond delay="676"/>
                                          </p:stCondLst>
                                        </p:cTn>
                                        <p:tgtEl>
                                          <p:spTgt spid="3">
                                            <p:txEl>
                                              <p:pRg st="1" end="1"/>
                                            </p:txEl>
                                          </p:spTgt>
                                        </p:tgtEl>
                                      </p:cBhvr>
                                      <p:to x="100000" y="100000"/>
                                    </p:animScale>
                                    <p:animScale>
                                      <p:cBhvr>
                                        <p:cTn id="21" dur="26">
                                          <p:stCondLst>
                                            <p:cond delay="1312"/>
                                          </p:stCondLst>
                                        </p:cTn>
                                        <p:tgtEl>
                                          <p:spTgt spid="3">
                                            <p:txEl>
                                              <p:pRg st="1" end="1"/>
                                            </p:txEl>
                                          </p:spTgt>
                                        </p:tgtEl>
                                      </p:cBhvr>
                                      <p:to x="100000" y="80000"/>
                                    </p:animScale>
                                    <p:animScale>
                                      <p:cBhvr>
                                        <p:cTn id="22" dur="166" decel="50000">
                                          <p:stCondLst>
                                            <p:cond delay="1338"/>
                                          </p:stCondLst>
                                        </p:cTn>
                                        <p:tgtEl>
                                          <p:spTgt spid="3">
                                            <p:txEl>
                                              <p:pRg st="1" end="1"/>
                                            </p:txEl>
                                          </p:spTgt>
                                        </p:tgtEl>
                                      </p:cBhvr>
                                      <p:to x="100000" y="100000"/>
                                    </p:animScale>
                                    <p:animScale>
                                      <p:cBhvr>
                                        <p:cTn id="23" dur="26">
                                          <p:stCondLst>
                                            <p:cond delay="1642"/>
                                          </p:stCondLst>
                                        </p:cTn>
                                        <p:tgtEl>
                                          <p:spTgt spid="3">
                                            <p:txEl>
                                              <p:pRg st="1" end="1"/>
                                            </p:txEl>
                                          </p:spTgt>
                                        </p:tgtEl>
                                      </p:cBhvr>
                                      <p:to x="100000" y="90000"/>
                                    </p:animScale>
                                    <p:animScale>
                                      <p:cBhvr>
                                        <p:cTn id="24" dur="166" decel="50000">
                                          <p:stCondLst>
                                            <p:cond delay="1668"/>
                                          </p:stCondLst>
                                        </p:cTn>
                                        <p:tgtEl>
                                          <p:spTgt spid="3">
                                            <p:txEl>
                                              <p:pRg st="1" end="1"/>
                                            </p:txEl>
                                          </p:spTgt>
                                        </p:tgtEl>
                                      </p:cBhvr>
                                      <p:to x="100000" y="100000"/>
                                    </p:animScale>
                                    <p:animScale>
                                      <p:cBhvr>
                                        <p:cTn id="25" dur="26">
                                          <p:stCondLst>
                                            <p:cond delay="1808"/>
                                          </p:stCondLst>
                                        </p:cTn>
                                        <p:tgtEl>
                                          <p:spTgt spid="3">
                                            <p:txEl>
                                              <p:pRg st="1" end="1"/>
                                            </p:txEl>
                                          </p:spTgt>
                                        </p:tgtEl>
                                      </p:cBhvr>
                                      <p:to x="100000" y="95000"/>
                                    </p:animScale>
                                    <p:animScale>
                                      <p:cBhvr>
                                        <p:cTn id="26" dur="166" decel="50000">
                                          <p:stCondLst>
                                            <p:cond delay="1834"/>
                                          </p:stCondLst>
                                        </p:cTn>
                                        <p:tgtEl>
                                          <p:spTgt spid="3">
                                            <p:txEl>
                                              <p:pRg st="1" end="1"/>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barn(inVertical)">
                                      <p:cBhvr>
                                        <p:cTn id="31" dur="5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wipe(down)">
                                      <p:cBhvr>
                                        <p:cTn id="36" dur="5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additive="base">
                                        <p:cTn id="4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500"/>
                                        <p:tgtEl>
                                          <p:spTgt spid="3">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3">
                                            <p:txEl>
                                              <p:pRg st="6" end="6"/>
                                            </p:txEl>
                                          </p:spTgt>
                                        </p:tgtEl>
                                        <p:attrNameLst>
                                          <p:attrName>style.visibility</p:attrName>
                                        </p:attrNameLst>
                                      </p:cBhvr>
                                      <p:to>
                                        <p:strVal val="visible"/>
                                      </p:to>
                                    </p:set>
                                    <p:anim calcmode="lin" valueType="num">
                                      <p:cBhvr additive="base">
                                        <p:cTn id="5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Distribution strategies of services</a:t>
            </a:r>
          </a:p>
        </p:txBody>
      </p:sp>
      <p:sp>
        <p:nvSpPr>
          <p:cNvPr id="3" name="Content Placeholder 2"/>
          <p:cNvSpPr>
            <a:spLocks noGrp="1"/>
          </p:cNvSpPr>
          <p:nvPr>
            <p:ph idx="1"/>
          </p:nvPr>
        </p:nvSpPr>
        <p:spPr>
          <a:xfrm>
            <a:off x="87429" y="805346"/>
            <a:ext cx="11915273" cy="5836085"/>
          </a:xfrm>
        </p:spPr>
        <p:txBody>
          <a:bodyPr>
            <a:normAutofit/>
          </a:bodyPr>
          <a:lstStyle/>
          <a:p>
            <a:r>
              <a:rPr lang="en-US" dirty="0"/>
              <a:t>The distribution strategies depend upon several factors : type of product, how the service is delivered, type of delivery channel , </a:t>
            </a:r>
            <a:r>
              <a:rPr lang="en-US" dirty="0" err="1"/>
              <a:t>etc</a:t>
            </a:r>
            <a:r>
              <a:rPr lang="en-US" dirty="0"/>
              <a:t> </a:t>
            </a:r>
          </a:p>
          <a:p>
            <a:r>
              <a:rPr lang="en-US" dirty="0"/>
              <a:t>Information and promotion flow, Negotiation flow, Product flow determined by nature of product.</a:t>
            </a:r>
          </a:p>
          <a:p>
            <a:r>
              <a:rPr lang="en-US" dirty="0"/>
              <a:t>How the Service is Delivered : single or multiple sites, such as theaters (single) or car rental chains (multiple).  As well as channel preferences and channel arbitrage become important in this case. </a:t>
            </a:r>
          </a:p>
          <a:p>
            <a:r>
              <a:rPr lang="en-US" dirty="0"/>
              <a:t>For services that are complex and have a high perceived risk, people tend to rely on personal channels. For example, customers are happy to apply for credit cards using remote channels but prefer a face-to-face transaction when obtaining a mortgage. Individuals with greater confidence in and knowledge about a service and/or the channel are more likely to use impersonal and self-service channels. </a:t>
            </a:r>
          </a:p>
          <a:p>
            <a:r>
              <a:rPr lang="en-US" dirty="0"/>
              <a:t>Customers who look for the functional aspects of a transaction prefer more convenience. This often means the use of impersonal and self-service channels. Customers with social motives tend to use personal channels. </a:t>
            </a:r>
          </a:p>
          <a:p>
            <a:r>
              <a:rPr lang="en-US" dirty="0"/>
              <a:t>Convenience is a key driver of channel choice for the majority of consumers. A customer’s search for convenience is not confined to the purchase of core products. It also extends to convenient times and places and easy access to supplementary services, especially information, reservations and problem solving.</a:t>
            </a:r>
          </a:p>
          <a:p>
            <a:r>
              <a:rPr lang="en-US" dirty="0"/>
              <a:t>Location of delivery channel :In the first step, strategic location considerations are developed to help identify the general types of location a service firm should aim for. In the second step, tactical considerations are used to choose between specific sites of a similar type that fit the overall location strategy. </a:t>
            </a:r>
          </a:p>
          <a:p>
            <a:endParaRPr lang="en-US" dirty="0"/>
          </a:p>
          <a:p>
            <a:endParaRPr lang="en-US" dirty="0"/>
          </a:p>
          <a:p>
            <a:endParaRPr lang="en-US" dirty="0"/>
          </a:p>
        </p:txBody>
      </p:sp>
    </p:spTree>
    <p:extLst>
      <p:ext uri="{BB962C8B-B14F-4D97-AF65-F5344CB8AC3E}">
        <p14:creationId xmlns:p14="http://schemas.microsoft.com/office/powerpoint/2010/main" val="1545684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lstStyle/>
          <a:p>
            <a:r>
              <a:rPr lang="en-US" dirty="0"/>
              <a:t>In general, firms have to achieve a balance between ease of access and convenience for their customers and the cost of providing that access and convenience. While some segments are willing to pay premium for ease of access and convenience, others prefer to travel and spend time for a lower price. Tactical considerations include, nature of place, presence of competitors, presence of customers, cost of establishment, availability of raw materials and </a:t>
            </a:r>
            <a:r>
              <a:rPr lang="en-US" dirty="0" err="1"/>
              <a:t>labour</a:t>
            </a:r>
            <a:r>
              <a:rPr lang="en-US" dirty="0"/>
              <a:t>, </a:t>
            </a:r>
            <a:r>
              <a:rPr lang="en-US" dirty="0" err="1"/>
              <a:t>etc</a:t>
            </a:r>
            <a:endParaRPr lang="en-US" dirty="0"/>
          </a:p>
          <a:p>
            <a:r>
              <a:rPr lang="en-US" dirty="0"/>
              <a:t>Time of delivery include customer needs and wants, economy of working hours, technological support in terms of virtual assistant, phone banking , </a:t>
            </a:r>
            <a:r>
              <a:rPr lang="en-US" dirty="0" err="1"/>
              <a:t>etc</a:t>
            </a:r>
            <a:endParaRPr lang="en-US" dirty="0"/>
          </a:p>
          <a:p>
            <a:r>
              <a:rPr lang="en-US" dirty="0"/>
              <a:t>Combining all these factors franchising is becoming an attractive business proposition.</a:t>
            </a:r>
          </a:p>
          <a:p>
            <a:endParaRPr lang="en-US" dirty="0"/>
          </a:p>
        </p:txBody>
      </p:sp>
    </p:spTree>
    <p:extLst>
      <p:ext uri="{BB962C8B-B14F-4D97-AF65-F5344CB8AC3E}">
        <p14:creationId xmlns:p14="http://schemas.microsoft.com/office/powerpoint/2010/main" val="29175636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Challenges in Distribution of Services</a:t>
            </a:r>
          </a:p>
        </p:txBody>
      </p:sp>
      <p:sp>
        <p:nvSpPr>
          <p:cNvPr id="3" name="Content Placeholder 2"/>
          <p:cNvSpPr>
            <a:spLocks noGrp="1"/>
          </p:cNvSpPr>
          <p:nvPr>
            <p:ph idx="1"/>
          </p:nvPr>
        </p:nvSpPr>
        <p:spPr>
          <a:xfrm>
            <a:off x="87429" y="805346"/>
            <a:ext cx="11915273" cy="5836085"/>
          </a:xfrm>
        </p:spPr>
        <p:txBody>
          <a:bodyPr>
            <a:normAutofit/>
          </a:bodyPr>
          <a:lstStyle/>
          <a:p>
            <a:r>
              <a:rPr lang="en-US" dirty="0"/>
              <a:t>1. INTANGIBILITY. No such built-in emotional appeal exists in the intangible world of services as in case of goods like </a:t>
            </a:r>
            <a:r>
              <a:rPr lang="en-US" dirty="0" err="1"/>
              <a:t>colour</a:t>
            </a:r>
            <a:r>
              <a:rPr lang="en-US" dirty="0"/>
              <a:t>, touch, shapes, portability. So it is left to their imagination and perception to form an idea about service quality.</a:t>
            </a:r>
          </a:p>
          <a:p>
            <a:r>
              <a:rPr lang="en-US" dirty="0"/>
              <a:t>2. LACK OF OWNERSHIP. In case of goods, feeling of ownership is generated through taking the product home and exclusive right to use it. However it is uncontrollable in case services.</a:t>
            </a:r>
          </a:p>
          <a:p>
            <a:r>
              <a:rPr lang="en-US" dirty="0"/>
              <a:t>3. PERISHABILITY. Since services cease to exist, presence of seller is a must for providing service.</a:t>
            </a:r>
          </a:p>
          <a:p>
            <a:r>
              <a:rPr lang="en-US" dirty="0"/>
              <a:t>4. HETEROGENEITY. Lack of uniformity reduces predictability. So it depends upon each unique interaction. The staff may change, circumstances may change, even ATMs sometimes </a:t>
            </a:r>
            <a:r>
              <a:rPr lang="en-US" dirty="0" err="1"/>
              <a:t>donot</a:t>
            </a:r>
            <a:r>
              <a:rPr lang="en-US" dirty="0"/>
              <a:t> work properly as they run out of cash. So there is  heterogeneity.</a:t>
            </a:r>
          </a:p>
          <a:p>
            <a:r>
              <a:rPr lang="en-US" dirty="0"/>
              <a:t>5. INTERACTIVITY of staff with customers, no human systems with customers (</a:t>
            </a:r>
            <a:r>
              <a:rPr lang="en-US" dirty="0" err="1"/>
              <a:t>eg</a:t>
            </a:r>
            <a:r>
              <a:rPr lang="en-US" dirty="0"/>
              <a:t> ATMs, IVR mode).  For the service to be delivered, the consumer needs to cooperate and coordinate with the service provider. Service marketing experts call it “</a:t>
            </a:r>
            <a:r>
              <a:rPr lang="en-US" dirty="0" err="1"/>
              <a:t>prosumership</a:t>
            </a:r>
            <a:r>
              <a:rPr lang="en-US" dirty="0"/>
              <a:t>”. Service consumers (or </a:t>
            </a:r>
            <a:r>
              <a:rPr lang="en-US" i="1" dirty="0" err="1"/>
              <a:t>prosumers</a:t>
            </a:r>
            <a:r>
              <a:rPr lang="en-US" dirty="0"/>
              <a:t>) have to proactively participate in the service delivery process. </a:t>
            </a:r>
            <a:r>
              <a:rPr lang="en-US" dirty="0" err="1"/>
              <a:t>Eg</a:t>
            </a:r>
            <a:r>
              <a:rPr lang="en-US" dirty="0"/>
              <a:t> while paying bills through internet this should me done in a particular manner only.</a:t>
            </a:r>
          </a:p>
          <a:p>
            <a:endParaRPr lang="en-US" dirty="0"/>
          </a:p>
        </p:txBody>
      </p:sp>
    </p:spTree>
    <p:extLst>
      <p:ext uri="{BB962C8B-B14F-4D97-AF65-F5344CB8AC3E}">
        <p14:creationId xmlns:p14="http://schemas.microsoft.com/office/powerpoint/2010/main" val="2708026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Personal selling in services</a:t>
            </a:r>
          </a:p>
        </p:txBody>
      </p:sp>
      <p:sp>
        <p:nvSpPr>
          <p:cNvPr id="3" name="Content Placeholder 2"/>
          <p:cNvSpPr>
            <a:spLocks noGrp="1"/>
          </p:cNvSpPr>
          <p:nvPr>
            <p:ph idx="1"/>
          </p:nvPr>
        </p:nvSpPr>
        <p:spPr>
          <a:xfrm>
            <a:off x="87429" y="805346"/>
            <a:ext cx="11915273" cy="5836085"/>
          </a:xfrm>
        </p:spPr>
        <p:txBody>
          <a:bodyPr>
            <a:normAutofit/>
          </a:bodyPr>
          <a:lstStyle/>
          <a:p>
            <a:r>
              <a:rPr lang="en-US" dirty="0"/>
              <a:t>Personal selling is when a salesperson meets a potential buyer or buyers face-to-face with the aim of selling a product or service. Once upon a time, sales was 100% personal selling. But now, thanks to globalization, advances in technology, and the rising cost of travel, personal selling is just one of many techniques available to salespeople to warm up a lead and close a deal.</a:t>
            </a:r>
            <a:endParaRPr lang="en-US" dirty="0">
              <a:hlinkClick r:id="rId2"/>
            </a:endParaRPr>
          </a:p>
          <a:p>
            <a:r>
              <a:rPr lang="en-US" dirty="0">
                <a:hlinkClick r:id="rId2"/>
              </a:rPr>
              <a:t>https://www.youtube.com/watch?v=xuMFep7qd9s</a:t>
            </a:r>
            <a:endParaRPr lang="en-US" dirty="0"/>
          </a:p>
          <a:p>
            <a:r>
              <a:rPr lang="en-US" dirty="0"/>
              <a:t>Personal selling techniques : </a:t>
            </a:r>
          </a:p>
          <a:p>
            <a:r>
              <a:rPr lang="en-US" dirty="0"/>
              <a:t>Focus on the right leads : with available data a background research needs to be done and prospects having higher degree of a sale should be zeroed in</a:t>
            </a:r>
            <a:r>
              <a:rPr lang="en-US" b="1" dirty="0"/>
              <a:t>.</a:t>
            </a:r>
          </a:p>
          <a:p>
            <a:r>
              <a:rPr lang="en-US" dirty="0"/>
              <a:t>Exceed expectations through preparation : Buyers don’t want to work with pushy salespeople. For buyers, a positive sales experience involves a sales representative who listens to their needs, is invested in the success of their business and provides relevant information. Active listening is of course vital for sales reps.</a:t>
            </a:r>
          </a:p>
          <a:p>
            <a:r>
              <a:rPr lang="en-US" dirty="0"/>
              <a:t> Add value in the meeting : be done by adding additional inputs regarding business environment, </a:t>
            </a:r>
            <a:r>
              <a:rPr lang="en-US" dirty="0" err="1"/>
              <a:t>etc</a:t>
            </a:r>
            <a:endParaRPr lang="en-US" dirty="0"/>
          </a:p>
          <a:p>
            <a:r>
              <a:rPr lang="en-US" dirty="0"/>
              <a:t>Make it clear you’re in this together :use collaborative words like “we” or “us” instead of words like “I” or “me.” This is a simple method for making the prospective buyer feel like you’re on their side, also  asking intelligent, in-depth questions surrounding their business challenges, and coming back with potential solutions related to your products and services</a:t>
            </a:r>
          </a:p>
          <a:p>
            <a:endParaRPr lang="en-US" dirty="0"/>
          </a:p>
          <a:p>
            <a:endParaRPr lang="en-US" dirty="0"/>
          </a:p>
        </p:txBody>
      </p:sp>
    </p:spTree>
    <p:extLst>
      <p:ext uri="{BB962C8B-B14F-4D97-AF65-F5344CB8AC3E}">
        <p14:creationId xmlns:p14="http://schemas.microsoft.com/office/powerpoint/2010/main" val="25634227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lstStyle/>
          <a:p>
            <a:r>
              <a:rPr lang="en-US" dirty="0"/>
              <a:t>Tell a story. : 5% remember statistics. Storytelling hooks in prospects significantly more than a bunch of dry numbers. Turn how you can add value to your client into a story, with a clear beginning (now), middle (how you’ll work with them) and end (the results they can expect).</a:t>
            </a:r>
          </a:p>
          <a:p>
            <a:r>
              <a:rPr lang="en-US" dirty="0">
                <a:hlinkClick r:id="rId2"/>
              </a:rPr>
              <a:t>https://www.youtube.com/watch?v=U3P5UyN0XA0</a:t>
            </a:r>
            <a:endParaRPr lang="en-US" dirty="0"/>
          </a:p>
          <a:p>
            <a:r>
              <a:rPr lang="en-US" dirty="0">
                <a:hlinkClick r:id="rId3"/>
              </a:rPr>
              <a:t>https://www.youtube.com/watch?v=T5_qqqbOIHM</a:t>
            </a:r>
            <a:endParaRPr lang="en-US" dirty="0"/>
          </a:p>
          <a:p>
            <a:r>
              <a:rPr lang="en-US" b="1" dirty="0"/>
              <a:t>Advertising in service industry : </a:t>
            </a:r>
            <a:r>
              <a:rPr lang="en-US" dirty="0"/>
              <a:t>Different modes are </a:t>
            </a:r>
          </a:p>
          <a:p>
            <a:r>
              <a:rPr lang="en-US" dirty="0"/>
              <a:t>Purchased Online Ads, Social Media Marketing, Traditional Newspaper Ads, Targeted Radio Advertising, Public Speaking Events, Event Sponsorship and Appearances, </a:t>
            </a:r>
          </a:p>
          <a:p>
            <a:r>
              <a:rPr lang="en-US" dirty="0">
                <a:hlinkClick r:id="rId4"/>
              </a:rPr>
              <a:t>https://www.youtube.com/watch?v=oaIH8tiLaaM</a:t>
            </a:r>
            <a:endParaRPr lang="en-US" dirty="0"/>
          </a:p>
          <a:p>
            <a:r>
              <a:rPr lang="en-US" dirty="0"/>
              <a:t>Ethics in advertising</a:t>
            </a:r>
          </a:p>
          <a:p>
            <a:r>
              <a:rPr lang="en-US" dirty="0">
                <a:hlinkClick r:id="rId5"/>
              </a:rPr>
              <a:t>https://www.youtube.com/watch?v=j9AEtFdb1_4&amp;list=RDCMUCch9-kudvO87zJhFewOUzdQ&amp;index=17</a:t>
            </a:r>
            <a:endParaRPr lang="en-US" dirty="0"/>
          </a:p>
          <a:p>
            <a:r>
              <a:rPr lang="en-US" dirty="0"/>
              <a:t>Sales promotion</a:t>
            </a:r>
          </a:p>
          <a:p>
            <a:r>
              <a:rPr lang="en-US" dirty="0">
                <a:hlinkClick r:id="rId6"/>
              </a:rPr>
              <a:t>https://www.youtube.com/watch?v=p7dWQE6kwsw</a:t>
            </a:r>
            <a:endParaRPr lang="en-US" dirty="0"/>
          </a:p>
          <a:p>
            <a:endParaRPr lang="en-US" dirty="0"/>
          </a:p>
          <a:p>
            <a:endParaRPr lang="en-US" b="1" dirty="0"/>
          </a:p>
          <a:p>
            <a:endParaRPr lang="en-US" b="1" dirty="0"/>
          </a:p>
          <a:p>
            <a:endParaRPr lang="en-US" b="1" dirty="0"/>
          </a:p>
          <a:p>
            <a:endParaRPr lang="en-US" b="1" dirty="0"/>
          </a:p>
          <a:p>
            <a:endParaRPr lang="en-US" dirty="0"/>
          </a:p>
          <a:p>
            <a:endParaRPr lang="en-US" dirty="0"/>
          </a:p>
        </p:txBody>
      </p:sp>
    </p:spTree>
    <p:extLst>
      <p:ext uri="{BB962C8B-B14F-4D97-AF65-F5344CB8AC3E}">
        <p14:creationId xmlns:p14="http://schemas.microsoft.com/office/powerpoint/2010/main" val="2733791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 Ps with examples</a:t>
            </a:r>
            <a:br>
              <a:rPr lang="en-US" dirty="0"/>
            </a:br>
            <a:endParaRPr lang="en-US" dirty="0"/>
          </a:p>
        </p:txBody>
      </p:sp>
      <p:sp>
        <p:nvSpPr>
          <p:cNvPr id="3" name="Content Placeholder 2"/>
          <p:cNvSpPr>
            <a:spLocks noGrp="1"/>
          </p:cNvSpPr>
          <p:nvPr>
            <p:ph idx="1"/>
          </p:nvPr>
        </p:nvSpPr>
        <p:spPr/>
        <p:txBody>
          <a:bodyPr/>
          <a:lstStyle/>
          <a:p>
            <a:r>
              <a:rPr lang="en-US" dirty="0">
                <a:hlinkClick r:id="rId2"/>
              </a:rPr>
              <a:t>https://www.youtube.com/watch?v=GhFpvXsmBXY</a:t>
            </a:r>
            <a:endParaRPr lang="en-US" dirty="0"/>
          </a:p>
          <a:p>
            <a:endParaRPr lang="en-US" dirty="0"/>
          </a:p>
          <a:p>
            <a:r>
              <a:rPr lang="en-US" dirty="0">
                <a:hlinkClick r:id="rId3"/>
              </a:rPr>
              <a:t>https://www.youtube.com/watch?v=VKJDhKgDug0</a:t>
            </a:r>
            <a:endParaRPr lang="en-US" dirty="0"/>
          </a:p>
          <a:p>
            <a:endParaRPr lang="en-US" dirty="0"/>
          </a:p>
        </p:txBody>
      </p:sp>
    </p:spTree>
    <p:extLst>
      <p:ext uri="{BB962C8B-B14F-4D97-AF65-F5344CB8AC3E}">
        <p14:creationId xmlns:p14="http://schemas.microsoft.com/office/powerpoint/2010/main" val="1909983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r>
              <a:rPr lang="en-US" dirty="0"/>
              <a:t>Product</a:t>
            </a:r>
          </a:p>
        </p:txBody>
      </p:sp>
      <p:sp>
        <p:nvSpPr>
          <p:cNvPr id="3" name="Content Placeholder 2"/>
          <p:cNvSpPr>
            <a:spLocks noGrp="1"/>
          </p:cNvSpPr>
          <p:nvPr>
            <p:ph idx="1"/>
          </p:nvPr>
        </p:nvSpPr>
        <p:spPr>
          <a:xfrm>
            <a:off x="87429" y="805346"/>
            <a:ext cx="11915273" cy="5836085"/>
          </a:xfrm>
        </p:spPr>
        <p:txBody>
          <a:bodyPr>
            <a:normAutofit/>
          </a:bodyPr>
          <a:lstStyle/>
          <a:p>
            <a:r>
              <a:rPr lang="en-US" dirty="0"/>
              <a:t>Examples of financial products</a:t>
            </a:r>
          </a:p>
          <a:p>
            <a:r>
              <a:rPr lang="en-US" dirty="0"/>
              <a:t>Importance of product </a:t>
            </a:r>
          </a:p>
          <a:p>
            <a:r>
              <a:rPr lang="en-US" dirty="0"/>
              <a:t>Tangibility of product in service marketing</a:t>
            </a:r>
          </a:p>
          <a:p>
            <a:r>
              <a:rPr lang="en-US" dirty="0"/>
              <a:t>How product quality affects service marketing</a:t>
            </a:r>
          </a:p>
          <a:p>
            <a:r>
              <a:rPr lang="en-US" dirty="0"/>
              <a:t>How services play a role in product designing</a:t>
            </a:r>
          </a:p>
          <a:p>
            <a:r>
              <a:rPr lang="en-US" dirty="0"/>
              <a:t>Packaging of service product</a:t>
            </a:r>
          </a:p>
          <a:p>
            <a:r>
              <a:rPr lang="en-US" dirty="0"/>
              <a:t>Role of products in differentiating brands</a:t>
            </a:r>
          </a:p>
          <a:p>
            <a:endParaRPr lang="en-US" dirty="0"/>
          </a:p>
          <a:p>
            <a:endParaRPr lang="en-US" dirty="0"/>
          </a:p>
        </p:txBody>
      </p:sp>
    </p:spTree>
    <p:extLst>
      <p:ext uri="{BB962C8B-B14F-4D97-AF65-F5344CB8AC3E}">
        <p14:creationId xmlns:p14="http://schemas.microsoft.com/office/powerpoint/2010/main" val="1951011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7" y="125129"/>
            <a:ext cx="11286423" cy="539014"/>
          </a:xfrm>
        </p:spPr>
        <p:txBody>
          <a:bodyPr>
            <a:normAutofit fontScale="90000"/>
          </a:bodyPr>
          <a:lstStyle/>
          <a:p>
            <a:endParaRPr lang="en-US" dirty="0"/>
          </a:p>
        </p:txBody>
      </p:sp>
      <p:sp>
        <p:nvSpPr>
          <p:cNvPr id="3" name="Content Placeholder 2"/>
          <p:cNvSpPr>
            <a:spLocks noGrp="1"/>
          </p:cNvSpPr>
          <p:nvPr>
            <p:ph idx="1"/>
          </p:nvPr>
        </p:nvSpPr>
        <p:spPr>
          <a:xfrm>
            <a:off x="87429" y="805346"/>
            <a:ext cx="11915273" cy="5836085"/>
          </a:xfrm>
        </p:spPr>
        <p:txBody>
          <a:bodyPr>
            <a:normAutofit/>
          </a:bodyPr>
          <a:lstStyle/>
          <a:p>
            <a:r>
              <a:rPr lang="en-US" dirty="0"/>
              <a:t>Levels of product : Kotler's Five Product Level model provides businesses with a proven method for structuring their product portfolio to target various customer segments. This enables them to </a:t>
            </a:r>
            <a:r>
              <a:rPr lang="en-US" dirty="0" err="1"/>
              <a:t>analyse</a:t>
            </a:r>
            <a:r>
              <a:rPr lang="en-US" dirty="0"/>
              <a:t> product and customer profitability (sales and costs) in a structured way. </a:t>
            </a:r>
          </a:p>
          <a:p>
            <a:r>
              <a:rPr lang="en-US" b="1" dirty="0"/>
              <a:t>Core product/ benefit: </a:t>
            </a:r>
            <a:r>
              <a:rPr lang="en-US" dirty="0"/>
              <a:t>The fundamental need or want that consumers satisfy by consuming the product or service. For example, the need to save and deposit money.</a:t>
            </a:r>
          </a:p>
          <a:p>
            <a:r>
              <a:rPr lang="en-US" b="1" dirty="0"/>
              <a:t>Generic product: </a:t>
            </a:r>
            <a:r>
              <a:rPr lang="en-US" dirty="0"/>
              <a:t>A version of the product containing only those attributes or characteristics absolutely necessary for it to function. For example, basic savings account, no frills account.</a:t>
            </a:r>
          </a:p>
          <a:p>
            <a:r>
              <a:rPr lang="en-US" b="1" dirty="0"/>
              <a:t>Expected product: </a:t>
            </a:r>
            <a:r>
              <a:rPr lang="en-US" dirty="0"/>
              <a:t>The set of attributes or characteristics that buyers normally expect and agree to when they purchase a product. For </a:t>
            </a:r>
            <a:r>
              <a:rPr lang="en-US" dirty="0" err="1"/>
              <a:t>example,savings</a:t>
            </a:r>
            <a:r>
              <a:rPr lang="en-US" dirty="0"/>
              <a:t> account comes with accurate calculation, timely credit of interest, passbook and </a:t>
            </a:r>
            <a:r>
              <a:rPr lang="en-US" dirty="0" err="1"/>
              <a:t>cheque</a:t>
            </a:r>
            <a:r>
              <a:rPr lang="en-US" dirty="0"/>
              <a:t> book given free.</a:t>
            </a:r>
          </a:p>
          <a:p>
            <a:r>
              <a:rPr lang="en-US" b="1" dirty="0"/>
              <a:t>Augmented product: </a:t>
            </a:r>
            <a:r>
              <a:rPr lang="en-US" dirty="0"/>
              <a:t>The inclusion of additional features, benefits, attributes or related services that serve to differentiate the product from its competitors. For example, the savings account provide you a debit card, mobile banking and internet banking.</a:t>
            </a:r>
          </a:p>
          <a:p>
            <a:r>
              <a:rPr lang="en-US" b="1" dirty="0"/>
              <a:t>Potential product: </a:t>
            </a:r>
            <a:r>
              <a:rPr lang="en-US" dirty="0"/>
              <a:t>This includes all the augmentations and transformations a product might undergo in the future. To ensure future customer loyalty, a business must aim to surprise and delight customers in the future by continuing to augment products. For example, the customer receives SMS alerts for every transactions, statement delivered free every month, </a:t>
            </a:r>
            <a:r>
              <a:rPr lang="en-US" dirty="0" err="1"/>
              <a:t>cheque</a:t>
            </a:r>
            <a:r>
              <a:rPr lang="en-US" dirty="0"/>
              <a:t> book automatically reaching home when nearing end, 24 hours helpline, </a:t>
            </a:r>
            <a:r>
              <a:rPr lang="en-US" dirty="0" err="1"/>
              <a:t>etc</a:t>
            </a:r>
            <a:endParaRPr lang="en-US" dirty="0"/>
          </a:p>
          <a:p>
            <a:endParaRPr lang="en-US" dirty="0"/>
          </a:p>
        </p:txBody>
      </p:sp>
    </p:spTree>
    <p:extLst>
      <p:ext uri="{BB962C8B-B14F-4D97-AF65-F5344CB8AC3E}">
        <p14:creationId xmlns:p14="http://schemas.microsoft.com/office/powerpoint/2010/main" val="357917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10449025" cy="664142"/>
          </a:xfrm>
        </p:spPr>
        <p:txBody>
          <a:bodyPr>
            <a:normAutofit/>
          </a:bodyPr>
          <a:lstStyle/>
          <a:p>
            <a:r>
              <a:rPr lang="en-US" dirty="0"/>
              <a:t>PRICING </a:t>
            </a:r>
          </a:p>
        </p:txBody>
      </p:sp>
      <p:sp>
        <p:nvSpPr>
          <p:cNvPr id="3" name="Content Placeholder 2"/>
          <p:cNvSpPr>
            <a:spLocks noGrp="1"/>
          </p:cNvSpPr>
          <p:nvPr>
            <p:ph idx="1"/>
          </p:nvPr>
        </p:nvSpPr>
        <p:spPr>
          <a:xfrm>
            <a:off x="132348" y="567891"/>
            <a:ext cx="12050829" cy="6290109"/>
          </a:xfrm>
        </p:spPr>
        <p:style>
          <a:lnRef idx="2">
            <a:schemeClr val="accent2"/>
          </a:lnRef>
          <a:fillRef idx="1">
            <a:schemeClr val="lt1"/>
          </a:fillRef>
          <a:effectRef idx="0">
            <a:schemeClr val="accent2"/>
          </a:effectRef>
          <a:fontRef idx="minor">
            <a:schemeClr val="dk1"/>
          </a:fontRef>
        </p:style>
        <p:txBody>
          <a:bodyPr>
            <a:normAutofit lnSpcReduction="10000"/>
          </a:bodyPr>
          <a:lstStyle/>
          <a:p>
            <a:r>
              <a:rPr lang="en-US" sz="2000" dirty="0">
                <a:latin typeface="Arial" panose="020B0604020202020204" pitchFamily="34" charset="0"/>
                <a:cs typeface="Arial" panose="020B0604020202020204" pitchFamily="34" charset="0"/>
              </a:rPr>
              <a:t>OBJECTIVES</a:t>
            </a:r>
          </a:p>
          <a:p>
            <a:r>
              <a:rPr lang="en-US" sz="2000" dirty="0">
                <a:latin typeface="Arial" panose="020B0604020202020204" pitchFamily="34" charset="0"/>
                <a:cs typeface="Arial" panose="020B0604020202020204" pitchFamily="34" charset="0"/>
              </a:rPr>
              <a:t>PROFIT  : Maximizing profit in short term and optimizing in long term</a:t>
            </a:r>
          </a:p>
          <a:p>
            <a:r>
              <a:rPr lang="en-US" sz="2000" dirty="0">
                <a:latin typeface="Arial" panose="020B0604020202020204" pitchFamily="34" charset="0"/>
                <a:cs typeface="Arial" panose="020B0604020202020204" pitchFamily="34" charset="0"/>
              </a:rPr>
              <a:t>SURVIVAL : Competition influences pricing, price is used to beat competition</a:t>
            </a:r>
          </a:p>
          <a:p>
            <a:r>
              <a:rPr lang="en-US" sz="2000" dirty="0">
                <a:latin typeface="Arial" panose="020B0604020202020204" pitchFamily="34" charset="0"/>
                <a:cs typeface="Arial" panose="020B0604020202020204" pitchFamily="34" charset="0"/>
              </a:rPr>
              <a:t>MARKET SHARE : Market penetration is done using price advantage, or discourage new entrants</a:t>
            </a:r>
          </a:p>
          <a:p>
            <a:r>
              <a:rPr lang="en-US" sz="2000" dirty="0">
                <a:latin typeface="Arial" panose="020B0604020202020204" pitchFamily="34" charset="0"/>
                <a:cs typeface="Arial" panose="020B0604020202020204" pitchFamily="34" charset="0"/>
              </a:rPr>
              <a:t>CASH FLOW : Liquidity depends upon sales value and realization</a:t>
            </a:r>
          </a:p>
          <a:p>
            <a:r>
              <a:rPr lang="en-US" sz="2000" dirty="0">
                <a:latin typeface="Arial" panose="020B0604020202020204" pitchFamily="34" charset="0"/>
                <a:cs typeface="Arial" panose="020B0604020202020204" pitchFamily="34" charset="0"/>
              </a:rPr>
              <a:t>COST RECOVERY : Fixed expenses like sunk costs, R &amp; D needs to be recovered and pricing is done accordingly</a:t>
            </a:r>
          </a:p>
          <a:p>
            <a:r>
              <a:rPr lang="en-US" sz="2000" dirty="0">
                <a:latin typeface="Arial" panose="020B0604020202020204" pitchFamily="34" charset="0"/>
                <a:cs typeface="Arial" panose="020B0604020202020204" pitchFamily="34" charset="0"/>
              </a:rPr>
              <a:t>COMMUNICATING IMAGE : Value of goods are communicated as premium through high pricing and not reducing prices send a message of uncompromising on quality levels. </a:t>
            </a:r>
          </a:p>
          <a:p>
            <a:pPr marL="0" indent="0">
              <a:buNone/>
            </a:pPr>
            <a:r>
              <a:rPr lang="en-US" sz="2000" dirty="0">
                <a:latin typeface="Arial" panose="020B0604020202020204" pitchFamily="34" charset="0"/>
                <a:cs typeface="Arial" panose="020B0604020202020204" pitchFamily="34" charset="0"/>
              </a:rPr>
              <a:t> FACTORS</a:t>
            </a:r>
          </a:p>
          <a:p>
            <a:pPr marL="457200" indent="-457200">
              <a:buAutoNum type="arabicPeriod"/>
            </a:pPr>
            <a:r>
              <a:rPr lang="en-US" sz="2000" dirty="0">
                <a:latin typeface="Arial" panose="020B0604020202020204" pitchFamily="34" charset="0"/>
                <a:cs typeface="Arial" panose="020B0604020202020204" pitchFamily="34" charset="0"/>
              </a:rPr>
              <a:t>Objectives of firm: Cost competency, pricing objective is skimming or market penetration</a:t>
            </a:r>
          </a:p>
          <a:p>
            <a:pPr marL="457200" indent="-457200">
              <a:buAutoNum type="arabicPeriod"/>
            </a:pPr>
            <a:r>
              <a:rPr lang="en-US" sz="2000" dirty="0">
                <a:latin typeface="Arial" panose="020B0604020202020204" pitchFamily="34" charset="0"/>
                <a:cs typeface="Arial" panose="020B0604020202020204" pitchFamily="34" charset="0"/>
              </a:rPr>
              <a:t>Characteristics of product and characteristics of market : Competition, customer’s income, durable product or FMCG, obsolescence of product technology</a:t>
            </a:r>
          </a:p>
          <a:p>
            <a:pPr marL="457200" indent="-457200">
              <a:buAutoNum type="arabicPeriod"/>
            </a:pPr>
            <a:r>
              <a:rPr lang="en-US" sz="2000" dirty="0">
                <a:latin typeface="Arial" panose="020B0604020202020204" pitchFamily="34" charset="0"/>
                <a:cs typeface="Arial" panose="020B0604020202020204" pitchFamily="34" charset="0"/>
              </a:rPr>
              <a:t>Cost of inputs : Raw materials, </a:t>
            </a:r>
            <a:r>
              <a:rPr lang="en-US" sz="2000" dirty="0" err="1">
                <a:latin typeface="Arial" panose="020B0604020202020204" pitchFamily="34" charset="0"/>
                <a:cs typeface="Arial" panose="020B0604020202020204" pitchFamily="34" charset="0"/>
              </a:rPr>
              <a:t>labour</a:t>
            </a:r>
            <a:r>
              <a:rPr lang="en-US" sz="2000" dirty="0">
                <a:latin typeface="Arial" panose="020B0604020202020204" pitchFamily="34" charset="0"/>
                <a:cs typeface="Arial" panose="020B0604020202020204" pitchFamily="34" charset="0"/>
              </a:rPr>
              <a:t>, capital cost, royalty payment, exchange rates, import duties and taxes on inputs applicable, transportation cost, dealer discounts, </a:t>
            </a:r>
            <a:r>
              <a:rPr lang="en-US" sz="2000" dirty="0" err="1">
                <a:latin typeface="Arial" panose="020B0604020202020204" pitchFamily="34" charset="0"/>
                <a:cs typeface="Arial" panose="020B0604020202020204" pitchFamily="34" charset="0"/>
              </a:rPr>
              <a:t>etc</a:t>
            </a:r>
            <a:endParaRPr lang="en-US" sz="2000" dirty="0">
              <a:latin typeface="Arial" panose="020B0604020202020204" pitchFamily="34" charset="0"/>
              <a:cs typeface="Arial" panose="020B0604020202020204" pitchFamily="34" charset="0"/>
            </a:endParaRPr>
          </a:p>
          <a:p>
            <a:pPr marL="457200" indent="-457200">
              <a:buAutoNum type="arabicPeriod"/>
            </a:pPr>
            <a:r>
              <a:rPr lang="en-US" sz="2000" dirty="0">
                <a:latin typeface="Arial" panose="020B0604020202020204" pitchFamily="34" charset="0"/>
                <a:cs typeface="Arial" panose="020B0604020202020204" pitchFamily="34" charset="0"/>
              </a:rPr>
              <a:t>Regulatory restrictions : Minimum support price, price ceilings, quotas, employee welfare rules</a:t>
            </a:r>
          </a:p>
        </p:txBody>
      </p:sp>
    </p:spTree>
    <p:extLst>
      <p:ext uri="{BB962C8B-B14F-4D97-AF65-F5344CB8AC3E}">
        <p14:creationId xmlns:p14="http://schemas.microsoft.com/office/powerpoint/2010/main" val="322402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barn(inVertical)">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barn(inVertical)">
                                      <p:cBhvr>
                                        <p:cTn id="48" dur="500"/>
                                        <p:tgtEl>
                                          <p:spTgt spid="3">
                                            <p:txEl>
                                              <p:pRg st="6" end="6"/>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 calcmode="lin" valueType="num">
                                      <p:cBhvr additive="base">
                                        <p:cTn id="5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 calcmode="lin" valueType="num">
                                      <p:cBhvr additive="base">
                                        <p:cTn id="5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3">
                                            <p:txEl>
                                              <p:pRg st="9" end="9"/>
                                            </p:txEl>
                                          </p:spTgt>
                                        </p:tgtEl>
                                        <p:attrNameLst>
                                          <p:attrName>style.visibility</p:attrName>
                                        </p:attrNameLst>
                                      </p:cBhvr>
                                      <p:to>
                                        <p:strVal val="visible"/>
                                      </p:to>
                                    </p:set>
                                    <p:anim calcmode="lin" valueType="num">
                                      <p:cBhvr additive="base">
                                        <p:cTn id="6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3">
                                            <p:txEl>
                                              <p:pRg st="10" end="10"/>
                                            </p:txEl>
                                          </p:spTgt>
                                        </p:tgtEl>
                                        <p:attrNameLst>
                                          <p:attrName>style.visibility</p:attrName>
                                        </p:attrNameLst>
                                      </p:cBhvr>
                                      <p:to>
                                        <p:strVal val="visible"/>
                                      </p:to>
                                    </p:set>
                                    <p:anim calcmode="lin" valueType="num">
                                      <p:cBhvr additive="base">
                                        <p:cTn id="7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 calcmode="lin" valueType="num">
                                      <p:cBhvr additive="base">
                                        <p:cTn id="7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0"/>
            <a:ext cx="10515600" cy="635267"/>
          </a:xfrm>
        </p:spPr>
        <p:txBody>
          <a:bodyPr>
            <a:normAutofit fontScale="90000"/>
          </a:bodyPr>
          <a:lstStyle/>
          <a:p>
            <a:r>
              <a:rPr lang="en-US" dirty="0"/>
              <a:t>PRICING METHODS</a:t>
            </a:r>
          </a:p>
        </p:txBody>
      </p:sp>
      <p:sp>
        <p:nvSpPr>
          <p:cNvPr id="3" name="Content Placeholder 2"/>
          <p:cNvSpPr>
            <a:spLocks noGrp="1"/>
          </p:cNvSpPr>
          <p:nvPr>
            <p:ph idx="1"/>
          </p:nvPr>
        </p:nvSpPr>
        <p:spPr>
          <a:xfrm>
            <a:off x="0" y="651343"/>
            <a:ext cx="12192000" cy="6095966"/>
          </a:xfrm>
        </p:spPr>
        <p:txBody>
          <a:bodyPr>
            <a:normAutofit fontScale="85000" lnSpcReduction="10000"/>
          </a:bodyPr>
          <a:lstStyle/>
          <a:p>
            <a:r>
              <a:rPr lang="en-US" dirty="0"/>
              <a:t>      </a:t>
            </a:r>
            <a:r>
              <a:rPr lang="en-US" sz="2000" dirty="0">
                <a:latin typeface="Arial" panose="020B0604020202020204" pitchFamily="34" charset="0"/>
                <a:cs typeface="Arial" panose="020B0604020202020204" pitchFamily="34" charset="0"/>
              </a:rPr>
              <a:t>                              Cost based Pricing</a:t>
            </a:r>
          </a:p>
          <a:p>
            <a:r>
              <a:rPr lang="en-US" sz="2000" dirty="0">
                <a:latin typeface="Arial" panose="020B0604020202020204" pitchFamily="34" charset="0"/>
                <a:cs typeface="Arial" panose="020B0604020202020204" pitchFamily="34" charset="0"/>
              </a:rPr>
              <a:t>Mark up pricing : Cost plus required profit % (repo rate plus 300 bps)</a:t>
            </a:r>
          </a:p>
          <a:p>
            <a:r>
              <a:rPr lang="en-US" sz="2000" dirty="0">
                <a:latin typeface="Arial" panose="020B0604020202020204" pitchFamily="34" charset="0"/>
                <a:cs typeface="Arial" panose="020B0604020202020204" pitchFamily="34" charset="0"/>
              </a:rPr>
              <a:t>Absorption costing : Assumption is all goods produced is sold</a:t>
            </a:r>
          </a:p>
          <a:p>
            <a:r>
              <a:rPr lang="en-US" sz="2000" dirty="0">
                <a:latin typeface="Arial" panose="020B0604020202020204" pitchFamily="34" charset="0"/>
                <a:cs typeface="Arial" panose="020B0604020202020204" pitchFamily="34" charset="0"/>
              </a:rPr>
              <a:t>Target – return pricing : Target prices is fixed as per return on investment </a:t>
            </a:r>
          </a:p>
          <a:p>
            <a:r>
              <a:rPr lang="en-US" sz="2000" dirty="0">
                <a:latin typeface="Arial" panose="020B0604020202020204" pitchFamily="34" charset="0"/>
                <a:cs typeface="Arial" panose="020B0604020202020204" pitchFamily="34" charset="0"/>
              </a:rPr>
              <a:t>Marginal cost pricing: Variable cost plus part of fixed cost recovered per unit ( short term loans given to top blue corporates at very low interests when having surplus funds)</a:t>
            </a:r>
          </a:p>
          <a:p>
            <a:r>
              <a:rPr lang="en-US" sz="2000" dirty="0">
                <a:latin typeface="Arial" panose="020B0604020202020204" pitchFamily="34" charset="0"/>
                <a:cs typeface="Arial" panose="020B0604020202020204" pitchFamily="34" charset="0"/>
              </a:rPr>
              <a:t>                                   Value based pricing</a:t>
            </a:r>
          </a:p>
          <a:p>
            <a:r>
              <a:rPr lang="en-US" sz="2000" dirty="0">
                <a:latin typeface="Arial" panose="020B0604020202020204" pitchFamily="34" charset="0"/>
                <a:cs typeface="Arial" panose="020B0604020202020204" pitchFamily="34" charset="0"/>
              </a:rPr>
              <a:t>Perceived value pricing : Pricing fixed as per customer’s value perception. Value in the eyes of customer is raised by using non price marketing mix, like advertising, brand building, </a:t>
            </a:r>
            <a:r>
              <a:rPr lang="en-US" sz="2000" dirty="0" err="1">
                <a:latin typeface="Arial" panose="020B0604020202020204" pitchFamily="34" charset="0"/>
                <a:cs typeface="Arial" panose="020B0604020202020204" pitchFamily="34" charset="0"/>
              </a:rPr>
              <a:t>etc</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Value pricing : To customers it is shown as bank is giving higher priced product at lower price, which translates into value for customers (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credit card outstanding @ 30% transferred to personal loans @ 13 %, to customer shown as savings)</a:t>
            </a:r>
          </a:p>
          <a:p>
            <a:r>
              <a:rPr lang="en-US" sz="2000" dirty="0">
                <a:latin typeface="Arial" panose="020B0604020202020204" pitchFamily="34" charset="0"/>
                <a:cs typeface="Arial" panose="020B0604020202020204" pitchFamily="34" charset="0"/>
              </a:rPr>
              <a:t>                                    Competition based pricing</a:t>
            </a:r>
          </a:p>
          <a:p>
            <a:r>
              <a:rPr lang="en-US" sz="2000" dirty="0">
                <a:latin typeface="Arial" panose="020B0604020202020204" pitchFamily="34" charset="0"/>
                <a:cs typeface="Arial" panose="020B0604020202020204" pitchFamily="34" charset="0"/>
              </a:rPr>
              <a:t>Going rate pricing : Pricing based on market price, competitive markets</a:t>
            </a:r>
          </a:p>
          <a:p>
            <a:r>
              <a:rPr lang="en-US" sz="2000" dirty="0">
                <a:latin typeface="Arial" panose="020B0604020202020204" pitchFamily="34" charset="0"/>
                <a:cs typeface="Arial" panose="020B0604020202020204" pitchFamily="34" charset="0"/>
              </a:rPr>
              <a:t>Auction type pricing : English auctions (one seller many buyers, base price fixed and buyers raise bids), Dutch auctions (highest price announced and slowly goes down until a buyer accepts it in case of one seller many buyers, or if one buyer and many sellers, buyer collects bids and settles for lowest price), Sealed bid auctions</a:t>
            </a:r>
          </a:p>
          <a:p>
            <a:r>
              <a:rPr lang="en-US" sz="2000" dirty="0">
                <a:latin typeface="Arial" panose="020B0604020202020204" pitchFamily="34" charset="0"/>
                <a:cs typeface="Arial" panose="020B0604020202020204" pitchFamily="34" charset="0"/>
              </a:rPr>
              <a:t>Group pricing: Buyers can form a group and differential pricing offered ( banks offer concessional vehicle loans to employees of a corporate upon a minimum number and recovery is collected from the corporate) </a:t>
            </a:r>
          </a:p>
        </p:txBody>
      </p:sp>
    </p:spTree>
    <p:extLst>
      <p:ext uri="{BB962C8B-B14F-4D97-AF65-F5344CB8AC3E}">
        <p14:creationId xmlns:p14="http://schemas.microsoft.com/office/powerpoint/2010/main" val="214730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fade">
                                      <p:cBhvr>
                                        <p:cTn id="50" dur="500"/>
                                        <p:tgtEl>
                                          <p:spTgt spid="3">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500"/>
                                        <p:tgtEl>
                                          <p:spTgt spid="3">
                                            <p:txEl>
                                              <p:pRg st="7" end="7"/>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Effect transition="in" filter="fade">
                                      <p:cBhvr>
                                        <p:cTn id="60" dur="500"/>
                                        <p:tgtEl>
                                          <p:spTgt spid="3">
                                            <p:txEl>
                                              <p:pRg st="8" end="8"/>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
                                            <p:txEl>
                                              <p:pRg st="9" end="9"/>
                                            </p:txEl>
                                          </p:spTgt>
                                        </p:tgtEl>
                                        <p:attrNameLst>
                                          <p:attrName>style.visibility</p:attrName>
                                        </p:attrNameLst>
                                      </p:cBhvr>
                                      <p:to>
                                        <p:strVal val="visible"/>
                                      </p:to>
                                    </p:set>
                                    <p:animEffect transition="in" filter="fade">
                                      <p:cBhvr>
                                        <p:cTn id="65" dur="500"/>
                                        <p:tgtEl>
                                          <p:spTgt spid="3">
                                            <p:txEl>
                                              <p:pRg st="9" end="9"/>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Effect transition="in" filter="fade">
                                      <p:cBhvr>
                                        <p:cTn id="70" dur="500"/>
                                        <p:tgtEl>
                                          <p:spTgt spid="3">
                                            <p:txEl>
                                              <p:pRg st="10" end="1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3">
                                            <p:txEl>
                                              <p:pRg st="11" end="11"/>
                                            </p:txEl>
                                          </p:spTgt>
                                        </p:tgtEl>
                                        <p:attrNameLst>
                                          <p:attrName>style.visibility</p:attrName>
                                        </p:attrNameLst>
                                      </p:cBhvr>
                                      <p:to>
                                        <p:strVal val="visible"/>
                                      </p:to>
                                    </p:set>
                                    <p:anim calcmode="lin" valueType="num">
                                      <p:cBhvr additive="base">
                                        <p:cTn id="7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503" y="28241"/>
            <a:ext cx="11238297" cy="597401"/>
          </a:xfrm>
        </p:spPr>
        <p:txBody>
          <a:bodyPr>
            <a:normAutofit fontScale="90000"/>
          </a:bodyPr>
          <a:lstStyle/>
          <a:p>
            <a:r>
              <a:rPr lang="en-US" dirty="0"/>
              <a:t>PRICING STRATEGIES</a:t>
            </a:r>
          </a:p>
        </p:txBody>
      </p:sp>
      <p:sp>
        <p:nvSpPr>
          <p:cNvPr id="3" name="Content Placeholder 2"/>
          <p:cNvSpPr>
            <a:spLocks noGrp="1"/>
          </p:cNvSpPr>
          <p:nvPr>
            <p:ph idx="1"/>
          </p:nvPr>
        </p:nvSpPr>
        <p:spPr>
          <a:xfrm>
            <a:off x="0" y="863099"/>
            <a:ext cx="12192000" cy="5913086"/>
          </a:xfrm>
        </p:spPr>
        <p:txBody>
          <a:bodyPr>
            <a:normAutofit/>
          </a:bodyPr>
          <a:lstStyle/>
          <a:p>
            <a:r>
              <a:rPr lang="en-US" sz="2000" dirty="0">
                <a:latin typeface="Arial" panose="020B0604020202020204" pitchFamily="34" charset="0"/>
                <a:cs typeface="Arial" panose="020B0604020202020204" pitchFamily="34" charset="0"/>
              </a:rPr>
              <a:t>Geographical pricing : Differential pricing for different customers in different localities, owing to addition of transportation cost and local taxes</a:t>
            </a:r>
          </a:p>
          <a:p>
            <a:r>
              <a:rPr lang="en-US" sz="2000" dirty="0">
                <a:latin typeface="Arial" panose="020B0604020202020204" pitchFamily="34" charset="0"/>
                <a:cs typeface="Arial" panose="020B0604020202020204" pitchFamily="34" charset="0"/>
              </a:rPr>
              <a:t>Price Discounts and allowances : Cash discounts (concessions in rates for prompt payments, last EMI waived if all other EMIs paid on time), Quantity discount( Differential rates for bulk deposits), Functional discount (recovery charges), Seasonal discounts( waiving of processing fees in festival season), Allowances ( extra payment to agents for participation in promotional events), Fee waivers of credit cards for low risk customers, corporate customers and high spenders</a:t>
            </a:r>
          </a:p>
          <a:p>
            <a:r>
              <a:rPr lang="en-US" sz="2000" dirty="0">
                <a:latin typeface="Arial" panose="020B0604020202020204" pitchFamily="34" charset="0"/>
                <a:cs typeface="Arial" panose="020B0604020202020204" pitchFamily="34" charset="0"/>
              </a:rPr>
              <a:t>Psychological pricing:  Prices that are set are targeted for minds of buyers. They are intentionally set at a premium to denote class, high net worth to attract the affluent. Also odd figures are mentioned </a:t>
            </a:r>
            <a:r>
              <a:rPr lang="en-US" sz="2000" dirty="0" err="1">
                <a:latin typeface="Arial" panose="020B0604020202020204" pitchFamily="34" charset="0"/>
                <a:cs typeface="Arial" panose="020B0604020202020204" pitchFamily="34" charset="0"/>
              </a:rPr>
              <a:t>e.g</a:t>
            </a:r>
            <a:r>
              <a:rPr lang="en-US" sz="2000" dirty="0">
                <a:latin typeface="Arial" panose="020B0604020202020204" pitchFamily="34" charset="0"/>
                <a:cs typeface="Arial" panose="020B0604020202020204" pitchFamily="34" charset="0"/>
              </a:rPr>
              <a:t> 7.99% instead of 8 % in case of loans to indicate some saving  and 7.01% instead of 7 % in case of deposits indicating some extra.</a:t>
            </a:r>
          </a:p>
          <a:p>
            <a:r>
              <a:rPr lang="en-US" sz="2000" dirty="0">
                <a:latin typeface="Arial" panose="020B0604020202020204" pitchFamily="34" charset="0"/>
                <a:cs typeface="Arial" panose="020B0604020202020204" pitchFamily="34" charset="0"/>
              </a:rPr>
              <a:t>Promotional Pricing : Loss leader pricing (supermarkets reduce cost of branded products to attract people), special event pricing (festivals), cash rebates (stock clearances sale, off season discount, special discount on particular bank cards on </a:t>
            </a:r>
            <a:r>
              <a:rPr lang="en-US" sz="2000" dirty="0" err="1">
                <a:latin typeface="Arial" panose="020B0604020202020204" pitchFamily="34" charset="0"/>
                <a:cs typeface="Arial" panose="020B0604020202020204" pitchFamily="34" charset="0"/>
              </a:rPr>
              <a:t>ecom</a:t>
            </a:r>
            <a:r>
              <a:rPr lang="en-US" sz="2000" dirty="0">
                <a:latin typeface="Arial" panose="020B0604020202020204" pitchFamily="34" charset="0"/>
                <a:cs typeface="Arial" panose="020B0604020202020204" pitchFamily="34" charset="0"/>
              </a:rPr>
              <a:t> websites), low interest financing (finance available at 0% interest), longer payment terms (for certain loans to accommodate lower EMI), psychological discounting (setting up artificially high prices and offering discounts)</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4579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barn(inVertical)">
                                      <p:cBhvr>
                                        <p:cTn id="3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910</TotalTime>
  <Words>7579</Words>
  <Application>Microsoft Office PowerPoint</Application>
  <PresentationFormat>Widescreen</PresentationFormat>
  <Paragraphs>244</Paragraphs>
  <Slides>34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Arial Black</vt:lpstr>
      <vt:lpstr>Calibri</vt:lpstr>
      <vt:lpstr>Trebuchet MS</vt:lpstr>
      <vt:lpstr>Wingdings 3</vt:lpstr>
      <vt:lpstr>Facet</vt:lpstr>
      <vt:lpstr>Issues in Marketing of Services</vt:lpstr>
      <vt:lpstr>4 Ps of Marketing</vt:lpstr>
      <vt:lpstr>SERVICE MARKETING  MIX  (7 Ps)</vt:lpstr>
      <vt:lpstr>7 Ps with examples </vt:lpstr>
      <vt:lpstr>Product</vt:lpstr>
      <vt:lpstr>PowerPoint Presentation</vt:lpstr>
      <vt:lpstr>PRICING </vt:lpstr>
      <vt:lpstr>PRICING METHODS</vt:lpstr>
      <vt:lpstr>PRICING STRATEGIES</vt:lpstr>
      <vt:lpstr>PowerPoint Presentation</vt:lpstr>
      <vt:lpstr>BANK’S PRICING</vt:lpstr>
      <vt:lpstr>PLACE (DISTRIBUTION)</vt:lpstr>
      <vt:lpstr>Other Channels</vt:lpstr>
      <vt:lpstr>PowerPoint Presentation</vt:lpstr>
      <vt:lpstr>PROMOTION</vt:lpstr>
      <vt:lpstr>STRATEGIES &amp; FACTORS</vt:lpstr>
      <vt:lpstr>BRANDING</vt:lpstr>
      <vt:lpstr>PowerPoint Presentation</vt:lpstr>
      <vt:lpstr>People</vt:lpstr>
      <vt:lpstr>Process</vt:lpstr>
      <vt:lpstr>Physical Evidence</vt:lpstr>
      <vt:lpstr>PowerPoint Presentation</vt:lpstr>
      <vt:lpstr>PowerPoint Presentation</vt:lpstr>
      <vt:lpstr>Service Blueprints </vt:lpstr>
      <vt:lpstr>PowerPoint Presentation</vt:lpstr>
      <vt:lpstr>PowerPoint Presentation</vt:lpstr>
      <vt:lpstr>PowerPoint Presentation</vt:lpstr>
      <vt:lpstr>Managing Employees for service orientation</vt:lpstr>
      <vt:lpstr>PowerPoint Presentation</vt:lpstr>
      <vt:lpstr>Distribution strategies of services</vt:lpstr>
      <vt:lpstr>PowerPoint Presentation</vt:lpstr>
      <vt:lpstr>Challenges in Distribution of Services</vt:lpstr>
      <vt:lpstr>Personal selling in services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Issues in Marketing of Services</dc:title>
  <dc:creator>Windows 10 Pro</dc:creator>
  <cp:lastModifiedBy>Dell Ins3501</cp:lastModifiedBy>
  <cp:revision>46</cp:revision>
  <dcterms:created xsi:type="dcterms:W3CDTF">2021-08-02T16:47:51Z</dcterms:created>
  <dcterms:modified xsi:type="dcterms:W3CDTF">2022-08-17T18:16:12Z</dcterms:modified>
</cp:coreProperties>
</file>