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62"/>
  </p:notesMasterIdLst>
  <p:sldIdLst>
    <p:sldId id="256" r:id="rId2"/>
    <p:sldId id="257" r:id="rId3"/>
    <p:sldId id="274" r:id="rId4"/>
    <p:sldId id="258" r:id="rId5"/>
    <p:sldId id="275" r:id="rId6"/>
    <p:sldId id="276" r:id="rId7"/>
    <p:sldId id="326" r:id="rId8"/>
    <p:sldId id="277" r:id="rId9"/>
    <p:sldId id="280" r:id="rId10"/>
    <p:sldId id="281" r:id="rId11"/>
    <p:sldId id="283" r:id="rId12"/>
    <p:sldId id="286" r:id="rId13"/>
    <p:sldId id="309" r:id="rId14"/>
    <p:sldId id="259" r:id="rId15"/>
    <p:sldId id="260" r:id="rId16"/>
    <p:sldId id="261" r:id="rId17"/>
    <p:sldId id="262" r:id="rId18"/>
    <p:sldId id="265" r:id="rId19"/>
    <p:sldId id="268" r:id="rId20"/>
    <p:sldId id="270" r:id="rId21"/>
    <p:sldId id="271" r:id="rId22"/>
    <p:sldId id="272" r:id="rId23"/>
    <p:sldId id="273" r:id="rId24"/>
    <p:sldId id="288" r:id="rId25"/>
    <p:sldId id="289" r:id="rId26"/>
    <p:sldId id="290" r:id="rId27"/>
    <p:sldId id="292" r:id="rId28"/>
    <p:sldId id="294" r:id="rId29"/>
    <p:sldId id="295" r:id="rId30"/>
    <p:sldId id="296" r:id="rId31"/>
    <p:sldId id="297" r:id="rId32"/>
    <p:sldId id="327" r:id="rId33"/>
    <p:sldId id="328" r:id="rId34"/>
    <p:sldId id="298" r:id="rId35"/>
    <p:sldId id="299" r:id="rId36"/>
    <p:sldId id="300" r:id="rId37"/>
    <p:sldId id="301" r:id="rId38"/>
    <p:sldId id="302" r:id="rId39"/>
    <p:sldId id="303" r:id="rId40"/>
    <p:sldId id="304" r:id="rId41"/>
    <p:sldId id="305" r:id="rId42"/>
    <p:sldId id="306" r:id="rId43"/>
    <p:sldId id="307" r:id="rId44"/>
    <p:sldId id="308" r:id="rId45"/>
    <p:sldId id="310" r:id="rId46"/>
    <p:sldId id="314" r:id="rId47"/>
    <p:sldId id="315" r:id="rId48"/>
    <p:sldId id="316" r:id="rId49"/>
    <p:sldId id="317" r:id="rId50"/>
    <p:sldId id="318" r:id="rId51"/>
    <p:sldId id="319" r:id="rId52"/>
    <p:sldId id="320" r:id="rId53"/>
    <p:sldId id="321" r:id="rId54"/>
    <p:sldId id="322" r:id="rId55"/>
    <p:sldId id="323" r:id="rId56"/>
    <p:sldId id="324" r:id="rId57"/>
    <p:sldId id="325" r:id="rId58"/>
    <p:sldId id="311" r:id="rId59"/>
    <p:sldId id="312" r:id="rId60"/>
    <p:sldId id="313" r:id="rId6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47513E-800B-D84F-A904-2CE05DFFA5A5}" type="datetimeFigureOut">
              <a:rPr lang="en-US"/>
              <a:t>28/10/2020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282368-A6C8-954D-A583-3C9E666E209E}" type="slidenum">
              <a:rPr lang="en-US"/>
              <a:t>‹#›</a:t>
            </a:fld>
            <a:endParaRPr lang="en-US"/>
          </a:p>
        </p:txBody>
      </p:sp>
    </p:spTree>
    <p:extLst>
      <p:ext uri="{BB962C8B-B14F-4D97-AF65-F5344CB8AC3E}">
        <p14:creationId xmlns:p14="http://schemas.microsoft.com/office/powerpoint/2010/main" val="23871699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282368-A6C8-954D-A583-3C9E666E209E}" type="slidenum">
              <a:rPr lang="en-US" smtClean="0"/>
              <a:t>16</a:t>
            </a:fld>
            <a:endParaRPr lang="en-US"/>
          </a:p>
        </p:txBody>
      </p:sp>
    </p:spTree>
    <p:extLst>
      <p:ext uri="{BB962C8B-B14F-4D97-AF65-F5344CB8AC3E}">
        <p14:creationId xmlns:p14="http://schemas.microsoft.com/office/powerpoint/2010/main" val="1097454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28/10/2020</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23A1CC3-2375-41D4-9E03-427CAF2A4C1A}" type="datetimeFigureOut">
              <a:rPr lang="en-US" dirty="0"/>
              <a:t>28/10/2020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AFF16868-8199-4C2C-A5B1-63AEE139F88E}" type="datetimeFigureOut">
              <a:rPr lang="en-US" dirty="0"/>
              <a:t>28/10/2020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AAD9FF7F-6988-44CC-821B-644E70CD2F73}" type="datetimeFigureOut">
              <a:rPr lang="en-US" dirty="0"/>
              <a:t>28/10/2020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C12C299-16B2-4475-990D-751901EACC14}" type="datetimeFigureOut">
              <a:rPr lang="en-US" dirty="0"/>
              <a:t>28/10/2020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t>28/10/2020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t>28/10/2020</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dirty="0"/>
              <a:t>28/10/2020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dirty="0"/>
              <a:t>28/10/2020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dirty="0"/>
              <a:t>28/10/2020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4E6425-0181-43F2-84FC-787E803FD2F8}" type="datetimeFigureOut">
              <a:rPr lang="en-US" dirty="0"/>
              <a:t>28/10/2020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dirty="0"/>
              <a:t>28/10/2020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dirty="0"/>
              <a:t>28/10/2020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dirty="0"/>
              <a:t>28/10/2020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t>28/10/2020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6E86A4C-8E40-4F87-A4F0-01A0687C5742}" type="datetimeFigureOut">
              <a:rPr lang="en-US" dirty="0"/>
              <a:t>28/10/2020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5E72C73-2D91-4E12-BA25-F0AA0C03599B}" type="datetimeFigureOut">
              <a:rPr lang="en-US" dirty="0"/>
              <a:t>28/10/2020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dirty="0"/>
              <a:t>28/10/2020</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dirty="0"/>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0A39B94-60B1-1B49-A621-1FC5F0E7708E}"/>
              </a:ext>
            </a:extLst>
          </p:cNvPr>
          <p:cNvSpPr>
            <a:spLocks noGrp="1"/>
          </p:cNvSpPr>
          <p:nvPr>
            <p:ph type="ctrTitle"/>
          </p:nvPr>
        </p:nvSpPr>
        <p:spPr>
          <a:xfrm>
            <a:off x="1683171" y="1974950"/>
            <a:ext cx="8825658" cy="2908100"/>
          </a:xfrm>
        </p:spPr>
        <p:txBody>
          <a:bodyPr/>
          <a:lstStyle/>
          <a:p>
            <a:r>
              <a:rPr lang="en-US"/>
              <a:t>MARKETING DECISION -||</a:t>
            </a:r>
            <a:br>
              <a:rPr lang="en-US"/>
            </a:br>
            <a:endParaRPr lang="en-US"/>
          </a:p>
        </p:txBody>
      </p:sp>
    </p:spTree>
    <p:extLst>
      <p:ext uri="{BB962C8B-B14F-4D97-AF65-F5344CB8AC3E}">
        <p14:creationId xmlns:p14="http://schemas.microsoft.com/office/powerpoint/2010/main" val="28313719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779C34B4-E1E2-8245-B0ED-2B016B62053A}"/>
              </a:ext>
            </a:extLst>
          </p:cNvPr>
          <p:cNvSpPr>
            <a:spLocks noGrp="1"/>
          </p:cNvSpPr>
          <p:nvPr>
            <p:ph idx="1"/>
          </p:nvPr>
        </p:nvSpPr>
        <p:spPr>
          <a:xfrm>
            <a:off x="395786" y="2547229"/>
            <a:ext cx="11559654" cy="4003695"/>
          </a:xfrm>
        </p:spPr>
        <p:txBody>
          <a:bodyPr>
            <a:normAutofit/>
          </a:bodyPr>
          <a:lstStyle/>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3. MULTI---CHANNEL </a:t>
            </a:r>
            <a:r>
              <a:rPr lang="en-US" sz="2000" b="1" dirty="0">
                <a:solidFill>
                  <a:schemeClr val="tx1"/>
                </a:solidFill>
                <a:latin typeface="Times New Roman" panose="02020603050405020304" pitchFamily="18" charset="0"/>
                <a:cs typeface="Times New Roman" panose="02020603050405020304" pitchFamily="18" charset="0"/>
              </a:rPr>
              <a:t>MARKETING : </a:t>
            </a:r>
            <a:endParaRPr lang="en-US" sz="2000" b="1"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It uses different marketing channel to reach customers </a:t>
            </a:r>
          </a:p>
          <a:p>
            <a:r>
              <a:rPr lang="en-US" sz="2000" dirty="0">
                <a:solidFill>
                  <a:schemeClr val="tx1"/>
                </a:solidFill>
                <a:latin typeface="Times New Roman" panose="02020603050405020304" pitchFamily="18" charset="0"/>
                <a:cs typeface="Times New Roman" panose="02020603050405020304" pitchFamily="18" charset="0"/>
              </a:rPr>
              <a:t> channel might be online and offline store </a:t>
            </a:r>
          </a:p>
          <a:p>
            <a:r>
              <a:rPr lang="en-US" sz="2000" dirty="0">
                <a:solidFill>
                  <a:schemeClr val="tx1"/>
                </a:solidFill>
                <a:latin typeface="Times New Roman" panose="02020603050405020304" pitchFamily="18" charset="0"/>
                <a:cs typeface="Times New Roman" panose="02020603050405020304" pitchFamily="18" charset="0"/>
              </a:rPr>
              <a:t>It offers direct marketing services to the customer directly with the help of its salesforce at the   doorsteps of the customer </a:t>
            </a:r>
          </a:p>
        </p:txBody>
      </p:sp>
    </p:spTree>
    <p:extLst>
      <p:ext uri="{BB962C8B-B14F-4D97-AF65-F5344CB8AC3E}">
        <p14:creationId xmlns:p14="http://schemas.microsoft.com/office/powerpoint/2010/main" val="9205253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5B32359C-E6FB-E64A-8475-93C17334FA18}"/>
              </a:ext>
            </a:extLst>
          </p:cNvPr>
          <p:cNvSpPr>
            <a:spLocks noGrp="1"/>
          </p:cNvSpPr>
          <p:nvPr>
            <p:ph idx="1"/>
          </p:nvPr>
        </p:nvSpPr>
        <p:spPr>
          <a:xfrm>
            <a:off x="150125" y="2453373"/>
            <a:ext cx="11914496" cy="4070255"/>
          </a:xfrm>
        </p:spPr>
        <p:txBody>
          <a:bodyPr>
            <a:normAutofit/>
          </a:bodyPr>
          <a:lstStyle/>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4. </a:t>
            </a:r>
            <a:r>
              <a:rPr lang="en-US" sz="2000" b="1" dirty="0">
                <a:solidFill>
                  <a:schemeClr val="tx1"/>
                </a:solidFill>
                <a:latin typeface="Times New Roman" panose="02020603050405020304" pitchFamily="18" charset="0"/>
                <a:cs typeface="Times New Roman" panose="02020603050405020304" pitchFamily="18" charset="0"/>
              </a:rPr>
              <a:t>MULTI– LEVEL MARKETING </a:t>
            </a:r>
            <a:r>
              <a:rPr lang="en-US" sz="2000" b="1"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Multi level marketing is a marketing strategy in which the sales force is compensated not only for the sale of other sale people that they recruit </a:t>
            </a:r>
          </a:p>
          <a:p>
            <a:pPr marL="0" indent="0">
              <a:buNone/>
            </a:pPr>
            <a:r>
              <a:rPr lang="en-US" sz="2000" dirty="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A. Pyramid </a:t>
            </a:r>
            <a:r>
              <a:rPr lang="en-US" sz="2000" dirty="0">
                <a:solidFill>
                  <a:schemeClr val="tx1"/>
                </a:solidFill>
                <a:latin typeface="Times New Roman" panose="02020603050405020304" pitchFamily="18" charset="0"/>
                <a:cs typeface="Times New Roman" panose="02020603050405020304" pitchFamily="18" charset="0"/>
              </a:rPr>
              <a:t>selling ,network marketing and referral marketing </a:t>
            </a: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b="1" dirty="0" smtClean="0">
                <a:solidFill>
                  <a:schemeClr val="tx1"/>
                </a:solidFill>
                <a:latin typeface="Times New Roman" panose="02020603050405020304" pitchFamily="18" charset="0"/>
                <a:cs typeface="Times New Roman" panose="02020603050405020304" pitchFamily="18" charset="0"/>
              </a:rPr>
              <a:t>Example:</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AVON , COSMETIC , BEAUTY, PERSONAL PRODUCT , NEWYORK BASED MULTI LEVEL MARKETING COMPANY </a:t>
            </a: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AMWAY </a:t>
            </a:r>
            <a:r>
              <a:rPr lang="en-US" sz="2000" dirty="0">
                <a:solidFill>
                  <a:schemeClr val="tx1"/>
                </a:solidFill>
                <a:latin typeface="Times New Roman" panose="02020603050405020304" pitchFamily="18" charset="0"/>
                <a:cs typeface="Times New Roman" panose="02020603050405020304" pitchFamily="18" charset="0"/>
              </a:rPr>
              <a:t>– ORIFLAME SWEDISH COSMETIC COMPANY , TUPPERWARE , HINDUSTAN UNILEVER </a:t>
            </a:r>
            <a:r>
              <a:rPr lang="en-US" sz="2000" dirty="0" smtClean="0">
                <a:solidFill>
                  <a:schemeClr val="tx1"/>
                </a:solidFill>
                <a:latin typeface="Times New Roman" panose="02020603050405020304" pitchFamily="18" charset="0"/>
                <a:cs typeface="Times New Roman" panose="02020603050405020304" pitchFamily="18" charset="0"/>
              </a:rPr>
              <a:t>LTD</a:t>
            </a: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591454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EFA87D71-4618-594C-A550-9DC195551EBE}"/>
              </a:ext>
            </a:extLst>
          </p:cNvPr>
          <p:cNvSpPr>
            <a:spLocks noGrp="1"/>
          </p:cNvSpPr>
          <p:nvPr>
            <p:ph idx="1"/>
          </p:nvPr>
        </p:nvSpPr>
        <p:spPr>
          <a:xfrm>
            <a:off x="218364" y="2439726"/>
            <a:ext cx="11627893" cy="3416300"/>
          </a:xfrm>
        </p:spPr>
        <p:txBody>
          <a:bodyPr>
            <a:normAutofit/>
          </a:bodyPr>
          <a:lstStyle/>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5. VERTICAL </a:t>
            </a:r>
            <a:r>
              <a:rPr lang="en-US" sz="2000" b="1" dirty="0">
                <a:solidFill>
                  <a:schemeClr val="tx1"/>
                </a:solidFill>
                <a:latin typeface="Times New Roman" panose="02020603050405020304" pitchFamily="18" charset="0"/>
                <a:cs typeface="Times New Roman" panose="02020603050405020304" pitchFamily="18" charset="0"/>
              </a:rPr>
              <a:t>MARKETING SYSTEM </a:t>
            </a:r>
            <a:r>
              <a:rPr lang="en-US" sz="2000" dirty="0">
                <a:solidFill>
                  <a:schemeClr val="tx1"/>
                </a:solidFill>
                <a:latin typeface="Times New Roman" panose="02020603050405020304" pitchFamily="18" charset="0"/>
                <a:cs typeface="Times New Roman" panose="02020603050405020304" pitchFamily="18" charset="0"/>
              </a:rPr>
              <a:t>:</a:t>
            </a:r>
          </a:p>
          <a:p>
            <a:r>
              <a:rPr lang="en-US" sz="2000" dirty="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Conflicts </a:t>
            </a:r>
            <a:r>
              <a:rPr lang="en-US" sz="2000" dirty="0">
                <a:solidFill>
                  <a:schemeClr val="tx1"/>
                </a:solidFill>
                <a:latin typeface="Times New Roman" panose="02020603050405020304" pitchFamily="18" charset="0"/>
                <a:cs typeface="Times New Roman" panose="02020603050405020304" pitchFamily="18" charset="0"/>
              </a:rPr>
              <a:t>can occur between manufacturer , and wholesaler as well as between producers and </a:t>
            </a:r>
            <a:r>
              <a:rPr lang="en-US" sz="2000" dirty="0" smtClean="0">
                <a:solidFill>
                  <a:schemeClr val="tx1"/>
                </a:solidFill>
                <a:latin typeface="Times New Roman" panose="02020603050405020304" pitchFamily="18" charset="0"/>
                <a:cs typeface="Times New Roman" panose="02020603050405020304" pitchFamily="18" charset="0"/>
              </a:rPr>
              <a:t>retailers. </a:t>
            </a: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       </a:t>
            </a:r>
            <a:r>
              <a:rPr lang="en-US" sz="2000" b="1" dirty="0" smtClean="0">
                <a:solidFill>
                  <a:schemeClr val="tx1"/>
                </a:solidFill>
                <a:latin typeface="Times New Roman" panose="02020603050405020304" pitchFamily="18" charset="0"/>
                <a:cs typeface="Times New Roman" panose="02020603050405020304" pitchFamily="18" charset="0"/>
              </a:rPr>
              <a:t>Example </a:t>
            </a:r>
            <a:r>
              <a:rPr lang="en-US" sz="2000" b="1" dirty="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conflicts may occur due to delay in supplies </a:t>
            </a:r>
          </a:p>
          <a:p>
            <a:r>
              <a:rPr lang="en-US" sz="2000" dirty="0">
                <a:solidFill>
                  <a:schemeClr val="tx1"/>
                </a:solidFill>
                <a:latin typeface="Times New Roman" panose="02020603050405020304" pitchFamily="18" charset="0"/>
                <a:cs typeface="Times New Roman" panose="02020603050405020304" pitchFamily="18" charset="0"/>
              </a:rPr>
              <a:t> VMS takes place when two or more stage of distribution channel are combined and managed by one </a:t>
            </a:r>
            <a:r>
              <a:rPr lang="en-US" sz="2000" dirty="0" smtClean="0">
                <a:solidFill>
                  <a:schemeClr val="tx1"/>
                </a:solidFill>
                <a:latin typeface="Times New Roman" panose="02020603050405020304" pitchFamily="18" charset="0"/>
                <a:cs typeface="Times New Roman" panose="02020603050405020304" pitchFamily="18" charset="0"/>
              </a:rPr>
              <a:t>firm.</a:t>
            </a: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549724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8C2EA1D-626D-C44A-AD5B-A84732A3658C}"/>
              </a:ext>
            </a:extLst>
          </p:cNvPr>
          <p:cNvSpPr>
            <a:spLocks noGrp="1"/>
          </p:cNvSpPr>
          <p:nvPr>
            <p:ph type="ctrTitle"/>
          </p:nvPr>
        </p:nvSpPr>
        <p:spPr>
          <a:xfrm>
            <a:off x="595928" y="634798"/>
            <a:ext cx="11209385" cy="2655094"/>
          </a:xfrm>
        </p:spPr>
        <p:txBody>
          <a:bodyPr/>
          <a:lstStyle/>
          <a:p>
            <a:pPr marL="571500" indent="-571500">
              <a:buFont typeface="Wingdings" panose="05000000000000000000" pitchFamily="2" charset="2"/>
              <a:buChar char="v"/>
            </a:pPr>
            <a:r>
              <a:rPr lang="en-US" sz="3600" dirty="0">
                <a:solidFill>
                  <a:schemeClr val="bg1"/>
                </a:solidFill>
                <a:latin typeface="Times New Roman" panose="02020603050405020304" pitchFamily="18" charset="0"/>
                <a:cs typeface="Times New Roman" panose="02020603050405020304" pitchFamily="18" charset="0"/>
              </a:rPr>
              <a:t>FACTORS GOVERNING DISTRIBUTION DECIONS</a:t>
            </a:r>
          </a:p>
        </p:txBody>
      </p:sp>
    </p:spTree>
    <p:extLst>
      <p:ext uri="{BB962C8B-B14F-4D97-AF65-F5344CB8AC3E}">
        <p14:creationId xmlns:p14="http://schemas.microsoft.com/office/powerpoint/2010/main" val="8979597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 xmlns:a16="http://schemas.microsoft.com/office/drawing/2014/main" id="{359B7526-FFE4-0E41-8129-E40B4CE16740}"/>
              </a:ext>
            </a:extLst>
          </p:cNvPr>
          <p:cNvSpPr>
            <a:spLocks noGrp="1"/>
          </p:cNvSpPr>
          <p:nvPr>
            <p:ph type="title"/>
          </p:nvPr>
        </p:nvSpPr>
        <p:spPr>
          <a:xfrm>
            <a:off x="1154954" y="973668"/>
            <a:ext cx="9230992" cy="490802"/>
          </a:xfrm>
        </p:spPr>
        <p:txBody>
          <a:bodyPr/>
          <a:lstStyle/>
          <a:p>
            <a:r>
              <a:rPr lang="en-US" dirty="0" smtClean="0">
                <a:latin typeface="Times New Roman" panose="02020603050405020304" pitchFamily="18" charset="0"/>
                <a:cs typeface="Times New Roman" panose="02020603050405020304" pitchFamily="18" charset="0"/>
              </a:rPr>
              <a:t>1.Customer </a:t>
            </a:r>
            <a:r>
              <a:rPr lang="en-US" dirty="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haracteristics</a:t>
            </a:r>
            <a:endParaRPr lang="en-US" dirty="0">
              <a:latin typeface="Times New Roman" panose="02020603050405020304" pitchFamily="18" charset="0"/>
              <a:cs typeface="Times New Roman" panose="02020603050405020304" pitchFamily="18" charset="0"/>
            </a:endParaRPr>
          </a:p>
        </p:txBody>
      </p:sp>
      <p:sp>
        <p:nvSpPr>
          <p:cNvPr id="8" name="Content Placeholder 7">
            <a:extLst>
              <a:ext uri="{FF2B5EF4-FFF2-40B4-BE49-F238E27FC236}">
                <a16:creationId xmlns="" xmlns:a16="http://schemas.microsoft.com/office/drawing/2014/main" id="{1ACE5D5E-B94D-D84C-AEC7-ADA8DF07622D}"/>
              </a:ext>
            </a:extLst>
          </p:cNvPr>
          <p:cNvSpPr>
            <a:spLocks noGrp="1"/>
          </p:cNvSpPr>
          <p:nvPr>
            <p:ph sz="half" idx="1"/>
          </p:nvPr>
        </p:nvSpPr>
        <p:spPr>
          <a:xfrm>
            <a:off x="1154952" y="2603501"/>
            <a:ext cx="4918301" cy="3416300"/>
          </a:xfrm>
        </p:spPr>
        <p:txBody>
          <a:bodyPr>
            <a:normAutofit/>
          </a:bodyPr>
          <a:lstStyle/>
          <a:p>
            <a:r>
              <a:rPr lang="en-US" sz="2400" dirty="0">
                <a:solidFill>
                  <a:schemeClr val="tx1"/>
                </a:solidFill>
                <a:latin typeface="Times New Roman" panose="02020603050405020304" pitchFamily="18" charset="0"/>
                <a:cs typeface="Times New Roman" panose="02020603050405020304" pitchFamily="18" charset="0"/>
              </a:rPr>
              <a:t>Large in number and geographically dispersed </a:t>
            </a:r>
            <a:endParaRPr lang="en-US" sz="2400" dirty="0" smtClean="0">
              <a:solidFill>
                <a:schemeClr val="tx1"/>
              </a:solidFill>
              <a:latin typeface="Times New Roman" panose="02020603050405020304" pitchFamily="18" charset="0"/>
              <a:cs typeface="Times New Roman" panose="02020603050405020304" pitchFamily="18" charset="0"/>
            </a:endParaRPr>
          </a:p>
          <a:p>
            <a:pPr marL="0" indent="0">
              <a:buNone/>
            </a:pPr>
            <a:endParaRPr lang="en-US" sz="2400" b="1" dirty="0" smtClean="0">
              <a:solidFill>
                <a:schemeClr val="tx1"/>
              </a:solidFill>
              <a:latin typeface="Times New Roman" panose="02020603050405020304" pitchFamily="18" charset="0"/>
              <a:cs typeface="Times New Roman" panose="02020603050405020304" pitchFamily="18" charset="0"/>
            </a:endParaRPr>
          </a:p>
          <a:p>
            <a:pPr marL="0" indent="0">
              <a:buNone/>
            </a:pPr>
            <a:endParaRPr lang="en-US" sz="2400" b="1" dirty="0">
              <a:solidFill>
                <a:schemeClr val="tx1"/>
              </a:solidFill>
              <a:latin typeface="Times New Roman" panose="02020603050405020304" pitchFamily="18" charset="0"/>
              <a:cs typeface="Times New Roman" panose="02020603050405020304" pitchFamily="18" charset="0"/>
            </a:endParaRPr>
          </a:p>
          <a:p>
            <a:pPr marL="0" indent="0">
              <a:buNone/>
            </a:pPr>
            <a:r>
              <a:rPr lang="en-US" sz="2400" b="1" dirty="0" smtClean="0">
                <a:solidFill>
                  <a:schemeClr val="tx1"/>
                </a:solidFill>
                <a:latin typeface="Times New Roman" panose="02020603050405020304" pitchFamily="18" charset="0"/>
                <a:cs typeface="Times New Roman" panose="02020603050405020304" pitchFamily="18" charset="0"/>
              </a:rPr>
              <a:t>INDIRECT CHANNELS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11" name="Content Placeholder 10">
            <a:extLst>
              <a:ext uri="{FF2B5EF4-FFF2-40B4-BE49-F238E27FC236}">
                <a16:creationId xmlns="" xmlns:a16="http://schemas.microsoft.com/office/drawing/2014/main" id="{06DF4889-2A68-034E-9E1F-5A99DC52C804}"/>
              </a:ext>
            </a:extLst>
          </p:cNvPr>
          <p:cNvSpPr>
            <a:spLocks noGrp="1"/>
          </p:cNvSpPr>
          <p:nvPr>
            <p:ph sz="half" idx="2"/>
          </p:nvPr>
        </p:nvSpPr>
        <p:spPr>
          <a:xfrm>
            <a:off x="6208712" y="2603500"/>
            <a:ext cx="4825159" cy="2676922"/>
          </a:xfrm>
        </p:spPr>
        <p:txBody>
          <a:bodyPr>
            <a:normAutofit/>
          </a:bodyPr>
          <a:lstStyle/>
          <a:p>
            <a:r>
              <a:rPr lang="en-US" sz="2400" dirty="0">
                <a:latin typeface="Times New Roman" panose="02020603050405020304" pitchFamily="18" charset="0"/>
                <a:cs typeface="Times New Roman" panose="02020603050405020304" pitchFamily="18" charset="0"/>
              </a:rPr>
              <a:t>Few in numbers / geographically concentrated</a:t>
            </a:r>
          </a:p>
          <a:p>
            <a:pPr marL="0" indent="0">
              <a:buNone/>
            </a:pPr>
            <a:endParaRPr lang="en-US" sz="2400" dirty="0" smtClean="0">
              <a:latin typeface="Times New Roman" panose="02020603050405020304" pitchFamily="18" charset="0"/>
              <a:cs typeface="Times New Roman" panose="02020603050405020304" pitchFamily="18" charset="0"/>
            </a:endParaRPr>
          </a:p>
          <a:p>
            <a:pPr marL="0" indent="0">
              <a:buNone/>
            </a:pPr>
            <a:endParaRPr lang="en-US" sz="2400" b="1" dirty="0">
              <a:latin typeface="Times New Roman" panose="02020603050405020304" pitchFamily="18" charset="0"/>
              <a:cs typeface="Times New Roman" panose="02020603050405020304" pitchFamily="18" charset="0"/>
            </a:endParaRPr>
          </a:p>
          <a:p>
            <a:pPr marL="0" indent="0">
              <a:buNone/>
            </a:pPr>
            <a:r>
              <a:rPr lang="en-US" sz="2400" b="1" dirty="0" smtClean="0">
                <a:latin typeface="Times New Roman" panose="02020603050405020304" pitchFamily="18" charset="0"/>
                <a:cs typeface="Times New Roman" panose="02020603050405020304" pitchFamily="18" charset="0"/>
              </a:rPr>
              <a:t>DIRECT CHANNEL</a:t>
            </a:r>
            <a:endParaRPr lang="en-US" sz="2400" b="1" dirty="0">
              <a:latin typeface="Times New Roman" panose="02020603050405020304" pitchFamily="18" charset="0"/>
              <a:cs typeface="Times New Roman" panose="02020603050405020304" pitchFamily="18" charset="0"/>
            </a:endParaRPr>
          </a:p>
        </p:txBody>
      </p:sp>
      <p:cxnSp>
        <p:nvCxnSpPr>
          <p:cNvPr id="3" name="Straight Arrow Connector 2"/>
          <p:cNvCxnSpPr/>
          <p:nvPr/>
        </p:nvCxnSpPr>
        <p:spPr>
          <a:xfrm>
            <a:off x="7424381" y="3436993"/>
            <a:ext cx="13648" cy="10099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2920621" y="3436993"/>
            <a:ext cx="13648" cy="10099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34852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43681DF-9647-174C-BAE8-3F968ECE11FE}"/>
              </a:ext>
            </a:extLst>
          </p:cNvPr>
          <p:cNvSpPr>
            <a:spLocks noGrp="1"/>
          </p:cNvSpPr>
          <p:nvPr>
            <p:ph type="title"/>
          </p:nvPr>
        </p:nvSpPr>
        <p:spPr>
          <a:xfrm>
            <a:off x="1151294" y="871886"/>
            <a:ext cx="8825659" cy="706964"/>
          </a:xfrm>
        </p:spPr>
        <p:txBody>
          <a:bodyPr/>
          <a:lstStyle/>
          <a:p>
            <a:r>
              <a:rPr lang="en-US" dirty="0" smtClean="0">
                <a:latin typeface="Times New Roman" panose="02020603050405020304" pitchFamily="18" charset="0"/>
                <a:cs typeface="Times New Roman" panose="02020603050405020304" pitchFamily="18" charset="0"/>
              </a:rPr>
              <a:t>2. Product </a:t>
            </a:r>
            <a:r>
              <a:rPr lang="en-US" dirty="0">
                <a:latin typeface="Times New Roman" panose="02020603050405020304" pitchFamily="18" charset="0"/>
                <a:cs typeface="Times New Roman" panose="02020603050405020304" pitchFamily="18" charset="0"/>
              </a:rPr>
              <a:t>Characteristics</a:t>
            </a:r>
          </a:p>
        </p:txBody>
      </p:sp>
      <p:sp>
        <p:nvSpPr>
          <p:cNvPr id="6" name="Text Placeholder 5">
            <a:extLst>
              <a:ext uri="{FF2B5EF4-FFF2-40B4-BE49-F238E27FC236}">
                <a16:creationId xmlns="" xmlns:a16="http://schemas.microsoft.com/office/drawing/2014/main" id="{FDF6D683-370A-4947-8A06-B64590FCD1E5}"/>
              </a:ext>
            </a:extLst>
          </p:cNvPr>
          <p:cNvSpPr>
            <a:spLocks noGrp="1"/>
          </p:cNvSpPr>
          <p:nvPr>
            <p:ph type="body" sz="half" idx="15"/>
          </p:nvPr>
        </p:nvSpPr>
        <p:spPr>
          <a:xfrm>
            <a:off x="232012" y="2763044"/>
            <a:ext cx="4061161" cy="3187380"/>
          </a:xfrm>
        </p:spPr>
        <p:txBody>
          <a:bodyPr>
            <a:noAutofit/>
          </a:bodyPr>
          <a:lstStyle/>
          <a:p>
            <a:r>
              <a:rPr lang="en-US" sz="2400" dirty="0">
                <a:latin typeface="Times New Roman" panose="02020603050405020304" pitchFamily="18" charset="0"/>
                <a:cs typeface="Times New Roman" panose="02020603050405020304" pitchFamily="18" charset="0"/>
              </a:rPr>
              <a:t>Highly priced  Luxury items sells items through  luxury </a:t>
            </a:r>
            <a:r>
              <a:rPr lang="en-US" sz="2400" dirty="0" smtClean="0">
                <a:latin typeface="Times New Roman" panose="02020603050405020304" pitchFamily="18" charset="0"/>
                <a:cs typeface="Times New Roman" panose="02020603050405020304" pitchFamily="18" charset="0"/>
              </a:rPr>
              <a:t>showrooms</a:t>
            </a: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 </a:t>
            </a:r>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Direct Channel</a:t>
            </a:r>
          </a:p>
        </p:txBody>
      </p:sp>
      <p:sp>
        <p:nvSpPr>
          <p:cNvPr id="7" name="Text Placeholder 6">
            <a:extLst>
              <a:ext uri="{FF2B5EF4-FFF2-40B4-BE49-F238E27FC236}">
                <a16:creationId xmlns="" xmlns:a16="http://schemas.microsoft.com/office/drawing/2014/main" id="{93F436C0-58B6-0241-B84E-6B1348182FEE}"/>
              </a:ext>
            </a:extLst>
          </p:cNvPr>
          <p:cNvSpPr>
            <a:spLocks noGrp="1"/>
          </p:cNvSpPr>
          <p:nvPr>
            <p:ph type="body" sz="half" idx="16"/>
          </p:nvPr>
        </p:nvSpPr>
        <p:spPr>
          <a:xfrm>
            <a:off x="4522496" y="2763043"/>
            <a:ext cx="3147009" cy="3364801"/>
          </a:xfrm>
        </p:spPr>
        <p:txBody>
          <a:bodyPr>
            <a:noAutofit/>
          </a:bodyPr>
          <a:lstStyle/>
          <a:p>
            <a:r>
              <a:rPr lang="en-US" sz="2400" i="1" dirty="0">
                <a:latin typeface="Times New Roman" panose="02020603050405020304" pitchFamily="18" charset="0"/>
                <a:cs typeface="Times New Roman" panose="02020603050405020304" pitchFamily="18" charset="0"/>
              </a:rPr>
              <a:t>FMCG</a:t>
            </a:r>
            <a:r>
              <a:rPr lang="en-US" sz="2400" dirty="0">
                <a:latin typeface="Times New Roman" panose="02020603050405020304" pitchFamily="18" charset="0"/>
                <a:cs typeface="Times New Roman" panose="02020603050405020304" pitchFamily="18" charset="0"/>
              </a:rPr>
              <a:t> Products </a:t>
            </a:r>
          </a:p>
          <a:p>
            <a:endParaRPr lang="en-US" sz="2400" dirty="0" smtClean="0">
              <a:latin typeface="Times New Roman" panose="02020603050405020304" pitchFamily="18" charset="0"/>
              <a:cs typeface="Times New Roman" panose="02020603050405020304" pitchFamily="18" charset="0"/>
            </a:endParaRPr>
          </a:p>
          <a:p>
            <a:endParaRPr lang="en-US" sz="2400" dirty="0" smtClean="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Indirect channel</a:t>
            </a:r>
          </a:p>
          <a:p>
            <a:r>
              <a:rPr lang="en-US" sz="2400" dirty="0" smtClean="0">
                <a:latin typeface="Times New Roman" panose="02020603050405020304" pitchFamily="18" charset="0"/>
                <a:cs typeface="Times New Roman" panose="02020603050405020304" pitchFamily="18" charset="0"/>
              </a:rPr>
              <a:t>[</a:t>
            </a:r>
            <a:r>
              <a:rPr lang="en-US" sz="2400" i="1" dirty="0">
                <a:latin typeface="Times New Roman" panose="02020603050405020304" pitchFamily="18" charset="0"/>
                <a:cs typeface="Times New Roman" panose="02020603050405020304" pitchFamily="18" charset="0"/>
              </a:rPr>
              <a:t>Buyers are large in numbers</a:t>
            </a:r>
            <a:r>
              <a:rPr lang="en-US" sz="2400" i="1" u="sng" dirty="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p:txBody>
      </p:sp>
      <p:sp>
        <p:nvSpPr>
          <p:cNvPr id="8" name="Text Placeholder 7">
            <a:extLst>
              <a:ext uri="{FF2B5EF4-FFF2-40B4-BE49-F238E27FC236}">
                <a16:creationId xmlns="" xmlns:a16="http://schemas.microsoft.com/office/drawing/2014/main" id="{05A2D154-0331-ED45-A49A-AD93BAEE04C2}"/>
              </a:ext>
            </a:extLst>
          </p:cNvPr>
          <p:cNvSpPr>
            <a:spLocks noGrp="1"/>
          </p:cNvSpPr>
          <p:nvPr>
            <p:ph type="body" sz="half" idx="17"/>
          </p:nvPr>
        </p:nvSpPr>
        <p:spPr>
          <a:xfrm>
            <a:off x="7898829" y="2763043"/>
            <a:ext cx="4028982" cy="3187380"/>
          </a:xfrm>
        </p:spPr>
        <p:txBody>
          <a:bodyPr>
            <a:normAutofit/>
          </a:bodyPr>
          <a:lstStyle/>
          <a:p>
            <a:r>
              <a:rPr lang="en-US" sz="2400" dirty="0">
                <a:latin typeface="Times New Roman" panose="02020603050405020304" pitchFamily="18" charset="0"/>
                <a:cs typeface="Times New Roman" panose="02020603050405020304" pitchFamily="18" charset="0"/>
              </a:rPr>
              <a:t>Perishable product </a:t>
            </a:r>
          </a:p>
          <a:p>
            <a:endParaRPr lang="en-US" sz="2400" dirty="0" smtClean="0">
              <a:latin typeface="Times New Roman" panose="02020603050405020304" pitchFamily="18" charset="0"/>
              <a:cs typeface="Times New Roman" panose="02020603050405020304" pitchFamily="18" charset="0"/>
            </a:endParaRPr>
          </a:p>
          <a:p>
            <a:endParaRPr lang="en-US" sz="2400" dirty="0" smtClean="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Shorter Channel/ Direct Channel</a:t>
            </a:r>
            <a:endParaRPr lang="en-US" sz="2400" b="1"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{to </a:t>
            </a:r>
            <a:r>
              <a:rPr lang="en-US" sz="2400" dirty="0">
                <a:latin typeface="Times New Roman" panose="02020603050405020304" pitchFamily="18" charset="0"/>
                <a:cs typeface="Times New Roman" panose="02020603050405020304" pitchFamily="18" charset="0"/>
              </a:rPr>
              <a:t>avoid handling and     spoilage}</a:t>
            </a:r>
          </a:p>
          <a:p>
            <a:endParaRPr lang="en-US" sz="2400" dirty="0">
              <a:latin typeface="Times New Roman" panose="02020603050405020304" pitchFamily="18" charset="0"/>
              <a:cs typeface="Times New Roman" panose="02020603050405020304" pitchFamily="18" charset="0"/>
            </a:endParaRPr>
          </a:p>
        </p:txBody>
      </p:sp>
      <p:cxnSp>
        <p:nvCxnSpPr>
          <p:cNvPr id="4" name="Straight Arrow Connector 3"/>
          <p:cNvCxnSpPr/>
          <p:nvPr/>
        </p:nvCxnSpPr>
        <p:spPr>
          <a:xfrm flipH="1">
            <a:off x="5445457" y="3166281"/>
            <a:ext cx="27295" cy="10645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9089409" y="3166281"/>
            <a:ext cx="0" cy="10645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897039" y="3862316"/>
            <a:ext cx="0" cy="10235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1109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8D4A20A-C231-5940-9236-8571BD34EF49}"/>
              </a:ext>
            </a:extLst>
          </p:cNvPr>
          <p:cNvSpPr>
            <a:spLocks noGrp="1"/>
          </p:cNvSpPr>
          <p:nvPr>
            <p:ph type="title"/>
          </p:nvPr>
        </p:nvSpPr>
        <p:spPr>
          <a:xfrm>
            <a:off x="491319" y="-1821657"/>
            <a:ext cx="11081982" cy="6619875"/>
          </a:xfrm>
        </p:spPr>
        <p:txBody>
          <a:bodyPr/>
          <a:lstStyle/>
          <a:p>
            <a:pPr algn="ctr"/>
            <a:r>
              <a:rPr lang="en-US" sz="2800" dirty="0" smtClean="0">
                <a:solidFill>
                  <a:schemeClr val="bg1"/>
                </a:solidFill>
                <a:latin typeface="Times New Roman" panose="02020603050405020304" pitchFamily="18" charset="0"/>
                <a:cs typeface="Times New Roman" panose="02020603050405020304" pitchFamily="18" charset="0"/>
              </a:rPr>
              <a:t>3. COMPANY </a:t>
            </a:r>
            <a:r>
              <a:rPr lang="en-US" sz="2800" dirty="0">
                <a:solidFill>
                  <a:schemeClr val="bg1"/>
                </a:solidFill>
                <a:latin typeface="Times New Roman" panose="02020603050405020304" pitchFamily="18" charset="0"/>
                <a:cs typeface="Times New Roman" panose="02020603050405020304" pitchFamily="18" charset="0"/>
              </a:rPr>
              <a:t>PROFILE (Company’s corporate image , resources and capabilities )</a:t>
            </a:r>
          </a:p>
        </p:txBody>
      </p:sp>
      <p:sp>
        <p:nvSpPr>
          <p:cNvPr id="6" name="Text Placeholder 5">
            <a:extLst>
              <a:ext uri="{FF2B5EF4-FFF2-40B4-BE49-F238E27FC236}">
                <a16:creationId xmlns="" xmlns:a16="http://schemas.microsoft.com/office/drawing/2014/main" id="{38AA5353-39A1-D047-943B-BD2711C27BE0}"/>
              </a:ext>
            </a:extLst>
          </p:cNvPr>
          <p:cNvSpPr>
            <a:spLocks noGrp="1"/>
          </p:cNvSpPr>
          <p:nvPr>
            <p:ph type="body" sz="half" idx="15"/>
          </p:nvPr>
        </p:nvSpPr>
        <p:spPr>
          <a:xfrm>
            <a:off x="1217030" y="2702257"/>
            <a:ext cx="3141879" cy="3101618"/>
          </a:xfrm>
        </p:spPr>
        <p:txBody>
          <a:bodyPr>
            <a:normAutofit/>
          </a:bodyPr>
          <a:lstStyle/>
          <a:p>
            <a:r>
              <a:rPr lang="en-US" sz="2000" dirty="0">
                <a:solidFill>
                  <a:schemeClr val="tx1"/>
                </a:solidFill>
                <a:latin typeface="Times New Roman" panose="02020603050405020304" pitchFamily="18" charset="0"/>
                <a:cs typeface="Times New Roman" panose="02020603050405020304" pitchFamily="18" charset="0"/>
              </a:rPr>
              <a:t>Limited Sales </a:t>
            </a:r>
            <a:r>
              <a:rPr lang="en-US" sz="2000" dirty="0" smtClean="0">
                <a:solidFill>
                  <a:schemeClr val="tx1"/>
                </a:solidFill>
                <a:latin typeface="Times New Roman" panose="02020603050405020304" pitchFamily="18" charset="0"/>
                <a:cs typeface="Times New Roman" panose="02020603050405020304" pitchFamily="18" charset="0"/>
              </a:rPr>
              <a:t>Force</a:t>
            </a:r>
          </a:p>
          <a:p>
            <a:endParaRPr lang="en-US" sz="2000" dirty="0">
              <a:solidFill>
                <a:schemeClr val="tx1"/>
              </a:solidFill>
              <a:latin typeface="Times New Roman" panose="02020603050405020304" pitchFamily="18" charset="0"/>
              <a:cs typeface="Times New Roman" panose="02020603050405020304" pitchFamily="18" charset="0"/>
            </a:endParaRPr>
          </a:p>
          <a:p>
            <a:r>
              <a:rPr lang="en-US" sz="2000" dirty="0" smtClean="0">
                <a:solidFill>
                  <a:schemeClr val="tx1"/>
                </a:solidFill>
                <a:latin typeface="Times New Roman" panose="02020603050405020304" pitchFamily="18" charset="0"/>
                <a:cs typeface="Times New Roman" panose="02020603050405020304" pitchFamily="18" charset="0"/>
              </a:rPr>
              <a:t> </a:t>
            </a:r>
            <a:endParaRPr lang="en-US" sz="2000" dirty="0">
              <a:solidFill>
                <a:schemeClr val="tx1"/>
              </a:solidFill>
              <a:latin typeface="Times New Roman" panose="02020603050405020304" pitchFamily="18" charset="0"/>
              <a:cs typeface="Times New Roman" panose="02020603050405020304" pitchFamily="18" charset="0"/>
            </a:endParaRPr>
          </a:p>
          <a:p>
            <a:r>
              <a:rPr lang="en-US" sz="2000" b="1" dirty="0" smtClean="0">
                <a:solidFill>
                  <a:schemeClr val="tx1"/>
                </a:solidFill>
                <a:latin typeface="Times New Roman" panose="02020603050405020304" pitchFamily="18" charset="0"/>
                <a:cs typeface="Times New Roman" panose="02020603050405020304" pitchFamily="18" charset="0"/>
              </a:rPr>
              <a:t>Short channel/Direct channel</a:t>
            </a:r>
            <a:endParaRPr lang="en-US" sz="2000" dirty="0">
              <a:solidFill>
                <a:schemeClr val="tx1"/>
              </a:solidFill>
              <a:latin typeface="Times New Roman" panose="02020603050405020304" pitchFamily="18" charset="0"/>
              <a:cs typeface="Times New Roman" panose="02020603050405020304" pitchFamily="18" charset="0"/>
            </a:endParaRPr>
          </a:p>
        </p:txBody>
      </p:sp>
      <p:sp>
        <p:nvSpPr>
          <p:cNvPr id="7" name="Text Placeholder 6">
            <a:extLst>
              <a:ext uri="{FF2B5EF4-FFF2-40B4-BE49-F238E27FC236}">
                <a16:creationId xmlns="" xmlns:a16="http://schemas.microsoft.com/office/drawing/2014/main" id="{7421E3D6-5149-3448-978F-4703811881A7}"/>
              </a:ext>
            </a:extLst>
          </p:cNvPr>
          <p:cNvSpPr>
            <a:spLocks noGrp="1"/>
          </p:cNvSpPr>
          <p:nvPr>
            <p:ph type="body" sz="half" idx="16"/>
          </p:nvPr>
        </p:nvSpPr>
        <p:spPr>
          <a:xfrm>
            <a:off x="4462819" y="2702257"/>
            <a:ext cx="3220872" cy="4155743"/>
          </a:xfrm>
        </p:spPr>
        <p:txBody>
          <a:bodyPr>
            <a:normAutofit/>
          </a:bodyPr>
          <a:lstStyle/>
          <a:p>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Distinct </a:t>
            </a:r>
            <a:r>
              <a:rPr lang="en-US" sz="2000" dirty="0">
                <a:solidFill>
                  <a:schemeClr val="tx1"/>
                </a:solidFill>
                <a:latin typeface="Times New Roman" panose="02020603050405020304" pitchFamily="18" charset="0"/>
                <a:cs typeface="Times New Roman" panose="02020603050405020304" pitchFamily="18" charset="0"/>
              </a:rPr>
              <a:t>image </a:t>
            </a:r>
            <a:endParaRPr lang="en-US" sz="2000" dirty="0" smtClean="0">
              <a:solidFill>
                <a:schemeClr val="tx1"/>
              </a:solidFill>
              <a:latin typeface="Times New Roman" panose="02020603050405020304" pitchFamily="18" charset="0"/>
              <a:cs typeface="Times New Roman" panose="02020603050405020304" pitchFamily="18" charset="0"/>
            </a:endParaRPr>
          </a:p>
          <a:p>
            <a:r>
              <a:rPr lang="en-US" sz="2000" dirty="0" smtClean="0">
                <a:solidFill>
                  <a:schemeClr val="tx1"/>
                </a:solidFill>
                <a:latin typeface="Times New Roman" panose="02020603050405020304" pitchFamily="18" charset="0"/>
                <a:cs typeface="Times New Roman" panose="02020603050405020304" pitchFamily="18" charset="0"/>
              </a:rPr>
              <a:t>(</a:t>
            </a:r>
            <a:r>
              <a:rPr lang="en-US" sz="2000" dirty="0">
                <a:solidFill>
                  <a:schemeClr val="tx1"/>
                </a:solidFill>
                <a:latin typeface="Times New Roman" panose="02020603050405020304" pitchFamily="18" charset="0"/>
                <a:cs typeface="Times New Roman" panose="02020603050405020304" pitchFamily="18" charset="0"/>
              </a:rPr>
              <a:t>Distribute  product through  selective sources )</a:t>
            </a:r>
          </a:p>
          <a:p>
            <a:endParaRPr lang="en-US" sz="2000" dirty="0">
              <a:solidFill>
                <a:schemeClr val="tx1"/>
              </a:solidFill>
              <a:latin typeface="Times New Roman" panose="02020603050405020304" pitchFamily="18" charset="0"/>
              <a:cs typeface="Times New Roman" panose="02020603050405020304" pitchFamily="18" charset="0"/>
            </a:endParaRPr>
          </a:p>
          <a:p>
            <a:r>
              <a:rPr lang="en-US" sz="2000" dirty="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b="1" dirty="0" smtClean="0">
                <a:solidFill>
                  <a:schemeClr val="tx1"/>
                </a:solidFill>
                <a:latin typeface="Times New Roman" panose="02020603050405020304" pitchFamily="18" charset="0"/>
                <a:cs typeface="Times New Roman" panose="02020603050405020304" pitchFamily="18" charset="0"/>
              </a:rPr>
              <a:t>Direct Channel</a:t>
            </a:r>
            <a:endParaRPr lang="en-US" sz="2000" b="1" dirty="0">
              <a:solidFill>
                <a:schemeClr val="tx1"/>
              </a:solidFill>
              <a:latin typeface="Times New Roman" panose="02020603050405020304" pitchFamily="18" charset="0"/>
              <a:cs typeface="Times New Roman" panose="02020603050405020304" pitchFamily="18" charset="0"/>
            </a:endParaRPr>
          </a:p>
          <a:p>
            <a:r>
              <a:rPr lang="en-US" sz="2000" dirty="0">
                <a:solidFill>
                  <a:schemeClr val="tx1"/>
                </a:solidFill>
                <a:latin typeface="Times New Roman" panose="02020603050405020304" pitchFamily="18" charset="0"/>
                <a:cs typeface="Times New Roman" panose="02020603050405020304" pitchFamily="18" charset="0"/>
              </a:rPr>
              <a:t>    </a:t>
            </a:r>
          </a:p>
        </p:txBody>
      </p:sp>
      <p:sp>
        <p:nvSpPr>
          <p:cNvPr id="8" name="Text Placeholder 7">
            <a:extLst>
              <a:ext uri="{FF2B5EF4-FFF2-40B4-BE49-F238E27FC236}">
                <a16:creationId xmlns="" xmlns:a16="http://schemas.microsoft.com/office/drawing/2014/main" id="{907443F0-B4CF-5F48-87D3-7526DA460011}"/>
              </a:ext>
            </a:extLst>
          </p:cNvPr>
          <p:cNvSpPr>
            <a:spLocks noGrp="1"/>
          </p:cNvSpPr>
          <p:nvPr>
            <p:ph type="body" sz="half" idx="17"/>
          </p:nvPr>
        </p:nvSpPr>
        <p:spPr>
          <a:xfrm>
            <a:off x="7807629" y="2702257"/>
            <a:ext cx="3145536" cy="2847293"/>
          </a:xfrm>
        </p:spPr>
        <p:txBody>
          <a:bodyPr>
            <a:normAutofit/>
          </a:bodyPr>
          <a:lstStyle/>
          <a:p>
            <a:r>
              <a:rPr lang="en-US" sz="2000" dirty="0">
                <a:solidFill>
                  <a:schemeClr val="tx1"/>
                </a:solidFill>
                <a:latin typeface="Times New Roman" panose="02020603050405020304" pitchFamily="18" charset="0"/>
                <a:cs typeface="Times New Roman" panose="02020603050405020304" pitchFamily="18" charset="0"/>
              </a:rPr>
              <a:t>Strong Distribution Network </a:t>
            </a:r>
          </a:p>
          <a:p>
            <a:r>
              <a:rPr lang="en-US" sz="2000" dirty="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(Own </a:t>
            </a:r>
            <a:r>
              <a:rPr lang="en-US" sz="2000" dirty="0">
                <a:solidFill>
                  <a:schemeClr val="tx1"/>
                </a:solidFill>
                <a:latin typeface="Times New Roman" panose="02020603050405020304" pitchFamily="18" charset="0"/>
                <a:cs typeface="Times New Roman" panose="02020603050405020304" pitchFamily="18" charset="0"/>
              </a:rPr>
              <a:t>Showrooms </a:t>
            </a:r>
            <a:r>
              <a:rPr lang="en-US" sz="2000" dirty="0" smtClean="0">
                <a:solidFill>
                  <a:schemeClr val="tx1"/>
                </a:solidFill>
                <a:latin typeface="Times New Roman" panose="02020603050405020304" pitchFamily="18" charset="0"/>
                <a:cs typeface="Times New Roman" panose="02020603050405020304" pitchFamily="18" charset="0"/>
              </a:rPr>
              <a:t>)</a:t>
            </a:r>
            <a:endParaRPr lang="en-US" sz="2000" dirty="0">
              <a:solidFill>
                <a:schemeClr val="tx1"/>
              </a:solidFill>
              <a:latin typeface="Times New Roman" panose="02020603050405020304" pitchFamily="18" charset="0"/>
              <a:cs typeface="Times New Roman" panose="02020603050405020304" pitchFamily="18" charset="0"/>
            </a:endParaRPr>
          </a:p>
          <a:p>
            <a:r>
              <a:rPr lang="en-US" sz="2000" dirty="0">
                <a:solidFill>
                  <a:schemeClr val="tx1"/>
                </a:solidFill>
                <a:latin typeface="Times New Roman" panose="02020603050405020304" pitchFamily="18" charset="0"/>
                <a:cs typeface="Times New Roman" panose="02020603050405020304" pitchFamily="18" charset="0"/>
              </a:rPr>
              <a:t>     </a:t>
            </a:r>
            <a:endParaRPr lang="en-US" sz="2000" dirty="0" smtClean="0">
              <a:solidFill>
                <a:schemeClr val="tx1"/>
              </a:solidFill>
              <a:latin typeface="Times New Roman" panose="02020603050405020304" pitchFamily="18" charset="0"/>
              <a:cs typeface="Times New Roman" panose="02020603050405020304" pitchFamily="18" charset="0"/>
            </a:endParaRPr>
          </a:p>
          <a:p>
            <a:pPr algn="ctr"/>
            <a:endParaRPr lang="en-US" sz="2000" b="1" dirty="0" smtClean="0">
              <a:latin typeface="Times New Roman" panose="02020603050405020304" pitchFamily="18" charset="0"/>
              <a:cs typeface="Times New Roman" panose="02020603050405020304" pitchFamily="18" charset="0"/>
            </a:endParaRPr>
          </a:p>
          <a:p>
            <a:pPr algn="ctr"/>
            <a:endParaRPr lang="en-US" sz="2000" b="1" dirty="0" smtClean="0">
              <a:latin typeface="Times New Roman" panose="02020603050405020304" pitchFamily="18" charset="0"/>
              <a:cs typeface="Times New Roman" panose="02020603050405020304" pitchFamily="18" charset="0"/>
            </a:endParaRPr>
          </a:p>
          <a:p>
            <a:pPr algn="ctr"/>
            <a:r>
              <a:rPr lang="en-US" sz="2000" b="1" dirty="0" smtClean="0">
                <a:latin typeface="Times New Roman" panose="02020603050405020304" pitchFamily="18" charset="0"/>
                <a:cs typeface="Times New Roman" panose="02020603050405020304" pitchFamily="18" charset="0"/>
              </a:rPr>
              <a:t>Direct channel </a:t>
            </a:r>
            <a:endParaRPr lang="en-US" sz="2000" b="1" dirty="0">
              <a:latin typeface="Times New Roman" panose="02020603050405020304" pitchFamily="18" charset="0"/>
              <a:cs typeface="Times New Roman" panose="02020603050405020304" pitchFamily="18" charset="0"/>
            </a:endParaRPr>
          </a:p>
        </p:txBody>
      </p:sp>
      <p:cxnSp>
        <p:nvCxnSpPr>
          <p:cNvPr id="4" name="Straight Arrow Connector 3"/>
          <p:cNvCxnSpPr/>
          <p:nvPr/>
        </p:nvCxnSpPr>
        <p:spPr>
          <a:xfrm>
            <a:off x="2156346" y="3026227"/>
            <a:ext cx="0" cy="10135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5648006" y="3746310"/>
            <a:ext cx="0" cy="5868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9464279" y="3848669"/>
            <a:ext cx="0" cy="9495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78489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44B3BBA-ECB7-9744-8907-63E4C13446FF}"/>
              </a:ext>
            </a:extLst>
          </p:cNvPr>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4. Competitors </a:t>
            </a:r>
            <a:r>
              <a:rPr lang="en-US" dirty="0">
                <a:latin typeface="Times New Roman" panose="02020603050405020304" pitchFamily="18" charset="0"/>
                <a:cs typeface="Times New Roman" panose="02020603050405020304" pitchFamily="18" charset="0"/>
              </a:rPr>
              <a:t>Strategy </a:t>
            </a:r>
          </a:p>
        </p:txBody>
      </p:sp>
      <p:sp>
        <p:nvSpPr>
          <p:cNvPr id="3" name="Content Placeholder 2">
            <a:extLst>
              <a:ext uri="{FF2B5EF4-FFF2-40B4-BE49-F238E27FC236}">
                <a16:creationId xmlns="" xmlns:a16="http://schemas.microsoft.com/office/drawing/2014/main" id="{4217C8C2-86C1-444B-85FA-65B1C2B57F45}"/>
              </a:ext>
            </a:extLst>
          </p:cNvPr>
          <p:cNvSpPr>
            <a:spLocks noGrp="1"/>
          </p:cNvSpPr>
          <p:nvPr>
            <p:ph idx="1"/>
          </p:nvPr>
        </p:nvSpPr>
        <p:spPr>
          <a:xfrm>
            <a:off x="964454" y="2633266"/>
            <a:ext cx="8825659" cy="2105422"/>
          </a:xfrm>
        </p:spPr>
        <p:txBody>
          <a:bodyPr>
            <a:normAutofit/>
          </a:bodyPr>
          <a:lstStyle/>
          <a:p>
            <a:pPr marL="0" indent="0">
              <a:buNone/>
            </a:pPr>
            <a:r>
              <a:rPr lang="en-US" sz="2400" dirty="0">
                <a:solidFill>
                  <a:schemeClr val="tx1"/>
                </a:solidFill>
                <a:latin typeface="Times New Roman" panose="02020603050405020304" pitchFamily="18" charset="0"/>
                <a:cs typeface="Times New Roman" panose="02020603050405020304" pitchFamily="18" charset="0"/>
              </a:rPr>
              <a:t>Decides distribution strategy depend on its competitors </a:t>
            </a:r>
          </a:p>
          <a:p>
            <a:pPr marL="0" indent="0">
              <a:buNone/>
            </a:pPr>
            <a:r>
              <a:rPr lang="en-US" sz="2400" dirty="0">
                <a:solidFill>
                  <a:schemeClr val="tx1"/>
                </a:solidFill>
                <a:latin typeface="Times New Roman" panose="02020603050405020304" pitchFamily="18" charset="0"/>
                <a:cs typeface="Times New Roman" panose="02020603050405020304" pitchFamily="18" charset="0"/>
              </a:rPr>
              <a:t>        </a:t>
            </a:r>
          </a:p>
          <a:p>
            <a:pPr marL="0" indent="0">
              <a:buNone/>
            </a:pPr>
            <a:r>
              <a:rPr lang="en-US" sz="2400" dirty="0">
                <a:solidFill>
                  <a:schemeClr val="tx1"/>
                </a:solidFill>
                <a:latin typeface="Times New Roman" panose="02020603050405020304" pitchFamily="18" charset="0"/>
                <a:cs typeface="Times New Roman" panose="02020603050405020304" pitchFamily="18" charset="0"/>
              </a:rPr>
              <a:t>      same channel are used by competitors</a:t>
            </a:r>
          </a:p>
          <a:p>
            <a:pPr marL="0" indent="0">
              <a:buNone/>
            </a:pPr>
            <a:endParaRPr lang="en-US" sz="2000" dirty="0">
              <a:latin typeface="Times New Roman" panose="02020603050405020304" pitchFamily="18" charset="0"/>
              <a:cs typeface="Times New Roman" panose="02020603050405020304" pitchFamily="18" charset="0"/>
            </a:endParaRPr>
          </a:p>
        </p:txBody>
      </p:sp>
      <p:cxnSp>
        <p:nvCxnSpPr>
          <p:cNvPr id="5" name="Straight Arrow Connector 4"/>
          <p:cNvCxnSpPr/>
          <p:nvPr/>
        </p:nvCxnSpPr>
        <p:spPr>
          <a:xfrm>
            <a:off x="3466531" y="3002507"/>
            <a:ext cx="0" cy="6005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47556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 xmlns:a16="http://schemas.microsoft.com/office/drawing/2014/main" id="{5456050A-72BA-2F4F-95BA-D62C881D508C}"/>
              </a:ext>
            </a:extLst>
          </p:cNvPr>
          <p:cNvSpPr>
            <a:spLocks noGrp="1"/>
          </p:cNvSpPr>
          <p:nvPr>
            <p:ph type="title"/>
          </p:nvPr>
        </p:nvSpPr>
        <p:spPr>
          <a:xfrm>
            <a:off x="1154954" y="973668"/>
            <a:ext cx="8761413" cy="706964"/>
          </a:xfrm>
        </p:spPr>
        <p:txBody>
          <a:bodyPr/>
          <a:lstStyle/>
          <a:p>
            <a:r>
              <a:rPr lang="en-US" dirty="0"/>
              <a:t> </a:t>
            </a:r>
            <a:r>
              <a:rPr lang="en-US" dirty="0" smtClean="0">
                <a:latin typeface="Times New Roman" panose="02020603050405020304" pitchFamily="18" charset="0"/>
                <a:cs typeface="Times New Roman" panose="02020603050405020304" pitchFamily="18" charset="0"/>
              </a:rPr>
              <a:t>5.</a:t>
            </a:r>
            <a:r>
              <a:rPr lang="en-US" dirty="0" smtClean="0"/>
              <a:t> </a:t>
            </a:r>
            <a:r>
              <a:rPr lang="en-US" dirty="0" smtClean="0">
                <a:latin typeface="Times New Roman" panose="02020603050405020304" pitchFamily="18" charset="0"/>
                <a:cs typeface="Times New Roman" panose="02020603050405020304" pitchFamily="18" charset="0"/>
              </a:rPr>
              <a:t>Area coverage </a:t>
            </a:r>
            <a:endParaRPr lang="en-US" dirty="0">
              <a:latin typeface="Times New Roman" panose="02020603050405020304" pitchFamily="18" charset="0"/>
              <a:cs typeface="Times New Roman" panose="02020603050405020304" pitchFamily="18" charset="0"/>
            </a:endParaRPr>
          </a:p>
        </p:txBody>
      </p:sp>
      <p:sp>
        <p:nvSpPr>
          <p:cNvPr id="7" name="Content Placeholder 6">
            <a:extLst>
              <a:ext uri="{FF2B5EF4-FFF2-40B4-BE49-F238E27FC236}">
                <a16:creationId xmlns="" xmlns:a16="http://schemas.microsoft.com/office/drawing/2014/main" id="{4A4DEB1A-A769-424A-B2F6-3EA0AEC54271}"/>
              </a:ext>
            </a:extLst>
          </p:cNvPr>
          <p:cNvSpPr>
            <a:spLocks noGrp="1"/>
          </p:cNvSpPr>
          <p:nvPr>
            <p:ph idx="1"/>
          </p:nvPr>
        </p:nvSpPr>
        <p:spPr>
          <a:xfrm>
            <a:off x="655093" y="2732964"/>
            <a:ext cx="9976513" cy="2119311"/>
          </a:xfrm>
        </p:spPr>
        <p:txBody>
          <a:bodyPr>
            <a:noAutofit/>
          </a:bodyPr>
          <a:lstStyle/>
          <a:p>
            <a:pPr marL="0" indent="0">
              <a:buNone/>
            </a:pPr>
            <a:r>
              <a:rPr lang="en-US" sz="2400" dirty="0">
                <a:solidFill>
                  <a:schemeClr val="tx1"/>
                </a:solidFill>
                <a:latin typeface="Times New Roman" panose="02020603050405020304" pitchFamily="18" charset="0"/>
                <a:cs typeface="Times New Roman" panose="02020603050405020304" pitchFamily="18" charset="0"/>
              </a:rPr>
              <a:t>Sell through the country — </a:t>
            </a:r>
            <a:r>
              <a:rPr lang="en-US" sz="2400" dirty="0" smtClean="0">
                <a:solidFill>
                  <a:schemeClr val="tx1"/>
                </a:solidFill>
                <a:latin typeface="Times New Roman" panose="02020603050405020304" pitchFamily="18" charset="0"/>
                <a:cs typeface="Times New Roman" panose="02020603050405020304" pitchFamily="18" charset="0"/>
              </a:rPr>
              <a:t>Indirect channel</a:t>
            </a:r>
            <a:endParaRPr lang="en-US" sz="2400" dirty="0">
              <a:solidFill>
                <a:schemeClr val="tx1"/>
              </a:solidFill>
              <a:latin typeface="Times New Roman" panose="02020603050405020304" pitchFamily="18" charset="0"/>
              <a:cs typeface="Times New Roman" panose="02020603050405020304" pitchFamily="18" charset="0"/>
            </a:endParaRPr>
          </a:p>
          <a:p>
            <a:pPr marL="0" indent="0">
              <a:buNone/>
            </a:pPr>
            <a:r>
              <a:rPr lang="en-US" sz="2400" dirty="0">
                <a:solidFill>
                  <a:schemeClr val="tx1"/>
                </a:solidFill>
                <a:latin typeface="Times New Roman" panose="02020603050405020304" pitchFamily="18" charset="0"/>
                <a:cs typeface="Times New Roman" panose="02020603050405020304" pitchFamily="18" charset="0"/>
              </a:rPr>
              <a:t>Particular area or  </a:t>
            </a:r>
            <a:r>
              <a:rPr lang="en-US" sz="2400" dirty="0" smtClean="0">
                <a:solidFill>
                  <a:schemeClr val="tx1"/>
                </a:solidFill>
                <a:latin typeface="Times New Roman" panose="02020603050405020304" pitchFamily="18" charset="0"/>
                <a:cs typeface="Times New Roman" panose="02020603050405020304" pitchFamily="18" charset="0"/>
              </a:rPr>
              <a:t>Locality </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smtClean="0">
                <a:solidFill>
                  <a:schemeClr val="tx1"/>
                </a:solidFill>
                <a:latin typeface="Times New Roman" panose="02020603050405020304" pitchFamily="18" charset="0"/>
                <a:cs typeface="Times New Roman" panose="02020603050405020304" pitchFamily="18" charset="0"/>
              </a:rPr>
              <a:t>Direct channel</a:t>
            </a:r>
            <a:endParaRPr lang="en-US"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94117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8C3A8C8-C20B-9F42-AB3E-9AF2F1DFFAF4}"/>
              </a:ext>
            </a:extLst>
          </p:cNvPr>
          <p:cNvSpPr>
            <a:spLocks noGrp="1"/>
          </p:cNvSpPr>
          <p:nvPr>
            <p:ph type="title"/>
          </p:nvPr>
        </p:nvSpPr>
        <p:spPr>
          <a:xfrm rot="10800000" flipV="1">
            <a:off x="559556" y="-770469"/>
            <a:ext cx="11013744" cy="3950231"/>
          </a:xfrm>
        </p:spPr>
        <p:txBody>
          <a:bodyPr/>
          <a:lstStyle/>
          <a:p>
            <a:r>
              <a:rPr lang="en-US" dirty="0" smtClean="0">
                <a:latin typeface="Times New Roman" panose="02020603050405020304" pitchFamily="18" charset="0"/>
                <a:cs typeface="Times New Roman" panose="02020603050405020304" pitchFamily="18" charset="0"/>
              </a:rPr>
              <a:t>6. Middleman characteristics</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Resource ,strength and capabilities)</a:t>
            </a:r>
          </a:p>
        </p:txBody>
      </p:sp>
      <p:sp>
        <p:nvSpPr>
          <p:cNvPr id="3" name="Content Placeholder 2">
            <a:extLst>
              <a:ext uri="{FF2B5EF4-FFF2-40B4-BE49-F238E27FC236}">
                <a16:creationId xmlns="" xmlns:a16="http://schemas.microsoft.com/office/drawing/2014/main" id="{629EDCF5-CE84-374F-B03B-C0ABDC990A3F}"/>
              </a:ext>
            </a:extLst>
          </p:cNvPr>
          <p:cNvSpPr>
            <a:spLocks noGrp="1"/>
          </p:cNvSpPr>
          <p:nvPr>
            <p:ph sz="half" idx="2"/>
          </p:nvPr>
        </p:nvSpPr>
        <p:spPr>
          <a:xfrm>
            <a:off x="1154954" y="5345906"/>
            <a:ext cx="3744592" cy="673895"/>
          </a:xfrm>
        </p:spPr>
        <p:txBody>
          <a:bodyPr/>
          <a:lstStyle/>
          <a:p>
            <a:pPr marL="0" indent="0">
              <a:buNone/>
            </a:pPr>
            <a:r>
              <a:rPr lang="en-US" sz="2400" b="1" dirty="0" smtClean="0">
                <a:solidFill>
                  <a:schemeClr val="tx1"/>
                </a:solidFill>
                <a:latin typeface="Times New Roman" panose="02020603050405020304" pitchFamily="18" charset="0"/>
                <a:cs typeface="Times New Roman" panose="02020603050405020304" pitchFamily="18" charset="0"/>
              </a:rPr>
              <a:t>Indirect</a:t>
            </a:r>
            <a:r>
              <a:rPr lang="en-US" dirty="0" smtClean="0">
                <a:solidFill>
                  <a:schemeClr val="tx1"/>
                </a:solidFill>
                <a:latin typeface="Times New Roman" panose="02020603050405020304" pitchFamily="18" charset="0"/>
                <a:cs typeface="Times New Roman" panose="02020603050405020304" pitchFamily="18" charset="0"/>
              </a:rPr>
              <a:t> </a:t>
            </a:r>
            <a:r>
              <a:rPr lang="en-US" sz="2400" b="1" dirty="0" smtClean="0">
                <a:solidFill>
                  <a:schemeClr val="tx1"/>
                </a:solidFill>
                <a:latin typeface="Times New Roman" panose="02020603050405020304" pitchFamily="18" charset="0"/>
                <a:cs typeface="Times New Roman" panose="02020603050405020304" pitchFamily="18" charset="0"/>
              </a:rPr>
              <a:t>channels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6" name="Content Placeholder 5">
            <a:extLst>
              <a:ext uri="{FF2B5EF4-FFF2-40B4-BE49-F238E27FC236}">
                <a16:creationId xmlns="" xmlns:a16="http://schemas.microsoft.com/office/drawing/2014/main" id="{306A32EF-6F93-0B41-98EE-EE80BED783D5}"/>
              </a:ext>
            </a:extLst>
          </p:cNvPr>
          <p:cNvSpPr>
            <a:spLocks noGrp="1"/>
          </p:cNvSpPr>
          <p:nvPr>
            <p:ph sz="quarter" idx="4"/>
          </p:nvPr>
        </p:nvSpPr>
        <p:spPr>
          <a:xfrm>
            <a:off x="6208712" y="5345906"/>
            <a:ext cx="4825159" cy="673895"/>
          </a:xfrm>
        </p:spPr>
        <p:txBody>
          <a:bodyPr>
            <a:normAutofit/>
          </a:bodyPr>
          <a:lstStyle/>
          <a:p>
            <a:pPr marL="0" indent="0">
              <a:buNone/>
            </a:pPr>
            <a:r>
              <a:rPr lang="en-US" sz="2400" b="1" dirty="0" smtClean="0">
                <a:solidFill>
                  <a:schemeClr val="tx1"/>
                </a:solidFill>
                <a:latin typeface="Times New Roman" panose="02020603050405020304" pitchFamily="18" charset="0"/>
                <a:cs typeface="Times New Roman" panose="02020603050405020304" pitchFamily="18" charset="0"/>
              </a:rPr>
              <a:t>      Direct</a:t>
            </a:r>
            <a:r>
              <a:rPr lang="en-US" sz="2400" dirty="0" smtClean="0">
                <a:solidFill>
                  <a:schemeClr val="tx1"/>
                </a:solidFill>
                <a:latin typeface="Times New Roman" panose="02020603050405020304" pitchFamily="18" charset="0"/>
                <a:cs typeface="Times New Roman" panose="02020603050405020304" pitchFamily="18" charset="0"/>
              </a:rPr>
              <a:t> </a:t>
            </a:r>
            <a:r>
              <a:rPr lang="en-US" sz="2400" b="1" dirty="0" smtClean="0">
                <a:solidFill>
                  <a:schemeClr val="tx1"/>
                </a:solidFill>
                <a:latin typeface="Times New Roman" panose="02020603050405020304" pitchFamily="18" charset="0"/>
                <a:cs typeface="Times New Roman" panose="02020603050405020304" pitchFamily="18" charset="0"/>
              </a:rPr>
              <a:t>channels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14" name="Text Placeholder 13">
            <a:extLst>
              <a:ext uri="{FF2B5EF4-FFF2-40B4-BE49-F238E27FC236}">
                <a16:creationId xmlns="" xmlns:a16="http://schemas.microsoft.com/office/drawing/2014/main" id="{46D12A1C-CD28-AE4A-8C19-6DF059A69A0C}"/>
              </a:ext>
            </a:extLst>
          </p:cNvPr>
          <p:cNvSpPr>
            <a:spLocks noGrp="1"/>
          </p:cNvSpPr>
          <p:nvPr>
            <p:ph type="body" sz="quarter" idx="3"/>
          </p:nvPr>
        </p:nvSpPr>
        <p:spPr>
          <a:xfrm>
            <a:off x="6249824" y="2967085"/>
            <a:ext cx="4825159" cy="1468438"/>
          </a:xfrm>
        </p:spPr>
        <p:txBody>
          <a:bodyPr/>
          <a:lstStyle/>
          <a:p>
            <a:r>
              <a:rPr lang="en-US" b="1" dirty="0">
                <a:solidFill>
                  <a:schemeClr val="tx1"/>
                </a:solidFill>
                <a:latin typeface="Times New Roman" panose="02020603050405020304" pitchFamily="18" charset="0"/>
                <a:cs typeface="Times New Roman" panose="02020603050405020304" pitchFamily="18" charset="0"/>
              </a:rPr>
              <a:t>RETAILER’S</a:t>
            </a:r>
          </a:p>
          <a:p>
            <a:r>
              <a:rPr lang="en-US" dirty="0">
                <a:solidFill>
                  <a:schemeClr val="tx1"/>
                </a:solidFill>
                <a:latin typeface="Times New Roman" panose="02020603050405020304" pitchFamily="18" charset="0"/>
                <a:cs typeface="Times New Roman" panose="02020603050405020304" pitchFamily="18" charset="0"/>
              </a:rPr>
              <a:t>(Reluctant to stock goods With higher Channels)</a:t>
            </a:r>
          </a:p>
        </p:txBody>
      </p:sp>
      <p:sp>
        <p:nvSpPr>
          <p:cNvPr id="16" name="Text Placeholder 7">
            <a:extLst>
              <a:ext uri="{FF2B5EF4-FFF2-40B4-BE49-F238E27FC236}">
                <a16:creationId xmlns="" xmlns:a16="http://schemas.microsoft.com/office/drawing/2014/main" id="{D0710C62-EEB4-4A40-AC0A-EEB38E5ADF6D}"/>
              </a:ext>
            </a:extLst>
          </p:cNvPr>
          <p:cNvSpPr>
            <a:spLocks noGrp="1"/>
          </p:cNvSpPr>
          <p:nvPr>
            <p:ph type="body" idx="1"/>
          </p:nvPr>
        </p:nvSpPr>
        <p:spPr>
          <a:xfrm>
            <a:off x="992112" y="-1775115"/>
            <a:ext cx="4825157" cy="5959522"/>
          </a:xfrm>
        </p:spPr>
        <p:txBody>
          <a:bodyPr anchor="b"/>
          <a:lstStyle/>
          <a:p>
            <a:r>
              <a:rPr lang="en-US" b="1" dirty="0">
                <a:solidFill>
                  <a:schemeClr val="tx1"/>
                </a:solidFill>
                <a:latin typeface="Times New Roman" panose="02020603050405020304" pitchFamily="18" charset="0"/>
                <a:cs typeface="Times New Roman" panose="02020603050405020304" pitchFamily="18" charset="0"/>
              </a:rPr>
              <a:t>AGENT</a:t>
            </a:r>
            <a:r>
              <a:rPr lang="en-US" dirty="0">
                <a:solidFill>
                  <a:schemeClr val="tx1"/>
                </a:solidFill>
                <a:latin typeface="Times New Roman" panose="02020603050405020304" pitchFamily="18" charset="0"/>
                <a:cs typeface="Times New Roman" panose="02020603050405020304" pitchFamily="18" charset="0"/>
              </a:rPr>
              <a:t> </a:t>
            </a:r>
          </a:p>
          <a:p>
            <a:r>
              <a:rPr lang="en-US" dirty="0">
                <a:solidFill>
                  <a:schemeClr val="tx1"/>
                </a:solidFill>
                <a:latin typeface="Times New Roman" panose="02020603050405020304" pitchFamily="18" charset="0"/>
                <a:cs typeface="Times New Roman" panose="02020603050405020304" pitchFamily="18" charset="0"/>
              </a:rPr>
              <a:t>(Own Distribution facility such as showrooms, delivery vehicles  )</a:t>
            </a:r>
          </a:p>
        </p:txBody>
      </p:sp>
      <p:cxnSp>
        <p:nvCxnSpPr>
          <p:cNvPr id="5" name="Straight Arrow Connector 4"/>
          <p:cNvCxnSpPr/>
          <p:nvPr/>
        </p:nvCxnSpPr>
        <p:spPr>
          <a:xfrm>
            <a:off x="2456597" y="4184407"/>
            <a:ext cx="0" cy="11614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7915701" y="4184407"/>
            <a:ext cx="13648" cy="10563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85204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F4F6C6C-6215-F947-8D85-45B9BC9C7D9C}"/>
              </a:ext>
            </a:extLst>
          </p:cNvPr>
          <p:cNvSpPr>
            <a:spLocks noGrp="1"/>
          </p:cNvSpPr>
          <p:nvPr>
            <p:ph type="title"/>
          </p:nvPr>
        </p:nvSpPr>
        <p:spPr>
          <a:xfrm>
            <a:off x="1715293" y="714374"/>
            <a:ext cx="8761413" cy="1202531"/>
          </a:xfrm>
        </p:spPr>
        <p:txBody>
          <a:bodyPr/>
          <a:lstStyle/>
          <a:p>
            <a:r>
              <a:rPr lang="en-US" u="sng">
                <a:solidFill>
                  <a:schemeClr val="accent4"/>
                </a:solidFill>
              </a:rPr>
              <a:t>PHYSICAL DISTRIBUTION</a:t>
            </a:r>
          </a:p>
        </p:txBody>
      </p:sp>
      <p:sp>
        <p:nvSpPr>
          <p:cNvPr id="3" name="Content Placeholder 2">
            <a:extLst>
              <a:ext uri="{FF2B5EF4-FFF2-40B4-BE49-F238E27FC236}">
                <a16:creationId xmlns="" xmlns:a16="http://schemas.microsoft.com/office/drawing/2014/main" id="{A627F2DA-39E9-6D4B-9F84-DD3BA692FC3C}"/>
              </a:ext>
            </a:extLst>
          </p:cNvPr>
          <p:cNvSpPr>
            <a:spLocks noGrp="1"/>
          </p:cNvSpPr>
          <p:nvPr>
            <p:ph idx="1"/>
          </p:nvPr>
        </p:nvSpPr>
        <p:spPr>
          <a:xfrm>
            <a:off x="893016" y="2452686"/>
            <a:ext cx="8825659" cy="4226721"/>
          </a:xfrm>
        </p:spPr>
        <p:txBody>
          <a:bodyPr>
            <a:normAutofit/>
          </a:bodyPr>
          <a:lstStyle/>
          <a:p>
            <a:r>
              <a:rPr lang="en-US" sz="2400" dirty="0">
                <a:latin typeface="Times New Roman" panose="02020603050405020304" pitchFamily="18" charset="0"/>
                <a:cs typeface="Times New Roman" panose="02020603050405020304" pitchFamily="18" charset="0"/>
              </a:rPr>
              <a:t>Physical distribution is a process of Effectively delivery of the product to the customer in proper condition and on time</a:t>
            </a:r>
          </a:p>
          <a:p>
            <a:endParaRPr lang="en-US" sz="2400" b="1" u="sng" dirty="0"/>
          </a:p>
        </p:txBody>
      </p:sp>
      <p:pic>
        <p:nvPicPr>
          <p:cNvPr id="4" name="Picture 4">
            <a:extLst>
              <a:ext uri="{FF2B5EF4-FFF2-40B4-BE49-F238E27FC236}">
                <a16:creationId xmlns="" xmlns:a16="http://schemas.microsoft.com/office/drawing/2014/main" id="{FF0C991D-F339-7A47-B223-DBF8D653E32F}"/>
              </a:ext>
            </a:extLst>
          </p:cNvPr>
          <p:cNvPicPr>
            <a:picLocks noChangeAspect="1"/>
          </p:cNvPicPr>
          <p:nvPr/>
        </p:nvPicPr>
        <p:blipFill>
          <a:blip r:embed="rId2"/>
          <a:stretch>
            <a:fillRect/>
          </a:stretch>
        </p:blipFill>
        <p:spPr>
          <a:xfrm>
            <a:off x="1848393" y="3743466"/>
            <a:ext cx="8755917" cy="2336008"/>
          </a:xfrm>
          <a:prstGeom prst="rect">
            <a:avLst/>
          </a:prstGeom>
        </p:spPr>
      </p:pic>
    </p:spTree>
    <p:extLst>
      <p:ext uri="{BB962C8B-B14F-4D97-AF65-F5344CB8AC3E}">
        <p14:creationId xmlns:p14="http://schemas.microsoft.com/office/powerpoint/2010/main" val="24569965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C42E54B-0D09-C648-9EC6-2D72BAB0DB8C}"/>
              </a:ext>
            </a:extLst>
          </p:cNvPr>
          <p:cNvSpPr>
            <a:spLocks noGrp="1"/>
          </p:cNvSpPr>
          <p:nvPr>
            <p:ph type="title"/>
          </p:nvPr>
        </p:nvSpPr>
        <p:spPr/>
        <p:txBody>
          <a:bodyPr/>
          <a:lstStyle/>
          <a:p>
            <a:r>
              <a:rPr lang="en-US" b="1" dirty="0" smtClean="0">
                <a:latin typeface="Times New Roman" panose="02020603050405020304" pitchFamily="18" charset="0"/>
                <a:cs typeface="Times New Roman" panose="02020603050405020304" pitchFamily="18" charset="0"/>
              </a:rPr>
              <a:t>7. Economic</a:t>
            </a:r>
            <a:r>
              <a:rPr lang="en-US" dirty="0" smtClean="0">
                <a:latin typeface="Times New Roman" panose="02020603050405020304" pitchFamily="18" charset="0"/>
                <a:cs typeface="Times New Roman" panose="02020603050405020304" pitchFamily="18" charset="0"/>
              </a:rPr>
              <a:t> </a:t>
            </a:r>
            <a:r>
              <a:rPr lang="en-US" b="1" dirty="0" smtClean="0">
                <a:latin typeface="Times New Roman" panose="02020603050405020304" pitchFamily="18" charset="0"/>
                <a:cs typeface="Times New Roman" panose="02020603050405020304" pitchFamily="18" charset="0"/>
              </a:rPr>
              <a:t>conditions</a:t>
            </a:r>
            <a:endParaRPr lang="en-US"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350813D6-F3A4-B44B-B18E-260BA35989DF}"/>
              </a:ext>
            </a:extLst>
          </p:cNvPr>
          <p:cNvSpPr>
            <a:spLocks noGrp="1"/>
          </p:cNvSpPr>
          <p:nvPr>
            <p:ph sz="half" idx="1"/>
          </p:nvPr>
        </p:nvSpPr>
        <p:spPr>
          <a:xfrm>
            <a:off x="1105138" y="2458408"/>
            <a:ext cx="4825158" cy="3435613"/>
          </a:xfrm>
        </p:spPr>
        <p:txBody>
          <a:bodyPr anchor="ctr">
            <a:normAutofit/>
          </a:bodyPr>
          <a:lstStyle/>
          <a:p>
            <a:pPr marL="0" indent="0" algn="ctr">
              <a:buNone/>
            </a:pPr>
            <a:r>
              <a:rPr lang="en-US" sz="2000" b="1" dirty="0">
                <a:solidFill>
                  <a:schemeClr val="tx1"/>
                </a:solidFill>
                <a:latin typeface="Times New Roman" panose="02020603050405020304" pitchFamily="18" charset="0"/>
                <a:cs typeface="Times New Roman" panose="02020603050405020304" pitchFamily="18" charset="0"/>
              </a:rPr>
              <a:t>RECESSION</a:t>
            </a:r>
          </a:p>
          <a:p>
            <a:pPr marL="0" indent="0">
              <a:buNone/>
            </a:pPr>
            <a:r>
              <a:rPr lang="en-US" sz="2000" dirty="0">
                <a:solidFill>
                  <a:schemeClr val="tx1"/>
                </a:solidFill>
                <a:latin typeface="Times New Roman" panose="02020603050405020304" pitchFamily="18" charset="0"/>
                <a:cs typeface="Times New Roman" panose="02020603050405020304" pitchFamily="18" charset="0"/>
              </a:rPr>
              <a:t>M</a:t>
            </a:r>
            <a:r>
              <a:rPr lang="en-US" sz="2000" dirty="0" smtClean="0">
                <a:solidFill>
                  <a:schemeClr val="tx1"/>
                </a:solidFill>
                <a:latin typeface="Times New Roman" panose="02020603050405020304" pitchFamily="18" charset="0"/>
                <a:cs typeface="Times New Roman" panose="02020603050405020304" pitchFamily="18" charset="0"/>
              </a:rPr>
              <a:t>iddleman </a:t>
            </a:r>
            <a:r>
              <a:rPr lang="en-US" sz="2000" dirty="0">
                <a:solidFill>
                  <a:schemeClr val="tx1"/>
                </a:solidFill>
                <a:latin typeface="Times New Roman" panose="02020603050405020304" pitchFamily="18" charset="0"/>
                <a:cs typeface="Times New Roman" panose="02020603050405020304" pitchFamily="18" charset="0"/>
              </a:rPr>
              <a:t>unwilling to stock  new product</a:t>
            </a:r>
          </a:p>
          <a:p>
            <a:pPr marL="0" indent="0">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buNone/>
            </a:pPr>
            <a:endParaRPr lang="en-US" sz="2000" b="1" i="1" u="sng"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       </a:t>
            </a:r>
            <a:r>
              <a:rPr lang="en-US" sz="2000" b="1" dirty="0" smtClean="0">
                <a:solidFill>
                  <a:schemeClr val="tx1"/>
                </a:solidFill>
                <a:latin typeface="Times New Roman" panose="02020603050405020304" pitchFamily="18" charset="0"/>
                <a:cs typeface="Times New Roman" panose="02020603050405020304" pitchFamily="18" charset="0"/>
              </a:rPr>
              <a:t>    </a:t>
            </a:r>
          </a:p>
          <a:p>
            <a:pPr marL="0" indent="0" algn="ctr">
              <a:buNone/>
            </a:pPr>
            <a:r>
              <a:rPr lang="en-US" sz="2000" b="1" dirty="0" smtClean="0">
                <a:solidFill>
                  <a:schemeClr val="tx1"/>
                </a:solidFill>
                <a:latin typeface="Times New Roman" panose="02020603050405020304" pitchFamily="18" charset="0"/>
                <a:cs typeface="Times New Roman" panose="02020603050405020304" pitchFamily="18" charset="0"/>
              </a:rPr>
              <a:t>DIRECT </a:t>
            </a:r>
            <a:r>
              <a:rPr lang="en-US" sz="2000" b="1" dirty="0">
                <a:solidFill>
                  <a:schemeClr val="tx1"/>
                </a:solidFill>
                <a:latin typeface="Times New Roman" panose="02020603050405020304" pitchFamily="18" charset="0"/>
                <a:cs typeface="Times New Roman" panose="02020603050405020304" pitchFamily="18" charset="0"/>
              </a:rPr>
              <a:t>CHANNEL</a:t>
            </a:r>
          </a:p>
          <a:p>
            <a:pPr marL="0" indent="0">
              <a:buNone/>
            </a:pPr>
            <a:r>
              <a:rPr lang="en-US" sz="2000" b="1" i="1" u="sng" dirty="0">
                <a:solidFill>
                  <a:schemeClr val="tx1"/>
                </a:solidFill>
                <a:latin typeface="Times New Roman" panose="02020603050405020304" pitchFamily="18" charset="0"/>
                <a:cs typeface="Times New Roman" panose="02020603050405020304" pitchFamily="18" charset="0"/>
              </a:rPr>
              <a:t>           </a:t>
            </a:r>
          </a:p>
        </p:txBody>
      </p:sp>
      <p:sp>
        <p:nvSpPr>
          <p:cNvPr id="4" name="Content Placeholder 3">
            <a:extLst>
              <a:ext uri="{FF2B5EF4-FFF2-40B4-BE49-F238E27FC236}">
                <a16:creationId xmlns="" xmlns:a16="http://schemas.microsoft.com/office/drawing/2014/main" id="{0FBC12B9-9F2E-B442-B879-592F8B1CDF04}"/>
              </a:ext>
            </a:extLst>
          </p:cNvPr>
          <p:cNvSpPr>
            <a:spLocks noGrp="1"/>
          </p:cNvSpPr>
          <p:nvPr>
            <p:ph sz="half" idx="2"/>
          </p:nvPr>
        </p:nvSpPr>
        <p:spPr/>
        <p:txBody>
          <a:bodyPr>
            <a:normAutofit/>
          </a:bodyPr>
          <a:lstStyle/>
          <a:p>
            <a:pPr marL="0" indent="0" algn="ctr">
              <a:buNone/>
            </a:pPr>
            <a:r>
              <a:rPr lang="en-US" sz="2000" b="1" dirty="0">
                <a:latin typeface="Times New Roman" panose="02020603050405020304" pitchFamily="18" charset="0"/>
                <a:cs typeface="Times New Roman" panose="02020603050405020304" pitchFamily="18" charset="0"/>
              </a:rPr>
              <a:t>BOOM</a:t>
            </a:r>
            <a:endParaRPr lang="en-US" sz="2000" b="1" dirty="0">
              <a:solidFill>
                <a:schemeClr val="tx2"/>
              </a:solidFill>
              <a:latin typeface="Times New Roman" panose="02020603050405020304" pitchFamily="18" charset="0"/>
              <a:cs typeface="Times New Roman" panose="02020603050405020304" pitchFamily="18" charset="0"/>
            </a:endParaRPr>
          </a:p>
          <a:p>
            <a:pPr marL="0" indent="0">
              <a:buNone/>
            </a:pPr>
            <a:r>
              <a:rPr lang="en-US" sz="2000" dirty="0">
                <a:solidFill>
                  <a:schemeClr val="tx2"/>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   M</a:t>
            </a:r>
            <a:r>
              <a:rPr lang="en-US" sz="2000" dirty="0" smtClean="0">
                <a:solidFill>
                  <a:schemeClr val="tx1"/>
                </a:solidFill>
                <a:latin typeface="Times New Roman" panose="02020603050405020304" pitchFamily="18" charset="0"/>
                <a:cs typeface="Times New Roman" panose="02020603050405020304" pitchFamily="18" charset="0"/>
              </a:rPr>
              <a:t>iddleman </a:t>
            </a:r>
            <a:r>
              <a:rPr lang="en-US" sz="2000" dirty="0">
                <a:solidFill>
                  <a:schemeClr val="tx1"/>
                </a:solidFill>
                <a:latin typeface="Times New Roman" panose="02020603050405020304" pitchFamily="18" charset="0"/>
                <a:cs typeface="Times New Roman" panose="02020603050405020304" pitchFamily="18" charset="0"/>
              </a:rPr>
              <a:t>willing to stock new product)</a:t>
            </a:r>
          </a:p>
          <a:p>
            <a:pPr marL="0" indent="0">
              <a:buNone/>
            </a:pPr>
            <a:r>
              <a:rPr lang="en-US" sz="2000" dirty="0">
                <a:solidFill>
                  <a:schemeClr val="tx1"/>
                </a:solidFill>
                <a:latin typeface="Times New Roman" panose="02020603050405020304" pitchFamily="18" charset="0"/>
                <a:cs typeface="Times New Roman" panose="02020603050405020304" pitchFamily="18" charset="0"/>
              </a:rPr>
              <a:t>         </a:t>
            </a:r>
          </a:p>
          <a:p>
            <a:pPr marL="0" indent="0">
              <a:buNone/>
            </a:pP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              </a:t>
            </a:r>
            <a:r>
              <a:rPr lang="en-US" sz="2000" b="1" dirty="0" smtClean="0">
                <a:solidFill>
                  <a:schemeClr val="tx1"/>
                </a:solidFill>
                <a:latin typeface="Times New Roman" panose="02020603050405020304" pitchFamily="18" charset="0"/>
                <a:cs typeface="Times New Roman" panose="02020603050405020304" pitchFamily="18" charset="0"/>
              </a:rPr>
              <a:t>INDIRECT </a:t>
            </a:r>
            <a:r>
              <a:rPr lang="en-US" sz="2000" b="1" dirty="0">
                <a:solidFill>
                  <a:schemeClr val="tx1"/>
                </a:solidFill>
                <a:latin typeface="Times New Roman" panose="02020603050405020304" pitchFamily="18" charset="0"/>
                <a:cs typeface="Times New Roman" panose="02020603050405020304" pitchFamily="18" charset="0"/>
              </a:rPr>
              <a:t>CHANNEL</a:t>
            </a:r>
          </a:p>
        </p:txBody>
      </p:sp>
      <p:cxnSp>
        <p:nvCxnSpPr>
          <p:cNvPr id="6" name="Straight Arrow Connector 5"/>
          <p:cNvCxnSpPr/>
          <p:nvPr/>
        </p:nvCxnSpPr>
        <p:spPr>
          <a:xfrm flipH="1">
            <a:off x="3275464" y="3316406"/>
            <a:ext cx="13646" cy="13374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8475260" y="3439236"/>
            <a:ext cx="13647" cy="9416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19477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4D344FD-6DC6-8E4D-9C70-3840C11E3862}"/>
              </a:ext>
            </a:extLst>
          </p:cNvPr>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8. Technological factors</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41FBA774-DA76-F94C-88D1-54C5B5D936A0}"/>
              </a:ext>
            </a:extLst>
          </p:cNvPr>
          <p:cNvSpPr>
            <a:spLocks noGrp="1"/>
          </p:cNvSpPr>
          <p:nvPr>
            <p:ph idx="1"/>
          </p:nvPr>
        </p:nvSpPr>
        <p:spPr>
          <a:xfrm>
            <a:off x="368490" y="2603500"/>
            <a:ext cx="11586949" cy="3416300"/>
          </a:xfrm>
        </p:spPr>
        <p:txBody>
          <a:bodyPr>
            <a:normAutofit/>
          </a:bodyPr>
          <a:lstStyle/>
          <a:p>
            <a:pPr marL="0" indent="0">
              <a:buNone/>
            </a:pPr>
            <a:r>
              <a:rPr lang="en-US" sz="2000" dirty="0">
                <a:solidFill>
                  <a:schemeClr val="tx1"/>
                </a:solidFill>
                <a:latin typeface="Times New Roman" panose="02020603050405020304" pitchFamily="18" charset="0"/>
                <a:cs typeface="Times New Roman" panose="02020603050405020304" pitchFamily="18" charset="0"/>
              </a:rPr>
              <a:t>TECHNOLOGICAL DEVELOPMENT</a:t>
            </a:r>
          </a:p>
          <a:p>
            <a:r>
              <a:rPr lang="en-US" sz="2000" dirty="0">
                <a:solidFill>
                  <a:schemeClr val="tx1"/>
                </a:solidFill>
                <a:latin typeface="Times New Roman" panose="02020603050405020304" pitchFamily="18" charset="0"/>
                <a:cs typeface="Times New Roman" panose="02020603050405020304" pitchFamily="18" charset="0"/>
              </a:rPr>
              <a:t>In telecommunication made possible home shopping via telemarketing </a:t>
            </a:r>
          </a:p>
          <a:p>
            <a:r>
              <a:rPr lang="en-US" sz="2000" dirty="0">
                <a:solidFill>
                  <a:schemeClr val="tx1"/>
                </a:solidFill>
                <a:latin typeface="Times New Roman" panose="02020603050405020304" pitchFamily="18" charset="0"/>
                <a:cs typeface="Times New Roman" panose="02020603050405020304" pitchFamily="18" charset="0"/>
              </a:rPr>
              <a:t>Internet has made possible for customers to place direct orders online / no requirement of intermediaries</a:t>
            </a:r>
          </a:p>
        </p:txBody>
      </p:sp>
    </p:spTree>
    <p:extLst>
      <p:ext uri="{BB962C8B-B14F-4D97-AF65-F5344CB8AC3E}">
        <p14:creationId xmlns:p14="http://schemas.microsoft.com/office/powerpoint/2010/main" val="29335615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697A850-A00F-6640-989E-2D3B500653FD}"/>
              </a:ext>
            </a:extLst>
          </p:cNvPr>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9. Size of orders</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AB58880A-0F15-5A4F-AC0D-B37CD29C6245}"/>
              </a:ext>
            </a:extLst>
          </p:cNvPr>
          <p:cNvSpPr>
            <a:spLocks noGrp="1"/>
          </p:cNvSpPr>
          <p:nvPr>
            <p:ph sz="half" idx="1"/>
          </p:nvPr>
        </p:nvSpPr>
        <p:spPr/>
        <p:txBody>
          <a:bodyPr>
            <a:normAutofit/>
          </a:bodyPr>
          <a:lstStyle/>
          <a:p>
            <a:pPr marL="0" indent="0">
              <a:buNone/>
            </a:pPr>
            <a:r>
              <a:rPr lang="en-US" sz="2000" dirty="0">
                <a:solidFill>
                  <a:schemeClr val="tx1"/>
                </a:solidFill>
                <a:latin typeface="Times New Roman" panose="02020603050405020304" pitchFamily="18" charset="0"/>
                <a:cs typeface="Times New Roman" panose="02020603050405020304" pitchFamily="18" charset="0"/>
              </a:rPr>
              <a:t>Large size of orders from few customer</a:t>
            </a:r>
          </a:p>
          <a:p>
            <a:pPr marL="0" indent="0">
              <a:buNone/>
            </a:pP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a:solidFill>
                  <a:schemeClr val="tx1"/>
                </a:solidFill>
                <a:latin typeface="Times New Roman" panose="02020603050405020304" pitchFamily="18" charset="0"/>
                <a:cs typeface="Times New Roman" panose="02020603050405020304" pitchFamily="18" charset="0"/>
              </a:rPr>
              <a:t>           </a:t>
            </a:r>
            <a:r>
              <a:rPr lang="en-US" sz="2000" b="1" dirty="0">
                <a:solidFill>
                  <a:schemeClr val="tx1"/>
                </a:solidFill>
                <a:latin typeface="Times New Roman" panose="02020603050405020304" pitchFamily="18" charset="0"/>
                <a:cs typeface="Times New Roman" panose="02020603050405020304" pitchFamily="18" charset="0"/>
              </a:rPr>
              <a:t>DIRECT</a:t>
            </a:r>
            <a:r>
              <a:rPr lang="en-US" sz="2000" dirty="0">
                <a:solidFill>
                  <a:schemeClr val="tx1"/>
                </a:solidFill>
                <a:latin typeface="Times New Roman" panose="02020603050405020304" pitchFamily="18" charset="0"/>
                <a:cs typeface="Times New Roman" panose="02020603050405020304" pitchFamily="18" charset="0"/>
              </a:rPr>
              <a:t> </a:t>
            </a:r>
            <a:r>
              <a:rPr lang="en-US" sz="2000" b="1" dirty="0">
                <a:solidFill>
                  <a:schemeClr val="tx1"/>
                </a:solidFill>
                <a:latin typeface="Times New Roman" panose="02020603050405020304" pitchFamily="18" charset="0"/>
                <a:cs typeface="Times New Roman" panose="02020603050405020304" pitchFamily="18" charset="0"/>
              </a:rPr>
              <a:t>CHANNEL</a:t>
            </a:r>
          </a:p>
        </p:txBody>
      </p:sp>
      <p:sp>
        <p:nvSpPr>
          <p:cNvPr id="4" name="Content Placeholder 3">
            <a:extLst>
              <a:ext uri="{FF2B5EF4-FFF2-40B4-BE49-F238E27FC236}">
                <a16:creationId xmlns="" xmlns:a16="http://schemas.microsoft.com/office/drawing/2014/main" id="{75B0F102-5071-F447-AC72-ED59875B3897}"/>
              </a:ext>
            </a:extLst>
          </p:cNvPr>
          <p:cNvSpPr>
            <a:spLocks noGrp="1"/>
          </p:cNvSpPr>
          <p:nvPr>
            <p:ph sz="half" idx="2"/>
          </p:nvPr>
        </p:nvSpPr>
        <p:spPr/>
        <p:txBody>
          <a:bodyPr>
            <a:normAutofit/>
          </a:bodyPr>
          <a:lstStyle/>
          <a:p>
            <a:pPr marL="0" indent="0">
              <a:buNone/>
            </a:pPr>
            <a:r>
              <a:rPr lang="en-US" sz="2000" dirty="0">
                <a:solidFill>
                  <a:schemeClr val="tx1"/>
                </a:solidFill>
                <a:latin typeface="Times New Roman" panose="02020603050405020304" pitchFamily="18" charset="0"/>
                <a:cs typeface="Times New Roman" panose="02020603050405020304" pitchFamily="18" charset="0"/>
              </a:rPr>
              <a:t>Small order from large number of  Customers </a:t>
            </a:r>
          </a:p>
          <a:p>
            <a:endParaRPr lang="en-US" sz="2000" dirty="0">
              <a:solidFill>
                <a:schemeClr val="tx1"/>
              </a:solidFill>
              <a:latin typeface="Times New Roman" panose="02020603050405020304" pitchFamily="18" charset="0"/>
              <a:cs typeface="Times New Roman" panose="02020603050405020304" pitchFamily="18" charset="0"/>
            </a:endParaRPr>
          </a:p>
          <a:p>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a:solidFill>
                  <a:schemeClr val="tx1"/>
                </a:solidFill>
                <a:latin typeface="Times New Roman" panose="02020603050405020304" pitchFamily="18" charset="0"/>
                <a:cs typeface="Times New Roman" panose="02020603050405020304" pitchFamily="18" charset="0"/>
              </a:rPr>
              <a:t>          </a:t>
            </a:r>
            <a:r>
              <a:rPr lang="en-US" sz="2000" b="1" dirty="0">
                <a:solidFill>
                  <a:schemeClr val="tx1"/>
                </a:solidFill>
                <a:latin typeface="Times New Roman" panose="02020603050405020304" pitchFamily="18" charset="0"/>
                <a:cs typeface="Times New Roman" panose="02020603050405020304" pitchFamily="18" charset="0"/>
              </a:rPr>
              <a:t>INDIRECT</a:t>
            </a:r>
            <a:r>
              <a:rPr lang="en-US" sz="2000" dirty="0">
                <a:solidFill>
                  <a:schemeClr val="tx1"/>
                </a:solidFill>
                <a:latin typeface="Times New Roman" panose="02020603050405020304" pitchFamily="18" charset="0"/>
                <a:cs typeface="Times New Roman" panose="02020603050405020304" pitchFamily="18" charset="0"/>
              </a:rPr>
              <a:t> </a:t>
            </a:r>
            <a:r>
              <a:rPr lang="en-US" sz="2000" b="1" dirty="0">
                <a:solidFill>
                  <a:schemeClr val="tx1"/>
                </a:solidFill>
                <a:latin typeface="Times New Roman" panose="02020603050405020304" pitchFamily="18" charset="0"/>
                <a:cs typeface="Times New Roman" panose="02020603050405020304" pitchFamily="18" charset="0"/>
              </a:rPr>
              <a:t>CHANNEL</a:t>
            </a:r>
          </a:p>
        </p:txBody>
      </p:sp>
      <p:cxnSp>
        <p:nvCxnSpPr>
          <p:cNvPr id="6" name="Straight Arrow Connector 5"/>
          <p:cNvCxnSpPr/>
          <p:nvPr/>
        </p:nvCxnSpPr>
        <p:spPr>
          <a:xfrm flipH="1">
            <a:off x="3125337" y="2975212"/>
            <a:ext cx="27296" cy="13364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8256896" y="2975212"/>
            <a:ext cx="0" cy="13364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91978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19FC826-A74E-F24F-9F39-0A65363CE327}"/>
              </a:ext>
            </a:extLst>
          </p:cNvPr>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10. Channel objectives</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94EB247B-343B-314D-9331-F8C918675F31}"/>
              </a:ext>
            </a:extLst>
          </p:cNvPr>
          <p:cNvSpPr>
            <a:spLocks noGrp="1"/>
          </p:cNvSpPr>
          <p:nvPr>
            <p:ph idx="1"/>
          </p:nvPr>
        </p:nvSpPr>
        <p:spPr>
          <a:xfrm>
            <a:off x="586854" y="2603500"/>
            <a:ext cx="11778019" cy="3416300"/>
          </a:xfrm>
        </p:spPr>
        <p:txBody>
          <a:bodyPr>
            <a:normAutofit/>
          </a:bodyPr>
          <a:lstStyle/>
          <a:p>
            <a:pPr marL="0" indent="0">
              <a:buNone/>
            </a:pPr>
            <a:r>
              <a:rPr lang="en-US" sz="2000" dirty="0">
                <a:solidFill>
                  <a:schemeClr val="tx1"/>
                </a:solidFill>
                <a:latin typeface="Times New Roman" panose="02020603050405020304" pitchFamily="18" charset="0"/>
                <a:cs typeface="Times New Roman" panose="02020603050405020304" pitchFamily="18" charset="0"/>
              </a:rPr>
              <a:t>To maintain close contact With customer — </a:t>
            </a:r>
            <a:r>
              <a:rPr lang="en-US" sz="2000" b="1" dirty="0" smtClean="0">
                <a:solidFill>
                  <a:schemeClr val="tx1"/>
                </a:solidFill>
                <a:latin typeface="Times New Roman" panose="02020603050405020304" pitchFamily="18" charset="0"/>
                <a:cs typeface="Times New Roman" panose="02020603050405020304" pitchFamily="18" charset="0"/>
              </a:rPr>
              <a:t>DIRECT </a:t>
            </a:r>
            <a:r>
              <a:rPr lang="en-US" sz="2000" b="1" dirty="0">
                <a:solidFill>
                  <a:schemeClr val="tx1"/>
                </a:solidFill>
                <a:latin typeface="Times New Roman" panose="02020603050405020304" pitchFamily="18" charset="0"/>
                <a:cs typeface="Times New Roman" panose="02020603050405020304" pitchFamily="18" charset="0"/>
              </a:rPr>
              <a:t>CHANNEL</a:t>
            </a:r>
          </a:p>
          <a:p>
            <a:pPr marL="0" indent="0">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To Expand </a:t>
            </a:r>
            <a:r>
              <a:rPr lang="en-US" sz="2000" dirty="0">
                <a:solidFill>
                  <a:schemeClr val="tx1"/>
                </a:solidFill>
                <a:latin typeface="Times New Roman" panose="02020603050405020304" pitchFamily="18" charset="0"/>
                <a:cs typeface="Times New Roman" panose="02020603050405020304" pitchFamily="18" charset="0"/>
              </a:rPr>
              <a:t>market </a:t>
            </a:r>
            <a:r>
              <a:rPr lang="en-US" sz="2000" dirty="0" smtClean="0">
                <a:solidFill>
                  <a:schemeClr val="tx1"/>
                </a:solidFill>
                <a:latin typeface="Times New Roman" panose="02020603050405020304" pitchFamily="18" charset="0"/>
                <a:cs typeface="Times New Roman" panose="02020603050405020304" pitchFamily="18" charset="0"/>
              </a:rPr>
              <a:t>coverage — </a:t>
            </a:r>
            <a:r>
              <a:rPr lang="en-US" sz="2000" b="1" dirty="0">
                <a:solidFill>
                  <a:schemeClr val="tx1"/>
                </a:solidFill>
                <a:latin typeface="Times New Roman" panose="02020603050405020304" pitchFamily="18" charset="0"/>
                <a:cs typeface="Times New Roman" panose="02020603050405020304" pitchFamily="18" charset="0"/>
              </a:rPr>
              <a:t>INDIRECT CHANNEL</a:t>
            </a:r>
          </a:p>
        </p:txBody>
      </p:sp>
    </p:spTree>
    <p:extLst>
      <p:ext uri="{BB962C8B-B14F-4D97-AF65-F5344CB8AC3E}">
        <p14:creationId xmlns:p14="http://schemas.microsoft.com/office/powerpoint/2010/main" val="15138076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F32FF28-7D50-C04E-8FC1-58232111F0F8}"/>
              </a:ext>
            </a:extLst>
          </p:cNvPr>
          <p:cNvSpPr>
            <a:spLocks noGrp="1"/>
          </p:cNvSpPr>
          <p:nvPr>
            <p:ph type="title"/>
          </p:nvPr>
        </p:nvSpPr>
        <p:spPr>
          <a:xfrm>
            <a:off x="1808640" y="1280159"/>
            <a:ext cx="8171973" cy="253220"/>
          </a:xfrm>
        </p:spPr>
        <p:txBody>
          <a:bodyPr/>
          <a:lstStyle/>
          <a:p>
            <a:pPr marL="571500" indent="-571500">
              <a:buFont typeface="Wingdings" panose="05000000000000000000" pitchFamily="2" charset="2"/>
              <a:buChar char="v"/>
            </a:pPr>
            <a:r>
              <a:rPr lang="en-US" dirty="0">
                <a:solidFill>
                  <a:schemeClr val="bg1"/>
                </a:solidFill>
                <a:latin typeface="Times New Roman" panose="02020603050405020304" pitchFamily="18" charset="0"/>
                <a:cs typeface="Times New Roman" panose="02020603050405020304" pitchFamily="18" charset="0"/>
              </a:rPr>
              <a:t>SUPPLY CHAIN MANAGEMENT  </a:t>
            </a:r>
            <a:br>
              <a:rPr lang="en-US" dirty="0">
                <a:solidFill>
                  <a:schemeClr val="bg1"/>
                </a:solidFill>
                <a:latin typeface="Times New Roman" panose="02020603050405020304" pitchFamily="18" charset="0"/>
                <a:cs typeface="Times New Roman" panose="02020603050405020304" pitchFamily="18" charset="0"/>
              </a:rPr>
            </a:br>
            <a:endParaRPr lang="en-US"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1E9A2CE6-4486-3947-83F3-87FAD1D32214}"/>
              </a:ext>
            </a:extLst>
          </p:cNvPr>
          <p:cNvSpPr>
            <a:spLocks noGrp="1"/>
          </p:cNvSpPr>
          <p:nvPr>
            <p:ph idx="1"/>
          </p:nvPr>
        </p:nvSpPr>
        <p:spPr>
          <a:xfrm>
            <a:off x="0" y="2603500"/>
            <a:ext cx="12050973" cy="3416300"/>
          </a:xfrm>
        </p:spPr>
        <p:txBody>
          <a:bodyPr>
            <a:normAutofit/>
          </a:bodyPr>
          <a:lstStyle/>
          <a:p>
            <a:pPr marL="914400" lvl="2" indent="0">
              <a:buNone/>
            </a:pPr>
            <a:r>
              <a:rPr lang="en-US" sz="2800" b="1" dirty="0">
                <a:solidFill>
                  <a:schemeClr val="tx1"/>
                </a:solidFill>
                <a:latin typeface="Times New Roman" panose="02020603050405020304" pitchFamily="18" charset="0"/>
                <a:cs typeface="Times New Roman" panose="02020603050405020304" pitchFamily="18" charset="0"/>
              </a:rPr>
              <a:t>MEANING</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000" b="1" dirty="0">
              <a:solidFill>
                <a:schemeClr val="tx1"/>
              </a:solidFill>
              <a:latin typeface="Times New Roman" panose="02020603050405020304" pitchFamily="18" charset="0"/>
              <a:cs typeface="Times New Roman" panose="02020603050405020304" pitchFamily="18" charset="0"/>
            </a:endParaRPr>
          </a:p>
          <a:p>
            <a:pPr marL="914400" lvl="2" indent="0">
              <a:buNone/>
            </a:pPr>
            <a:r>
              <a:rPr lang="en-US" sz="2400" dirty="0" smtClean="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SCM is the management of supply chain activities to maximize customer value and to achieve competitive advantage  </a:t>
            </a:r>
          </a:p>
          <a:p>
            <a:pPr marL="914400" lvl="2" indent="0">
              <a:buNone/>
            </a:pPr>
            <a:r>
              <a:rPr lang="en-US" sz="2400" b="1" dirty="0">
                <a:solidFill>
                  <a:schemeClr val="tx1"/>
                </a:solidFill>
                <a:latin typeface="Times New Roman" panose="02020603050405020304" pitchFamily="18" charset="0"/>
                <a:cs typeface="Times New Roman" panose="02020603050405020304" pitchFamily="18" charset="0"/>
              </a:rPr>
              <a:t>DEFINITION </a:t>
            </a:r>
            <a:r>
              <a:rPr lang="en-US" sz="2400" b="1" dirty="0" smtClean="0">
                <a:solidFill>
                  <a:schemeClr val="tx1"/>
                </a:solidFill>
                <a:latin typeface="Times New Roman" panose="02020603050405020304" pitchFamily="18" charset="0"/>
                <a:cs typeface="Times New Roman" panose="02020603050405020304" pitchFamily="18" charset="0"/>
              </a:rPr>
              <a:t>:</a:t>
            </a:r>
          </a:p>
          <a:p>
            <a:pPr marL="914400" lvl="2" indent="0">
              <a:buNone/>
            </a:pPr>
            <a:r>
              <a:rPr lang="en-US" sz="2400" b="1" dirty="0" smtClean="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Harland states “ supply chain management  is the management of a network of interconnected activities involved in the provision of products required by end customers  </a:t>
            </a:r>
          </a:p>
        </p:txBody>
      </p:sp>
    </p:spTree>
    <p:extLst>
      <p:ext uri="{BB962C8B-B14F-4D97-AF65-F5344CB8AC3E}">
        <p14:creationId xmlns:p14="http://schemas.microsoft.com/office/powerpoint/2010/main" val="32390263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CC4FDB6-046F-9242-91AA-2E752309624A}"/>
              </a:ext>
            </a:extLst>
          </p:cNvPr>
          <p:cNvSpPr>
            <a:spLocks noGrp="1"/>
          </p:cNvSpPr>
          <p:nvPr>
            <p:ph type="title"/>
          </p:nvPr>
        </p:nvSpPr>
        <p:spPr/>
        <p:txBody>
          <a:bodyPr/>
          <a:lstStyle/>
          <a:p>
            <a:pPr marL="685800" indent="-685800">
              <a:buFont typeface="Wingdings" panose="05000000000000000000" pitchFamily="2" charset="2"/>
              <a:buChar char="v"/>
            </a:pPr>
            <a:r>
              <a:rPr lang="en-US" sz="4800" b="1" dirty="0" smtClean="0">
                <a:solidFill>
                  <a:schemeClr val="bg1"/>
                </a:solidFill>
                <a:latin typeface="Times New Roman" panose="02020603050405020304" pitchFamily="18" charset="0"/>
                <a:cs typeface="Times New Roman" panose="02020603050405020304" pitchFamily="18" charset="0"/>
              </a:rPr>
              <a:t>COMPONENTS </a:t>
            </a:r>
            <a:r>
              <a:rPr lang="en-US" sz="4800" b="1" dirty="0">
                <a:solidFill>
                  <a:schemeClr val="bg1"/>
                </a:solidFill>
                <a:latin typeface="Times New Roman" panose="02020603050405020304" pitchFamily="18" charset="0"/>
                <a:cs typeface="Times New Roman" panose="02020603050405020304" pitchFamily="18" charset="0"/>
              </a:rPr>
              <a:t>OF SCM </a:t>
            </a:r>
          </a:p>
        </p:txBody>
      </p:sp>
      <p:sp>
        <p:nvSpPr>
          <p:cNvPr id="3" name="Content Placeholder 2">
            <a:extLst>
              <a:ext uri="{FF2B5EF4-FFF2-40B4-BE49-F238E27FC236}">
                <a16:creationId xmlns="" xmlns:a16="http://schemas.microsoft.com/office/drawing/2014/main" id="{AF0EFC43-D722-744E-98AA-985DB2173949}"/>
              </a:ext>
            </a:extLst>
          </p:cNvPr>
          <p:cNvSpPr>
            <a:spLocks noGrp="1"/>
          </p:cNvSpPr>
          <p:nvPr>
            <p:ph idx="1"/>
          </p:nvPr>
        </p:nvSpPr>
        <p:spPr/>
        <p:txBody>
          <a:bodyPr>
            <a:normAutofit/>
          </a:bodyPr>
          <a:lstStyle/>
          <a:p>
            <a:pPr marL="0" indent="0">
              <a:buNone/>
            </a:pPr>
            <a:r>
              <a:rPr lang="en-US" sz="2400" b="1" dirty="0" smtClean="0">
                <a:solidFill>
                  <a:schemeClr val="tx1"/>
                </a:solidFill>
                <a:latin typeface="Times New Roman" panose="02020603050405020304" pitchFamily="18" charset="0"/>
                <a:cs typeface="Times New Roman" panose="02020603050405020304" pitchFamily="18" charset="0"/>
              </a:rPr>
              <a:t>1. </a:t>
            </a:r>
            <a:r>
              <a:rPr lang="en-US" sz="2400" b="1" dirty="0" err="1" smtClean="0">
                <a:solidFill>
                  <a:schemeClr val="tx1"/>
                </a:solidFill>
                <a:latin typeface="Times New Roman" panose="02020603050405020304" pitchFamily="18" charset="0"/>
                <a:cs typeface="Times New Roman" panose="02020603050405020304" pitchFamily="18" charset="0"/>
              </a:rPr>
              <a:t>Planing</a:t>
            </a:r>
            <a:r>
              <a:rPr lang="en-US" sz="2400" b="1" dirty="0" smtClean="0">
                <a:solidFill>
                  <a:schemeClr val="tx1"/>
                </a:solidFill>
                <a:latin typeface="Times New Roman" panose="02020603050405020304" pitchFamily="18" charset="0"/>
                <a:cs typeface="Times New Roman" panose="02020603050405020304" pitchFamily="18" charset="0"/>
              </a:rPr>
              <a:t> : </a:t>
            </a:r>
            <a:r>
              <a:rPr lang="en-US" sz="2400" dirty="0" smtClean="0">
                <a:solidFill>
                  <a:schemeClr val="tx1"/>
                </a:solidFill>
                <a:latin typeface="Times New Roman" panose="02020603050405020304" pitchFamily="18" charset="0"/>
                <a:cs typeface="Times New Roman" panose="02020603050405020304" pitchFamily="18" charset="0"/>
              </a:rPr>
              <a:t>Planning </a:t>
            </a:r>
            <a:r>
              <a:rPr lang="en-US" sz="2400" dirty="0">
                <a:solidFill>
                  <a:schemeClr val="tx1"/>
                </a:solidFill>
                <a:latin typeface="Times New Roman" panose="02020603050405020304" pitchFamily="18" charset="0"/>
                <a:cs typeface="Times New Roman" panose="02020603050405020304" pitchFamily="18" charset="0"/>
              </a:rPr>
              <a:t>of an efficient supply chain is an important component of </a:t>
            </a:r>
            <a:r>
              <a:rPr lang="en-US" sz="2400" dirty="0" smtClean="0">
                <a:solidFill>
                  <a:schemeClr val="tx1"/>
                </a:solidFill>
                <a:latin typeface="Times New Roman" panose="02020603050405020304" pitchFamily="18" charset="0"/>
                <a:cs typeface="Times New Roman" panose="02020603050405020304" pitchFamily="18" charset="0"/>
              </a:rPr>
              <a:t>Supply Chain Management. </a:t>
            </a:r>
            <a:endParaRPr lang="en-US"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653612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0EE1DF88-3E28-3049-A88A-04C5A92658BE}"/>
              </a:ext>
            </a:extLst>
          </p:cNvPr>
          <p:cNvSpPr>
            <a:spLocks noGrp="1"/>
          </p:cNvSpPr>
          <p:nvPr>
            <p:ph idx="1"/>
          </p:nvPr>
        </p:nvSpPr>
        <p:spPr>
          <a:xfrm>
            <a:off x="958006" y="2547229"/>
            <a:ext cx="8825659" cy="3416300"/>
          </a:xfrm>
        </p:spPr>
        <p:txBody>
          <a:bodyPr>
            <a:normAutofit/>
          </a:bodyPr>
          <a:lstStyle/>
          <a:p>
            <a:pPr marL="0" indent="0">
              <a:buNone/>
            </a:pPr>
            <a:r>
              <a:rPr lang="en-US" sz="2400" b="1" dirty="0" smtClean="0">
                <a:solidFill>
                  <a:schemeClr val="tx1"/>
                </a:solidFill>
                <a:latin typeface="Times New Roman" panose="02020603050405020304" pitchFamily="18" charset="0"/>
                <a:cs typeface="Times New Roman" panose="02020603050405020304" pitchFamily="18" charset="0"/>
              </a:rPr>
              <a:t>2. Sourcing (procurement):</a:t>
            </a:r>
          </a:p>
          <a:p>
            <a:pPr marL="0" indent="0">
              <a:buNone/>
            </a:pPr>
            <a:r>
              <a:rPr lang="en-US" sz="2400" dirty="0" smtClean="0">
                <a:solidFill>
                  <a:schemeClr val="tx1"/>
                </a:solidFill>
                <a:latin typeface="Times New Roman" panose="02020603050405020304" pitchFamily="18" charset="0"/>
                <a:cs typeface="Times New Roman" panose="02020603050405020304" pitchFamily="18" charset="0"/>
              </a:rPr>
              <a:t>    It involves Building </a:t>
            </a:r>
            <a:r>
              <a:rPr lang="en-US" sz="2400" dirty="0">
                <a:solidFill>
                  <a:schemeClr val="tx1"/>
                </a:solidFill>
                <a:latin typeface="Times New Roman" panose="02020603050405020304" pitchFamily="18" charset="0"/>
                <a:cs typeface="Times New Roman" panose="02020603050405020304" pitchFamily="18" charset="0"/>
              </a:rPr>
              <a:t>a strong relationship with suppliers of the raw </a:t>
            </a:r>
            <a:r>
              <a:rPr lang="en-US" sz="2400" dirty="0" smtClean="0">
                <a:solidFill>
                  <a:schemeClr val="tx1"/>
                </a:solidFill>
                <a:latin typeface="Times New Roman" panose="02020603050405020304" pitchFamily="18" charset="0"/>
                <a:cs typeface="Times New Roman" panose="02020603050405020304" pitchFamily="18" charset="0"/>
              </a:rPr>
              <a:t>materials to manufacture the product. </a:t>
            </a:r>
            <a:endParaRPr lang="en-US" sz="2400" dirty="0">
              <a:solidFill>
                <a:schemeClr val="tx1"/>
              </a:solidFill>
              <a:latin typeface="Times New Roman" panose="02020603050405020304" pitchFamily="18" charset="0"/>
              <a:cs typeface="Times New Roman" panose="02020603050405020304" pitchFamily="18" charset="0"/>
            </a:endParaRPr>
          </a:p>
          <a:p>
            <a:pPr marL="0" indent="0">
              <a:buNone/>
            </a:pPr>
            <a:r>
              <a:rPr lang="en-US" sz="2400" dirty="0">
                <a:solidFill>
                  <a:schemeClr val="tx1"/>
                </a:solidFill>
                <a:latin typeface="Times New Roman" panose="02020603050405020304" pitchFamily="18" charset="0"/>
                <a:cs typeface="Times New Roman" panose="02020603050405020304" pitchFamily="18" charset="0"/>
              </a:rPr>
              <a:t> </a:t>
            </a:r>
            <a:r>
              <a:rPr lang="en-US" sz="2400" dirty="0" smtClean="0">
                <a:solidFill>
                  <a:schemeClr val="tx1"/>
                </a:solidFill>
                <a:latin typeface="Times New Roman" panose="02020603050405020304" pitchFamily="18" charset="0"/>
                <a:cs typeface="Times New Roman" panose="02020603050405020304" pitchFamily="18" charset="0"/>
              </a:rPr>
              <a:t>Therefore supply chain managers develop set </a:t>
            </a:r>
            <a:r>
              <a:rPr lang="en-US" sz="2400" dirty="0">
                <a:solidFill>
                  <a:schemeClr val="tx1"/>
                </a:solidFill>
                <a:latin typeface="Times New Roman" panose="02020603050405020304" pitchFamily="18" charset="0"/>
                <a:cs typeface="Times New Roman" panose="02020603050405020304" pitchFamily="18" charset="0"/>
              </a:rPr>
              <a:t>a standard for maintaining and improving relationships supply chain management must develop a set of pricing , delivery and payment process with </a:t>
            </a:r>
            <a:r>
              <a:rPr lang="en-US" sz="2400" dirty="0" smtClean="0">
                <a:solidFill>
                  <a:schemeClr val="tx1"/>
                </a:solidFill>
                <a:latin typeface="Times New Roman" panose="02020603050405020304" pitchFamily="18" charset="0"/>
                <a:cs typeface="Times New Roman" panose="02020603050405020304" pitchFamily="18" charset="0"/>
              </a:rPr>
              <a:t>suppliers and develop standards for monitoring and improving relationship with suppliers.</a:t>
            </a:r>
            <a:endParaRPr lang="en-US"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95813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9EF29F2E-56D5-744F-AA76-119F33B5B31B}"/>
              </a:ext>
            </a:extLst>
          </p:cNvPr>
          <p:cNvSpPr>
            <a:spLocks noGrp="1"/>
          </p:cNvSpPr>
          <p:nvPr>
            <p:ph idx="1"/>
          </p:nvPr>
        </p:nvSpPr>
        <p:spPr>
          <a:xfrm>
            <a:off x="450376" y="2603500"/>
            <a:ext cx="11627893" cy="3416300"/>
          </a:xfrm>
        </p:spPr>
        <p:txBody>
          <a:bodyPr>
            <a:normAutofit/>
          </a:bodyPr>
          <a:lstStyle/>
          <a:p>
            <a:pPr marL="0" indent="0">
              <a:buNone/>
            </a:pPr>
            <a:r>
              <a:rPr lang="en-US" sz="2400" b="1" dirty="0">
                <a:solidFill>
                  <a:schemeClr val="tx1"/>
                </a:solidFill>
                <a:latin typeface="Times New Roman" panose="02020603050405020304" pitchFamily="18" charset="0"/>
                <a:cs typeface="Times New Roman" panose="02020603050405020304" pitchFamily="18" charset="0"/>
              </a:rPr>
              <a:t>3 </a:t>
            </a:r>
            <a:r>
              <a:rPr lang="en-US" sz="2400" b="1" dirty="0" smtClean="0">
                <a:solidFill>
                  <a:schemeClr val="tx1"/>
                </a:solidFill>
                <a:latin typeface="Times New Roman" panose="02020603050405020304" pitchFamily="18" charset="0"/>
                <a:cs typeface="Times New Roman" panose="02020603050405020304" pitchFamily="18" charset="0"/>
              </a:rPr>
              <a:t>PROCESSING </a:t>
            </a:r>
            <a:r>
              <a:rPr lang="en-US" sz="2400" b="1" dirty="0">
                <a:solidFill>
                  <a:schemeClr val="tx1"/>
                </a:solidFill>
                <a:latin typeface="Times New Roman" panose="02020603050405020304" pitchFamily="18" charset="0"/>
                <a:cs typeface="Times New Roman" panose="02020603050405020304" pitchFamily="18" charset="0"/>
              </a:rPr>
              <a:t>AND SCHEDULING FOR DELIVERY :</a:t>
            </a:r>
          </a:p>
          <a:p>
            <a:pPr marL="0" indent="0">
              <a:buNone/>
            </a:pPr>
            <a:r>
              <a:rPr lang="en-US" sz="2400" dirty="0">
                <a:solidFill>
                  <a:schemeClr val="tx1"/>
                </a:solidFill>
                <a:latin typeface="Times New Roman" panose="02020603050405020304" pitchFamily="18" charset="0"/>
                <a:cs typeface="Times New Roman" panose="02020603050405020304" pitchFamily="18" charset="0"/>
              </a:rPr>
              <a:t> </a:t>
            </a:r>
            <a:r>
              <a:rPr lang="en-US" sz="2400" dirty="0" smtClean="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It involves the manufacturing of the products , testing the quality packaging and scheduling for delivery to the distribution centers and ultimately to the consumers</a:t>
            </a:r>
          </a:p>
          <a:p>
            <a:pPr marL="0" indent="0">
              <a:buNone/>
            </a:pPr>
            <a:endParaRPr lang="en-US"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15632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D83FC5C3-3E4E-F343-A0C5-334CC19D95A4}"/>
              </a:ext>
            </a:extLst>
          </p:cNvPr>
          <p:cNvSpPr>
            <a:spLocks noGrp="1"/>
          </p:cNvSpPr>
          <p:nvPr>
            <p:ph idx="1"/>
          </p:nvPr>
        </p:nvSpPr>
        <p:spPr>
          <a:xfrm>
            <a:off x="218364" y="2210937"/>
            <a:ext cx="11973635" cy="4531058"/>
          </a:xfrm>
        </p:spPr>
        <p:txBody>
          <a:bodyPr>
            <a:normAutofit fontScale="25000" lnSpcReduction="20000"/>
          </a:bodyPr>
          <a:lstStyle/>
          <a:p>
            <a:pPr marL="0" indent="0">
              <a:buNone/>
            </a:pPr>
            <a:r>
              <a:rPr lang="en-US" sz="9600" b="1" dirty="0">
                <a:solidFill>
                  <a:schemeClr val="tx1"/>
                </a:solidFill>
                <a:latin typeface="Times New Roman" panose="02020603050405020304" pitchFamily="18" charset="0"/>
                <a:cs typeface="Times New Roman" panose="02020603050405020304" pitchFamily="18" charset="0"/>
              </a:rPr>
              <a:t>4 DELIVERY ( LOGISTICS) :</a:t>
            </a:r>
          </a:p>
          <a:p>
            <a:pPr marL="0" indent="0">
              <a:buNone/>
            </a:pPr>
            <a:r>
              <a:rPr lang="en-US" sz="7400" dirty="0">
                <a:solidFill>
                  <a:schemeClr val="tx1"/>
                </a:solidFill>
              </a:rPr>
              <a:t>    </a:t>
            </a:r>
            <a:r>
              <a:rPr lang="en-US" sz="7400" dirty="0">
                <a:solidFill>
                  <a:schemeClr val="tx1"/>
                </a:solidFill>
                <a:latin typeface="Times New Roman" panose="02020603050405020304" pitchFamily="18" charset="0"/>
                <a:cs typeface="Times New Roman" panose="02020603050405020304" pitchFamily="18" charset="0"/>
              </a:rPr>
              <a:t>Elements of logistics </a:t>
            </a:r>
            <a:r>
              <a:rPr lang="en-US" sz="7400" dirty="0" smtClean="0">
                <a:solidFill>
                  <a:schemeClr val="tx1"/>
                </a:solidFill>
                <a:latin typeface="Times New Roman" panose="02020603050405020304" pitchFamily="18" charset="0"/>
                <a:cs typeface="Times New Roman" panose="02020603050405020304" pitchFamily="18" charset="0"/>
              </a:rPr>
              <a:t>:</a:t>
            </a:r>
          </a:p>
          <a:p>
            <a:pPr marL="0" indent="0">
              <a:buNone/>
            </a:pPr>
            <a:r>
              <a:rPr lang="en-US" sz="9600" dirty="0" smtClean="0">
                <a:solidFill>
                  <a:schemeClr val="tx1"/>
                </a:solidFill>
                <a:latin typeface="Times New Roman" panose="02020603050405020304" pitchFamily="18" charset="0"/>
                <a:cs typeface="Times New Roman" panose="02020603050405020304" pitchFamily="18" charset="0"/>
              </a:rPr>
              <a:t>Facility location and network design </a:t>
            </a:r>
          </a:p>
          <a:p>
            <a:pPr marL="0" indent="0">
              <a:buNone/>
            </a:pPr>
            <a:r>
              <a:rPr lang="en-US" sz="9600" dirty="0" smtClean="0">
                <a:solidFill>
                  <a:schemeClr val="tx1"/>
                </a:solidFill>
                <a:latin typeface="Times New Roman" panose="02020603050405020304" pitchFamily="18" charset="0"/>
                <a:cs typeface="Times New Roman" panose="02020603050405020304" pitchFamily="18" charset="0"/>
              </a:rPr>
              <a:t>Information </a:t>
            </a:r>
            <a:endParaRPr lang="en-US" sz="9600" dirty="0">
              <a:solidFill>
                <a:schemeClr val="tx1"/>
              </a:solidFill>
              <a:latin typeface="Times New Roman" panose="02020603050405020304" pitchFamily="18" charset="0"/>
              <a:cs typeface="Times New Roman" panose="02020603050405020304" pitchFamily="18" charset="0"/>
            </a:endParaRPr>
          </a:p>
          <a:p>
            <a:pPr marL="0" indent="0">
              <a:buNone/>
            </a:pPr>
            <a:r>
              <a:rPr lang="en-US" sz="9600" dirty="0">
                <a:solidFill>
                  <a:schemeClr val="tx1"/>
                </a:solidFill>
                <a:latin typeface="Times New Roman" panose="02020603050405020304" pitchFamily="18" charset="0"/>
                <a:cs typeface="Times New Roman" panose="02020603050405020304" pitchFamily="18" charset="0"/>
              </a:rPr>
              <a:t>Customer or service standards </a:t>
            </a:r>
          </a:p>
          <a:p>
            <a:pPr marL="0" indent="0">
              <a:buNone/>
            </a:pPr>
            <a:r>
              <a:rPr lang="en-US" sz="9600" dirty="0">
                <a:solidFill>
                  <a:schemeClr val="tx1"/>
                </a:solidFill>
                <a:latin typeface="Times New Roman" panose="02020603050405020304" pitchFamily="18" charset="0"/>
                <a:cs typeface="Times New Roman" panose="02020603050405020304" pitchFamily="18" charset="0"/>
              </a:rPr>
              <a:t>Customer order processing </a:t>
            </a:r>
          </a:p>
          <a:p>
            <a:pPr marL="0" indent="0">
              <a:buNone/>
            </a:pPr>
            <a:r>
              <a:rPr lang="en-US" sz="9600" dirty="0">
                <a:solidFill>
                  <a:schemeClr val="tx1"/>
                </a:solidFill>
                <a:latin typeface="Times New Roman" panose="02020603050405020304" pitchFamily="18" charset="0"/>
                <a:cs typeface="Times New Roman" panose="02020603050405020304" pitchFamily="18" charset="0"/>
              </a:rPr>
              <a:t>Warehousing </a:t>
            </a:r>
          </a:p>
          <a:p>
            <a:pPr marL="0" indent="0">
              <a:buNone/>
            </a:pPr>
            <a:r>
              <a:rPr lang="en-US" sz="9600" dirty="0">
                <a:solidFill>
                  <a:schemeClr val="tx1"/>
                </a:solidFill>
                <a:latin typeface="Times New Roman" panose="02020603050405020304" pitchFamily="18" charset="0"/>
                <a:cs typeface="Times New Roman" panose="02020603050405020304" pitchFamily="18" charset="0"/>
              </a:rPr>
              <a:t>Transportation </a:t>
            </a:r>
          </a:p>
          <a:p>
            <a:pPr marL="0" indent="0">
              <a:buNone/>
            </a:pPr>
            <a:r>
              <a:rPr lang="en-US" sz="9600" dirty="0">
                <a:solidFill>
                  <a:schemeClr val="tx1"/>
                </a:solidFill>
                <a:latin typeface="Times New Roman" panose="02020603050405020304" pitchFamily="18" charset="0"/>
                <a:cs typeface="Times New Roman" panose="02020603050405020304" pitchFamily="18" charset="0"/>
              </a:rPr>
              <a:t>Material handling </a:t>
            </a:r>
          </a:p>
          <a:p>
            <a:pPr marL="0" indent="0">
              <a:buNone/>
            </a:pPr>
            <a:r>
              <a:rPr lang="en-US" sz="9600" dirty="0">
                <a:solidFill>
                  <a:schemeClr val="tx1"/>
                </a:solidFill>
                <a:latin typeface="Times New Roman" panose="02020603050405020304" pitchFamily="18" charset="0"/>
                <a:cs typeface="Times New Roman" panose="02020603050405020304" pitchFamily="18" charset="0"/>
              </a:rPr>
              <a:t>Inventory management </a:t>
            </a:r>
          </a:p>
          <a:p>
            <a:pPr marL="0" indent="0">
              <a:buNone/>
            </a:pPr>
            <a:r>
              <a:rPr lang="en-US" sz="9600" dirty="0">
                <a:solidFill>
                  <a:schemeClr val="tx1"/>
                </a:solidFill>
                <a:latin typeface="Times New Roman" panose="02020603050405020304" pitchFamily="18" charset="0"/>
                <a:cs typeface="Times New Roman" panose="02020603050405020304" pitchFamily="18" charset="0"/>
              </a:rPr>
              <a:t>Logistical management </a:t>
            </a:r>
          </a:p>
          <a:p>
            <a:pPr marL="0" indent="0">
              <a:buNone/>
            </a:pPr>
            <a:r>
              <a:rPr lang="en-US" sz="9600" u="sng" dirty="0">
                <a:solidFill>
                  <a:schemeClr val="tx1"/>
                </a:solidFill>
              </a:rPr>
              <a:t>           </a:t>
            </a:r>
          </a:p>
        </p:txBody>
      </p:sp>
    </p:spTree>
    <p:extLst>
      <p:ext uri="{BB962C8B-B14F-4D97-AF65-F5344CB8AC3E}">
        <p14:creationId xmlns:p14="http://schemas.microsoft.com/office/powerpoint/2010/main" val="17915944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7AD54312-9D90-0F4E-9EA7-DB4DB64E1B07}"/>
              </a:ext>
            </a:extLst>
          </p:cNvPr>
          <p:cNvSpPr>
            <a:spLocks noGrp="1"/>
          </p:cNvSpPr>
          <p:nvPr>
            <p:ph idx="1"/>
          </p:nvPr>
        </p:nvSpPr>
        <p:spPr>
          <a:xfrm>
            <a:off x="341194" y="2603500"/>
            <a:ext cx="11627893" cy="3416300"/>
          </a:xfrm>
        </p:spPr>
        <p:txBody>
          <a:bodyPr>
            <a:normAutofit/>
          </a:bodyPr>
          <a:lstStyle/>
          <a:p>
            <a:pPr marL="0" indent="0">
              <a:buNone/>
            </a:pPr>
            <a:r>
              <a:rPr lang="en-US" sz="2400" b="1" dirty="0" smtClean="0">
                <a:solidFill>
                  <a:schemeClr val="tx1"/>
                </a:solidFill>
                <a:latin typeface="Times New Roman" panose="02020603050405020304" pitchFamily="18" charset="0"/>
                <a:cs typeface="Times New Roman" panose="02020603050405020304" pitchFamily="18" charset="0"/>
              </a:rPr>
              <a:t>5 Management of returns :</a:t>
            </a:r>
          </a:p>
          <a:p>
            <a:pPr marL="0" indent="0">
              <a:buNone/>
            </a:pPr>
            <a:r>
              <a:rPr lang="en-US" sz="2400" dirty="0" smtClean="0">
                <a:solidFill>
                  <a:schemeClr val="tx1"/>
                </a:solidFill>
                <a:latin typeface="Times New Roman" panose="02020603050405020304" pitchFamily="18" charset="0"/>
                <a:cs typeface="Times New Roman" panose="02020603050405020304" pitchFamily="18" charset="0"/>
              </a:rPr>
              <a:t>Company </a:t>
            </a:r>
            <a:r>
              <a:rPr lang="en-US" sz="2400" dirty="0">
                <a:solidFill>
                  <a:schemeClr val="tx1"/>
                </a:solidFill>
                <a:latin typeface="Times New Roman" panose="02020603050405020304" pitchFamily="18" charset="0"/>
                <a:cs typeface="Times New Roman" panose="02020603050405020304" pitchFamily="18" charset="0"/>
              </a:rPr>
              <a:t>must design a system to manage the goods returned by the customers </a:t>
            </a:r>
            <a:endParaRPr lang="en-US" sz="24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400" dirty="0" smtClean="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C</a:t>
            </a:r>
            <a:r>
              <a:rPr lang="en-US" sz="2400" dirty="0" smtClean="0">
                <a:solidFill>
                  <a:schemeClr val="tx1"/>
                </a:solidFill>
                <a:latin typeface="Times New Roman" panose="02020603050405020304" pitchFamily="18" charset="0"/>
                <a:cs typeface="Times New Roman" panose="02020603050405020304" pitchFamily="18" charset="0"/>
              </a:rPr>
              <a:t>ustomer </a:t>
            </a:r>
            <a:r>
              <a:rPr lang="en-US" sz="2400" dirty="0">
                <a:solidFill>
                  <a:schemeClr val="tx1"/>
                </a:solidFill>
                <a:latin typeface="Times New Roman" panose="02020603050405020304" pitchFamily="18" charset="0"/>
                <a:cs typeface="Times New Roman" panose="02020603050405020304" pitchFamily="18" charset="0"/>
              </a:rPr>
              <a:t>may returns defective products </a:t>
            </a:r>
          </a:p>
          <a:p>
            <a:pPr marL="0" indent="0">
              <a:buNone/>
            </a:pPr>
            <a:r>
              <a:rPr lang="en-US" sz="2400" dirty="0">
                <a:solidFill>
                  <a:schemeClr val="tx1"/>
                </a:solidFill>
                <a:latin typeface="Times New Roman" panose="02020603050405020304" pitchFamily="18" charset="0"/>
                <a:cs typeface="Times New Roman" panose="02020603050405020304" pitchFamily="18" charset="0"/>
              </a:rPr>
              <a:t>Companies also need to provide support system to solve problems   which the customers to face with the delivered products </a:t>
            </a:r>
          </a:p>
        </p:txBody>
      </p:sp>
    </p:spTree>
    <p:extLst>
      <p:ext uri="{BB962C8B-B14F-4D97-AF65-F5344CB8AC3E}">
        <p14:creationId xmlns:p14="http://schemas.microsoft.com/office/powerpoint/2010/main" val="11213960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C1DA78E-7620-CE44-93D2-419D3468BD01}"/>
              </a:ext>
            </a:extLst>
          </p:cNvPr>
          <p:cNvSpPr>
            <a:spLocks noGrp="1"/>
          </p:cNvSpPr>
          <p:nvPr>
            <p:ph type="ctrTitle"/>
          </p:nvPr>
        </p:nvSpPr>
        <p:spPr>
          <a:xfrm>
            <a:off x="1602735" y="1460310"/>
            <a:ext cx="8825658" cy="2912482"/>
          </a:xfrm>
        </p:spPr>
        <p:txBody>
          <a:bodyPr/>
          <a:lstStyle/>
          <a:p>
            <a:r>
              <a:rPr lang="en-US" sz="3200" dirty="0" smtClean="0">
                <a:latin typeface="Times New Roman" panose="02020603050405020304" pitchFamily="18" charset="0"/>
                <a:cs typeface="Times New Roman" panose="02020603050405020304" pitchFamily="18" charset="0"/>
              </a:rPr>
              <a:t>Definition:</a:t>
            </a:r>
            <a:br>
              <a:rPr lang="en-US" sz="3200" dirty="0" smtClean="0">
                <a:latin typeface="Times New Roman" panose="02020603050405020304" pitchFamily="18" charset="0"/>
                <a:cs typeface="Times New Roman" panose="02020603050405020304" pitchFamily="18" charset="0"/>
              </a:rPr>
            </a:br>
            <a:r>
              <a:rPr lang="en-US" sz="3200" dirty="0" smtClean="0">
                <a:latin typeface="Times New Roman" panose="02020603050405020304" pitchFamily="18" charset="0"/>
                <a:cs typeface="Times New Roman" panose="02020603050405020304" pitchFamily="18" charset="0"/>
              </a:rPr>
              <a:t>William </a:t>
            </a:r>
            <a:r>
              <a:rPr lang="en-US" sz="3200" dirty="0">
                <a:latin typeface="Times New Roman" panose="02020603050405020304" pitchFamily="18" charset="0"/>
                <a:cs typeface="Times New Roman" panose="02020603050405020304" pitchFamily="18" charset="0"/>
              </a:rPr>
              <a:t>Stanton defines “A channel of distribution bus the route taken by tittle of the product as it moves from the producers to the ultimate consumer or industrial users”</a:t>
            </a:r>
          </a:p>
        </p:txBody>
      </p:sp>
    </p:spTree>
    <p:extLst>
      <p:ext uri="{BB962C8B-B14F-4D97-AF65-F5344CB8AC3E}">
        <p14:creationId xmlns:p14="http://schemas.microsoft.com/office/powerpoint/2010/main" val="369420430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0126218-E310-1C45-A74B-E80843E4D6D5}"/>
              </a:ext>
            </a:extLst>
          </p:cNvPr>
          <p:cNvSpPr>
            <a:spLocks noGrp="1"/>
          </p:cNvSpPr>
          <p:nvPr>
            <p:ph type="title"/>
          </p:nvPr>
        </p:nvSpPr>
        <p:spPr>
          <a:xfrm>
            <a:off x="690930" y="973668"/>
            <a:ext cx="8761413" cy="706964"/>
          </a:xfrm>
        </p:spPr>
        <p:txBody>
          <a:bodyPr/>
          <a:lstStyle/>
          <a:p>
            <a:pPr marL="571500" indent="-571500">
              <a:buFont typeface="Wingdings" panose="05000000000000000000" pitchFamily="2" charset="2"/>
              <a:buChar char="v"/>
            </a:pPr>
            <a:r>
              <a:rPr lang="en-US" b="1" dirty="0">
                <a:latin typeface="Times New Roman" panose="02020603050405020304" pitchFamily="18" charset="0"/>
                <a:cs typeface="Times New Roman" panose="02020603050405020304" pitchFamily="18" charset="0"/>
              </a:rPr>
              <a:t>PROMOTION </a:t>
            </a:r>
          </a:p>
        </p:txBody>
      </p:sp>
      <p:sp>
        <p:nvSpPr>
          <p:cNvPr id="3" name="Content Placeholder 2">
            <a:extLst>
              <a:ext uri="{FF2B5EF4-FFF2-40B4-BE49-F238E27FC236}">
                <a16:creationId xmlns="" xmlns:a16="http://schemas.microsoft.com/office/drawing/2014/main" id="{DF4092C8-1B4E-B441-9156-7EBA3D7B20FA}"/>
              </a:ext>
            </a:extLst>
          </p:cNvPr>
          <p:cNvSpPr>
            <a:spLocks noGrp="1"/>
          </p:cNvSpPr>
          <p:nvPr>
            <p:ph idx="1"/>
          </p:nvPr>
        </p:nvSpPr>
        <p:spPr>
          <a:xfrm>
            <a:off x="0" y="2320119"/>
            <a:ext cx="12050973" cy="4435523"/>
          </a:xfrm>
        </p:spPr>
        <p:txBody>
          <a:bodyPr>
            <a:noAutofit/>
          </a:bodyPr>
          <a:lstStyle/>
          <a:p>
            <a:pPr marL="0" indent="0">
              <a:buNone/>
            </a:pPr>
            <a:r>
              <a:rPr lang="en-US" sz="2000" dirty="0">
                <a:solidFill>
                  <a:schemeClr val="tx1"/>
                </a:solidFill>
                <a:latin typeface="Times New Roman" panose="02020603050405020304" pitchFamily="18" charset="0"/>
                <a:cs typeface="Times New Roman" panose="02020603050405020304" pitchFamily="18" charset="0"/>
              </a:rPr>
              <a:t>The publicizing of a product or public awareness by organization or venture so as to increase sales </a:t>
            </a: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MEANING </a:t>
            </a:r>
            <a:r>
              <a:rPr lang="en-US" sz="2000" b="1" dirty="0">
                <a:solidFill>
                  <a:schemeClr val="tx1"/>
                </a:solidFill>
                <a:latin typeface="Times New Roman" panose="02020603050405020304" pitchFamily="18" charset="0"/>
                <a:cs typeface="Times New Roman" panose="02020603050405020304" pitchFamily="18" charset="0"/>
              </a:rPr>
              <a:t>:</a:t>
            </a:r>
            <a:r>
              <a:rPr lang="en-US" sz="2000" dirty="0">
                <a:solidFill>
                  <a:schemeClr val="tx1"/>
                </a:solidFill>
                <a:latin typeface="Times New Roman" panose="02020603050405020304" pitchFamily="18" charset="0"/>
                <a:cs typeface="Times New Roman" panose="02020603050405020304" pitchFamily="18" charset="0"/>
              </a:rPr>
              <a:t> Promotion is all about communication with customers to inform , persuade and influence their purchase decisions </a:t>
            </a:r>
          </a:p>
          <a:p>
            <a:pPr marL="0" indent="0">
              <a:buNone/>
            </a:pPr>
            <a:r>
              <a:rPr lang="en-US" sz="2000" b="1" dirty="0">
                <a:solidFill>
                  <a:schemeClr val="tx1"/>
                </a:solidFill>
                <a:latin typeface="Times New Roman" panose="02020603050405020304" pitchFamily="18" charset="0"/>
                <a:cs typeface="Times New Roman" panose="02020603050405020304" pitchFamily="18" charset="0"/>
              </a:rPr>
              <a:t>DEFINITION : </a:t>
            </a:r>
            <a:endParaRPr lang="en-US" sz="2000" b="1"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PHILIP </a:t>
            </a:r>
            <a:r>
              <a:rPr lang="en-US" sz="2000" b="1" dirty="0">
                <a:solidFill>
                  <a:schemeClr val="tx1"/>
                </a:solidFill>
                <a:latin typeface="Times New Roman" panose="02020603050405020304" pitchFamily="18" charset="0"/>
                <a:cs typeface="Times New Roman" panose="02020603050405020304" pitchFamily="18" charset="0"/>
              </a:rPr>
              <a:t>KOTLER </a:t>
            </a:r>
            <a:endParaRPr lang="en-US" sz="2000" b="1"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A company  is total marketing environment mix also called the promotional mix consist of the specific blend of advertising , personal selling , sales promotion , public relation and direct marketing tools that the company uses to pursue the advertising and marketing objectives “ </a:t>
            </a: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400" b="1" dirty="0" smtClean="0">
                <a:solidFill>
                  <a:schemeClr val="tx1"/>
                </a:solidFill>
                <a:latin typeface="Times New Roman" panose="02020603050405020304" pitchFamily="18" charset="0"/>
                <a:cs typeface="Times New Roman" panose="02020603050405020304" pitchFamily="18" charset="0"/>
              </a:rPr>
              <a:t>William Stanton </a:t>
            </a:r>
            <a:r>
              <a:rPr lang="en-US" sz="2000" dirty="0" smtClean="0">
                <a:solidFill>
                  <a:schemeClr val="tx1"/>
                </a:solidFill>
                <a:latin typeface="Times New Roman" panose="02020603050405020304" pitchFamily="18" charset="0"/>
                <a:cs typeface="Times New Roman" panose="02020603050405020304" pitchFamily="18" charset="0"/>
              </a:rPr>
              <a:t>defines Promotion “ as the element in an organizations marketing mix that is used to inform, persuade and remind the market regarding the organization and/or its products.”</a:t>
            </a: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4124165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3CD87C4-76B1-6647-BF93-50189AE2880E}"/>
              </a:ext>
            </a:extLst>
          </p:cNvPr>
          <p:cNvSpPr>
            <a:spLocks noGrp="1"/>
          </p:cNvSpPr>
          <p:nvPr>
            <p:ph type="title"/>
          </p:nvPr>
        </p:nvSpPr>
        <p:spPr>
          <a:xfrm>
            <a:off x="1220603" y="973668"/>
            <a:ext cx="8761413" cy="706964"/>
          </a:xfrm>
        </p:spPr>
        <p:txBody>
          <a:bodyPr/>
          <a:lstStyle/>
          <a:p>
            <a:pPr marL="571500" indent="-571500">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IMPORTANCE OF PROMOTION </a:t>
            </a:r>
          </a:p>
        </p:txBody>
      </p:sp>
      <p:sp>
        <p:nvSpPr>
          <p:cNvPr id="3" name="Content Placeholder 2">
            <a:extLst>
              <a:ext uri="{FF2B5EF4-FFF2-40B4-BE49-F238E27FC236}">
                <a16:creationId xmlns="" xmlns:a16="http://schemas.microsoft.com/office/drawing/2014/main" id="{75C94D0E-1ABD-5845-8795-70D9E21984ED}"/>
              </a:ext>
            </a:extLst>
          </p:cNvPr>
          <p:cNvSpPr>
            <a:spLocks noGrp="1"/>
          </p:cNvSpPr>
          <p:nvPr>
            <p:ph idx="1"/>
          </p:nvPr>
        </p:nvSpPr>
        <p:spPr>
          <a:xfrm>
            <a:off x="382136" y="2299219"/>
            <a:ext cx="11491415" cy="4087933"/>
          </a:xfrm>
        </p:spPr>
        <p:txBody>
          <a:bodyPr>
            <a:normAutofit/>
          </a:bodyPr>
          <a:lstStyle/>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1. AWARENESS </a:t>
            </a:r>
            <a:r>
              <a:rPr lang="en-US" sz="2000" b="1" dirty="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It Helps </a:t>
            </a:r>
            <a:r>
              <a:rPr lang="en-US" sz="2000" dirty="0">
                <a:solidFill>
                  <a:schemeClr val="tx1"/>
                </a:solidFill>
                <a:latin typeface="Times New Roman" panose="02020603050405020304" pitchFamily="18" charset="0"/>
                <a:cs typeface="Times New Roman" panose="02020603050405020304" pitchFamily="18" charset="0"/>
              </a:rPr>
              <a:t>to create awareness of product or services irrespective of brand name , features , uses of </a:t>
            </a:r>
            <a:r>
              <a:rPr lang="en-US" sz="2000" dirty="0" smtClean="0">
                <a:solidFill>
                  <a:schemeClr val="tx1"/>
                </a:solidFill>
                <a:latin typeface="Times New Roman" panose="02020603050405020304" pitchFamily="18" charset="0"/>
                <a:cs typeface="Times New Roman" panose="02020603050405020304" pitchFamily="18" charset="0"/>
              </a:rPr>
              <a:t>product.</a:t>
            </a:r>
          </a:p>
          <a:p>
            <a:pPr marL="0" indent="0">
              <a:buNone/>
            </a:pP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2. PERSUATION : </a:t>
            </a:r>
            <a:r>
              <a:rPr lang="en-US" sz="2000" dirty="0" smtClean="0">
                <a:solidFill>
                  <a:schemeClr val="tx1"/>
                </a:solidFill>
                <a:latin typeface="Times New Roman" panose="02020603050405020304" pitchFamily="18" charset="0"/>
                <a:cs typeface="Times New Roman" panose="02020603050405020304" pitchFamily="18" charset="0"/>
              </a:rPr>
              <a:t>It </a:t>
            </a:r>
            <a:r>
              <a:rPr lang="en-US" sz="2000" dirty="0">
                <a:solidFill>
                  <a:schemeClr val="tx1"/>
                </a:solidFill>
                <a:latin typeface="Times New Roman" panose="02020603050405020304" pitchFamily="18" charset="0"/>
                <a:cs typeface="Times New Roman" panose="02020603050405020304" pitchFamily="18" charset="0"/>
              </a:rPr>
              <a:t>Helps to persuade or influence the customer to buy the </a:t>
            </a:r>
            <a:r>
              <a:rPr lang="en-US" sz="2000" dirty="0" smtClean="0">
                <a:solidFill>
                  <a:schemeClr val="tx1"/>
                </a:solidFill>
                <a:latin typeface="Times New Roman" panose="02020603050405020304" pitchFamily="18" charset="0"/>
                <a:cs typeface="Times New Roman" panose="02020603050405020304" pitchFamily="18" charset="0"/>
              </a:rPr>
              <a:t>products. </a:t>
            </a: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a:solidFill>
                  <a:schemeClr val="tx1"/>
                </a:solidFill>
                <a:latin typeface="Times New Roman" panose="02020603050405020304" pitchFamily="18" charset="0"/>
                <a:cs typeface="Times New Roman" panose="02020603050405020304" pitchFamily="18" charset="0"/>
              </a:rPr>
              <a:t>Attitude Help to build or reinforce attitude in the mind of target </a:t>
            </a:r>
            <a:r>
              <a:rPr lang="en-US" sz="2000" dirty="0" smtClean="0">
                <a:solidFill>
                  <a:schemeClr val="tx1"/>
                </a:solidFill>
                <a:latin typeface="Times New Roman" panose="02020603050405020304" pitchFamily="18" charset="0"/>
                <a:cs typeface="Times New Roman" panose="02020603050405020304" pitchFamily="18" charset="0"/>
              </a:rPr>
              <a:t>audience.</a:t>
            </a: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 </a:t>
            </a: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3. Brand </a:t>
            </a:r>
            <a:r>
              <a:rPr lang="en-US" sz="2000" b="1" dirty="0">
                <a:solidFill>
                  <a:schemeClr val="tx1"/>
                </a:solidFill>
                <a:latin typeface="Times New Roman" panose="02020603050405020304" pitchFamily="18" charset="0"/>
                <a:cs typeface="Times New Roman" panose="02020603050405020304" pitchFamily="18" charset="0"/>
              </a:rPr>
              <a:t>loyalty : </a:t>
            </a:r>
            <a:r>
              <a:rPr lang="en-US" sz="2000" dirty="0" smtClean="0">
                <a:solidFill>
                  <a:schemeClr val="tx1"/>
                </a:solidFill>
                <a:latin typeface="Times New Roman" panose="02020603050405020304" pitchFamily="18" charset="0"/>
                <a:cs typeface="Times New Roman" panose="02020603050405020304" pitchFamily="18" charset="0"/>
              </a:rPr>
              <a:t>It Helps </a:t>
            </a:r>
            <a:r>
              <a:rPr lang="en-US" sz="2000" dirty="0">
                <a:solidFill>
                  <a:schemeClr val="tx1"/>
                </a:solidFill>
                <a:latin typeface="Times New Roman" panose="02020603050405020304" pitchFamily="18" charset="0"/>
                <a:cs typeface="Times New Roman" panose="02020603050405020304" pitchFamily="18" charset="0"/>
              </a:rPr>
              <a:t>to develop brand loyalty by  repeat purchases by the  satisfied </a:t>
            </a:r>
            <a:r>
              <a:rPr lang="en-US" sz="2000" dirty="0" smtClean="0">
                <a:solidFill>
                  <a:schemeClr val="tx1"/>
                </a:solidFill>
                <a:latin typeface="Times New Roman" panose="02020603050405020304" pitchFamily="18" charset="0"/>
                <a:cs typeface="Times New Roman" panose="02020603050405020304" pitchFamily="18" charset="0"/>
              </a:rPr>
              <a:t>customer. </a:t>
            </a: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5691906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09182" y="2316897"/>
            <a:ext cx="11973636" cy="4254500"/>
          </a:xfrm>
        </p:spPr>
        <p:txBody>
          <a:bodyPr/>
          <a:lstStyle/>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4. BRAND IMAGE: </a:t>
            </a:r>
            <a:r>
              <a:rPr lang="en-US" sz="2000" dirty="0" smtClean="0">
                <a:solidFill>
                  <a:schemeClr val="tx1"/>
                </a:solidFill>
                <a:latin typeface="Times New Roman" panose="02020603050405020304" pitchFamily="18" charset="0"/>
                <a:cs typeface="Times New Roman" panose="02020603050405020304" pitchFamily="18" charset="0"/>
              </a:rPr>
              <a:t>it’s </a:t>
            </a:r>
            <a:r>
              <a:rPr lang="en-US" sz="2000" dirty="0">
                <a:solidFill>
                  <a:schemeClr val="tx1"/>
                </a:solidFill>
                <a:latin typeface="Times New Roman" panose="02020603050405020304" pitchFamily="18" charset="0"/>
                <a:cs typeface="Times New Roman" panose="02020603050405020304" pitchFamily="18" charset="0"/>
              </a:rPr>
              <a:t>the consumers perception about the </a:t>
            </a:r>
            <a:r>
              <a:rPr lang="en-US" sz="2000" dirty="0" smtClean="0">
                <a:solidFill>
                  <a:schemeClr val="tx1"/>
                </a:solidFill>
                <a:latin typeface="Times New Roman" panose="02020603050405020304" pitchFamily="18" charset="0"/>
                <a:cs typeface="Times New Roman" panose="02020603050405020304" pitchFamily="18" charset="0"/>
              </a:rPr>
              <a:t>product.</a:t>
            </a:r>
          </a:p>
          <a:p>
            <a:pPr marL="0" indent="0">
              <a:buNone/>
            </a:pP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5. FACE COMPETITION : </a:t>
            </a:r>
            <a:r>
              <a:rPr lang="en-US" sz="2000" dirty="0" smtClean="0">
                <a:solidFill>
                  <a:schemeClr val="tx1"/>
                </a:solidFill>
                <a:latin typeface="Times New Roman" panose="02020603050405020304" pitchFamily="18" charset="0"/>
                <a:cs typeface="Times New Roman" panose="02020603050405020304" pitchFamily="18" charset="0"/>
              </a:rPr>
              <a:t>It</a:t>
            </a:r>
            <a:r>
              <a:rPr lang="en-US" sz="2000" b="1" dirty="0" smtClean="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helps </a:t>
            </a:r>
            <a:r>
              <a:rPr lang="en-US" sz="2000" dirty="0">
                <a:solidFill>
                  <a:schemeClr val="tx1"/>
                </a:solidFill>
                <a:latin typeface="Times New Roman" panose="02020603050405020304" pitchFamily="18" charset="0"/>
                <a:cs typeface="Times New Roman" panose="02020603050405020304" pitchFamily="18" charset="0"/>
              </a:rPr>
              <a:t>to face competition , promotion acts as a competitive weapon to counter the </a:t>
            </a:r>
            <a:r>
              <a:rPr lang="en-US" sz="2000" dirty="0" smtClean="0">
                <a:solidFill>
                  <a:schemeClr val="tx1"/>
                </a:solidFill>
                <a:latin typeface="Times New Roman" panose="02020603050405020304" pitchFamily="18" charset="0"/>
                <a:cs typeface="Times New Roman" panose="02020603050405020304" pitchFamily="18" charset="0"/>
              </a:rPr>
              <a:t>claim of competitors. </a:t>
            </a:r>
          </a:p>
          <a:p>
            <a:pPr marL="0" indent="0">
              <a:buNone/>
            </a:pP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6. CORPORATE IMAGE:  </a:t>
            </a:r>
            <a:r>
              <a:rPr lang="en-US" sz="2000" dirty="0" smtClean="0">
                <a:solidFill>
                  <a:schemeClr val="tx1"/>
                </a:solidFill>
                <a:latin typeface="Times New Roman" panose="02020603050405020304" pitchFamily="18" charset="0"/>
                <a:cs typeface="Times New Roman" panose="02020603050405020304" pitchFamily="18" charset="0"/>
              </a:rPr>
              <a:t>It helps </a:t>
            </a:r>
            <a:r>
              <a:rPr lang="en-US" sz="2000" dirty="0">
                <a:solidFill>
                  <a:schemeClr val="tx1"/>
                </a:solidFill>
                <a:latin typeface="Times New Roman" panose="02020603050405020304" pitchFamily="18" charset="0"/>
                <a:cs typeface="Times New Roman" panose="02020603050405020304" pitchFamily="18" charset="0"/>
              </a:rPr>
              <a:t>to create a good corporate image in the mind of </a:t>
            </a:r>
            <a:r>
              <a:rPr lang="en-US" sz="2000" dirty="0" smtClean="0">
                <a:solidFill>
                  <a:schemeClr val="tx1"/>
                </a:solidFill>
                <a:latin typeface="Times New Roman" panose="02020603050405020304" pitchFamily="18" charset="0"/>
                <a:cs typeface="Times New Roman" panose="02020603050405020304" pitchFamily="18" charset="0"/>
              </a:rPr>
              <a:t>customer.</a:t>
            </a: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 </a:t>
            </a: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7. EDUCATING THE CUSTOMERS : </a:t>
            </a:r>
            <a:r>
              <a:rPr lang="en-US" sz="2000" dirty="0" smtClean="0">
                <a:solidFill>
                  <a:schemeClr val="tx1"/>
                </a:solidFill>
                <a:latin typeface="Times New Roman" panose="02020603050405020304" pitchFamily="18" charset="0"/>
                <a:cs typeface="Times New Roman" panose="02020603050405020304" pitchFamily="18" charset="0"/>
              </a:rPr>
              <a:t>It</a:t>
            </a:r>
            <a:r>
              <a:rPr lang="en-US" sz="2000" b="1" dirty="0" smtClean="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helps </a:t>
            </a:r>
            <a:r>
              <a:rPr lang="en-US" sz="2000" dirty="0">
                <a:solidFill>
                  <a:schemeClr val="tx1"/>
                </a:solidFill>
                <a:latin typeface="Times New Roman" panose="02020603050405020304" pitchFamily="18" charset="0"/>
                <a:cs typeface="Times New Roman" panose="02020603050405020304" pitchFamily="18" charset="0"/>
              </a:rPr>
              <a:t>to educate the customers regarding the use of the </a:t>
            </a:r>
            <a:r>
              <a:rPr lang="en-US" sz="2000" dirty="0" smtClean="0">
                <a:solidFill>
                  <a:schemeClr val="tx1"/>
                </a:solidFill>
                <a:latin typeface="Times New Roman" panose="02020603050405020304" pitchFamily="18" charset="0"/>
                <a:cs typeface="Times New Roman" panose="02020603050405020304" pitchFamily="18" charset="0"/>
              </a:rPr>
              <a:t>product. </a:t>
            </a:r>
            <a:endParaRPr lang="en-US" sz="2000" dirty="0">
              <a:solidFill>
                <a:schemeClr val="tx1"/>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48777441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204716" y="2603500"/>
            <a:ext cx="11818962" cy="3416300"/>
          </a:xfrm>
        </p:spPr>
        <p:txBody>
          <a:bodyPr/>
          <a:lstStyle/>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8. EXPANSION OF MARKETS : </a:t>
            </a:r>
            <a:r>
              <a:rPr lang="en-US" sz="2000" dirty="0" smtClean="0">
                <a:solidFill>
                  <a:schemeClr val="tx1"/>
                </a:solidFill>
                <a:latin typeface="Times New Roman" panose="02020603050405020304" pitchFamily="18" charset="0"/>
                <a:cs typeface="Times New Roman" panose="02020603050405020304" pitchFamily="18" charset="0"/>
              </a:rPr>
              <a:t>promotion </a:t>
            </a:r>
            <a:r>
              <a:rPr lang="en-US" sz="2000" dirty="0">
                <a:solidFill>
                  <a:schemeClr val="tx1"/>
                </a:solidFill>
                <a:latin typeface="Times New Roman" panose="02020603050405020304" pitchFamily="18" charset="0"/>
                <a:cs typeface="Times New Roman" panose="02020603050405020304" pitchFamily="18" charset="0"/>
              </a:rPr>
              <a:t>intended to expand the </a:t>
            </a:r>
            <a:r>
              <a:rPr lang="en-US" sz="2000" dirty="0" smtClean="0">
                <a:solidFill>
                  <a:schemeClr val="tx1"/>
                </a:solidFill>
                <a:latin typeface="Times New Roman" panose="02020603050405020304" pitchFamily="18" charset="0"/>
                <a:cs typeface="Times New Roman" panose="02020603050405020304" pitchFamily="18" charset="0"/>
              </a:rPr>
              <a:t>market.</a:t>
            </a: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 </a:t>
            </a: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9. REMINDING : </a:t>
            </a:r>
            <a:r>
              <a:rPr lang="en-US" sz="2000" dirty="0">
                <a:solidFill>
                  <a:schemeClr val="tx1"/>
                </a:solidFill>
                <a:latin typeface="Times New Roman" panose="02020603050405020304" pitchFamily="18" charset="0"/>
                <a:cs typeface="Times New Roman" panose="02020603050405020304" pitchFamily="18" charset="0"/>
              </a:rPr>
              <a:t>I</a:t>
            </a:r>
            <a:r>
              <a:rPr lang="en-US" sz="2000" dirty="0" smtClean="0">
                <a:solidFill>
                  <a:schemeClr val="tx1"/>
                </a:solidFill>
                <a:latin typeface="Times New Roman" panose="02020603050405020304" pitchFamily="18" charset="0"/>
                <a:cs typeface="Times New Roman" panose="02020603050405020304" pitchFamily="18" charset="0"/>
              </a:rPr>
              <a:t>t </a:t>
            </a:r>
            <a:r>
              <a:rPr lang="en-US" sz="2000" dirty="0">
                <a:solidFill>
                  <a:schemeClr val="tx1"/>
                </a:solidFill>
                <a:latin typeface="Times New Roman" panose="02020603050405020304" pitchFamily="18" charset="0"/>
                <a:cs typeface="Times New Roman" panose="02020603050405020304" pitchFamily="18" charset="0"/>
              </a:rPr>
              <a:t>helps to remind consumers about their presence in the </a:t>
            </a:r>
            <a:r>
              <a:rPr lang="en-US" sz="2000" dirty="0" smtClean="0">
                <a:solidFill>
                  <a:schemeClr val="tx1"/>
                </a:solidFill>
                <a:latin typeface="Times New Roman" panose="02020603050405020304" pitchFamily="18" charset="0"/>
                <a:cs typeface="Times New Roman" panose="02020603050405020304" pitchFamily="18" charset="0"/>
              </a:rPr>
              <a:t>market.  </a:t>
            </a: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Example : </a:t>
            </a:r>
            <a:r>
              <a:rPr lang="en-US" sz="2000" dirty="0" smtClean="0">
                <a:solidFill>
                  <a:schemeClr val="tx1"/>
                </a:solidFill>
                <a:latin typeface="Times New Roman" panose="02020603050405020304" pitchFamily="18" charset="0"/>
                <a:cs typeface="Times New Roman" panose="02020603050405020304" pitchFamily="18" charset="0"/>
              </a:rPr>
              <a:t>Raymond </a:t>
            </a:r>
            <a:r>
              <a:rPr lang="en-US" sz="2000" dirty="0">
                <a:solidFill>
                  <a:schemeClr val="tx1"/>
                </a:solidFill>
                <a:latin typeface="Times New Roman" panose="02020603050405020304" pitchFamily="18" charset="0"/>
                <a:cs typeface="Times New Roman" panose="02020603050405020304" pitchFamily="18" charset="0"/>
              </a:rPr>
              <a:t>– the complete man </a:t>
            </a: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10. PROVIDES INFORMATION : </a:t>
            </a:r>
            <a:r>
              <a:rPr lang="en-US" sz="2000" dirty="0" smtClean="0">
                <a:solidFill>
                  <a:schemeClr val="tx1"/>
                </a:solidFill>
                <a:latin typeface="Times New Roman" panose="02020603050405020304" pitchFamily="18" charset="0"/>
                <a:cs typeface="Times New Roman" panose="02020603050405020304" pitchFamily="18" charset="0"/>
              </a:rPr>
              <a:t>It</a:t>
            </a:r>
            <a:r>
              <a:rPr lang="en-US" sz="2000" b="1" dirty="0" smtClean="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helps </a:t>
            </a:r>
            <a:r>
              <a:rPr lang="en-US" sz="2000" dirty="0">
                <a:solidFill>
                  <a:schemeClr val="tx1"/>
                </a:solidFill>
                <a:latin typeface="Times New Roman" panose="02020603050405020304" pitchFamily="18" charset="0"/>
                <a:cs typeface="Times New Roman" panose="02020603050405020304" pitchFamily="18" charset="0"/>
              </a:rPr>
              <a:t>to  provide information to target audience about the </a:t>
            </a:r>
            <a:r>
              <a:rPr lang="en-US" sz="2000" dirty="0" smtClean="0">
                <a:solidFill>
                  <a:schemeClr val="tx1"/>
                </a:solidFill>
                <a:latin typeface="Times New Roman" panose="02020603050405020304" pitchFamily="18" charset="0"/>
                <a:cs typeface="Times New Roman" panose="02020603050405020304" pitchFamily="18" charset="0"/>
              </a:rPr>
              <a:t>product. </a:t>
            </a:r>
            <a:endParaRPr lang="en-US" sz="2000" dirty="0">
              <a:solidFill>
                <a:schemeClr val="tx1"/>
              </a:solidFill>
              <a:latin typeface="Times New Roman" panose="02020603050405020304" pitchFamily="18" charset="0"/>
              <a:cs typeface="Times New Roman" panose="02020603050405020304" pitchFamily="18" charset="0"/>
            </a:endParaRPr>
          </a:p>
          <a:p>
            <a:endParaRPr lang="en-US" dirty="0">
              <a:solidFill>
                <a:schemeClr val="tx1"/>
              </a:solidFill>
            </a:endParaRPr>
          </a:p>
        </p:txBody>
      </p:sp>
    </p:spTree>
    <p:extLst>
      <p:ext uri="{BB962C8B-B14F-4D97-AF65-F5344CB8AC3E}">
        <p14:creationId xmlns:p14="http://schemas.microsoft.com/office/powerpoint/2010/main" val="91917188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D27F6DB-747F-4741-95D1-DED584485882}"/>
              </a:ext>
            </a:extLst>
          </p:cNvPr>
          <p:cNvSpPr>
            <a:spLocks noGrp="1"/>
          </p:cNvSpPr>
          <p:nvPr>
            <p:ph type="title"/>
          </p:nvPr>
        </p:nvSpPr>
        <p:spPr/>
        <p:txBody>
          <a:bodyPr/>
          <a:lstStyle/>
          <a:p>
            <a:pPr marL="571500" indent="-571500" algn="ctr">
              <a:buFont typeface="Wingdings" panose="05000000000000000000" pitchFamily="2" charset="2"/>
              <a:buChar char="v"/>
            </a:pPr>
            <a:r>
              <a:rPr lang="en-US" dirty="0">
                <a:solidFill>
                  <a:schemeClr val="bg1"/>
                </a:solidFill>
                <a:latin typeface="Times New Roman" panose="02020603050405020304" pitchFamily="18" charset="0"/>
                <a:cs typeface="Times New Roman" panose="02020603050405020304" pitchFamily="18" charset="0"/>
              </a:rPr>
              <a:t>ELEMENTS OF PROMOTION MIX</a:t>
            </a:r>
          </a:p>
        </p:txBody>
      </p:sp>
      <p:sp>
        <p:nvSpPr>
          <p:cNvPr id="3" name="Content Placeholder 2">
            <a:extLst>
              <a:ext uri="{FF2B5EF4-FFF2-40B4-BE49-F238E27FC236}">
                <a16:creationId xmlns="" xmlns:a16="http://schemas.microsoft.com/office/drawing/2014/main" id="{ABF6CA8A-2BF4-3543-A15A-93187328A7E7}"/>
              </a:ext>
            </a:extLst>
          </p:cNvPr>
          <p:cNvSpPr>
            <a:spLocks noGrp="1"/>
          </p:cNvSpPr>
          <p:nvPr>
            <p:ph idx="1"/>
          </p:nvPr>
        </p:nvSpPr>
        <p:spPr/>
        <p:txBody>
          <a:bodyPr>
            <a:normAutofit/>
          </a:bodyPr>
          <a:lstStyle/>
          <a:p>
            <a:pPr marL="0" indent="0">
              <a:buNone/>
            </a:pPr>
            <a:r>
              <a:rPr lang="en-US" sz="2400" dirty="0" smtClean="0">
                <a:solidFill>
                  <a:schemeClr val="tx1"/>
                </a:solidFill>
                <a:latin typeface="Times New Roman" panose="02020603050405020304" pitchFamily="18" charset="0"/>
                <a:cs typeface="Times New Roman" panose="02020603050405020304" pitchFamily="18" charset="0"/>
              </a:rPr>
              <a:t>1. ADVERTISING </a:t>
            </a:r>
            <a:r>
              <a:rPr lang="en-US" sz="2400" dirty="0">
                <a:solidFill>
                  <a:schemeClr val="tx1"/>
                </a:solidFill>
                <a:latin typeface="Times New Roman" panose="02020603050405020304" pitchFamily="18" charset="0"/>
                <a:cs typeface="Times New Roman" panose="02020603050405020304" pitchFamily="18" charset="0"/>
              </a:rPr>
              <a:t>: It is only paid form of non – personal presentation and promotion of ideas, goods and services by an identified sponsors </a:t>
            </a:r>
          </a:p>
          <a:p>
            <a:endParaRPr lang="en-US" sz="2400" dirty="0">
              <a:solidFill>
                <a:schemeClr val="tx1"/>
              </a:solidFill>
              <a:latin typeface="Times New Roman" panose="02020603050405020304" pitchFamily="18" charset="0"/>
              <a:cs typeface="Times New Roman" panose="02020603050405020304" pitchFamily="18" charset="0"/>
            </a:endParaRPr>
          </a:p>
          <a:p>
            <a:pPr marL="0" indent="0">
              <a:buNone/>
            </a:pPr>
            <a:r>
              <a:rPr lang="en-US" sz="2400" dirty="0">
                <a:solidFill>
                  <a:schemeClr val="tx1"/>
                </a:solidFill>
                <a:latin typeface="Times New Roman" panose="02020603050405020304" pitchFamily="18" charset="0"/>
                <a:cs typeface="Times New Roman" panose="02020603050405020304" pitchFamily="18" charset="0"/>
              </a:rPr>
              <a:t>Advertising messages or communication  through various medias such as newspaper , magazines, radio , television ,direct mail , internet </a:t>
            </a:r>
          </a:p>
        </p:txBody>
      </p:sp>
    </p:spTree>
    <p:extLst>
      <p:ext uri="{BB962C8B-B14F-4D97-AF65-F5344CB8AC3E}">
        <p14:creationId xmlns:p14="http://schemas.microsoft.com/office/powerpoint/2010/main" val="30422565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4EC152A-C285-EB46-A60D-E090B253AA06}"/>
              </a:ext>
            </a:extLst>
          </p:cNvPr>
          <p:cNvSpPr>
            <a:spLocks noGrp="1"/>
          </p:cNvSpPr>
          <p:nvPr>
            <p:ph type="title"/>
          </p:nvPr>
        </p:nvSpPr>
        <p:spPr/>
        <p:txBody>
          <a:bodyPr/>
          <a:lstStyle/>
          <a:p>
            <a:endParaRPr lang="en-US" sz="4400" b="1" i="1" dirty="0"/>
          </a:p>
        </p:txBody>
      </p:sp>
      <p:sp>
        <p:nvSpPr>
          <p:cNvPr id="3" name="Content Placeholder 2">
            <a:extLst>
              <a:ext uri="{FF2B5EF4-FFF2-40B4-BE49-F238E27FC236}">
                <a16:creationId xmlns="" xmlns:a16="http://schemas.microsoft.com/office/drawing/2014/main" id="{8CDF6B6B-D144-CD46-AB36-F9F8DDEB6154}"/>
              </a:ext>
            </a:extLst>
          </p:cNvPr>
          <p:cNvSpPr>
            <a:spLocks noGrp="1"/>
          </p:cNvSpPr>
          <p:nvPr>
            <p:ph idx="1"/>
          </p:nvPr>
        </p:nvSpPr>
        <p:spPr>
          <a:xfrm>
            <a:off x="286603" y="2285266"/>
            <a:ext cx="11750721" cy="4368018"/>
          </a:xfrm>
        </p:spPr>
        <p:txBody>
          <a:bodyPr>
            <a:noAutofit/>
          </a:bodyPr>
          <a:lstStyle/>
          <a:p>
            <a:pPr>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ROLE OF ADVERTISING </a:t>
            </a:r>
            <a:endParaRPr lang="en-US" sz="2000" b="1" dirty="0" smtClean="0">
              <a:latin typeface="Times New Roman" panose="02020603050405020304" pitchFamily="18" charset="0"/>
              <a:cs typeface="Times New Roman" panose="02020603050405020304" pitchFamily="18" charset="0"/>
            </a:endParaRPr>
          </a:p>
          <a:p>
            <a:pPr marL="0" indent="0">
              <a:buNone/>
            </a:pPr>
            <a:r>
              <a:rPr lang="en-US" sz="2000" dirty="0" smtClean="0">
                <a:latin typeface="Times New Roman" panose="02020603050405020304" pitchFamily="18" charset="0"/>
                <a:cs typeface="Times New Roman" panose="02020603050405020304" pitchFamily="18" charset="0"/>
              </a:rPr>
              <a:t>Helps to develop top of mind awareness </a:t>
            </a:r>
          </a:p>
          <a:p>
            <a:pPr marL="0" indent="0">
              <a:buNone/>
            </a:pPr>
            <a:r>
              <a:rPr lang="en-US" sz="2000" dirty="0" smtClean="0">
                <a:latin typeface="Times New Roman" panose="02020603050405020304" pitchFamily="18" charset="0"/>
                <a:cs typeface="Times New Roman" panose="02020603050405020304" pitchFamily="18" charset="0"/>
              </a:rPr>
              <a:t>Helps to reinforce positive attitude towards the brand</a:t>
            </a:r>
          </a:p>
          <a:p>
            <a:pPr marL="0" indent="0">
              <a:buNone/>
            </a:pPr>
            <a:r>
              <a:rPr lang="en-US" sz="2000" b="1" dirty="0" smtClean="0">
                <a:latin typeface="Times New Roman" panose="02020603050405020304" pitchFamily="18" charset="0"/>
                <a:cs typeface="Times New Roman" panose="02020603050405020304" pitchFamily="18" charset="0"/>
              </a:rPr>
              <a:t>2. PUBLICITY  </a:t>
            </a:r>
            <a:r>
              <a:rPr lang="en-US" sz="2000" dirty="0">
                <a:latin typeface="Times New Roman" panose="02020603050405020304" pitchFamily="18" charset="0"/>
                <a:cs typeface="Times New Roman" panose="02020603050405020304" pitchFamily="18" charset="0"/>
              </a:rPr>
              <a:t>can be favorable or unfavorable Publicity is any  non paid form of non personal presentation of ideas , goods and services </a:t>
            </a:r>
          </a:p>
          <a:p>
            <a:pPr marL="0" indent="0">
              <a:buNone/>
            </a:pPr>
            <a:r>
              <a:rPr lang="en-US" sz="2000" b="1" dirty="0" smtClean="0">
                <a:latin typeface="Times New Roman" panose="02020603050405020304" pitchFamily="18" charset="0"/>
                <a:cs typeface="Times New Roman" panose="02020603050405020304" pitchFamily="18" charset="0"/>
              </a:rPr>
              <a:t>3. SALES </a:t>
            </a:r>
            <a:r>
              <a:rPr lang="en-US" sz="2000" b="1" dirty="0">
                <a:latin typeface="Times New Roman" panose="02020603050405020304" pitchFamily="18" charset="0"/>
                <a:cs typeface="Times New Roman" panose="02020603050405020304" pitchFamily="18" charset="0"/>
              </a:rPr>
              <a:t>PROMOTION </a:t>
            </a:r>
            <a:r>
              <a:rPr lang="en-US" sz="2000" dirty="0">
                <a:latin typeface="Times New Roman" panose="02020603050405020304" pitchFamily="18" charset="0"/>
                <a:cs typeface="Times New Roman" panose="02020603050405020304" pitchFamily="18" charset="0"/>
              </a:rPr>
              <a:t>it consists of various tools that include a desired response from customers and intermediaries </a:t>
            </a:r>
          </a:p>
          <a:p>
            <a:pPr marL="0" indent="0">
              <a:buNone/>
            </a:pPr>
            <a:r>
              <a:rPr lang="en-US" sz="2000" b="1" dirty="0" smtClean="0">
                <a:latin typeface="Times New Roman" panose="02020603050405020304" pitchFamily="18" charset="0"/>
                <a:cs typeface="Times New Roman" panose="02020603050405020304" pitchFamily="18" charset="0"/>
              </a:rPr>
              <a:t>4. PERSONAL </a:t>
            </a:r>
            <a:r>
              <a:rPr lang="en-US" sz="2000" b="1" dirty="0">
                <a:latin typeface="Times New Roman" panose="02020603050405020304" pitchFamily="18" charset="0"/>
                <a:cs typeface="Times New Roman" panose="02020603050405020304" pitchFamily="18" charset="0"/>
              </a:rPr>
              <a:t>SELLING / SALESMANSHIP </a:t>
            </a:r>
            <a:r>
              <a:rPr lang="en-US" sz="2000" dirty="0">
                <a:latin typeface="Times New Roman" panose="02020603050405020304" pitchFamily="18" charset="0"/>
                <a:cs typeface="Times New Roman" panose="02020603050405020304" pitchFamily="18" charset="0"/>
              </a:rPr>
              <a:t>: It involve face to face communication between the firms representative and the prospect  </a:t>
            </a:r>
          </a:p>
          <a:p>
            <a:pPr marL="0" indent="0">
              <a:buNone/>
            </a:pPr>
            <a:r>
              <a:rPr lang="en-US" sz="2000" b="1" dirty="0" smtClean="0">
                <a:latin typeface="Times New Roman" panose="02020603050405020304" pitchFamily="18" charset="0"/>
                <a:cs typeface="Times New Roman" panose="02020603050405020304" pitchFamily="18" charset="0"/>
              </a:rPr>
              <a:t>5.  </a:t>
            </a:r>
            <a:r>
              <a:rPr lang="en-US" sz="2000" b="1" dirty="0">
                <a:latin typeface="Times New Roman" panose="02020603050405020304" pitchFamily="18" charset="0"/>
                <a:cs typeface="Times New Roman" panose="02020603050405020304" pitchFamily="18" charset="0"/>
              </a:rPr>
              <a:t>PUBLIC RELATION : </a:t>
            </a:r>
            <a:r>
              <a:rPr lang="en-US" sz="2000" dirty="0">
                <a:latin typeface="Times New Roman" panose="02020603050405020304" pitchFamily="18" charset="0"/>
                <a:cs typeface="Times New Roman" panose="02020603050405020304" pitchFamily="18" charset="0"/>
              </a:rPr>
              <a:t>it is a planned efforts to establish and maintain goodwill and mutual understanding </a:t>
            </a:r>
          </a:p>
          <a:p>
            <a:pPr marL="0" indent="0">
              <a:buNone/>
            </a:pPr>
            <a:endParaRPr lang="en-US" sz="2000" dirty="0"/>
          </a:p>
          <a:p>
            <a:pPr marL="0" indent="0">
              <a:buNone/>
            </a:pPr>
            <a:r>
              <a:rPr lang="en-US" sz="2000" dirty="0"/>
              <a:t> </a:t>
            </a:r>
          </a:p>
        </p:txBody>
      </p:sp>
    </p:spTree>
    <p:extLst>
      <p:ext uri="{BB962C8B-B14F-4D97-AF65-F5344CB8AC3E}">
        <p14:creationId xmlns:p14="http://schemas.microsoft.com/office/powerpoint/2010/main" val="98216943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E973FC8-A3BD-6843-B32B-2F33FA076F3D}"/>
              </a:ext>
            </a:extLst>
          </p:cNvPr>
          <p:cNvSpPr>
            <a:spLocks noGrp="1"/>
          </p:cNvSpPr>
          <p:nvPr>
            <p:ph idx="1"/>
          </p:nvPr>
        </p:nvSpPr>
        <p:spPr>
          <a:xfrm>
            <a:off x="232012" y="2303248"/>
            <a:ext cx="11737075" cy="4554751"/>
          </a:xfrm>
        </p:spPr>
        <p:txBody>
          <a:bodyPr>
            <a:normAutofit/>
          </a:bodyPr>
          <a:lstStyle/>
          <a:p>
            <a:pPr marL="0" indent="0">
              <a:buNone/>
            </a:pPr>
            <a:r>
              <a:rPr lang="en-US" sz="2400" b="1" dirty="0">
                <a:solidFill>
                  <a:schemeClr val="tx1"/>
                </a:solidFill>
                <a:latin typeface="Times New Roman" panose="02020603050405020304" pitchFamily="18" charset="0"/>
                <a:cs typeface="Times New Roman" panose="02020603050405020304" pitchFamily="18" charset="0"/>
              </a:rPr>
              <a:t>5 PACKAGING : </a:t>
            </a:r>
            <a:r>
              <a:rPr lang="en-US" sz="2400" dirty="0">
                <a:solidFill>
                  <a:schemeClr val="tx1"/>
                </a:solidFill>
                <a:latin typeface="Times New Roman" panose="02020603050405020304" pitchFamily="18" charset="0"/>
                <a:cs typeface="Times New Roman" panose="02020603050405020304" pitchFamily="18" charset="0"/>
              </a:rPr>
              <a:t>PROVIDE INFORMATION , Protecting goods </a:t>
            </a:r>
          </a:p>
          <a:p>
            <a:pPr marL="0" indent="0">
              <a:buNone/>
            </a:pPr>
            <a:r>
              <a:rPr lang="en-US" sz="2400" b="1" dirty="0">
                <a:solidFill>
                  <a:schemeClr val="tx1"/>
                </a:solidFill>
                <a:latin typeface="Times New Roman" panose="02020603050405020304" pitchFamily="18" charset="0"/>
                <a:cs typeface="Times New Roman" panose="02020603050405020304" pitchFamily="18" charset="0"/>
              </a:rPr>
              <a:t>6 DIRECT MARKETING : </a:t>
            </a:r>
            <a:r>
              <a:rPr lang="en-US" sz="2400" dirty="0">
                <a:solidFill>
                  <a:schemeClr val="tx1"/>
                </a:solidFill>
                <a:latin typeface="Times New Roman" panose="02020603050405020304" pitchFamily="18" charset="0"/>
                <a:cs typeface="Times New Roman" panose="02020603050405020304" pitchFamily="18" charset="0"/>
              </a:rPr>
              <a:t>Technique to sell directly to the customers such as yellow pages , direct mail , internet , telemarketing </a:t>
            </a:r>
          </a:p>
          <a:p>
            <a:pPr marL="0" indent="0">
              <a:buNone/>
            </a:pPr>
            <a:r>
              <a:rPr lang="en-US" sz="2400" b="1" dirty="0">
                <a:solidFill>
                  <a:schemeClr val="tx1"/>
                </a:solidFill>
                <a:latin typeface="Times New Roman" panose="02020603050405020304" pitchFamily="18" charset="0"/>
                <a:cs typeface="Times New Roman" panose="02020603050405020304" pitchFamily="18" charset="0"/>
              </a:rPr>
              <a:t>7 TRADE AND EXIBHITION  : </a:t>
            </a:r>
            <a:r>
              <a:rPr lang="en-US" sz="2400" dirty="0">
                <a:solidFill>
                  <a:schemeClr val="tx1"/>
                </a:solidFill>
                <a:latin typeface="Times New Roman" panose="02020603050405020304" pitchFamily="18" charset="0"/>
                <a:cs typeface="Times New Roman" panose="02020603050405020304" pitchFamily="18" charset="0"/>
              </a:rPr>
              <a:t>Participation in trade fairs and </a:t>
            </a:r>
            <a:r>
              <a:rPr lang="en-US" sz="2400" dirty="0" err="1">
                <a:solidFill>
                  <a:schemeClr val="tx1"/>
                </a:solidFill>
                <a:latin typeface="Times New Roman" panose="02020603050405020304" pitchFamily="18" charset="0"/>
                <a:cs typeface="Times New Roman" panose="02020603050405020304" pitchFamily="18" charset="0"/>
              </a:rPr>
              <a:t>exhibhition</a:t>
            </a:r>
            <a:r>
              <a:rPr lang="en-US" sz="2400" dirty="0">
                <a:solidFill>
                  <a:schemeClr val="tx1"/>
                </a:solidFill>
                <a:latin typeface="Times New Roman" panose="02020603050405020304" pitchFamily="18" charset="0"/>
                <a:cs typeface="Times New Roman" panose="02020603050405020304" pitchFamily="18" charset="0"/>
              </a:rPr>
              <a:t> for promoting products   its an oldest form </a:t>
            </a:r>
          </a:p>
          <a:p>
            <a:pPr marL="0" indent="0">
              <a:buNone/>
            </a:pPr>
            <a:r>
              <a:rPr lang="en-US" sz="2400" b="1" dirty="0">
                <a:solidFill>
                  <a:schemeClr val="tx1"/>
                </a:solidFill>
                <a:latin typeface="Times New Roman" panose="02020603050405020304" pitchFamily="18" charset="0"/>
                <a:cs typeface="Times New Roman" panose="02020603050405020304" pitchFamily="18" charset="0"/>
              </a:rPr>
              <a:t>8 SPONSORSHIP : </a:t>
            </a:r>
            <a:r>
              <a:rPr lang="en-US" sz="2400" dirty="0">
                <a:solidFill>
                  <a:schemeClr val="tx1"/>
                </a:solidFill>
                <a:latin typeface="Times New Roman" panose="02020603050405020304" pitchFamily="18" charset="0"/>
                <a:cs typeface="Times New Roman" panose="02020603050405020304" pitchFamily="18" charset="0"/>
              </a:rPr>
              <a:t>a firm may sponsor cultural , social event in order to create a distinct image </a:t>
            </a:r>
          </a:p>
          <a:p>
            <a:pPr marL="0" indent="0">
              <a:buNone/>
            </a:pPr>
            <a:endParaRPr lang="en-US" dirty="0">
              <a:solidFill>
                <a:schemeClr val="tx1"/>
              </a:solidFill>
            </a:endParaRPr>
          </a:p>
        </p:txBody>
      </p:sp>
    </p:spTree>
    <p:extLst>
      <p:ext uri="{BB962C8B-B14F-4D97-AF65-F5344CB8AC3E}">
        <p14:creationId xmlns:p14="http://schemas.microsoft.com/office/powerpoint/2010/main" val="422064317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FCBE81F-C2E2-4948-8DFA-FEB8E0969CCD}"/>
              </a:ext>
            </a:extLst>
          </p:cNvPr>
          <p:cNvSpPr>
            <a:spLocks noGrp="1"/>
          </p:cNvSpPr>
          <p:nvPr>
            <p:ph type="title"/>
          </p:nvPr>
        </p:nvSpPr>
        <p:spPr/>
        <p:txBody>
          <a:bodyPr/>
          <a:lstStyle/>
          <a:p>
            <a:r>
              <a:rPr lang="en-US" sz="2400" b="1" dirty="0">
                <a:latin typeface="Times New Roman" panose="02020603050405020304" pitchFamily="18" charset="0"/>
                <a:cs typeface="Times New Roman" panose="02020603050405020304" pitchFamily="18" charset="0"/>
              </a:rPr>
              <a:t>INTEGRATED MARKETING COMMUNICATION </a:t>
            </a:r>
          </a:p>
        </p:txBody>
      </p:sp>
      <p:sp>
        <p:nvSpPr>
          <p:cNvPr id="3" name="Content Placeholder 2">
            <a:extLst>
              <a:ext uri="{FF2B5EF4-FFF2-40B4-BE49-F238E27FC236}">
                <a16:creationId xmlns="" xmlns:a16="http://schemas.microsoft.com/office/drawing/2014/main" id="{3C1EDC35-096E-E846-87D3-6C2484A8849E}"/>
              </a:ext>
            </a:extLst>
          </p:cNvPr>
          <p:cNvSpPr>
            <a:spLocks noGrp="1"/>
          </p:cNvSpPr>
          <p:nvPr>
            <p:ph idx="1"/>
          </p:nvPr>
        </p:nvSpPr>
        <p:spPr>
          <a:xfrm>
            <a:off x="327546" y="2603499"/>
            <a:ext cx="11764370" cy="3586285"/>
          </a:xfrm>
        </p:spPr>
        <p:txBody>
          <a:bodyPr>
            <a:normAutofit/>
          </a:bodyPr>
          <a:lstStyle/>
          <a:p>
            <a:pPr marL="0" indent="0">
              <a:buNone/>
            </a:pPr>
            <a:r>
              <a:rPr lang="en-US" sz="2000" b="1" u="sng" dirty="0">
                <a:solidFill>
                  <a:schemeClr val="tx1"/>
                </a:solidFill>
                <a:latin typeface="Times New Roman" panose="02020603050405020304" pitchFamily="18" charset="0"/>
                <a:cs typeface="Times New Roman" panose="02020603050405020304" pitchFamily="18" charset="0"/>
              </a:rPr>
              <a:t>MEANING </a:t>
            </a:r>
          </a:p>
          <a:p>
            <a:pPr marL="0" indent="0">
              <a:buNone/>
            </a:pPr>
            <a:r>
              <a:rPr lang="en-US" sz="2000" dirty="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IMC </a:t>
            </a:r>
            <a:r>
              <a:rPr lang="en-US" sz="2000" dirty="0">
                <a:solidFill>
                  <a:schemeClr val="tx1"/>
                </a:solidFill>
                <a:latin typeface="Times New Roman" panose="02020603050405020304" pitchFamily="18" charset="0"/>
                <a:cs typeface="Times New Roman" panose="02020603050405020304" pitchFamily="18" charset="0"/>
              </a:rPr>
              <a:t>refers to integrating  all the methods of brand promotion to promote a particular product or service among target customers </a:t>
            </a:r>
          </a:p>
          <a:p>
            <a:pPr marL="0" indent="0">
              <a:buNone/>
            </a:pP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b="1" u="sng" dirty="0">
                <a:solidFill>
                  <a:schemeClr val="tx1"/>
                </a:solidFill>
                <a:latin typeface="Times New Roman" panose="02020603050405020304" pitchFamily="18" charset="0"/>
                <a:cs typeface="Times New Roman" panose="02020603050405020304" pitchFamily="18" charset="0"/>
              </a:rPr>
              <a:t>DEFINITION</a:t>
            </a:r>
            <a:r>
              <a:rPr lang="en-US" sz="2000" dirty="0">
                <a:solidFill>
                  <a:schemeClr val="tx1"/>
                </a:solidFill>
                <a:latin typeface="Times New Roman" panose="02020603050405020304" pitchFamily="18" charset="0"/>
                <a:cs typeface="Times New Roman" panose="02020603050405020304" pitchFamily="18" charset="0"/>
              </a:rPr>
              <a:t> </a:t>
            </a:r>
          </a:p>
          <a:p>
            <a:pPr marL="0" indent="0">
              <a:buNone/>
            </a:pPr>
            <a:r>
              <a:rPr lang="en-US" sz="2000" dirty="0">
                <a:solidFill>
                  <a:schemeClr val="tx1"/>
                </a:solidFill>
                <a:latin typeface="Times New Roman" panose="02020603050405020304" pitchFamily="18" charset="0"/>
                <a:cs typeface="Times New Roman" panose="02020603050405020304" pitchFamily="18" charset="0"/>
              </a:rPr>
              <a:t>                  William Stanton defines  integrated marketing communication as the element in an organization marketing mix that is used to inform persuade and remind the market regarding the organization and or its products </a:t>
            </a:r>
          </a:p>
        </p:txBody>
      </p:sp>
    </p:spTree>
    <p:extLst>
      <p:ext uri="{BB962C8B-B14F-4D97-AF65-F5344CB8AC3E}">
        <p14:creationId xmlns:p14="http://schemas.microsoft.com/office/powerpoint/2010/main" val="79549854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4AEADF9-D26D-6740-A452-194FDBF90793}"/>
              </a:ext>
            </a:extLst>
          </p:cNvPr>
          <p:cNvSpPr>
            <a:spLocks noGrp="1"/>
          </p:cNvSpPr>
          <p:nvPr>
            <p:ph type="title"/>
          </p:nvPr>
        </p:nvSpPr>
        <p:spPr/>
        <p:txBody>
          <a:bodyPr/>
          <a:lstStyle/>
          <a:p>
            <a:r>
              <a:rPr lang="en-US" dirty="0"/>
              <a:t>ELEMENTS OR COMPONENT OF IMC </a:t>
            </a:r>
            <a:br>
              <a:rPr lang="en-US" dirty="0"/>
            </a:br>
            <a:endParaRPr lang="en-US" dirty="0"/>
          </a:p>
        </p:txBody>
      </p:sp>
      <p:sp>
        <p:nvSpPr>
          <p:cNvPr id="3" name="Content Placeholder 2">
            <a:extLst>
              <a:ext uri="{FF2B5EF4-FFF2-40B4-BE49-F238E27FC236}">
                <a16:creationId xmlns="" xmlns:a16="http://schemas.microsoft.com/office/drawing/2014/main" id="{A5B730F9-9270-CB43-91CF-70968A4B9FDB}"/>
              </a:ext>
            </a:extLst>
          </p:cNvPr>
          <p:cNvSpPr>
            <a:spLocks noGrp="1"/>
          </p:cNvSpPr>
          <p:nvPr>
            <p:ph idx="1"/>
          </p:nvPr>
        </p:nvSpPr>
        <p:spPr>
          <a:xfrm>
            <a:off x="718226" y="2644443"/>
            <a:ext cx="11182622" cy="3416300"/>
          </a:xfrm>
        </p:spPr>
        <p:txBody>
          <a:bodyPr>
            <a:normAutofit fontScale="77500" lnSpcReduction="20000"/>
          </a:bodyPr>
          <a:lstStyle/>
          <a:p>
            <a:pPr marL="514350" indent="-514350">
              <a:buFont typeface="+mj-lt"/>
              <a:buAutoNum type="arabicPeriod"/>
            </a:pPr>
            <a:r>
              <a:rPr lang="en-US" sz="2600" dirty="0">
                <a:solidFill>
                  <a:schemeClr val="tx1"/>
                </a:solidFill>
                <a:latin typeface="Times New Roman" panose="02020603050405020304" pitchFamily="18" charset="0"/>
                <a:cs typeface="Times New Roman" panose="02020603050405020304" pitchFamily="18" charset="0"/>
              </a:rPr>
              <a:t>PUBLICITY </a:t>
            </a:r>
          </a:p>
          <a:p>
            <a:pPr marL="514350" indent="-514350">
              <a:buFont typeface="+mj-lt"/>
              <a:buAutoNum type="arabicPeriod"/>
            </a:pPr>
            <a:r>
              <a:rPr lang="en-US" sz="2600" dirty="0">
                <a:solidFill>
                  <a:schemeClr val="tx1"/>
                </a:solidFill>
                <a:latin typeface="Times New Roman" panose="02020603050405020304" pitchFamily="18" charset="0"/>
                <a:cs typeface="Times New Roman" panose="02020603050405020304" pitchFamily="18" charset="0"/>
              </a:rPr>
              <a:t>ADVERTISING </a:t>
            </a:r>
          </a:p>
          <a:p>
            <a:pPr marL="514350" indent="-514350">
              <a:buFont typeface="+mj-lt"/>
              <a:buAutoNum type="arabicPeriod"/>
            </a:pPr>
            <a:r>
              <a:rPr lang="en-US" sz="2600" dirty="0">
                <a:solidFill>
                  <a:schemeClr val="tx1"/>
                </a:solidFill>
                <a:latin typeface="Times New Roman" panose="02020603050405020304" pitchFamily="18" charset="0"/>
                <a:cs typeface="Times New Roman" panose="02020603050405020304" pitchFamily="18" charset="0"/>
              </a:rPr>
              <a:t>SALES PROMOTION</a:t>
            </a:r>
          </a:p>
          <a:p>
            <a:pPr marL="514350" indent="-514350">
              <a:buFont typeface="+mj-lt"/>
              <a:buAutoNum type="arabicPeriod"/>
            </a:pPr>
            <a:r>
              <a:rPr lang="en-US" sz="2600" dirty="0">
                <a:solidFill>
                  <a:schemeClr val="tx1"/>
                </a:solidFill>
                <a:latin typeface="Times New Roman" panose="02020603050405020304" pitchFamily="18" charset="0"/>
                <a:cs typeface="Times New Roman" panose="02020603050405020304" pitchFamily="18" charset="0"/>
              </a:rPr>
              <a:t>SPONSORSHIPS</a:t>
            </a:r>
          </a:p>
          <a:p>
            <a:pPr marL="514350" indent="-514350">
              <a:buFont typeface="+mj-lt"/>
              <a:buAutoNum type="arabicPeriod"/>
            </a:pPr>
            <a:r>
              <a:rPr lang="en-US" sz="2600" dirty="0">
                <a:solidFill>
                  <a:schemeClr val="tx1"/>
                </a:solidFill>
                <a:latin typeface="Times New Roman" panose="02020603050405020304" pitchFamily="18" charset="0"/>
                <a:cs typeface="Times New Roman" panose="02020603050405020304" pitchFamily="18" charset="0"/>
              </a:rPr>
              <a:t>PERSONAL SELLING</a:t>
            </a:r>
          </a:p>
          <a:p>
            <a:pPr marL="514350" indent="-514350">
              <a:buFont typeface="+mj-lt"/>
              <a:buAutoNum type="arabicPeriod"/>
            </a:pPr>
            <a:r>
              <a:rPr lang="en-US" sz="2600" dirty="0">
                <a:solidFill>
                  <a:schemeClr val="tx1"/>
                </a:solidFill>
                <a:latin typeface="Times New Roman" panose="02020603050405020304" pitchFamily="18" charset="0"/>
                <a:cs typeface="Times New Roman" panose="02020603050405020304" pitchFamily="18" charset="0"/>
              </a:rPr>
              <a:t>PUBLIC RELATION CAMPAIGN</a:t>
            </a:r>
          </a:p>
          <a:p>
            <a:pPr marL="514350" indent="-514350">
              <a:buFont typeface="+mj-lt"/>
              <a:buAutoNum type="arabicPeriod"/>
            </a:pPr>
            <a:r>
              <a:rPr lang="en-US" sz="2600" dirty="0">
                <a:solidFill>
                  <a:schemeClr val="tx1"/>
                </a:solidFill>
                <a:latin typeface="Times New Roman" panose="02020603050405020304" pitchFamily="18" charset="0"/>
                <a:cs typeface="Times New Roman" panose="02020603050405020304" pitchFamily="18" charset="0"/>
              </a:rPr>
              <a:t>PACKAGING </a:t>
            </a:r>
          </a:p>
          <a:p>
            <a:pPr marL="514350" indent="-514350">
              <a:buFont typeface="+mj-lt"/>
              <a:buAutoNum type="arabicPeriod"/>
            </a:pPr>
            <a:r>
              <a:rPr lang="en-US" sz="2600" dirty="0">
                <a:solidFill>
                  <a:schemeClr val="tx1"/>
                </a:solidFill>
                <a:latin typeface="Times New Roman" panose="02020603050405020304" pitchFamily="18" charset="0"/>
                <a:cs typeface="Times New Roman" panose="02020603050405020304" pitchFamily="18" charset="0"/>
              </a:rPr>
              <a:t>DIRECT MARKETING</a:t>
            </a:r>
          </a:p>
          <a:p>
            <a:pPr marL="514350" indent="-514350">
              <a:buFont typeface="+mj-lt"/>
              <a:buAutoNum type="arabicPeriod"/>
            </a:pPr>
            <a:r>
              <a:rPr lang="en-US" sz="2600" dirty="0">
                <a:solidFill>
                  <a:schemeClr val="tx1"/>
                </a:solidFill>
                <a:latin typeface="Times New Roman" panose="02020603050405020304" pitchFamily="18" charset="0"/>
                <a:cs typeface="Times New Roman" panose="02020603050405020304" pitchFamily="18" charset="0"/>
              </a:rPr>
              <a:t>TRADE FAIRS AND EXHIBHITONS </a:t>
            </a:r>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77003703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19980FD-D886-4B45-B491-2CC1400612E9}"/>
              </a:ext>
            </a:extLst>
          </p:cNvPr>
          <p:cNvSpPr>
            <a:spLocks noGrp="1"/>
          </p:cNvSpPr>
          <p:nvPr>
            <p:ph type="title"/>
          </p:nvPr>
        </p:nvSpPr>
        <p:spPr/>
        <p:txBody>
          <a:bodyPr/>
          <a:lstStyle/>
          <a:p>
            <a:r>
              <a:rPr lang="en-US" b="1" i="1" u="sng" dirty="0"/>
              <a:t>IMPORTANCE OF IMC </a:t>
            </a:r>
          </a:p>
        </p:txBody>
      </p:sp>
      <p:sp>
        <p:nvSpPr>
          <p:cNvPr id="3" name="Content Placeholder 2">
            <a:extLst>
              <a:ext uri="{FF2B5EF4-FFF2-40B4-BE49-F238E27FC236}">
                <a16:creationId xmlns="" xmlns:a16="http://schemas.microsoft.com/office/drawing/2014/main" id="{137A7BCF-9BB0-7C48-85EB-F5E0B97D0DF4}"/>
              </a:ext>
            </a:extLst>
          </p:cNvPr>
          <p:cNvSpPr>
            <a:spLocks noGrp="1"/>
          </p:cNvSpPr>
          <p:nvPr>
            <p:ph idx="1"/>
          </p:nvPr>
        </p:nvSpPr>
        <p:spPr>
          <a:xfrm>
            <a:off x="1154954" y="2603500"/>
            <a:ext cx="8825659" cy="3783232"/>
          </a:xfrm>
        </p:spPr>
        <p:txBody>
          <a:bodyPr>
            <a:normAutofit fontScale="25000" lnSpcReduction="20000"/>
          </a:bodyPr>
          <a:lstStyle/>
          <a:p>
            <a:r>
              <a:rPr lang="en-US" sz="8000" dirty="0">
                <a:solidFill>
                  <a:schemeClr val="tx1"/>
                </a:solidFill>
                <a:latin typeface="Times New Roman" panose="02020603050405020304" pitchFamily="18" charset="0"/>
                <a:cs typeface="Times New Roman" panose="02020603050405020304" pitchFamily="18" charset="0"/>
              </a:rPr>
              <a:t>GREATEST IMPACT </a:t>
            </a:r>
          </a:p>
          <a:p>
            <a:r>
              <a:rPr lang="en-US" sz="8000" dirty="0">
                <a:solidFill>
                  <a:schemeClr val="tx1"/>
                </a:solidFill>
                <a:latin typeface="Times New Roman" panose="02020603050405020304" pitchFamily="18" charset="0"/>
                <a:cs typeface="Times New Roman" panose="02020603050405020304" pitchFamily="18" charset="0"/>
              </a:rPr>
              <a:t>CONSISTENCY</a:t>
            </a:r>
          </a:p>
          <a:p>
            <a:r>
              <a:rPr lang="en-US" sz="8000" dirty="0">
                <a:solidFill>
                  <a:schemeClr val="tx1"/>
                </a:solidFill>
                <a:latin typeface="Times New Roman" panose="02020603050405020304" pitchFamily="18" charset="0"/>
                <a:cs typeface="Times New Roman" panose="02020603050405020304" pitchFamily="18" charset="0"/>
              </a:rPr>
              <a:t>BRAND AWARENESS AT LOWER COSTS </a:t>
            </a:r>
          </a:p>
          <a:p>
            <a:r>
              <a:rPr lang="en-US" sz="8000" dirty="0">
                <a:solidFill>
                  <a:schemeClr val="tx1"/>
                </a:solidFill>
                <a:latin typeface="Times New Roman" panose="02020603050405020304" pitchFamily="18" charset="0"/>
                <a:cs typeface="Times New Roman" panose="02020603050405020304" pitchFamily="18" charset="0"/>
              </a:rPr>
              <a:t> BRAND AWARENESS</a:t>
            </a:r>
          </a:p>
          <a:p>
            <a:r>
              <a:rPr lang="en-US" sz="8000" dirty="0">
                <a:solidFill>
                  <a:schemeClr val="tx1"/>
                </a:solidFill>
                <a:latin typeface="Times New Roman" panose="02020603050405020304" pitchFamily="18" charset="0"/>
                <a:cs typeface="Times New Roman" panose="02020603050405020304" pitchFamily="18" charset="0"/>
              </a:rPr>
              <a:t>PREFERENCE OF AUDIENCE </a:t>
            </a:r>
          </a:p>
          <a:p>
            <a:r>
              <a:rPr lang="en-US" sz="8000" dirty="0">
                <a:solidFill>
                  <a:schemeClr val="tx1"/>
                </a:solidFill>
                <a:latin typeface="Times New Roman" panose="02020603050405020304" pitchFamily="18" charset="0"/>
                <a:cs typeface="Times New Roman" panose="02020603050405020304" pitchFamily="18" charset="0"/>
              </a:rPr>
              <a:t>RELATIONS WITH CUSTOMERS </a:t>
            </a:r>
          </a:p>
          <a:p>
            <a:r>
              <a:rPr lang="en-US" sz="8000" dirty="0">
                <a:solidFill>
                  <a:schemeClr val="tx1"/>
                </a:solidFill>
                <a:latin typeface="Times New Roman" panose="02020603050405020304" pitchFamily="18" charset="0"/>
                <a:cs typeface="Times New Roman" panose="02020603050405020304" pitchFamily="18" charset="0"/>
              </a:rPr>
              <a:t>TIME SAVING </a:t>
            </a:r>
          </a:p>
          <a:p>
            <a:r>
              <a:rPr lang="en-US" sz="8000" dirty="0">
                <a:solidFill>
                  <a:schemeClr val="tx1"/>
                </a:solidFill>
                <a:latin typeface="Times New Roman" panose="02020603050405020304" pitchFamily="18" charset="0"/>
                <a:cs typeface="Times New Roman" panose="02020603050405020304" pitchFamily="18" charset="0"/>
              </a:rPr>
              <a:t>COMPETITIVE ADVANTAGE </a:t>
            </a:r>
          </a:p>
          <a:p>
            <a:r>
              <a:rPr lang="en-US" sz="8000" dirty="0">
                <a:solidFill>
                  <a:schemeClr val="tx1"/>
                </a:solidFill>
                <a:latin typeface="Times New Roman" panose="02020603050405020304" pitchFamily="18" charset="0"/>
                <a:cs typeface="Times New Roman" panose="02020603050405020304" pitchFamily="18" charset="0"/>
              </a:rPr>
              <a:t>AUDIENCE TRUST </a:t>
            </a:r>
          </a:p>
          <a:p>
            <a:r>
              <a:rPr lang="en-US" sz="8000" dirty="0">
                <a:solidFill>
                  <a:schemeClr val="tx1"/>
                </a:solidFill>
                <a:latin typeface="Times New Roman" panose="02020603050405020304" pitchFamily="18" charset="0"/>
                <a:cs typeface="Times New Roman" panose="02020603050405020304" pitchFamily="18" charset="0"/>
              </a:rPr>
              <a:t>OTHER BENEFITS </a:t>
            </a:r>
          </a:p>
          <a:p>
            <a:pPr marL="0" indent="0">
              <a:buNone/>
            </a:pPr>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244549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3FF6C8F5-EFB6-824B-ACC1-2C28EC213E12}"/>
              </a:ext>
            </a:extLst>
          </p:cNvPr>
          <p:cNvSpPr txBox="1"/>
          <p:nvPr/>
        </p:nvSpPr>
        <p:spPr>
          <a:xfrm>
            <a:off x="5181600" y="2502693"/>
            <a:ext cx="1828800" cy="1828800"/>
          </a:xfrm>
          <a:prstGeom prst="rect">
            <a:avLst/>
          </a:prstGeom>
          <a:noFill/>
        </p:spPr>
        <p:txBody>
          <a:bodyPr wrap="square" rtlCol="0">
            <a:spAutoFit/>
          </a:bodyPr>
          <a:lstStyle/>
          <a:p>
            <a:pPr algn="l"/>
            <a:endParaRPr lang="en-US"/>
          </a:p>
        </p:txBody>
      </p:sp>
      <p:sp>
        <p:nvSpPr>
          <p:cNvPr id="6" name="Content Placeholder 5">
            <a:extLst>
              <a:ext uri="{FF2B5EF4-FFF2-40B4-BE49-F238E27FC236}">
                <a16:creationId xmlns="" xmlns:a16="http://schemas.microsoft.com/office/drawing/2014/main" id="{043539FA-51AB-E540-AD2C-90087701D530}"/>
              </a:ext>
            </a:extLst>
          </p:cNvPr>
          <p:cNvSpPr>
            <a:spLocks noGrp="1"/>
          </p:cNvSpPr>
          <p:nvPr>
            <p:ph idx="1"/>
          </p:nvPr>
        </p:nvSpPr>
        <p:spPr>
          <a:xfrm>
            <a:off x="1045772" y="2644715"/>
            <a:ext cx="9453515" cy="2035969"/>
          </a:xfrm>
        </p:spPr>
        <p:txBody>
          <a:bodyPr>
            <a:noAutofit/>
          </a:bodyPr>
          <a:lstStyle/>
          <a:p>
            <a:pPr marL="0" indent="0">
              <a:buNone/>
            </a:pPr>
            <a:endParaRPr lang="en-US" sz="2800" dirty="0" smtClean="0">
              <a:solidFill>
                <a:schemeClr val="bg2">
                  <a:lumMod val="10000"/>
                </a:schemeClr>
              </a:solidFill>
              <a:latin typeface="Times New Roman" panose="02020603050405020304" pitchFamily="18" charset="0"/>
              <a:cs typeface="Times New Roman" panose="02020603050405020304" pitchFamily="18" charset="0"/>
            </a:endParaRPr>
          </a:p>
          <a:p>
            <a:pPr marL="0" indent="0">
              <a:buNone/>
            </a:pPr>
            <a:r>
              <a:rPr lang="en-US" sz="2800" b="1" dirty="0" smtClean="0">
                <a:solidFill>
                  <a:schemeClr val="bg2">
                    <a:lumMod val="10000"/>
                  </a:schemeClr>
                </a:solidFill>
                <a:latin typeface="Times New Roman" panose="02020603050405020304" pitchFamily="18" charset="0"/>
                <a:cs typeface="Times New Roman" panose="02020603050405020304" pitchFamily="18" charset="0"/>
              </a:rPr>
              <a:t>Definition: </a:t>
            </a:r>
          </a:p>
          <a:p>
            <a:pPr marL="0" indent="0">
              <a:buNone/>
            </a:pPr>
            <a:r>
              <a:rPr lang="en-US" sz="2800" dirty="0" smtClean="0">
                <a:solidFill>
                  <a:schemeClr val="bg2">
                    <a:lumMod val="10000"/>
                  </a:schemeClr>
                </a:solidFill>
                <a:latin typeface="Times New Roman" panose="02020603050405020304" pitchFamily="18" charset="0"/>
                <a:cs typeface="Times New Roman" panose="02020603050405020304" pitchFamily="18" charset="0"/>
              </a:rPr>
              <a:t>According </a:t>
            </a:r>
            <a:r>
              <a:rPr lang="en-US" sz="2800" dirty="0">
                <a:solidFill>
                  <a:schemeClr val="bg2">
                    <a:lumMod val="10000"/>
                  </a:schemeClr>
                </a:solidFill>
                <a:latin typeface="Times New Roman" panose="02020603050405020304" pitchFamily="18" charset="0"/>
                <a:cs typeface="Times New Roman" panose="02020603050405020304" pitchFamily="18" charset="0"/>
              </a:rPr>
              <a:t>to Philip </a:t>
            </a:r>
            <a:r>
              <a:rPr lang="en-US" sz="2800" dirty="0" err="1">
                <a:solidFill>
                  <a:schemeClr val="bg2">
                    <a:lumMod val="10000"/>
                  </a:schemeClr>
                </a:solidFill>
                <a:latin typeface="Times New Roman" panose="02020603050405020304" pitchFamily="18" charset="0"/>
                <a:cs typeface="Times New Roman" panose="02020603050405020304" pitchFamily="18" charset="0"/>
              </a:rPr>
              <a:t>kotler</a:t>
            </a:r>
            <a:r>
              <a:rPr lang="en-US" sz="2800" dirty="0">
                <a:solidFill>
                  <a:schemeClr val="bg2">
                    <a:lumMod val="10000"/>
                  </a:schemeClr>
                </a:solidFill>
                <a:latin typeface="Times New Roman" panose="02020603050405020304" pitchFamily="18" charset="0"/>
                <a:cs typeface="Times New Roman" panose="02020603050405020304" pitchFamily="18" charset="0"/>
              </a:rPr>
              <a:t> “Marketing  Channel can be viewed as sets of independent </a:t>
            </a:r>
            <a:r>
              <a:rPr lang="en-US" sz="2800" dirty="0" err="1">
                <a:solidFill>
                  <a:schemeClr val="bg2">
                    <a:lumMod val="10000"/>
                  </a:schemeClr>
                </a:solidFill>
                <a:latin typeface="Times New Roman" panose="02020603050405020304" pitchFamily="18" charset="0"/>
                <a:cs typeface="Times New Roman" panose="02020603050405020304" pitchFamily="18" charset="0"/>
              </a:rPr>
              <a:t>organisation</a:t>
            </a:r>
            <a:r>
              <a:rPr lang="en-US" sz="2800" dirty="0">
                <a:solidFill>
                  <a:schemeClr val="bg2">
                    <a:lumMod val="10000"/>
                  </a:schemeClr>
                </a:solidFill>
                <a:latin typeface="Times New Roman" panose="02020603050405020304" pitchFamily="18" charset="0"/>
                <a:cs typeface="Times New Roman" panose="02020603050405020304" pitchFamily="18" charset="0"/>
              </a:rPr>
              <a:t> involved in process of making a product or service  available for use or consumption </a:t>
            </a:r>
          </a:p>
        </p:txBody>
      </p:sp>
    </p:spTree>
    <p:extLst>
      <p:ext uri="{BB962C8B-B14F-4D97-AF65-F5344CB8AC3E}">
        <p14:creationId xmlns:p14="http://schemas.microsoft.com/office/powerpoint/2010/main" val="309447274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7DA4005-1BA1-DB49-A2D7-24623CCD1E59}"/>
              </a:ext>
            </a:extLst>
          </p:cNvPr>
          <p:cNvSpPr>
            <a:spLocks noGrp="1"/>
          </p:cNvSpPr>
          <p:nvPr>
            <p:ph type="title"/>
          </p:nvPr>
        </p:nvSpPr>
        <p:spPr/>
        <p:txBody>
          <a:bodyPr/>
          <a:lstStyle/>
          <a:p>
            <a:r>
              <a:rPr lang="en-US" sz="4000" b="1" i="1" u="sng" dirty="0"/>
              <a:t>SALES MANAGEMENT </a:t>
            </a:r>
          </a:p>
        </p:txBody>
      </p:sp>
      <p:sp>
        <p:nvSpPr>
          <p:cNvPr id="3" name="Content Placeholder 2">
            <a:extLst>
              <a:ext uri="{FF2B5EF4-FFF2-40B4-BE49-F238E27FC236}">
                <a16:creationId xmlns="" xmlns:a16="http://schemas.microsoft.com/office/drawing/2014/main" id="{7F562AF2-551A-C94B-A504-D5150FE85C35}"/>
              </a:ext>
            </a:extLst>
          </p:cNvPr>
          <p:cNvSpPr>
            <a:spLocks noGrp="1"/>
          </p:cNvSpPr>
          <p:nvPr>
            <p:ph idx="1"/>
          </p:nvPr>
        </p:nvSpPr>
        <p:spPr>
          <a:xfrm>
            <a:off x="813407" y="2521613"/>
            <a:ext cx="9249093" cy="3416300"/>
          </a:xfrm>
        </p:spPr>
        <p:txBody>
          <a:bodyPr>
            <a:normAutofit fontScale="70000" lnSpcReduction="20000"/>
          </a:bodyPr>
          <a:lstStyle/>
          <a:p>
            <a:r>
              <a:rPr lang="en-US" sz="2900" dirty="0">
                <a:solidFill>
                  <a:schemeClr val="tx1"/>
                </a:solidFill>
                <a:latin typeface="Times New Roman" panose="02020603050405020304" pitchFamily="18" charset="0"/>
                <a:cs typeface="Times New Roman" panose="02020603050405020304" pitchFamily="18" charset="0"/>
              </a:rPr>
              <a:t>SALES+ MANAGEMENT </a:t>
            </a:r>
          </a:p>
          <a:p>
            <a:endParaRPr lang="en-US" sz="2600" dirty="0" smtClean="0">
              <a:solidFill>
                <a:schemeClr val="tx1"/>
              </a:solidFill>
              <a:latin typeface="Times New Roman" panose="02020603050405020304" pitchFamily="18" charset="0"/>
              <a:cs typeface="Times New Roman" panose="02020603050405020304" pitchFamily="18" charset="0"/>
            </a:endParaRPr>
          </a:p>
          <a:p>
            <a:endParaRPr lang="en-US" sz="2600" dirty="0">
              <a:solidFill>
                <a:schemeClr val="tx1"/>
              </a:solidFill>
              <a:latin typeface="Times New Roman" panose="02020603050405020304" pitchFamily="18" charset="0"/>
              <a:cs typeface="Times New Roman" panose="02020603050405020304" pitchFamily="18" charset="0"/>
            </a:endParaRPr>
          </a:p>
          <a:p>
            <a:pPr marL="0" indent="0">
              <a:buNone/>
            </a:pPr>
            <a:r>
              <a:rPr lang="en-US" sz="2600" dirty="0">
                <a:solidFill>
                  <a:schemeClr val="tx1"/>
                </a:solidFill>
                <a:latin typeface="Times New Roman" panose="02020603050405020304" pitchFamily="18" charset="0"/>
                <a:cs typeface="Times New Roman" panose="02020603050405020304" pitchFamily="18" charset="0"/>
              </a:rPr>
              <a:t>[Selling is the </a:t>
            </a:r>
          </a:p>
          <a:p>
            <a:pPr marL="0" indent="0">
              <a:buNone/>
            </a:pPr>
            <a:r>
              <a:rPr lang="en-US" sz="2600" dirty="0">
                <a:solidFill>
                  <a:schemeClr val="tx1"/>
                </a:solidFill>
                <a:latin typeface="Times New Roman" panose="02020603050405020304" pitchFamily="18" charset="0"/>
                <a:cs typeface="Times New Roman" panose="02020603050405020304" pitchFamily="18" charset="0"/>
              </a:rPr>
              <a:t> process of </a:t>
            </a:r>
          </a:p>
          <a:p>
            <a:pPr marL="0" indent="0">
              <a:buNone/>
            </a:pPr>
            <a:r>
              <a:rPr lang="en-US" sz="2600" dirty="0">
                <a:solidFill>
                  <a:schemeClr val="tx1"/>
                </a:solidFill>
                <a:latin typeface="Times New Roman" panose="02020603050405020304" pitchFamily="18" charset="0"/>
                <a:cs typeface="Times New Roman" panose="02020603050405020304" pitchFamily="18" charset="0"/>
              </a:rPr>
              <a:t>persuading </a:t>
            </a:r>
          </a:p>
          <a:p>
            <a:pPr marL="0" indent="0">
              <a:buNone/>
            </a:pPr>
            <a:r>
              <a:rPr lang="en-US" sz="2600" dirty="0">
                <a:solidFill>
                  <a:schemeClr val="tx1"/>
                </a:solidFill>
                <a:latin typeface="Times New Roman" panose="02020603050405020304" pitchFamily="18" charset="0"/>
                <a:cs typeface="Times New Roman" panose="02020603050405020304" pitchFamily="18" charset="0"/>
              </a:rPr>
              <a:t>a prospective          [It is a process of planning , organizing , staffing , leading controlling]</a:t>
            </a:r>
          </a:p>
          <a:p>
            <a:pPr marL="0" indent="0">
              <a:buNone/>
            </a:pPr>
            <a:r>
              <a:rPr lang="en-US" sz="2600" dirty="0">
                <a:solidFill>
                  <a:schemeClr val="tx1"/>
                </a:solidFill>
                <a:latin typeface="Times New Roman" panose="02020603050405020304" pitchFamily="18" charset="0"/>
                <a:cs typeface="Times New Roman" panose="02020603050405020304" pitchFamily="18" charset="0"/>
              </a:rPr>
              <a:t>to buy a product]</a:t>
            </a:r>
          </a:p>
          <a:p>
            <a:pPr marL="0" indent="0">
              <a:buNone/>
            </a:pPr>
            <a:r>
              <a:rPr lang="en-US" sz="2600" dirty="0">
                <a:latin typeface="Times New Roman" panose="02020603050405020304" pitchFamily="18" charset="0"/>
                <a:cs typeface="Times New Roman" panose="02020603050405020304" pitchFamily="18" charset="0"/>
              </a:rPr>
              <a:t>                                                                                                              </a:t>
            </a:r>
          </a:p>
          <a:p>
            <a:pPr marL="0" indent="0">
              <a:buNone/>
            </a:pPr>
            <a:r>
              <a:rPr lang="en-US" sz="1600" dirty="0"/>
              <a:t>     </a:t>
            </a:r>
          </a:p>
        </p:txBody>
      </p:sp>
      <p:cxnSp>
        <p:nvCxnSpPr>
          <p:cNvPr id="5" name="Straight Arrow Connector 4">
            <a:extLst>
              <a:ext uri="{FF2B5EF4-FFF2-40B4-BE49-F238E27FC236}">
                <a16:creationId xmlns="" xmlns:a16="http://schemas.microsoft.com/office/drawing/2014/main" id="{2FBD4312-AB42-45A9-B374-0223E8B9CFC3}"/>
              </a:ext>
            </a:extLst>
          </p:cNvPr>
          <p:cNvCxnSpPr/>
          <p:nvPr/>
        </p:nvCxnSpPr>
        <p:spPr>
          <a:xfrm>
            <a:off x="1730326" y="2982351"/>
            <a:ext cx="0" cy="5064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3671248" y="2852382"/>
            <a:ext cx="0" cy="17605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3179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6ADA547-6EC2-7841-9CF1-421D8030CBA4}"/>
              </a:ext>
            </a:extLst>
          </p:cNvPr>
          <p:cNvSpPr>
            <a:spLocks noGrp="1"/>
          </p:cNvSpPr>
          <p:nvPr>
            <p:ph type="title"/>
          </p:nvPr>
        </p:nvSpPr>
        <p:spPr/>
        <p:txBody>
          <a:bodyPr/>
          <a:lstStyle/>
          <a:p>
            <a:r>
              <a:rPr lang="en-US" dirty="0"/>
              <a:t>DEFINITIONS </a:t>
            </a:r>
          </a:p>
        </p:txBody>
      </p:sp>
      <p:sp>
        <p:nvSpPr>
          <p:cNvPr id="3" name="Content Placeholder 2">
            <a:extLst>
              <a:ext uri="{FF2B5EF4-FFF2-40B4-BE49-F238E27FC236}">
                <a16:creationId xmlns="" xmlns:a16="http://schemas.microsoft.com/office/drawing/2014/main" id="{80A683F5-CC65-3048-83A9-FEA182D2580B}"/>
              </a:ext>
            </a:extLst>
          </p:cNvPr>
          <p:cNvSpPr>
            <a:spLocks noGrp="1"/>
          </p:cNvSpPr>
          <p:nvPr>
            <p:ph idx="1"/>
          </p:nvPr>
        </p:nvSpPr>
        <p:spPr>
          <a:xfrm>
            <a:off x="1154954" y="2603499"/>
            <a:ext cx="8825659" cy="4062771"/>
          </a:xfrm>
        </p:spPr>
        <p:txBody>
          <a:bodyPr>
            <a:normAutofit/>
          </a:bodyPr>
          <a:lstStyle/>
          <a:p>
            <a:r>
              <a:rPr lang="en-US" dirty="0"/>
              <a:t>“</a:t>
            </a:r>
            <a:r>
              <a:rPr lang="en-US" sz="2400" dirty="0">
                <a:solidFill>
                  <a:schemeClr val="tx1"/>
                </a:solidFill>
                <a:latin typeface="Times New Roman" panose="02020603050405020304" pitchFamily="18" charset="0"/>
                <a:cs typeface="Times New Roman" panose="02020603050405020304" pitchFamily="18" charset="0"/>
              </a:rPr>
              <a:t>Sales management can be defined as  a “ business discipline focused on the practical application of sales technique and the management of a firms ‘s sales operations”</a:t>
            </a:r>
          </a:p>
          <a:p>
            <a:endParaRPr lang="en-US" sz="2400" dirty="0">
              <a:solidFill>
                <a:schemeClr val="tx1"/>
              </a:solidFill>
              <a:latin typeface="Times New Roman" panose="02020603050405020304" pitchFamily="18" charset="0"/>
              <a:cs typeface="Times New Roman" panose="02020603050405020304" pitchFamily="18" charset="0"/>
            </a:endParaRPr>
          </a:p>
          <a:p>
            <a:r>
              <a:rPr lang="en-US" sz="2400" dirty="0">
                <a:solidFill>
                  <a:schemeClr val="tx1"/>
                </a:solidFill>
                <a:latin typeface="Times New Roman" panose="02020603050405020304" pitchFamily="18" charset="0"/>
                <a:cs typeface="Times New Roman" panose="02020603050405020304" pitchFamily="18" charset="0"/>
              </a:rPr>
              <a:t>According American Marketing Association , sales management refers to “ the planning , direction , and control of personal selling including recruiting ,selecting , equipping , assigning , routing , supervision, paying, and motivating as these tasks apply to the personal sales force” </a:t>
            </a:r>
          </a:p>
        </p:txBody>
      </p:sp>
    </p:spTree>
    <p:extLst>
      <p:ext uri="{BB962C8B-B14F-4D97-AF65-F5344CB8AC3E}">
        <p14:creationId xmlns:p14="http://schemas.microsoft.com/office/powerpoint/2010/main" val="297385476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9B28FC9-B0AC-6C40-B2B9-C7BF84949F64}"/>
              </a:ext>
            </a:extLst>
          </p:cNvPr>
          <p:cNvSpPr>
            <a:spLocks noGrp="1"/>
          </p:cNvSpPr>
          <p:nvPr>
            <p:ph type="title"/>
          </p:nvPr>
        </p:nvSpPr>
        <p:spPr>
          <a:xfrm>
            <a:off x="1154954" y="838200"/>
            <a:ext cx="8761413" cy="1079090"/>
          </a:xfrm>
        </p:spPr>
        <p:txBody>
          <a:bodyPr/>
          <a:lstStyle/>
          <a:p>
            <a:r>
              <a:rPr lang="en-US" sz="4000" b="1" i="1" u="sng" dirty="0"/>
              <a:t>COMPONENTS OF SALES MANAGEMENT </a:t>
            </a:r>
          </a:p>
        </p:txBody>
      </p:sp>
      <p:sp>
        <p:nvSpPr>
          <p:cNvPr id="3" name="Content Placeholder 2">
            <a:extLst>
              <a:ext uri="{FF2B5EF4-FFF2-40B4-BE49-F238E27FC236}">
                <a16:creationId xmlns="" xmlns:a16="http://schemas.microsoft.com/office/drawing/2014/main" id="{36A39186-7D89-144A-88CE-CDC397690DF9}"/>
              </a:ext>
            </a:extLst>
          </p:cNvPr>
          <p:cNvSpPr>
            <a:spLocks noGrp="1"/>
          </p:cNvSpPr>
          <p:nvPr>
            <p:ph idx="1"/>
          </p:nvPr>
        </p:nvSpPr>
        <p:spPr>
          <a:xfrm>
            <a:off x="382138" y="2630794"/>
            <a:ext cx="12082818" cy="3416300"/>
          </a:xfrm>
        </p:spPr>
        <p:txBody>
          <a:bodyPr>
            <a:noAutofit/>
          </a:bodyPr>
          <a:lstStyle/>
          <a:p>
            <a:pPr>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SALES PLANING : SETTING SALES GOALS </a:t>
            </a:r>
          </a:p>
          <a:p>
            <a:pPr>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RECRUITMENT AND SELECTION </a:t>
            </a:r>
          </a:p>
          <a:p>
            <a:pPr>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TRAINING THE SALES STAFF </a:t>
            </a:r>
          </a:p>
          <a:p>
            <a:pPr>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PLACEMENT OF EMPLOYEES</a:t>
            </a:r>
          </a:p>
          <a:p>
            <a:pPr>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PERFORMANCE APPRAISALS </a:t>
            </a:r>
          </a:p>
          <a:p>
            <a:pPr>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MOTIVATING THE SALES STAFF</a:t>
            </a:r>
          </a:p>
          <a:p>
            <a:pPr>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MONITORING SALES PERFORMANCE </a:t>
            </a:r>
          </a:p>
          <a:p>
            <a:pPr>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SALES REPORTING  </a:t>
            </a:r>
          </a:p>
        </p:txBody>
      </p:sp>
    </p:spTree>
    <p:extLst>
      <p:ext uri="{BB962C8B-B14F-4D97-AF65-F5344CB8AC3E}">
        <p14:creationId xmlns:p14="http://schemas.microsoft.com/office/powerpoint/2010/main" val="248769269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6E1802A-7E1C-044E-ABE9-B33659077919}"/>
              </a:ext>
            </a:extLst>
          </p:cNvPr>
          <p:cNvSpPr>
            <a:spLocks noGrp="1"/>
          </p:cNvSpPr>
          <p:nvPr>
            <p:ph type="title"/>
          </p:nvPr>
        </p:nvSpPr>
        <p:spPr>
          <a:xfrm>
            <a:off x="1404985" y="-2638011"/>
            <a:ext cx="8761413" cy="8062382"/>
          </a:xfrm>
        </p:spPr>
        <p:txBody>
          <a:bodyPr/>
          <a:lstStyle/>
          <a:p>
            <a:r>
              <a:rPr lang="en-US" b="1" i="1" u="sng" dirty="0">
                <a:solidFill>
                  <a:schemeClr val="tx1"/>
                </a:solidFill>
              </a:rPr>
              <a:t>EMERGING</a:t>
            </a:r>
            <a:r>
              <a:rPr lang="en-US" dirty="0"/>
              <a:t> </a:t>
            </a:r>
            <a:r>
              <a:rPr lang="en-US" b="1" i="1" u="sng" dirty="0">
                <a:solidFill>
                  <a:schemeClr val="tx1"/>
                </a:solidFill>
              </a:rPr>
              <a:t>TRENDS</a:t>
            </a:r>
            <a:r>
              <a:rPr lang="en-US" dirty="0"/>
              <a:t> </a:t>
            </a:r>
            <a:r>
              <a:rPr lang="en-US" b="1" i="1" u="sng" dirty="0">
                <a:solidFill>
                  <a:schemeClr val="tx1"/>
                </a:solidFill>
              </a:rPr>
              <a:t>IN</a:t>
            </a:r>
            <a:r>
              <a:rPr lang="en-US" dirty="0"/>
              <a:t> </a:t>
            </a:r>
            <a:r>
              <a:rPr lang="en-US" b="1" i="1" u="sng" dirty="0">
                <a:solidFill>
                  <a:schemeClr val="tx1"/>
                </a:solidFill>
              </a:rPr>
              <a:t>SELLING</a:t>
            </a:r>
            <a:r>
              <a:rPr lang="en-US" dirty="0"/>
              <a:t> </a:t>
            </a:r>
            <a:br>
              <a:rPr lang="en-US" dirty="0"/>
            </a:br>
            <a:endParaRPr lang="en-US" dirty="0"/>
          </a:p>
        </p:txBody>
      </p:sp>
      <p:sp>
        <p:nvSpPr>
          <p:cNvPr id="3" name="Content Placeholder 2">
            <a:extLst>
              <a:ext uri="{FF2B5EF4-FFF2-40B4-BE49-F238E27FC236}">
                <a16:creationId xmlns="" xmlns:a16="http://schemas.microsoft.com/office/drawing/2014/main" id="{BAF7E4B7-1B19-E044-BD11-9BEF66E68B39}"/>
              </a:ext>
            </a:extLst>
          </p:cNvPr>
          <p:cNvSpPr>
            <a:spLocks noGrp="1"/>
          </p:cNvSpPr>
          <p:nvPr>
            <p:ph idx="1"/>
          </p:nvPr>
        </p:nvSpPr>
        <p:spPr>
          <a:xfrm>
            <a:off x="635869" y="2324437"/>
            <a:ext cx="9530529" cy="3670691"/>
          </a:xfrm>
        </p:spPr>
        <p:txBody>
          <a:bodyPr>
            <a:normAutofit lnSpcReduction="10000"/>
          </a:bodyPr>
          <a:lstStyle/>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SOCIAL SELLING  :</a:t>
            </a: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SOCIAL MEDIA CHANNELS LIKE INSTAGRAM</a:t>
            </a: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GROWING USE OF DIDGITAL TECHNOLOGY </a:t>
            </a: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GLOBAL CHALLENGES</a:t>
            </a: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CUSTOMER RELATIONSHIP MANAGEMENT </a:t>
            </a: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BLURRING LINES BETWEEN SALES AND MARKETING </a:t>
            </a: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SALES FORCE DIVERSITY</a:t>
            </a: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TEAM SELLING APPROACH</a:t>
            </a: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ETHICAL AND SOCIAL ISSUES </a:t>
            </a:r>
          </a:p>
          <a:p>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7875082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8184132-F24C-8D40-BEFD-7F82D68561B2}"/>
              </a:ext>
            </a:extLst>
          </p:cNvPr>
          <p:cNvSpPr>
            <a:spLocks noGrp="1"/>
          </p:cNvSpPr>
          <p:nvPr>
            <p:ph type="title"/>
          </p:nvPr>
        </p:nvSpPr>
        <p:spPr/>
        <p:txBody>
          <a:bodyPr/>
          <a:lstStyle/>
          <a:p>
            <a:r>
              <a:rPr lang="en-US" sz="4000" b="1" i="1" u="sng" dirty="0">
                <a:solidFill>
                  <a:schemeClr val="accent1"/>
                </a:solidFill>
              </a:rPr>
              <a:t>PERSONAL</a:t>
            </a:r>
            <a:r>
              <a:rPr lang="en-US" sz="4000" dirty="0"/>
              <a:t> </a:t>
            </a:r>
            <a:r>
              <a:rPr lang="en-US" sz="4000" i="1" u="sng" dirty="0">
                <a:solidFill>
                  <a:schemeClr val="accent2"/>
                </a:solidFill>
              </a:rPr>
              <a:t>SELLING</a:t>
            </a:r>
            <a:r>
              <a:rPr lang="en-US" sz="4000" dirty="0"/>
              <a:t> </a:t>
            </a:r>
          </a:p>
        </p:txBody>
      </p:sp>
      <p:sp>
        <p:nvSpPr>
          <p:cNvPr id="3" name="Content Placeholder 2">
            <a:extLst>
              <a:ext uri="{FF2B5EF4-FFF2-40B4-BE49-F238E27FC236}">
                <a16:creationId xmlns="" xmlns:a16="http://schemas.microsoft.com/office/drawing/2014/main" id="{9BAF9FDD-E851-DD49-B28F-BB20DB2D8250}"/>
              </a:ext>
            </a:extLst>
          </p:cNvPr>
          <p:cNvSpPr>
            <a:spLocks noGrp="1"/>
          </p:cNvSpPr>
          <p:nvPr>
            <p:ph idx="1"/>
          </p:nvPr>
        </p:nvSpPr>
        <p:spPr>
          <a:xfrm>
            <a:off x="1154954" y="2603500"/>
            <a:ext cx="8825659" cy="2376463"/>
          </a:xfrm>
        </p:spPr>
        <p:txBody>
          <a:bodyPr>
            <a:normAutofit/>
          </a:bodyPr>
          <a:lstStyle/>
          <a:p>
            <a:pPr>
              <a:buFont typeface="Wingdings" panose="05000000000000000000" pitchFamily="2" charset="2"/>
              <a:buChar char="§"/>
            </a:pPr>
            <a:r>
              <a:rPr lang="en-US" sz="3200" dirty="0"/>
              <a:t>Personal selling is also known as face to face selling in which a salesperson convinces the buyers in buying a product </a:t>
            </a:r>
          </a:p>
        </p:txBody>
      </p:sp>
    </p:spTree>
    <p:extLst>
      <p:ext uri="{BB962C8B-B14F-4D97-AF65-F5344CB8AC3E}">
        <p14:creationId xmlns:p14="http://schemas.microsoft.com/office/powerpoint/2010/main" val="21220662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10534B6-2DAF-8445-BFD1-47F6F8F775A3}"/>
              </a:ext>
            </a:extLst>
          </p:cNvPr>
          <p:cNvSpPr>
            <a:spLocks noGrp="1"/>
          </p:cNvSpPr>
          <p:nvPr>
            <p:ph type="title"/>
          </p:nvPr>
        </p:nvSpPr>
        <p:spPr>
          <a:xfrm>
            <a:off x="1524000" y="595313"/>
            <a:ext cx="8392367" cy="1321593"/>
          </a:xfrm>
        </p:spPr>
        <p:txBody>
          <a:bodyPr/>
          <a:lstStyle/>
          <a:p>
            <a:r>
              <a:rPr lang="en-US"/>
              <a:t>PROCESS OF PERSONAL SELLING OR STAGESOF PERSONAL SELLING</a:t>
            </a:r>
          </a:p>
        </p:txBody>
      </p:sp>
      <p:sp>
        <p:nvSpPr>
          <p:cNvPr id="3" name="Content Placeholder 2">
            <a:extLst>
              <a:ext uri="{FF2B5EF4-FFF2-40B4-BE49-F238E27FC236}">
                <a16:creationId xmlns="" xmlns:a16="http://schemas.microsoft.com/office/drawing/2014/main" id="{BAAD7DF2-14A7-FD49-A68A-F8E7AF78E5B1}"/>
              </a:ext>
            </a:extLst>
          </p:cNvPr>
          <p:cNvSpPr>
            <a:spLocks noGrp="1"/>
          </p:cNvSpPr>
          <p:nvPr>
            <p:ph idx="1"/>
          </p:nvPr>
        </p:nvSpPr>
        <p:spPr>
          <a:xfrm>
            <a:off x="626684" y="2468965"/>
            <a:ext cx="10700958" cy="3893343"/>
          </a:xfrm>
        </p:spPr>
        <p:txBody>
          <a:bodyPr>
            <a:normAutofit/>
          </a:bodyPr>
          <a:lstStyle/>
          <a:p>
            <a:r>
              <a:rPr lang="en-US" sz="2000" b="1" u="sng" dirty="0">
                <a:solidFill>
                  <a:schemeClr val="tx1"/>
                </a:solidFill>
              </a:rPr>
              <a:t>PROSPECTING</a:t>
            </a:r>
            <a:r>
              <a:rPr lang="en-US" sz="2000" dirty="0">
                <a:solidFill>
                  <a:schemeClr val="tx1"/>
                </a:solidFill>
              </a:rPr>
              <a:t>: The process of finding leads/ prospective buyers is called </a:t>
            </a:r>
            <a:r>
              <a:rPr lang="en-US" sz="2000" dirty="0" err="1">
                <a:solidFill>
                  <a:schemeClr val="tx1"/>
                </a:solidFill>
              </a:rPr>
              <a:t>prospecting.Sales</a:t>
            </a:r>
            <a:r>
              <a:rPr lang="en-US" sz="2000" dirty="0">
                <a:solidFill>
                  <a:schemeClr val="tx1"/>
                </a:solidFill>
              </a:rPr>
              <a:t> person find out which individual or firms that could be target for sales      </a:t>
            </a:r>
          </a:p>
          <a:p>
            <a:pPr marL="0" indent="0">
              <a:buNone/>
            </a:pPr>
            <a:r>
              <a:rPr lang="en-US" sz="2000" dirty="0">
                <a:solidFill>
                  <a:schemeClr val="tx1"/>
                </a:solidFill>
              </a:rPr>
              <a:t>        searching name through newspapers/ social networking sites </a:t>
            </a:r>
          </a:p>
          <a:p>
            <a:r>
              <a:rPr lang="en-US" sz="2000" b="1" u="sng" dirty="0">
                <a:solidFill>
                  <a:schemeClr val="tx1"/>
                </a:solidFill>
              </a:rPr>
              <a:t>QUALIFYING</a:t>
            </a:r>
            <a:r>
              <a:rPr lang="en-US" sz="2000" dirty="0">
                <a:solidFill>
                  <a:schemeClr val="tx1"/>
                </a:solidFill>
              </a:rPr>
              <a:t>  </a:t>
            </a:r>
            <a:r>
              <a:rPr lang="en-US" sz="2000" b="1" u="sng" dirty="0">
                <a:solidFill>
                  <a:schemeClr val="tx1"/>
                </a:solidFill>
              </a:rPr>
              <a:t>PROSPECTS</a:t>
            </a:r>
            <a:r>
              <a:rPr lang="en-US" sz="2000" u="sng" dirty="0">
                <a:solidFill>
                  <a:schemeClr val="tx1"/>
                </a:solidFill>
              </a:rPr>
              <a:t>: </a:t>
            </a:r>
            <a:r>
              <a:rPr lang="en-US" sz="2000" dirty="0">
                <a:solidFill>
                  <a:schemeClr val="tx1"/>
                </a:solidFill>
              </a:rPr>
              <a:t>The sales staff needs to identify the qualified prospectus</a:t>
            </a:r>
            <a:endParaRPr lang="en-US" sz="2000" u="sng" dirty="0">
              <a:solidFill>
                <a:schemeClr val="tx1"/>
              </a:solidFill>
            </a:endParaRPr>
          </a:p>
          <a:p>
            <a:r>
              <a:rPr lang="en-US" sz="2000" b="1" u="sng" dirty="0">
                <a:solidFill>
                  <a:schemeClr val="tx1"/>
                </a:solidFill>
              </a:rPr>
              <a:t>PRE</a:t>
            </a:r>
            <a:r>
              <a:rPr lang="en-US" sz="2000" u="sng" dirty="0">
                <a:solidFill>
                  <a:schemeClr val="tx1"/>
                </a:solidFill>
              </a:rPr>
              <a:t> </a:t>
            </a:r>
            <a:r>
              <a:rPr lang="en-US" sz="2000" b="1" u="sng" dirty="0">
                <a:solidFill>
                  <a:schemeClr val="tx1"/>
                </a:solidFill>
              </a:rPr>
              <a:t>APPROACH</a:t>
            </a:r>
            <a:r>
              <a:rPr lang="en-US" sz="2000" u="sng" dirty="0">
                <a:solidFill>
                  <a:schemeClr val="tx1"/>
                </a:solidFill>
              </a:rPr>
              <a:t> :</a:t>
            </a:r>
            <a:r>
              <a:rPr lang="en-US" sz="2000" dirty="0">
                <a:solidFill>
                  <a:schemeClr val="tx1"/>
                </a:solidFill>
              </a:rPr>
              <a:t> This stage involves the collection of as much relevant information as possible prior to the sales presentations </a:t>
            </a:r>
          </a:p>
          <a:p>
            <a:pPr marL="0" indent="0">
              <a:buNone/>
            </a:pPr>
            <a:r>
              <a:rPr lang="en-US" sz="2000" dirty="0">
                <a:solidFill>
                  <a:schemeClr val="tx1"/>
                </a:solidFill>
              </a:rPr>
              <a:t>       EX If prospect is company then he should know what the company needs ,who takes purchase decision ,who are its clients</a:t>
            </a:r>
          </a:p>
          <a:p>
            <a:pPr marL="0" indent="0">
              <a:buNone/>
            </a:pPr>
            <a:endParaRPr lang="en-US" dirty="0">
              <a:solidFill>
                <a:schemeClr val="tx1"/>
              </a:solidFill>
            </a:endParaRPr>
          </a:p>
        </p:txBody>
      </p:sp>
    </p:spTree>
    <p:extLst>
      <p:ext uri="{BB962C8B-B14F-4D97-AF65-F5344CB8AC3E}">
        <p14:creationId xmlns:p14="http://schemas.microsoft.com/office/powerpoint/2010/main" val="10033107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08F6CEB3-B820-9F40-B48C-83AA1A387AFD}"/>
              </a:ext>
            </a:extLst>
          </p:cNvPr>
          <p:cNvSpPr>
            <a:spLocks noGrp="1"/>
          </p:cNvSpPr>
          <p:nvPr>
            <p:ph idx="1"/>
          </p:nvPr>
        </p:nvSpPr>
        <p:spPr>
          <a:xfrm>
            <a:off x="138053" y="2154465"/>
            <a:ext cx="11667261" cy="4512468"/>
          </a:xfrm>
        </p:spPr>
        <p:txBody>
          <a:bodyPr>
            <a:noAutofit/>
          </a:bodyPr>
          <a:lstStyle/>
          <a:p>
            <a:r>
              <a:rPr lang="en-US" b="1" u="sng" dirty="0">
                <a:solidFill>
                  <a:schemeClr val="tx1"/>
                </a:solidFill>
                <a:latin typeface="Times New Roman" panose="02020603050405020304" pitchFamily="18" charset="0"/>
                <a:cs typeface="Times New Roman" panose="02020603050405020304" pitchFamily="18" charset="0"/>
              </a:rPr>
              <a:t>APPROACH</a:t>
            </a:r>
            <a:r>
              <a:rPr lang="en-US" u="sng" dirty="0">
                <a:solidFill>
                  <a:schemeClr val="tx1"/>
                </a:solidFill>
                <a:latin typeface="Times New Roman" panose="02020603050405020304" pitchFamily="18" charset="0"/>
                <a:cs typeface="Times New Roman" panose="02020603050405020304" pitchFamily="18" charset="0"/>
              </a:rPr>
              <a:t>:</a:t>
            </a:r>
            <a:r>
              <a:rPr lang="en-US" dirty="0">
                <a:solidFill>
                  <a:schemeClr val="tx1"/>
                </a:solidFill>
                <a:latin typeface="Times New Roman" panose="02020603050405020304" pitchFamily="18" charset="0"/>
                <a:cs typeface="Times New Roman" panose="02020603050405020304" pitchFamily="18" charset="0"/>
              </a:rPr>
              <a:t> Salesperson should always focus on the benefits for the customers </a:t>
            </a:r>
          </a:p>
          <a:p>
            <a:pPr marL="0" indent="0">
              <a:buNone/>
            </a:pPr>
            <a:r>
              <a:rPr lang="en-US" dirty="0">
                <a:solidFill>
                  <a:schemeClr val="tx1"/>
                </a:solidFill>
                <a:latin typeface="Times New Roman" panose="02020603050405020304" pitchFamily="18" charset="0"/>
                <a:cs typeface="Times New Roman" panose="02020603050405020304" pitchFamily="18" charset="0"/>
              </a:rPr>
              <a:t>              Approach is called as FAB </a:t>
            </a:r>
          </a:p>
          <a:p>
            <a:pPr marL="0" indent="0">
              <a:buNone/>
            </a:pPr>
            <a:r>
              <a:rPr lang="en-US" dirty="0">
                <a:solidFill>
                  <a:schemeClr val="tx1"/>
                </a:solidFill>
                <a:latin typeface="Times New Roman" panose="02020603050405020304" pitchFamily="18" charset="0"/>
                <a:cs typeface="Times New Roman" panose="02020603050405020304" pitchFamily="18" charset="0"/>
              </a:rPr>
              <a:t>            </a:t>
            </a:r>
            <a:r>
              <a:rPr lang="en-US" b="1" u="sng" dirty="0">
                <a:solidFill>
                  <a:schemeClr val="tx1"/>
                </a:solidFill>
                <a:latin typeface="Times New Roman" panose="02020603050405020304" pitchFamily="18" charset="0"/>
                <a:cs typeface="Times New Roman" panose="02020603050405020304" pitchFamily="18" charset="0"/>
              </a:rPr>
              <a:t>F</a:t>
            </a:r>
            <a:r>
              <a:rPr lang="en-US" u="sng" dirty="0">
                <a:solidFill>
                  <a:schemeClr val="tx1"/>
                </a:solidFill>
                <a:latin typeface="Times New Roman" panose="02020603050405020304" pitchFamily="18" charset="0"/>
                <a:cs typeface="Times New Roman" panose="02020603050405020304" pitchFamily="18" charset="0"/>
              </a:rPr>
              <a:t>EATURES</a:t>
            </a:r>
            <a:r>
              <a:rPr lang="en-US" dirty="0">
                <a:solidFill>
                  <a:schemeClr val="tx1"/>
                </a:solidFill>
                <a:latin typeface="Times New Roman" panose="02020603050405020304" pitchFamily="18" charset="0"/>
                <a:cs typeface="Times New Roman" panose="02020603050405020304" pitchFamily="18" charset="0"/>
              </a:rPr>
              <a:t> : Physical Characteristics size ,shape , </a:t>
            </a:r>
            <a:r>
              <a:rPr lang="en-US" dirty="0" err="1">
                <a:solidFill>
                  <a:schemeClr val="tx1"/>
                </a:solidFill>
                <a:latin typeface="Times New Roman" panose="02020603050405020304" pitchFamily="18" charset="0"/>
                <a:cs typeface="Times New Roman" panose="02020603050405020304" pitchFamily="18" charset="0"/>
              </a:rPr>
              <a:t>colour</a:t>
            </a:r>
            <a:r>
              <a:rPr lang="en-US" dirty="0">
                <a:solidFill>
                  <a:schemeClr val="tx1"/>
                </a:solidFill>
                <a:latin typeface="Times New Roman" panose="02020603050405020304" pitchFamily="18" charset="0"/>
                <a:cs typeface="Times New Roman" panose="02020603050405020304" pitchFamily="18" charset="0"/>
              </a:rPr>
              <a:t> </a:t>
            </a:r>
          </a:p>
          <a:p>
            <a:pPr marL="0" indent="0">
              <a:buNone/>
            </a:pPr>
            <a:r>
              <a:rPr lang="en-US" dirty="0">
                <a:solidFill>
                  <a:schemeClr val="tx1"/>
                </a:solidFill>
                <a:latin typeface="Times New Roman" panose="02020603050405020304" pitchFamily="18" charset="0"/>
                <a:cs typeface="Times New Roman" panose="02020603050405020304" pitchFamily="18" charset="0"/>
              </a:rPr>
              <a:t>            </a:t>
            </a:r>
            <a:r>
              <a:rPr lang="en-US" b="1" u="sng" dirty="0">
                <a:solidFill>
                  <a:schemeClr val="tx1"/>
                </a:solidFill>
                <a:latin typeface="Times New Roman" panose="02020603050405020304" pitchFamily="18" charset="0"/>
                <a:cs typeface="Times New Roman" panose="02020603050405020304" pitchFamily="18" charset="0"/>
              </a:rPr>
              <a:t>A</a:t>
            </a:r>
            <a:r>
              <a:rPr lang="en-US" u="sng" dirty="0">
                <a:solidFill>
                  <a:schemeClr val="tx1"/>
                </a:solidFill>
                <a:latin typeface="Times New Roman" panose="02020603050405020304" pitchFamily="18" charset="0"/>
                <a:cs typeface="Times New Roman" panose="02020603050405020304" pitchFamily="18" charset="0"/>
              </a:rPr>
              <a:t>DVANTAGES</a:t>
            </a:r>
            <a:r>
              <a:rPr lang="en-US" dirty="0">
                <a:solidFill>
                  <a:schemeClr val="tx1"/>
                </a:solidFill>
                <a:latin typeface="Times New Roman" panose="02020603050405020304" pitchFamily="18" charset="0"/>
                <a:cs typeface="Times New Roman" panose="02020603050405020304" pitchFamily="18" charset="0"/>
              </a:rPr>
              <a:t>: Performance of the product: Durability, Reliability </a:t>
            </a:r>
          </a:p>
          <a:p>
            <a:pPr marL="0" indent="0">
              <a:buNone/>
            </a:pPr>
            <a:r>
              <a:rPr lang="en-US" dirty="0">
                <a:solidFill>
                  <a:schemeClr val="tx1"/>
                </a:solidFill>
                <a:latin typeface="Times New Roman" panose="02020603050405020304" pitchFamily="18" charset="0"/>
                <a:cs typeface="Times New Roman" panose="02020603050405020304" pitchFamily="18" charset="0"/>
              </a:rPr>
              <a:t>            </a:t>
            </a:r>
            <a:r>
              <a:rPr lang="en-US" b="1" u="sng" dirty="0">
                <a:solidFill>
                  <a:schemeClr val="tx1"/>
                </a:solidFill>
                <a:latin typeface="Times New Roman" panose="02020603050405020304" pitchFamily="18" charset="0"/>
                <a:cs typeface="Times New Roman" panose="02020603050405020304" pitchFamily="18" charset="0"/>
              </a:rPr>
              <a:t>B</a:t>
            </a:r>
            <a:r>
              <a:rPr lang="en-US" u="sng" dirty="0">
                <a:solidFill>
                  <a:schemeClr val="tx1"/>
                </a:solidFill>
                <a:latin typeface="Times New Roman" panose="02020603050405020304" pitchFamily="18" charset="0"/>
                <a:cs typeface="Times New Roman" panose="02020603050405020304" pitchFamily="18" charset="0"/>
              </a:rPr>
              <a:t>ENEFITS</a:t>
            </a:r>
            <a:r>
              <a:rPr lang="en-US" dirty="0">
                <a:solidFill>
                  <a:schemeClr val="tx1"/>
                </a:solidFill>
                <a:latin typeface="Times New Roman" panose="02020603050405020304" pitchFamily="18" charset="0"/>
                <a:cs typeface="Times New Roman" panose="02020603050405020304" pitchFamily="18" charset="0"/>
              </a:rPr>
              <a:t>: For the cost </a:t>
            </a:r>
          </a:p>
          <a:p>
            <a:pPr marL="0" indent="0">
              <a:buNone/>
            </a:pPr>
            <a:r>
              <a:rPr lang="en-US" dirty="0">
                <a:solidFill>
                  <a:schemeClr val="tx1"/>
                </a:solidFill>
                <a:latin typeface="Times New Roman" panose="02020603050405020304" pitchFamily="18" charset="0"/>
                <a:cs typeface="Times New Roman" panose="02020603050405020304" pitchFamily="18" charset="0"/>
              </a:rPr>
              <a:t>     Ex : Low cost of </a:t>
            </a:r>
            <a:r>
              <a:rPr lang="en-US" dirty="0" err="1">
                <a:solidFill>
                  <a:schemeClr val="tx1"/>
                </a:solidFill>
                <a:latin typeface="Times New Roman" panose="02020603050405020304" pitchFamily="18" charset="0"/>
                <a:cs typeface="Times New Roman" panose="02020603050405020304" pitchFamily="18" charset="0"/>
              </a:rPr>
              <a:t>maintainence</a:t>
            </a:r>
            <a:r>
              <a:rPr lang="en-US" dirty="0">
                <a:solidFill>
                  <a:schemeClr val="tx1"/>
                </a:solidFill>
                <a:latin typeface="Times New Roman" panose="02020603050405020304" pitchFamily="18" charset="0"/>
                <a:cs typeface="Times New Roman" panose="02020603050405020304" pitchFamily="18" charset="0"/>
              </a:rPr>
              <a:t> </a:t>
            </a:r>
          </a:p>
          <a:p>
            <a:r>
              <a:rPr lang="en-US" b="1" u="sng" dirty="0">
                <a:solidFill>
                  <a:schemeClr val="tx1"/>
                </a:solidFill>
                <a:latin typeface="Times New Roman" panose="02020603050405020304" pitchFamily="18" charset="0"/>
                <a:cs typeface="Times New Roman" panose="02020603050405020304" pitchFamily="18" charset="0"/>
              </a:rPr>
              <a:t>SALES</a:t>
            </a:r>
            <a:r>
              <a:rPr lang="en-US" dirty="0">
                <a:solidFill>
                  <a:schemeClr val="tx1"/>
                </a:solidFill>
                <a:latin typeface="Times New Roman" panose="02020603050405020304" pitchFamily="18" charset="0"/>
                <a:cs typeface="Times New Roman" panose="02020603050405020304" pitchFamily="18" charset="0"/>
              </a:rPr>
              <a:t> </a:t>
            </a:r>
            <a:r>
              <a:rPr lang="en-US" b="1" u="sng" dirty="0">
                <a:solidFill>
                  <a:schemeClr val="tx1"/>
                </a:solidFill>
                <a:latin typeface="Times New Roman" panose="02020603050405020304" pitchFamily="18" charset="0"/>
                <a:cs typeface="Times New Roman" panose="02020603050405020304" pitchFamily="18" charset="0"/>
              </a:rPr>
              <a:t>PRESENTATIONS</a:t>
            </a:r>
            <a:r>
              <a:rPr lang="en-US" dirty="0">
                <a:solidFill>
                  <a:schemeClr val="tx1"/>
                </a:solidFill>
                <a:latin typeface="Times New Roman" panose="02020603050405020304" pitchFamily="18" charset="0"/>
                <a:cs typeface="Times New Roman" panose="02020603050405020304" pitchFamily="18" charset="0"/>
              </a:rPr>
              <a:t>: After generating the prospect interest makes the sales presentations </a:t>
            </a:r>
          </a:p>
          <a:p>
            <a:pPr marL="0" indent="0">
              <a:buNone/>
            </a:pPr>
            <a:r>
              <a:rPr lang="en-US" dirty="0">
                <a:solidFill>
                  <a:schemeClr val="tx1"/>
                </a:solidFill>
                <a:latin typeface="Times New Roman" panose="02020603050405020304" pitchFamily="18" charset="0"/>
                <a:cs typeface="Times New Roman" panose="02020603050405020304" pitchFamily="18" charset="0"/>
              </a:rPr>
              <a:t>        It must include:- </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  Attractive attention</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  Develop interest</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 Arouse desire</a:t>
            </a:r>
          </a:p>
          <a:p>
            <a:pPr marL="0" indent="0">
              <a:buNone/>
            </a:pPr>
            <a:r>
              <a:rPr lang="en-US" dirty="0">
                <a:solidFill>
                  <a:schemeClr val="tx1"/>
                </a:solidFill>
                <a:latin typeface="Times New Roman" panose="02020603050405020304" pitchFamily="18" charset="0"/>
                <a:cs typeface="Times New Roman" panose="02020603050405020304" pitchFamily="18" charset="0"/>
              </a:rPr>
              <a:t>.       Secure action ( buying decision)</a:t>
            </a:r>
          </a:p>
        </p:txBody>
      </p:sp>
    </p:spTree>
    <p:extLst>
      <p:ext uri="{BB962C8B-B14F-4D97-AF65-F5344CB8AC3E}">
        <p14:creationId xmlns:p14="http://schemas.microsoft.com/office/powerpoint/2010/main" val="100324356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91089B21-740B-644C-94CE-D5182F3BCFE9}"/>
              </a:ext>
            </a:extLst>
          </p:cNvPr>
          <p:cNvSpPr>
            <a:spLocks noGrp="1"/>
          </p:cNvSpPr>
          <p:nvPr>
            <p:ph idx="1"/>
          </p:nvPr>
        </p:nvSpPr>
        <p:spPr>
          <a:xfrm>
            <a:off x="1166860" y="2472530"/>
            <a:ext cx="8825659" cy="3933031"/>
          </a:xfrm>
        </p:spPr>
        <p:txBody>
          <a:bodyPr>
            <a:noAutofit/>
          </a:bodyPr>
          <a:lstStyle/>
          <a:p>
            <a:r>
              <a:rPr lang="en-US" b="1" u="sng"/>
              <a:t>HANDLING OBJECTIVE:</a:t>
            </a:r>
            <a:r>
              <a:rPr lang="en-US"/>
              <a:t> The prospect is infact requesting additional information to help him to justify a decision to buy when they make objections </a:t>
            </a:r>
          </a:p>
          <a:p>
            <a:pPr marL="0" indent="0">
              <a:buNone/>
            </a:pPr>
            <a:r>
              <a:rPr lang="en-US"/>
              <a:t>       when prospect may not be fully convinced :</a:t>
            </a:r>
          </a:p>
          <a:p>
            <a:pPr marL="0" indent="0">
              <a:buNone/>
            </a:pPr>
            <a:r>
              <a:rPr lang="en-US"/>
              <a:t>        Resistance of customer may either  by :-  </a:t>
            </a:r>
          </a:p>
          <a:p>
            <a:pPr>
              <a:buFont typeface="+mj-lt"/>
              <a:buAutoNum type="arabicPeriod"/>
            </a:pPr>
            <a:r>
              <a:rPr lang="en-US"/>
              <a:t>Psychological</a:t>
            </a:r>
          </a:p>
          <a:p>
            <a:pPr>
              <a:buFont typeface="+mj-lt"/>
              <a:buAutoNum type="arabicPeriod"/>
            </a:pPr>
            <a:r>
              <a:rPr lang="en-US"/>
              <a:t> Logical </a:t>
            </a:r>
          </a:p>
          <a:p>
            <a:r>
              <a:rPr lang="en-US" b="1" u="sng"/>
              <a:t> CLOSING THE SALE: </a:t>
            </a:r>
            <a:r>
              <a:rPr lang="en-US"/>
              <a:t>Salesperson can close the sale by studying the body lai and statement made by the buyers </a:t>
            </a:r>
          </a:p>
          <a:p>
            <a:r>
              <a:rPr lang="en-US" b="1" u="sng"/>
              <a:t>FOLLOW – UP</a:t>
            </a:r>
            <a:r>
              <a:rPr lang="en-US"/>
              <a:t> :  The sales person should check wether the goods are delivered on time </a:t>
            </a:r>
          </a:p>
          <a:p>
            <a:pPr marL="0" indent="0">
              <a:buNone/>
            </a:pPr>
            <a:r>
              <a:rPr lang="en-US"/>
              <a:t>        It can conduct survey by the customer </a:t>
            </a:r>
          </a:p>
        </p:txBody>
      </p:sp>
    </p:spTree>
    <p:extLst>
      <p:ext uri="{BB962C8B-B14F-4D97-AF65-F5344CB8AC3E}">
        <p14:creationId xmlns:p14="http://schemas.microsoft.com/office/powerpoint/2010/main" val="383485525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EA389F08-D677-6241-B72D-A49B0EBBD7D7}"/>
              </a:ext>
            </a:extLst>
          </p:cNvPr>
          <p:cNvSpPr>
            <a:spLocks noGrp="1"/>
          </p:cNvSpPr>
          <p:nvPr>
            <p:ph idx="1"/>
          </p:nvPr>
        </p:nvSpPr>
        <p:spPr>
          <a:xfrm>
            <a:off x="1154954" y="2603500"/>
            <a:ext cx="8825659" cy="3998516"/>
          </a:xfrm>
        </p:spPr>
        <p:txBody>
          <a:bodyPr>
            <a:normAutofit fontScale="92500" lnSpcReduction="20000"/>
          </a:bodyPr>
          <a:lstStyle/>
          <a:p>
            <a:r>
              <a:rPr lang="en-US" sz="2400" u="sng">
                <a:solidFill>
                  <a:schemeClr val="tx1"/>
                </a:solidFill>
              </a:rPr>
              <a:t>PRODUCT KNOWLEDGE:  </a:t>
            </a:r>
            <a:r>
              <a:rPr lang="en-US" sz="2400">
                <a:solidFill>
                  <a:schemeClr val="tx1"/>
                </a:solidFill>
              </a:rPr>
              <a:t>Sales person should be avles to explain in detail that how each product works  i.e. Features of the product</a:t>
            </a:r>
          </a:p>
          <a:p>
            <a:r>
              <a:rPr lang="en-US" sz="2400" u="sng">
                <a:solidFill>
                  <a:schemeClr val="tx1"/>
                </a:solidFill>
              </a:rPr>
              <a:t>PROSPECTING</a:t>
            </a:r>
            <a:r>
              <a:rPr lang="en-US" sz="2400">
                <a:solidFill>
                  <a:schemeClr val="tx1"/>
                </a:solidFill>
              </a:rPr>
              <a:t> </a:t>
            </a:r>
            <a:r>
              <a:rPr lang="en-US" sz="2400" u="sng">
                <a:solidFill>
                  <a:schemeClr val="tx1"/>
                </a:solidFill>
              </a:rPr>
              <a:t>SKILLS</a:t>
            </a:r>
            <a:r>
              <a:rPr lang="en-US" sz="2400">
                <a:solidFill>
                  <a:schemeClr val="tx1"/>
                </a:solidFill>
              </a:rPr>
              <a:t>:</a:t>
            </a:r>
          </a:p>
          <a:p>
            <a:r>
              <a:rPr lang="en-US" sz="2400" u="sng">
                <a:solidFill>
                  <a:schemeClr val="tx1"/>
                </a:solidFill>
              </a:rPr>
              <a:t>ACTIVE</a:t>
            </a:r>
            <a:r>
              <a:rPr lang="en-US" sz="2400">
                <a:solidFill>
                  <a:schemeClr val="tx1"/>
                </a:solidFill>
              </a:rPr>
              <a:t> </a:t>
            </a:r>
            <a:r>
              <a:rPr lang="en-US" sz="2400" u="sng">
                <a:solidFill>
                  <a:schemeClr val="tx1"/>
                </a:solidFill>
              </a:rPr>
              <a:t>LISTENING</a:t>
            </a:r>
            <a:r>
              <a:rPr lang="en-US" sz="2400">
                <a:solidFill>
                  <a:schemeClr val="tx1"/>
                </a:solidFill>
              </a:rPr>
              <a:t>: Needs, Problems, Suggestions from prospects </a:t>
            </a:r>
          </a:p>
          <a:p>
            <a:r>
              <a:rPr lang="en-US" sz="2400" u="sng">
                <a:solidFill>
                  <a:schemeClr val="tx1"/>
                </a:solidFill>
              </a:rPr>
              <a:t>EFFECTIVE</a:t>
            </a:r>
            <a:r>
              <a:rPr lang="en-US" sz="2400">
                <a:solidFill>
                  <a:schemeClr val="tx1"/>
                </a:solidFill>
              </a:rPr>
              <a:t> </a:t>
            </a:r>
            <a:r>
              <a:rPr lang="en-US" sz="2400" u="sng">
                <a:solidFill>
                  <a:schemeClr val="tx1"/>
                </a:solidFill>
              </a:rPr>
              <a:t>COMMUNICATION</a:t>
            </a:r>
            <a:r>
              <a:rPr lang="en-US" sz="2400">
                <a:solidFill>
                  <a:schemeClr val="tx1"/>
                </a:solidFill>
              </a:rPr>
              <a:t>: The tine of voice , speed while talking and body language of sales person should be appealing to the prospect </a:t>
            </a:r>
          </a:p>
          <a:p>
            <a:r>
              <a:rPr lang="en-US" sz="2400" u="sng">
                <a:solidFill>
                  <a:schemeClr val="tx1"/>
                </a:solidFill>
              </a:rPr>
              <a:t>TIME</a:t>
            </a:r>
            <a:r>
              <a:rPr lang="en-US" sz="2400">
                <a:solidFill>
                  <a:schemeClr val="tx1"/>
                </a:solidFill>
              </a:rPr>
              <a:t> </a:t>
            </a:r>
            <a:r>
              <a:rPr lang="en-US" sz="2400" u="sng">
                <a:solidFill>
                  <a:schemeClr val="tx1"/>
                </a:solidFill>
              </a:rPr>
              <a:t>MANAGEMENT</a:t>
            </a:r>
            <a:r>
              <a:rPr lang="en-US" sz="2400">
                <a:solidFill>
                  <a:schemeClr val="tx1"/>
                </a:solidFill>
              </a:rPr>
              <a:t> :</a:t>
            </a:r>
          </a:p>
          <a:p>
            <a:pPr marL="0" indent="0">
              <a:buNone/>
            </a:pPr>
            <a:endParaRPr lang="en-US">
              <a:solidFill>
                <a:schemeClr val="tx1"/>
              </a:solidFill>
            </a:endParaRPr>
          </a:p>
          <a:p>
            <a:pPr marL="0" indent="0">
              <a:buNone/>
            </a:pPr>
            <a:r>
              <a:rPr lang="en-US">
                <a:solidFill>
                  <a:schemeClr val="tx1"/>
                </a:solidFill>
              </a:rPr>
              <a:t>      </a:t>
            </a:r>
          </a:p>
        </p:txBody>
      </p:sp>
      <p:sp>
        <p:nvSpPr>
          <p:cNvPr id="5" name="Title 4">
            <a:extLst>
              <a:ext uri="{FF2B5EF4-FFF2-40B4-BE49-F238E27FC236}">
                <a16:creationId xmlns="" xmlns:a16="http://schemas.microsoft.com/office/drawing/2014/main" id="{16B4B649-DBF8-6D43-908A-EF327C49AB34}"/>
              </a:ext>
            </a:extLst>
          </p:cNvPr>
          <p:cNvSpPr>
            <a:spLocks noGrp="1"/>
          </p:cNvSpPr>
          <p:nvPr>
            <p:ph type="title"/>
          </p:nvPr>
        </p:nvSpPr>
        <p:spPr>
          <a:xfrm>
            <a:off x="1977207" y="1067593"/>
            <a:ext cx="8237586" cy="488157"/>
          </a:xfrm>
        </p:spPr>
        <p:txBody>
          <a:bodyPr/>
          <a:lstStyle/>
          <a:p>
            <a:r>
              <a:rPr lang="en-US" sz="4800" b="1" i="1" u="sng"/>
              <a:t>SKILLS</a:t>
            </a:r>
            <a:r>
              <a:rPr lang="en-US" sz="4800"/>
              <a:t> </a:t>
            </a:r>
            <a:r>
              <a:rPr lang="en-US" sz="4800" b="1" i="1" u="sng">
                <a:solidFill>
                  <a:schemeClr val="tx2">
                    <a:lumMod val="60000"/>
                    <a:lumOff val="40000"/>
                  </a:schemeClr>
                </a:solidFill>
              </a:rPr>
              <a:t>FOR</a:t>
            </a:r>
            <a:r>
              <a:rPr lang="en-US" sz="4800"/>
              <a:t> </a:t>
            </a:r>
            <a:r>
              <a:rPr lang="en-US" sz="4800" b="1" i="1" u="sng">
                <a:solidFill>
                  <a:schemeClr val="accent4"/>
                </a:solidFill>
              </a:rPr>
              <a:t>EFFECTIVE</a:t>
            </a:r>
            <a:r>
              <a:rPr lang="en-US" sz="4800"/>
              <a:t> </a:t>
            </a:r>
            <a:r>
              <a:rPr lang="en-US" sz="4800" b="1" i="1" u="sng">
                <a:solidFill>
                  <a:schemeClr val="accent4">
                    <a:lumMod val="20000"/>
                    <a:lumOff val="80000"/>
                  </a:schemeClr>
                </a:solidFill>
              </a:rPr>
              <a:t>SELLING</a:t>
            </a:r>
          </a:p>
        </p:txBody>
      </p:sp>
    </p:spTree>
    <p:extLst>
      <p:ext uri="{BB962C8B-B14F-4D97-AF65-F5344CB8AC3E}">
        <p14:creationId xmlns:p14="http://schemas.microsoft.com/office/powerpoint/2010/main" val="188680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4CA4E33B-F3F1-FA48-8075-67F50EDD7C14}"/>
              </a:ext>
            </a:extLst>
          </p:cNvPr>
          <p:cNvSpPr>
            <a:spLocks noGrp="1"/>
          </p:cNvSpPr>
          <p:nvPr>
            <p:ph idx="1"/>
          </p:nvPr>
        </p:nvSpPr>
        <p:spPr>
          <a:xfrm>
            <a:off x="1071610" y="2424906"/>
            <a:ext cx="8825659" cy="4433094"/>
          </a:xfrm>
        </p:spPr>
        <p:txBody>
          <a:bodyPr>
            <a:normAutofit fontScale="92500"/>
          </a:bodyPr>
          <a:lstStyle/>
          <a:p>
            <a:r>
              <a:rPr lang="en-US" sz="2400" u="sng"/>
              <a:t>OBJECTION</a:t>
            </a:r>
            <a:r>
              <a:rPr lang="en-US" sz="2400"/>
              <a:t> </a:t>
            </a:r>
            <a:r>
              <a:rPr lang="en-US" sz="2400" u="sng"/>
              <a:t>HANDLING</a:t>
            </a:r>
            <a:r>
              <a:rPr lang="en-US" sz="2400"/>
              <a:t>:</a:t>
            </a:r>
          </a:p>
          <a:p>
            <a:r>
              <a:rPr lang="en-US" sz="2400" u="sng"/>
              <a:t>DEMO</a:t>
            </a:r>
            <a:r>
              <a:rPr lang="en-US" sz="2400"/>
              <a:t> </a:t>
            </a:r>
            <a:r>
              <a:rPr lang="en-US" sz="2400" u="sng"/>
              <a:t>SKILLS</a:t>
            </a:r>
            <a:r>
              <a:rPr lang="en-US" sz="2400"/>
              <a:t> : Special features and services to the prospect </a:t>
            </a:r>
          </a:p>
          <a:p>
            <a:r>
              <a:rPr lang="en-US" sz="2400" u="sng"/>
              <a:t>CLOSING</a:t>
            </a:r>
            <a:r>
              <a:rPr lang="en-US" sz="2400"/>
              <a:t> </a:t>
            </a:r>
            <a:r>
              <a:rPr lang="en-US" sz="2400" u="sng"/>
              <a:t>TECHNIQUES</a:t>
            </a:r>
            <a:r>
              <a:rPr lang="en-US" sz="2400"/>
              <a:t>: Great skills in closing deal with right combination of convincing power and value offered </a:t>
            </a:r>
          </a:p>
          <a:p>
            <a:r>
              <a:rPr lang="en-US" sz="2400" u="sng"/>
              <a:t>POST</a:t>
            </a:r>
            <a:r>
              <a:rPr lang="en-US" sz="2400"/>
              <a:t> – </a:t>
            </a:r>
            <a:r>
              <a:rPr lang="en-US" sz="2400" u="sng"/>
              <a:t>SALE</a:t>
            </a:r>
            <a:r>
              <a:rPr lang="en-US" sz="2400"/>
              <a:t>  </a:t>
            </a:r>
            <a:r>
              <a:rPr lang="en-US" sz="2400" u="sng"/>
              <a:t>RELATIONSHIP</a:t>
            </a:r>
            <a:r>
              <a:rPr lang="en-US" sz="2400"/>
              <a:t> </a:t>
            </a:r>
            <a:r>
              <a:rPr lang="en-US" sz="2400" u="sng"/>
              <a:t>MANAGEMENT</a:t>
            </a:r>
            <a:r>
              <a:rPr lang="en-US" sz="2400"/>
              <a:t>: Once the product is sold , the salesperson should not forget or ignore the buyer The salesperson must need to be in touch with customers after sale </a:t>
            </a:r>
          </a:p>
          <a:p>
            <a:r>
              <a:rPr lang="en-US" sz="2400" u="sng"/>
              <a:t>ESTABLISHING</a:t>
            </a:r>
            <a:r>
              <a:rPr lang="en-US" sz="2400"/>
              <a:t> </a:t>
            </a:r>
            <a:r>
              <a:rPr lang="en-US" sz="2400" u="sng"/>
              <a:t>TRUST</a:t>
            </a:r>
            <a:r>
              <a:rPr lang="en-US" sz="2400"/>
              <a:t> </a:t>
            </a:r>
            <a:r>
              <a:rPr lang="en-US" sz="2400" u="sng"/>
              <a:t>WITH</a:t>
            </a:r>
            <a:r>
              <a:rPr lang="en-US" sz="2400"/>
              <a:t> </a:t>
            </a:r>
            <a:r>
              <a:rPr lang="en-US" sz="2400" u="sng"/>
              <a:t>THE</a:t>
            </a:r>
            <a:r>
              <a:rPr lang="en-US" sz="2400"/>
              <a:t> </a:t>
            </a:r>
            <a:r>
              <a:rPr lang="en-US" sz="2400" u="sng"/>
              <a:t>BUYER</a:t>
            </a:r>
            <a:r>
              <a:rPr lang="en-US" sz="2400"/>
              <a:t>: By understanding needs and Requirements and Maximize their  Satisfaction</a:t>
            </a:r>
          </a:p>
          <a:p>
            <a:pPr marL="0" indent="0">
              <a:buNone/>
            </a:pPr>
            <a:endParaRPr lang="en-US"/>
          </a:p>
        </p:txBody>
      </p:sp>
      <p:sp>
        <p:nvSpPr>
          <p:cNvPr id="4" name="TextBox 3">
            <a:extLst>
              <a:ext uri="{FF2B5EF4-FFF2-40B4-BE49-F238E27FC236}">
                <a16:creationId xmlns="" xmlns:a16="http://schemas.microsoft.com/office/drawing/2014/main" id="{4AB00ABE-ADBA-7A43-A5A8-C3141EC8EEF7}"/>
              </a:ext>
            </a:extLst>
          </p:cNvPr>
          <p:cNvSpPr txBox="1"/>
          <p:nvPr/>
        </p:nvSpPr>
        <p:spPr>
          <a:xfrm>
            <a:off x="5181600" y="2502693"/>
            <a:ext cx="1828800" cy="1828800"/>
          </a:xfrm>
          <a:prstGeom prst="rect">
            <a:avLst/>
          </a:prstGeom>
          <a:noFill/>
        </p:spPr>
        <p:txBody>
          <a:bodyPr wrap="square" rtlCol="0">
            <a:spAutoFit/>
          </a:bodyPr>
          <a:lstStyle/>
          <a:p>
            <a:pPr algn="l"/>
            <a:endParaRPr lang="en-US"/>
          </a:p>
        </p:txBody>
      </p:sp>
    </p:spTree>
    <p:extLst>
      <p:ext uri="{BB962C8B-B14F-4D97-AF65-F5344CB8AC3E}">
        <p14:creationId xmlns:p14="http://schemas.microsoft.com/office/powerpoint/2010/main" val="25557927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D73B103-0DBF-6547-B57F-E0D006298325}"/>
              </a:ext>
            </a:extLst>
          </p:cNvPr>
          <p:cNvSpPr>
            <a:spLocks noGrp="1"/>
          </p:cNvSpPr>
          <p:nvPr>
            <p:ph type="title"/>
          </p:nvPr>
        </p:nvSpPr>
        <p:spPr/>
        <p:txBody>
          <a:bodyPr/>
          <a:lstStyle/>
          <a:p>
            <a:r>
              <a:rPr lang="en-US"/>
              <a:t>TWO GROUPS</a:t>
            </a:r>
          </a:p>
        </p:txBody>
      </p:sp>
      <p:sp>
        <p:nvSpPr>
          <p:cNvPr id="3" name="Content Placeholder 2">
            <a:extLst>
              <a:ext uri="{FF2B5EF4-FFF2-40B4-BE49-F238E27FC236}">
                <a16:creationId xmlns="" xmlns:a16="http://schemas.microsoft.com/office/drawing/2014/main" id="{5F50FF1D-FCCC-564E-94E2-BC4E7FE07A55}"/>
              </a:ext>
            </a:extLst>
          </p:cNvPr>
          <p:cNvSpPr>
            <a:spLocks noGrp="1"/>
          </p:cNvSpPr>
          <p:nvPr>
            <p:ph idx="1"/>
          </p:nvPr>
        </p:nvSpPr>
        <p:spPr/>
        <p:txBody>
          <a:bodyPr/>
          <a:lstStyle/>
          <a:p>
            <a:r>
              <a:rPr lang="en-US" sz="2000" b="1" dirty="0">
                <a:solidFill>
                  <a:schemeClr val="tx1"/>
                </a:solidFill>
                <a:latin typeface="Times New Roman" panose="02020603050405020304" pitchFamily="18" charset="0"/>
                <a:cs typeface="Times New Roman" panose="02020603050405020304" pitchFamily="18" charset="0"/>
              </a:rPr>
              <a:t>Direct marketing Channel of distribution </a:t>
            </a:r>
          </a:p>
          <a:p>
            <a:pPr marL="0" indent="0">
              <a:buNone/>
            </a:pPr>
            <a:r>
              <a:rPr lang="en-US" sz="2000" dirty="0">
                <a:solidFill>
                  <a:schemeClr val="tx1"/>
                </a:solidFill>
                <a:latin typeface="Times New Roman" panose="02020603050405020304" pitchFamily="18" charset="0"/>
                <a:cs typeface="Times New Roman" panose="02020603050405020304" pitchFamily="18" charset="0"/>
              </a:rPr>
              <a:t>        M</a:t>
            </a:r>
            <a:r>
              <a:rPr lang="en-US" sz="2000" dirty="0" smtClean="0">
                <a:solidFill>
                  <a:schemeClr val="tx1"/>
                </a:solidFill>
                <a:latin typeface="Times New Roman" panose="02020603050405020304" pitchFamily="18" charset="0"/>
                <a:cs typeface="Times New Roman" panose="02020603050405020304" pitchFamily="18" charset="0"/>
              </a:rPr>
              <a:t>anufacturer </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Customer (without </a:t>
            </a:r>
            <a:r>
              <a:rPr lang="en-US" sz="2000" dirty="0">
                <a:solidFill>
                  <a:schemeClr val="tx1"/>
                </a:solidFill>
                <a:latin typeface="Times New Roman" panose="02020603050405020304" pitchFamily="18" charset="0"/>
                <a:cs typeface="Times New Roman" panose="02020603050405020304" pitchFamily="18" charset="0"/>
              </a:rPr>
              <a:t>help of intermediaries)</a:t>
            </a:r>
          </a:p>
          <a:p>
            <a:pPr marL="0" indent="0">
              <a:buNone/>
            </a:pP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endParaRPr lang="en-US" sz="2000" dirty="0">
              <a:solidFill>
                <a:schemeClr val="tx1"/>
              </a:solidFill>
              <a:latin typeface="Times New Roman" panose="02020603050405020304" pitchFamily="18" charset="0"/>
              <a:cs typeface="Times New Roman" panose="02020603050405020304" pitchFamily="18" charset="0"/>
            </a:endParaRPr>
          </a:p>
          <a:p>
            <a:r>
              <a:rPr lang="en-US" sz="2000" dirty="0">
                <a:solidFill>
                  <a:schemeClr val="tx1"/>
                </a:solidFill>
                <a:latin typeface="Times New Roman" panose="02020603050405020304" pitchFamily="18" charset="0"/>
                <a:cs typeface="Times New Roman" panose="02020603050405020304" pitchFamily="18" charset="0"/>
              </a:rPr>
              <a:t> </a:t>
            </a:r>
            <a:r>
              <a:rPr lang="en-US" sz="2000" b="1" dirty="0">
                <a:solidFill>
                  <a:schemeClr val="tx1"/>
                </a:solidFill>
                <a:latin typeface="Times New Roman" panose="02020603050405020304" pitchFamily="18" charset="0"/>
                <a:cs typeface="Times New Roman" panose="02020603050405020304" pitchFamily="18" charset="0"/>
              </a:rPr>
              <a:t>Indirect Marketing channel of distribution</a:t>
            </a:r>
          </a:p>
          <a:p>
            <a:pPr marL="0" indent="0">
              <a:buNone/>
            </a:pPr>
            <a:r>
              <a:rPr lang="en-US" sz="2000" dirty="0">
                <a:solidFill>
                  <a:schemeClr val="tx1"/>
                </a:solidFill>
                <a:latin typeface="Times New Roman" panose="02020603050405020304" pitchFamily="18" charset="0"/>
                <a:cs typeface="Times New Roman" panose="02020603050405020304" pitchFamily="18" charset="0"/>
              </a:rPr>
              <a:t>.       Manufacturer ———Intermediaries——— </a:t>
            </a:r>
            <a:r>
              <a:rPr lang="en-US" sz="2000" dirty="0" smtClean="0">
                <a:solidFill>
                  <a:schemeClr val="tx1"/>
                </a:solidFill>
                <a:latin typeface="Times New Roman" panose="02020603050405020304" pitchFamily="18" charset="0"/>
                <a:cs typeface="Times New Roman" panose="02020603050405020304" pitchFamily="18" charset="0"/>
              </a:rPr>
              <a:t>Customers</a:t>
            </a: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endParaRPr lang="en-US" dirty="0">
              <a:solidFill>
                <a:schemeClr val="tx1"/>
              </a:solidFill>
            </a:endParaRPr>
          </a:p>
          <a:p>
            <a:pPr marL="0" indent="0">
              <a:buNone/>
            </a:pPr>
            <a:r>
              <a:rPr lang="en-US" b="1" u="sng" dirty="0"/>
              <a:t>      </a:t>
            </a:r>
          </a:p>
        </p:txBody>
      </p:sp>
    </p:spTree>
    <p:extLst>
      <p:ext uri="{BB962C8B-B14F-4D97-AF65-F5344CB8AC3E}">
        <p14:creationId xmlns:p14="http://schemas.microsoft.com/office/powerpoint/2010/main" val="133351930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FB5DE9E-EEF2-6F4E-BF61-D0545A1CCE94}"/>
              </a:ext>
            </a:extLst>
          </p:cNvPr>
          <p:cNvSpPr>
            <a:spLocks noGrp="1"/>
          </p:cNvSpPr>
          <p:nvPr>
            <p:ph type="title"/>
          </p:nvPr>
        </p:nvSpPr>
        <p:spPr/>
        <p:txBody>
          <a:bodyPr/>
          <a:lstStyle/>
          <a:p>
            <a:endParaRPr lang="en-US"/>
          </a:p>
        </p:txBody>
      </p:sp>
      <p:sp>
        <p:nvSpPr>
          <p:cNvPr id="3" name="Content Placeholder 2">
            <a:extLst>
              <a:ext uri="{FF2B5EF4-FFF2-40B4-BE49-F238E27FC236}">
                <a16:creationId xmlns="" xmlns:a16="http://schemas.microsoft.com/office/drawing/2014/main" id="{45D0C392-6514-2249-89AB-BA47504F481A}"/>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38779454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EC74B89-4866-354E-9CB4-C7714AAE5E9B}"/>
              </a:ext>
            </a:extLst>
          </p:cNvPr>
          <p:cNvSpPr>
            <a:spLocks noGrp="1"/>
          </p:cNvSpPr>
          <p:nvPr>
            <p:ph type="title"/>
          </p:nvPr>
        </p:nvSpPr>
        <p:spPr/>
        <p:txBody>
          <a:bodyPr/>
          <a:lstStyle/>
          <a:p>
            <a:endParaRPr lang="en-US"/>
          </a:p>
        </p:txBody>
      </p:sp>
      <p:sp>
        <p:nvSpPr>
          <p:cNvPr id="3" name="Content Placeholder 2">
            <a:extLst>
              <a:ext uri="{FF2B5EF4-FFF2-40B4-BE49-F238E27FC236}">
                <a16:creationId xmlns="" xmlns:a16="http://schemas.microsoft.com/office/drawing/2014/main" id="{77FF4DC7-FAD1-5042-AB21-0AB0E5DC9904}"/>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78339595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7FEAA34-2C1A-F745-8D6F-27EC540F3B2D}"/>
              </a:ext>
            </a:extLst>
          </p:cNvPr>
          <p:cNvSpPr>
            <a:spLocks noGrp="1"/>
          </p:cNvSpPr>
          <p:nvPr>
            <p:ph type="title"/>
          </p:nvPr>
        </p:nvSpPr>
        <p:spPr/>
        <p:txBody>
          <a:bodyPr/>
          <a:lstStyle/>
          <a:p>
            <a:endParaRPr lang="en-US"/>
          </a:p>
        </p:txBody>
      </p:sp>
      <p:sp>
        <p:nvSpPr>
          <p:cNvPr id="3" name="Content Placeholder 2">
            <a:extLst>
              <a:ext uri="{FF2B5EF4-FFF2-40B4-BE49-F238E27FC236}">
                <a16:creationId xmlns="" xmlns:a16="http://schemas.microsoft.com/office/drawing/2014/main" id="{2C8A558B-7364-4846-80A7-9241B4CF60FD}"/>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30722974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F13480C-52C9-6E47-B5C4-13766A4BA853}"/>
              </a:ext>
            </a:extLst>
          </p:cNvPr>
          <p:cNvSpPr>
            <a:spLocks noGrp="1"/>
          </p:cNvSpPr>
          <p:nvPr>
            <p:ph type="title"/>
          </p:nvPr>
        </p:nvSpPr>
        <p:spPr/>
        <p:txBody>
          <a:bodyPr/>
          <a:lstStyle/>
          <a:p>
            <a:endParaRPr lang="en-US"/>
          </a:p>
        </p:txBody>
      </p:sp>
      <p:sp>
        <p:nvSpPr>
          <p:cNvPr id="3" name="Content Placeholder 2">
            <a:extLst>
              <a:ext uri="{FF2B5EF4-FFF2-40B4-BE49-F238E27FC236}">
                <a16:creationId xmlns="" xmlns:a16="http://schemas.microsoft.com/office/drawing/2014/main" id="{2D4DC8F1-76D4-7449-B475-BEC1C7CC2A64}"/>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01591750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3D308AE-8F8E-F446-BCA1-B9E9DFFDF1CA}"/>
              </a:ext>
            </a:extLst>
          </p:cNvPr>
          <p:cNvSpPr>
            <a:spLocks noGrp="1"/>
          </p:cNvSpPr>
          <p:nvPr>
            <p:ph type="title"/>
          </p:nvPr>
        </p:nvSpPr>
        <p:spPr/>
        <p:txBody>
          <a:bodyPr/>
          <a:lstStyle/>
          <a:p>
            <a:endParaRPr lang="en-US"/>
          </a:p>
        </p:txBody>
      </p:sp>
      <p:sp>
        <p:nvSpPr>
          <p:cNvPr id="3" name="Content Placeholder 2">
            <a:extLst>
              <a:ext uri="{FF2B5EF4-FFF2-40B4-BE49-F238E27FC236}">
                <a16:creationId xmlns="" xmlns:a16="http://schemas.microsoft.com/office/drawing/2014/main" id="{8D8B6EA8-0638-274C-9BE8-49E779276E4F}"/>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86457682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5021C10-9B09-CD4A-B2E6-D718F5970F6C}"/>
              </a:ext>
            </a:extLst>
          </p:cNvPr>
          <p:cNvSpPr>
            <a:spLocks noGrp="1"/>
          </p:cNvSpPr>
          <p:nvPr>
            <p:ph type="title"/>
          </p:nvPr>
        </p:nvSpPr>
        <p:spPr/>
        <p:txBody>
          <a:bodyPr/>
          <a:lstStyle/>
          <a:p>
            <a:endParaRPr lang="en-US"/>
          </a:p>
        </p:txBody>
      </p:sp>
      <p:sp>
        <p:nvSpPr>
          <p:cNvPr id="3" name="Content Placeholder 2">
            <a:extLst>
              <a:ext uri="{FF2B5EF4-FFF2-40B4-BE49-F238E27FC236}">
                <a16:creationId xmlns="" xmlns:a16="http://schemas.microsoft.com/office/drawing/2014/main" id="{BAADAB3D-194A-B34A-BB56-5AD2D8A714A1}"/>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03950508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EE863D6-728E-B241-864C-6A98E7ED1577}"/>
              </a:ext>
            </a:extLst>
          </p:cNvPr>
          <p:cNvSpPr>
            <a:spLocks noGrp="1"/>
          </p:cNvSpPr>
          <p:nvPr>
            <p:ph type="title"/>
          </p:nvPr>
        </p:nvSpPr>
        <p:spPr/>
        <p:txBody>
          <a:bodyPr/>
          <a:lstStyle/>
          <a:p>
            <a:endParaRPr lang="en-US"/>
          </a:p>
        </p:txBody>
      </p:sp>
      <p:sp>
        <p:nvSpPr>
          <p:cNvPr id="3" name="Content Placeholder 2">
            <a:extLst>
              <a:ext uri="{FF2B5EF4-FFF2-40B4-BE49-F238E27FC236}">
                <a16:creationId xmlns="" xmlns:a16="http://schemas.microsoft.com/office/drawing/2014/main" id="{5E3C6D51-D926-3244-936B-716E4B54FD58}"/>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0054511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1ADF5E1-1175-BF4A-8096-1F565ED118EA}"/>
              </a:ext>
            </a:extLst>
          </p:cNvPr>
          <p:cNvSpPr>
            <a:spLocks noGrp="1"/>
          </p:cNvSpPr>
          <p:nvPr>
            <p:ph type="title"/>
          </p:nvPr>
        </p:nvSpPr>
        <p:spPr/>
        <p:txBody>
          <a:bodyPr/>
          <a:lstStyle/>
          <a:p>
            <a:endParaRPr lang="en-US"/>
          </a:p>
        </p:txBody>
      </p:sp>
      <p:sp>
        <p:nvSpPr>
          <p:cNvPr id="3" name="Content Placeholder 2">
            <a:extLst>
              <a:ext uri="{FF2B5EF4-FFF2-40B4-BE49-F238E27FC236}">
                <a16:creationId xmlns="" xmlns:a16="http://schemas.microsoft.com/office/drawing/2014/main" id="{923AE172-2191-FE4E-9517-C3B14FB72FD3}"/>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98014885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4029DCF-CE60-8C40-B22F-00EBE0B9AB38}"/>
              </a:ext>
            </a:extLst>
          </p:cNvPr>
          <p:cNvSpPr>
            <a:spLocks noGrp="1"/>
          </p:cNvSpPr>
          <p:nvPr>
            <p:ph type="title"/>
          </p:nvPr>
        </p:nvSpPr>
        <p:spPr/>
        <p:txBody>
          <a:bodyPr/>
          <a:lstStyle/>
          <a:p>
            <a:endParaRPr lang="en-US"/>
          </a:p>
        </p:txBody>
      </p:sp>
      <p:sp>
        <p:nvSpPr>
          <p:cNvPr id="3" name="Content Placeholder 2">
            <a:extLst>
              <a:ext uri="{FF2B5EF4-FFF2-40B4-BE49-F238E27FC236}">
                <a16:creationId xmlns="" xmlns:a16="http://schemas.microsoft.com/office/drawing/2014/main" id="{7BC1F833-AE3A-214A-A075-8652AFC7A2CA}"/>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95380790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2C6CBF0-4F5A-B442-BB93-3F5F96B38C41}"/>
              </a:ext>
            </a:extLst>
          </p:cNvPr>
          <p:cNvSpPr>
            <a:spLocks noGrp="1"/>
          </p:cNvSpPr>
          <p:nvPr>
            <p:ph type="title"/>
          </p:nvPr>
        </p:nvSpPr>
        <p:spPr/>
        <p:txBody>
          <a:bodyPr/>
          <a:lstStyle/>
          <a:p>
            <a:endParaRPr lang="en-US"/>
          </a:p>
        </p:txBody>
      </p:sp>
      <p:sp>
        <p:nvSpPr>
          <p:cNvPr id="3" name="Content Placeholder 2">
            <a:extLst>
              <a:ext uri="{FF2B5EF4-FFF2-40B4-BE49-F238E27FC236}">
                <a16:creationId xmlns="" xmlns:a16="http://schemas.microsoft.com/office/drawing/2014/main" id="{59D1F785-9A57-2F4B-9EFF-CB220038B2D5}"/>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282658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6865791-E938-1B40-A863-B5A88BF394A6}"/>
              </a:ext>
            </a:extLst>
          </p:cNvPr>
          <p:cNvSpPr>
            <a:spLocks noGrp="1"/>
          </p:cNvSpPr>
          <p:nvPr>
            <p:ph type="title"/>
          </p:nvPr>
        </p:nvSpPr>
        <p:spPr>
          <a:xfrm>
            <a:off x="1083516" y="640293"/>
            <a:ext cx="8761413" cy="1133738"/>
          </a:xfrm>
        </p:spPr>
        <p:txBody>
          <a:bodyPr/>
          <a:lstStyle/>
          <a:p>
            <a:r>
              <a:rPr lang="en-US" dirty="0" smtClean="0">
                <a:solidFill>
                  <a:schemeClr val="bg1"/>
                </a:solidFill>
                <a:latin typeface="Times New Roman" panose="02020603050405020304" pitchFamily="18" charset="0"/>
                <a:cs typeface="Times New Roman" panose="02020603050405020304" pitchFamily="18" charset="0"/>
              </a:rPr>
              <a:t>Traditional distribution channels</a:t>
            </a:r>
            <a:endParaRPr lang="en-US"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2B9B9654-CE4D-C940-8B6C-FA572099E745}"/>
              </a:ext>
            </a:extLst>
          </p:cNvPr>
          <p:cNvSpPr>
            <a:spLocks noGrp="1"/>
          </p:cNvSpPr>
          <p:nvPr>
            <p:ph idx="1"/>
          </p:nvPr>
        </p:nvSpPr>
        <p:spPr>
          <a:xfrm>
            <a:off x="122830" y="2320788"/>
            <a:ext cx="11914495" cy="4537212"/>
          </a:xfrm>
        </p:spPr>
        <p:txBody>
          <a:bodyPr>
            <a:noAutofit/>
          </a:bodyPr>
          <a:lstStyle/>
          <a:p>
            <a:r>
              <a:rPr lang="en-US" sz="2000" b="1" dirty="0">
                <a:solidFill>
                  <a:schemeClr val="tx1"/>
                </a:solidFill>
                <a:latin typeface="Times New Roman" panose="02020603050405020304" pitchFamily="18" charset="0"/>
                <a:cs typeface="Times New Roman" panose="02020603050405020304" pitchFamily="18" charset="0"/>
              </a:rPr>
              <a:t>Direct channel of distribution  ( Manufacturer——— Customer)</a:t>
            </a:r>
          </a:p>
          <a:p>
            <a:pPr marL="0" indent="0">
              <a:buNone/>
            </a:pPr>
            <a:r>
              <a:rPr lang="en-US" sz="2000" dirty="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It is  </a:t>
            </a:r>
            <a:r>
              <a:rPr lang="en-US" sz="2000" dirty="0">
                <a:solidFill>
                  <a:schemeClr val="tx1"/>
                </a:solidFill>
                <a:latin typeface="Times New Roman" panose="02020603050405020304" pitchFamily="18" charset="0"/>
                <a:cs typeface="Times New Roman" panose="02020603050405020304" pitchFamily="18" charset="0"/>
              </a:rPr>
              <a:t>Zero level of Marketing </a:t>
            </a:r>
            <a:r>
              <a:rPr lang="en-US" sz="2000" dirty="0" smtClean="0">
                <a:solidFill>
                  <a:schemeClr val="tx1"/>
                </a:solidFill>
                <a:latin typeface="Times New Roman" panose="02020603050405020304" pitchFamily="18" charset="0"/>
                <a:cs typeface="Times New Roman" panose="02020603050405020304" pitchFamily="18" charset="0"/>
              </a:rPr>
              <a:t>Channel.</a:t>
            </a: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It is suitable for  </a:t>
            </a:r>
            <a:r>
              <a:rPr lang="en-US" sz="2000" dirty="0">
                <a:solidFill>
                  <a:schemeClr val="tx1"/>
                </a:solidFill>
                <a:latin typeface="Times New Roman" panose="02020603050405020304" pitchFamily="18" charset="0"/>
                <a:cs typeface="Times New Roman" panose="02020603050405020304" pitchFamily="18" charset="0"/>
              </a:rPr>
              <a:t>Industrial </a:t>
            </a:r>
            <a:r>
              <a:rPr lang="en-US" sz="2000" dirty="0" smtClean="0">
                <a:solidFill>
                  <a:schemeClr val="tx1"/>
                </a:solidFill>
                <a:latin typeface="Times New Roman" panose="02020603050405020304" pitchFamily="18" charset="0"/>
                <a:cs typeface="Times New Roman" panose="02020603050405020304" pitchFamily="18" charset="0"/>
              </a:rPr>
              <a:t>product.</a:t>
            </a:r>
            <a:endParaRPr lang="en-US" sz="2000" dirty="0">
              <a:solidFill>
                <a:schemeClr val="tx1"/>
              </a:solidFill>
              <a:latin typeface="Times New Roman" panose="02020603050405020304" pitchFamily="18" charset="0"/>
              <a:cs typeface="Times New Roman" panose="02020603050405020304" pitchFamily="18" charset="0"/>
            </a:endParaRPr>
          </a:p>
          <a:p>
            <a:r>
              <a:rPr lang="en-US" sz="2000" dirty="0">
                <a:solidFill>
                  <a:schemeClr val="tx1"/>
                </a:solidFill>
                <a:latin typeface="Times New Roman" panose="02020603050405020304" pitchFamily="18" charset="0"/>
                <a:cs typeface="Times New Roman" panose="02020603050405020304" pitchFamily="18" charset="0"/>
              </a:rPr>
              <a:t> </a:t>
            </a:r>
            <a:r>
              <a:rPr lang="en-US" sz="2000" b="1" dirty="0">
                <a:solidFill>
                  <a:schemeClr val="tx1"/>
                </a:solidFill>
                <a:latin typeface="Times New Roman" panose="02020603050405020304" pitchFamily="18" charset="0"/>
                <a:cs typeface="Times New Roman" panose="02020603050405020304" pitchFamily="18" charset="0"/>
              </a:rPr>
              <a:t>Manufacturer —— Agent —— Wholesaler—— Retailer—— Customer</a:t>
            </a:r>
          </a:p>
          <a:p>
            <a:pPr marL="0" indent="0">
              <a:buNone/>
            </a:pPr>
            <a:r>
              <a:rPr lang="en-US" sz="2000" dirty="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It is  </a:t>
            </a:r>
            <a:r>
              <a:rPr lang="en-US" sz="2000" dirty="0">
                <a:solidFill>
                  <a:schemeClr val="tx1"/>
                </a:solidFill>
                <a:latin typeface="Times New Roman" panose="02020603050405020304" pitchFamily="18" charset="0"/>
                <a:cs typeface="Times New Roman" panose="02020603050405020304" pitchFamily="18" charset="0"/>
              </a:rPr>
              <a:t>Longest </a:t>
            </a:r>
            <a:r>
              <a:rPr lang="en-US" sz="2000" dirty="0" smtClean="0">
                <a:solidFill>
                  <a:schemeClr val="tx1"/>
                </a:solidFill>
                <a:latin typeface="Times New Roman" panose="02020603050405020304" pitchFamily="18" charset="0"/>
                <a:cs typeface="Times New Roman" panose="02020603050405020304" pitchFamily="18" charset="0"/>
              </a:rPr>
              <a:t>Channel of distribution.</a:t>
            </a:r>
            <a:endParaRPr lang="en-US" sz="2000" dirty="0">
              <a:solidFill>
                <a:schemeClr val="tx1"/>
              </a:solidFill>
              <a:latin typeface="Times New Roman" panose="02020603050405020304" pitchFamily="18" charset="0"/>
              <a:cs typeface="Times New Roman" panose="02020603050405020304" pitchFamily="18" charset="0"/>
            </a:endParaRPr>
          </a:p>
          <a:p>
            <a:r>
              <a:rPr lang="en-US" sz="2000" b="1" dirty="0">
                <a:solidFill>
                  <a:schemeClr val="tx1"/>
                </a:solidFill>
                <a:latin typeface="Times New Roman" panose="02020603050405020304" pitchFamily="18" charset="0"/>
                <a:cs typeface="Times New Roman" panose="02020603050405020304" pitchFamily="18" charset="0"/>
              </a:rPr>
              <a:t>Manufacturer ——Agent——Retailer—— Customer</a:t>
            </a:r>
          </a:p>
          <a:p>
            <a:pPr marL="0" indent="0">
              <a:buNone/>
            </a:pPr>
            <a:r>
              <a:rPr lang="en-US" sz="2000" dirty="0">
                <a:solidFill>
                  <a:schemeClr val="tx1"/>
                </a:solidFill>
                <a:latin typeface="Times New Roman" panose="02020603050405020304" pitchFamily="18" charset="0"/>
                <a:cs typeface="Times New Roman" panose="02020603050405020304" pitchFamily="18" charset="0"/>
              </a:rPr>
              <a:t>      (Ex: consumer durables such as refrigerator , television sets )</a:t>
            </a:r>
          </a:p>
          <a:p>
            <a:r>
              <a:rPr lang="en-US" sz="2000" b="1" dirty="0">
                <a:solidFill>
                  <a:schemeClr val="tx1"/>
                </a:solidFill>
                <a:latin typeface="Times New Roman" panose="02020603050405020304" pitchFamily="18" charset="0"/>
                <a:cs typeface="Times New Roman" panose="02020603050405020304" pitchFamily="18" charset="0"/>
              </a:rPr>
              <a:t>Manufacturer —— Wholesaler—— Retailer——Customer</a:t>
            </a:r>
          </a:p>
          <a:p>
            <a:pPr marL="0" indent="0">
              <a:buNone/>
            </a:pPr>
            <a:r>
              <a:rPr lang="en-US" sz="2000" dirty="0">
                <a:solidFill>
                  <a:schemeClr val="tx1"/>
                </a:solidFill>
                <a:latin typeface="Times New Roman" panose="02020603050405020304" pitchFamily="18" charset="0"/>
                <a:cs typeface="Times New Roman" panose="02020603050405020304" pitchFamily="18" charset="0"/>
              </a:rPr>
              <a:t>      ( Ex: Consumers goods like soap , cosmetics, textiles) </a:t>
            </a:r>
          </a:p>
          <a:p>
            <a:pPr marL="0" indent="0">
              <a:buNone/>
            </a:pP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832981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9FE584D-CFA6-6441-BCC6-A47CD51DAA88}"/>
              </a:ext>
            </a:extLst>
          </p:cNvPr>
          <p:cNvSpPr>
            <a:spLocks noGrp="1"/>
          </p:cNvSpPr>
          <p:nvPr>
            <p:ph type="title"/>
          </p:nvPr>
        </p:nvSpPr>
        <p:spPr/>
        <p:txBody>
          <a:bodyPr/>
          <a:lstStyle/>
          <a:p>
            <a:endParaRPr lang="en-US"/>
          </a:p>
        </p:txBody>
      </p:sp>
      <p:sp>
        <p:nvSpPr>
          <p:cNvPr id="3" name="Content Placeholder 2">
            <a:extLst>
              <a:ext uri="{FF2B5EF4-FFF2-40B4-BE49-F238E27FC236}">
                <a16:creationId xmlns="" xmlns:a16="http://schemas.microsoft.com/office/drawing/2014/main" id="{B24CB2DE-870E-9C46-867D-8309F76EE53C}"/>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4406937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77672" y="2603500"/>
            <a:ext cx="11327641" cy="3416300"/>
          </a:xfrm>
        </p:spPr>
        <p:txBody>
          <a:bodyPr>
            <a:normAutofit/>
          </a:bodyPr>
          <a:lstStyle/>
          <a:p>
            <a:r>
              <a:rPr lang="en-US" sz="2000" b="1" dirty="0">
                <a:solidFill>
                  <a:schemeClr val="tx1"/>
                </a:solidFill>
                <a:latin typeface="Times New Roman" panose="02020603050405020304" pitchFamily="18" charset="0"/>
                <a:cs typeface="Times New Roman" panose="02020603050405020304" pitchFamily="18" charset="0"/>
              </a:rPr>
              <a:t> Manufacturer —— Wholesaler—— </a:t>
            </a:r>
            <a:r>
              <a:rPr lang="en-US" sz="2000" b="1" dirty="0" smtClean="0">
                <a:solidFill>
                  <a:schemeClr val="tx1"/>
                </a:solidFill>
                <a:latin typeface="Times New Roman" panose="02020603050405020304" pitchFamily="18" charset="0"/>
                <a:cs typeface="Times New Roman" panose="02020603050405020304" pitchFamily="18" charset="0"/>
              </a:rPr>
              <a:t>Customer</a:t>
            </a: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 Ex : building , Material, Cement , Textiles)</a:t>
            </a:r>
          </a:p>
          <a:p>
            <a:r>
              <a:rPr lang="en-US" sz="2000" b="1" dirty="0">
                <a:solidFill>
                  <a:schemeClr val="tx1"/>
                </a:solidFill>
                <a:latin typeface="Times New Roman" panose="02020603050405020304" pitchFamily="18" charset="0"/>
                <a:cs typeface="Times New Roman" panose="02020603050405020304" pitchFamily="18" charset="0"/>
              </a:rPr>
              <a:t>Manufacturer—— Retailer —— Customer </a:t>
            </a:r>
            <a:endParaRPr lang="en-US" sz="2000" b="1"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Retail stores like corporation stores , departmental stores </a:t>
            </a: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(EX: Cloth , agricultural cloth ,goods ,consumer durables)</a:t>
            </a:r>
          </a:p>
          <a:p>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69610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B980C99-D2DB-BD44-8867-C361594C3824}"/>
              </a:ext>
            </a:extLst>
          </p:cNvPr>
          <p:cNvSpPr>
            <a:spLocks noGrp="1"/>
          </p:cNvSpPr>
          <p:nvPr>
            <p:ph type="title"/>
          </p:nvPr>
        </p:nvSpPr>
        <p:spPr>
          <a:xfrm>
            <a:off x="1364776" y="942535"/>
            <a:ext cx="9799093" cy="752165"/>
          </a:xfrm>
        </p:spPr>
        <p:txBody>
          <a:bodyPr/>
          <a:lstStyle/>
          <a:p>
            <a:r>
              <a:rPr lang="en-US" b="1" dirty="0">
                <a:latin typeface="Times New Roman" panose="02020603050405020304" pitchFamily="18" charset="0"/>
                <a:cs typeface="Times New Roman" panose="02020603050405020304" pitchFamily="18" charset="0"/>
              </a:rPr>
              <a:t>CONTEMPORARY </a:t>
            </a:r>
            <a:r>
              <a:rPr lang="en-US" b="1" dirty="0">
                <a:solidFill>
                  <a:srgbClr val="FF0000"/>
                </a:solidFill>
                <a:latin typeface="Times New Roman" panose="02020603050405020304" pitchFamily="18" charset="0"/>
                <a:cs typeface="Times New Roman" panose="02020603050405020304" pitchFamily="18" charset="0"/>
              </a:rPr>
              <a:t>(Recent )</a:t>
            </a:r>
            <a:r>
              <a:rPr lang="en-US" b="1" dirty="0">
                <a:latin typeface="Times New Roman" panose="02020603050405020304" pitchFamily="18" charset="0"/>
                <a:cs typeface="Times New Roman" panose="02020603050405020304" pitchFamily="18" charset="0"/>
              </a:rPr>
              <a:t> DISTRIBUTION CHANNEL </a:t>
            </a:r>
          </a:p>
        </p:txBody>
      </p:sp>
      <p:sp>
        <p:nvSpPr>
          <p:cNvPr id="3" name="Content Placeholder 2">
            <a:extLst>
              <a:ext uri="{FF2B5EF4-FFF2-40B4-BE49-F238E27FC236}">
                <a16:creationId xmlns="" xmlns:a16="http://schemas.microsoft.com/office/drawing/2014/main" id="{AC888A99-1AD4-774B-9FAE-7D25D2A7BB2C}"/>
              </a:ext>
            </a:extLst>
          </p:cNvPr>
          <p:cNvSpPr>
            <a:spLocks noGrp="1"/>
          </p:cNvSpPr>
          <p:nvPr>
            <p:ph idx="1"/>
          </p:nvPr>
        </p:nvSpPr>
        <p:spPr>
          <a:xfrm>
            <a:off x="395786" y="2603500"/>
            <a:ext cx="11573302" cy="3416300"/>
          </a:xfrm>
        </p:spPr>
        <p:txBody>
          <a:bodyPr>
            <a:normAutofit/>
          </a:bodyPr>
          <a:lstStyle/>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1. HORIZONTAL  </a:t>
            </a:r>
            <a:r>
              <a:rPr lang="en-US" sz="2000" b="1" dirty="0">
                <a:solidFill>
                  <a:schemeClr val="tx1"/>
                </a:solidFill>
                <a:latin typeface="Times New Roman" panose="02020603050405020304" pitchFamily="18" charset="0"/>
                <a:cs typeface="Times New Roman" panose="02020603050405020304" pitchFamily="18" charset="0"/>
              </a:rPr>
              <a:t>MARKETING SYSTEM </a:t>
            </a:r>
            <a:r>
              <a:rPr lang="en-US" sz="2000" dirty="0">
                <a:solidFill>
                  <a:schemeClr val="tx1"/>
                </a:solidFill>
                <a:latin typeface="Times New Roman" panose="02020603050405020304" pitchFamily="18" charset="0"/>
                <a:cs typeface="Times New Roman" panose="02020603050405020304" pitchFamily="18" charset="0"/>
              </a:rPr>
              <a:t>:</a:t>
            </a: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In this distribution channel Two </a:t>
            </a:r>
            <a:r>
              <a:rPr lang="en-US" sz="2000" dirty="0">
                <a:solidFill>
                  <a:schemeClr val="tx1"/>
                </a:solidFill>
                <a:latin typeface="Times New Roman" panose="02020603050405020304" pitchFamily="18" charset="0"/>
                <a:cs typeface="Times New Roman" panose="02020603050405020304" pitchFamily="18" charset="0"/>
              </a:rPr>
              <a:t>or more firms at the same level join together for marketing purposes to capitalize on a new </a:t>
            </a:r>
            <a:r>
              <a:rPr lang="en-US" sz="2000" dirty="0" smtClean="0">
                <a:solidFill>
                  <a:schemeClr val="tx1"/>
                </a:solidFill>
                <a:latin typeface="Times New Roman" panose="02020603050405020304" pitchFamily="18" charset="0"/>
                <a:cs typeface="Times New Roman" panose="02020603050405020304" pitchFamily="18" charset="0"/>
              </a:rPr>
              <a:t>opportunity. </a:t>
            </a: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endParaRPr lang="en-US" sz="2000" dirty="0">
              <a:solidFill>
                <a:schemeClr val="tx1"/>
              </a:solidFill>
              <a:latin typeface="Times New Roman" panose="02020603050405020304" pitchFamily="18" charset="0"/>
              <a:cs typeface="Times New Roman" panose="02020603050405020304" pitchFamily="18" charset="0"/>
            </a:endParaRPr>
          </a:p>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Example </a:t>
            </a:r>
            <a:r>
              <a:rPr lang="en-US" sz="2000" b="1" dirty="0">
                <a:solidFill>
                  <a:schemeClr val="tx1"/>
                </a:solidFill>
                <a:latin typeface="Times New Roman" panose="02020603050405020304" pitchFamily="18" charset="0"/>
                <a:cs typeface="Times New Roman" panose="02020603050405020304" pitchFamily="18" charset="0"/>
              </a:rPr>
              <a:t>:</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A.  </a:t>
            </a:r>
            <a:r>
              <a:rPr lang="en-US" sz="2000" dirty="0">
                <a:solidFill>
                  <a:schemeClr val="tx1"/>
                </a:solidFill>
                <a:latin typeface="Times New Roman" panose="02020603050405020304" pitchFamily="18" charset="0"/>
                <a:cs typeface="Times New Roman" panose="02020603050405020304" pitchFamily="18" charset="0"/>
              </a:rPr>
              <a:t>A Bank and supermarkets agree to have the bank’s atm located at the supermarket’ s location </a:t>
            </a:r>
          </a:p>
          <a:p>
            <a:pPr marL="0" indent="0">
              <a:buNone/>
            </a:pPr>
            <a:r>
              <a:rPr lang="en-US" sz="2000" dirty="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B. </a:t>
            </a:r>
            <a:r>
              <a:rPr lang="en-US" sz="2000" dirty="0">
                <a:solidFill>
                  <a:schemeClr val="tx1"/>
                </a:solidFill>
                <a:latin typeface="Times New Roman" panose="02020603050405020304" pitchFamily="18" charset="0"/>
                <a:cs typeface="Times New Roman" panose="02020603050405020304" pitchFamily="18" charset="0"/>
              </a:rPr>
              <a:t>Apple and Starbucks who announced a music partnership in 2007</a:t>
            </a:r>
          </a:p>
          <a:p>
            <a:pPr marL="0" indent="0">
              <a:buNone/>
            </a:pPr>
            <a:r>
              <a:rPr lang="en-US" sz="2000" dirty="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C. </a:t>
            </a:r>
            <a:r>
              <a:rPr lang="en-US" sz="2000" dirty="0">
                <a:solidFill>
                  <a:schemeClr val="tx1"/>
                </a:solidFill>
                <a:latin typeface="Times New Roman" panose="02020603050405020304" pitchFamily="18" charset="0"/>
                <a:cs typeface="Times New Roman" panose="02020603050405020304" pitchFamily="18" charset="0"/>
              </a:rPr>
              <a:t>Nike and apple partnership for footwear and iPad  </a:t>
            </a:r>
          </a:p>
        </p:txBody>
      </p:sp>
    </p:spTree>
    <p:extLst>
      <p:ext uri="{BB962C8B-B14F-4D97-AF65-F5344CB8AC3E}">
        <p14:creationId xmlns:p14="http://schemas.microsoft.com/office/powerpoint/2010/main" val="16425622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DB249A0D-A461-C446-BAE0-3EB3F7746DC8}"/>
              </a:ext>
            </a:extLst>
          </p:cNvPr>
          <p:cNvSpPr>
            <a:spLocks noGrp="1"/>
          </p:cNvSpPr>
          <p:nvPr>
            <p:ph idx="1"/>
          </p:nvPr>
        </p:nvSpPr>
        <p:spPr>
          <a:xfrm>
            <a:off x="163773" y="2603500"/>
            <a:ext cx="11818961" cy="3416300"/>
          </a:xfrm>
        </p:spPr>
        <p:txBody>
          <a:bodyPr>
            <a:normAutofit/>
          </a:bodyPr>
          <a:lstStyle/>
          <a:p>
            <a:pPr marL="0" indent="0">
              <a:buNone/>
            </a:pPr>
            <a:r>
              <a:rPr lang="en-US" sz="2000" b="1" dirty="0" smtClean="0">
                <a:solidFill>
                  <a:schemeClr val="tx1"/>
                </a:solidFill>
                <a:latin typeface="Times New Roman" panose="02020603050405020304" pitchFamily="18" charset="0"/>
                <a:cs typeface="Times New Roman" panose="02020603050405020304" pitchFamily="18" charset="0"/>
              </a:rPr>
              <a:t>2.</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b="1" dirty="0">
                <a:solidFill>
                  <a:schemeClr val="tx1"/>
                </a:solidFill>
                <a:latin typeface="Times New Roman" panose="02020603050405020304" pitchFamily="18" charset="0"/>
                <a:cs typeface="Times New Roman" panose="02020603050405020304" pitchFamily="18" charset="0"/>
              </a:rPr>
              <a:t>THIRD PARTY DELIVERY CHANNEL</a:t>
            </a:r>
            <a:r>
              <a:rPr lang="en-US" sz="2000" dirty="0">
                <a:solidFill>
                  <a:schemeClr val="tx1"/>
                </a:solidFill>
                <a:latin typeface="Times New Roman" panose="02020603050405020304" pitchFamily="18" charset="0"/>
                <a:cs typeface="Times New Roman" panose="02020603050405020304" pitchFamily="18" charset="0"/>
              </a:rPr>
              <a:t>:</a:t>
            </a: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Third </a:t>
            </a:r>
            <a:r>
              <a:rPr lang="en-US" sz="2000" dirty="0">
                <a:solidFill>
                  <a:schemeClr val="tx1"/>
                </a:solidFill>
                <a:latin typeface="Times New Roman" panose="02020603050405020304" pitchFamily="18" charset="0"/>
                <a:cs typeface="Times New Roman" panose="02020603050405020304" pitchFamily="18" charset="0"/>
              </a:rPr>
              <a:t>party logistics (3PL) provider is a firm that provides services to its client of outsourced logistics services for part, or all of their supply chain management functions  </a:t>
            </a: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Third </a:t>
            </a:r>
            <a:r>
              <a:rPr lang="en-US" sz="2000" dirty="0">
                <a:solidFill>
                  <a:schemeClr val="tx1"/>
                </a:solidFill>
                <a:latin typeface="Times New Roman" panose="02020603050405020304" pitchFamily="18" charset="0"/>
                <a:cs typeface="Times New Roman" panose="02020603050405020304" pitchFamily="18" charset="0"/>
              </a:rPr>
              <a:t>party logistics providers typically specialize in integrated operations warehousing , inventory management , logistical packaging and transportation services that can be customized to needs of the clients    </a:t>
            </a:r>
          </a:p>
        </p:txBody>
      </p:sp>
    </p:spTree>
    <p:extLst>
      <p:ext uri="{BB962C8B-B14F-4D97-AF65-F5344CB8AC3E}">
        <p14:creationId xmlns:p14="http://schemas.microsoft.com/office/powerpoint/2010/main" val="409614036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TF10001029" id="{ED3996BA-162B-43C7-B0E2-A5CA4E649741}" vid="{187088E4-27D7-4455-856F-4A44258D82E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1362</TotalTime>
  <Words>2343</Words>
  <Application>Microsoft Office PowerPoint</Application>
  <PresentationFormat>Widescreen</PresentationFormat>
  <Paragraphs>317</Paragraphs>
  <Slides>60</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60</vt:i4>
      </vt:variant>
    </vt:vector>
  </HeadingPairs>
  <TitlesOfParts>
    <vt:vector size="67" baseType="lpstr">
      <vt:lpstr>Arial</vt:lpstr>
      <vt:lpstr>Calibri</vt:lpstr>
      <vt:lpstr>Century Gothic</vt:lpstr>
      <vt:lpstr>Times New Roman</vt:lpstr>
      <vt:lpstr>Wingdings</vt:lpstr>
      <vt:lpstr>Wingdings 3</vt:lpstr>
      <vt:lpstr>Ion Boardroom</vt:lpstr>
      <vt:lpstr>MARKETING DECISION -|| </vt:lpstr>
      <vt:lpstr>PHYSICAL DISTRIBUTION</vt:lpstr>
      <vt:lpstr>Definition: William Stanton defines “A channel of distribution bus the route taken by tittle of the product as it moves from the producers to the ultimate consumer or industrial users”</vt:lpstr>
      <vt:lpstr>PowerPoint Presentation</vt:lpstr>
      <vt:lpstr>TWO GROUPS</vt:lpstr>
      <vt:lpstr>Traditional distribution channels</vt:lpstr>
      <vt:lpstr>PowerPoint Presentation</vt:lpstr>
      <vt:lpstr>CONTEMPORARY (Recent ) DISTRIBUTION CHANNEL </vt:lpstr>
      <vt:lpstr>PowerPoint Presentation</vt:lpstr>
      <vt:lpstr>PowerPoint Presentation</vt:lpstr>
      <vt:lpstr>PowerPoint Presentation</vt:lpstr>
      <vt:lpstr>PowerPoint Presentation</vt:lpstr>
      <vt:lpstr>FACTORS GOVERNING DISTRIBUTION DECIONS</vt:lpstr>
      <vt:lpstr>1.Customer Characteristics</vt:lpstr>
      <vt:lpstr>2. Product Characteristics</vt:lpstr>
      <vt:lpstr>3. COMPANY PROFILE (Company’s corporate image , resources and capabilities )</vt:lpstr>
      <vt:lpstr>4. Competitors Strategy </vt:lpstr>
      <vt:lpstr> 5. Area coverage </vt:lpstr>
      <vt:lpstr>6. Middleman characteristics (Resource ,strength and capabilities)</vt:lpstr>
      <vt:lpstr>7. Economic conditions</vt:lpstr>
      <vt:lpstr>8. Technological factors</vt:lpstr>
      <vt:lpstr>9. Size of orders</vt:lpstr>
      <vt:lpstr>10. Channel objectives</vt:lpstr>
      <vt:lpstr>SUPPLY CHAIN MANAGEMENT   </vt:lpstr>
      <vt:lpstr>COMPONENTS OF SCM </vt:lpstr>
      <vt:lpstr>PowerPoint Presentation</vt:lpstr>
      <vt:lpstr>PowerPoint Presentation</vt:lpstr>
      <vt:lpstr>PowerPoint Presentation</vt:lpstr>
      <vt:lpstr>PowerPoint Presentation</vt:lpstr>
      <vt:lpstr>PROMOTION </vt:lpstr>
      <vt:lpstr>IMPORTANCE OF PROMOTION </vt:lpstr>
      <vt:lpstr>PowerPoint Presentation</vt:lpstr>
      <vt:lpstr>PowerPoint Presentation</vt:lpstr>
      <vt:lpstr>ELEMENTS OF PROMOTION MIX</vt:lpstr>
      <vt:lpstr>PowerPoint Presentation</vt:lpstr>
      <vt:lpstr>PowerPoint Presentation</vt:lpstr>
      <vt:lpstr>INTEGRATED MARKETING COMMUNICATION </vt:lpstr>
      <vt:lpstr>ELEMENTS OR COMPONENT OF IMC  </vt:lpstr>
      <vt:lpstr>IMPORTANCE OF IMC </vt:lpstr>
      <vt:lpstr>SALES MANAGEMENT </vt:lpstr>
      <vt:lpstr>DEFINITIONS </vt:lpstr>
      <vt:lpstr>COMPONENTS OF SALES MANAGEMENT </vt:lpstr>
      <vt:lpstr>EMERGING TRENDS IN SELLING  </vt:lpstr>
      <vt:lpstr>PERSONAL SELLING </vt:lpstr>
      <vt:lpstr>PROCESS OF PERSONAL SELLING OR STAGESOF PERSONAL SELLING</vt:lpstr>
      <vt:lpstr>PowerPoint Presentation</vt:lpstr>
      <vt:lpstr>PowerPoint Presentation</vt:lpstr>
      <vt:lpstr>SKILLS FOR EFFECTIVE SELLING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MARKETING DECISION -||</dc:title>
  <dc:creator>poojakhati1109@gmail.com</dc:creator>
  <cp:lastModifiedBy>mithun mhatre</cp:lastModifiedBy>
  <cp:revision>52</cp:revision>
  <dcterms:created xsi:type="dcterms:W3CDTF">2020-06-01T10:57:09Z</dcterms:created>
  <dcterms:modified xsi:type="dcterms:W3CDTF">2020-10-28T03:33:17Z</dcterms:modified>
</cp:coreProperties>
</file>