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13" r:id="rId3"/>
    <p:sldId id="304" r:id="rId4"/>
    <p:sldId id="256" r:id="rId5"/>
    <p:sldId id="285" r:id="rId6"/>
    <p:sldId id="286" r:id="rId7"/>
    <p:sldId id="308" r:id="rId8"/>
    <p:sldId id="287" r:id="rId9"/>
    <p:sldId id="291" r:id="rId10"/>
    <p:sldId id="288" r:id="rId11"/>
    <p:sldId id="303" r:id="rId12"/>
    <p:sldId id="301" r:id="rId13"/>
    <p:sldId id="300" r:id="rId14"/>
    <p:sldId id="310" r:id="rId15"/>
    <p:sldId id="311" r:id="rId16"/>
    <p:sldId id="312" r:id="rId17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3" d="100"/>
          <a:sy n="63" d="100"/>
        </p:scale>
        <p:origin x="-126" y="-2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714756"/>
            <a:ext cx="1592580" cy="508000"/>
          </a:xfrm>
          <a:custGeom>
            <a:avLst/>
            <a:gdLst/>
            <a:ahLst/>
            <a:cxnLst/>
            <a:rect l="l" t="t" r="r" b="b"/>
            <a:pathLst>
              <a:path w="1592580" h="508000">
                <a:moveTo>
                  <a:pt x="0" y="0"/>
                </a:moveTo>
                <a:lnTo>
                  <a:pt x="0" y="503948"/>
                </a:lnTo>
                <a:lnTo>
                  <a:pt x="1245844" y="507491"/>
                </a:lnTo>
                <a:lnTo>
                  <a:pt x="1346200" y="507491"/>
                </a:lnTo>
                <a:lnTo>
                  <a:pt x="1350899" y="502665"/>
                </a:lnTo>
                <a:lnTo>
                  <a:pt x="1352423" y="501141"/>
                </a:lnTo>
                <a:lnTo>
                  <a:pt x="1354328" y="499617"/>
                </a:lnTo>
                <a:lnTo>
                  <a:pt x="1355852" y="497966"/>
                </a:lnTo>
                <a:lnTo>
                  <a:pt x="1584960" y="268858"/>
                </a:lnTo>
                <a:lnTo>
                  <a:pt x="1590246" y="261714"/>
                </a:lnTo>
                <a:lnTo>
                  <a:pt x="1592008" y="254571"/>
                </a:lnTo>
                <a:lnTo>
                  <a:pt x="1590246" y="247427"/>
                </a:lnTo>
                <a:lnTo>
                  <a:pt x="1584960" y="240283"/>
                </a:lnTo>
                <a:lnTo>
                  <a:pt x="1355852" y="11302"/>
                </a:lnTo>
                <a:lnTo>
                  <a:pt x="1350899" y="11302"/>
                </a:lnTo>
                <a:lnTo>
                  <a:pt x="1350899" y="6476"/>
                </a:lnTo>
                <a:lnTo>
                  <a:pt x="1346200" y="6476"/>
                </a:lnTo>
                <a:lnTo>
                  <a:pt x="1341374" y="1777"/>
                </a:lnTo>
                <a:lnTo>
                  <a:pt x="1245844" y="1777"/>
                </a:lnTo>
                <a:lnTo>
                  <a:pt x="0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2851404" cy="68595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0" y="6858000"/>
                </a:moveTo>
                <a:lnTo>
                  <a:pt x="182880" y="6858000"/>
                </a:lnTo>
                <a:lnTo>
                  <a:pt x="18288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013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68270" y="6242371"/>
            <a:ext cx="1776095" cy="158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pc="-5" dirty="0"/>
              <a:t>MARKETING INFORAMTION</a:t>
            </a:r>
            <a:r>
              <a:rPr spc="-30" dirty="0"/>
              <a:t> </a:t>
            </a:r>
            <a:r>
              <a:rPr dirty="0"/>
              <a:t>SYSTEM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dfdrive.com/principles-of-management-books.html" TargetMode="External"/><Relationship Id="rId2" Type="http://schemas.openxmlformats.org/officeDocument/2006/relationships/hyperlink" Target="http://14.139.242.244/extra/library/library/_1402202006180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153400" cy="48209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Let’s Revise Previous lecture ....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143000"/>
            <a:ext cx="9707117" cy="54938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600" b="1" dirty="0" smtClean="0">
                <a:solidFill>
                  <a:srgbClr val="FF0000"/>
                </a:solidFill>
              </a:rPr>
              <a:t>Peter Ferdinand </a:t>
            </a:r>
            <a:r>
              <a:rPr lang="en-GB" sz="2600" b="1" dirty="0" err="1" smtClean="0">
                <a:solidFill>
                  <a:srgbClr val="FF0000"/>
                </a:solidFill>
              </a:rPr>
              <a:t>Drucker</a:t>
            </a:r>
            <a:r>
              <a:rPr lang="en-GB" sz="2600" dirty="0" smtClean="0"/>
              <a:t> </a:t>
            </a:r>
            <a:r>
              <a:rPr lang="en-GB" sz="2600" dirty="0" smtClean="0">
                <a:solidFill>
                  <a:srgbClr val="FF0000"/>
                </a:solidFill>
              </a:rPr>
              <a:t>Management Dimensions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An Austrian-born American management consultant, educator, and author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Best book – The Practice of Management -1956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Introduced Management BY Objectives (MBO) – 1954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sz="20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Five Management Dimensions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Purpose and Mission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Productive work and Worker Achievement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Social Impacts and Social Responsibilities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Time Dimension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Administration and Entrepreneurship</a:t>
            </a:r>
          </a:p>
          <a:p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9907"/>
            <a:ext cx="5601079" cy="492443"/>
          </a:xfrm>
        </p:spPr>
        <p:txBody>
          <a:bodyPr/>
          <a:lstStyle/>
          <a:p>
            <a:r>
              <a:rPr lang="en-GB" dirty="0" smtClean="0"/>
              <a:t>Significance of Indian Ethos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990601"/>
            <a:ext cx="9660635" cy="5410200"/>
          </a:xfrm>
        </p:spPr>
        <p:txBody>
          <a:bodyPr/>
          <a:lstStyle/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7.Passion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Leaders preach passion towards work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Come with innovative ideas </a:t>
            </a:r>
          </a:p>
          <a:p>
            <a:pPr marL="342900" indent="-342900"/>
            <a:r>
              <a:rPr lang="en-GB" sz="2200" dirty="0" smtClean="0"/>
              <a:t> </a:t>
            </a:r>
          </a:p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8.Low of Giving and Receiving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Encourage to do good for society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Receive back from society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9. Law of Dharma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Dharma means mission or purpose of life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Encourage workers to achieve organisation mission 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10. Law of Karma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What you sow is what you reap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Cause and effect relationship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endParaRPr lang="en-GB" sz="22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9907"/>
            <a:ext cx="5601079" cy="492443"/>
          </a:xfrm>
        </p:spPr>
        <p:txBody>
          <a:bodyPr/>
          <a:lstStyle/>
          <a:p>
            <a:r>
              <a:rPr lang="en-GB" dirty="0" smtClean="0"/>
              <a:t>Significance of Indian Ethos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990601"/>
            <a:ext cx="9660635" cy="4585871"/>
          </a:xfrm>
        </p:spPr>
        <p:txBody>
          <a:bodyPr/>
          <a:lstStyle/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11.Humility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Must practice art of humility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Accept mistakes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Give credit who deserve </a:t>
            </a:r>
          </a:p>
          <a:p>
            <a:pPr marL="342900" indent="-342900"/>
            <a:r>
              <a:rPr lang="en-GB" sz="2200" dirty="0" smtClean="0"/>
              <a:t> </a:t>
            </a:r>
          </a:p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12.Loyalty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Must loyal to organisation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Protect interest of organisation 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endParaRPr lang="en-GB" sz="22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8061580" cy="492443"/>
          </a:xfrm>
        </p:spPr>
        <p:txBody>
          <a:bodyPr/>
          <a:lstStyle/>
          <a:p>
            <a:pPr algn="ctr"/>
            <a:r>
              <a:rPr lang="en-GB" dirty="0" smtClean="0"/>
              <a:t>SUMMARY ....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>
          <a:xfrm>
            <a:off x="6858000" y="1981200"/>
            <a:ext cx="4724400" cy="4708981"/>
          </a:xfrm>
        </p:spPr>
        <p:txBody>
          <a:bodyPr/>
          <a:lstStyle/>
          <a:p>
            <a:pPr marL="342900" indent="-342900">
              <a:lnSpc>
                <a:spcPct val="150000"/>
              </a:lnSpc>
            </a:pPr>
            <a:r>
              <a:rPr lang="en-GB" dirty="0" smtClean="0"/>
              <a:t>6</a:t>
            </a:r>
            <a:r>
              <a:rPr lang="en-GB" sz="2400" dirty="0" smtClean="0"/>
              <a:t>. Passion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7. Law of Giving and Receiving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8. Law of Dharma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9. Law of Karma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10. Attitude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11. Humility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12. Loyalty </a:t>
            </a:r>
          </a:p>
          <a:p>
            <a:pPr marL="342900" indent="-342900">
              <a:lnSpc>
                <a:spcPct val="150000"/>
              </a:lnSpc>
            </a:pPr>
            <a:endParaRPr lang="en-GB" dirty="0" smtClean="0"/>
          </a:p>
          <a:p>
            <a:pPr marL="342900" indent="-342900">
              <a:lnSpc>
                <a:spcPct val="150000"/>
              </a:lnSpc>
            </a:pPr>
            <a:r>
              <a:rPr lang="en-GB" dirty="0" smtClean="0"/>
              <a:t>  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sz="half" idx="2"/>
          </p:nvPr>
        </p:nvSpPr>
        <p:spPr>
          <a:xfrm>
            <a:off x="1143000" y="1577340"/>
            <a:ext cx="5181600" cy="4526280"/>
          </a:xfrm>
        </p:spPr>
        <p:txBody>
          <a:bodyPr/>
          <a:lstStyle/>
          <a:p>
            <a:pPr marL="342900" indent="-342900">
              <a:lnSpc>
                <a:spcPct val="150000"/>
              </a:lnSpc>
            </a:pPr>
            <a:r>
              <a:rPr lang="en-GB" sz="2800" dirty="0" smtClean="0">
                <a:solidFill>
                  <a:srgbClr val="FF0000"/>
                </a:solidFill>
              </a:rPr>
              <a:t>Indian Ethos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Ethos – Greek word means Character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/>
              <a:t>Significance of Indian Ethos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400" dirty="0" smtClean="0"/>
              <a:t>Ethics in functional areas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400" dirty="0" smtClean="0"/>
              <a:t>Respect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400" dirty="0" smtClean="0"/>
              <a:t>Equity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400" dirty="0" smtClean="0"/>
              <a:t>Authority and responsibility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400" dirty="0" smtClean="0"/>
              <a:t>Discipline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4 Tips for Writing Thank You Notes After An Interview - COOR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8305800" cy="53530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0"/>
            <a:ext cx="8737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04800"/>
            <a:ext cx="9448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8600"/>
            <a:ext cx="84582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11582400" cy="66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492443"/>
          </a:xfrm>
        </p:spPr>
        <p:txBody>
          <a:bodyPr/>
          <a:lstStyle/>
          <a:p>
            <a:r>
              <a:rPr lang="en-GB" dirty="0" smtClean="0"/>
              <a:t>Reference Books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143001"/>
            <a:ext cx="9829801" cy="355481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lphaUcParenR"/>
            </a:pPr>
            <a:r>
              <a:rPr lang="en-GB" sz="2200" dirty="0" smtClean="0"/>
              <a:t>SYBCOM : COMMERCE III REFERENCE BOOKS LIST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200" dirty="0" smtClean="0"/>
              <a:t>Management Principles And Practices  by </a:t>
            </a:r>
            <a:r>
              <a:rPr lang="en-GB" sz="2200" dirty="0" err="1" smtClean="0">
                <a:solidFill>
                  <a:srgbClr val="FF0000"/>
                </a:solidFill>
              </a:rPr>
              <a:t>M.Sakthivel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err="1" smtClean="0">
                <a:solidFill>
                  <a:srgbClr val="FF0000"/>
                </a:solidFill>
              </a:rPr>
              <a:t>Murugan</a:t>
            </a:r>
            <a:endParaRPr lang="en-GB" sz="22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200" dirty="0" smtClean="0"/>
              <a:t>Principles of Management by </a:t>
            </a:r>
            <a:r>
              <a:rPr lang="en-GB" sz="2200" dirty="0" err="1" smtClean="0">
                <a:solidFill>
                  <a:srgbClr val="FF0000"/>
                </a:solidFill>
              </a:rPr>
              <a:t>T.Ramasamy</a:t>
            </a:r>
            <a:endParaRPr lang="en-GB" sz="2200" dirty="0" smtClean="0">
              <a:solidFill>
                <a:srgbClr val="FF0000"/>
              </a:solidFill>
              <a:hlinkClick r:id="rId2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200" dirty="0" smtClean="0">
                <a:hlinkClick r:id="rId2"/>
              </a:rPr>
              <a:t>http://14.139.242.244/extra/library/library/_14022020061808</a:t>
            </a:r>
            <a:endParaRPr lang="en-GB" sz="22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200" dirty="0" smtClean="0"/>
              <a:t>PrinciplesofManagement.pdf4.	</a:t>
            </a:r>
          </a:p>
          <a:p>
            <a:pPr marL="342900" indent="-342900">
              <a:lnSpc>
                <a:spcPct val="150000"/>
              </a:lnSpc>
            </a:pPr>
            <a:r>
              <a:rPr lang="en-GB" sz="2200" dirty="0" smtClean="0"/>
              <a:t> </a:t>
            </a:r>
            <a:r>
              <a:rPr lang="en-GB" sz="2200" dirty="0" smtClean="0">
                <a:hlinkClick r:id="rId3"/>
              </a:rPr>
              <a:t>https://www.pdfdrive.com/principles-of-management-books.html</a:t>
            </a:r>
            <a:endParaRPr lang="en-GB" sz="2200" dirty="0" smtClean="0"/>
          </a:p>
          <a:p>
            <a:pPr marL="342900" indent="-342900">
              <a:lnSpc>
                <a:spcPct val="150000"/>
              </a:lnSpc>
            </a:pPr>
            <a:r>
              <a:rPr lang="en-GB" sz="2200" dirty="0" smtClean="0"/>
              <a:t>    (free </a:t>
            </a:r>
            <a:r>
              <a:rPr lang="en-GB" sz="2200" dirty="0" err="1" smtClean="0"/>
              <a:t>ebooks</a:t>
            </a:r>
            <a:r>
              <a:rPr lang="en-GB" sz="2200" dirty="0" smtClean="0"/>
              <a:t>)</a:t>
            </a:r>
            <a:endParaRPr lang="en-US" sz="2200" dirty="0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0600" y="762001"/>
            <a:ext cx="9339834" cy="66601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Indian Management Thoughts</a:t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6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Indian Ethos in Management</a:t>
            </a: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n-GB" sz="6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n-GB" sz="6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9907"/>
            <a:ext cx="8610600" cy="863093"/>
          </a:xfrm>
        </p:spPr>
        <p:txBody>
          <a:bodyPr/>
          <a:lstStyle/>
          <a:p>
            <a:r>
              <a:rPr lang="en-GB" sz="4000" dirty="0" smtClean="0"/>
              <a:t>Meaning of Indian Ethos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3" y="1568652"/>
            <a:ext cx="5439917" cy="480131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600" dirty="0" smtClean="0"/>
              <a:t>Ethos is Greek word which means “Character”</a:t>
            </a:r>
          </a:p>
          <a:p>
            <a:pPr>
              <a:lnSpc>
                <a:spcPct val="150000"/>
              </a:lnSpc>
            </a:pPr>
            <a:endParaRPr lang="en-GB" sz="2600" dirty="0" smtClean="0"/>
          </a:p>
          <a:p>
            <a:pPr>
              <a:lnSpc>
                <a:spcPct val="150000"/>
              </a:lnSpc>
            </a:pPr>
            <a:r>
              <a:rPr lang="en-GB" sz="2600" dirty="0" smtClean="0"/>
              <a:t>Derived from ancient Indian Scriptures like </a:t>
            </a:r>
            <a:r>
              <a:rPr lang="en-GB" sz="2600" dirty="0" err="1" smtClean="0"/>
              <a:t>vedas</a:t>
            </a:r>
            <a:r>
              <a:rPr lang="en-GB" sz="2600" dirty="0" smtClean="0"/>
              <a:t>, </a:t>
            </a:r>
            <a:r>
              <a:rPr lang="en-GB" sz="2600" dirty="0" err="1" smtClean="0"/>
              <a:t>Upanishads,Manusmriti</a:t>
            </a:r>
            <a:r>
              <a:rPr lang="en-GB" sz="2600" dirty="0" smtClean="0"/>
              <a:t> etc,</a:t>
            </a:r>
          </a:p>
          <a:p>
            <a:endParaRPr lang="en-GB" sz="2600" dirty="0" smtClean="0"/>
          </a:p>
          <a:p>
            <a:r>
              <a:rPr lang="en-GB" sz="2600" dirty="0" smtClean="0"/>
              <a:t> </a:t>
            </a:r>
          </a:p>
          <a:p>
            <a:endParaRPr lang="en-GB" sz="2600" dirty="0" smtClean="0"/>
          </a:p>
        </p:txBody>
      </p:sp>
      <p:pic>
        <p:nvPicPr>
          <p:cNvPr id="9218" name="Picture 2" descr="What are Vedic values, aka 'Indian Ethos' of the Hindus? - Devdut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1447800"/>
            <a:ext cx="3581400" cy="45910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820" y="279907"/>
            <a:ext cx="4442459" cy="615553"/>
          </a:xfrm>
        </p:spPr>
        <p:txBody>
          <a:bodyPr/>
          <a:lstStyle/>
          <a:p>
            <a:r>
              <a:rPr lang="en-GB" sz="4000" dirty="0" smtClean="0"/>
              <a:t>DEFINITIONS 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295400"/>
            <a:ext cx="10515600" cy="249299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GB" sz="2600" dirty="0" smtClean="0"/>
              <a:t>“the characteristic spirit and beliefs of community or people which distinguishes one culture from the other”- </a:t>
            </a:r>
            <a:r>
              <a:rPr lang="en-GB" sz="2600" dirty="0" smtClean="0">
                <a:solidFill>
                  <a:srgbClr val="FF0000"/>
                </a:solidFill>
              </a:rPr>
              <a:t>Oxford Dictionary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1160" y="0"/>
            <a:ext cx="8854440" cy="66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9907"/>
            <a:ext cx="5601079" cy="492443"/>
          </a:xfrm>
        </p:spPr>
        <p:txBody>
          <a:bodyPr/>
          <a:lstStyle/>
          <a:p>
            <a:r>
              <a:rPr lang="en-GB" dirty="0" smtClean="0"/>
              <a:t>Significance of Indian Ethos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5682" y="1568653"/>
            <a:ext cx="9660635" cy="3170099"/>
          </a:xfrm>
        </p:spPr>
        <p:txBody>
          <a:bodyPr/>
          <a:lstStyle/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1. Ethics in Functional Areas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Production – Focus on quality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Marketing – Right product, price place and promotion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Finance _ obtaining funds from right sources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Human Resources – Fair Hr Policies </a:t>
            </a:r>
          </a:p>
          <a:p>
            <a:pPr marL="342900" indent="-342900"/>
            <a:endParaRPr lang="en-GB" sz="2200" dirty="0" smtClean="0"/>
          </a:p>
          <a:p>
            <a:pPr marL="342900" indent="-342900"/>
            <a:r>
              <a:rPr lang="en-GB" sz="2600" dirty="0" smtClean="0">
                <a:solidFill>
                  <a:srgbClr val="FF0000"/>
                </a:solidFill>
              </a:rPr>
              <a:t>2. Respect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Self respect and respect to others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Respect views and opinion of other managers and subordinates </a:t>
            </a:r>
            <a:endParaRPr lang="en-US" sz="2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9907"/>
            <a:ext cx="5601079" cy="492443"/>
          </a:xfrm>
        </p:spPr>
        <p:txBody>
          <a:bodyPr/>
          <a:lstStyle/>
          <a:p>
            <a:r>
              <a:rPr lang="en-GB" dirty="0" smtClean="0"/>
              <a:t>Significance of Indian Ethos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066801"/>
            <a:ext cx="9660635" cy="5562600"/>
          </a:xfrm>
        </p:spPr>
        <p:txBody>
          <a:bodyPr/>
          <a:lstStyle/>
          <a:p>
            <a:pPr marL="342900" indent="-342900"/>
            <a:r>
              <a:rPr lang="en-GB" sz="2600" dirty="0" smtClean="0"/>
              <a:t>3. </a:t>
            </a:r>
            <a:r>
              <a:rPr lang="en-GB" sz="2600" dirty="0" smtClean="0">
                <a:solidFill>
                  <a:srgbClr val="FF0000"/>
                </a:solidFill>
              </a:rPr>
              <a:t>Equity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Give fair and justice treatment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No partialities and undue favours</a:t>
            </a:r>
          </a:p>
          <a:p>
            <a:pPr marL="342900" indent="-342900"/>
            <a:r>
              <a:rPr lang="en-GB" sz="2200" dirty="0" smtClean="0"/>
              <a:t> </a:t>
            </a:r>
          </a:p>
          <a:p>
            <a:pPr marL="342900" indent="-342900"/>
            <a:r>
              <a:rPr lang="en-GB" sz="2200" dirty="0" smtClean="0"/>
              <a:t>4. </a:t>
            </a:r>
            <a:r>
              <a:rPr lang="en-GB" sz="2600" dirty="0" smtClean="0">
                <a:solidFill>
                  <a:srgbClr val="FF0000"/>
                </a:solidFill>
              </a:rPr>
              <a:t>Authority and Responsibility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Do not misuse authority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Take responsibility of work 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200" dirty="0" smtClean="0"/>
          </a:p>
          <a:p>
            <a:pPr marL="342900" indent="-342900"/>
            <a:endParaRPr lang="en-GB" sz="2200" dirty="0" smtClean="0"/>
          </a:p>
          <a:p>
            <a:pPr marL="342900" indent="-342900"/>
            <a:r>
              <a:rPr lang="en-GB" sz="2600" dirty="0" smtClean="0"/>
              <a:t>5. </a:t>
            </a:r>
            <a:r>
              <a:rPr lang="en-GB" sz="2600" dirty="0" smtClean="0">
                <a:solidFill>
                  <a:srgbClr val="FF0000"/>
                </a:solidFill>
              </a:rPr>
              <a:t>Discipline</a:t>
            </a:r>
            <a:r>
              <a:rPr lang="en-GB" sz="2600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Work with application and dedication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For benefits of the organisation </a:t>
            </a:r>
          </a:p>
          <a:p>
            <a:pPr marL="342900" indent="-342900"/>
            <a:endParaRPr lang="en-GB" sz="2200" dirty="0" smtClean="0"/>
          </a:p>
          <a:p>
            <a:pPr marL="342900" indent="-342900"/>
            <a:r>
              <a:rPr lang="en-GB" sz="2200" dirty="0" smtClean="0">
                <a:solidFill>
                  <a:srgbClr val="FF0000"/>
                </a:solidFill>
              </a:rPr>
              <a:t>6. </a:t>
            </a:r>
            <a:r>
              <a:rPr lang="en-GB" sz="2600" dirty="0" smtClean="0">
                <a:solidFill>
                  <a:srgbClr val="FF0000"/>
                </a:solidFill>
              </a:rPr>
              <a:t>Attitude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Emphasis on positive attitude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/>
              <a:t>Importance to good thoughts and actions </a:t>
            </a:r>
            <a:endParaRPr lang="en-US" sz="2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339</Words>
  <Application>Microsoft Office PowerPoint</Application>
  <PresentationFormat>Custom</PresentationFormat>
  <Paragraphs>107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Let’s Revise Previous lecture ....</vt:lpstr>
      <vt:lpstr>Slide 2</vt:lpstr>
      <vt:lpstr>Reference Books </vt:lpstr>
      <vt:lpstr> Indian Management Thoughts Indian Ethos in Management   </vt:lpstr>
      <vt:lpstr>Meaning of Indian Ethos </vt:lpstr>
      <vt:lpstr>DEFINITIONS </vt:lpstr>
      <vt:lpstr>Slide 7</vt:lpstr>
      <vt:lpstr>Significance of Indian Ethos </vt:lpstr>
      <vt:lpstr>Significance of Indian Ethos</vt:lpstr>
      <vt:lpstr>Significance of Indian Ethos</vt:lpstr>
      <vt:lpstr>Significance of Indian Ethos</vt:lpstr>
      <vt:lpstr>SUMMARY ....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MARKETING INFORMATION SYSTEM   </dc:title>
  <cp:lastModifiedBy>Windows User</cp:lastModifiedBy>
  <cp:revision>47</cp:revision>
  <dcterms:created xsi:type="dcterms:W3CDTF">2020-06-24T17:45:06Z</dcterms:created>
  <dcterms:modified xsi:type="dcterms:W3CDTF">2020-08-25T20:53:15Z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2020-06-24T00:00:00Z</vt:filetime>
  </property>
</Properties>
</file>