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90" d="100"/>
          <a:sy n="90" d="100"/>
        </p:scale>
        <p:origin x="307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9/11/2020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F1CBD-0158-4E12-9213-F7FE880263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PR VS. Advertising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E12C29-BFB9-4393-9936-A422EFB6E9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Divya Narang Tinna</a:t>
            </a:r>
          </a:p>
          <a:p>
            <a:r>
              <a:rPr lang="en-IN" dirty="0"/>
              <a:t>Assistant Professor, BAMMC</a:t>
            </a:r>
          </a:p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3FB761-F769-4F19-8562-C4A7E1D317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964" b="38900"/>
          <a:stretch/>
        </p:blipFill>
        <p:spPr>
          <a:xfrm>
            <a:off x="2149875" y="370925"/>
            <a:ext cx="7892249" cy="89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145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2A174-8EA8-4137-B227-D48D5DA5B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VS. Marketing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F8130A1-EB26-493C-B99C-0E38E62415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9852955"/>
              </p:ext>
            </p:extLst>
          </p:nvPr>
        </p:nvGraphicFramePr>
        <p:xfrm>
          <a:off x="2231136" y="2240860"/>
          <a:ext cx="7731123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041">
                  <a:extLst>
                    <a:ext uri="{9D8B030D-6E8A-4147-A177-3AD203B41FA5}">
                      <a16:colId xmlns:a16="http://schemas.microsoft.com/office/drawing/2014/main" val="1589218559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377917560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29739127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Marketing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509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5. Target Audience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Internal and External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Customers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075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6. Longevity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Believes in building long term relationship.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Relatively short term activity. Marketing seeks to drive instant, tangible sales success.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137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7. Legitimacy of messages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Messages delivered through articles, conference speakers or reputable bloggers are subconsciously regarded by consumers as more legitimate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Generally, people can clearly recognize that advertising and marketing are driven by a company’s desire to increase sales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908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818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EB2EC-F250-4C9B-89DA-B7F35788A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VS. Journalism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EFAECC7-805D-423A-8385-A967FDB874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6656867"/>
              </p:ext>
            </p:extLst>
          </p:nvPr>
        </p:nvGraphicFramePr>
        <p:xfrm>
          <a:off x="2230438" y="2638425"/>
          <a:ext cx="7731124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5562">
                  <a:extLst>
                    <a:ext uri="{9D8B030D-6E8A-4147-A177-3AD203B41FA5}">
                      <a16:colId xmlns:a16="http://schemas.microsoft.com/office/drawing/2014/main" val="3309206723"/>
                    </a:ext>
                  </a:extLst>
                </a:gridCol>
                <a:gridCol w="3865562">
                  <a:extLst>
                    <a:ext uri="{9D8B030D-6E8A-4147-A177-3AD203B41FA5}">
                      <a16:colId xmlns:a16="http://schemas.microsoft.com/office/drawing/2014/main" val="510937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Journalism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364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Targeted Audience (Stakeholders)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Mass Audience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595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About good image and reputation of the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It is about facts and truth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088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Works in the interest of a client or company</a:t>
                      </a:r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Works in the interest of general public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621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PR is formative and influential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Journalism is factual, objective and truthful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042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412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9E173-FBB5-4BCA-A3D3-BC715506B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VS. Journalism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95F5883-1778-4372-9765-5488CC7503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370392"/>
              </p:ext>
            </p:extLst>
          </p:nvPr>
        </p:nvGraphicFramePr>
        <p:xfrm>
          <a:off x="2230438" y="2638425"/>
          <a:ext cx="7731124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5562">
                  <a:extLst>
                    <a:ext uri="{9D8B030D-6E8A-4147-A177-3AD203B41FA5}">
                      <a16:colId xmlns:a16="http://schemas.microsoft.com/office/drawing/2014/main" val="2310416636"/>
                    </a:ext>
                  </a:extLst>
                </a:gridCol>
                <a:gridCol w="3865562">
                  <a:extLst>
                    <a:ext uri="{9D8B030D-6E8A-4147-A177-3AD203B41FA5}">
                      <a16:colId xmlns:a16="http://schemas.microsoft.com/office/drawing/2014/main" val="404065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Journalism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548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PR’s responsibility is to inform the public and to change the attitude and behaviour to benefit a certain organization/cause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Gathering, Selecting, Writing and Editing News etc.</a:t>
                      </a:r>
                    </a:p>
                    <a:p>
                      <a:r>
                        <a:rPr lang="en-IN" dirty="0"/>
                        <a:t>To educate, To inform and to entertain etc.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645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PR is concerned with commercial aspect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Journalism is concerned with civic aspect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635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0330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FAD-D0C6-45B7-B3BF-8B6C86E2A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VS. 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131C7-2A91-4788-BE7D-4E2A64A5A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PR can not replace advertising</a:t>
            </a:r>
          </a:p>
          <a:p>
            <a:r>
              <a:rPr lang="en-IN" dirty="0"/>
              <a:t>But, it can help to increase sales</a:t>
            </a:r>
          </a:p>
          <a:p>
            <a:r>
              <a:rPr lang="en-IN" dirty="0"/>
              <a:t>It can change consumer’s perception</a:t>
            </a:r>
          </a:p>
          <a:p>
            <a:r>
              <a:rPr lang="en-IN" dirty="0"/>
              <a:t>But, sometimes advertisements are not necessary</a:t>
            </a:r>
          </a:p>
          <a:p>
            <a:r>
              <a:rPr lang="en-IN" dirty="0"/>
              <a:t>Ads have a greater role in selling tangible products</a:t>
            </a:r>
          </a:p>
          <a:p>
            <a:r>
              <a:rPr lang="en-IN" dirty="0"/>
              <a:t>PR creates good image</a:t>
            </a:r>
          </a:p>
          <a:p>
            <a:r>
              <a:rPr lang="en-IN" dirty="0"/>
              <a:t>Advertising can take advantage of that image</a:t>
            </a:r>
          </a:p>
        </p:txBody>
      </p:sp>
    </p:spTree>
    <p:extLst>
      <p:ext uri="{BB962C8B-B14F-4D97-AF65-F5344CB8AC3E}">
        <p14:creationId xmlns:p14="http://schemas.microsoft.com/office/powerpoint/2010/main" val="2568467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FD12F-2DE8-410E-9ADD-E071D5E6E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VS. AD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6BB8194-D769-49C0-82E1-5CE4DBBAB8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907420"/>
              </p:ext>
            </p:extLst>
          </p:nvPr>
        </p:nvGraphicFramePr>
        <p:xfrm>
          <a:off x="2230438" y="2638425"/>
          <a:ext cx="7731123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041">
                  <a:extLst>
                    <a:ext uri="{9D8B030D-6E8A-4147-A177-3AD203B41FA5}">
                      <a16:colId xmlns:a16="http://schemas.microsoft.com/office/drawing/2014/main" val="4246045651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1027165698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5688736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963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1. Paid Space/Free Coverage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Focus on getting free coverage through Press Conferences, Press Releases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Company pays for 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928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2.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Media is not obliged to cover the event or publish the press release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Control over the content as company pays for 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209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5471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5D21-1F4F-4256-AE08-44C0C7204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VS. AD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FFC64DA-28D6-4BA2-9FF4-713126FE41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267517"/>
              </p:ext>
            </p:extLst>
          </p:nvPr>
        </p:nvGraphicFramePr>
        <p:xfrm>
          <a:off x="2230438" y="2638425"/>
          <a:ext cx="7731123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041">
                  <a:extLst>
                    <a:ext uri="{9D8B030D-6E8A-4147-A177-3AD203B41FA5}">
                      <a16:colId xmlns:a16="http://schemas.microsoft.com/office/drawing/2014/main" val="2578805774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3071669761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21666533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44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3. Shelf Life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Same Press Release can not be used again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Longer shelf life.</a:t>
                      </a:r>
                    </a:p>
                    <a:p>
                      <a:r>
                        <a:rPr lang="en-IN" dirty="0"/>
                        <a:t>Till the time company pays for it.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303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4. Wise consumers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Company gets unpaid publicity when media endorses your product or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Consumers are aware about the selling message/purpose behind the ad.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717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54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FFA1B-0576-4126-AD91-0E7D7AB5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VS. AD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3A53F719-75B7-49AF-BC4A-CD45057CDC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482576"/>
              </p:ext>
            </p:extLst>
          </p:nvPr>
        </p:nvGraphicFramePr>
        <p:xfrm>
          <a:off x="2230438" y="2638425"/>
          <a:ext cx="7731123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041">
                  <a:extLst>
                    <a:ext uri="{9D8B030D-6E8A-4147-A177-3AD203B41FA5}">
                      <a16:colId xmlns:a16="http://schemas.microsoft.com/office/drawing/2014/main" val="3056402661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273172278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23802799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31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5. Contacts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 officials develop contact with media and other stakeholders. Their contacts are not limited to in-house communication.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Main contacts are co-workers, agency, clients and media.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677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6. Target Audience/Scope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Internal and External</a:t>
                      </a:r>
                    </a:p>
                    <a:p>
                      <a:r>
                        <a:rPr lang="en-IN" dirty="0"/>
                        <a:t>(Media, Employees, Govt., Community, Customers etc.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Narrow (Customers, Clients, Media)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450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1862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47589-5B2D-4C69-973F-8D7C5972B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VS. AD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5C63981-0481-4421-9B82-8EA6D968E4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881499"/>
              </p:ext>
            </p:extLst>
          </p:nvPr>
        </p:nvGraphicFramePr>
        <p:xfrm>
          <a:off x="2230438" y="2638425"/>
          <a:ext cx="7731123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041">
                  <a:extLst>
                    <a:ext uri="{9D8B030D-6E8A-4147-A177-3AD203B41FA5}">
                      <a16:colId xmlns:a16="http://schemas.microsoft.com/office/drawing/2014/main" val="970843267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3959664705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61704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032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7. Special Events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CSR, Sponsorship, Collaboration, Campaign etc. </a:t>
                      </a:r>
                    </a:p>
                    <a:p>
                      <a:r>
                        <a:rPr lang="en-IN" dirty="0"/>
                        <a:t>Press Release is sent to the Media.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Ad might not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167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8. Writing Style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No nonsense news style. Inverted pyramid style.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Buy now!</a:t>
                      </a:r>
                    </a:p>
                    <a:p>
                      <a:r>
                        <a:rPr lang="en-IN" dirty="0"/>
                        <a:t>Call Now!</a:t>
                      </a:r>
                    </a:p>
                    <a:p>
                      <a:r>
                        <a:rPr lang="en-IN" dirty="0"/>
                        <a:t>Offer valid till the stock lasts!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331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218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574C4-FE68-4BC2-A976-F4E4A2D91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PR VS. AD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DADB310-CEC6-4045-8D4D-41B058FAFA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735591"/>
              </p:ext>
            </p:extLst>
          </p:nvPr>
        </p:nvGraphicFramePr>
        <p:xfrm>
          <a:off x="2230438" y="2638425"/>
          <a:ext cx="7731123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041">
                  <a:extLst>
                    <a:ext uri="{9D8B030D-6E8A-4147-A177-3AD203B41FA5}">
                      <a16:colId xmlns:a16="http://schemas.microsoft.com/office/drawing/2014/main" val="1420810199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324696528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627406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899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9. Creativity/Nose for News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PRO should have a nose for news. He should know when to send the press release.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One has to be creative to design new advertisements.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537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2398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764B0-2693-4821-8BB9-8B21431C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 Marketing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804CBE2-99EB-4871-A296-D23941FD2E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500362"/>
              </p:ext>
            </p:extLst>
          </p:nvPr>
        </p:nvGraphicFramePr>
        <p:xfrm>
          <a:off x="2230438" y="2638425"/>
          <a:ext cx="7731123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041">
                  <a:extLst>
                    <a:ext uri="{9D8B030D-6E8A-4147-A177-3AD203B41FA5}">
                      <a16:colId xmlns:a16="http://schemas.microsoft.com/office/drawing/2014/main" val="3617836447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1468699013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10358129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Marketing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766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IN" dirty="0"/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Maintains good image. Builds relationship with various stakeholders.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Promotes the transfer of goods and services from producer to the consumer.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284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2. Explicit goals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Mutual Understanding or positioning of the organization with its public.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Marketing’s immediate goal is sales.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1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369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F0589-DBF8-4740-94BA-0571B83D9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 VS. Marketing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95980A0-B237-470F-9002-76FDF88A8A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9904905"/>
              </p:ext>
            </p:extLst>
          </p:nvPr>
        </p:nvGraphicFramePr>
        <p:xfrm>
          <a:off x="2230438" y="2638425"/>
          <a:ext cx="7731123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7041">
                  <a:extLst>
                    <a:ext uri="{9D8B030D-6E8A-4147-A177-3AD203B41FA5}">
                      <a16:colId xmlns:a16="http://schemas.microsoft.com/office/drawing/2014/main" val="1182481011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2170779793"/>
                    </a:ext>
                  </a:extLst>
                </a:gridCol>
                <a:gridCol w="2577041">
                  <a:extLst>
                    <a:ext uri="{9D8B030D-6E8A-4147-A177-3AD203B41FA5}">
                      <a16:colId xmlns:a16="http://schemas.microsoft.com/office/drawing/2014/main" val="1171315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Marketing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7068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3. Implicit Goals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Positive Perception and </a:t>
                      </a:r>
                    </a:p>
                    <a:p>
                      <a:r>
                        <a:rPr lang="en-IN" dirty="0"/>
                        <a:t>Favourable attitude.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To earn profit and maximise wealth.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719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4. 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PR’s measure of success is expressed by way of public opinion or other evidence of public support.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Sales Data or Growth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9025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5773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240</TotalTime>
  <Words>642</Words>
  <Application>Microsoft Office PowerPoint</Application>
  <PresentationFormat>Widescreen</PresentationFormat>
  <Paragraphs>116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Parcel</vt:lpstr>
      <vt:lpstr>PR VS. Advertising</vt:lpstr>
      <vt:lpstr>PR VS. AD</vt:lpstr>
      <vt:lpstr>PR VS. AD</vt:lpstr>
      <vt:lpstr>PR VS. AD</vt:lpstr>
      <vt:lpstr>PR VS. AD</vt:lpstr>
      <vt:lpstr>PR VS. AD</vt:lpstr>
      <vt:lpstr>PR VS. AD</vt:lpstr>
      <vt:lpstr>PR VS Marketing</vt:lpstr>
      <vt:lpstr>PR VS. Marketing</vt:lpstr>
      <vt:lpstr>PR VS. Marketing</vt:lpstr>
      <vt:lpstr>PR VS. Journalism</vt:lpstr>
      <vt:lpstr>PR VS. Journalism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 VS. Advertising</dc:title>
  <dc:creator>Nilit Tinna</dc:creator>
  <cp:lastModifiedBy>Nilit Tinna</cp:lastModifiedBy>
  <cp:revision>13</cp:revision>
  <dcterms:created xsi:type="dcterms:W3CDTF">2020-09-10T23:11:24Z</dcterms:created>
  <dcterms:modified xsi:type="dcterms:W3CDTF">2020-09-11T14:11:54Z</dcterms:modified>
</cp:coreProperties>
</file>