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Override1.xml" ContentType="application/vnd.openxmlformats-officedocument.themeOverr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sldIdLst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8T13:29:38.813"/>
    </inkml:context>
    <inkml:brush xml:id="br0">
      <inkml:brushProperty name="width" value="0.10583" units="cm"/>
      <inkml:brushProperty name="height" value="0.10583" units="cm"/>
      <inkml:brushProperty name="color" value="#177D36"/>
    </inkml:brush>
  </inkml:definitions>
  <inkml:trace contextRef="#ctx0" brushRef="#br0">8387 0 0,'0'26'328,"0"1"-312,26-1 46,-26 0-31,0 1-15,0-1-16,27 1 16,-27 26-1,0-27 1,0 1-16,0-1 15,0 1-15,0-1 16,0 1-16,26 25 16,-26-25-16,0-1 15,0 1-15,0-1 16,0 1 15,0-1-15,0 1-1,0 26 1,-26-53 468,-1 0-468,1 0-16,-1 0 16,1 0 15,-1 0-15,1 0-16,0 0 15,-1 0 63,27-27-62,-26 27 0,26-26-16,-27 26 15,-52-27-15,-106 1 16,52 26-16,54 0 15,26 0-15,27 0 16,-1 0-16,1 0 16,-1 0-1,1 0-15,-27 0 16,26 0-16,1-27 0,26 1 16,0-1-1,-27 27 1,1 0-1,0 0 1,-27 0 0,-53 0-16,53 0 15,0 0-15,26 0 0,1 0 16,0 0-16,-27 0 16,26 0-1,1 0-15,-1 0 78,-26 0 235,27 27-298,-1-27-15,-25 0 16,25 0-16,1 0 16,-1 0-16,-26 0 359,27 0-343,-1 0-16,1 0 15,-1 0-15,-26 0 16,27 0-16,0 0 16,-1 0 187,-26 26-203,27-26 15,-1 0-15,1 0 16,-1 0-16,-26 0 16,27 0-1,0 0-15,-1 0 31,-52 27-15,-80-1-16,80 27 16,26-53-16,-133 27 15,81-27-15,-28 26 16,54-26-16,26 0 0,27 0 16,-1 0-1,-26 0-15,27 0 16,-1 0-16,1 0 15,-1 0 17,1 26-32,-106 27 15,79-26-15,0-27 16,26 26-16,1-26 0,-27 0 16,-53 27-16,0-1 15,80-26-15,-27 0 16,0 0-16,27 0 15,-1 0-15,1 0 16,-1 0-16,1 0 16,-1 0-1,-79 27 1,1-1-16,25-26 16,27 0-16,0 0 15,0 0-15,1 53 16,-1-26-16,0 25 15,-27-52-15,54 0 16,-1 0-16,1 0 16,-1 0-16,1 0 15,0 0-15,-27 0 16,26 0-16,1 0 16,-1 27-16,-26-27 15,27 0-15,-1 0 16,-25 0-16,25 0 15,1 0-15,-1 0 16,1 0-16,-27 0 16,-27 0-16,27 0 15,1 0-15,-1 0 16,26 0-16,1 0 16,-27 0-16,0 0 15,0 0-15,0 0 16,-26 0-16,26 0 15,26 0-15,1 0 16,-1 0-16,1 0 0,-1 0 16,-25 0-1,25 0-15,1 0 16,-1 0-16,1 0 16,-1 0-16,1 0 15,-1 0 1,-26 0-16,27 0 15,0 0-15,-1 0 16,1 0-16,-1 0 31,1 0 32,-1 0-63,-79 0 15,27 26-15,0 1 16,-54-1-16,54 1 16,0-1-16,26-26 15,0 0-15,26 0 16,1 0-16,-1 0 16,1 0-16,-1 0 15,1 0 1,0 0 15,-27 0-31,0 27 16,26-1-16,1 27 15,12-53-15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8T13:29:15.857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0 244 0,'132'0'297,"27"0"-297,-27 0 16,53 0-16,1 0 15,25 0-15,-105 0 16,-27 0-16,54 0 16,-80 0-16,0 0 15,-27 0-15,0 0 0,27 26 16,-26-26-1,-1 0-15,1 26 32,26-26-17,0 0-15,26 0 16,-53 0-16,27 0 16,0 0-16,0 0 15,27 0-15,-28 0 16,28 0-16,-1 0 15,80 0-15,-53 0 16,0 0-16,-27 0 16,27 0-16,0 0 15,-27-26-15,27 26 0,53-53 16,-80 27-16,53-1 16,27 27-16,-53-26 15,79-1-15,-26-26 16,79 53-16,-132 0 15,53-26-15,-80 26 16,27 0-16,-27 0 16,-26 0-16,0 0 15,-27 0-15,27 0 16,27 0-16,-27 0 16,0 0-16,-1 0 15,1 0-15,27 0 16,26-27-16,-27 27 15,27 0-15,-27 0 16,-26 0-16,0 0 16,53 0-16,-80 0 0,27 0 15,0 0-15,-26 27 16,25-27-16,-25 26 16,-27 1-1,0-1-15,0 1 31,26-1-31,27 1 16,0-1-16,0 1 16,27-1-16,-28 0 15,1 1-15,27-1 0,78-26 16,-52 0-16,53 0 16,-80 0-16,-26 0 15,-26 0-15,26 0 16,-27 0-1,1 0-15,26 53 79,79-26-79,27-27 15,-80 0-15,27 53 16,0-53-16,-53 0 15,-1 0-15,-25 0 0,26 0 16,-27 0-16,-26 26 47,0 1-16,0-1-31,0 1 16,0-1-1,0 27-15,0-27 16,0 1-16,0-1 16,0 1-16,0-1 15,0 1-15,0-1 16,0 27 0,0-27-16,0 1 15,0-1-15,0 1 16,0-1-1,0 1-15,0-1 16,0 1 31,27-1 172,-1 1-204,-26-1 1,0 1-16,0-1 16,0 0-16,0 1 0,0-1 15,0 1 16,0-1 16,0 1-15,0-1 46,0 1-16,0-1-31,0 1-15,0 25-16,0-25 31,0-1-15,0 1-16,0-1 31,0 1 375,0 26-359,0-27 0,0 1-16,0-1 32,0 1 249,0 25-296,0-25 0,0-1-1,0 1 17,0-1 46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8T13:29:52.619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0 0 0,'0'26'328,"0"0"-265,0 1-47,0-1-1,0 1-15,0-1 0,0 27 16,0-26-1,0-1 1,0 1-16,0-1 16,0 1-16,0-1 15,0 0 1,0 27 0,0-26-1,0-1 1,0 1-1,0-1 17,0 1-32,0-1 15,0 1 1,0-1 0,0 0-1,0 1-15,0-1 0,0 1 31,0-1-15,0 1 0,0-1-1,0 1 17,0 26-17,0-27 1,0 1-1,0-1 1,0 0 0,0 1 93,0-1-93,0 1-16,0 26 15,27-53 1,-27 26 31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8T13:30:01.114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0 26 0,'0'27'313,"27"-1"-298,-27 1-15,26-27 16,-26 26-16,27-26 16,-1 0 15,-26 27-16,27-27-15,-27 26 32,26 1 202,-26-1-203,27-26 16,-27 26-31,0 1-1,26-27 17,-26 26-1,27-26-15,-1 0 30,1 0 17,-27 27-16,0 26-32,0-27 1,26-26 15,-26 27-15,0-1 0,0 1 109,0-1-79,0 0-14,26-26 93,-26 27-125,53-27 15,-53 53 1,0-27 0,27-26-16,-1 0 46,1 0 1,-1 0-15,1-53-17,-1 27-15,1-1 16,-27 1-16,52-27 15,-25 0 1,-27-53-16,0 80 16,0-1-1,0 1-15,0 0 16,0-1 0,0 1-1,26-27 1,1 53-1,-1-27-15,-26 1 16,0-1 0,27 27-1,-27-26-15,26 26 47,1 0 78,26 0-62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6-28T13:30:08.107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0 413 0,'27'0'344,"-1"27"-328,1-27-1,-1 26 1,-26 1 0,27-27-1,-27 26-15,26-26 16,1 0 15,-27 27-15,0-1-1,0 1 32,0-1-16,52-26 16,-52 26-31,0 1 15,27-27 0,-1 26-15,-26 1 0,0-1 15,27-26-31,-1 27 31,1-27 0,-27 26-15,26-26 47,-26 27-63,0 26 46,27-106 189,-1-53-220,1 53-15,-27 0 16,0 27 0,0-1-16,0 1 15,0-1-15,0 1 16,0-1 0,53 1-16,-27 26 15,0 0 16,1 0-15,-1 0-16,1 0 16,-27-27 93,0 1-93,0-1 15,0 1-31,26 26 16,-26-53-16,27 53 15,-27-26-15,26-1 16,-26 1-1,27-1-15,-1 1 16,-26-1-16,27 27 16,-27-26-16,26-1 15,-26 1 17,26 26-1,-26-27-31,0 1 15,0 52 110,0 1-125,0-1 16,0 1-16,0-1 16,-26 1-16,26-1 15,0 1-15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43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46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78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359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92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543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9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18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61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0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image" Target="../media/image2.emf"/><Relationship Id="rId7" Type="http://schemas.openxmlformats.org/officeDocument/2006/relationships/image" Target="../media/image4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11" Type="http://schemas.openxmlformats.org/officeDocument/2006/relationships/image" Target="../media/image6.emf"/><Relationship Id="rId5" Type="http://schemas.openxmlformats.org/officeDocument/2006/relationships/image" Target="../media/image3.emf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pic>
        <p:nvPicPr>
          <p:cNvPr id="4" name="Picture 3" descr="A close up of a piece of paper with a pencil laying on top">
            <a:extLst>
              <a:ext uri="{FF2B5EF4-FFF2-40B4-BE49-F238E27FC236}">
                <a16:creationId xmlns:a16="http://schemas.microsoft.com/office/drawing/2014/main" id="{65810330-F0B5-43C9-BC34-094FFB5C052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C5373426-E26E-431D-959C-5DB96C0B6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12607" y="1238442"/>
            <a:ext cx="3635926" cy="435575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12606" y="1237467"/>
            <a:ext cx="3632652" cy="3269103"/>
          </a:xfrm>
        </p:spPr>
        <p:txBody>
          <a:bodyPr anchor="b">
            <a:normAutofit/>
          </a:bodyPr>
          <a:lstStyle/>
          <a:p>
            <a:r>
              <a:rPr lang="en-US" sz="4400" u="sng" dirty="0">
                <a:solidFill>
                  <a:srgbClr val="FF0000"/>
                </a:solidFill>
              </a:rPr>
              <a:t>CHAPTER 3:</a:t>
            </a:r>
            <a:r>
              <a:rPr lang="en-US" sz="4400" dirty="0">
                <a:solidFill>
                  <a:srgbClr val="FF0000"/>
                </a:solidFill>
              </a:rPr>
              <a:t> </a:t>
            </a:r>
            <a:r>
              <a:rPr lang="en-US" sz="4400" dirty="0">
                <a:solidFill>
                  <a:schemeClr val="tx1"/>
                </a:solidFill>
              </a:rPr>
              <a:t>FUND SELECTION CRITERIA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9333" y="4507544"/>
            <a:ext cx="3635925" cy="875218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600" dirty="0"/>
              <a:t>***********************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76090" y="4508519"/>
            <a:ext cx="31089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DC90921-9082-491B-940E-827D679F34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3143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5F1FA-6A74-46E3-A6B7-35BCDC8A4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495300"/>
            <a:ext cx="10058400" cy="1194435"/>
          </a:xfrm>
          <a:solidFill>
            <a:schemeClr val="tx2">
              <a:lumMod val="50000"/>
              <a:lumOff val="5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/>
          <a:lstStyle/>
          <a:p>
            <a:pPr algn="ctr"/>
            <a:r>
              <a:rPr lang="en-US" dirty="0"/>
              <a:t>CARE RATING APPROACH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049EE-EA5C-4F3C-ADD8-12843888560E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accent2">
                <a:lumMod val="75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CARE fund quality ratings are based on evaluation of the </a:t>
            </a:r>
            <a:r>
              <a:rPr lang="en-US" b="1" u="sng" dirty="0">
                <a:solidFill>
                  <a:srgbClr val="00B0F0"/>
                </a:solidFill>
              </a:rPr>
              <a:t>funds investment strategy </a:t>
            </a:r>
            <a:r>
              <a:rPr lang="en-US" dirty="0"/>
              <a:t>and </a:t>
            </a:r>
            <a:r>
              <a:rPr lang="en-US" b="1" u="sng" dirty="0">
                <a:solidFill>
                  <a:srgbClr val="00B050"/>
                </a:solidFill>
              </a:rPr>
              <a:t>portfolio credit risk</a:t>
            </a:r>
            <a:r>
              <a:rPr lang="en-US" dirty="0"/>
              <a:t>. </a:t>
            </a:r>
            <a:r>
              <a:rPr lang="en-US" sz="2000" b="1" i="1" u="sng" dirty="0">
                <a:solidFill>
                  <a:srgbClr val="C00000"/>
                </a:solidFill>
              </a:rPr>
              <a:t>Qualitative factors examined are:-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000" b="1" i="1" u="sng" dirty="0">
                <a:solidFill>
                  <a:srgbClr val="7030A0"/>
                </a:solidFill>
              </a:rPr>
              <a:t>Qualification &amp; experience of senior management team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000" b="1" i="1" u="sng" dirty="0">
                <a:solidFill>
                  <a:srgbClr val="92D050"/>
                </a:solidFill>
              </a:rPr>
              <a:t>AMC’s Track record is examined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000" b="1" i="1" u="sng" dirty="0">
                <a:solidFill>
                  <a:srgbClr val="FF0000"/>
                </a:solidFill>
              </a:rPr>
              <a:t>Credentials </a:t>
            </a:r>
            <a:r>
              <a:rPr lang="en-US" dirty="0"/>
              <a:t>( qualifications, qualities etc. indicating a person’s suitability for something) </a:t>
            </a:r>
            <a:r>
              <a:rPr lang="en-US" sz="2000" b="1" i="1" u="sng" dirty="0">
                <a:solidFill>
                  <a:srgbClr val="FF0000"/>
                </a:solidFill>
              </a:rPr>
              <a:t>of AMC, Sponsors &amp; Board of Trustees.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000" b="1" i="1" u="sng" dirty="0">
                <a:solidFill>
                  <a:srgbClr val="00B050"/>
                </a:solidFill>
              </a:rPr>
              <a:t>Risk Management System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000" b="1" i="1" u="sng" dirty="0">
                <a:solidFill>
                  <a:srgbClr val="00B0F0"/>
                </a:solidFill>
              </a:rPr>
              <a:t>Periodic Review &amp; Monitoring</a:t>
            </a:r>
            <a:endParaRPr lang="en-IN" sz="2000" b="1" i="1" u="sng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857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10D00-D01D-4D11-9E3F-D4D7E53DF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552450"/>
            <a:ext cx="10058400" cy="1175385"/>
          </a:xfrm>
          <a:solidFill>
            <a:srgbClr val="FFFF00"/>
          </a:solidFill>
          <a:ln>
            <a:solidFill>
              <a:schemeClr val="tx2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Below"/>
            <a:lightRig rig="threePt" dir="t"/>
          </a:scene3d>
        </p:spPr>
        <p:txBody>
          <a:bodyPr/>
          <a:lstStyle/>
          <a:p>
            <a:pPr algn="ctr"/>
            <a:r>
              <a:rPr lang="en-US" dirty="0"/>
              <a:t>FUNDS SELECTION CRITERIA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02C865-9099-464A-96DE-F5793D9968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71675"/>
            <a:ext cx="10058400" cy="4210050"/>
          </a:xfrm>
          <a:ln>
            <a:solidFill>
              <a:srgbClr val="00206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sz="2200" b="1" i="1" u="sng" dirty="0">
                <a:solidFill>
                  <a:srgbClr val="FF0000"/>
                </a:solidFill>
              </a:rPr>
              <a:t>Identify Investment Goals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200" b="1" i="1" u="sng" dirty="0">
                <a:solidFill>
                  <a:schemeClr val="accent1">
                    <a:lumMod val="50000"/>
                  </a:schemeClr>
                </a:solidFill>
              </a:rPr>
              <a:t>Risk Tolerance</a:t>
            </a:r>
            <a:r>
              <a:rPr lang="en-US" dirty="0"/>
              <a:t>:- Investors with </a:t>
            </a:r>
            <a:r>
              <a:rPr lang="en-US" i="1" dirty="0">
                <a:solidFill>
                  <a:srgbClr val="00B050"/>
                </a:solidFill>
              </a:rPr>
              <a:t>high risk appetite may invest in mid-cap/ small-cap funds</a:t>
            </a:r>
            <a:r>
              <a:rPr lang="en-US" dirty="0"/>
              <a:t> &amp; 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Moderate Risk appetite may invest in Large cap funds</a:t>
            </a:r>
            <a:r>
              <a:rPr lang="en-US" dirty="0"/>
              <a:t>. </a:t>
            </a:r>
            <a:r>
              <a:rPr lang="en-US" i="1" dirty="0">
                <a:solidFill>
                  <a:srgbClr val="0070C0"/>
                </a:solidFill>
              </a:rPr>
              <a:t>Debt funds are ideal for investors with low risk appetite.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200" b="1" i="1" u="sng" dirty="0">
                <a:solidFill>
                  <a:srgbClr val="FF0000"/>
                </a:solidFill>
              </a:rPr>
              <a:t>Past Performance and Consistency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200" b="1" i="1" u="sng" dirty="0">
                <a:solidFill>
                  <a:srgbClr val="92D050"/>
                </a:solidFill>
              </a:rPr>
              <a:t>Investment objectives</a:t>
            </a:r>
            <a:r>
              <a:rPr lang="en-US" dirty="0"/>
              <a:t>:- Whether </a:t>
            </a: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Long term investment goals or Short term</a:t>
            </a:r>
            <a:r>
              <a:rPr lang="en-US" dirty="0"/>
              <a:t>, Accordingly invest in </a:t>
            </a:r>
            <a:r>
              <a:rPr lang="en-US" i="1" dirty="0">
                <a:solidFill>
                  <a:srgbClr val="7030A0"/>
                </a:solidFill>
              </a:rPr>
              <a:t>Large cap, Midcap or Small cap Stock baskets.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200" b="1" i="1" u="sng" dirty="0">
                <a:solidFill>
                  <a:srgbClr val="00B0F0"/>
                </a:solidFill>
              </a:rPr>
              <a:t>Asset Management Charges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200" b="1" i="1" u="sng" dirty="0">
                <a:solidFill>
                  <a:schemeClr val="accent5">
                    <a:lumMod val="75000"/>
                  </a:schemeClr>
                </a:solidFill>
              </a:rPr>
              <a:t>Portfolio Turnover Ratio</a:t>
            </a:r>
            <a:r>
              <a:rPr lang="en-US" dirty="0"/>
              <a:t>:- Fund with a </a:t>
            </a:r>
            <a:r>
              <a:rPr lang="en-US" i="1" dirty="0">
                <a:solidFill>
                  <a:srgbClr val="7030A0"/>
                </a:solidFill>
              </a:rPr>
              <a:t>lower turnover</a:t>
            </a:r>
            <a:r>
              <a:rPr lang="en-US" dirty="0"/>
              <a:t>(where buy &amp; hold strategy is there) would incurring </a:t>
            </a:r>
            <a:r>
              <a:rPr lang="en-US" i="1" dirty="0">
                <a:solidFill>
                  <a:srgbClr val="00B050"/>
                </a:solidFill>
              </a:rPr>
              <a:t>lesser costs</a:t>
            </a:r>
            <a:r>
              <a:rPr lang="en-US" dirty="0"/>
              <a:t>(like brokerage on buying &amp; selling).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200" b="1" i="1" u="sng" dirty="0">
                <a:solidFill>
                  <a:srgbClr val="002060"/>
                </a:solidFill>
              </a:rPr>
              <a:t>Asset Management Company’s Team</a:t>
            </a:r>
          </a:p>
          <a:p>
            <a:pPr marL="457200" indent="-457200">
              <a:buFont typeface="+mj-lt"/>
              <a:buAutoNum type="arabicParenR"/>
            </a:pPr>
            <a:endParaRPr lang="en-US" dirty="0"/>
          </a:p>
          <a:p>
            <a:pPr marL="457200" indent="-457200">
              <a:buFont typeface="+mj-lt"/>
              <a:buAutoNum type="arabicParenR"/>
            </a:pPr>
            <a:endParaRPr lang="en-US" dirty="0"/>
          </a:p>
          <a:p>
            <a:pPr marL="457200" indent="-457200">
              <a:buFont typeface="+mj-lt"/>
              <a:buAutoNum type="arabicParenR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55421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8720F-E465-45D5-94E0-A24024272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4005" y="198120"/>
            <a:ext cx="10058400" cy="1737360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tx2">
                <a:lumMod val="90000"/>
                <a:lumOff val="1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PERFORMANCE MEASUREMENT</a:t>
            </a:r>
            <a:r>
              <a:rPr lang="en-US" dirty="0"/>
              <a:t>: </a:t>
            </a:r>
            <a:r>
              <a:rPr lang="en-US" u="sng" dirty="0"/>
              <a:t>ROLLING RETURNS </a:t>
            </a:r>
            <a:r>
              <a:rPr lang="en-US" dirty="0"/>
              <a:t>&amp; </a:t>
            </a:r>
            <a:r>
              <a:rPr lang="en-US" u="sng" dirty="0"/>
              <a:t>BENCHMARKING</a:t>
            </a:r>
            <a:endParaRPr lang="en-IN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53C4E-B977-497C-94E1-D6B178F79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10058400" cy="3682999"/>
          </a:xfrm>
          <a:ln>
            <a:solidFill>
              <a:schemeClr val="tx2">
                <a:lumMod val="90000"/>
                <a:lumOff val="10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sz="2800" b="1" i="1" u="sng" dirty="0">
                <a:solidFill>
                  <a:srgbClr val="FF0000"/>
                </a:solidFill>
              </a:rPr>
              <a:t>ROLLING RETURNS</a:t>
            </a:r>
            <a:r>
              <a:rPr lang="en-US" dirty="0"/>
              <a:t>:- </a:t>
            </a:r>
            <a:r>
              <a:rPr lang="en-US" sz="2000" dirty="0"/>
              <a:t>Rolling Returns displays the </a:t>
            </a:r>
            <a:r>
              <a:rPr lang="en-US" sz="2000" i="1" dirty="0">
                <a:solidFill>
                  <a:schemeClr val="accent3">
                    <a:lumMod val="50000"/>
                  </a:schemeClr>
                </a:solidFill>
              </a:rPr>
              <a:t>frequency and magnitude of an investments Good &amp; Bad Performance Period.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/>
              <a:t> Rolling Return is the </a:t>
            </a:r>
            <a:r>
              <a:rPr lang="en-US" sz="2000" i="1" dirty="0">
                <a:solidFill>
                  <a:srgbClr val="00B0F0"/>
                </a:solidFill>
              </a:rPr>
              <a:t>Annualized Average Return </a:t>
            </a:r>
            <a:r>
              <a:rPr lang="en-US" sz="2000" dirty="0"/>
              <a:t>for a period ending with the listed year.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0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sz="2800" b="1" i="1" u="sng" dirty="0">
                <a:solidFill>
                  <a:srgbClr val="00B050"/>
                </a:solidFill>
              </a:rPr>
              <a:t>BENCHMARKING</a:t>
            </a:r>
            <a:r>
              <a:rPr lang="en-US" dirty="0"/>
              <a:t>:- </a:t>
            </a:r>
            <a:r>
              <a:rPr lang="en-US" sz="2000" dirty="0"/>
              <a:t>Benchmarking is The </a:t>
            </a:r>
            <a:r>
              <a:rPr lang="en-US" sz="2000" i="1" dirty="0">
                <a:solidFill>
                  <a:schemeClr val="accent1">
                    <a:lumMod val="75000"/>
                  </a:schemeClr>
                </a:solidFill>
              </a:rPr>
              <a:t>Process of Comparing one’s business processes to Industry best </a:t>
            </a:r>
            <a:r>
              <a:rPr lang="en-US" sz="2000" dirty="0"/>
              <a:t>or best practice from other industries.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/>
              <a:t> </a:t>
            </a:r>
            <a:r>
              <a:rPr lang="en-US" sz="2000" i="1" dirty="0">
                <a:solidFill>
                  <a:srgbClr val="C00000"/>
                </a:solidFill>
              </a:rPr>
              <a:t>Dimensions typically measured are Quality, Time &amp; Cost.</a:t>
            </a:r>
            <a:endParaRPr lang="en-IN" sz="20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734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CE83B-0E3E-42E9-924C-6E8126891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619125"/>
            <a:ext cx="10058400" cy="1118235"/>
          </a:xfrm>
          <a:solidFill>
            <a:schemeClr val="accent6"/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/>
            <a:r>
              <a:rPr lang="en-US" dirty="0"/>
              <a:t>BONDS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00944C-8AC1-4E7E-9FFA-8FA0E4D16BC9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rgbClr val="00B05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</a:t>
            </a:r>
            <a:r>
              <a:rPr lang="en-US" sz="2400" b="0" i="0" u="none" strike="noStrike" dirty="0">
                <a:solidFill>
                  <a:srgbClr val="111111"/>
                </a:solidFill>
                <a:effectLst/>
                <a:latin typeface="SourceSansPro"/>
              </a:rPr>
              <a:t>A Bond is a </a:t>
            </a:r>
            <a:r>
              <a:rPr lang="en-US" sz="2400" b="1" i="1" u="sng" strike="noStrike" dirty="0">
                <a:solidFill>
                  <a:srgbClr val="C00000"/>
                </a:solidFill>
                <a:effectLst/>
                <a:latin typeface="SourceSansPro"/>
              </a:rPr>
              <a:t>Fixed Income Instrument </a:t>
            </a:r>
            <a:r>
              <a:rPr lang="en-US" sz="2400" b="0" i="0" u="none" strike="noStrike" dirty="0">
                <a:solidFill>
                  <a:srgbClr val="111111"/>
                </a:solidFill>
                <a:effectLst/>
                <a:latin typeface="SourceSansPro"/>
              </a:rPr>
              <a:t>that represents a loan made by an investor to a borrower (</a:t>
            </a:r>
            <a:r>
              <a:rPr lang="en-US" sz="2400" b="0" i="1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SourceSansPro"/>
              </a:rPr>
              <a:t>typically corporate or governmental</a:t>
            </a:r>
            <a:r>
              <a:rPr lang="en-US" sz="2400" b="0" i="0" u="none" strike="noStrike" dirty="0">
                <a:solidFill>
                  <a:srgbClr val="111111"/>
                </a:solidFill>
                <a:effectLst/>
                <a:latin typeface="SourceSansPro"/>
              </a:rPr>
              <a:t>).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111111"/>
                </a:solidFill>
                <a:latin typeface="SourceSansPro"/>
              </a:rPr>
              <a:t> Bonds are </a:t>
            </a:r>
            <a:r>
              <a:rPr lang="en-US" sz="2400" b="1" i="1" u="sng" dirty="0">
                <a:solidFill>
                  <a:srgbClr val="FFC000"/>
                </a:solidFill>
                <a:latin typeface="SourceSansPro"/>
              </a:rPr>
              <a:t>Long Term Debt Securities </a:t>
            </a:r>
            <a:r>
              <a:rPr lang="en-US" sz="2400" dirty="0">
                <a:solidFill>
                  <a:srgbClr val="111111"/>
                </a:solidFill>
                <a:latin typeface="SourceSansPro"/>
              </a:rPr>
              <a:t>usually issued by Government entities and by Financial corporations.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111111"/>
                </a:solidFill>
                <a:latin typeface="SourceSansPro"/>
              </a:rPr>
              <a:t> Bond pays </a:t>
            </a:r>
            <a:r>
              <a:rPr lang="en-US" sz="2400" b="1" i="1" u="sng" dirty="0">
                <a:solidFill>
                  <a:srgbClr val="FF0000"/>
                </a:solidFill>
                <a:latin typeface="SourceSansPro"/>
              </a:rPr>
              <a:t>periodic payment </a:t>
            </a:r>
            <a:r>
              <a:rPr lang="en-US" sz="2400" dirty="0">
                <a:solidFill>
                  <a:srgbClr val="111111"/>
                </a:solidFill>
                <a:latin typeface="SourceSansPro"/>
              </a:rPr>
              <a:t>called as Coupons. </a:t>
            </a:r>
            <a:r>
              <a:rPr lang="en-US" sz="2400" b="1" i="1" u="sng" dirty="0">
                <a:solidFill>
                  <a:srgbClr val="00B050"/>
                </a:solidFill>
                <a:latin typeface="SourceSansPro"/>
              </a:rPr>
              <a:t>Coupon is a Annual Payout as a percentage of the Bond’s par value.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111111"/>
                </a:solidFill>
                <a:latin typeface="SourceSansPro"/>
              </a:rPr>
              <a:t> </a:t>
            </a:r>
            <a:r>
              <a:rPr lang="en-US" sz="2400" b="1" i="1" u="sng" dirty="0">
                <a:solidFill>
                  <a:srgbClr val="0070C0"/>
                </a:solidFill>
                <a:latin typeface="SourceSansPro"/>
              </a:rPr>
              <a:t>Annual Payout as a percentage of the current market price is to be refereed as Current yield</a:t>
            </a:r>
            <a:r>
              <a:rPr lang="en-US" sz="2400" dirty="0">
                <a:solidFill>
                  <a:srgbClr val="111111"/>
                </a:solidFill>
                <a:latin typeface="SourceSansPro"/>
              </a:rPr>
              <a:t>.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40182287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1BEF5-0F58-4837-B56A-491B5B736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400050"/>
            <a:ext cx="10058400" cy="1289685"/>
          </a:xfrm>
          <a:solidFill>
            <a:srgbClr val="92D050"/>
          </a:solidFill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>
            <a:normAutofit/>
          </a:bodyPr>
          <a:lstStyle/>
          <a:p>
            <a:pPr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YIELD TO MATURITY ( YTM)</a:t>
            </a:r>
            <a:endParaRPr lang="en-IN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01372C-DE8F-4F50-90B1-84BC08DB3CFA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tx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/>
              <a:t> </a:t>
            </a:r>
            <a:r>
              <a:rPr lang="en-US" sz="4400" b="1" i="1" u="sng" dirty="0">
                <a:solidFill>
                  <a:srgbClr val="C00000"/>
                </a:solidFill>
              </a:rPr>
              <a:t>MEANING</a:t>
            </a:r>
            <a:r>
              <a:rPr lang="en-US" sz="4400" dirty="0"/>
              <a:t>:- </a:t>
            </a:r>
            <a:r>
              <a:rPr lang="en-US" sz="3600" dirty="0"/>
              <a:t>Yield to Maturity is </a:t>
            </a:r>
            <a:r>
              <a:rPr lang="en-US" sz="3600" b="1" i="1" dirty="0">
                <a:solidFill>
                  <a:schemeClr val="accent1">
                    <a:lumMod val="50000"/>
                  </a:schemeClr>
                </a:solidFill>
              </a:rPr>
              <a:t>The Rate of Return Expected on a Bond which is held till Maturity.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/>
              <a:t> it helps in estimating the </a:t>
            </a:r>
            <a:r>
              <a:rPr lang="en-US" sz="3600" b="1" i="1" dirty="0">
                <a:solidFill>
                  <a:srgbClr val="0070C0"/>
                </a:solidFill>
              </a:rPr>
              <a:t>return generating capacity of Bond from the date of Bond Investment till its Maturity.</a:t>
            </a:r>
            <a:endParaRPr lang="en-IN" sz="36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3458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56769-DEA4-4207-864C-B4F144D3C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523875"/>
            <a:ext cx="10058400" cy="1213485"/>
          </a:xfrm>
          <a:solidFill>
            <a:srgbClr val="FFFF00"/>
          </a:solidFill>
          <a:ln>
            <a:solidFill>
              <a:schemeClr val="tx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"/>
            <a:lightRig rig="threePt" dir="t"/>
          </a:scene3d>
        </p:spPr>
        <p:txBody>
          <a:bodyPr/>
          <a:lstStyle/>
          <a:p>
            <a:r>
              <a:rPr lang="en-US" dirty="0"/>
              <a:t>FORMULA TO CALCULATE YTM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FD15C-7B05-48C5-9BAA-C3ADD6F6D9E0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endParaRPr lang="en-US" dirty="0"/>
          </a:p>
          <a:p>
            <a:r>
              <a:rPr lang="en-IN" sz="2400" dirty="0"/>
              <a:t>                     RV or FV -  PP</a:t>
            </a:r>
          </a:p>
          <a:p>
            <a:r>
              <a:rPr lang="en-IN" sz="2800" dirty="0">
                <a:solidFill>
                  <a:srgbClr val="0070C0"/>
                </a:solidFill>
              </a:rPr>
              <a:t>YTM</a:t>
            </a:r>
            <a:r>
              <a:rPr lang="en-IN" sz="2800" dirty="0"/>
              <a:t> =     </a:t>
            </a:r>
            <a:r>
              <a:rPr lang="en-IN" sz="2000" dirty="0"/>
              <a:t>Years to Maturity    +  Coupon</a:t>
            </a:r>
          </a:p>
          <a:p>
            <a:pPr marL="384048" lvl="2" indent="0">
              <a:buNone/>
            </a:pPr>
            <a:r>
              <a:rPr lang="en-IN" sz="2200" dirty="0"/>
              <a:t>                   PP +  RV or FV</a:t>
            </a:r>
          </a:p>
          <a:p>
            <a:pPr marL="384048" lvl="2" indent="0">
              <a:buNone/>
            </a:pPr>
            <a:r>
              <a:rPr lang="en-IN" sz="2200" dirty="0"/>
              <a:t>		  2</a:t>
            </a:r>
          </a:p>
          <a:p>
            <a:pPr marL="384048" lvl="2" indent="0">
              <a:buNone/>
            </a:pPr>
            <a:endParaRPr lang="en-IN" sz="2200" dirty="0"/>
          </a:p>
          <a:p>
            <a:pPr marL="384048" lvl="2" indent="0">
              <a:buNone/>
            </a:pPr>
            <a:r>
              <a:rPr lang="en-IN" sz="2200" b="1" dirty="0">
                <a:solidFill>
                  <a:srgbClr val="FF0000"/>
                </a:solidFill>
              </a:rPr>
              <a:t>Where,</a:t>
            </a:r>
            <a:r>
              <a:rPr lang="en-IN" sz="2200" dirty="0"/>
              <a:t>  </a:t>
            </a:r>
            <a:r>
              <a:rPr lang="en-IN" sz="2200" b="1" i="1" dirty="0">
                <a:solidFill>
                  <a:schemeClr val="accent2">
                    <a:lumMod val="50000"/>
                  </a:schemeClr>
                </a:solidFill>
              </a:rPr>
              <a:t>FV = Redeemable Value or Face Value of the Bond</a:t>
            </a:r>
          </a:p>
          <a:p>
            <a:pPr marL="384048" lvl="2" indent="0">
              <a:buNone/>
            </a:pPr>
            <a:r>
              <a:rPr lang="en-IN" sz="2200" dirty="0"/>
              <a:t>	      </a:t>
            </a:r>
            <a:r>
              <a:rPr lang="en-IN" sz="2200" b="1" i="1" dirty="0">
                <a:solidFill>
                  <a:srgbClr val="00B050"/>
                </a:solidFill>
              </a:rPr>
              <a:t>PP = Purchase Price/ Current Market Price of the Bond</a:t>
            </a:r>
          </a:p>
          <a:p>
            <a:pPr marL="384048" lvl="2" indent="0">
              <a:buNone/>
            </a:pPr>
            <a:r>
              <a:rPr lang="en-IN" sz="2200" dirty="0"/>
              <a:t>   </a:t>
            </a:r>
            <a:r>
              <a:rPr lang="en-IN" sz="2200" b="1" i="1" dirty="0">
                <a:solidFill>
                  <a:srgbClr val="0070C0"/>
                </a:solidFill>
              </a:rPr>
              <a:t>Coupon   =  Interest Payment Amount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AB794F5-2969-4927-8AC5-193086058AF3}"/>
              </a:ext>
            </a:extLst>
          </p:cNvPr>
          <p:cNvCxnSpPr/>
          <p:nvPr/>
        </p:nvCxnSpPr>
        <p:spPr>
          <a:xfrm>
            <a:off x="2362200" y="3114675"/>
            <a:ext cx="1885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D052772-D5BE-4AD4-99A7-F0F558662D81}"/>
              </a:ext>
            </a:extLst>
          </p:cNvPr>
          <p:cNvCxnSpPr/>
          <p:nvPr/>
        </p:nvCxnSpPr>
        <p:spPr>
          <a:xfrm>
            <a:off x="2209800" y="3524250"/>
            <a:ext cx="37719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4FEB5C4-5200-452C-B0BB-E032063A3EA0}"/>
              </a:ext>
            </a:extLst>
          </p:cNvPr>
          <p:cNvCxnSpPr>
            <a:cxnSpLocks/>
          </p:cNvCxnSpPr>
          <p:nvPr/>
        </p:nvCxnSpPr>
        <p:spPr>
          <a:xfrm>
            <a:off x="2638425" y="3848100"/>
            <a:ext cx="16097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414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94A4D-56F2-4E73-A269-BE5B7CBF12F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2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"/>
            <a:lightRig rig="threePt" dir="t"/>
          </a:scene3d>
        </p:spPr>
        <p:txBody>
          <a:bodyPr/>
          <a:lstStyle/>
          <a:p>
            <a:r>
              <a:rPr lang="en-US" dirty="0"/>
              <a:t>FUND RATING AND RANKINGS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065EFA-CA91-44C0-BEDF-5DC242AD3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10058400" cy="3911599"/>
          </a:xfrm>
          <a:ln>
            <a:solidFill>
              <a:srgbClr val="C0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Mutual Fund Rating Agencies </a:t>
            </a:r>
            <a:r>
              <a:rPr lang="en-US" sz="2400" b="1" i="1" u="sng" dirty="0">
                <a:solidFill>
                  <a:srgbClr val="FF0000"/>
                </a:solidFill>
              </a:rPr>
              <a:t>helps to select the good one schemes</a:t>
            </a:r>
            <a:r>
              <a:rPr lang="en-US" sz="2400" dirty="0"/>
              <a:t> for the Investors.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It </a:t>
            </a:r>
            <a:r>
              <a:rPr lang="en-US" sz="2400" b="1" i="1" u="sng" dirty="0">
                <a:solidFill>
                  <a:schemeClr val="tx2">
                    <a:lumMod val="90000"/>
                    <a:lumOff val="10000"/>
                  </a:schemeClr>
                </a:solidFill>
              </a:rPr>
              <a:t>helps in understanding the Fund Credit Risks</a:t>
            </a:r>
            <a:r>
              <a:rPr lang="en-US" sz="2400" dirty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</a:t>
            </a:r>
            <a:r>
              <a:rPr lang="en-US" sz="2400" b="1" i="1" u="sng" dirty="0">
                <a:solidFill>
                  <a:schemeClr val="accent1"/>
                </a:solidFill>
              </a:rPr>
              <a:t>Fund Rating Agencies Such As</a:t>
            </a:r>
            <a:r>
              <a:rPr lang="en-US" sz="2400" dirty="0"/>
              <a:t>:-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/>
              <a:t> </a:t>
            </a:r>
            <a:r>
              <a:rPr lang="en-US" sz="2400" b="1" i="1" u="sng" dirty="0">
                <a:solidFill>
                  <a:srgbClr val="00B050"/>
                </a:solidFill>
              </a:rPr>
              <a:t>ICRA</a:t>
            </a:r>
            <a:r>
              <a:rPr lang="en-US" sz="2400" b="1" i="1" dirty="0">
                <a:solidFill>
                  <a:srgbClr val="92D050"/>
                </a:solidFill>
              </a:rPr>
              <a:t> </a:t>
            </a:r>
            <a:r>
              <a:rPr lang="en-US" sz="2400" dirty="0"/>
              <a:t>: Investment Information &amp; Credit Rating Agency of India Ltd.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/>
              <a:t> </a:t>
            </a:r>
            <a:r>
              <a:rPr lang="en-US" sz="2400" b="1" i="1" u="sng" dirty="0">
                <a:solidFill>
                  <a:srgbClr val="0070C0"/>
                </a:solidFill>
              </a:rPr>
              <a:t>CARE</a:t>
            </a:r>
            <a:r>
              <a:rPr lang="en-US" sz="2400" dirty="0"/>
              <a:t> : Credit Analysis &amp; Research Ltd.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sz="2400" dirty="0"/>
              <a:t> </a:t>
            </a:r>
            <a:r>
              <a:rPr lang="en-IN" sz="2400" b="1" i="1" u="sng" dirty="0">
                <a:solidFill>
                  <a:schemeClr val="accent6"/>
                </a:solidFill>
              </a:rPr>
              <a:t>CRISIL</a:t>
            </a:r>
            <a:r>
              <a:rPr lang="en-IN" sz="2400" dirty="0"/>
              <a:t>: Credit Rating Information Services of India Ltd.</a:t>
            </a:r>
          </a:p>
        </p:txBody>
      </p:sp>
    </p:spTree>
    <p:extLst>
      <p:ext uri="{BB962C8B-B14F-4D97-AF65-F5344CB8AC3E}">
        <p14:creationId xmlns:p14="http://schemas.microsoft.com/office/powerpoint/2010/main" val="572493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09392-EC6E-478D-A2AD-1FCD3C84F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400903"/>
            <a:ext cx="10058400" cy="1450757"/>
          </a:xfrm>
          <a:solidFill>
            <a:schemeClr val="accent6"/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  <p:txBody>
          <a:bodyPr/>
          <a:lstStyle/>
          <a:p>
            <a:r>
              <a:rPr lang="en-US" dirty="0"/>
              <a:t>NEED &amp; IMPORTANCE OF FUND RATING &amp; RANKINGS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D6882E-9A1C-4A8D-9E08-A1A12D518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175" y="1981200"/>
            <a:ext cx="11630025" cy="3914775"/>
          </a:xfrm>
          <a:ln>
            <a:solidFill>
              <a:schemeClr val="accent1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en-US" sz="2000" b="1" i="1" u="sng" dirty="0">
                <a:solidFill>
                  <a:srgbClr val="C00000"/>
                </a:solidFill>
              </a:rPr>
              <a:t>Assist the Investors in making informed investment decisions</a:t>
            </a:r>
            <a:r>
              <a:rPr lang="en-US" dirty="0"/>
              <a:t>: provides a </a:t>
            </a:r>
            <a:r>
              <a:rPr lang="en-US" b="1" i="1" dirty="0">
                <a:solidFill>
                  <a:schemeClr val="tx2"/>
                </a:solidFill>
              </a:rPr>
              <a:t>comparative analysis of returns.</a:t>
            </a:r>
          </a:p>
          <a:p>
            <a:pPr marL="457200" indent="-457200">
              <a:buFont typeface="+mj-lt"/>
              <a:buAutoNum type="arabicParenR"/>
            </a:pPr>
            <a:r>
              <a:rPr lang="en-IN" sz="2000" b="1" i="1" u="sng" dirty="0">
                <a:solidFill>
                  <a:schemeClr val="accent1">
                    <a:lumMod val="75000"/>
                  </a:schemeClr>
                </a:solidFill>
              </a:rPr>
              <a:t>Informed Guidance</a:t>
            </a:r>
            <a:r>
              <a:rPr lang="en-IN" dirty="0"/>
              <a:t>: Guidance to investors such as </a:t>
            </a:r>
            <a:r>
              <a:rPr lang="en-IN" b="1" i="1" dirty="0">
                <a:solidFill>
                  <a:srgbClr val="00B0F0"/>
                </a:solidFill>
              </a:rPr>
              <a:t>mutual fund portfolio, asset allocation &amp; performance across scheme</a:t>
            </a:r>
            <a:r>
              <a:rPr lang="en-IN" dirty="0"/>
              <a:t> which assist the investors to identify the right schemes as per their financial goals.</a:t>
            </a:r>
          </a:p>
          <a:p>
            <a:pPr marL="457200" indent="-457200">
              <a:buFont typeface="+mj-lt"/>
              <a:buAutoNum type="arabicParenR"/>
            </a:pPr>
            <a:r>
              <a:rPr lang="en-IN" sz="2000" b="1" i="1" u="sng" dirty="0">
                <a:solidFill>
                  <a:srgbClr val="FF0000"/>
                </a:solidFill>
              </a:rPr>
              <a:t>Understanding of Fund Credit Risks</a:t>
            </a:r>
          </a:p>
          <a:p>
            <a:pPr marL="457200" indent="-457200">
              <a:buFont typeface="+mj-lt"/>
              <a:buAutoNum type="arabicParenR"/>
            </a:pPr>
            <a:r>
              <a:rPr lang="en-IN" sz="2000" b="1" i="1" u="sng" dirty="0">
                <a:solidFill>
                  <a:srgbClr val="7030A0"/>
                </a:solidFill>
              </a:rPr>
              <a:t>Industry watchdog</a:t>
            </a:r>
            <a:r>
              <a:rPr lang="en-IN" dirty="0"/>
              <a:t>: keep fund companies to </a:t>
            </a:r>
            <a:r>
              <a:rPr lang="en-IN" b="1" i="1" dirty="0">
                <a:solidFill>
                  <a:schemeClr val="accent1">
                    <a:lumMod val="75000"/>
                  </a:schemeClr>
                </a:solidFill>
              </a:rPr>
              <a:t>depict true picture </a:t>
            </a:r>
            <a:r>
              <a:rPr lang="en-IN" dirty="0"/>
              <a:t>of their schemes.</a:t>
            </a:r>
          </a:p>
          <a:p>
            <a:pPr marL="457200" indent="-457200">
              <a:buFont typeface="+mj-lt"/>
              <a:buAutoNum type="arabicParenR"/>
            </a:pPr>
            <a:r>
              <a:rPr lang="en-IN" sz="2000" b="1" i="1" u="sng" dirty="0">
                <a:solidFill>
                  <a:srgbClr val="00B050"/>
                </a:solidFill>
              </a:rPr>
              <a:t>Identifies Underperformers</a:t>
            </a:r>
          </a:p>
          <a:p>
            <a:pPr marL="457200" indent="-457200">
              <a:buFont typeface="+mj-lt"/>
              <a:buAutoNum type="arabicParenR"/>
            </a:pPr>
            <a:r>
              <a:rPr lang="en-IN" sz="2000" b="1" i="1" u="sng" dirty="0">
                <a:solidFill>
                  <a:srgbClr val="002060"/>
                </a:solidFill>
              </a:rPr>
              <a:t>Present Information in Simplified manner</a:t>
            </a:r>
            <a:r>
              <a:rPr lang="en-IN" dirty="0"/>
              <a:t>: they present the information in very </a:t>
            </a:r>
            <a:r>
              <a:rPr lang="en-IN" b="1" i="1" dirty="0">
                <a:solidFill>
                  <a:srgbClr val="FF0000"/>
                </a:solidFill>
              </a:rPr>
              <a:t>concise and simple manner </a:t>
            </a:r>
            <a:r>
              <a:rPr lang="en-IN" dirty="0"/>
              <a:t>which help the layman investors to invest smartly.</a:t>
            </a:r>
          </a:p>
        </p:txBody>
      </p:sp>
    </p:spTree>
    <p:extLst>
      <p:ext uri="{BB962C8B-B14F-4D97-AF65-F5344CB8AC3E}">
        <p14:creationId xmlns:p14="http://schemas.microsoft.com/office/powerpoint/2010/main" val="2202084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7CA0F-E044-4E52-A3B9-13AFD60CB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438150"/>
            <a:ext cx="10058400" cy="1299210"/>
          </a:xfrm>
          <a:solidFill>
            <a:srgbClr val="FFFF00"/>
          </a:solidFill>
          <a:ln>
            <a:solidFill>
              <a:schemeClr val="tx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Relaxed"/>
            <a:lightRig rig="threePt" dir="t"/>
          </a:scene3d>
          <a:sp3d>
            <a:bevelT prst="relaxedInset"/>
          </a:sp3d>
        </p:spPr>
        <p:txBody>
          <a:bodyPr/>
          <a:lstStyle/>
          <a:p>
            <a:pPr algn="ctr"/>
            <a:r>
              <a:rPr lang="en-US" dirty="0"/>
              <a:t>BASIS OF RATINGS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CB6EA-5C55-4CB3-8071-C6DD34083F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81201"/>
            <a:ext cx="10058400" cy="4295774"/>
          </a:xfrm>
          <a:ln>
            <a:solidFill>
              <a:schemeClr val="accent4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sz="2000" b="1" i="1" u="sng" dirty="0">
                <a:solidFill>
                  <a:srgbClr val="7030A0"/>
                </a:solidFill>
              </a:rPr>
              <a:t>Performance Based Relative Ranking</a:t>
            </a:r>
            <a:r>
              <a:rPr lang="en-US" dirty="0"/>
              <a:t>:  </a:t>
            </a:r>
            <a:r>
              <a:rPr lang="en-US" b="1" i="1" dirty="0">
                <a:solidFill>
                  <a:schemeClr val="accent2"/>
                </a:solidFill>
              </a:rPr>
              <a:t>3 years &amp; 5 years NAV history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b="1" i="1" u="sng" dirty="0">
                <a:solidFill>
                  <a:schemeClr val="accent6">
                    <a:lumMod val="75000"/>
                  </a:schemeClr>
                </a:solidFill>
              </a:rPr>
              <a:t>Risk and Return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b="1" i="1" u="sng" dirty="0">
                <a:solidFill>
                  <a:srgbClr val="FF0000"/>
                </a:solidFill>
              </a:rPr>
              <a:t>Asset Under Management (AUM) Size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b="1" i="1" u="sng" dirty="0">
                <a:solidFill>
                  <a:srgbClr val="92D050"/>
                </a:solidFill>
              </a:rPr>
              <a:t>Asset Quality</a:t>
            </a:r>
            <a:r>
              <a:rPr lang="en-US" dirty="0"/>
              <a:t>: Analyze whether the investors will get their </a:t>
            </a:r>
            <a:r>
              <a:rPr lang="en-US" b="1" i="1" dirty="0">
                <a:solidFill>
                  <a:schemeClr val="accent2">
                    <a:lumMod val="50000"/>
                  </a:schemeClr>
                </a:solidFill>
              </a:rPr>
              <a:t>investments back on redemption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b="1" i="1" u="sng" dirty="0">
                <a:solidFill>
                  <a:srgbClr val="C00000"/>
                </a:solidFill>
              </a:rPr>
              <a:t>Portfolio Concentration</a:t>
            </a:r>
            <a:r>
              <a:rPr lang="en-US" dirty="0"/>
              <a:t>: concentration measures the </a:t>
            </a:r>
            <a:r>
              <a:rPr lang="en-US" dirty="0">
                <a:solidFill>
                  <a:srgbClr val="00B050"/>
                </a:solidFill>
              </a:rPr>
              <a:t>risk arising out of improper diversification</a:t>
            </a:r>
            <a:r>
              <a:rPr lang="en-US" dirty="0"/>
              <a:t>. They assess whether the fund house has any </a:t>
            </a:r>
            <a:r>
              <a:rPr lang="en-US" b="1" i="1" dirty="0">
                <a:solidFill>
                  <a:schemeClr val="accent6">
                    <a:lumMod val="75000"/>
                  </a:schemeClr>
                </a:solidFill>
              </a:rPr>
              <a:t>exposure to sensitive sector</a:t>
            </a:r>
            <a:r>
              <a:rPr lang="en-US" dirty="0"/>
              <a:t>.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b="1" i="1" u="sng" dirty="0">
                <a:solidFill>
                  <a:srgbClr val="002060"/>
                </a:solidFill>
              </a:rPr>
              <a:t>Liquidity Analysis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b="1" i="1" u="sng" dirty="0">
                <a:solidFill>
                  <a:srgbClr val="0070C0"/>
                </a:solidFill>
              </a:rPr>
              <a:t>Tax Efficiency</a:t>
            </a:r>
            <a:r>
              <a:rPr lang="en-US" dirty="0"/>
              <a:t>: </a:t>
            </a:r>
            <a:r>
              <a:rPr lang="en-US" b="1" i="1" dirty="0">
                <a:solidFill>
                  <a:srgbClr val="92D050"/>
                </a:solidFill>
              </a:rPr>
              <a:t>Tax benefit to investors helps in better ratings</a:t>
            </a:r>
            <a:r>
              <a:rPr lang="en-US" dirty="0"/>
              <a:t>.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b="1" i="1" dirty="0">
                <a:solidFill>
                  <a:schemeClr val="accent1">
                    <a:lumMod val="50000"/>
                  </a:schemeClr>
                </a:solidFill>
              </a:rPr>
              <a:t>Capital Preservation</a:t>
            </a:r>
            <a:endParaRPr lang="en-IN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672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117F8-28B3-4A8C-B66C-B286803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20228"/>
            <a:ext cx="10058400" cy="1737360"/>
          </a:xfrm>
          <a:solidFill>
            <a:schemeClr val="accent5"/>
          </a:solidFill>
          <a:ln>
            <a:solidFill>
              <a:schemeClr val="tx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</a:bodyPr>
          <a:lstStyle/>
          <a:p>
            <a:r>
              <a:rPr lang="en-US" sz="3600" dirty="0"/>
              <a:t>INTERPRETATION OF FUNDING RATING BY CRISIL</a:t>
            </a:r>
            <a:r>
              <a:rPr lang="en-US" sz="3600" dirty="0">
                <a:solidFill>
                  <a:srgbClr val="92D050"/>
                </a:solidFill>
              </a:rPr>
              <a:t>(CREDIT RATING INFORMATION SERVICES OF INDIA LIMITED)</a:t>
            </a:r>
            <a:endParaRPr lang="en-IN" sz="3600" dirty="0">
              <a:solidFill>
                <a:srgbClr val="92D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236CAD-28BB-4803-9D7D-5AD88E58CD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90726"/>
            <a:ext cx="10058400" cy="3409949"/>
          </a:xfrm>
          <a:ln>
            <a:solidFill>
              <a:schemeClr val="accent6">
                <a:lumMod val="50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000" b="1" i="1" u="sng" dirty="0">
                <a:solidFill>
                  <a:schemeClr val="accent1"/>
                </a:solidFill>
              </a:rPr>
              <a:t> </a:t>
            </a:r>
            <a:r>
              <a:rPr lang="en-US" sz="2400" b="1" i="1" u="sng" dirty="0">
                <a:solidFill>
                  <a:schemeClr val="accent1"/>
                </a:solidFill>
              </a:rPr>
              <a:t>CRISIL MF RANKING CATEGORY DEFINITION:-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i="1" u="sng" dirty="0">
                <a:solidFill>
                  <a:schemeClr val="accent1"/>
                </a:solidFill>
              </a:rPr>
              <a:t> </a:t>
            </a:r>
            <a:r>
              <a:rPr lang="en-US" sz="2000" b="1" i="1" u="sng" dirty="0">
                <a:solidFill>
                  <a:srgbClr val="00B050"/>
                </a:solidFill>
              </a:rPr>
              <a:t>CRISIL FUND RANK 1</a:t>
            </a:r>
            <a:r>
              <a:rPr lang="en-US" sz="2000" dirty="0">
                <a:solidFill>
                  <a:schemeClr val="tx1"/>
                </a:solidFill>
              </a:rPr>
              <a:t>:- </a:t>
            </a:r>
            <a:r>
              <a:rPr lang="en-US" sz="2000" i="1" dirty="0">
                <a:solidFill>
                  <a:srgbClr val="00B0F0"/>
                </a:solidFill>
              </a:rPr>
              <a:t>Very Good Performance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i="1" u="sng" dirty="0">
                <a:solidFill>
                  <a:schemeClr val="tx1"/>
                </a:solidFill>
              </a:rPr>
              <a:t> </a:t>
            </a:r>
            <a:r>
              <a:rPr lang="en-US" sz="2000" b="1" i="1" u="sng" dirty="0">
                <a:solidFill>
                  <a:schemeClr val="accent1"/>
                </a:solidFill>
              </a:rPr>
              <a:t>CRISIL FUND RANK 2</a:t>
            </a:r>
            <a:r>
              <a:rPr lang="en-US" sz="2000" dirty="0">
                <a:solidFill>
                  <a:schemeClr val="tx1"/>
                </a:solidFill>
              </a:rPr>
              <a:t>:- </a:t>
            </a:r>
            <a:r>
              <a:rPr lang="en-US" sz="2000" i="1" dirty="0">
                <a:solidFill>
                  <a:schemeClr val="accent4">
                    <a:lumMod val="50000"/>
                  </a:schemeClr>
                </a:solidFill>
              </a:rPr>
              <a:t>Good Performance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i="1" u="sng" dirty="0">
                <a:solidFill>
                  <a:schemeClr val="tx1"/>
                </a:solidFill>
              </a:rPr>
              <a:t> </a:t>
            </a:r>
            <a:r>
              <a:rPr lang="en-US" sz="2000" b="1" i="1" u="sng" dirty="0">
                <a:solidFill>
                  <a:schemeClr val="bg2">
                    <a:lumMod val="10000"/>
                  </a:schemeClr>
                </a:solidFill>
              </a:rPr>
              <a:t>CRISIL FUND RANK 3</a:t>
            </a:r>
            <a:r>
              <a:rPr lang="en-US" sz="2000" dirty="0">
                <a:solidFill>
                  <a:schemeClr val="tx1"/>
                </a:solidFill>
              </a:rPr>
              <a:t>:- </a:t>
            </a:r>
            <a:r>
              <a:rPr lang="en-US" sz="2000" i="1" dirty="0">
                <a:solidFill>
                  <a:schemeClr val="accent1"/>
                </a:solidFill>
              </a:rPr>
              <a:t>Average Performance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i="1" u="sng" dirty="0">
                <a:solidFill>
                  <a:schemeClr val="tx1"/>
                </a:solidFill>
              </a:rPr>
              <a:t> </a:t>
            </a:r>
            <a:r>
              <a:rPr lang="en-US" sz="2000" b="1" i="1" u="sng" dirty="0">
                <a:solidFill>
                  <a:schemeClr val="accent1">
                    <a:lumMod val="50000"/>
                  </a:schemeClr>
                </a:solidFill>
              </a:rPr>
              <a:t>CRISIL FUND RANK 4</a:t>
            </a:r>
            <a:r>
              <a:rPr lang="en-US" sz="2000" dirty="0">
                <a:solidFill>
                  <a:schemeClr val="tx1"/>
                </a:solidFill>
              </a:rPr>
              <a:t>:- </a:t>
            </a:r>
            <a:r>
              <a:rPr lang="en-US" sz="2000" i="1" dirty="0">
                <a:solidFill>
                  <a:srgbClr val="0070C0"/>
                </a:solidFill>
              </a:rPr>
              <a:t>Below Average Performance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i="1" u="sng" dirty="0">
                <a:solidFill>
                  <a:schemeClr val="tx1"/>
                </a:solidFill>
              </a:rPr>
              <a:t> </a:t>
            </a:r>
            <a:r>
              <a:rPr lang="en-US" sz="2000" b="1" i="1" u="sng" dirty="0">
                <a:solidFill>
                  <a:srgbClr val="002060"/>
                </a:solidFill>
              </a:rPr>
              <a:t>CRISIL FUND RANK 5</a:t>
            </a:r>
            <a:r>
              <a:rPr lang="en-US" sz="2000" dirty="0">
                <a:solidFill>
                  <a:schemeClr val="tx1"/>
                </a:solidFill>
              </a:rPr>
              <a:t>:- </a:t>
            </a:r>
            <a:r>
              <a:rPr lang="en-US" sz="2000" dirty="0">
                <a:solidFill>
                  <a:srgbClr val="C00000"/>
                </a:solidFill>
              </a:rPr>
              <a:t>Relatively Weak Performance</a:t>
            </a:r>
            <a:endParaRPr lang="en-IN" sz="2000" b="1" i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037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F3073-8624-4A75-8972-A50B4BD18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448528"/>
            <a:ext cx="10058400" cy="1450757"/>
          </a:xfrm>
          <a:solidFill>
            <a:schemeClr val="accent1"/>
          </a:solidFill>
          <a:ln>
            <a:solidFill>
              <a:schemeClr val="tx1"/>
            </a:solidFill>
          </a:ln>
          <a:scene3d>
            <a:camera prst="perspectiveRight"/>
            <a:lightRig rig="threePt" dir="t"/>
          </a:scene3d>
        </p:spPr>
        <p:txBody>
          <a:bodyPr/>
          <a:lstStyle/>
          <a:p>
            <a:r>
              <a:rPr lang="en-US" dirty="0"/>
              <a:t>INTERPRETATIONS OF RATING BY CRISIL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8BF8A-3B06-4A7D-A208-9BEB7EB6B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4" y="1899285"/>
            <a:ext cx="11315701" cy="2406015"/>
          </a:xfrm>
          <a:ln>
            <a:solidFill>
              <a:schemeClr val="tx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  <a:reflection blurRad="6350" stA="50000" endA="295" endPos="92000" dist="101600" dir="5400000" sy="-100000" algn="bl" rotWithShape="0"/>
          </a:effectLst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IN" dirty="0"/>
          </a:p>
          <a:p>
            <a:pPr marL="0" indent="0">
              <a:buNone/>
            </a:pPr>
            <a:r>
              <a:rPr lang="en-IN" sz="1800" b="1" i="1" dirty="0">
                <a:solidFill>
                  <a:srgbClr val="C00000"/>
                </a:solidFill>
              </a:rPr>
              <a:t>1) </a:t>
            </a:r>
            <a:r>
              <a:rPr lang="en-IN" sz="1800" b="1" i="1" u="sng" dirty="0">
                <a:solidFill>
                  <a:srgbClr val="C00000"/>
                </a:solidFill>
              </a:rPr>
              <a:t>Long Term Mutual Fund Schemes Rating Symbols</a:t>
            </a:r>
            <a:r>
              <a:rPr lang="en-IN" dirty="0"/>
              <a:t>	       </a:t>
            </a:r>
            <a:r>
              <a:rPr lang="en-IN" b="1" i="1" dirty="0">
                <a:solidFill>
                  <a:srgbClr val="00B050"/>
                </a:solidFill>
              </a:rPr>
              <a:t>2) </a:t>
            </a:r>
            <a:r>
              <a:rPr lang="en-IN" b="1" i="1" u="sng" dirty="0">
                <a:solidFill>
                  <a:srgbClr val="00B050"/>
                </a:solidFill>
              </a:rPr>
              <a:t>Short Term Mutual Fund Schemes Rating Symbols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DBC412E9-E658-4F1F-B536-43D5EC830ACC}"/>
                  </a:ext>
                </a:extLst>
              </p14:cNvPr>
              <p14:cNvContentPartPr/>
              <p14:nvPr/>
            </p14:nvContentPartPr>
            <p14:xfrm>
              <a:off x="2966475" y="1895610"/>
              <a:ext cx="2881800" cy="48600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DBC412E9-E658-4F1F-B536-43D5EC830AC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47755" y="1876530"/>
                <a:ext cx="2919600" cy="52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426FA56A-59BF-4E53-BE71-2CF0A8FB204D}"/>
                  </a:ext>
                </a:extLst>
              </p14:cNvPr>
              <p14:cNvContentPartPr/>
              <p14:nvPr/>
            </p14:nvContentPartPr>
            <p14:xfrm>
              <a:off x="5838915" y="2055450"/>
              <a:ext cx="2982960" cy="7261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426FA56A-59BF-4E53-BE71-2CF0A8FB204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19835" y="2036370"/>
                <a:ext cx="3020760" cy="76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3E0F8CCC-3DD2-4B3F-949F-B7F53E6459AC}"/>
                  </a:ext>
                </a:extLst>
              </p14:cNvPr>
              <p14:cNvContentPartPr/>
              <p14:nvPr/>
            </p14:nvContentPartPr>
            <p14:xfrm>
              <a:off x="2962155" y="2371890"/>
              <a:ext cx="11160" cy="4287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3E0F8CCC-3DD2-4B3F-949F-B7F53E6459A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943075" y="2352810"/>
                <a:ext cx="48960" cy="46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49A3E96A-8F68-4D6E-BF87-3675EBE15B25}"/>
                  </a:ext>
                </a:extLst>
              </p14:cNvPr>
              <p14:cNvContentPartPr/>
              <p14:nvPr/>
            </p14:nvContentPartPr>
            <p14:xfrm>
              <a:off x="2819235" y="2648010"/>
              <a:ext cx="315000" cy="23832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49A3E96A-8F68-4D6E-BF87-3675EBE15B25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800155" y="2628930"/>
                <a:ext cx="352800" cy="27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16EFF648-6518-4B1C-B836-9CE5829B89F4}"/>
                  </a:ext>
                </a:extLst>
              </p14:cNvPr>
              <p14:cNvContentPartPr/>
              <p14:nvPr/>
            </p14:nvContentPartPr>
            <p14:xfrm>
              <a:off x="8677155" y="2508690"/>
              <a:ext cx="317520" cy="3207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16EFF648-6518-4B1C-B836-9CE5829B89F4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658075" y="2489610"/>
                <a:ext cx="355320" cy="35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9614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76DDA-531F-446B-9C3E-1B09B979F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362803"/>
            <a:ext cx="10058400" cy="1450757"/>
          </a:xfrm>
          <a:solidFill>
            <a:schemeClr val="accent6">
              <a:lumMod val="60000"/>
              <a:lumOff val="40000"/>
            </a:schemeClr>
          </a:solidFill>
          <a:ln>
            <a:solidFill>
              <a:srgbClr val="0070C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</p:spPr>
        <p:txBody>
          <a:bodyPr/>
          <a:lstStyle/>
          <a:p>
            <a:r>
              <a:rPr lang="en-IN" sz="4800" b="1" i="1" dirty="0">
                <a:solidFill>
                  <a:srgbClr val="C00000"/>
                </a:solidFill>
              </a:rPr>
              <a:t>1) LONG TERM MUTUAL FUND SCHEMES RATING SYMBOLS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54FAEF-5335-42FF-BE41-9F6EFF97C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47875"/>
            <a:ext cx="10058400" cy="3821217"/>
          </a:xfrm>
          <a:ln>
            <a:solidFill>
              <a:schemeClr val="tx2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400" b="1" i="1" u="sng" dirty="0">
                <a:solidFill>
                  <a:srgbClr val="FFC000"/>
                </a:solidFill>
              </a:rPr>
              <a:t>AAA mf</a:t>
            </a:r>
            <a:r>
              <a:rPr lang="en-US" dirty="0"/>
              <a:t>:- </a:t>
            </a:r>
            <a:r>
              <a:rPr lang="en-US" b="1" i="1" dirty="0">
                <a:solidFill>
                  <a:srgbClr val="7030A0"/>
                </a:solidFill>
              </a:rPr>
              <a:t>Highest degree of safety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400" b="1" i="1" u="sng" dirty="0">
                <a:solidFill>
                  <a:schemeClr val="accent1">
                    <a:lumMod val="75000"/>
                  </a:schemeClr>
                </a:solidFill>
              </a:rPr>
              <a:t>AA mf</a:t>
            </a:r>
            <a:r>
              <a:rPr lang="en-US" dirty="0"/>
              <a:t>:-    </a:t>
            </a:r>
            <a:r>
              <a:rPr lang="en-US" b="1" i="1" dirty="0">
                <a:solidFill>
                  <a:srgbClr val="92D050"/>
                </a:solidFill>
              </a:rPr>
              <a:t>High level of safety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400" b="1" i="1" u="sng" dirty="0">
                <a:solidFill>
                  <a:srgbClr val="C00000"/>
                </a:solidFill>
              </a:rPr>
              <a:t>A mf</a:t>
            </a:r>
            <a:r>
              <a:rPr lang="en-US" dirty="0"/>
              <a:t>:-	     </a:t>
            </a:r>
            <a:r>
              <a:rPr lang="en-US" b="1" i="1" dirty="0">
                <a:solidFill>
                  <a:schemeClr val="bg2">
                    <a:lumMod val="10000"/>
                  </a:schemeClr>
                </a:solidFill>
              </a:rPr>
              <a:t>Adequate level of safety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600" b="1" i="1" u="sng" dirty="0">
                <a:solidFill>
                  <a:schemeClr val="accent4">
                    <a:lumMod val="50000"/>
                  </a:schemeClr>
                </a:solidFill>
              </a:rPr>
              <a:t>BBB</a:t>
            </a:r>
            <a:r>
              <a:rPr lang="en-US" dirty="0"/>
              <a:t>:       </a:t>
            </a:r>
            <a:r>
              <a:rPr lang="en-US" b="1" i="1" dirty="0">
                <a:solidFill>
                  <a:schemeClr val="accent1"/>
                </a:solidFill>
              </a:rPr>
              <a:t>Moderate degree of safety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600" b="1" i="1" u="sng" dirty="0">
                <a:solidFill>
                  <a:srgbClr val="92D050"/>
                </a:solidFill>
              </a:rPr>
              <a:t>BB</a:t>
            </a:r>
            <a:r>
              <a:rPr lang="en-US" dirty="0"/>
              <a:t>:-         </a:t>
            </a:r>
            <a:r>
              <a:rPr lang="en-US" b="1" i="1" dirty="0">
                <a:solidFill>
                  <a:schemeClr val="accent2">
                    <a:lumMod val="50000"/>
                  </a:schemeClr>
                </a:solidFill>
              </a:rPr>
              <a:t>Moderate Risk of default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600" b="1" i="1" u="sng" dirty="0">
                <a:solidFill>
                  <a:srgbClr val="00B0F0"/>
                </a:solidFill>
              </a:rPr>
              <a:t>B</a:t>
            </a:r>
            <a:r>
              <a:rPr lang="en-US" dirty="0"/>
              <a:t>:-	    </a:t>
            </a:r>
            <a:r>
              <a:rPr lang="en-US" b="1" i="1" dirty="0">
                <a:solidFill>
                  <a:srgbClr val="00B050"/>
                </a:solidFill>
              </a:rPr>
              <a:t>High Risk of default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600" b="1" i="1" u="sng" dirty="0">
                <a:solidFill>
                  <a:srgbClr val="00B050"/>
                </a:solidFill>
              </a:rPr>
              <a:t>C</a:t>
            </a:r>
            <a:r>
              <a:rPr lang="en-US" dirty="0"/>
              <a:t>:-	    </a:t>
            </a:r>
            <a:r>
              <a:rPr lang="en-US" b="1" i="1" dirty="0">
                <a:solidFill>
                  <a:srgbClr val="00B0F0"/>
                </a:solidFill>
              </a:rPr>
              <a:t>Very high risk of default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600" b="1" i="1" u="sng" dirty="0">
                <a:solidFill>
                  <a:srgbClr val="002060"/>
                </a:solidFill>
              </a:rPr>
              <a:t>D</a:t>
            </a:r>
            <a:r>
              <a:rPr lang="en-US" dirty="0"/>
              <a:t>:- 	    </a:t>
            </a:r>
            <a:r>
              <a:rPr lang="en-US" b="1" i="1" dirty="0">
                <a:solidFill>
                  <a:srgbClr val="7030A0"/>
                </a:solidFill>
              </a:rPr>
              <a:t>Default or expected to be in default soon </a:t>
            </a:r>
            <a:endParaRPr lang="en-IN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200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5CE97-4583-449B-AB36-CFEC240D38B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  <a:ln>
            <a:solidFill>
              <a:schemeClr val="tx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perspectiveBelow"/>
            <a:lightRig rig="threePt" dir="t"/>
          </a:scene3d>
        </p:spPr>
        <p:txBody>
          <a:bodyPr/>
          <a:lstStyle/>
          <a:p>
            <a:r>
              <a:rPr lang="en-IN" sz="4400" b="1" i="1" dirty="0">
                <a:solidFill>
                  <a:srgbClr val="C00000"/>
                </a:solidFill>
              </a:rPr>
              <a:t>2) SHORT TERM MUTUAL FUND SCHEMES RATING SYMBOLS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0FE7B2-2090-4929-9747-CE984911D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10058400" cy="3187699"/>
          </a:xfrm>
          <a:ln>
            <a:solidFill>
              <a:schemeClr val="tx2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Left"/>
            <a:lightRig rig="threePt" dir="t"/>
          </a:scene3d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400" b="1" i="1" u="sng" dirty="0">
                <a:solidFill>
                  <a:srgbClr val="00B050"/>
                </a:solidFill>
              </a:rPr>
              <a:t>A1 mf</a:t>
            </a:r>
            <a:r>
              <a:rPr lang="en-US" dirty="0"/>
              <a:t>:-    </a:t>
            </a:r>
            <a:r>
              <a:rPr lang="en-US" i="1" dirty="0">
                <a:solidFill>
                  <a:srgbClr val="00B050"/>
                </a:solidFill>
              </a:rPr>
              <a:t>Highest degree of safety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400" b="1" i="1" u="sng" dirty="0">
                <a:solidFill>
                  <a:srgbClr val="002060"/>
                </a:solidFill>
              </a:rPr>
              <a:t>A2 mf</a:t>
            </a:r>
            <a:r>
              <a:rPr lang="en-US" dirty="0">
                <a:solidFill>
                  <a:srgbClr val="002060"/>
                </a:solidFill>
              </a:rPr>
              <a:t>:-    </a:t>
            </a:r>
            <a:r>
              <a:rPr lang="en-US" i="1" dirty="0">
                <a:solidFill>
                  <a:srgbClr val="002060"/>
                </a:solidFill>
              </a:rPr>
              <a:t>High/strong degree of safety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400" b="1" i="1" u="sng" dirty="0">
                <a:solidFill>
                  <a:srgbClr val="FFC000"/>
                </a:solidFill>
              </a:rPr>
              <a:t>A3 mf</a:t>
            </a:r>
            <a:r>
              <a:rPr lang="en-US" dirty="0"/>
              <a:t>:-    </a:t>
            </a:r>
            <a:r>
              <a:rPr lang="en-US" i="1" dirty="0">
                <a:solidFill>
                  <a:srgbClr val="FFC000"/>
                </a:solidFill>
              </a:rPr>
              <a:t>Moderate degree of safety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400" b="1" i="1" u="sng" dirty="0">
                <a:solidFill>
                  <a:srgbClr val="92D050"/>
                </a:solidFill>
              </a:rPr>
              <a:t>A4 mf</a:t>
            </a:r>
            <a:r>
              <a:rPr lang="en-US" dirty="0"/>
              <a:t>:-   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Minimal degree of safety, Very High credit risk &amp; susceptible to default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400" b="1" i="1" u="sng" dirty="0">
                <a:solidFill>
                  <a:srgbClr val="FF0000"/>
                </a:solidFill>
              </a:rPr>
              <a:t>A5 mf</a:t>
            </a:r>
            <a:r>
              <a:rPr lang="en-US" dirty="0"/>
              <a:t>:-    </a:t>
            </a:r>
            <a:r>
              <a:rPr lang="en-US" i="1" dirty="0">
                <a:solidFill>
                  <a:srgbClr val="FF0000"/>
                </a:solidFill>
              </a:rPr>
              <a:t>Default or expected to be in default soon</a:t>
            </a:r>
            <a:endParaRPr lang="en-IN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813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819E2-A1D4-42B8-BF90-A1E31167E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20227"/>
            <a:ext cx="10058400" cy="1737360"/>
          </a:xfrm>
          <a:solidFill>
            <a:srgbClr val="00B0F0"/>
          </a:solidFill>
          <a:ln>
            <a:solidFill>
              <a:schemeClr val="accent1"/>
            </a:solidFill>
          </a:ln>
          <a:effectLst>
            <a:innerShdw blurRad="114300">
              <a:prstClr val="black"/>
            </a:innerShdw>
          </a:effectLst>
        </p:spPr>
        <p:txBody>
          <a:bodyPr>
            <a:normAutofit fontScale="90000"/>
          </a:bodyPr>
          <a:lstStyle/>
          <a:p>
            <a:r>
              <a:rPr lang="en-US" dirty="0"/>
              <a:t>ICRA MUTUAL FUND RATING METHODOLOGY/ICRA’s RATING APPROACH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F57F4B-E38E-4164-B1EC-8DFE14243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00251"/>
            <a:ext cx="10058400" cy="3868842"/>
          </a:xfrm>
          <a:ln>
            <a:solidFill>
              <a:schemeClr val="tx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  <a:softEdge rad="12700"/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400" b="1" i="1" u="sng" dirty="0">
                <a:solidFill>
                  <a:schemeClr val="accent1">
                    <a:lumMod val="50000"/>
                  </a:schemeClr>
                </a:solidFill>
              </a:rPr>
              <a:t>Documents</a:t>
            </a:r>
            <a:r>
              <a:rPr lang="en-US" dirty="0"/>
              <a:t>:- Prospectus, Investors reports, Internal documents etc.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400" b="1" i="1" u="sng" dirty="0">
                <a:solidFill>
                  <a:schemeClr val="accent1"/>
                </a:solidFill>
              </a:rPr>
              <a:t>Management Characteristics</a:t>
            </a:r>
            <a:r>
              <a:rPr lang="en-US" dirty="0"/>
              <a:t>:- </a:t>
            </a:r>
            <a:r>
              <a:rPr lang="en-US" b="1" i="1" dirty="0">
                <a:solidFill>
                  <a:srgbClr val="92D050"/>
                </a:solidFill>
              </a:rPr>
              <a:t>Reputation</a:t>
            </a:r>
            <a:r>
              <a:rPr lang="en-US" dirty="0"/>
              <a:t> of the firm, policies &amp; practices relating to product etc.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400" b="1" i="1" u="sng" dirty="0">
                <a:solidFill>
                  <a:srgbClr val="C00000"/>
                </a:solidFill>
              </a:rPr>
              <a:t>Fund Manager</a:t>
            </a:r>
            <a:r>
              <a:rPr lang="en-US" dirty="0"/>
              <a:t>:-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Professional skills &amp; experience </a:t>
            </a:r>
            <a:r>
              <a:rPr lang="en-US" dirty="0"/>
              <a:t>of fund manager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400" b="1" i="1" u="sng" dirty="0">
                <a:solidFill>
                  <a:srgbClr val="FFC000"/>
                </a:solidFill>
              </a:rPr>
              <a:t>Regulatory Compliance</a:t>
            </a:r>
            <a:r>
              <a:rPr lang="en-US" dirty="0"/>
              <a:t>:- ICRA also observes </a:t>
            </a:r>
            <a:r>
              <a:rPr lang="en-US" i="1" dirty="0">
                <a:solidFill>
                  <a:srgbClr val="FF0000"/>
                </a:solidFill>
              </a:rPr>
              <a:t>firm’s compliance practices </a:t>
            </a:r>
            <a:r>
              <a:rPr lang="en-US" dirty="0"/>
              <a:t>along with adherence to relevant Indian rules &amp; regulation.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400" b="1" i="1" u="sng" dirty="0">
                <a:solidFill>
                  <a:srgbClr val="00B050"/>
                </a:solidFill>
              </a:rPr>
              <a:t>Ongoing review &amp; monitoring</a:t>
            </a:r>
            <a:r>
              <a:rPr lang="en-US" dirty="0"/>
              <a:t>:- ICRA periodically reviews the </a:t>
            </a:r>
            <a:r>
              <a:rPr lang="en-US" b="1" i="1" dirty="0">
                <a:solidFill>
                  <a:schemeClr val="accent4">
                    <a:lumMod val="50000"/>
                  </a:schemeClr>
                </a:solidFill>
              </a:rPr>
              <a:t>fund related information </a:t>
            </a:r>
            <a:r>
              <a:rPr lang="en-US" dirty="0"/>
              <a:t>to support its published rating opinions. If the portfolio credit score meets the benchmark of assigned rating, the rating is retained.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15490978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VTI">
  <a:themeElements>
    <a:clrScheme name="Custom 34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C7016"/>
      </a:accent1>
      <a:accent2>
        <a:srgbClr val="F8931D"/>
      </a:accent2>
      <a:accent3>
        <a:srgbClr val="CE8D3E"/>
      </a:accent3>
      <a:accent4>
        <a:srgbClr val="E64823"/>
      </a:accent4>
      <a:accent5>
        <a:srgbClr val="FFCA08"/>
      </a:accent5>
      <a:accent6>
        <a:srgbClr val="9C6A6A"/>
      </a:accent6>
      <a:hlink>
        <a:srgbClr val="2998E3"/>
      </a:hlink>
      <a:folHlink>
        <a:srgbClr val="7F723D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Override1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AA3F7EDC-E5B4-4BBC-9D2A-CBE6D46C37A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3932EF5-314F-409E-8020-FEE5FA0795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03EEFF0-FB57-4CB4-8BFC-DF397689E2E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{AADFE766-BF04-4D55-85CE-685B40FA132F}tf22712842</Template>
  <TotalTime>0</TotalTime>
  <Words>1054</Words>
  <Application>Microsoft Office PowerPoint</Application>
  <PresentationFormat>Widescreen</PresentationFormat>
  <Paragraphs>97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Bookman Old Style</vt:lpstr>
      <vt:lpstr>Calibri</vt:lpstr>
      <vt:lpstr>Franklin Gothic Book</vt:lpstr>
      <vt:lpstr>SourceSansPro</vt:lpstr>
      <vt:lpstr>Wingdings</vt:lpstr>
      <vt:lpstr>1_RetrospectVTI</vt:lpstr>
      <vt:lpstr>CHAPTER 3: FUND SELECTION CRITERIA</vt:lpstr>
      <vt:lpstr>FUND RATING AND RANKINGS</vt:lpstr>
      <vt:lpstr>NEED &amp; IMPORTANCE OF FUND RATING &amp; RANKINGS</vt:lpstr>
      <vt:lpstr>BASIS OF RATINGS</vt:lpstr>
      <vt:lpstr>INTERPRETATION OF FUNDING RATING BY CRISIL(CREDIT RATING INFORMATION SERVICES OF INDIA LIMITED)</vt:lpstr>
      <vt:lpstr>INTERPRETATIONS OF RATING BY CRISIL</vt:lpstr>
      <vt:lpstr>1) LONG TERM MUTUAL FUND SCHEMES RATING SYMBOLS</vt:lpstr>
      <vt:lpstr>2) SHORT TERM MUTUAL FUND SCHEMES RATING SYMBOLS</vt:lpstr>
      <vt:lpstr>ICRA MUTUAL FUND RATING METHODOLOGY/ICRA’s RATING APPROACH</vt:lpstr>
      <vt:lpstr>CARE RATING APPROACH</vt:lpstr>
      <vt:lpstr>FUNDS SELECTION CRITERIA</vt:lpstr>
      <vt:lpstr>PERFORMANCE MEASUREMENT: ROLLING RETURNS &amp; BENCHMARKING</vt:lpstr>
      <vt:lpstr>BONDS</vt:lpstr>
      <vt:lpstr>YIELD TO MATURITY ( YTM)</vt:lpstr>
      <vt:lpstr>FORMULA TO CALCULATE YTM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2020-06-26T14:59:00Z</dcterms:created>
  <dcterms:modified xsi:type="dcterms:W3CDTF">2021-03-07T12:48:38Z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