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6" r:id="rId31"/>
    <p:sldId id="285"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300"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FB11526B-0F1B-45CE-880D-1F378FE74793}" type="datetimeFigureOut">
              <a:rPr lang="en-US" smtClean="0"/>
              <a:pPr/>
              <a:t>16-Mar-21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5A8A584-C6A1-4541-9B86-62C336E0F051}"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B11526B-0F1B-45CE-880D-1F378FE74793}" type="datetimeFigureOut">
              <a:rPr lang="en-US" smtClean="0"/>
              <a:pPr/>
              <a:t>16-Mar-21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A8A584-C6A1-4541-9B86-62C336E0F05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5A8A584-C6A1-4541-9B86-62C336E0F051}"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B11526B-0F1B-45CE-880D-1F378FE74793}" type="datetimeFigureOut">
              <a:rPr lang="en-US" smtClean="0"/>
              <a:pPr/>
              <a:t>16-Mar-21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a:t>Click to edit Master title style</a:t>
            </a:r>
          </a:p>
        </p:txBody>
      </p:sp>
      <p:sp>
        <p:nvSpPr>
          <p:cNvPr id="4" name="Date Placeholder 3"/>
          <p:cNvSpPr>
            <a:spLocks noGrp="1"/>
          </p:cNvSpPr>
          <p:nvPr>
            <p:ph type="dt" sz="half" idx="10"/>
          </p:nvPr>
        </p:nvSpPr>
        <p:spPr/>
        <p:txBody>
          <a:bodyPr/>
          <a:lstStyle/>
          <a:p>
            <a:fld id="{FB11526B-0F1B-45CE-880D-1F378FE74793}" type="datetimeFigureOut">
              <a:rPr lang="en-US" smtClean="0"/>
              <a:pPr/>
              <a:t>16-Mar-21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5A8A584-C6A1-4541-9B86-62C336E0F051}"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B11526B-0F1B-45CE-880D-1F378FE74793}" type="datetimeFigureOut">
              <a:rPr lang="en-US" smtClean="0"/>
              <a:pPr/>
              <a:t>16-Mar-21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5A8A584-C6A1-4541-9B86-62C336E0F051}"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a:t>Click to edit Master title style</a:t>
            </a:r>
          </a:p>
        </p:txBody>
      </p:sp>
      <p:sp>
        <p:nvSpPr>
          <p:cNvPr id="5" name="Date Placeholder 4"/>
          <p:cNvSpPr>
            <a:spLocks noGrp="1"/>
          </p:cNvSpPr>
          <p:nvPr>
            <p:ph type="dt" sz="half" idx="10"/>
          </p:nvPr>
        </p:nvSpPr>
        <p:spPr>
          <a:xfrm>
            <a:off x="5791200" y="6409944"/>
            <a:ext cx="3044952" cy="365760"/>
          </a:xfrm>
        </p:spPr>
        <p:txBody>
          <a:bodyPr/>
          <a:lstStyle/>
          <a:p>
            <a:fld id="{FB11526B-0F1B-45CE-880D-1F378FE74793}" type="datetimeFigureOut">
              <a:rPr lang="en-US" smtClean="0"/>
              <a:pPr/>
              <a:t>16-Mar-21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A8A584-C6A1-4541-9B86-62C336E0F051}"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FB11526B-0F1B-45CE-880D-1F378FE74793}" type="datetimeFigureOut">
              <a:rPr lang="en-US" smtClean="0"/>
              <a:pPr/>
              <a:t>16-Mar-21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5A8A584-C6A1-4541-9B86-62C336E0F051}"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FB11526B-0F1B-45CE-880D-1F378FE74793}" type="datetimeFigureOut">
              <a:rPr lang="en-US" smtClean="0"/>
              <a:pPr/>
              <a:t>16-Mar-21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5A8A584-C6A1-4541-9B86-62C336E0F0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B11526B-0F1B-45CE-880D-1F378FE74793}" type="datetimeFigureOut">
              <a:rPr lang="en-US" smtClean="0"/>
              <a:pPr/>
              <a:t>16-Mar-21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5A8A584-C6A1-4541-9B86-62C336E0F0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a:t>Click to edit Master title style</a:t>
            </a:r>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5A8A584-C6A1-4541-9B86-62C336E0F051}"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B11526B-0F1B-45CE-880D-1F378FE74793}" type="datetimeFigureOut">
              <a:rPr lang="en-US" smtClean="0"/>
              <a:pPr/>
              <a:t>16-Mar-21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5A8A584-C6A1-4541-9B86-62C336E0F051}"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a:t>Click to edit Master title style</a:t>
            </a:r>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B11526B-0F1B-45CE-880D-1F378FE74793}" type="datetimeFigureOut">
              <a:rPr lang="en-US" smtClean="0"/>
              <a:pPr/>
              <a:t>16-Mar-21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B11526B-0F1B-45CE-880D-1F378FE74793}" type="datetimeFigureOut">
              <a:rPr lang="en-US" smtClean="0"/>
              <a:pPr/>
              <a:t>16-Mar-21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5A8A584-C6A1-4541-9B86-62C336E0F051}"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mailto:syed@companyname.com"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mailto:recipient3@host.domain"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homepage.cs.uri.edu/faculty/wolfe/tutorials/csc101/powerpoint/power.html"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www.fastmetrics.com/email-hosting-service.php" TargetMode="Externa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Module-4</a:t>
            </a:r>
          </a:p>
          <a:p>
            <a:r>
              <a:rPr lang="en-US" dirty="0"/>
              <a:t>SYBBI-SEM-IV</a:t>
            </a:r>
          </a:p>
        </p:txBody>
      </p:sp>
      <p:sp>
        <p:nvSpPr>
          <p:cNvPr id="2" name="Title 1"/>
          <p:cNvSpPr>
            <a:spLocks noGrp="1"/>
          </p:cNvSpPr>
          <p:nvPr>
            <p:ph type="ctrTitle"/>
          </p:nvPr>
        </p:nvSpPr>
        <p:spPr/>
        <p:txBody>
          <a:bodyPr/>
          <a:lstStyle/>
          <a:p>
            <a:r>
              <a:rPr lang="en-US" dirty="0"/>
              <a:t>MS-Office: Packages for Institutional Automation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in PPT</a:t>
            </a:r>
          </a:p>
        </p:txBody>
      </p:sp>
      <p:sp>
        <p:nvSpPr>
          <p:cNvPr id="3" name="Content Placeholder 2"/>
          <p:cNvSpPr>
            <a:spLocks noGrp="1"/>
          </p:cNvSpPr>
          <p:nvPr>
            <p:ph sz="quarter" idx="1"/>
          </p:nvPr>
        </p:nvSpPr>
        <p:spPr/>
        <p:txBody>
          <a:bodyPr>
            <a:normAutofit/>
          </a:bodyPr>
          <a:lstStyle/>
          <a:p>
            <a:r>
              <a:rPr lang="en-US" dirty="0"/>
              <a:t>Video is a powerful multimedia type you can use. PowerPoint supports adding video from your computer or online. Let's look at how to insert and modify them: </a:t>
            </a:r>
            <a:br>
              <a:rPr lang="en-US" dirty="0"/>
            </a:br>
            <a:endParaRPr lang="en-US" dirty="0"/>
          </a:p>
          <a:p>
            <a:r>
              <a:rPr lang="en-US" b="1" dirty="0"/>
              <a:t>Add a Clip From Your Computer</a:t>
            </a:r>
          </a:p>
          <a:p>
            <a:r>
              <a:rPr lang="en-US" dirty="0"/>
              <a:t>If you have a video clip on your computer, you can quickly drop it into your presentation by using the </a:t>
            </a:r>
            <a:r>
              <a:rPr lang="en-US" b="1" dirty="0"/>
              <a:t>Insert </a:t>
            </a:r>
            <a:r>
              <a:rPr lang="en-US" dirty="0"/>
              <a:t>menu. Go to </a:t>
            </a:r>
            <a:r>
              <a:rPr lang="en-US" b="1" dirty="0"/>
              <a:t>Insert &gt; Video &gt; Video on My PC </a:t>
            </a:r>
            <a:r>
              <a:rPr lang="en-US" dirty="0"/>
              <a:t>to browse to your video file.</a:t>
            </a:r>
          </a:p>
          <a:p>
            <a:pPr>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Simplicity - added video file"/>
          <p:cNvPicPr>
            <a:picLocks noChangeAspect="1" noChangeArrowheads="1"/>
          </p:cNvPicPr>
          <p:nvPr/>
        </p:nvPicPr>
        <p:blipFill>
          <a:blip r:embed="rId2"/>
          <a:srcRect/>
          <a:stretch>
            <a:fillRect/>
          </a:stretch>
        </p:blipFill>
        <p:spPr bwMode="auto">
          <a:xfrm>
            <a:off x="381000" y="304800"/>
            <a:ext cx="8058150" cy="62484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sp>
        <p:nvSpPr>
          <p:cNvPr id="3" name="Content Placeholder 2"/>
          <p:cNvSpPr>
            <a:spLocks noGrp="1"/>
          </p:cNvSpPr>
          <p:nvPr>
            <p:ph sz="quarter" idx="1"/>
          </p:nvPr>
        </p:nvSpPr>
        <p:spPr/>
        <p:txBody>
          <a:bodyPr>
            <a:normAutofit/>
          </a:bodyPr>
          <a:lstStyle/>
          <a:p>
            <a:r>
              <a:rPr lang="en-US" b="1" dirty="0"/>
              <a:t>Add a Video Clip from Online</a:t>
            </a:r>
          </a:p>
          <a:p>
            <a:r>
              <a:rPr lang="en-US" dirty="0"/>
              <a:t>Finding an inspiring or insightful YouTube video can help make drive your point to reach an audience. Instead of finding a workaround to download and convert a YouTube video, PowerPoint can link to and insert them directly.</a:t>
            </a:r>
          </a:p>
          <a:p>
            <a:r>
              <a:rPr lang="en-US" dirty="0"/>
              <a:t>To add a YouTube (or other online) video, go to </a:t>
            </a:r>
            <a:r>
              <a:rPr lang="en-US" b="1" dirty="0"/>
              <a:t>Insert &gt; Video &gt; Online Video </a:t>
            </a:r>
            <a:r>
              <a:rPr lang="en-US" dirty="0"/>
              <a:t>to launch the menu.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Insert  Online video in PowerPoint"/>
          <p:cNvPicPr>
            <a:picLocks noChangeAspect="1" noChangeArrowheads="1"/>
          </p:cNvPicPr>
          <p:nvPr/>
        </p:nvPicPr>
        <p:blipFill>
          <a:blip r:embed="rId2"/>
          <a:srcRect/>
          <a:stretch>
            <a:fillRect/>
          </a:stretch>
        </p:blipFill>
        <p:spPr bwMode="auto">
          <a:xfrm>
            <a:off x="457200" y="0"/>
            <a:ext cx="8096250" cy="2924176"/>
          </a:xfrm>
          <a:prstGeom prst="rect">
            <a:avLst/>
          </a:prstGeom>
          <a:noFill/>
        </p:spPr>
      </p:pic>
      <p:pic>
        <p:nvPicPr>
          <p:cNvPr id="24580" name="Picture 4" descr="Insert Video into PowerPoint quickly"/>
          <p:cNvPicPr>
            <a:picLocks noChangeAspect="1" noChangeArrowheads="1"/>
          </p:cNvPicPr>
          <p:nvPr/>
        </p:nvPicPr>
        <p:blipFill>
          <a:blip r:embed="rId3"/>
          <a:srcRect/>
          <a:stretch>
            <a:fillRect/>
          </a:stretch>
        </p:blipFill>
        <p:spPr bwMode="auto">
          <a:xfrm>
            <a:off x="609600" y="3124200"/>
            <a:ext cx="7419975" cy="37338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Slide animation</a:t>
            </a:r>
          </a:p>
        </p:txBody>
      </p:sp>
      <p:sp>
        <p:nvSpPr>
          <p:cNvPr id="3" name="Content Placeholder 2"/>
          <p:cNvSpPr>
            <a:spLocks noGrp="1"/>
          </p:cNvSpPr>
          <p:nvPr>
            <p:ph sz="quarter" idx="1"/>
          </p:nvPr>
        </p:nvSpPr>
        <p:spPr/>
        <p:txBody>
          <a:bodyPr>
            <a:normAutofit fontScale="85000" lnSpcReduction="20000"/>
          </a:bodyPr>
          <a:lstStyle/>
          <a:p>
            <a:r>
              <a:rPr lang="en-US" dirty="0"/>
              <a:t>A slide transition is the visual effect that occurs when you move from one slide to the next during a presentation. You can control the speed, add sound, and customize the look of transition effects.</a:t>
            </a:r>
          </a:p>
          <a:p>
            <a:pPr>
              <a:buNone/>
            </a:pPr>
            <a:r>
              <a:rPr lang="en-US" dirty="0"/>
              <a:t>Add slide transitions to bring your presentation to life:-</a:t>
            </a:r>
          </a:p>
          <a:p>
            <a:r>
              <a:rPr lang="en-US" dirty="0"/>
              <a:t>Select the slide you want to add a transition to.</a:t>
            </a:r>
          </a:p>
          <a:p>
            <a:r>
              <a:rPr lang="en-US" dirty="0"/>
              <a:t>Select the </a:t>
            </a:r>
            <a:r>
              <a:rPr lang="en-US" b="1" dirty="0"/>
              <a:t>Transitions</a:t>
            </a:r>
            <a:r>
              <a:rPr lang="en-US" dirty="0"/>
              <a:t> tab and choose a transition. Select a transition to see a preview.</a:t>
            </a:r>
          </a:p>
          <a:p>
            <a:r>
              <a:rPr lang="en-US" dirty="0"/>
              <a:t>Select </a:t>
            </a:r>
            <a:r>
              <a:rPr lang="en-US" b="1" dirty="0"/>
              <a:t>Effect Options</a:t>
            </a:r>
            <a:r>
              <a:rPr lang="en-US" dirty="0"/>
              <a:t> to choose the direction and nature of the transition.</a:t>
            </a:r>
          </a:p>
          <a:p>
            <a:r>
              <a:rPr lang="en-US" dirty="0"/>
              <a:t>Select </a:t>
            </a:r>
            <a:r>
              <a:rPr lang="en-US" b="1" dirty="0"/>
              <a:t>Preview</a:t>
            </a:r>
            <a:r>
              <a:rPr lang="en-US" dirty="0"/>
              <a:t> to see what the transition looks like.</a:t>
            </a:r>
          </a:p>
          <a:p>
            <a:r>
              <a:rPr lang="en-US" dirty="0"/>
              <a:t>To remove a transition, select </a:t>
            </a:r>
            <a:r>
              <a:rPr lang="en-US" b="1" dirty="0"/>
              <a:t>Transitions</a:t>
            </a:r>
            <a:r>
              <a:rPr lang="en-US" dirty="0"/>
              <a:t> &gt; </a:t>
            </a:r>
            <a:r>
              <a:rPr lang="en-US" b="1" dirty="0"/>
              <a:t>None</a:t>
            </a:r>
            <a:r>
              <a:rPr lang="en-US" dirty="0"/>
              <a:t>.</a:t>
            </a:r>
          </a:p>
          <a:p>
            <a:pPr>
              <a:buNone/>
            </a:pPr>
            <a:r>
              <a:rPr lang="en-US" dirty="0"/>
              <a:t/>
            </a:r>
            <a:br>
              <a:rPr lang="en-US" dirty="0"/>
            </a:br>
            <a:endParaRPr lang="en-US"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ractur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descr="Slide Transition Animation in PowerPoint - Tutorial and Instruction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28" name="AutoShape 4" descr="Slide Transition Animation in PowerPoint - Tutorial and Instruction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0" name="AutoShape 6" descr="Slide Transition Animation in PowerPoint - Tutorial and Instruction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2" name="AutoShape 8" descr="Slide Transition Animation in PowerPoint - Tutorial and Instruction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6638" name="Picture 14" descr="The Best Slide Transitions And Animations For Your Business Presentations |  Present Better"/>
          <p:cNvPicPr>
            <a:picLocks noChangeAspect="1" noChangeArrowheads="1"/>
          </p:cNvPicPr>
          <p:nvPr/>
        </p:nvPicPr>
        <p:blipFill>
          <a:blip r:embed="rId2"/>
          <a:srcRect/>
          <a:stretch>
            <a:fillRect/>
          </a:stretch>
        </p:blipFill>
        <p:spPr bwMode="auto">
          <a:xfrm>
            <a:off x="685800" y="1066800"/>
            <a:ext cx="7162800" cy="46482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Creating a new presentation by existing theme</a:t>
            </a:r>
          </a:p>
        </p:txBody>
      </p:sp>
      <p:sp>
        <p:nvSpPr>
          <p:cNvPr id="3" name="Content Placeholder 2"/>
          <p:cNvSpPr>
            <a:spLocks noGrp="1"/>
          </p:cNvSpPr>
          <p:nvPr>
            <p:ph sz="quarter" idx="1"/>
          </p:nvPr>
        </p:nvSpPr>
        <p:spPr/>
        <p:txBody>
          <a:bodyPr/>
          <a:lstStyle/>
          <a:p>
            <a:r>
              <a:rPr lang="en-US" dirty="0"/>
              <a:t>A PowerPoint template is a pattern or blueprint of a slide or group of slides that you save as a .</a:t>
            </a:r>
            <a:r>
              <a:rPr lang="en-US" dirty="0" err="1"/>
              <a:t>pptx</a:t>
            </a:r>
            <a:r>
              <a:rPr lang="en-US" dirty="0"/>
              <a:t> file. Templates can contain layouts, colors, fonts, effects, background styles, and even content.</a:t>
            </a:r>
          </a:p>
          <a:p>
            <a:r>
              <a:rPr lang="en-US" dirty="0"/>
              <a:t>You can create your own custom templates and store them, reuse them, and share them with others. You can also find hundreds of different types of free templates on Office.com and on other partner websites that you can apply to your presentation.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ow to Edit a PowerPoint Template"/>
          <p:cNvPicPr>
            <a:picLocks noChangeAspect="1" noChangeArrowheads="1"/>
          </p:cNvPicPr>
          <p:nvPr/>
        </p:nvPicPr>
        <p:blipFill>
          <a:blip r:embed="rId2"/>
          <a:srcRect/>
          <a:stretch>
            <a:fillRect/>
          </a:stretch>
        </p:blipFill>
        <p:spPr bwMode="auto">
          <a:xfrm>
            <a:off x="1066800" y="1295400"/>
            <a:ext cx="6705600" cy="42672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Themes in PPT</a:t>
            </a:r>
          </a:p>
        </p:txBody>
      </p:sp>
      <p:sp>
        <p:nvSpPr>
          <p:cNvPr id="3" name="Content Placeholder 2"/>
          <p:cNvSpPr>
            <a:spLocks noGrp="1"/>
          </p:cNvSpPr>
          <p:nvPr>
            <p:ph sz="quarter" idx="1"/>
          </p:nvPr>
        </p:nvSpPr>
        <p:spPr/>
        <p:txBody>
          <a:bodyPr>
            <a:normAutofit/>
          </a:bodyPr>
          <a:lstStyle/>
          <a:p>
            <a:r>
              <a:rPr lang="en-US" dirty="0"/>
              <a:t>A </a:t>
            </a:r>
            <a:r>
              <a:rPr lang="en-US" b="1" dirty="0"/>
              <a:t>PowerPoint</a:t>
            </a:r>
            <a:r>
              <a:rPr lang="en-US" dirty="0"/>
              <a:t> </a:t>
            </a:r>
            <a:r>
              <a:rPr lang="en-US" b="1" dirty="0"/>
              <a:t>theme </a:t>
            </a:r>
            <a:r>
              <a:rPr lang="en-US" dirty="0"/>
              <a:t>is a set of backgrounds, font pairings, color schemes, and slide designs. It's also commonly referred to as a </a:t>
            </a:r>
            <a:r>
              <a:rPr lang="en-US" b="1" dirty="0"/>
              <a:t>PowerPoint template.</a:t>
            </a:r>
          </a:p>
          <a:p>
            <a:pPr>
              <a:buNone/>
            </a:pPr>
            <a:r>
              <a:rPr lang="en-US" b="1" dirty="0"/>
              <a:t>How to import online themes?</a:t>
            </a:r>
          </a:p>
          <a:p>
            <a:r>
              <a:rPr lang="en-US" dirty="0"/>
              <a:t>Open your presentation in PowerPoint.</a:t>
            </a:r>
          </a:p>
          <a:p>
            <a:r>
              <a:rPr lang="en-US" dirty="0"/>
              <a:t>On the Design tab, in the Themes group, click the drop-down arrow. Now click Browse for Themes. A new window will open, where you need to select the presentation that contains the theme you want to import.</a:t>
            </a:r>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pic>
        <p:nvPicPr>
          <p:cNvPr id="43010" name="Picture 2"/>
          <p:cNvPicPr>
            <a:picLocks noGrp="1" noChangeAspect="1" noChangeArrowheads="1"/>
          </p:cNvPicPr>
          <p:nvPr>
            <p:ph sz="quarter" idx="1"/>
          </p:nvPr>
        </p:nvPicPr>
        <p:blipFill>
          <a:blip r:embed="rId2"/>
          <a:srcRect/>
          <a:stretch>
            <a:fillRect/>
          </a:stretch>
        </p:blipFill>
        <p:spPr bwMode="auto">
          <a:xfrm>
            <a:off x="301625" y="1554723"/>
            <a:ext cx="8504238" cy="4516903"/>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MS-PowerPoint presentation</a:t>
            </a:r>
          </a:p>
        </p:txBody>
      </p:sp>
      <p:sp>
        <p:nvSpPr>
          <p:cNvPr id="3" name="Content Placeholder 2"/>
          <p:cNvSpPr>
            <a:spLocks noGrp="1"/>
          </p:cNvSpPr>
          <p:nvPr>
            <p:ph sz="quarter" idx="1"/>
          </p:nvPr>
        </p:nvSpPr>
        <p:spPr/>
        <p:txBody>
          <a:bodyPr/>
          <a:lstStyle/>
          <a:p>
            <a:r>
              <a:rPr lang="en-US" dirty="0"/>
              <a:t>PowerPoint is a presentation software that allows you to create dynamic slide presentations.</a:t>
            </a:r>
          </a:p>
          <a:p>
            <a:r>
              <a:rPr lang="en-US" dirty="0"/>
              <a:t>Slideshows can include animation, narrations, images, videos and much more.</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 template</a:t>
            </a:r>
          </a:p>
        </p:txBody>
      </p:sp>
      <p:sp>
        <p:nvSpPr>
          <p:cNvPr id="3" name="Content Placeholder 2"/>
          <p:cNvSpPr>
            <a:spLocks noGrp="1"/>
          </p:cNvSpPr>
          <p:nvPr>
            <p:ph sz="quarter" idx="1"/>
          </p:nvPr>
        </p:nvSpPr>
        <p:spPr/>
        <p:txBody>
          <a:bodyPr/>
          <a:lstStyle/>
          <a:p>
            <a:endParaRPr lang="en-US" dirty="0"/>
          </a:p>
          <a:p>
            <a:r>
              <a:rPr lang="en-US" dirty="0"/>
              <a:t>Open a blank presentation: </a:t>
            </a:r>
            <a:r>
              <a:rPr lang="en-US" b="1" dirty="0"/>
              <a:t>File</a:t>
            </a:r>
            <a:r>
              <a:rPr lang="en-US" dirty="0"/>
              <a:t> &gt; </a:t>
            </a:r>
            <a:r>
              <a:rPr lang="en-US" b="1" dirty="0"/>
              <a:t>New</a:t>
            </a:r>
            <a:r>
              <a:rPr lang="en-US" dirty="0"/>
              <a:t> &gt; </a:t>
            </a:r>
            <a:r>
              <a:rPr lang="en-US" b="1" dirty="0"/>
              <a:t>Blank Presentation</a:t>
            </a:r>
            <a:endParaRPr lang="en-US" dirty="0"/>
          </a:p>
          <a:p>
            <a:r>
              <a:rPr lang="en-US" dirty="0"/>
              <a:t>On the </a:t>
            </a:r>
            <a:r>
              <a:rPr lang="en-US" b="1" dirty="0"/>
              <a:t>Design</a:t>
            </a:r>
            <a:r>
              <a:rPr lang="en-US" dirty="0"/>
              <a:t> tab, select </a:t>
            </a:r>
            <a:r>
              <a:rPr lang="en-US" b="1" dirty="0"/>
              <a:t>Slide Size</a:t>
            </a:r>
            <a:r>
              <a:rPr lang="en-US" dirty="0"/>
              <a:t> &gt; </a:t>
            </a:r>
            <a:r>
              <a:rPr lang="en-US" b="1" dirty="0"/>
              <a:t>Custom Slide Size</a:t>
            </a:r>
            <a:r>
              <a:rPr lang="en-US" dirty="0"/>
              <a:t> and choose the page orientation and dimensions you want.</a:t>
            </a:r>
          </a:p>
          <a:p>
            <a:r>
              <a:rPr lang="en-US" dirty="0"/>
              <a:t>On the </a:t>
            </a:r>
            <a:r>
              <a:rPr lang="en-US" b="1" dirty="0"/>
              <a:t>View</a:t>
            </a:r>
            <a:r>
              <a:rPr lang="en-US" dirty="0"/>
              <a:t> tab, in the </a:t>
            </a:r>
            <a:r>
              <a:rPr lang="en-US" b="1" dirty="0"/>
              <a:t>Master Views</a:t>
            </a:r>
            <a:r>
              <a:rPr lang="en-US" dirty="0"/>
              <a:t> group, choose </a:t>
            </a:r>
            <a:r>
              <a:rPr lang="en-US" b="1" dirty="0"/>
              <a:t>Slide Master</a:t>
            </a:r>
            <a:r>
              <a:rPr lang="en-US" dirty="0"/>
              <a:t>.</a:t>
            </a:r>
            <a:br>
              <a:rPr lang="en-US" dirty="0"/>
            </a:b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On the View tab, click Slide Master"/>
          <p:cNvPicPr>
            <a:picLocks noChangeAspect="1" noChangeArrowheads="1"/>
          </p:cNvPicPr>
          <p:nvPr/>
        </p:nvPicPr>
        <p:blipFill>
          <a:blip r:embed="rId2"/>
          <a:srcRect/>
          <a:stretch>
            <a:fillRect/>
          </a:stretch>
        </p:blipFill>
        <p:spPr bwMode="auto">
          <a:xfrm>
            <a:off x="2819400" y="152400"/>
            <a:ext cx="3048000" cy="1714500"/>
          </a:xfrm>
          <a:prstGeom prst="rect">
            <a:avLst/>
          </a:prstGeom>
          <a:noFill/>
        </p:spPr>
      </p:pic>
      <p:pic>
        <p:nvPicPr>
          <p:cNvPr id="44036" name="Picture 4" descr="Slide Master"/>
          <p:cNvPicPr>
            <a:picLocks noChangeAspect="1" noChangeArrowheads="1"/>
          </p:cNvPicPr>
          <p:nvPr/>
        </p:nvPicPr>
        <p:blipFill>
          <a:blip r:embed="rId3"/>
          <a:srcRect/>
          <a:stretch>
            <a:fillRect/>
          </a:stretch>
        </p:blipFill>
        <p:spPr bwMode="auto">
          <a:xfrm>
            <a:off x="2971800" y="2057400"/>
            <a:ext cx="3009900" cy="4295775"/>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Saving a PPT</a:t>
            </a:r>
          </a:p>
        </p:txBody>
      </p:sp>
      <p:sp>
        <p:nvSpPr>
          <p:cNvPr id="3" name="Content Placeholder 2"/>
          <p:cNvSpPr>
            <a:spLocks noGrp="1"/>
          </p:cNvSpPr>
          <p:nvPr>
            <p:ph sz="quarter" idx="1"/>
          </p:nvPr>
        </p:nvSpPr>
        <p:spPr>
          <a:xfrm>
            <a:off x="301752" y="1143000"/>
            <a:ext cx="8503920" cy="5486400"/>
          </a:xfrm>
        </p:spPr>
        <p:txBody>
          <a:bodyPr>
            <a:normAutofit lnSpcReduction="10000"/>
          </a:bodyPr>
          <a:lstStyle/>
          <a:p>
            <a:r>
              <a:rPr lang="en-US" dirty="0"/>
              <a:t>Make a slide show that starts automatically when opened</a:t>
            </a:r>
          </a:p>
          <a:p>
            <a:r>
              <a:rPr lang="en-US" dirty="0"/>
              <a:t>Select </a:t>
            </a:r>
            <a:r>
              <a:rPr lang="en-US" b="1" dirty="0"/>
              <a:t>File</a:t>
            </a:r>
            <a:r>
              <a:rPr lang="en-US" dirty="0"/>
              <a:t> &gt; </a:t>
            </a:r>
            <a:r>
              <a:rPr lang="en-US" b="1" dirty="0"/>
              <a:t>Save as</a:t>
            </a:r>
            <a:r>
              <a:rPr lang="en-US" dirty="0"/>
              <a:t> (or </a:t>
            </a:r>
            <a:r>
              <a:rPr lang="en-US" b="1" dirty="0"/>
              <a:t>Save a Copy</a:t>
            </a:r>
            <a:r>
              <a:rPr lang="en-US" dirty="0"/>
              <a:t>).</a:t>
            </a:r>
          </a:p>
          <a:p>
            <a:r>
              <a:rPr lang="en-US" dirty="0"/>
              <a:t>Click </a:t>
            </a:r>
            <a:r>
              <a:rPr lang="en-US" b="1" dirty="0"/>
              <a:t>More options</a:t>
            </a:r>
            <a:r>
              <a:rPr lang="en-US" dirty="0"/>
              <a:t>.</a:t>
            </a:r>
          </a:p>
          <a:p>
            <a:r>
              <a:rPr lang="en-US" dirty="0"/>
              <a:t>Browse to the folder where you want to save your presentation.</a:t>
            </a:r>
          </a:p>
          <a:p>
            <a:r>
              <a:rPr lang="en-US" dirty="0"/>
              <a:t>In the </a:t>
            </a:r>
            <a:r>
              <a:rPr lang="en-US" b="1" dirty="0"/>
              <a:t>File name</a:t>
            </a:r>
            <a:r>
              <a:rPr lang="en-US" dirty="0"/>
              <a:t> box, type a name for your presentation.</a:t>
            </a:r>
          </a:p>
          <a:p>
            <a:r>
              <a:rPr lang="en-US" dirty="0"/>
              <a:t>Under </a:t>
            </a:r>
            <a:r>
              <a:rPr lang="en-US" b="1" dirty="0"/>
              <a:t>Save as type</a:t>
            </a:r>
            <a:r>
              <a:rPr lang="en-US" dirty="0"/>
              <a:t>, select </a:t>
            </a:r>
            <a:r>
              <a:rPr lang="en-US" b="1" dirty="0"/>
              <a:t>PowerPoint Show</a:t>
            </a:r>
            <a:r>
              <a:rPr lang="en-US" dirty="0"/>
              <a:t>.</a:t>
            </a:r>
          </a:p>
          <a:p>
            <a:pPr>
              <a:buNone/>
            </a:pPr>
            <a:r>
              <a:rPr lang="en-US" dirty="0"/>
              <a:t>How to Edit a .</a:t>
            </a:r>
            <a:r>
              <a:rPr lang="en-US" dirty="0" err="1"/>
              <a:t>ppsx</a:t>
            </a:r>
            <a:r>
              <a:rPr lang="en-US" dirty="0"/>
              <a:t> file:-</a:t>
            </a:r>
          </a:p>
          <a:p>
            <a:r>
              <a:rPr lang="en-US" dirty="0"/>
              <a:t>In PowerPoint, click </a:t>
            </a:r>
            <a:r>
              <a:rPr lang="en-US" b="1" dirty="0"/>
              <a:t>File</a:t>
            </a:r>
            <a:r>
              <a:rPr lang="en-US" dirty="0"/>
              <a:t> &gt; </a:t>
            </a:r>
            <a:r>
              <a:rPr lang="en-US" b="1" dirty="0"/>
              <a:t>Open</a:t>
            </a:r>
            <a:r>
              <a:rPr lang="en-US" dirty="0"/>
              <a:t>.</a:t>
            </a:r>
          </a:p>
          <a:p>
            <a:r>
              <a:rPr lang="en-US" dirty="0"/>
              <a:t>Browse to the .</a:t>
            </a:r>
            <a:r>
              <a:rPr lang="en-US" dirty="0" err="1"/>
              <a:t>ppsx</a:t>
            </a:r>
            <a:r>
              <a:rPr lang="en-US" dirty="0"/>
              <a:t> file, and open it.</a:t>
            </a:r>
          </a:p>
          <a:p>
            <a:pPr>
              <a:buNone/>
            </a:pPr>
            <a:endParaRPr lang="en-US" dirty="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of Internet</a:t>
            </a:r>
          </a:p>
        </p:txBody>
      </p:sp>
      <p:sp>
        <p:nvSpPr>
          <p:cNvPr id="3" name="Content Placeholder 2"/>
          <p:cNvSpPr>
            <a:spLocks noGrp="1"/>
          </p:cNvSpPr>
          <p:nvPr>
            <p:ph sz="quarter" idx="1"/>
          </p:nvPr>
        </p:nvSpPr>
        <p:spPr/>
        <p:txBody>
          <a:bodyPr>
            <a:normAutofit fontScale="85000" lnSpcReduction="20000"/>
          </a:bodyPr>
          <a:lstStyle/>
          <a:p>
            <a:pPr>
              <a:buNone/>
            </a:pPr>
            <a:r>
              <a:rPr lang="en-US" b="1" dirty="0"/>
              <a:t>				Introduction to e-Mail:</a:t>
            </a:r>
          </a:p>
          <a:p>
            <a:pPr>
              <a:buFont typeface="Wingdings" pitchFamily="2" charset="2"/>
              <a:buChar char="§"/>
            </a:pPr>
            <a:r>
              <a:rPr lang="en-US" dirty="0"/>
              <a:t>E-mail or web-mail or e-post refers to the transmission of message over communication networks.</a:t>
            </a:r>
          </a:p>
          <a:p>
            <a:pPr>
              <a:buFont typeface="Wingdings" pitchFamily="2" charset="2"/>
              <a:buChar char="§"/>
            </a:pPr>
            <a:r>
              <a:rPr lang="en-US" b="1" dirty="0"/>
              <a:t>Electronic mail</a:t>
            </a:r>
            <a:r>
              <a:rPr lang="en-US" dirty="0"/>
              <a:t> (</a:t>
            </a:r>
            <a:r>
              <a:rPr lang="en-US" b="1" dirty="0"/>
              <a:t>email</a:t>
            </a:r>
            <a:r>
              <a:rPr lang="en-US" dirty="0"/>
              <a:t> or </a:t>
            </a:r>
            <a:r>
              <a:rPr lang="en-US" b="1" dirty="0"/>
              <a:t>e-mail</a:t>
            </a:r>
            <a:r>
              <a:rPr lang="en-US" dirty="0"/>
              <a:t>) is a method of exchanging messages ("mail") between people using electronic devices. </a:t>
            </a:r>
          </a:p>
          <a:p>
            <a:pPr>
              <a:buFont typeface="Wingdings" pitchFamily="2" charset="2"/>
              <a:buChar char="§"/>
            </a:pPr>
            <a:r>
              <a:rPr lang="en-US" dirty="0"/>
              <a:t>Email entered limited use in the 1960s, but users could only send to users of the same computer, and some early email systems required the author and the recipient to both be online simultaneously, similar to </a:t>
            </a:r>
            <a:r>
              <a:rPr lang="en-US" u="sng" dirty="0"/>
              <a:t>instant messaging</a:t>
            </a:r>
            <a:r>
              <a:rPr lang="en-US" dirty="0"/>
              <a:t>. </a:t>
            </a:r>
          </a:p>
          <a:p>
            <a:pPr>
              <a:buFont typeface="Wingdings" pitchFamily="2" charset="2"/>
              <a:buChar char="§"/>
            </a:pPr>
            <a:r>
              <a:rPr lang="en-US" dirty="0"/>
              <a:t>One of the best features is that a message can be sent to several users simultaneously.</a:t>
            </a:r>
          </a:p>
          <a:p>
            <a:pPr>
              <a:buFont typeface="Wingdings" pitchFamily="2" charset="2"/>
              <a:buChar char="§"/>
            </a:pPr>
            <a:r>
              <a:rPr lang="en-US" dirty="0"/>
              <a:t>The contents of email message can be some lines of keyboard typed text, files stored in your PC.</a:t>
            </a:r>
          </a:p>
        </p:txBody>
      </p:sp>
    </p:spTree>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sp>
        <p:nvSpPr>
          <p:cNvPr id="3" name="Content Placeholder 2"/>
          <p:cNvSpPr>
            <a:spLocks noGrp="1"/>
          </p:cNvSpPr>
          <p:nvPr>
            <p:ph sz="quarter" idx="1"/>
          </p:nvPr>
        </p:nvSpPr>
        <p:spPr/>
        <p:txBody>
          <a:bodyPr>
            <a:normAutofit fontScale="92500"/>
          </a:bodyPr>
          <a:lstStyle/>
          <a:p>
            <a:r>
              <a:rPr lang="en-US" dirty="0"/>
              <a:t>There's a large variety of an email service providers to chose from like Gmail or Yahoo!</a:t>
            </a:r>
          </a:p>
          <a:p>
            <a:r>
              <a:rPr lang="en-US" b="1" dirty="0"/>
              <a:t>Gmail</a:t>
            </a:r>
            <a:r>
              <a:rPr lang="en-US" dirty="0"/>
              <a:t>: Gmail is Google’s free e-mail service. It offers online storage that’s practically unlimited. Gmail had an initial storage capacity offer of one gigabyte per user, a significantly higher amount than competitors offered at the time. Today, the service comes with 15 gigabytes of storage. Users can receive emails up to 50 megabytes in size, including attachments, while they can send emails up to 25 megabytes. In order to send larger files, users can insert files from Google Drive into the message.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Yahoo mail</a:t>
            </a:r>
          </a:p>
        </p:txBody>
      </p:sp>
      <p:sp>
        <p:nvSpPr>
          <p:cNvPr id="3" name="Content Placeholder 2"/>
          <p:cNvSpPr>
            <a:spLocks noGrp="1"/>
          </p:cNvSpPr>
          <p:nvPr>
            <p:ph sz="quarter" idx="1"/>
          </p:nvPr>
        </p:nvSpPr>
        <p:spPr/>
        <p:txBody>
          <a:bodyPr>
            <a:normAutofit fontScale="92500" lnSpcReduction="10000"/>
          </a:bodyPr>
          <a:lstStyle/>
          <a:p>
            <a:r>
              <a:rPr lang="en-US" dirty="0"/>
              <a:t>Yahoo mail is an email service launched on October 8, 1997, by the American company Yahoo!, now a subsidiary of Verizon. It offers four different email plans: three for personal use (Basic, Plus, and Ad Free) and another for businesses. As of January 2020, Yahoo! Mail had 225 million users.</a:t>
            </a:r>
          </a:p>
          <a:p>
            <a:r>
              <a:rPr lang="en-US" dirty="0"/>
              <a:t>Users are able to access and manage their mailboxes using webmail interface, accessible using a standard web browser. Some accounts also supported the use of standard mail protocols (POP3 and SMTP). Since 2015, users can also connect non-Yahoo e-mail accounts to the webmail client.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MSN Windows Hotmail </a:t>
            </a:r>
          </a:p>
        </p:txBody>
      </p:sp>
      <p:sp>
        <p:nvSpPr>
          <p:cNvPr id="3" name="Content Placeholder 2"/>
          <p:cNvSpPr>
            <a:spLocks noGrp="1"/>
          </p:cNvSpPr>
          <p:nvPr>
            <p:ph sz="quarter" idx="1"/>
          </p:nvPr>
        </p:nvSpPr>
        <p:spPr/>
        <p:txBody>
          <a:bodyPr/>
          <a:lstStyle/>
          <a:p>
            <a:r>
              <a:rPr lang="en-US" dirty="0"/>
              <a:t>Another well used free service, hotmail is supported by Microsoft technology and features 5 GB of online storage space.</a:t>
            </a:r>
          </a:p>
          <a:p>
            <a:r>
              <a:rPr lang="en-US" dirty="0"/>
              <a:t>A versatile desktop design allows users to customize the color and layout of their mail manager.</a:t>
            </a:r>
          </a:p>
          <a:p>
            <a:r>
              <a:rPr lang="en-US" dirty="0"/>
              <a:t>It also offers users the choice of working a classic, familiar format and switching to an updated look with added features.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sp>
        <p:nvSpPr>
          <p:cNvPr id="3" name="Content Placeholder 2"/>
          <p:cNvSpPr>
            <a:spLocks noGrp="1"/>
          </p:cNvSpPr>
          <p:nvPr>
            <p:ph sz="quarter" idx="1"/>
          </p:nvPr>
        </p:nvSpPr>
        <p:spPr/>
        <p:txBody>
          <a:bodyPr>
            <a:normAutofit fontScale="92500" lnSpcReduction="10000"/>
          </a:bodyPr>
          <a:lstStyle/>
          <a:p>
            <a:r>
              <a:rPr lang="en-US" dirty="0"/>
              <a:t>An email address has two components separated by “@” symbol.</a:t>
            </a:r>
          </a:p>
          <a:p>
            <a:pPr marL="514350" indent="-514350">
              <a:buAutoNum type="arabicPeriod"/>
            </a:pPr>
            <a:r>
              <a:rPr lang="en-US" dirty="0"/>
              <a:t>Username: on the left side of “@” separator is the username. A username cannot be blank.</a:t>
            </a:r>
          </a:p>
          <a:p>
            <a:pPr marL="514350" indent="-514350">
              <a:buAutoNum type="arabicPeriod"/>
            </a:pPr>
            <a:r>
              <a:rPr lang="en-US" dirty="0"/>
              <a:t>Domain name: the portion to the right of “@” is the domain name. </a:t>
            </a:r>
          </a:p>
          <a:p>
            <a:pPr marL="514350" indent="-514350">
              <a:buNone/>
            </a:pPr>
            <a:r>
              <a:rPr lang="en-US" dirty="0"/>
              <a:t>For e.g. </a:t>
            </a:r>
            <a:r>
              <a:rPr lang="en-US" dirty="0">
                <a:hlinkClick r:id="rId2"/>
              </a:rPr>
              <a:t>syed@companyname.com</a:t>
            </a:r>
            <a:endParaRPr lang="en-US" dirty="0"/>
          </a:p>
          <a:p>
            <a:pPr marL="514350" indent="-514350">
              <a:buFont typeface="Wingdings" pitchFamily="2" charset="2"/>
              <a:buChar char="Ø"/>
            </a:pPr>
            <a:r>
              <a:rPr lang="en-US" b="1" dirty="0"/>
              <a:t>Composing</a:t>
            </a:r>
            <a:r>
              <a:rPr lang="en-US" dirty="0"/>
              <a:t> </a:t>
            </a:r>
            <a:r>
              <a:rPr lang="en-US" b="1" dirty="0"/>
              <a:t>an</a:t>
            </a:r>
            <a:r>
              <a:rPr lang="en-US" dirty="0"/>
              <a:t> </a:t>
            </a:r>
            <a:r>
              <a:rPr lang="en-US" b="1" dirty="0"/>
              <a:t>E-mail</a:t>
            </a:r>
            <a:r>
              <a:rPr lang="en-US" dirty="0"/>
              <a:t>:- to compose an email, the compose page is the page on which you write and address your outgoing E-mail messages. To compose, click on compose in the left-side navigation panel or click on email icon next to a name in your address look.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sp>
        <p:nvSpPr>
          <p:cNvPr id="3" name="Content Placeholder 2"/>
          <p:cNvSpPr>
            <a:spLocks noGrp="1"/>
          </p:cNvSpPr>
          <p:nvPr>
            <p:ph sz="quarter" idx="1"/>
          </p:nvPr>
        </p:nvSpPr>
        <p:spPr/>
        <p:txBody>
          <a:bodyPr/>
          <a:lstStyle/>
          <a:p>
            <a:pPr>
              <a:buFont typeface="Wingdings" pitchFamily="2" charset="2"/>
              <a:buChar char="Ø"/>
            </a:pPr>
            <a:r>
              <a:rPr lang="en-US" dirty="0"/>
              <a:t>Addressing your message:-type your full e-mail address in order to send your message to multiple recipients, separate each recipient by a comma. For example: nickname1, nickname2, </a:t>
            </a:r>
            <a:r>
              <a:rPr lang="en-US" dirty="0">
                <a:hlinkClick r:id="rId2"/>
              </a:rPr>
              <a:t>recipient3@host.domain</a:t>
            </a:r>
            <a:r>
              <a:rPr lang="en-US" dirty="0"/>
              <a:t>.</a:t>
            </a:r>
          </a:p>
          <a:p>
            <a:pPr>
              <a:buFont typeface="Wingdings" pitchFamily="2" charset="2"/>
              <a:buChar char="Ø"/>
            </a:pPr>
            <a:r>
              <a:rPr lang="en-US" dirty="0"/>
              <a:t>Include main recipients in the To: field and secondary recipients you would like to carbon copy in the Cc: field. If you wish to hide the names of your secondary recipients use the Bcc: field to blind carbon copy.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professional e-mails</a:t>
            </a:r>
          </a:p>
        </p:txBody>
      </p:sp>
      <p:sp>
        <p:nvSpPr>
          <p:cNvPr id="3" name="Content Placeholder 2"/>
          <p:cNvSpPr>
            <a:spLocks noGrp="1"/>
          </p:cNvSpPr>
          <p:nvPr>
            <p:ph sz="quarter" idx="1"/>
          </p:nvPr>
        </p:nvSpPr>
        <p:spPr/>
        <p:txBody>
          <a:bodyPr>
            <a:normAutofit fontScale="70000" lnSpcReduction="20000"/>
          </a:bodyPr>
          <a:lstStyle/>
          <a:p>
            <a:pPr algn="l"/>
            <a:r>
              <a:rPr lang="en-US" b="0" i="0" dirty="0">
                <a:effectLst/>
                <a:latin typeface="Helvetica Neue"/>
              </a:rPr>
              <a:t>Email is one of the most widely used forms of communication both in and out of the workplace. Because of its speed and efficiency, you will likely use email in some capacity no matter your role or industry. You can write professional emails for a variety of reasons. For example, you might need to recap an important meeting, exchange information, relay an important update, or send a </a:t>
            </a:r>
            <a:r>
              <a:rPr lang="en-US" dirty="0">
                <a:latin typeface="Noto Sans"/>
              </a:rPr>
              <a:t>letter of introduction</a:t>
            </a:r>
            <a:r>
              <a:rPr lang="en-US" b="0" i="0" dirty="0">
                <a:effectLst/>
                <a:latin typeface="Helvetica Neue"/>
              </a:rPr>
              <a:t>.</a:t>
            </a:r>
          </a:p>
          <a:p>
            <a:pPr algn="l"/>
            <a:r>
              <a:rPr lang="en-US" b="0" i="0" dirty="0">
                <a:effectLst/>
                <a:latin typeface="Helvetica Neue"/>
              </a:rPr>
              <a:t>A well-composed email provides the recipient with a friendly, clear, concise and actionable message. Learning how to write an email that meets all of these criteria can take practice.</a:t>
            </a:r>
          </a:p>
          <a:p>
            <a:pPr algn="l"/>
            <a:r>
              <a:rPr lang="en-US" b="1" i="0" dirty="0">
                <a:solidFill>
                  <a:srgbClr val="2D2D2D"/>
                </a:solidFill>
                <a:effectLst/>
                <a:latin typeface="Noto Sans"/>
              </a:rPr>
              <a:t>Six steps for writing professional emails:-</a:t>
            </a:r>
          </a:p>
          <a:p>
            <a:pPr>
              <a:buFont typeface="Wingdings" panose="05000000000000000000" pitchFamily="2" charset="2"/>
              <a:buChar char="ü"/>
            </a:pPr>
            <a:r>
              <a:rPr lang="en-IN" b="1" i="0" dirty="0">
                <a:solidFill>
                  <a:srgbClr val="2D2D2D"/>
                </a:solidFill>
                <a:effectLst/>
                <a:latin typeface="Noto Sans"/>
              </a:rPr>
              <a:t>Identify your goal</a:t>
            </a:r>
          </a:p>
          <a:p>
            <a:pPr>
              <a:buFont typeface="Wingdings" panose="05000000000000000000" pitchFamily="2" charset="2"/>
              <a:buChar char="ü"/>
            </a:pPr>
            <a:r>
              <a:rPr lang="en-IN" b="1" i="0" dirty="0">
                <a:solidFill>
                  <a:srgbClr val="2D2D2D"/>
                </a:solidFill>
                <a:effectLst/>
                <a:latin typeface="Noto Sans"/>
              </a:rPr>
              <a:t>Consider your audience</a:t>
            </a:r>
          </a:p>
          <a:p>
            <a:pPr>
              <a:buFont typeface="Wingdings" panose="05000000000000000000" pitchFamily="2" charset="2"/>
              <a:buChar char="ü"/>
            </a:pPr>
            <a:r>
              <a:rPr lang="en-IN" b="1" i="0" dirty="0">
                <a:solidFill>
                  <a:srgbClr val="2D2D2D"/>
                </a:solidFill>
                <a:effectLst/>
                <a:latin typeface="Noto Sans"/>
              </a:rPr>
              <a:t>Keep it concise</a:t>
            </a:r>
          </a:p>
          <a:p>
            <a:pPr>
              <a:buFont typeface="Wingdings" panose="05000000000000000000" pitchFamily="2" charset="2"/>
              <a:buChar char="ü"/>
            </a:pPr>
            <a:r>
              <a:rPr lang="en-IN" b="1" i="0" dirty="0">
                <a:solidFill>
                  <a:srgbClr val="2D2D2D"/>
                </a:solidFill>
                <a:effectLst/>
                <a:latin typeface="Noto Sans"/>
              </a:rPr>
              <a:t>Proofread your email</a:t>
            </a:r>
          </a:p>
          <a:p>
            <a:pPr>
              <a:buFont typeface="Wingdings" panose="05000000000000000000" pitchFamily="2" charset="2"/>
              <a:buChar char="ü"/>
            </a:pPr>
            <a:r>
              <a:rPr lang="en-IN" b="1" i="0" dirty="0">
                <a:solidFill>
                  <a:srgbClr val="2D2D2D"/>
                </a:solidFill>
                <a:effectLst/>
                <a:latin typeface="Noto Sans"/>
              </a:rPr>
              <a:t>Use proper etiquette</a:t>
            </a:r>
          </a:p>
          <a:p>
            <a:pPr>
              <a:buFont typeface="Wingdings" panose="05000000000000000000" pitchFamily="2" charset="2"/>
              <a:buChar char="ü"/>
            </a:pPr>
            <a:r>
              <a:rPr lang="en-IN" b="1" i="0" dirty="0">
                <a:solidFill>
                  <a:srgbClr val="2D2D2D"/>
                </a:solidFill>
                <a:effectLst/>
                <a:latin typeface="Noto Sans"/>
              </a:rPr>
              <a:t>Remember to follow up</a:t>
            </a:r>
            <a:r>
              <a:rPr lang="en-US" dirty="0"/>
              <a:t/>
            </a:r>
            <a:br>
              <a:rPr lang="en-US" dirty="0"/>
            </a:br>
            <a:endParaRPr lang="en-US" b="0" i="0" dirty="0">
              <a:effectLst/>
              <a:latin typeface="Helvetica Neue"/>
            </a:endParaRPr>
          </a:p>
          <a:p>
            <a:pPr algn="l"/>
            <a:endParaRPr lang="en-US" b="0" i="0" dirty="0">
              <a:effectLst/>
              <a:latin typeface="Helvetica Neue"/>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Hyperlinks</a:t>
            </a:r>
          </a:p>
        </p:txBody>
      </p:sp>
      <p:sp>
        <p:nvSpPr>
          <p:cNvPr id="3" name="Content Placeholder 2"/>
          <p:cNvSpPr>
            <a:spLocks noGrp="1"/>
          </p:cNvSpPr>
          <p:nvPr>
            <p:ph sz="quarter" idx="1"/>
          </p:nvPr>
        </p:nvSpPr>
        <p:spPr>
          <a:xfrm>
            <a:off x="457200" y="1600200"/>
            <a:ext cx="8229600" cy="4876800"/>
          </a:xfrm>
        </p:spPr>
        <p:txBody>
          <a:bodyPr>
            <a:normAutofit fontScale="62500" lnSpcReduction="20000"/>
          </a:bodyPr>
          <a:lstStyle/>
          <a:p>
            <a:r>
              <a:rPr lang="en-US" dirty="0"/>
              <a:t>In PowerPoint, you can create a </a:t>
            </a:r>
            <a:r>
              <a:rPr lang="en-US" dirty="0">
                <a:hlinkClick r:id="rId2"/>
              </a:rPr>
              <a:t>hyperlink</a:t>
            </a:r>
            <a:r>
              <a:rPr lang="en-US" dirty="0"/>
              <a:t> using any text within your presentation. When clicked on, a hyperlink can directly link to a specific slide within your presentation, a saved file, a web page, another PowerPoint presentation, or a custom email.</a:t>
            </a:r>
            <a:br>
              <a:rPr lang="en-US" dirty="0"/>
            </a:br>
            <a:r>
              <a:rPr lang="en-US" dirty="0"/>
              <a:t>To insert a hyperlink into your presentation:</a:t>
            </a:r>
          </a:p>
          <a:p>
            <a:r>
              <a:rPr lang="en-US" dirty="0"/>
              <a:t>Open the PowerPoint presentation.</a:t>
            </a:r>
          </a:p>
          <a:p>
            <a:r>
              <a:rPr lang="en-US" dirty="0"/>
              <a:t>Highlight the text or object you would like to hyperlink.</a:t>
            </a:r>
          </a:p>
          <a:p>
            <a:r>
              <a:rPr lang="en-US" dirty="0"/>
              <a:t>Right-click the highlighted text and select "Hyperlink..."</a:t>
            </a:r>
          </a:p>
          <a:p>
            <a:r>
              <a:rPr lang="en-US" dirty="0"/>
              <a:t>From the "Link to:" side panel, choose the destination for your hyperlink.</a:t>
            </a:r>
          </a:p>
          <a:p>
            <a:pPr lvl="1"/>
            <a:r>
              <a:rPr lang="en-US" dirty="0"/>
              <a:t>For </a:t>
            </a:r>
            <a:r>
              <a:rPr lang="en-US" b="1" dirty="0"/>
              <a:t>Existing File or Web Page</a:t>
            </a:r>
            <a:r>
              <a:rPr lang="en-US" dirty="0"/>
              <a:t>, browse your computer to locate the file you wish to link to.</a:t>
            </a:r>
          </a:p>
          <a:p>
            <a:pPr lvl="1"/>
            <a:r>
              <a:rPr lang="en-US" dirty="0"/>
              <a:t>For </a:t>
            </a:r>
            <a:r>
              <a:rPr lang="en-US" b="1" dirty="0"/>
              <a:t>Place in This Document</a:t>
            </a:r>
            <a:r>
              <a:rPr lang="en-US" dirty="0"/>
              <a:t>, choose the slide you wish to link to.</a:t>
            </a:r>
          </a:p>
          <a:p>
            <a:pPr lvl="1"/>
            <a:r>
              <a:rPr lang="en-US" dirty="0"/>
              <a:t>For </a:t>
            </a:r>
            <a:r>
              <a:rPr lang="en-US" b="1" dirty="0"/>
              <a:t>Create a New Document</a:t>
            </a:r>
            <a:r>
              <a:rPr lang="en-US" dirty="0"/>
              <a:t>, type the name of your new PowerPoint presentation and choose when to edit the document.</a:t>
            </a:r>
          </a:p>
          <a:p>
            <a:pPr lvl="1"/>
            <a:r>
              <a:rPr lang="en-US" dirty="0"/>
              <a:t>For </a:t>
            </a:r>
            <a:r>
              <a:rPr lang="en-US" b="1" dirty="0"/>
              <a:t>E-mail Addresses</a:t>
            </a:r>
            <a:r>
              <a:rPr lang="en-US" dirty="0"/>
              <a:t>, enter the recipient(s) email address and the subject line of the email.</a:t>
            </a:r>
          </a:p>
          <a:p>
            <a:r>
              <a:rPr lang="en-US" dirty="0"/>
              <a:t>Click [OK].</a:t>
            </a:r>
          </a:p>
          <a:p>
            <a:r>
              <a:rPr lang="en-US" dirty="0"/>
              <a:t>To test the action button, start your PowerPoint slideshow (Click F5 on your keyboard) and click the text with the action button.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0468BB-9F7B-4277-9DE3-C28655F6888F}"/>
              </a:ext>
            </a:extLst>
          </p:cNvPr>
          <p:cNvSpPr>
            <a:spLocks noGrp="1"/>
          </p:cNvSpPr>
          <p:nvPr>
            <p:ph type="title"/>
          </p:nvPr>
        </p:nvSpPr>
        <p:spPr/>
        <p:txBody>
          <a:bodyPr/>
          <a:lstStyle/>
          <a:p>
            <a:r>
              <a:rPr lang="en-US" dirty="0"/>
              <a:t>Format and structure for formal Email</a:t>
            </a:r>
            <a:endParaRPr lang="en-IN" dirty="0"/>
          </a:p>
        </p:txBody>
      </p:sp>
      <p:sp>
        <p:nvSpPr>
          <p:cNvPr id="3" name="Content Placeholder 2">
            <a:extLst>
              <a:ext uri="{FF2B5EF4-FFF2-40B4-BE49-F238E27FC236}">
                <a16:creationId xmlns:a16="http://schemas.microsoft.com/office/drawing/2014/main" xmlns="" id="{FD2DD3D4-7D9D-4C8A-B07E-70598714DE89}"/>
              </a:ext>
            </a:extLst>
          </p:cNvPr>
          <p:cNvSpPr>
            <a:spLocks noGrp="1"/>
          </p:cNvSpPr>
          <p:nvPr>
            <p:ph sz="quarter" idx="1"/>
          </p:nvPr>
        </p:nvSpPr>
        <p:spPr>
          <a:xfrm>
            <a:off x="301752" y="1219200"/>
            <a:ext cx="8503920" cy="5638800"/>
          </a:xfrm>
        </p:spPr>
        <p:txBody>
          <a:bodyPr>
            <a:noAutofit/>
          </a:bodyPr>
          <a:lstStyle/>
          <a:p>
            <a:pPr algn="l"/>
            <a:r>
              <a:rPr lang="en-US" sz="1600" b="0" i="0" dirty="0">
                <a:solidFill>
                  <a:srgbClr val="595959"/>
                </a:solidFill>
                <a:effectLst/>
                <a:latin typeface="Helvetica Neue"/>
              </a:rPr>
              <a:t>There are five elements to consider when formatting your email:-</a:t>
            </a:r>
          </a:p>
          <a:p>
            <a:pPr algn="l"/>
            <a:r>
              <a:rPr lang="en-US" sz="1600" b="1" i="0" dirty="0">
                <a:solidFill>
                  <a:srgbClr val="2D2D2D"/>
                </a:solidFill>
                <a:effectLst/>
                <a:latin typeface="Noto Sans"/>
              </a:rPr>
              <a:t>1. Subject line: </a:t>
            </a:r>
            <a:r>
              <a:rPr lang="en-US" sz="1600" b="0" i="0" dirty="0">
                <a:solidFill>
                  <a:srgbClr val="595959"/>
                </a:solidFill>
                <a:effectLst/>
                <a:latin typeface="Helvetica Neue"/>
              </a:rPr>
              <a:t>This is a short phrase that summarizes the reason for your message or the goal of your communication. It is important to include a subject line when sending a professional email so your audience knows exactly what to expect and is able to locate the message easily if needed. For example: “Follow up: Product presentation”</a:t>
            </a:r>
            <a:endParaRPr lang="en-US" sz="1600" b="1" i="0" dirty="0">
              <a:solidFill>
                <a:srgbClr val="2D2D2D"/>
              </a:solidFill>
              <a:effectLst/>
              <a:latin typeface="Noto Sans"/>
            </a:endParaRPr>
          </a:p>
          <a:p>
            <a:r>
              <a:rPr lang="en-US" sz="1600" dirty="0"/>
              <a:t>2. </a:t>
            </a:r>
            <a:r>
              <a:rPr lang="en-IN" sz="1600" b="1" i="0" dirty="0">
                <a:solidFill>
                  <a:srgbClr val="2D2D2D"/>
                </a:solidFill>
                <a:effectLst/>
                <a:latin typeface="Noto Sans"/>
              </a:rPr>
              <a:t>Salutation: </a:t>
            </a:r>
            <a:r>
              <a:rPr lang="en-US" sz="1600" b="0" i="0" dirty="0">
                <a:solidFill>
                  <a:srgbClr val="595959"/>
                </a:solidFill>
                <a:effectLst/>
                <a:latin typeface="Helvetica Neue"/>
              </a:rPr>
              <a:t>This is the first line of your email and generally acts as the greeting. For example: </a:t>
            </a:r>
            <a:r>
              <a:rPr lang="en-IN" sz="1600" b="0" i="1" dirty="0">
                <a:solidFill>
                  <a:srgbClr val="595959"/>
                </a:solidFill>
                <a:effectLst/>
                <a:latin typeface="Helvetica Neue"/>
              </a:rPr>
              <a:t>“Hi Mr. Samson,"</a:t>
            </a:r>
            <a:endParaRPr lang="en-IN" sz="1600" b="1" i="0" dirty="0">
              <a:solidFill>
                <a:srgbClr val="2D2D2D"/>
              </a:solidFill>
              <a:effectLst/>
              <a:latin typeface="Noto Sans"/>
            </a:endParaRPr>
          </a:p>
          <a:p>
            <a:pPr algn="l"/>
            <a:r>
              <a:rPr lang="en-IN" sz="1600" b="1" i="0" dirty="0">
                <a:solidFill>
                  <a:srgbClr val="2D2D2D"/>
                </a:solidFill>
                <a:effectLst/>
                <a:latin typeface="Noto Sans"/>
              </a:rPr>
              <a:t>3. Body: </a:t>
            </a:r>
            <a:r>
              <a:rPr lang="en-US" sz="1600" b="0" i="0" dirty="0">
                <a:solidFill>
                  <a:srgbClr val="595959"/>
                </a:solidFill>
                <a:effectLst/>
                <a:latin typeface="Helvetica Neue"/>
              </a:rPr>
              <a:t>Just like the body of a letter, this is where you’ll share your full message. For example: </a:t>
            </a:r>
            <a:r>
              <a:rPr lang="en-US" sz="1600" b="0" i="1" dirty="0">
                <a:solidFill>
                  <a:srgbClr val="595959"/>
                </a:solidFill>
                <a:effectLst/>
                <a:latin typeface="Helvetica Neue"/>
              </a:rPr>
              <a:t>“Thank you for attending the new product presentation this afternoon. I’ve attached a video file of the full recording so you can share it with your team. Please let me know if you have any questions.”</a:t>
            </a:r>
            <a:endParaRPr lang="en-IN" sz="1600" b="1" i="0" dirty="0">
              <a:solidFill>
                <a:srgbClr val="2D2D2D"/>
              </a:solidFill>
              <a:effectLst/>
              <a:latin typeface="Noto Sans"/>
            </a:endParaRPr>
          </a:p>
          <a:p>
            <a:pPr algn="l"/>
            <a:r>
              <a:rPr lang="en-IN" sz="1600" b="1" i="0" dirty="0">
                <a:solidFill>
                  <a:srgbClr val="2D2D2D"/>
                </a:solidFill>
                <a:effectLst/>
                <a:latin typeface="Noto Sans"/>
              </a:rPr>
              <a:t>4. Closing:- </a:t>
            </a:r>
            <a:r>
              <a:rPr lang="en-US" sz="1600" b="0" i="0" dirty="0">
                <a:solidFill>
                  <a:srgbClr val="595959"/>
                </a:solidFill>
                <a:effectLst/>
                <a:latin typeface="Helvetica Neue"/>
              </a:rPr>
              <a:t>This is the last line of your email before your signature and should wrap up your message. This is also where you may reiterate any requests you’ve made in the body of your message. For example: </a:t>
            </a:r>
            <a:r>
              <a:rPr lang="en-US" sz="1600" b="0" i="1" dirty="0">
                <a:solidFill>
                  <a:srgbClr val="595959"/>
                </a:solidFill>
                <a:effectLst/>
                <a:latin typeface="Helvetica Neue"/>
              </a:rPr>
              <a:t>“I look forward to speaking with you on Wednesday. Thanks again!”</a:t>
            </a:r>
            <a:endParaRPr lang="en-IN" sz="1600" b="1" i="0" dirty="0">
              <a:solidFill>
                <a:srgbClr val="2D2D2D"/>
              </a:solidFill>
              <a:effectLst/>
              <a:latin typeface="Noto Sans"/>
            </a:endParaRPr>
          </a:p>
          <a:p>
            <a:pPr algn="l"/>
            <a:r>
              <a:rPr lang="en-IN" sz="1600" b="1" i="0" dirty="0">
                <a:solidFill>
                  <a:srgbClr val="2D2D2D"/>
                </a:solidFill>
                <a:effectLst/>
                <a:latin typeface="Noto Sans"/>
              </a:rPr>
              <a:t>5. Signature:- </a:t>
            </a:r>
            <a:r>
              <a:rPr lang="en-US" sz="1600" b="0" i="0" dirty="0">
                <a:solidFill>
                  <a:srgbClr val="595959"/>
                </a:solidFill>
                <a:effectLst/>
                <a:latin typeface="Helvetica Neue"/>
              </a:rPr>
              <a:t>The signature is where you identify yourself by name, title and any other information relevant to your communications. Most email programs allow you to set a fixed signature that’s automatically added to the end of every email you send.</a:t>
            </a:r>
          </a:p>
          <a:p>
            <a:pPr marL="0" indent="0" algn="l">
              <a:buNone/>
            </a:pPr>
            <a:r>
              <a:rPr lang="en-US" sz="1600" b="0" i="1" dirty="0">
                <a:solidFill>
                  <a:srgbClr val="595959"/>
                </a:solidFill>
                <a:effectLst/>
                <a:latin typeface="Helvetica Neue"/>
              </a:rPr>
              <a:t>“Sincerely,</a:t>
            </a:r>
            <a:r>
              <a:rPr lang="en-US" sz="1600" dirty="0"/>
              <a:t/>
            </a:r>
            <a:br>
              <a:rPr lang="en-US" sz="1600" dirty="0"/>
            </a:br>
            <a:r>
              <a:rPr lang="en-US" sz="1600" b="0" i="1" dirty="0">
                <a:solidFill>
                  <a:srgbClr val="595959"/>
                </a:solidFill>
                <a:effectLst/>
                <a:latin typeface="Helvetica Neue"/>
              </a:rPr>
              <a:t>Jillian Jones</a:t>
            </a:r>
            <a:r>
              <a:rPr lang="en-US" sz="1600" dirty="0"/>
              <a:t/>
            </a:r>
            <a:br>
              <a:rPr lang="en-US" sz="1600" dirty="0"/>
            </a:br>
            <a:r>
              <a:rPr lang="en-US" sz="1600" b="0" i="1" dirty="0">
                <a:solidFill>
                  <a:srgbClr val="595959"/>
                </a:solidFill>
                <a:effectLst/>
                <a:latin typeface="Helvetica Neue"/>
              </a:rPr>
              <a:t>Senior Software Engineer</a:t>
            </a:r>
            <a:r>
              <a:rPr lang="en-US" sz="1600" dirty="0"/>
              <a:t/>
            </a:r>
            <a:br>
              <a:rPr lang="en-US" sz="1600" dirty="0"/>
            </a:br>
            <a:r>
              <a:rPr lang="en-US" sz="1600" b="0" i="1" dirty="0">
                <a:solidFill>
                  <a:srgbClr val="595959"/>
                </a:solidFill>
                <a:effectLst/>
                <a:latin typeface="Helvetica Neue"/>
              </a:rPr>
              <a:t>ABC Company, Inc.”</a:t>
            </a:r>
            <a:endParaRPr lang="en-IN" sz="1600" b="1" i="0" dirty="0">
              <a:solidFill>
                <a:srgbClr val="2D2D2D"/>
              </a:solidFill>
              <a:effectLst/>
              <a:latin typeface="Noto Sans"/>
            </a:endParaRPr>
          </a:p>
          <a:p>
            <a:pPr marL="0" indent="0">
              <a:buNone/>
            </a:pPr>
            <a:r>
              <a:rPr lang="en-IN" sz="1600" dirty="0"/>
              <a:t/>
            </a:r>
            <a:br>
              <a:rPr lang="en-IN" sz="1600" dirty="0"/>
            </a:br>
            <a:r>
              <a:rPr lang="en-IN" sz="1600" dirty="0"/>
              <a:t/>
            </a:r>
            <a:br>
              <a:rPr lang="en-IN" sz="1600" dirty="0"/>
            </a:br>
            <a:r>
              <a:rPr lang="en-IN" sz="1600" dirty="0"/>
              <a:t/>
            </a:r>
            <a:br>
              <a:rPr lang="en-IN" sz="1600" dirty="0"/>
            </a:br>
            <a:r>
              <a:rPr lang="en-US" sz="1600" dirty="0"/>
              <a:t/>
            </a:r>
            <a:br>
              <a:rPr lang="en-US" sz="1600" dirty="0"/>
            </a:br>
            <a:endParaRPr lang="en-IN" sz="1600" dirty="0"/>
          </a:p>
        </p:txBody>
      </p:sp>
    </p:spTree>
    <p:extLst>
      <p:ext uri="{BB962C8B-B14F-4D97-AF65-F5344CB8AC3E}">
        <p14:creationId xmlns:p14="http://schemas.microsoft.com/office/powerpoint/2010/main" xmlns="" val="19435942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A457DD-5EB0-431A-8873-29A7E72F3EB6}"/>
              </a:ext>
            </a:extLst>
          </p:cNvPr>
          <p:cNvSpPr>
            <a:spLocks noGrp="1"/>
          </p:cNvSpPr>
          <p:nvPr>
            <p:ph type="title"/>
          </p:nvPr>
        </p:nvSpPr>
        <p:spPr/>
        <p:txBody>
          <a:bodyPr/>
          <a:lstStyle/>
          <a:p>
            <a:r>
              <a:rPr lang="en-US" dirty="0"/>
              <a:t>Format</a:t>
            </a:r>
            <a:endParaRPr lang="en-IN" dirty="0"/>
          </a:p>
        </p:txBody>
      </p:sp>
      <p:pic>
        <p:nvPicPr>
          <p:cNvPr id="5" name="Content Placeholder 4">
            <a:extLst>
              <a:ext uri="{FF2B5EF4-FFF2-40B4-BE49-F238E27FC236}">
                <a16:creationId xmlns:a16="http://schemas.microsoft.com/office/drawing/2014/main" xmlns="" id="{5524A4B6-3B85-4D9D-9B4B-52DC988CE5C3}"/>
              </a:ext>
            </a:extLst>
          </p:cNvPr>
          <p:cNvPicPr>
            <a:picLocks noGrp="1" noChangeAspect="1"/>
          </p:cNvPicPr>
          <p:nvPr>
            <p:ph sz="quarter" idx="1"/>
          </p:nvPr>
        </p:nvPicPr>
        <p:blipFill>
          <a:blip r:embed="rId2"/>
          <a:stretch>
            <a:fillRect/>
          </a:stretch>
        </p:blipFill>
        <p:spPr>
          <a:xfrm>
            <a:off x="1449658" y="1527175"/>
            <a:ext cx="6208172" cy="4572000"/>
          </a:xfrm>
        </p:spPr>
      </p:pic>
    </p:spTree>
    <p:extLst>
      <p:ext uri="{BB962C8B-B14F-4D97-AF65-F5344CB8AC3E}">
        <p14:creationId xmlns:p14="http://schemas.microsoft.com/office/powerpoint/2010/main" xmlns="" val="39037876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A5CB1D-1E7B-41E5-9FAF-0DCB26DA0A71}"/>
              </a:ext>
            </a:extLst>
          </p:cNvPr>
          <p:cNvSpPr>
            <a:spLocks noGrp="1"/>
          </p:cNvSpPr>
          <p:nvPr>
            <p:ph type="title"/>
          </p:nvPr>
        </p:nvSpPr>
        <p:spPr/>
        <p:txBody>
          <a:bodyPr/>
          <a:lstStyle/>
          <a:p>
            <a:r>
              <a:rPr lang="en-US" dirty="0" smtClean="0"/>
              <a:t>Outlook Express</a:t>
            </a:r>
            <a:endParaRPr lang="en-IN" dirty="0"/>
          </a:p>
        </p:txBody>
      </p:sp>
      <p:sp>
        <p:nvSpPr>
          <p:cNvPr id="3" name="Content Placeholder 2">
            <a:extLst>
              <a:ext uri="{FF2B5EF4-FFF2-40B4-BE49-F238E27FC236}">
                <a16:creationId xmlns:a16="http://schemas.microsoft.com/office/drawing/2014/main" xmlns="" id="{635CB85A-068E-46E5-ABE5-68ABC13BCB4C}"/>
              </a:ext>
            </a:extLst>
          </p:cNvPr>
          <p:cNvSpPr>
            <a:spLocks noGrp="1"/>
          </p:cNvSpPr>
          <p:nvPr>
            <p:ph sz="quarter" idx="1"/>
          </p:nvPr>
        </p:nvSpPr>
        <p:spPr/>
        <p:txBody>
          <a:bodyPr>
            <a:normAutofit fontScale="77500" lnSpcReduction="20000"/>
          </a:bodyPr>
          <a:lstStyle/>
          <a:p>
            <a:r>
              <a:rPr lang="en-IN" dirty="0" smtClean="0"/>
              <a:t>Microsof</a:t>
            </a:r>
            <a:r>
              <a:rPr lang="en-IN" dirty="0" smtClean="0"/>
              <a:t>t Outlook Express is an free </a:t>
            </a:r>
            <a:r>
              <a:rPr lang="en-US" dirty="0" smtClean="0"/>
              <a:t>formerly known as </a:t>
            </a:r>
            <a:r>
              <a:rPr lang="en-US" b="1" dirty="0" smtClean="0"/>
              <a:t>Microsoft Internet Mail and News</a:t>
            </a:r>
            <a:r>
              <a:rPr lang="en-US" dirty="0" smtClean="0"/>
              <a:t>, is a discontinued email and news client included with Internet Explorer versions 3.0 through to 6.0. As such, it was bundled with several versions of Microsoft Windows, from Windows 98 to Windows Server 2003, and was available for Windows 3.x, Windows NT </a:t>
            </a:r>
            <a:r>
              <a:rPr lang="en-US" dirty="0" smtClean="0"/>
              <a:t>3.51,</a:t>
            </a:r>
            <a:r>
              <a:rPr lang="en-US" dirty="0" smtClean="0"/>
              <a:t> Windows 95, Mac System 7, Mac OS 8, and Mac OS 9. In Windows Vista, Outlook Express was superseded by Windows Mail.</a:t>
            </a:r>
          </a:p>
          <a:p>
            <a:r>
              <a:rPr lang="en-US" dirty="0" smtClean="0"/>
              <a:t>Outlook Express is a different application from Microsoft Outlook. The two apps do not share a common codebase, but they do share a common architectural philosophy</a:t>
            </a:r>
            <a:r>
              <a:rPr lang="en-US" dirty="0" smtClean="0"/>
              <a:t>.</a:t>
            </a:r>
            <a:r>
              <a:rPr lang="en-US" dirty="0" smtClean="0"/>
              <a:t> The similar names lead many people to conclude incorrectly that Outlook Express is a stripped-down version of Microsoft Outlook. Outlook Express uses the Windows Address Book to store contact information and integrates tightly with it. On Windows XP, it also integrates with Windows Messenger</a:t>
            </a:r>
            <a:r>
              <a:rPr lang="en-US" dirty="0" smtClean="0"/>
              <a:t>.</a:t>
            </a:r>
            <a:endParaRPr lang="en-US" dirty="0" smtClean="0"/>
          </a:p>
        </p:txBody>
      </p:sp>
    </p:spTree>
    <p:extLst>
      <p:ext uri="{BB962C8B-B14F-4D97-AF65-F5344CB8AC3E}">
        <p14:creationId xmlns:p14="http://schemas.microsoft.com/office/powerpoint/2010/main" xmlns="" val="17589828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setup Microsoft Outlook Express Email</a:t>
            </a:r>
            <a:endParaRPr lang="en-US" dirty="0"/>
          </a:p>
        </p:txBody>
      </p:sp>
      <p:sp>
        <p:nvSpPr>
          <p:cNvPr id="3" name="Content Placeholder 2"/>
          <p:cNvSpPr>
            <a:spLocks noGrp="1"/>
          </p:cNvSpPr>
          <p:nvPr>
            <p:ph sz="quarter" idx="1"/>
          </p:nvPr>
        </p:nvSpPr>
        <p:spPr/>
        <p:txBody>
          <a:bodyPr/>
          <a:lstStyle/>
          <a:p>
            <a:r>
              <a:rPr lang="en-US" b="1" dirty="0" smtClean="0"/>
              <a:t>Step 1:</a:t>
            </a:r>
            <a:r>
              <a:rPr lang="en-US" dirty="0" smtClean="0"/>
              <a:t> Open Microsoft Outlook Express. The below screen shot illustrates how to launch Outlook Express using the </a:t>
            </a:r>
            <a:r>
              <a:rPr lang="en-US" b="1" dirty="0" smtClean="0"/>
              <a:t>Start</a:t>
            </a:r>
            <a:r>
              <a:rPr lang="en-US" dirty="0" smtClean="0"/>
              <a:t> menu on your computer.</a:t>
            </a:r>
          </a:p>
          <a:p>
            <a:pPr>
              <a:buNone/>
            </a:pPr>
            <a:endParaRPr lang="en-US" dirty="0" smtClean="0"/>
          </a:p>
          <a:p>
            <a:pPr>
              <a:buNone/>
            </a:pPr>
            <a:endParaRPr lang="en-US" dirty="0"/>
          </a:p>
        </p:txBody>
      </p:sp>
      <p:pic>
        <p:nvPicPr>
          <p:cNvPr id="1026" name="Picture 2" descr="Setup Microsoft Outlook Express 1"/>
          <p:cNvPicPr>
            <a:picLocks noChangeAspect="1" noChangeArrowheads="1"/>
          </p:cNvPicPr>
          <p:nvPr/>
        </p:nvPicPr>
        <p:blipFill>
          <a:blip r:embed="rId2"/>
          <a:srcRect/>
          <a:stretch>
            <a:fillRect/>
          </a:stretch>
        </p:blipFill>
        <p:spPr bwMode="auto">
          <a:xfrm>
            <a:off x="2895600" y="2971801"/>
            <a:ext cx="3429000" cy="335280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sz="quarter" idx="1"/>
          </p:nvPr>
        </p:nvSpPr>
        <p:spPr>
          <a:xfrm>
            <a:off x="301752" y="1295400"/>
            <a:ext cx="8503920" cy="4803648"/>
          </a:xfrm>
        </p:spPr>
        <p:txBody>
          <a:bodyPr>
            <a:normAutofit/>
          </a:bodyPr>
          <a:lstStyle/>
          <a:p>
            <a:r>
              <a:rPr lang="en-US" b="1" dirty="0" smtClean="0"/>
              <a:t>Step 2:</a:t>
            </a:r>
            <a:r>
              <a:rPr lang="en-US" dirty="0" smtClean="0"/>
              <a:t> Select </a:t>
            </a:r>
            <a:r>
              <a:rPr lang="en-US" b="1" dirty="0" smtClean="0"/>
              <a:t>Accounts</a:t>
            </a:r>
            <a:r>
              <a:rPr lang="en-US" dirty="0" smtClean="0"/>
              <a:t> from the </a:t>
            </a:r>
            <a:r>
              <a:rPr lang="en-US" b="1" dirty="0" smtClean="0"/>
              <a:t>Tools</a:t>
            </a:r>
            <a:r>
              <a:rPr lang="en-US" dirty="0" smtClean="0"/>
              <a:t> menu, (the 4th drop down menu from the top left).</a:t>
            </a:r>
          </a:p>
          <a:p>
            <a:pPr>
              <a:buNone/>
            </a:pPr>
            <a:r>
              <a:rPr lang="en-US" dirty="0" smtClean="0"/>
              <a:t/>
            </a:r>
            <a:br>
              <a:rPr lang="en-US" dirty="0" smtClean="0"/>
            </a:br>
            <a:endParaRPr lang="en-US" dirty="0" smtClean="0"/>
          </a:p>
          <a:p>
            <a:pPr>
              <a:buNone/>
            </a:pPr>
            <a:endParaRPr lang="en-US" dirty="0" smtClean="0"/>
          </a:p>
          <a:p>
            <a:pPr>
              <a:buNone/>
            </a:pPr>
            <a:endParaRPr lang="en-US" dirty="0" smtClean="0"/>
          </a:p>
          <a:p>
            <a:pPr>
              <a:buNone/>
            </a:pPr>
            <a:endParaRPr lang="en-US" dirty="0" smtClean="0"/>
          </a:p>
          <a:p>
            <a:r>
              <a:rPr lang="en-US" b="1" dirty="0" smtClean="0"/>
              <a:t>Step 3:</a:t>
            </a:r>
            <a:r>
              <a:rPr lang="en-US" dirty="0" smtClean="0"/>
              <a:t> Click on the </a:t>
            </a:r>
            <a:r>
              <a:rPr lang="en-US" b="1" dirty="0" smtClean="0"/>
              <a:t>Mail</a:t>
            </a:r>
            <a:r>
              <a:rPr lang="en-US" dirty="0" smtClean="0"/>
              <a:t> tab.</a:t>
            </a:r>
          </a:p>
          <a:p>
            <a:pPr>
              <a:buNone/>
            </a:pPr>
            <a:endParaRPr lang="en-US" dirty="0"/>
          </a:p>
        </p:txBody>
      </p:sp>
      <p:pic>
        <p:nvPicPr>
          <p:cNvPr id="47106" name="Picture 2" descr="Setup Microsoft Outlook Express 2"/>
          <p:cNvPicPr>
            <a:picLocks noChangeAspect="1" noChangeArrowheads="1"/>
          </p:cNvPicPr>
          <p:nvPr/>
        </p:nvPicPr>
        <p:blipFill>
          <a:blip r:embed="rId2"/>
          <a:srcRect/>
          <a:stretch>
            <a:fillRect/>
          </a:stretch>
        </p:blipFill>
        <p:spPr bwMode="auto">
          <a:xfrm>
            <a:off x="2971800" y="2209800"/>
            <a:ext cx="3429000" cy="2133600"/>
          </a:xfrm>
          <a:prstGeom prst="rect">
            <a:avLst/>
          </a:prstGeom>
          <a:noFill/>
        </p:spPr>
      </p:pic>
      <p:pic>
        <p:nvPicPr>
          <p:cNvPr id="47108" name="Picture 4" descr="Setup Microsoft Outlook Express 3"/>
          <p:cNvPicPr>
            <a:picLocks noChangeAspect="1" noChangeArrowheads="1"/>
          </p:cNvPicPr>
          <p:nvPr/>
        </p:nvPicPr>
        <p:blipFill>
          <a:blip r:embed="rId3"/>
          <a:srcRect/>
          <a:stretch>
            <a:fillRect/>
          </a:stretch>
        </p:blipFill>
        <p:spPr bwMode="auto">
          <a:xfrm>
            <a:off x="5486400" y="4571999"/>
            <a:ext cx="3429000" cy="2286001"/>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sz="quarter" idx="1"/>
          </p:nvPr>
        </p:nvSpPr>
        <p:spPr>
          <a:xfrm>
            <a:off x="301752" y="1295400"/>
            <a:ext cx="8503920" cy="5562600"/>
          </a:xfrm>
        </p:spPr>
        <p:txBody>
          <a:bodyPr>
            <a:normAutofit/>
          </a:bodyPr>
          <a:lstStyle/>
          <a:p>
            <a:r>
              <a:rPr lang="en-US" sz="1600" b="1" dirty="0" smtClean="0"/>
              <a:t>Step 4:</a:t>
            </a:r>
            <a:r>
              <a:rPr lang="en-US" sz="1600" dirty="0" smtClean="0"/>
              <a:t> Click the </a:t>
            </a:r>
            <a:r>
              <a:rPr lang="en-US" sz="1600" b="1" dirty="0" smtClean="0"/>
              <a:t>Add</a:t>
            </a:r>
            <a:r>
              <a:rPr lang="en-US" sz="1600" dirty="0" smtClean="0"/>
              <a:t> button. Then select </a:t>
            </a:r>
            <a:r>
              <a:rPr lang="en-US" sz="1600" b="1" dirty="0" smtClean="0"/>
              <a:t>Mail</a:t>
            </a:r>
            <a:r>
              <a:rPr lang="en-US" sz="1600" dirty="0" smtClean="0"/>
              <a:t> from the menu that appears.</a:t>
            </a:r>
          </a:p>
          <a:p>
            <a:pPr>
              <a:buNone/>
            </a:pPr>
            <a:r>
              <a:rPr lang="en-US" dirty="0" smtClean="0"/>
              <a:t/>
            </a:r>
            <a:br>
              <a:rPr lang="en-US" dirty="0" smtClean="0"/>
            </a:br>
            <a:endParaRPr lang="en-US" dirty="0" smtClean="0"/>
          </a:p>
          <a:p>
            <a:pPr>
              <a:buNone/>
            </a:pPr>
            <a:endParaRPr lang="en-US" dirty="0" smtClean="0"/>
          </a:p>
          <a:p>
            <a:pPr>
              <a:buNone/>
            </a:pPr>
            <a:endParaRPr lang="en-US" dirty="0" smtClean="0"/>
          </a:p>
          <a:p>
            <a:r>
              <a:rPr lang="en-US" sz="1600" b="1" dirty="0" smtClean="0"/>
              <a:t>Step 5:</a:t>
            </a:r>
            <a:r>
              <a:rPr lang="en-US" sz="1600" dirty="0" smtClean="0"/>
              <a:t> For your Display name, enter the name you want to associate with this email account. Normally, this will be your first and last name. Then click </a:t>
            </a:r>
            <a:r>
              <a:rPr lang="en-US" sz="1600" b="1" dirty="0" smtClean="0"/>
              <a:t>Next</a:t>
            </a:r>
            <a:r>
              <a:rPr lang="en-US" sz="1600" dirty="0" smtClean="0"/>
              <a:t>.</a:t>
            </a:r>
          </a:p>
          <a:p>
            <a:pPr>
              <a:buNone/>
            </a:pPr>
            <a:endParaRPr lang="en-US" dirty="0"/>
          </a:p>
        </p:txBody>
      </p:sp>
      <p:pic>
        <p:nvPicPr>
          <p:cNvPr id="48130" name="Picture 2" descr="Setup Microsoft Outlook Express 4"/>
          <p:cNvPicPr>
            <a:picLocks noChangeAspect="1" noChangeArrowheads="1"/>
          </p:cNvPicPr>
          <p:nvPr/>
        </p:nvPicPr>
        <p:blipFill>
          <a:blip r:embed="rId2"/>
          <a:srcRect/>
          <a:stretch>
            <a:fillRect/>
          </a:stretch>
        </p:blipFill>
        <p:spPr bwMode="auto">
          <a:xfrm>
            <a:off x="2286000" y="1600200"/>
            <a:ext cx="3619500" cy="1905000"/>
          </a:xfrm>
          <a:prstGeom prst="rect">
            <a:avLst/>
          </a:prstGeom>
          <a:noFill/>
        </p:spPr>
      </p:pic>
      <p:pic>
        <p:nvPicPr>
          <p:cNvPr id="48132" name="Picture 4" descr="Setup Microsoft Outlook Express 5"/>
          <p:cNvPicPr>
            <a:picLocks noChangeAspect="1" noChangeArrowheads="1"/>
          </p:cNvPicPr>
          <p:nvPr/>
        </p:nvPicPr>
        <p:blipFill>
          <a:blip r:embed="rId3"/>
          <a:srcRect/>
          <a:stretch>
            <a:fillRect/>
          </a:stretch>
        </p:blipFill>
        <p:spPr bwMode="auto">
          <a:xfrm>
            <a:off x="2667000" y="4191000"/>
            <a:ext cx="3619500" cy="213360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01752" y="1295400"/>
            <a:ext cx="8503920" cy="5562600"/>
          </a:xfrm>
        </p:spPr>
        <p:txBody>
          <a:bodyPr>
            <a:normAutofit/>
          </a:bodyPr>
          <a:lstStyle/>
          <a:p>
            <a:r>
              <a:rPr lang="en-US" sz="1600" b="1" dirty="0" smtClean="0"/>
              <a:t>Step 6:</a:t>
            </a:r>
            <a:r>
              <a:rPr lang="en-US" sz="1600" dirty="0" smtClean="0"/>
              <a:t> For E-mail address, enter the full email address for this account. </a:t>
            </a:r>
            <a:r>
              <a:rPr lang="en-US" sz="1600" dirty="0" smtClean="0"/>
              <a:t>Example</a:t>
            </a:r>
            <a:r>
              <a:rPr lang="en-US" sz="1600" dirty="0" smtClean="0"/>
              <a:t>: </a:t>
            </a:r>
            <a:r>
              <a:rPr lang="en-US" sz="1600" i="1" dirty="0" smtClean="0"/>
              <a:t>accountname@yourdomain.com</a:t>
            </a:r>
            <a:r>
              <a:rPr lang="en-US" sz="1600" dirty="0" smtClean="0"/>
              <a:t>.</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r>
              <a:rPr lang="en-US" sz="1700" b="1" dirty="0" smtClean="0"/>
              <a:t>Step 7:</a:t>
            </a:r>
            <a:r>
              <a:rPr lang="en-US" sz="1700" dirty="0" smtClean="0"/>
              <a:t> Select the server type you will be using. Enter both the incoming and outgoing mail </a:t>
            </a:r>
            <a:r>
              <a:rPr lang="en-US" sz="1700" dirty="0" smtClean="0"/>
              <a:t>servers. We </a:t>
            </a:r>
            <a:r>
              <a:rPr lang="en-US" sz="1700" dirty="0" smtClean="0"/>
              <a:t>have used the </a:t>
            </a:r>
            <a:r>
              <a:rPr lang="en-US" sz="1700" b="1" dirty="0" err="1" smtClean="0">
                <a:hlinkClick r:id="rId2" tooltip="Fastmetrics Email Service"/>
              </a:rPr>
              <a:t>Fastmetrics</a:t>
            </a:r>
            <a:r>
              <a:rPr lang="en-US" sz="1700" b="1" dirty="0" smtClean="0">
                <a:hlinkClick r:id="rId2" tooltip="Fastmetrics Email Service"/>
              </a:rPr>
              <a:t> email service</a:t>
            </a:r>
            <a:r>
              <a:rPr lang="en-US" sz="1700" dirty="0" smtClean="0"/>
              <a:t> settings for our clients, as an example below. This will be </a:t>
            </a:r>
            <a:r>
              <a:rPr lang="en-US" sz="1700" i="1" dirty="0" smtClean="0"/>
              <a:t>mail.yourdomain.com</a:t>
            </a:r>
            <a:r>
              <a:rPr lang="en-US" sz="1700" dirty="0" smtClean="0"/>
              <a:t>. Then click </a:t>
            </a:r>
            <a:r>
              <a:rPr lang="en-US" sz="1700" b="1" dirty="0" smtClean="0"/>
              <a:t>Next</a:t>
            </a:r>
            <a:r>
              <a:rPr lang="en-US" sz="1700" dirty="0" smtClean="0"/>
              <a:t>.</a:t>
            </a:r>
          </a:p>
          <a:p>
            <a:pPr>
              <a:buNone/>
            </a:pPr>
            <a:endParaRPr lang="en-US" sz="1700" dirty="0" smtClean="0"/>
          </a:p>
          <a:p>
            <a:pPr>
              <a:buNone/>
            </a:pPr>
            <a:endParaRPr lang="en-US" dirty="0"/>
          </a:p>
        </p:txBody>
      </p:sp>
      <p:pic>
        <p:nvPicPr>
          <p:cNvPr id="49154" name="Picture 2" descr="Setup Microsoft Outlook Express 6"/>
          <p:cNvPicPr>
            <a:picLocks noChangeAspect="1" noChangeArrowheads="1"/>
          </p:cNvPicPr>
          <p:nvPr/>
        </p:nvPicPr>
        <p:blipFill>
          <a:blip r:embed="rId3"/>
          <a:srcRect/>
          <a:stretch>
            <a:fillRect/>
          </a:stretch>
        </p:blipFill>
        <p:spPr bwMode="auto">
          <a:xfrm>
            <a:off x="3733800" y="1905000"/>
            <a:ext cx="3619500" cy="2209800"/>
          </a:xfrm>
          <a:prstGeom prst="rect">
            <a:avLst/>
          </a:prstGeom>
          <a:noFill/>
        </p:spPr>
      </p:pic>
      <p:pic>
        <p:nvPicPr>
          <p:cNvPr id="49156" name="Picture 4" descr="Setup Microsoft Outlook Express 7"/>
          <p:cNvPicPr>
            <a:picLocks noChangeAspect="1" noChangeArrowheads="1"/>
          </p:cNvPicPr>
          <p:nvPr/>
        </p:nvPicPr>
        <p:blipFill>
          <a:blip r:embed="rId4"/>
          <a:srcRect/>
          <a:stretch>
            <a:fillRect/>
          </a:stretch>
        </p:blipFill>
        <p:spPr bwMode="auto">
          <a:xfrm>
            <a:off x="4267200" y="5181600"/>
            <a:ext cx="3619500" cy="16764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01752" y="1295400"/>
            <a:ext cx="8503920" cy="5562600"/>
          </a:xfrm>
        </p:spPr>
        <p:txBody>
          <a:bodyPr/>
          <a:lstStyle/>
          <a:p>
            <a:r>
              <a:rPr lang="en-US" sz="1600" b="1" dirty="0" smtClean="0"/>
              <a:t>Step 8:</a:t>
            </a:r>
            <a:r>
              <a:rPr lang="en-US" sz="1600" dirty="0" smtClean="0"/>
              <a:t> For Account name, enter your full email address. For Password enter the password you set up for your email account. Optionally select Remember password by placing a check in that box. Then click </a:t>
            </a:r>
            <a:r>
              <a:rPr lang="en-US" sz="1600" b="1" dirty="0" smtClean="0"/>
              <a:t>Next</a:t>
            </a:r>
            <a:r>
              <a:rPr lang="en-US" sz="1600" dirty="0" smtClean="0"/>
              <a:t>.</a:t>
            </a:r>
          </a:p>
          <a:p>
            <a:pPr>
              <a:buNone/>
            </a:pPr>
            <a:endParaRPr lang="en-US" dirty="0" smtClean="0"/>
          </a:p>
          <a:p>
            <a:pPr>
              <a:buNone/>
            </a:pPr>
            <a:endParaRPr lang="en-US" dirty="0" smtClean="0"/>
          </a:p>
          <a:p>
            <a:pPr>
              <a:buNone/>
            </a:pPr>
            <a:endParaRPr lang="en-US" dirty="0" smtClean="0"/>
          </a:p>
          <a:p>
            <a:pPr>
              <a:buNone/>
            </a:pPr>
            <a:endParaRPr lang="en-US" dirty="0" smtClean="0"/>
          </a:p>
          <a:p>
            <a:r>
              <a:rPr lang="en-US" sz="1600" dirty="0" smtClean="0"/>
              <a:t>Outlook Express setup is now complete and ready to send and receive emails. Click </a:t>
            </a:r>
            <a:r>
              <a:rPr lang="en-US" sz="1600" b="1" dirty="0" smtClean="0"/>
              <a:t>Finish</a:t>
            </a:r>
            <a:r>
              <a:rPr lang="en-US" sz="1600" dirty="0" smtClean="0"/>
              <a:t>.</a:t>
            </a:r>
            <a:r>
              <a:rPr lang="en-US" sz="1600" dirty="0" smtClean="0"/>
              <a:t/>
            </a:r>
            <a:br>
              <a:rPr lang="en-US" sz="1600" dirty="0" smtClean="0"/>
            </a:br>
            <a:endParaRPr lang="en-US" sz="1600" dirty="0" smtClean="0"/>
          </a:p>
          <a:p>
            <a:pPr>
              <a:buNone/>
            </a:pPr>
            <a:endParaRPr lang="en-US" dirty="0"/>
          </a:p>
        </p:txBody>
      </p:sp>
      <p:pic>
        <p:nvPicPr>
          <p:cNvPr id="50178" name="Picture 2" descr="Setup Microsoft Outlook Express 8"/>
          <p:cNvPicPr>
            <a:picLocks noChangeAspect="1" noChangeArrowheads="1"/>
          </p:cNvPicPr>
          <p:nvPr/>
        </p:nvPicPr>
        <p:blipFill>
          <a:blip r:embed="rId2"/>
          <a:srcRect/>
          <a:stretch>
            <a:fillRect/>
          </a:stretch>
        </p:blipFill>
        <p:spPr bwMode="auto">
          <a:xfrm>
            <a:off x="4876800" y="1828800"/>
            <a:ext cx="3619500" cy="1981200"/>
          </a:xfrm>
          <a:prstGeom prst="rect">
            <a:avLst/>
          </a:prstGeom>
          <a:noFill/>
        </p:spPr>
      </p:pic>
      <p:pic>
        <p:nvPicPr>
          <p:cNvPr id="50180" name="Picture 4" descr="Setup Microsoft Outlook Express 9"/>
          <p:cNvPicPr>
            <a:picLocks noChangeAspect="1" noChangeArrowheads="1"/>
          </p:cNvPicPr>
          <p:nvPr/>
        </p:nvPicPr>
        <p:blipFill>
          <a:blip r:embed="rId3"/>
          <a:srcRect/>
          <a:stretch>
            <a:fillRect/>
          </a:stretch>
        </p:blipFill>
        <p:spPr bwMode="auto">
          <a:xfrm>
            <a:off x="3429000" y="4572000"/>
            <a:ext cx="3619500" cy="2286000"/>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Boomerang App for e-Mail</a:t>
            </a:r>
            <a:endParaRPr lang="en-US" dirty="0"/>
          </a:p>
        </p:txBody>
      </p:sp>
      <p:sp>
        <p:nvSpPr>
          <p:cNvPr id="3" name="Content Placeholder 2"/>
          <p:cNvSpPr>
            <a:spLocks noGrp="1"/>
          </p:cNvSpPr>
          <p:nvPr>
            <p:ph sz="quarter" idx="1"/>
          </p:nvPr>
        </p:nvSpPr>
        <p:spPr>
          <a:xfrm>
            <a:off x="301752" y="1295400"/>
            <a:ext cx="8503920" cy="5562600"/>
          </a:xfrm>
        </p:spPr>
        <p:txBody>
          <a:bodyPr>
            <a:normAutofit fontScale="92500" lnSpcReduction="20000"/>
          </a:bodyPr>
          <a:lstStyle/>
          <a:p>
            <a:r>
              <a:rPr lang="en-US" dirty="0" smtClean="0"/>
              <a:t>Boomerang is an app or extension to manage your email box. </a:t>
            </a:r>
          </a:p>
          <a:p>
            <a:r>
              <a:rPr lang="en-US" dirty="0" smtClean="0"/>
              <a:t>It is available for outlook, Gmail and mobile.</a:t>
            </a:r>
          </a:p>
          <a:p>
            <a:r>
              <a:rPr lang="en-US" dirty="0" smtClean="0"/>
              <a:t>You can schedule your email to be sent. You can even schedule your emails in your inbox.</a:t>
            </a:r>
          </a:p>
          <a:p>
            <a:r>
              <a:rPr lang="en-US" dirty="0" smtClean="0"/>
              <a:t>Millions of </a:t>
            </a:r>
            <a:r>
              <a:rPr lang="en-US" dirty="0" smtClean="0"/>
              <a:t>Gmail</a:t>
            </a:r>
            <a:r>
              <a:rPr lang="en-US" dirty="0" smtClean="0"/>
              <a:t> </a:t>
            </a:r>
            <a:r>
              <a:rPr lang="en-US" dirty="0" smtClean="0"/>
              <a:t>and </a:t>
            </a:r>
            <a:r>
              <a:rPr lang="en-US" dirty="0" smtClean="0"/>
              <a:t>G </a:t>
            </a:r>
            <a:r>
              <a:rPr lang="en-US" dirty="0" smtClean="0"/>
              <a:t>Suit </a:t>
            </a:r>
            <a:r>
              <a:rPr lang="en-US" dirty="0" smtClean="0"/>
              <a:t>users count on Boomerang for easy, integrated scheduled email sending and reminders</a:t>
            </a:r>
            <a:r>
              <a:rPr lang="en-US" dirty="0" smtClean="0"/>
              <a:t>.</a:t>
            </a:r>
          </a:p>
          <a:p>
            <a:r>
              <a:rPr lang="en-US" dirty="0" smtClean="0"/>
              <a:t>Boomerang also helps you to postpone (“snooze”) incoming emails, by making them disappear from your Inbox into a folder or label, then bringing them back to the top of the message list at the specified time</a:t>
            </a:r>
            <a:r>
              <a:rPr lang="en-US" dirty="0" smtClean="0"/>
              <a:t>.</a:t>
            </a:r>
          </a:p>
          <a:p>
            <a:r>
              <a:rPr lang="en-US" dirty="0" smtClean="0"/>
              <a:t> </a:t>
            </a:r>
            <a:r>
              <a:rPr lang="en-US" dirty="0" smtClean="0"/>
              <a:t>It helps you keep your Inbox clean, without losing track of important messages. Boomerang is also the only reminder service that can alert you if you do not get a reply to a message.</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pic>
        <p:nvPicPr>
          <p:cNvPr id="51202" name="Picture 2" descr="How to Send an Email Later With Boomerang for Gmail (At the Best Time)"/>
          <p:cNvPicPr>
            <a:picLocks noChangeAspect="1" noChangeArrowheads="1"/>
          </p:cNvPicPr>
          <p:nvPr/>
        </p:nvPicPr>
        <p:blipFill>
          <a:blip r:embed="rId2"/>
          <a:srcRect/>
          <a:stretch>
            <a:fillRect/>
          </a:stretch>
        </p:blipFill>
        <p:spPr bwMode="auto">
          <a:xfrm>
            <a:off x="381000" y="1219200"/>
            <a:ext cx="8096250" cy="522922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ere is the Edit Links Command in PowerPoint 2007, 2010, 2013, 2016, 2019  and 365"/>
          <p:cNvPicPr>
            <a:picLocks noChangeAspect="1" noChangeArrowheads="1"/>
          </p:cNvPicPr>
          <p:nvPr/>
        </p:nvPicPr>
        <p:blipFill>
          <a:blip r:embed="rId2"/>
          <a:srcRect/>
          <a:stretch>
            <a:fillRect/>
          </a:stretch>
        </p:blipFill>
        <p:spPr bwMode="auto">
          <a:xfrm>
            <a:off x="1219200" y="914400"/>
            <a:ext cx="6238875" cy="4381501"/>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Drive </a:t>
            </a:r>
            <a:endParaRPr lang="en-US" dirty="0"/>
          </a:p>
        </p:txBody>
      </p:sp>
      <p:sp>
        <p:nvSpPr>
          <p:cNvPr id="3" name="Content Placeholder 2"/>
          <p:cNvSpPr>
            <a:spLocks noGrp="1"/>
          </p:cNvSpPr>
          <p:nvPr>
            <p:ph sz="quarter" idx="1"/>
          </p:nvPr>
        </p:nvSpPr>
        <p:spPr>
          <a:xfrm>
            <a:off x="301752" y="1527048"/>
            <a:ext cx="8503920" cy="4873752"/>
          </a:xfrm>
        </p:spPr>
        <p:txBody>
          <a:bodyPr>
            <a:normAutofit fontScale="70000" lnSpcReduction="20000"/>
          </a:bodyPr>
          <a:lstStyle/>
          <a:p>
            <a:r>
              <a:rPr lang="en-US" dirty="0" smtClean="0"/>
              <a:t>With Google Drive, you can open your files from your computer’s Drive folder on the desktop or from your browser. </a:t>
            </a:r>
            <a:endParaRPr lang="en-US" dirty="0" smtClean="0"/>
          </a:p>
          <a:p>
            <a:r>
              <a:rPr lang="en-US" dirty="0" smtClean="0"/>
              <a:t>Files </a:t>
            </a:r>
            <a:r>
              <a:rPr lang="en-US" dirty="0" smtClean="0"/>
              <a:t>you create with Google Docs open in your browser or mobile app. Other files in your Drive folder will open in their regular applications (like Adobe Reader for PDF files) on your computer</a:t>
            </a:r>
            <a:r>
              <a:rPr lang="en-US" dirty="0" smtClean="0"/>
              <a:t>.</a:t>
            </a:r>
          </a:p>
          <a:p>
            <a:r>
              <a:rPr lang="en-US" dirty="0" smtClean="0"/>
              <a:t>Google Drive offers users 15 GB of free storage through Google One. Google One also offers 100 GB, 200 GB, 2 TB, 10 TB, 20 TB, and 30 TB, offered through optional paid plans. Files uploaded can be up to 5 terabytes in size. </a:t>
            </a:r>
            <a:endParaRPr lang="en-US" dirty="0" smtClean="0"/>
          </a:p>
          <a:p>
            <a:r>
              <a:rPr lang="en-US" dirty="0" smtClean="0"/>
              <a:t>Users </a:t>
            </a:r>
            <a:r>
              <a:rPr lang="en-US" dirty="0" smtClean="0"/>
              <a:t>can change privacy settings for individual files and folders, including enabling sharing with other users or making content public. On the website, users can search for an image by describing its visuals, and use natural language to find specific files, such as "find my budget spreadsheet from last December</a:t>
            </a:r>
            <a:r>
              <a:rPr lang="en-US" dirty="0" smtClean="0"/>
              <a:t>".</a:t>
            </a:r>
          </a:p>
          <a:p>
            <a:r>
              <a:rPr lang="en-US" dirty="0" smtClean="0"/>
              <a:t>Google Drive is a key component of Google Workspace, Google's monthly subscription offering for businesses and organizations that operated as G Suite until October 2020</a:t>
            </a:r>
            <a:r>
              <a:rPr lang="en-US" dirty="0" smtClean="0"/>
              <a:t>.</a:t>
            </a:r>
            <a:r>
              <a:rPr lang="en-US" dirty="0" smtClean="0"/>
              <a:t> As part of select Google Workspace plans, Drive offers unlimited storage, advanced file audit reporting, enhanced administration controls, and greater collaboration tools for teams</a:t>
            </a:r>
            <a:r>
              <a:rPr lang="en-US" dirty="0" smtClean="0"/>
              <a:t>. </a:t>
            </a:r>
            <a:endParaRPr lang="en-US" dirty="0" smtClean="0"/>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a:t>
            </a:r>
            <a:endParaRPr lang="en-US" dirty="0"/>
          </a:p>
        </p:txBody>
      </p:sp>
      <p:sp>
        <p:nvSpPr>
          <p:cNvPr id="3" name="Content Placeholder 2"/>
          <p:cNvSpPr>
            <a:spLocks noGrp="1"/>
          </p:cNvSpPr>
          <p:nvPr>
            <p:ph sz="quarter" idx="1"/>
          </p:nvPr>
        </p:nvSpPr>
        <p:spPr/>
        <p:txBody>
          <a:bodyPr/>
          <a:lstStyle/>
          <a:p>
            <a:pPr>
              <a:buNone/>
            </a:pPr>
            <a:endParaRPr lang="en-US" dirty="0" smtClean="0"/>
          </a:p>
          <a:p>
            <a:endParaRPr lang="en-US" dirty="0"/>
          </a:p>
        </p:txBody>
      </p:sp>
      <p:pic>
        <p:nvPicPr>
          <p:cNvPr id="53250" name="Picture 2" descr="Introduction to Google Drive &amp; Safe Assign"/>
          <p:cNvPicPr>
            <a:picLocks noChangeAspect="1" noChangeArrowheads="1"/>
          </p:cNvPicPr>
          <p:nvPr/>
        </p:nvPicPr>
        <p:blipFill>
          <a:blip r:embed="rId2"/>
          <a:srcRect/>
          <a:stretch>
            <a:fillRect/>
          </a:stretch>
        </p:blipFill>
        <p:spPr bwMode="auto">
          <a:xfrm>
            <a:off x="381000" y="1524000"/>
            <a:ext cx="8153400" cy="4562476"/>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of Drive with Google files</a:t>
            </a:r>
            <a:endParaRPr lang="en-US" dirty="0"/>
          </a:p>
        </p:txBody>
      </p:sp>
      <p:sp>
        <p:nvSpPr>
          <p:cNvPr id="3" name="Content Placeholder 2"/>
          <p:cNvSpPr>
            <a:spLocks noGrp="1"/>
          </p:cNvSpPr>
          <p:nvPr>
            <p:ph sz="quarter" idx="1"/>
          </p:nvPr>
        </p:nvSpPr>
        <p:spPr/>
        <p:txBody>
          <a:bodyPr/>
          <a:lstStyle/>
          <a:p>
            <a:endParaRPr lang="en-US" dirty="0"/>
          </a:p>
        </p:txBody>
      </p:sp>
      <p:sp>
        <p:nvSpPr>
          <p:cNvPr id="55300" name="AutoShape 4" descr="What is Google Drive? A guide to Google's file storage servic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5302" name="AutoShape 6" descr="What is Google Drive? A guide to Google's file storage servic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5304" name="AutoShape 8" descr="What is Google Drive? A guide to Google's file storage servic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5306" name="AutoShape 10" descr="What is Google Drive? A guide to Google's file storage servic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5308" name="Picture 12" descr="What Is Google Drive &amp; How Can It Increase Your Productivity?"/>
          <p:cNvPicPr>
            <a:picLocks noChangeAspect="1" noChangeArrowheads="1"/>
          </p:cNvPicPr>
          <p:nvPr/>
        </p:nvPicPr>
        <p:blipFill>
          <a:blip r:embed="rId2"/>
          <a:srcRect/>
          <a:stretch>
            <a:fillRect/>
          </a:stretch>
        </p:blipFill>
        <p:spPr bwMode="auto">
          <a:xfrm>
            <a:off x="228600" y="1524000"/>
            <a:ext cx="8686800" cy="5143501"/>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a:srcRect/>
          <a:stretch>
            <a:fillRect/>
          </a:stretch>
        </p:blipFill>
        <p:spPr bwMode="auto">
          <a:xfrm>
            <a:off x="457200" y="381000"/>
            <a:ext cx="8382000" cy="5715000"/>
          </a:xfrm>
          <a:prstGeom prst="rect">
            <a:avLst/>
          </a:prstGeom>
          <a:noFill/>
          <a:ln w="9525">
            <a:noFill/>
            <a:miter lim="800000"/>
            <a:headEnd/>
            <a:tailEnd/>
          </a:ln>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133600"/>
            <a:ext cx="8534400" cy="1524000"/>
          </a:xfrm>
        </p:spPr>
        <p:txBody>
          <a:bodyPr/>
          <a:lstStyle/>
          <a:p>
            <a:r>
              <a:rPr lang="en-US" dirty="0" smtClean="0"/>
              <a:t>THANK YOU!</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Embedding multimedia contents</a:t>
            </a:r>
          </a:p>
        </p:txBody>
      </p:sp>
      <p:sp>
        <p:nvSpPr>
          <p:cNvPr id="3" name="Content Placeholder 2"/>
          <p:cNvSpPr>
            <a:spLocks noGrp="1"/>
          </p:cNvSpPr>
          <p:nvPr>
            <p:ph sz="quarter" idx="1"/>
          </p:nvPr>
        </p:nvSpPr>
        <p:spPr/>
        <p:txBody>
          <a:bodyPr>
            <a:normAutofit/>
          </a:bodyPr>
          <a:lstStyle/>
          <a:p>
            <a:r>
              <a:rPr lang="en-US" dirty="0"/>
              <a:t>In short, it's combining multiple types of media in your presentation. You can use combinations of </a:t>
            </a:r>
            <a:r>
              <a:rPr lang="en-US" b="1" dirty="0"/>
              <a:t>images, audio, </a:t>
            </a:r>
            <a:r>
              <a:rPr lang="en-US" dirty="0"/>
              <a:t>and </a:t>
            </a:r>
            <a:r>
              <a:rPr lang="en-US" b="1" dirty="0"/>
              <a:t>video </a:t>
            </a:r>
            <a:r>
              <a:rPr lang="en-US" dirty="0"/>
              <a:t>to make your point.</a:t>
            </a:r>
          </a:p>
          <a:p>
            <a:r>
              <a:rPr lang="en-US" dirty="0"/>
              <a:t>Every PowerPoint slide is a blank canvas, waiting for your content to reinforce your speaking points or guide the presentation. Multimedia brings variety to your slides and helps visual learners understand your content better.</a:t>
            </a:r>
          </a:p>
          <a:p>
            <a:endParaRPr lang="en-US"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PowerPoint Multimedia Slide with Image"/>
          <p:cNvPicPr>
            <a:picLocks noChangeAspect="1" noChangeArrowheads="1"/>
          </p:cNvPicPr>
          <p:nvPr/>
        </p:nvPicPr>
        <p:blipFill>
          <a:blip r:embed="rId2"/>
          <a:srcRect/>
          <a:stretch>
            <a:fillRect/>
          </a:stretch>
        </p:blipFill>
        <p:spPr bwMode="auto">
          <a:xfrm>
            <a:off x="304800" y="152400"/>
            <a:ext cx="8096250" cy="59340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sp>
        <p:nvSpPr>
          <p:cNvPr id="3" name="Content Placeholder 2"/>
          <p:cNvSpPr>
            <a:spLocks noGrp="1"/>
          </p:cNvSpPr>
          <p:nvPr>
            <p:ph sz="quarter" idx="1"/>
          </p:nvPr>
        </p:nvSpPr>
        <p:spPr/>
        <p:txBody>
          <a:bodyPr>
            <a:normAutofit fontScale="70000" lnSpcReduction="20000"/>
          </a:bodyPr>
          <a:lstStyle/>
          <a:p>
            <a:r>
              <a:rPr lang="en-US" b="1" dirty="0"/>
              <a:t>Why Use Multimedia in Your Presentation?</a:t>
            </a:r>
            <a:br>
              <a:rPr lang="en-US" b="1" dirty="0"/>
            </a:br>
            <a:endParaRPr lang="en-US" b="1" dirty="0"/>
          </a:p>
          <a:p>
            <a:r>
              <a:rPr lang="en-US" dirty="0"/>
              <a:t>If we were bound to using only text and shapes, it would be much harder to hold an audience's attention during a presentation.</a:t>
            </a:r>
            <a:br>
              <a:rPr lang="en-US" dirty="0"/>
            </a:br>
            <a:endParaRPr lang="en-US" dirty="0"/>
          </a:p>
          <a:p>
            <a:r>
              <a:rPr lang="en-US" dirty="0"/>
              <a:t>Multimedia exists to help reinforce our key speaking points. Here are a few ideas for working with images, audio, and video to make your presentation more interesting:</a:t>
            </a:r>
          </a:p>
          <a:p>
            <a:r>
              <a:rPr lang="en-US" b="1" dirty="0"/>
              <a:t>Images</a:t>
            </a:r>
            <a:r>
              <a:rPr lang="en-US" dirty="0"/>
              <a:t> - These could be used for everything from simple stock photos that add slide variety, to logos and icons that showcase your brand.</a:t>
            </a:r>
          </a:p>
          <a:p>
            <a:r>
              <a:rPr lang="en-US" b="1" dirty="0"/>
              <a:t>Audio</a:t>
            </a:r>
            <a:r>
              <a:rPr lang="en-US" dirty="0"/>
              <a:t> - Audio is a great way to add narrations to your slides if you can't present directly to your audience or to add music and sound effects.</a:t>
            </a:r>
          </a:p>
          <a:p>
            <a:r>
              <a:rPr lang="en-US" b="1" dirty="0"/>
              <a:t>Video </a:t>
            </a:r>
            <a:r>
              <a:rPr lang="en-US" dirty="0"/>
              <a:t>- You can add video clips from your computer or sites like YouTube. Videos could be used for showing instructional walkthroughs from YouTube, TED talks or a recorded screen cast of your 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Audio in PPT</a:t>
            </a:r>
          </a:p>
        </p:txBody>
      </p:sp>
      <p:sp>
        <p:nvSpPr>
          <p:cNvPr id="3" name="Content Placeholder 2"/>
          <p:cNvSpPr>
            <a:spLocks noGrp="1"/>
          </p:cNvSpPr>
          <p:nvPr>
            <p:ph sz="quarter" idx="1"/>
          </p:nvPr>
        </p:nvSpPr>
        <p:spPr>
          <a:xfrm>
            <a:off x="457200" y="1600201"/>
            <a:ext cx="8229600" cy="3581400"/>
          </a:xfrm>
        </p:spPr>
        <p:txBody>
          <a:bodyPr>
            <a:normAutofit/>
          </a:bodyPr>
          <a:lstStyle/>
          <a:p>
            <a:r>
              <a:rPr lang="en-US" b="1" dirty="0"/>
              <a:t>Add an Audio File to PowerPoint</a:t>
            </a:r>
          </a:p>
          <a:p>
            <a:r>
              <a:rPr lang="en-US" dirty="0"/>
              <a:t>Audio is another multimedia type you can work with in PowerPoint. </a:t>
            </a:r>
          </a:p>
          <a:p>
            <a:r>
              <a:rPr lang="en-US" dirty="0"/>
              <a:t>If you have an audio track on your computer like an </a:t>
            </a:r>
            <a:r>
              <a:rPr lang="en-US" b="1" dirty="0"/>
              <a:t>MP3</a:t>
            </a:r>
            <a:r>
              <a:rPr lang="en-US" dirty="0"/>
              <a:t> or </a:t>
            </a:r>
            <a:r>
              <a:rPr lang="en-US" b="1" dirty="0"/>
              <a:t>WAV</a:t>
            </a:r>
            <a:r>
              <a:rPr lang="en-US" dirty="0"/>
              <a:t> file, you can easily add them to your presentation. Choose the </a:t>
            </a:r>
            <a:r>
              <a:rPr lang="en-US" b="1" dirty="0"/>
              <a:t>Insert &gt; Audio &gt; Audio on My PC </a:t>
            </a:r>
            <a:r>
              <a:rPr lang="en-US" dirty="0"/>
              <a:t>option to browse for and choose an audio file.</a:t>
            </a:r>
          </a:p>
          <a:p>
            <a:pPr>
              <a:buNone/>
            </a:pPr>
            <a:endParaRPr lang="en-US" dirty="0"/>
          </a:p>
        </p:txBody>
      </p:sp>
      <p:pic>
        <p:nvPicPr>
          <p:cNvPr id="19458" name="Picture 2" descr="Insert Audio on my PC"/>
          <p:cNvPicPr>
            <a:picLocks noChangeAspect="1" noChangeArrowheads="1"/>
          </p:cNvPicPr>
          <p:nvPr/>
        </p:nvPicPr>
        <p:blipFill>
          <a:blip r:embed="rId2"/>
          <a:srcRect/>
          <a:stretch>
            <a:fillRect/>
          </a:stretch>
        </p:blipFill>
        <p:spPr bwMode="auto">
          <a:xfrm>
            <a:off x="381000" y="5105400"/>
            <a:ext cx="8086725" cy="1428750"/>
          </a:xfrm>
          <a:prstGeom prst="rect">
            <a:avLst/>
          </a:prstGeom>
          <a:noFill/>
        </p:spPr>
      </p:pic>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Record Audio in PowerPoint"/>
          <p:cNvPicPr>
            <a:picLocks noChangeAspect="1" noChangeArrowheads="1"/>
          </p:cNvPicPr>
          <p:nvPr/>
        </p:nvPicPr>
        <p:blipFill>
          <a:blip r:embed="rId2"/>
          <a:srcRect/>
          <a:stretch>
            <a:fillRect/>
          </a:stretch>
        </p:blipFill>
        <p:spPr bwMode="auto">
          <a:xfrm>
            <a:off x="457200" y="0"/>
            <a:ext cx="8096250" cy="1647825"/>
          </a:xfrm>
          <a:prstGeom prst="rect">
            <a:avLst/>
          </a:prstGeom>
          <a:noFill/>
        </p:spPr>
      </p:pic>
      <p:pic>
        <p:nvPicPr>
          <p:cNvPr id="21508" name="Picture 4" descr="Record Sound in PowerPoint"/>
          <p:cNvPicPr>
            <a:picLocks noChangeAspect="1" noChangeArrowheads="1"/>
          </p:cNvPicPr>
          <p:nvPr/>
        </p:nvPicPr>
        <p:blipFill>
          <a:blip r:embed="rId3"/>
          <a:srcRect/>
          <a:stretch>
            <a:fillRect/>
          </a:stretch>
        </p:blipFill>
        <p:spPr bwMode="auto">
          <a:xfrm>
            <a:off x="1905000" y="1752600"/>
            <a:ext cx="4657725" cy="2828925"/>
          </a:xfrm>
          <a:prstGeom prst="rect">
            <a:avLst/>
          </a:prstGeom>
          <a:noFill/>
        </p:spPr>
      </p:pic>
      <p:pic>
        <p:nvPicPr>
          <p:cNvPr id="21510" name="Picture 6" descr="Audio Tools Playback Options"/>
          <p:cNvPicPr>
            <a:picLocks noChangeAspect="1" noChangeArrowheads="1"/>
          </p:cNvPicPr>
          <p:nvPr/>
        </p:nvPicPr>
        <p:blipFill>
          <a:blip r:embed="rId4"/>
          <a:srcRect/>
          <a:stretch>
            <a:fillRect/>
          </a:stretch>
        </p:blipFill>
        <p:spPr bwMode="auto">
          <a:xfrm>
            <a:off x="381000" y="4781549"/>
            <a:ext cx="8096250" cy="2076451"/>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559</TotalTime>
  <Words>1050</Words>
  <Application>Microsoft Office PowerPoint</Application>
  <PresentationFormat>On-screen Show (4:3)</PresentationFormat>
  <Paragraphs>166</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Civic</vt:lpstr>
      <vt:lpstr>MS-Office: Packages for Institutional Automation</vt:lpstr>
      <vt:lpstr>MS-PowerPoint presentation</vt:lpstr>
      <vt:lpstr>Hyperlinks</vt:lpstr>
      <vt:lpstr>Slide 4</vt:lpstr>
      <vt:lpstr>Embedding multimedia contents</vt:lpstr>
      <vt:lpstr>Slide 6</vt:lpstr>
      <vt:lpstr>Cont.</vt:lpstr>
      <vt:lpstr>Audio in PPT</vt:lpstr>
      <vt:lpstr>Slide 9</vt:lpstr>
      <vt:lpstr>Video in PPT</vt:lpstr>
      <vt:lpstr>Slide 11</vt:lpstr>
      <vt:lpstr>Cont.</vt:lpstr>
      <vt:lpstr>Slide 13</vt:lpstr>
      <vt:lpstr>Slide animation</vt:lpstr>
      <vt:lpstr>Slide 15</vt:lpstr>
      <vt:lpstr>Creating a new presentation by existing theme</vt:lpstr>
      <vt:lpstr>Slide 17</vt:lpstr>
      <vt:lpstr>Themes in PPT</vt:lpstr>
      <vt:lpstr>Cont.</vt:lpstr>
      <vt:lpstr>Creating a template</vt:lpstr>
      <vt:lpstr>Slide 21</vt:lpstr>
      <vt:lpstr>Saving a PPT</vt:lpstr>
      <vt:lpstr>Applications of Internet</vt:lpstr>
      <vt:lpstr>Cont.</vt:lpstr>
      <vt:lpstr>Yahoo mail</vt:lpstr>
      <vt:lpstr>MSN Windows Hotmail </vt:lpstr>
      <vt:lpstr>Cont.</vt:lpstr>
      <vt:lpstr>Cont.</vt:lpstr>
      <vt:lpstr>Writing professional e-mails</vt:lpstr>
      <vt:lpstr>Format and structure for formal Email</vt:lpstr>
      <vt:lpstr>Format</vt:lpstr>
      <vt:lpstr>Outlook Express</vt:lpstr>
      <vt:lpstr>How to setup Microsoft Outlook Express Email</vt:lpstr>
      <vt:lpstr>Cont.</vt:lpstr>
      <vt:lpstr>Cont.</vt:lpstr>
      <vt:lpstr>Slide 36</vt:lpstr>
      <vt:lpstr>Slide 37</vt:lpstr>
      <vt:lpstr>Boomerang App for e-Mail</vt:lpstr>
      <vt:lpstr>Slide 39</vt:lpstr>
      <vt:lpstr>Google Drive </vt:lpstr>
      <vt:lpstr>Features </vt:lpstr>
      <vt:lpstr>Usage of Drive with Google files</vt:lpstr>
      <vt:lpstr>Slide 43</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MS-Office: Packages for Institutional Automation</dc:title>
  <dc:creator>Nitesh</dc:creator>
  <cp:lastModifiedBy>Nitesh</cp:lastModifiedBy>
  <cp:revision>100</cp:revision>
  <dcterms:created xsi:type="dcterms:W3CDTF">2021-03-07T12:34:40Z</dcterms:created>
  <dcterms:modified xsi:type="dcterms:W3CDTF">2021-03-16T10:06:12Z</dcterms:modified>
</cp:coreProperties>
</file>