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76" r:id="rId5"/>
    <p:sldId id="259" r:id="rId6"/>
    <p:sldId id="280" r:id="rId7"/>
    <p:sldId id="279" r:id="rId8"/>
    <p:sldId id="281" r:id="rId9"/>
    <p:sldId id="261" r:id="rId10"/>
    <p:sldId id="262" r:id="rId11"/>
    <p:sldId id="263" r:id="rId12"/>
    <p:sldId id="278" r:id="rId13"/>
    <p:sldId id="282" r:id="rId14"/>
    <p:sldId id="260" r:id="rId15"/>
    <p:sldId id="264" r:id="rId16"/>
    <p:sldId id="277" r:id="rId17"/>
    <p:sldId id="265" r:id="rId18"/>
    <p:sldId id="266" r:id="rId19"/>
    <p:sldId id="267" r:id="rId20"/>
    <p:sldId id="268" r:id="rId21"/>
    <p:sldId id="271" r:id="rId22"/>
    <p:sldId id="270" r:id="rId23"/>
    <p:sldId id="274" r:id="rId24"/>
    <p:sldId id="275" r:id="rId25"/>
    <p:sldId id="272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6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DC6824A-3BF2-4FFA-ADC3-119E8BB413C9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9208600-C8F6-4E24-A432-7397FD9D2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6824A-3BF2-4FFA-ADC3-119E8BB413C9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8600-C8F6-4E24-A432-7397FD9D2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6824A-3BF2-4FFA-ADC3-119E8BB413C9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8600-C8F6-4E24-A432-7397FD9D2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DC6824A-3BF2-4FFA-ADC3-119E8BB413C9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9208600-C8F6-4E24-A432-7397FD9D2D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DC6824A-3BF2-4FFA-ADC3-119E8BB413C9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9208600-C8F6-4E24-A432-7397FD9D2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6824A-3BF2-4FFA-ADC3-119E8BB413C9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8600-C8F6-4E24-A432-7397FD9D2D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6824A-3BF2-4FFA-ADC3-119E8BB413C9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8600-C8F6-4E24-A432-7397FD9D2D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DC6824A-3BF2-4FFA-ADC3-119E8BB413C9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9208600-C8F6-4E24-A432-7397FD9D2D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6824A-3BF2-4FFA-ADC3-119E8BB413C9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8600-C8F6-4E24-A432-7397FD9D2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DC6824A-3BF2-4FFA-ADC3-119E8BB413C9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9208600-C8F6-4E24-A432-7397FD9D2D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DC6824A-3BF2-4FFA-ADC3-119E8BB413C9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9208600-C8F6-4E24-A432-7397FD9D2D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DC6824A-3BF2-4FFA-ADC3-119E8BB413C9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9208600-C8F6-4E24-A432-7397FD9D2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800" y="228600"/>
            <a:ext cx="7315200" cy="1894362"/>
          </a:xfrm>
        </p:spPr>
        <p:txBody>
          <a:bodyPr>
            <a:normAutofit/>
          </a:bodyPr>
          <a:lstStyle/>
          <a:p>
            <a:r>
              <a:rPr lang="en-US" sz="4400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COMMUNICATION SKILLS</a:t>
            </a:r>
            <a:endParaRPr lang="en-US" sz="4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1" name="Picture 1" descr="E:\COMMUNICATION PPT\COMMUNICATION IMAGES\C 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2743200"/>
            <a:ext cx="5791200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750" y="4572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altLang="sk-SK" sz="4000" b="1" u="sng" dirty="0" smtClean="0">
                <a:solidFill>
                  <a:schemeClr val="tx1"/>
                </a:solidFill>
              </a:rPr>
              <a:t>NON - </a:t>
            </a:r>
            <a:r>
              <a:rPr lang="sk-SK" altLang="sk-SK" sz="4000" b="1" u="sng" dirty="0" smtClean="0">
                <a:solidFill>
                  <a:schemeClr val="tx1"/>
                </a:solidFill>
              </a:rPr>
              <a:t>VERBAL</a:t>
            </a:r>
            <a:br>
              <a:rPr lang="sk-SK" altLang="sk-SK" sz="4000" b="1" u="sng" dirty="0" smtClean="0">
                <a:solidFill>
                  <a:schemeClr val="tx1"/>
                </a:solidFill>
              </a:rPr>
            </a:br>
            <a:endParaRPr lang="en-US" sz="4000" u="sng" dirty="0"/>
          </a:p>
        </p:txBody>
      </p:sp>
      <p:pic>
        <p:nvPicPr>
          <p:cNvPr id="6" name="Picture 16" descr="Road-Signs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257800" y="1219200"/>
            <a:ext cx="3017838" cy="45259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4400" y="1219200"/>
            <a:ext cx="4038600" cy="1905000"/>
          </a:xfrm>
          <a:ln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4401" y="3276600"/>
            <a:ext cx="4038599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077200" cy="1143000"/>
          </a:xfrm>
        </p:spPr>
        <p:txBody>
          <a:bodyPr/>
          <a:lstStyle/>
          <a:p>
            <a:r>
              <a:rPr lang="sk-SK" altLang="sk-SK" sz="3200" b="1" u="sng" dirty="0" smtClean="0">
                <a:solidFill>
                  <a:schemeClr val="tx1"/>
                </a:solidFill>
              </a:rPr>
              <a:t>Communication </a:t>
            </a:r>
            <a:r>
              <a:rPr lang="en-US" altLang="sk-SK" sz="3200" b="1" u="sng" dirty="0" smtClean="0">
                <a:solidFill>
                  <a:schemeClr val="tx1"/>
                </a:solidFill>
              </a:rPr>
              <a:t>&amp;</a:t>
            </a:r>
            <a:r>
              <a:rPr lang="sk-SK" altLang="sk-SK" sz="3200" b="1" u="sng" dirty="0" smtClean="0">
                <a:solidFill>
                  <a:schemeClr val="tx1"/>
                </a:solidFill>
              </a:rPr>
              <a:t> new technologies</a:t>
            </a:r>
            <a:endParaRPr lang="en-US" b="1" u="sng" dirty="0">
              <a:solidFill>
                <a:schemeClr val="tx1"/>
              </a:solidFill>
            </a:endParaRPr>
          </a:p>
        </p:txBody>
      </p:sp>
      <p:pic>
        <p:nvPicPr>
          <p:cNvPr id="4" name="Picture 11" descr="Man_w_mobilephon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5800" y="1524000"/>
            <a:ext cx="3470021" cy="4873625"/>
          </a:xfrm>
          <a:noFill/>
          <a:ln>
            <a:solidFill>
              <a:schemeClr val="tx1"/>
            </a:solidFill>
          </a:ln>
        </p:spPr>
      </p:pic>
      <p:pic>
        <p:nvPicPr>
          <p:cNvPr id="5" name="Picture 14" descr="studio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343400" y="3429000"/>
            <a:ext cx="3887787" cy="29146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" name="Picture 19" descr="com P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324600" y="1371600"/>
            <a:ext cx="1898650" cy="17256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" name="Picture 18" descr="@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343400" y="1905000"/>
            <a:ext cx="1716087" cy="12636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sk-SK" altLang="sk-SK" sz="3200" b="1" u="sng" dirty="0" smtClean="0">
                <a:solidFill>
                  <a:schemeClr val="tx1"/>
                </a:solidFill>
              </a:rPr>
              <a:t>Communication in different situations</a:t>
            </a:r>
            <a:endParaRPr lang="en-US" b="1" u="sng" dirty="0">
              <a:solidFill>
                <a:schemeClr val="tx1"/>
              </a:solidFill>
            </a:endParaRPr>
          </a:p>
        </p:txBody>
      </p:sp>
      <p:pic>
        <p:nvPicPr>
          <p:cNvPr id="4" name="Picture 9" descr="okruhly stol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38200" y="1600200"/>
            <a:ext cx="3665913" cy="1986742"/>
          </a:xfrm>
          <a:noFill/>
          <a:ln>
            <a:solidFill>
              <a:schemeClr val="tx1"/>
            </a:solidFill>
          </a:ln>
        </p:spPr>
      </p:pic>
      <p:pic>
        <p:nvPicPr>
          <p:cNvPr id="5" name="Picture 11" descr="schoo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00600" y="1905000"/>
            <a:ext cx="3762375" cy="1987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" name="Picture 14" descr="Partnershi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38200" y="3962400"/>
            <a:ext cx="3673475" cy="19637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" name="Picture 12" descr="shop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724400" y="4267200"/>
            <a:ext cx="3743325" cy="20161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u="sng" dirty="0" smtClean="0">
                <a:solidFill>
                  <a:schemeClr val="tx1"/>
                </a:solidFill>
              </a:rPr>
              <a:t>MEDIUMS OF COMMUNICATION</a:t>
            </a:r>
            <a:endParaRPr lang="en-US" sz="3600" b="1" u="sng" dirty="0">
              <a:solidFill>
                <a:schemeClr val="tx1"/>
              </a:solidFill>
            </a:endParaRPr>
          </a:p>
        </p:txBody>
      </p:sp>
      <p:pic>
        <p:nvPicPr>
          <p:cNvPr id="4" name="Picture 9" descr="communication-icons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5800" y="1600200"/>
            <a:ext cx="77724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b="1" u="sng" dirty="0" smtClean="0">
                <a:solidFill>
                  <a:schemeClr val="tx1"/>
                </a:solidFill>
                <a:latin typeface="Arial" charset="0"/>
              </a:rPr>
              <a:t>Barriers to communication</a:t>
            </a:r>
            <a:br>
              <a:rPr lang="en-US" sz="3600" b="1" u="sng" dirty="0" smtClean="0">
                <a:solidFill>
                  <a:schemeClr val="tx1"/>
                </a:solidFill>
                <a:latin typeface="Arial" charset="0"/>
              </a:rPr>
            </a:br>
            <a:endParaRPr lang="en-US" sz="3600" u="sng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7200" cy="4873752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Tx/>
              <a:buSzPct val="100000"/>
              <a:buFontTx/>
              <a:buChar char="•"/>
            </a:pPr>
            <a:r>
              <a:rPr lang="en-US" dirty="0" smtClean="0">
                <a:latin typeface="Arial" charset="0"/>
              </a:rPr>
              <a:t>Noise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Tx/>
              <a:buSzPct val="100000"/>
              <a:buFontTx/>
              <a:buChar char="•"/>
            </a:pPr>
            <a:r>
              <a:rPr lang="en-US" dirty="0" smtClean="0">
                <a:latin typeface="Arial" charset="0"/>
              </a:rPr>
              <a:t>Inappropriate medium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Tx/>
              <a:buSzPct val="100000"/>
              <a:buFontTx/>
              <a:buChar char="•"/>
            </a:pPr>
            <a:r>
              <a:rPr lang="en-US" dirty="0" smtClean="0">
                <a:latin typeface="Arial" charset="0"/>
              </a:rPr>
              <a:t>Assumptions/Misconceptions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Tx/>
              <a:buSzPct val="100000"/>
              <a:buFontTx/>
              <a:buChar char="•"/>
            </a:pPr>
            <a:r>
              <a:rPr lang="en-US" dirty="0" smtClean="0">
                <a:latin typeface="Arial" charset="0"/>
              </a:rPr>
              <a:t>Emotions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Tx/>
              <a:buSzPct val="100000"/>
              <a:buFontTx/>
              <a:buChar char="•"/>
            </a:pPr>
            <a:r>
              <a:rPr lang="en-US" dirty="0" smtClean="0">
                <a:latin typeface="Arial" charset="0"/>
              </a:rPr>
              <a:t>Language differences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Tx/>
              <a:buSzPct val="100000"/>
              <a:buFontTx/>
              <a:buChar char="•"/>
            </a:pPr>
            <a:r>
              <a:rPr lang="en-US" dirty="0" smtClean="0">
                <a:latin typeface="Arial" charset="0"/>
              </a:rPr>
              <a:t>Poor listening skills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Tx/>
              <a:buSzPct val="100000"/>
              <a:buFontTx/>
              <a:buChar char="•"/>
            </a:pPr>
            <a:r>
              <a:rPr lang="en-US" dirty="0" smtClean="0">
                <a:latin typeface="Arial" charset="0"/>
              </a:rPr>
              <a:t>Distractions</a:t>
            </a:r>
          </a:p>
          <a:p>
            <a:endParaRPr lang="en-US" dirty="0"/>
          </a:p>
        </p:txBody>
      </p:sp>
      <p:pic>
        <p:nvPicPr>
          <p:cNvPr id="4" name="Picture 6" descr="image,7451,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2325" y="1216152"/>
            <a:ext cx="186372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PE07006_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5032502"/>
            <a:ext cx="157162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index04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7600" y="5181600"/>
            <a:ext cx="2366963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noise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1250" y="2403475"/>
            <a:ext cx="3613150" cy="2446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b="1" u="sng" dirty="0" smtClean="0">
                <a:solidFill>
                  <a:schemeClr val="tx1"/>
                </a:solidFill>
                <a:latin typeface="Arial" charset="0"/>
              </a:rPr>
              <a:t>Hearing Vs Listening</a:t>
            </a:r>
            <a:br>
              <a:rPr lang="en-US" sz="3600" b="1" u="sng" dirty="0" smtClean="0">
                <a:solidFill>
                  <a:schemeClr val="tx1"/>
                </a:solidFill>
                <a:latin typeface="Arial" charset="0"/>
              </a:rPr>
            </a:br>
            <a:endParaRPr lang="en-US" sz="3600" u="sng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7200" cy="4873752"/>
          </a:xfrm>
        </p:spPr>
        <p:txBody>
          <a:bodyPr/>
          <a:lstStyle/>
          <a:p>
            <a:pPr marL="342900" indent="-342900">
              <a:spcBef>
                <a:spcPct val="20000"/>
              </a:spcBef>
              <a:buSzPct val="100000"/>
            </a:pPr>
            <a:r>
              <a:rPr lang="en-US" b="1" dirty="0" smtClean="0">
                <a:latin typeface="Arial" charset="0"/>
              </a:rPr>
              <a:t>Hearing</a:t>
            </a:r>
            <a:r>
              <a:rPr lang="en-US" dirty="0" smtClean="0">
                <a:latin typeface="Arial" charset="0"/>
              </a:rPr>
              <a:t> – Physical Process, Natural, Passive</a:t>
            </a:r>
          </a:p>
          <a:p>
            <a:pPr marL="342900" indent="-342900">
              <a:spcBef>
                <a:spcPct val="20000"/>
              </a:spcBef>
              <a:buSzPct val="100000"/>
              <a:buNone/>
            </a:pPr>
            <a:r>
              <a:rPr lang="en-US" dirty="0" smtClean="0">
                <a:latin typeface="Arial" charset="0"/>
              </a:rPr>
              <a:t>  </a:t>
            </a:r>
          </a:p>
          <a:p>
            <a:pPr marL="342900" indent="-342900">
              <a:spcBef>
                <a:spcPct val="20000"/>
              </a:spcBef>
              <a:buSzPct val="100000"/>
              <a:buNone/>
            </a:pPr>
            <a:endParaRPr lang="en-US" dirty="0" smtClean="0">
              <a:latin typeface="Arial" charset="0"/>
            </a:endParaRPr>
          </a:p>
          <a:p>
            <a:pPr marL="342900" indent="-342900">
              <a:spcBef>
                <a:spcPct val="20000"/>
              </a:spcBef>
              <a:buSzPct val="100000"/>
              <a:buNone/>
            </a:pPr>
            <a:endParaRPr lang="en-US" dirty="0" smtClean="0">
              <a:latin typeface="Arial" charset="0"/>
            </a:endParaRPr>
          </a:p>
          <a:p>
            <a:pPr marL="342900" indent="-342900">
              <a:spcBef>
                <a:spcPct val="20000"/>
              </a:spcBef>
              <a:buSzPct val="100000"/>
              <a:buNone/>
            </a:pPr>
            <a:endParaRPr lang="en-US" dirty="0" smtClean="0">
              <a:latin typeface="Arial" charset="0"/>
            </a:endParaRPr>
          </a:p>
          <a:p>
            <a:pPr marL="342900" indent="-342900">
              <a:spcBef>
                <a:spcPct val="20000"/>
              </a:spcBef>
              <a:buSzPct val="100000"/>
            </a:pPr>
            <a:r>
              <a:rPr lang="en-US" b="1" dirty="0" smtClean="0">
                <a:latin typeface="Arial" charset="0"/>
              </a:rPr>
              <a:t>Listening</a:t>
            </a:r>
            <a:r>
              <a:rPr lang="en-US" dirty="0" smtClean="0">
                <a:latin typeface="Arial" charset="0"/>
              </a:rPr>
              <a:t> – Physical as well as Mental Process, Active, Learned Process, a Skill.</a:t>
            </a:r>
          </a:p>
          <a:p>
            <a:endParaRPr lang="en-US" dirty="0"/>
          </a:p>
        </p:txBody>
      </p:sp>
      <p:pic>
        <p:nvPicPr>
          <p:cNvPr id="4" name="Picture 7" descr="HM00050_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2057400"/>
            <a:ext cx="22098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j0355407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4267200"/>
            <a:ext cx="2362200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AU" sz="4400" b="1" u="sng" dirty="0" smtClean="0">
                <a:solidFill>
                  <a:schemeClr val="tx1"/>
                </a:solidFill>
              </a:rPr>
              <a:t>The Art of Listening</a:t>
            </a:r>
            <a:endParaRPr lang="en-US" sz="4400" b="1" u="sng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42900" y="2514600"/>
            <a:ext cx="8305800" cy="4873752"/>
          </a:xfrm>
        </p:spPr>
        <p:txBody>
          <a:bodyPr/>
          <a:lstStyle/>
          <a:p>
            <a:pPr>
              <a:buNone/>
            </a:pPr>
            <a:r>
              <a:rPr lang="en-AU" sz="3600" b="1" dirty="0" smtClean="0"/>
              <a:t>“If we were supposed to talk more than listen, we would have been given two mouths and one ear.”</a:t>
            </a:r>
          </a:p>
          <a:p>
            <a:pPr algn="r">
              <a:buNone/>
            </a:pPr>
            <a:r>
              <a:rPr lang="en-AU" sz="3600" b="1" dirty="0" smtClean="0"/>
              <a:t>Mark Twain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7467600" cy="1143000"/>
          </a:xfrm>
        </p:spPr>
        <p:txBody>
          <a:bodyPr/>
          <a:lstStyle/>
          <a:p>
            <a:pPr algn="ctr"/>
            <a:r>
              <a:rPr lang="en-US" sz="3600" b="1" u="sng" dirty="0" smtClean="0">
                <a:solidFill>
                  <a:schemeClr val="tx1"/>
                </a:solidFill>
              </a:rPr>
              <a:t>VALUE OF LISTENING</a:t>
            </a:r>
            <a:r>
              <a:rPr lang="en-US" sz="3200" b="1" u="sng" dirty="0" smtClean="0"/>
              <a:t/>
            </a:r>
            <a:br>
              <a:rPr lang="en-US" sz="3200" b="1" u="sng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8077200" cy="4724400"/>
          </a:xfrm>
        </p:spPr>
        <p:txBody>
          <a:bodyPr>
            <a:normAutofit/>
          </a:bodyPr>
          <a:lstStyle/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Listening to others is an elegant art.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 Good listening reflects courtesy and good manners.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 Listening carefully to the instructions of superiors improve competence and                                                              performance. 		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 The result of poor listening skill could be disastrous in business,   employment and social relations.</a:t>
            </a:r>
          </a:p>
        </p:txBody>
      </p:sp>
      <p:pic>
        <p:nvPicPr>
          <p:cNvPr id="4" name="Picture 13" descr="j0097935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228600"/>
            <a:ext cx="119221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4000" b="1" u="sng" dirty="0">
                <a:solidFill>
                  <a:schemeClr val="tx1"/>
                </a:solidFill>
              </a:rPr>
              <a:t>VALUE OF LISTENING</a:t>
            </a:r>
            <a:r>
              <a:rPr lang="en-US" sz="4000" b="1" u="sng" dirty="0"/>
              <a:t/>
            </a:r>
            <a:br>
              <a:rPr lang="en-US" sz="4000" b="1" u="sng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42900" y="1600200"/>
            <a:ext cx="8001000" cy="4873752"/>
          </a:xfrm>
        </p:spPr>
        <p:txBody>
          <a:bodyPr/>
          <a:lstStyle/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/>
              <a:t>Good listening can eliminate a number of imaginary grievances of employees.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/>
              <a:t>Good listening skill can improve </a:t>
            </a:r>
            <a:r>
              <a:rPr lang="en-US" dirty="0" smtClean="0"/>
              <a:t>                        social </a:t>
            </a:r>
            <a:r>
              <a:rPr lang="en-US" dirty="0"/>
              <a:t>relations and conversation.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/>
              <a:t>Listening is a positive activity rather than a passive or negative activity.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2362200"/>
            <a:ext cx="17526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153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u="sng" dirty="0" smtClean="0">
                <a:solidFill>
                  <a:schemeClr val="tx1"/>
                </a:solidFill>
              </a:rPr>
              <a:t>ESSENTIALS OF COMMUNICATION</a:t>
            </a:r>
            <a:br>
              <a:rPr lang="en-US" sz="3600" b="1" u="sng" dirty="0" smtClean="0">
                <a:solidFill>
                  <a:schemeClr val="tx1"/>
                </a:solidFill>
              </a:rPr>
            </a:br>
            <a:r>
              <a:rPr lang="en-US" sz="3600" b="1" u="sng" dirty="0" smtClean="0">
                <a:solidFill>
                  <a:schemeClr val="tx1"/>
                </a:solidFill>
              </a:rPr>
              <a:t>Dos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229600" cy="4949952"/>
          </a:xfrm>
        </p:spPr>
        <p:txBody>
          <a:bodyPr>
            <a:normAutofit lnSpcReduction="10000"/>
          </a:bodyPr>
          <a:lstStyle/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Speak clearly and audibly.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Always </a:t>
            </a:r>
            <a:r>
              <a:rPr lang="en-US" dirty="0" smtClean="0"/>
              <a:t>think ahead about what you are going to say.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Use simple words and phrases that are understood by every body.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Increase your knowledge on all subjects you are required to speak</a:t>
            </a:r>
            <a:r>
              <a:rPr lang="en-US" dirty="0" smtClean="0"/>
              <a:t>.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Check twice with the listener whether you have been understood accurately or </a:t>
            </a:r>
            <a:r>
              <a:rPr lang="en-US" dirty="0" smtClean="0"/>
              <a:t>not.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None/>
            </a:pPr>
            <a:endParaRPr lang="en-US" dirty="0" smtClean="0"/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8436" name="Picture 4" descr="E:\COMMUNICATION PPT\COMMUNICATION IMAGES\C 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838200"/>
            <a:ext cx="1676400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u="sng" dirty="0" smtClean="0">
                <a:solidFill>
                  <a:schemeClr val="tx1"/>
                </a:solidFill>
              </a:rPr>
              <a:t>COMMUNICATION</a:t>
            </a:r>
            <a:r>
              <a:rPr lang="en-US" sz="3200" dirty="0" smtClean="0">
                <a:solidFill>
                  <a:schemeClr val="tx1"/>
                </a:solidFill>
              </a:rPr>
              <a:t/>
            </a:r>
            <a:br>
              <a:rPr lang="en-US" sz="3200" dirty="0" smtClean="0">
                <a:solidFill>
                  <a:schemeClr val="tx1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254752"/>
          </a:xfrm>
        </p:spPr>
        <p:txBody>
          <a:bodyPr>
            <a:normAutofit/>
          </a:bodyPr>
          <a:lstStyle/>
          <a:p>
            <a:pPr marL="285750" indent="0">
              <a:lnSpc>
                <a:spcPct val="150000"/>
              </a:lnSpc>
              <a:buNone/>
            </a:pPr>
            <a:r>
              <a:rPr lang="en-US" dirty="0" smtClean="0"/>
              <a:t>“</a:t>
            </a:r>
            <a:r>
              <a:rPr lang="en-US" b="1" dirty="0" smtClean="0"/>
              <a:t>Communication</a:t>
            </a:r>
            <a:r>
              <a:rPr lang="en-US" dirty="0" smtClean="0"/>
              <a:t> is transfer of information from one person to another, whether or not it elicits confidence. But the information transferred must be understandable to the receiver.” – G.G. Brown.</a:t>
            </a:r>
          </a:p>
          <a:p>
            <a:pPr>
              <a:lnSpc>
                <a:spcPct val="150000"/>
              </a:lnSpc>
              <a:buNone/>
            </a:pPr>
            <a:r>
              <a:rPr lang="en-US" b="1" dirty="0" smtClean="0"/>
              <a:t>    Communication </a:t>
            </a:r>
            <a:r>
              <a:rPr lang="en-US" dirty="0" smtClean="0"/>
              <a:t>is a two-way process wherein the message in the form of ideas, thoughts, feelings, opinions is transmitted between two or more persons with the intent of creating a shared understanding.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1524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4000" b="1" u="sng" dirty="0" smtClean="0">
                <a:solidFill>
                  <a:schemeClr val="tx1"/>
                </a:solidFill>
              </a:rPr>
              <a:t>Dos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8229600" cy="517855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In case of an interruption, always do a little recap of what has been already said.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Always pay undivided attention to the speaker while listening.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While listening, always make notes of important points.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Always ask for clarification if you have failed to grasp other’s point of view.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Repeat what the speaker has said to check whether you have understood accurately.</a:t>
            </a:r>
          </a:p>
          <a:p>
            <a:pPr>
              <a:lnSpc>
                <a:spcPct val="150000"/>
              </a:lnSpc>
              <a:buClrTx/>
              <a:buNone/>
            </a:pPr>
            <a:endParaRPr lang="en-US" dirty="0"/>
          </a:p>
        </p:txBody>
      </p:sp>
      <p:pic>
        <p:nvPicPr>
          <p:cNvPr id="4" name="Picture 4" descr="E:\COMMUNICATION PPT\COMMUNICATION IMAGES\C 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228600"/>
            <a:ext cx="1676400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382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u="sng" dirty="0" smtClean="0">
                <a:solidFill>
                  <a:schemeClr val="tx1"/>
                </a:solidFill>
              </a:rPr>
              <a:t>ESSENTIALS OF COMMUNICATION</a:t>
            </a:r>
            <a:br>
              <a:rPr lang="en-US" sz="3600" b="1" u="sng" dirty="0" smtClean="0">
                <a:solidFill>
                  <a:schemeClr val="tx1"/>
                </a:solidFill>
              </a:rPr>
            </a:br>
            <a:r>
              <a:rPr lang="en-US" sz="3600" b="1" u="sng" dirty="0" smtClean="0">
                <a:solidFill>
                  <a:schemeClr val="tx1"/>
                </a:solidFill>
              </a:rPr>
              <a:t>DON’Ts</a:t>
            </a:r>
            <a:r>
              <a:rPr lang="en-US" sz="2800" b="1" dirty="0" smtClean="0">
                <a:solidFill>
                  <a:schemeClr val="tx1"/>
                </a:solidFill>
              </a:rPr>
              <a:t/>
            </a:r>
            <a:br>
              <a:rPr lang="en-US" sz="2800" b="1" dirty="0" smtClean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8229600" cy="4645152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Do not speak too fast or too slow.</a:t>
            </a: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Do </a:t>
            </a:r>
            <a:r>
              <a:rPr lang="en-US" dirty="0" smtClean="0"/>
              <a:t>not instantly react and mutter something in anger.</a:t>
            </a: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Do not use technical terms &amp; terminologies not understood by majority of people.</a:t>
            </a: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Do </a:t>
            </a:r>
            <a:r>
              <a:rPr lang="en-US" dirty="0" smtClean="0"/>
              <a:t>not speak in inaudible surroundings, as you won’t be heard.</a:t>
            </a:r>
          </a:p>
          <a:p>
            <a:pPr marL="457200" indent="-457200">
              <a:buNone/>
            </a:pPr>
            <a:endParaRPr lang="en-US" dirty="0"/>
          </a:p>
        </p:txBody>
      </p:sp>
      <p:pic>
        <p:nvPicPr>
          <p:cNvPr id="19458" name="Picture 2" descr="E:\COMMUNICATION PPT\COMMUNICATION IMAGES\C 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1066800"/>
            <a:ext cx="16764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4000" b="1" u="sng" dirty="0" smtClean="0">
                <a:solidFill>
                  <a:schemeClr val="tx1"/>
                </a:solidFill>
              </a:rPr>
              <a:t>DON’Ts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8153400" cy="5105400"/>
          </a:xfrm>
        </p:spPr>
        <p:txBody>
          <a:bodyPr/>
          <a:lstStyle/>
          <a:p>
            <a:pPr marL="514350" indent="-5143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Do not assume that every body understands you.</a:t>
            </a:r>
          </a:p>
          <a:p>
            <a:pPr marL="514350" indent="-5143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While listening do not glance here and there as it might distract the speaker.</a:t>
            </a:r>
          </a:p>
          <a:p>
            <a:pPr marL="514350" indent="-5143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Do not interrupt the speaker.</a:t>
            </a:r>
          </a:p>
          <a:p>
            <a:pPr marL="514350" indent="-5143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Do not jump to the conclusion that you have understood every thing.</a:t>
            </a:r>
          </a:p>
          <a:p>
            <a:endParaRPr lang="en-US" dirty="0"/>
          </a:p>
        </p:txBody>
      </p:sp>
      <p:pic>
        <p:nvPicPr>
          <p:cNvPr id="4" name="Picture 2" descr="E:\COMMUNICATION PPT\COMMUNICATION IMAGES\C 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457200"/>
            <a:ext cx="16764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3820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u="sng" dirty="0" smtClean="0">
                <a:solidFill>
                  <a:schemeClr val="tx1"/>
                </a:solidFill>
              </a:rPr>
              <a:t>MEASURES  TO IMPROVE COMMUNICATION SKILLS</a:t>
            </a:r>
            <a:r>
              <a:rPr lang="en-US" sz="2800" b="1" i="1" u="sng" dirty="0" smtClean="0"/>
              <a:t/>
            </a:r>
            <a:br>
              <a:rPr lang="en-US" sz="2800" b="1" i="1" u="sng" dirty="0" smtClean="0"/>
            </a:b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71600"/>
            <a:ext cx="8305800" cy="5102352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Improve Language.</a:t>
            </a: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Improve Pronunciation.</a:t>
            </a: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Work on voice modulation.</a:t>
            </a: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Work on Body Language.</a:t>
            </a: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Read more</a:t>
            </a: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Listen more</a:t>
            </a: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Avoid reading or watching or listening unwanted literature, gossip, media   presentation etc.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>
                <a:schemeClr val="tx2"/>
              </a:buClr>
              <a:buSzPct val="95000"/>
              <a:buFont typeface="Wingdings" pitchFamily="2" charset="2"/>
              <a:buChar char="¬"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315200" cy="1143000"/>
          </a:xfrm>
        </p:spPr>
        <p:txBody>
          <a:bodyPr>
            <a:normAutofit/>
          </a:bodyPr>
          <a:lstStyle/>
          <a:p>
            <a:pPr algn="ctr"/>
            <a:r>
              <a:rPr lang="en-US" b="1" u="sng" dirty="0" smtClean="0">
                <a:solidFill>
                  <a:schemeClr val="tx1"/>
                </a:solidFill>
              </a:rPr>
              <a:t>MEASURES  TO IMPROVE COMMUNICATION SKILLS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7924800" cy="5026152"/>
          </a:xfrm>
        </p:spPr>
        <p:txBody>
          <a:bodyPr>
            <a:normAutofit fontScale="92500" lnSpcReduction="10000"/>
          </a:bodyPr>
          <a:lstStyle/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Interact With Qualitative People.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Improve On You Topic Of Discussion,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Practice Meditation &amp; Good Thoughts.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Think &amp; Speak.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Do Not Speak Too Fast.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Use Simple Vocabulary.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Do Not Speak Only To Impress Someone.</a:t>
            </a:r>
          </a:p>
          <a:p>
            <a:pPr marL="400050" indent="-400050">
              <a:lnSpc>
                <a:spcPct val="150000"/>
              </a:lnSpc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Look Presentable &amp; Confident.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7200" cy="4873752"/>
          </a:xfrm>
        </p:spPr>
        <p:txBody>
          <a:bodyPr/>
          <a:lstStyle/>
          <a:p>
            <a:pPr algn="ctr">
              <a:lnSpc>
                <a:spcPct val="150000"/>
              </a:lnSpc>
              <a:buNone/>
            </a:pPr>
            <a:r>
              <a:rPr lang="en-US" sz="3200" b="1" dirty="0" smtClean="0">
                <a:latin typeface="Arial" charset="0"/>
              </a:rPr>
              <a:t>In the New Global </a:t>
            </a:r>
            <a:r>
              <a:rPr lang="en-US" sz="3200" b="1" dirty="0" smtClean="0">
                <a:latin typeface="Arial" charset="0"/>
              </a:rPr>
              <a:t>&amp; </a:t>
            </a:r>
            <a:r>
              <a:rPr lang="en-US" sz="3200" b="1" dirty="0" smtClean="0">
                <a:latin typeface="Arial" charset="0"/>
              </a:rPr>
              <a:t>Diverse Workplace Everyone requires Excellent</a:t>
            </a:r>
          </a:p>
          <a:p>
            <a:pPr algn="ctr">
              <a:lnSpc>
                <a:spcPct val="150000"/>
              </a:lnSpc>
              <a:buNone/>
            </a:pPr>
            <a:r>
              <a:rPr lang="en-US" b="1" dirty="0" smtClean="0">
                <a:latin typeface="Arial" charset="0"/>
              </a:rPr>
              <a:t> </a:t>
            </a:r>
            <a:r>
              <a:rPr lang="en-US" sz="4400" b="1" dirty="0" smtClean="0">
                <a:latin typeface="Arial" charset="0"/>
              </a:rPr>
              <a:t>Communication Skills!</a:t>
            </a:r>
            <a:r>
              <a:rPr lang="en-US" sz="4400" dirty="0" smtClean="0">
                <a:latin typeface="Arial" charset="0"/>
              </a:rPr>
              <a:t>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5" descr="Ch01diversi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4343400"/>
            <a:ext cx="3657600" cy="196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smile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617"/>
          <a:stretch>
            <a:fillRect/>
          </a:stretch>
        </p:blipFill>
        <p:spPr>
          <a:xfrm>
            <a:off x="2971800" y="228600"/>
            <a:ext cx="2665413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610600" cy="990600"/>
          </a:xfrm>
        </p:spPr>
        <p:txBody>
          <a:bodyPr>
            <a:noAutofit/>
          </a:bodyPr>
          <a:lstStyle/>
          <a:p>
            <a:pPr algn="ctr"/>
            <a:r>
              <a:rPr lang="en-US" sz="3200" b="1" u="sng" dirty="0" smtClean="0">
                <a:solidFill>
                  <a:schemeClr val="tx1"/>
                </a:solidFill>
              </a:rPr>
              <a:t>FEATURES OF COMMUNICATION</a:t>
            </a:r>
            <a:r>
              <a:rPr lang="en-US" sz="3200" dirty="0" smtClean="0">
                <a:solidFill>
                  <a:schemeClr val="tx1"/>
                </a:solidFill>
              </a:rPr>
              <a:t/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b="1" dirty="0" smtClean="0">
                <a:solidFill>
                  <a:schemeClr val="tx1"/>
                </a:solidFill>
              </a:rPr>
              <a:t> 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Personal Process </a:t>
            </a:r>
          </a:p>
          <a:p>
            <a:pPr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Occurs Between People </a:t>
            </a:r>
          </a:p>
          <a:p>
            <a:pPr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Involves Change In Behavior</a:t>
            </a:r>
          </a:p>
          <a:p>
            <a:pPr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Means To Influence Others</a:t>
            </a:r>
          </a:p>
          <a:p>
            <a:pPr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Expression Of Thoughts &amp; Emotions Through Words &amp;  Actions.</a:t>
            </a:r>
          </a:p>
          <a:p>
            <a:pPr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Tools For Controlling &amp; Motivating People.</a:t>
            </a:r>
          </a:p>
          <a:p>
            <a:pPr>
              <a:spcBef>
                <a:spcPct val="50000"/>
              </a:spcBef>
              <a:buClrTx/>
              <a:buSzPct val="95000"/>
              <a:buFont typeface="Wingdings" pitchFamily="2" charset="2"/>
              <a:buChar char="¬"/>
            </a:pPr>
            <a:r>
              <a:rPr lang="en-US" dirty="0" smtClean="0"/>
              <a:t>It Is A Social And Emotional Process.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b="1" u="sng" dirty="0" smtClean="0">
                <a:solidFill>
                  <a:schemeClr val="tx1"/>
                </a:solidFill>
              </a:rPr>
              <a:t>The Communication Equation</a:t>
            </a:r>
            <a:endParaRPr lang="en-US" sz="3600" b="1" u="sng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8229600" cy="517855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ClrTx/>
            </a:pPr>
            <a:r>
              <a:rPr lang="en-US" sz="3200" b="1" dirty="0" smtClean="0"/>
              <a:t>What you </a:t>
            </a:r>
            <a:r>
              <a:rPr lang="en-US" sz="3200" b="1" u="sng" dirty="0" smtClean="0"/>
              <a:t>Hear</a:t>
            </a:r>
          </a:p>
          <a:p>
            <a:pPr>
              <a:lnSpc>
                <a:spcPct val="80000"/>
              </a:lnSpc>
              <a:buClrTx/>
            </a:pPr>
            <a:r>
              <a:rPr lang="en-US" sz="2200" b="1" dirty="0" smtClean="0"/>
              <a:t>Tone of Voice</a:t>
            </a:r>
          </a:p>
          <a:p>
            <a:pPr>
              <a:lnSpc>
                <a:spcPct val="80000"/>
              </a:lnSpc>
              <a:buClrTx/>
            </a:pPr>
            <a:r>
              <a:rPr lang="en-US" sz="2200" b="1" dirty="0" smtClean="0"/>
              <a:t>Vocal Clarity</a:t>
            </a:r>
          </a:p>
          <a:p>
            <a:pPr>
              <a:lnSpc>
                <a:spcPct val="80000"/>
              </a:lnSpc>
              <a:buClrTx/>
            </a:pPr>
            <a:r>
              <a:rPr lang="en-US" sz="2200" b="1" dirty="0" smtClean="0"/>
              <a:t>Verbal Expressiveness</a:t>
            </a:r>
          </a:p>
          <a:p>
            <a:pPr>
              <a:lnSpc>
                <a:spcPct val="80000"/>
              </a:lnSpc>
            </a:pPr>
            <a:endParaRPr lang="en-US" sz="2200" b="1" dirty="0" smtClean="0"/>
          </a:p>
          <a:p>
            <a:pPr>
              <a:lnSpc>
                <a:spcPct val="80000"/>
              </a:lnSpc>
              <a:buClrTx/>
            </a:pPr>
            <a:r>
              <a:rPr lang="en-US" sz="3200" b="1" dirty="0" smtClean="0"/>
              <a:t>What you </a:t>
            </a:r>
            <a:r>
              <a:rPr lang="en-US" sz="3200" b="1" u="sng" dirty="0" smtClean="0"/>
              <a:t>See or Feel</a:t>
            </a:r>
          </a:p>
          <a:p>
            <a:pPr>
              <a:lnSpc>
                <a:spcPct val="80000"/>
              </a:lnSpc>
              <a:buClrTx/>
            </a:pPr>
            <a:r>
              <a:rPr lang="en-US" sz="2000" b="1" dirty="0" smtClean="0"/>
              <a:t>Facial Expression</a:t>
            </a:r>
          </a:p>
          <a:p>
            <a:pPr>
              <a:lnSpc>
                <a:spcPct val="80000"/>
              </a:lnSpc>
              <a:buClrTx/>
            </a:pPr>
            <a:r>
              <a:rPr lang="en-US" sz="2000" b="1" dirty="0" smtClean="0"/>
              <a:t>Dress &amp; Grooming                                       </a:t>
            </a:r>
          </a:p>
          <a:p>
            <a:pPr>
              <a:lnSpc>
                <a:spcPct val="80000"/>
              </a:lnSpc>
              <a:buClrTx/>
            </a:pPr>
            <a:r>
              <a:rPr lang="en-US" sz="2000" b="1" dirty="0" smtClean="0"/>
              <a:t>Posture</a:t>
            </a:r>
          </a:p>
          <a:p>
            <a:pPr>
              <a:lnSpc>
                <a:spcPct val="80000"/>
              </a:lnSpc>
              <a:buClrTx/>
            </a:pPr>
            <a:r>
              <a:rPr lang="en-US" sz="2000" b="1" dirty="0" smtClean="0"/>
              <a:t>Eye Contact</a:t>
            </a:r>
          </a:p>
          <a:p>
            <a:pPr>
              <a:lnSpc>
                <a:spcPct val="80000"/>
              </a:lnSpc>
              <a:buClrTx/>
            </a:pPr>
            <a:r>
              <a:rPr lang="en-US" sz="2000" b="1" dirty="0" smtClean="0"/>
              <a:t>Touch</a:t>
            </a:r>
          </a:p>
          <a:p>
            <a:pPr>
              <a:lnSpc>
                <a:spcPct val="80000"/>
              </a:lnSpc>
              <a:buClrTx/>
            </a:pPr>
            <a:r>
              <a:rPr lang="en-US" sz="2000" b="1" dirty="0" smtClean="0"/>
              <a:t>Gesture</a:t>
            </a:r>
          </a:p>
          <a:p>
            <a:pPr>
              <a:lnSpc>
                <a:spcPct val="80000"/>
              </a:lnSpc>
              <a:buNone/>
            </a:pPr>
            <a:r>
              <a:rPr lang="en-US" sz="2000" b="1" dirty="0" smtClean="0"/>
              <a:t>			</a:t>
            </a:r>
          </a:p>
          <a:p>
            <a:pPr>
              <a:lnSpc>
                <a:spcPct val="80000"/>
              </a:lnSpc>
              <a:buClrTx/>
            </a:pPr>
            <a:r>
              <a:rPr lang="en-US" sz="2800" b="1" u="sng" dirty="0" smtClean="0"/>
              <a:t>WORDS</a:t>
            </a:r>
            <a:r>
              <a:rPr lang="en-US" sz="2800" b="1" dirty="0" smtClean="0"/>
              <a:t> …	</a:t>
            </a:r>
            <a:r>
              <a:rPr lang="en-US" sz="2000" b="1" dirty="0" smtClean="0">
                <a:solidFill>
                  <a:srgbClr val="FF3300"/>
                </a:solidFill>
              </a:rPr>
              <a:t>		 </a:t>
            </a:r>
            <a:r>
              <a:rPr lang="en-US" sz="2000" b="1" dirty="0" smtClean="0"/>
              <a:t>10% Of The Message!</a:t>
            </a:r>
            <a:endParaRPr lang="en-AU" sz="2000" b="1" dirty="0" smtClean="0"/>
          </a:p>
          <a:p>
            <a:pPr>
              <a:lnSpc>
                <a:spcPct val="80000"/>
              </a:lnSpc>
            </a:pPr>
            <a:endParaRPr lang="en-US" sz="2200" dirty="0"/>
          </a:p>
        </p:txBody>
      </p:sp>
      <p:pic>
        <p:nvPicPr>
          <p:cNvPr id="4" name="Picture 4" descr="MCBD08317_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1219200"/>
            <a:ext cx="1776413" cy="1566863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6172200" y="1828800"/>
            <a:ext cx="28730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40% of the Message</a:t>
            </a:r>
            <a:endParaRPr lang="en-US" sz="2000" b="1" dirty="0"/>
          </a:p>
        </p:txBody>
      </p:sp>
      <p:pic>
        <p:nvPicPr>
          <p:cNvPr id="6" name="Picture 5" descr="MCj0238189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3733800"/>
            <a:ext cx="2514600" cy="10668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6096000" y="4191000"/>
            <a:ext cx="28730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50% of the Message</a:t>
            </a:r>
            <a:endParaRPr lang="en-US" sz="2000" b="1" dirty="0"/>
          </a:p>
        </p:txBody>
      </p:sp>
      <p:pic>
        <p:nvPicPr>
          <p:cNvPr id="8" name="Picture 6" descr="MCj0304071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5638800"/>
            <a:ext cx="904875" cy="688975"/>
          </a:xfrm>
          <a:prstGeom prst="rect">
            <a:avLst/>
          </a:prstGeom>
          <a:noFill/>
        </p:spPr>
      </p:pic>
      <p:pic>
        <p:nvPicPr>
          <p:cNvPr id="9" name="Picture 6" descr="MCj0304071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7600" y="5791200"/>
            <a:ext cx="904875" cy="688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82000" cy="1020762"/>
          </a:xfrm>
        </p:spPr>
        <p:txBody>
          <a:bodyPr>
            <a:normAutofit/>
          </a:bodyPr>
          <a:lstStyle/>
          <a:p>
            <a:r>
              <a:rPr lang="en-US" altLang="en-US" sz="3200" b="1" u="sng" dirty="0">
                <a:solidFill>
                  <a:schemeClr val="tx1"/>
                </a:solidFill>
              </a:rPr>
              <a:t>TOTAL COMMUNICATION PROCESS</a:t>
            </a:r>
            <a:endParaRPr lang="en-US" sz="3200" b="1" u="sng" dirty="0">
              <a:solidFill>
                <a:schemeClr val="tx1"/>
              </a:solidFill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85800" y="1752600"/>
          <a:ext cx="7620000" cy="4751388"/>
        </p:xfrm>
        <a:graphic>
          <a:graphicData uri="http://schemas.openxmlformats.org/presentationml/2006/ole">
            <p:oleObj spid="_x0000_s1031" name="Chart" r:id="rId3" imgW="8210522" imgH="5953115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altLang="en-US" sz="3400" b="1" u="sng" dirty="0">
                <a:solidFill>
                  <a:schemeClr val="tx1"/>
                </a:solidFill>
              </a:rPr>
              <a:t>Elements of the Communication Process</a:t>
            </a:r>
            <a:endParaRPr lang="en-US" sz="3400" b="1" u="sng" dirty="0">
              <a:solidFill>
                <a:schemeClr val="tx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1800" y="2209800"/>
            <a:ext cx="4953000" cy="3429000"/>
          </a:xfr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1600200"/>
            <a:ext cx="2743200" cy="4873752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b="1" dirty="0"/>
              <a:t>Sender</a:t>
            </a:r>
            <a:endParaRPr lang="en-US" dirty="0"/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b="1" dirty="0"/>
              <a:t>Message</a:t>
            </a:r>
            <a:endParaRPr lang="en-US" dirty="0"/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b="1" dirty="0"/>
              <a:t>Encoding</a:t>
            </a:r>
            <a:endParaRPr lang="en-US" dirty="0"/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b="1" dirty="0"/>
              <a:t>Medium</a:t>
            </a:r>
            <a:endParaRPr lang="en-US" dirty="0"/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b="1" dirty="0"/>
              <a:t>Decoding</a:t>
            </a:r>
            <a:endParaRPr lang="en-US" dirty="0"/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b="1" dirty="0"/>
              <a:t>Receiver</a:t>
            </a:r>
            <a:endParaRPr lang="en-US" dirty="0"/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b="1" dirty="0"/>
              <a:t>Feedback</a:t>
            </a:r>
            <a:endParaRPr lang="en-US" dirty="0"/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b="1" dirty="0"/>
              <a:t>Noise</a:t>
            </a:r>
            <a:endParaRPr lang="en-US" dirty="0"/>
          </a:p>
          <a:p>
            <a:pPr>
              <a:lnSpc>
                <a:spcPct val="150000"/>
              </a:lnSpc>
              <a:buFont typeface="Wingdings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9006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9248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sz="3600" b="1" dirty="0" smtClean="0">
                <a:solidFill>
                  <a:schemeClr val="tx1"/>
                </a:solidFill>
              </a:rPr>
              <a:t>FORMS OF COMMUNICATION</a:t>
            </a:r>
            <a:endParaRPr lang="en-US" sz="3600" b="1" dirty="0">
              <a:solidFill>
                <a:schemeClr val="tx1"/>
              </a:solidFill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4178" y="1524000"/>
            <a:ext cx="7545422" cy="4953000"/>
          </a:xfrm>
        </p:spPr>
      </p:pic>
    </p:spTree>
    <p:extLst>
      <p:ext uri="{BB962C8B-B14F-4D97-AF65-F5344CB8AC3E}">
        <p14:creationId xmlns:p14="http://schemas.microsoft.com/office/powerpoint/2010/main" xmlns="" val="295251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forms of communication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762000"/>
            <a:ext cx="8001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504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sk-SK" altLang="sk-SK" sz="4800" b="1" u="sng" dirty="0" smtClean="0">
                <a:solidFill>
                  <a:schemeClr val="tx1"/>
                </a:solidFill>
              </a:rPr>
              <a:t>Verbal</a:t>
            </a:r>
            <a:br>
              <a:rPr lang="sk-SK" altLang="sk-SK" sz="4800" b="1" u="sng" dirty="0" smtClean="0">
                <a:solidFill>
                  <a:schemeClr val="tx1"/>
                </a:solidFill>
              </a:rPr>
            </a:br>
            <a:endParaRPr lang="en-US" sz="4800" b="1" u="sng" dirty="0">
              <a:solidFill>
                <a:schemeClr val="tx1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1752600"/>
            <a:ext cx="4267200" cy="439849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0" y="1447800"/>
            <a:ext cx="2590800" cy="21849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62600" y="3962400"/>
            <a:ext cx="2381250" cy="24574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57800" y="3657600"/>
            <a:ext cx="32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ORAL COMMUNICATION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291</TotalTime>
  <Words>616</Words>
  <Application>Microsoft Office PowerPoint</Application>
  <PresentationFormat>On-screen Show (4:3)</PresentationFormat>
  <Paragraphs>115</Paragraphs>
  <Slides>25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Oriel</vt:lpstr>
      <vt:lpstr>Chart</vt:lpstr>
      <vt:lpstr>COMMUNICATION SKILLS</vt:lpstr>
      <vt:lpstr>COMMUNICATION </vt:lpstr>
      <vt:lpstr>FEATURES OF COMMUNICATION  </vt:lpstr>
      <vt:lpstr>The Communication Equation</vt:lpstr>
      <vt:lpstr>TOTAL COMMUNICATION PROCESS</vt:lpstr>
      <vt:lpstr>Elements of the Communication Process</vt:lpstr>
      <vt:lpstr> FORMS OF COMMUNICATION</vt:lpstr>
      <vt:lpstr>Slide 8</vt:lpstr>
      <vt:lpstr>Verbal </vt:lpstr>
      <vt:lpstr>NON - VERBAL </vt:lpstr>
      <vt:lpstr>Communication &amp; new technologies</vt:lpstr>
      <vt:lpstr>Communication in different situations</vt:lpstr>
      <vt:lpstr>MEDIUMS OF COMMUNICATION</vt:lpstr>
      <vt:lpstr>Barriers to communication </vt:lpstr>
      <vt:lpstr>Hearing Vs Listening </vt:lpstr>
      <vt:lpstr>The Art of Listening</vt:lpstr>
      <vt:lpstr>VALUE OF LISTENING </vt:lpstr>
      <vt:lpstr>VALUE OF LISTENING </vt:lpstr>
      <vt:lpstr>ESSENTIALS OF COMMUNICATION Dos </vt:lpstr>
      <vt:lpstr>Dos</vt:lpstr>
      <vt:lpstr>ESSENTIALS OF COMMUNICATION DON’Ts </vt:lpstr>
      <vt:lpstr>DON’Ts</vt:lpstr>
      <vt:lpstr>MEASURES  TO IMPROVE COMMUNICATION SKILLS </vt:lpstr>
      <vt:lpstr>MEASURES  TO IMPROVE COMMUNICATION SKILLS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29</cp:revision>
  <dcterms:created xsi:type="dcterms:W3CDTF">2019-03-28T07:36:38Z</dcterms:created>
  <dcterms:modified xsi:type="dcterms:W3CDTF">2019-03-29T05:28:14Z</dcterms:modified>
</cp:coreProperties>
</file>