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67" r:id="rId2"/>
    <p:sldId id="258" r:id="rId3"/>
    <p:sldId id="259" r:id="rId4"/>
    <p:sldId id="266" r:id="rId5"/>
    <p:sldId id="260" r:id="rId6"/>
    <p:sldId id="277" r:id="rId7"/>
    <p:sldId id="276" r:id="rId8"/>
    <p:sldId id="271" r:id="rId9"/>
    <p:sldId id="274" r:id="rId10"/>
    <p:sldId id="273" r:id="rId11"/>
    <p:sldId id="272" r:id="rId12"/>
    <p:sldId id="263" r:id="rId13"/>
    <p:sldId id="27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F1A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7" d="100"/>
          <a:sy n="57" d="100"/>
        </p:scale>
        <p:origin x="-1746" y="-32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635BDD-6F88-4930-9723-EFE619EC4961}" type="doc">
      <dgm:prSet loTypeId="urn:microsoft.com/office/officeart/2005/8/layout/hList3" loCatId="list" qsTypeId="urn:microsoft.com/office/officeart/2005/8/quickstyle/simple5" qsCatId="simple" csTypeId="urn:microsoft.com/office/officeart/2005/8/colors/colorful5" csCatId="colorful" phldr="1"/>
      <dgm:spPr/>
      <dgm:t>
        <a:bodyPr/>
        <a:lstStyle/>
        <a:p>
          <a:endParaRPr lang="en-US"/>
        </a:p>
      </dgm:t>
    </dgm:pt>
    <dgm:pt modelId="{12D120B2-16FF-478A-AC6A-D79A32C6662E}">
      <dgm:prSet phldrT="[Text]"/>
      <dgm:spPr/>
      <dgm:t>
        <a:bodyPr/>
        <a:lstStyle/>
        <a:p>
          <a:endParaRPr lang="en-US" dirty="0"/>
        </a:p>
      </dgm:t>
    </dgm:pt>
    <dgm:pt modelId="{9A46910F-B161-43CF-AD3E-64EA668F26A3}" type="parTrans" cxnId="{8352790D-6C03-4D8D-9E9F-DC4231A6B50B}">
      <dgm:prSet/>
      <dgm:spPr/>
      <dgm:t>
        <a:bodyPr/>
        <a:lstStyle/>
        <a:p>
          <a:endParaRPr lang="en-US"/>
        </a:p>
      </dgm:t>
    </dgm:pt>
    <dgm:pt modelId="{B8617408-2630-4525-B40F-37ADBD248854}" type="sibTrans" cxnId="{8352790D-6C03-4D8D-9E9F-DC4231A6B50B}">
      <dgm:prSet/>
      <dgm:spPr/>
      <dgm:t>
        <a:bodyPr/>
        <a:lstStyle/>
        <a:p>
          <a:endParaRPr lang="en-US"/>
        </a:p>
      </dgm:t>
    </dgm:pt>
    <dgm:pt modelId="{5EAEDAD5-5232-4B2B-A128-1EA0571D0461}">
      <dgm:prSet phldrT="[Text]"/>
      <dgm:spPr>
        <a:solidFill>
          <a:srgbClr val="FFFF00"/>
        </a:solidFill>
      </dgm:spPr>
      <dgm:t>
        <a:bodyPr/>
        <a:lstStyle/>
        <a:p>
          <a:r>
            <a:rPr lang="en-US" b="1" i="0" u="sng" dirty="0" smtClean="0">
              <a:solidFill>
                <a:schemeClr val="tx1"/>
              </a:solidFill>
            </a:rPr>
            <a:t>ADVERTISING COPYWRITING</a:t>
          </a:r>
        </a:p>
        <a:p>
          <a:r>
            <a:rPr lang="en-US" b="0" i="0" dirty="0" smtClean="0">
              <a:solidFill>
                <a:schemeClr val="tx1"/>
              </a:solidFill>
            </a:rPr>
            <a:t>Teaches students how to write and edit copy for all market levels of retail advertising and direct marketing; introduces visualization as a tool for brainstorming</a:t>
          </a:r>
        </a:p>
        <a:p>
          <a:r>
            <a:rPr lang="en-US" b="1" i="0" u="sng" dirty="0" smtClean="0">
              <a:solidFill>
                <a:schemeClr val="tx1"/>
              </a:solidFill>
            </a:rPr>
            <a:t>Skills Learned</a:t>
          </a:r>
        </a:p>
        <a:p>
          <a:r>
            <a:rPr lang="en-US" b="1" i="0" dirty="0" smtClean="0">
              <a:solidFill>
                <a:schemeClr val="tx1"/>
              </a:solidFill>
            </a:rPr>
            <a:t>*</a:t>
          </a:r>
          <a:r>
            <a:rPr lang="en-US" b="0" i="0" dirty="0" smtClean="0">
              <a:solidFill>
                <a:schemeClr val="tx1"/>
              </a:solidFill>
            </a:rPr>
            <a:t>Critical evaluation</a:t>
          </a:r>
        </a:p>
        <a:p>
          <a:r>
            <a:rPr lang="en-US" b="0" i="0" dirty="0" smtClean="0">
              <a:solidFill>
                <a:schemeClr val="tx1"/>
              </a:solidFill>
            </a:rPr>
            <a:t>*Grammar, punctuation, and spelling</a:t>
          </a:r>
        </a:p>
        <a:p>
          <a:r>
            <a:rPr lang="en-US" b="0" i="0" dirty="0" smtClean="0">
              <a:solidFill>
                <a:schemeClr val="tx1"/>
              </a:solidFill>
            </a:rPr>
            <a:t>*Creative thinking</a:t>
          </a:r>
        </a:p>
        <a:p>
          <a:r>
            <a:rPr lang="en-US" b="0" i="0" dirty="0" smtClean="0">
              <a:solidFill>
                <a:schemeClr val="tx1"/>
              </a:solidFill>
            </a:rPr>
            <a:t>*Message development</a:t>
          </a:r>
          <a:endParaRPr lang="en-US" dirty="0">
            <a:solidFill>
              <a:schemeClr val="tx1"/>
            </a:solidFill>
          </a:endParaRPr>
        </a:p>
      </dgm:t>
    </dgm:pt>
    <dgm:pt modelId="{F543041D-72E6-4D9E-AD50-67D0F64B63CE}" type="parTrans" cxnId="{AB8A3D8B-A624-45AF-BF19-309FAC1701A8}">
      <dgm:prSet/>
      <dgm:spPr/>
      <dgm:t>
        <a:bodyPr/>
        <a:lstStyle/>
        <a:p>
          <a:endParaRPr lang="en-US"/>
        </a:p>
      </dgm:t>
    </dgm:pt>
    <dgm:pt modelId="{20569DCA-BF4E-42E5-AAC9-F9F949309EB5}" type="sibTrans" cxnId="{AB8A3D8B-A624-45AF-BF19-309FAC1701A8}">
      <dgm:prSet/>
      <dgm:spPr/>
      <dgm:t>
        <a:bodyPr/>
        <a:lstStyle/>
        <a:p>
          <a:endParaRPr lang="en-US"/>
        </a:p>
      </dgm:t>
    </dgm:pt>
    <dgm:pt modelId="{B798BEB0-F6E1-4C06-BFB7-E7CBD2368A6D}">
      <dgm:prSet phldrT="[Text]"/>
      <dgm:spPr/>
      <dgm:t>
        <a:bodyPr/>
        <a:lstStyle/>
        <a:p>
          <a:r>
            <a:rPr lang="en-US" b="1" i="0" u="sng" dirty="0" smtClean="0">
              <a:solidFill>
                <a:schemeClr val="tx1"/>
              </a:solidFill>
            </a:rPr>
            <a:t>ADVERTISING AND PROMOTION</a:t>
          </a:r>
          <a:r>
            <a:rPr lang="en-US" b="1" i="0" dirty="0" smtClean="0">
              <a:solidFill>
                <a:schemeClr val="tx1"/>
              </a:solidFill>
            </a:rPr>
            <a:t> </a:t>
          </a:r>
          <a:r>
            <a:rPr lang="en-US" b="0" i="0" dirty="0" smtClean="0">
              <a:solidFill>
                <a:schemeClr val="tx1"/>
              </a:solidFill>
            </a:rPr>
            <a:t>Analysis of the concepts, perspectives, and methods used in the development and implementation of integrated marketing communication programs; covers common business activities and terminology</a:t>
          </a:r>
        </a:p>
        <a:p>
          <a:r>
            <a:rPr lang="en-US" b="1" i="0" u="sng" dirty="0" smtClean="0">
              <a:solidFill>
                <a:schemeClr val="tx1"/>
              </a:solidFill>
            </a:rPr>
            <a:t>Skills Learned</a:t>
          </a:r>
        </a:p>
        <a:p>
          <a:r>
            <a:rPr lang="en-US" b="1" i="0" dirty="0" smtClean="0">
              <a:solidFill>
                <a:schemeClr val="tx1"/>
              </a:solidFill>
            </a:rPr>
            <a:t>*</a:t>
          </a:r>
          <a:r>
            <a:rPr lang="en-US" b="0" i="0" dirty="0" smtClean="0">
              <a:solidFill>
                <a:schemeClr val="tx1"/>
              </a:solidFill>
            </a:rPr>
            <a:t>Budget setting</a:t>
          </a:r>
        </a:p>
        <a:p>
          <a:r>
            <a:rPr lang="en-US" b="0" i="0" dirty="0" smtClean="0">
              <a:solidFill>
                <a:schemeClr val="tx1"/>
              </a:solidFill>
            </a:rPr>
            <a:t>*Contracts</a:t>
          </a:r>
        </a:p>
        <a:p>
          <a:r>
            <a:rPr lang="en-US" b="0" i="0" dirty="0" smtClean="0">
              <a:solidFill>
                <a:schemeClr val="tx1"/>
              </a:solidFill>
            </a:rPr>
            <a:t>*Layouts</a:t>
          </a:r>
        </a:p>
        <a:p>
          <a:r>
            <a:rPr lang="en-US" b="0" i="0" dirty="0" smtClean="0">
              <a:solidFill>
                <a:schemeClr val="tx1"/>
              </a:solidFill>
            </a:rPr>
            <a:t>*Media selection</a:t>
          </a:r>
        </a:p>
        <a:p>
          <a:r>
            <a:rPr lang="en-US" b="0" i="0" dirty="0" smtClean="0">
              <a:solidFill>
                <a:schemeClr val="tx1"/>
              </a:solidFill>
            </a:rPr>
            <a:t>*Research testing</a:t>
          </a:r>
          <a:endParaRPr lang="en-US" dirty="0">
            <a:solidFill>
              <a:schemeClr val="tx1"/>
            </a:solidFill>
          </a:endParaRPr>
        </a:p>
      </dgm:t>
    </dgm:pt>
    <dgm:pt modelId="{D346799D-ABDE-4C20-BB9B-BC86C01FF5CD}" type="parTrans" cxnId="{7CCF234A-501F-47CD-8A40-4486F5756D35}">
      <dgm:prSet/>
      <dgm:spPr/>
      <dgm:t>
        <a:bodyPr/>
        <a:lstStyle/>
        <a:p>
          <a:endParaRPr lang="en-US"/>
        </a:p>
      </dgm:t>
    </dgm:pt>
    <dgm:pt modelId="{2A2AF03E-DBFF-4722-A8B3-BA8BE09644A5}" type="sibTrans" cxnId="{7CCF234A-501F-47CD-8A40-4486F5756D35}">
      <dgm:prSet/>
      <dgm:spPr/>
      <dgm:t>
        <a:bodyPr/>
        <a:lstStyle/>
        <a:p>
          <a:endParaRPr lang="en-US"/>
        </a:p>
      </dgm:t>
    </dgm:pt>
    <dgm:pt modelId="{2D22F32C-7C26-48B8-9EC5-EC85A01A6ABE}">
      <dgm:prSet phldrT="[Text]" custT="1"/>
      <dgm:spPr/>
      <dgm:t>
        <a:bodyPr/>
        <a:lstStyle/>
        <a:p>
          <a:r>
            <a:rPr lang="en-US" sz="1800" b="1" i="0" u="sng" dirty="0" smtClean="0">
              <a:solidFill>
                <a:schemeClr val="tx1"/>
              </a:solidFill>
            </a:rPr>
            <a:t>AUDIENCES AND MEDIA</a:t>
          </a:r>
        </a:p>
        <a:p>
          <a:r>
            <a:rPr lang="en-US" sz="1800" b="0" i="0" dirty="0" smtClean="0">
              <a:solidFill>
                <a:schemeClr val="tx1"/>
              </a:solidFill>
            </a:rPr>
            <a:t>Examines the role of media planning and buying in advertising; reviews the relationship between marketing and advertising objectives.</a:t>
          </a:r>
        </a:p>
        <a:p>
          <a:r>
            <a:rPr lang="en-US" sz="1800" b="1" i="0" u="sng" dirty="0" smtClean="0">
              <a:solidFill>
                <a:schemeClr val="tx1"/>
              </a:solidFill>
            </a:rPr>
            <a:t>Skills Learned</a:t>
          </a:r>
        </a:p>
        <a:p>
          <a:r>
            <a:rPr lang="en-US" sz="1800" b="0" i="0" dirty="0" smtClean="0">
              <a:solidFill>
                <a:schemeClr val="tx1"/>
              </a:solidFill>
            </a:rPr>
            <a:t>*Measurement tools</a:t>
          </a:r>
        </a:p>
        <a:p>
          <a:r>
            <a:rPr lang="en-US" sz="1800" b="0" i="0" dirty="0" smtClean="0">
              <a:solidFill>
                <a:schemeClr val="tx1"/>
              </a:solidFill>
            </a:rPr>
            <a:t>*Target markets</a:t>
          </a:r>
        </a:p>
        <a:p>
          <a:r>
            <a:rPr lang="en-US" sz="1800" b="0" i="0" dirty="0" smtClean="0">
              <a:solidFill>
                <a:schemeClr val="tx1"/>
              </a:solidFill>
            </a:rPr>
            <a:t>*Media-buying approaches</a:t>
          </a:r>
          <a:endParaRPr lang="en-US" sz="1800" dirty="0">
            <a:solidFill>
              <a:schemeClr val="tx1"/>
            </a:solidFill>
          </a:endParaRPr>
        </a:p>
      </dgm:t>
    </dgm:pt>
    <dgm:pt modelId="{B1AD2450-E765-4AC3-81B8-768E21297776}" type="parTrans" cxnId="{909FDBED-3CF6-433F-AF2D-340A66949F25}">
      <dgm:prSet/>
      <dgm:spPr/>
      <dgm:t>
        <a:bodyPr/>
        <a:lstStyle/>
        <a:p>
          <a:endParaRPr lang="en-US"/>
        </a:p>
      </dgm:t>
    </dgm:pt>
    <dgm:pt modelId="{B1822DE1-634D-41D5-8436-188EB17D2E93}" type="sibTrans" cxnId="{909FDBED-3CF6-433F-AF2D-340A66949F25}">
      <dgm:prSet/>
      <dgm:spPr/>
      <dgm:t>
        <a:bodyPr/>
        <a:lstStyle/>
        <a:p>
          <a:endParaRPr lang="en-US"/>
        </a:p>
      </dgm:t>
    </dgm:pt>
    <dgm:pt modelId="{5437EE38-F2F3-4A92-8962-260240A1797C}" type="pres">
      <dgm:prSet presAssocID="{4C635BDD-6F88-4930-9723-EFE619EC4961}" presName="composite" presStyleCnt="0">
        <dgm:presLayoutVars>
          <dgm:chMax val="1"/>
          <dgm:dir/>
          <dgm:resizeHandles val="exact"/>
        </dgm:presLayoutVars>
      </dgm:prSet>
      <dgm:spPr/>
      <dgm:t>
        <a:bodyPr/>
        <a:lstStyle/>
        <a:p>
          <a:endParaRPr lang="en-US"/>
        </a:p>
      </dgm:t>
    </dgm:pt>
    <dgm:pt modelId="{26EB6FF4-D1BE-42D3-A413-585A53E54125}" type="pres">
      <dgm:prSet presAssocID="{12D120B2-16FF-478A-AC6A-D79A32C6662E}" presName="roof" presStyleLbl="dkBgShp" presStyleIdx="0" presStyleCnt="2"/>
      <dgm:spPr/>
      <dgm:t>
        <a:bodyPr/>
        <a:lstStyle/>
        <a:p>
          <a:endParaRPr lang="en-US"/>
        </a:p>
      </dgm:t>
    </dgm:pt>
    <dgm:pt modelId="{A6A23C54-CA80-4557-9C43-289883861E3E}" type="pres">
      <dgm:prSet presAssocID="{12D120B2-16FF-478A-AC6A-D79A32C6662E}" presName="pillars" presStyleCnt="0"/>
      <dgm:spPr/>
    </dgm:pt>
    <dgm:pt modelId="{340F460E-0CFA-4016-AF75-58797D406D1E}" type="pres">
      <dgm:prSet presAssocID="{12D120B2-16FF-478A-AC6A-D79A32C6662E}" presName="pillar1" presStyleLbl="node1" presStyleIdx="0" presStyleCnt="3">
        <dgm:presLayoutVars>
          <dgm:bulletEnabled val="1"/>
        </dgm:presLayoutVars>
      </dgm:prSet>
      <dgm:spPr/>
      <dgm:t>
        <a:bodyPr/>
        <a:lstStyle/>
        <a:p>
          <a:endParaRPr lang="en-US"/>
        </a:p>
      </dgm:t>
    </dgm:pt>
    <dgm:pt modelId="{6679E0A2-23B5-4249-9C8B-0735F07C1716}" type="pres">
      <dgm:prSet presAssocID="{B798BEB0-F6E1-4C06-BFB7-E7CBD2368A6D}" presName="pillarX" presStyleLbl="node1" presStyleIdx="1" presStyleCnt="3">
        <dgm:presLayoutVars>
          <dgm:bulletEnabled val="1"/>
        </dgm:presLayoutVars>
      </dgm:prSet>
      <dgm:spPr/>
      <dgm:t>
        <a:bodyPr/>
        <a:lstStyle/>
        <a:p>
          <a:endParaRPr lang="en-US"/>
        </a:p>
      </dgm:t>
    </dgm:pt>
    <dgm:pt modelId="{EAA36F9B-640A-4EB0-859B-F69EB6FC5951}" type="pres">
      <dgm:prSet presAssocID="{2D22F32C-7C26-48B8-9EC5-EC85A01A6ABE}" presName="pillarX" presStyleLbl="node1" presStyleIdx="2" presStyleCnt="3">
        <dgm:presLayoutVars>
          <dgm:bulletEnabled val="1"/>
        </dgm:presLayoutVars>
      </dgm:prSet>
      <dgm:spPr/>
      <dgm:t>
        <a:bodyPr/>
        <a:lstStyle/>
        <a:p>
          <a:endParaRPr lang="en-US"/>
        </a:p>
      </dgm:t>
    </dgm:pt>
    <dgm:pt modelId="{17CCB604-ABC0-4F1A-B9C8-F13F2D1223AC}" type="pres">
      <dgm:prSet presAssocID="{12D120B2-16FF-478A-AC6A-D79A32C6662E}" presName="base" presStyleLbl="dkBgShp" presStyleIdx="1" presStyleCnt="2"/>
      <dgm:spPr/>
    </dgm:pt>
  </dgm:ptLst>
  <dgm:cxnLst>
    <dgm:cxn modelId="{909FDBED-3CF6-433F-AF2D-340A66949F25}" srcId="{12D120B2-16FF-478A-AC6A-D79A32C6662E}" destId="{2D22F32C-7C26-48B8-9EC5-EC85A01A6ABE}" srcOrd="2" destOrd="0" parTransId="{B1AD2450-E765-4AC3-81B8-768E21297776}" sibTransId="{B1822DE1-634D-41D5-8436-188EB17D2E93}"/>
    <dgm:cxn modelId="{7E849ECE-5A0F-431D-928F-552148126925}" type="presOf" srcId="{B798BEB0-F6E1-4C06-BFB7-E7CBD2368A6D}" destId="{6679E0A2-23B5-4249-9C8B-0735F07C1716}" srcOrd="0" destOrd="0" presId="urn:microsoft.com/office/officeart/2005/8/layout/hList3"/>
    <dgm:cxn modelId="{67E6236C-4D0C-423E-B12C-F41133567596}" type="presOf" srcId="{2D22F32C-7C26-48B8-9EC5-EC85A01A6ABE}" destId="{EAA36F9B-640A-4EB0-859B-F69EB6FC5951}" srcOrd="0" destOrd="0" presId="urn:microsoft.com/office/officeart/2005/8/layout/hList3"/>
    <dgm:cxn modelId="{8352790D-6C03-4D8D-9E9F-DC4231A6B50B}" srcId="{4C635BDD-6F88-4930-9723-EFE619EC4961}" destId="{12D120B2-16FF-478A-AC6A-D79A32C6662E}" srcOrd="0" destOrd="0" parTransId="{9A46910F-B161-43CF-AD3E-64EA668F26A3}" sibTransId="{B8617408-2630-4525-B40F-37ADBD248854}"/>
    <dgm:cxn modelId="{7CCF234A-501F-47CD-8A40-4486F5756D35}" srcId="{12D120B2-16FF-478A-AC6A-D79A32C6662E}" destId="{B798BEB0-F6E1-4C06-BFB7-E7CBD2368A6D}" srcOrd="1" destOrd="0" parTransId="{D346799D-ABDE-4C20-BB9B-BC86C01FF5CD}" sibTransId="{2A2AF03E-DBFF-4722-A8B3-BA8BE09644A5}"/>
    <dgm:cxn modelId="{F083A0DE-F4FA-4184-AE2F-258EEBA5D91B}" type="presOf" srcId="{12D120B2-16FF-478A-AC6A-D79A32C6662E}" destId="{26EB6FF4-D1BE-42D3-A413-585A53E54125}" srcOrd="0" destOrd="0" presId="urn:microsoft.com/office/officeart/2005/8/layout/hList3"/>
    <dgm:cxn modelId="{87E2387C-7A7E-4AC0-97B4-39C12EF33976}" type="presOf" srcId="{4C635BDD-6F88-4930-9723-EFE619EC4961}" destId="{5437EE38-F2F3-4A92-8962-260240A1797C}" srcOrd="0" destOrd="0" presId="urn:microsoft.com/office/officeart/2005/8/layout/hList3"/>
    <dgm:cxn modelId="{AB8A3D8B-A624-45AF-BF19-309FAC1701A8}" srcId="{12D120B2-16FF-478A-AC6A-D79A32C6662E}" destId="{5EAEDAD5-5232-4B2B-A128-1EA0571D0461}" srcOrd="0" destOrd="0" parTransId="{F543041D-72E6-4D9E-AD50-67D0F64B63CE}" sibTransId="{20569DCA-BF4E-42E5-AAC9-F9F949309EB5}"/>
    <dgm:cxn modelId="{A4BB62C3-AB41-415D-8E17-DE1CB0ABA822}" type="presOf" srcId="{5EAEDAD5-5232-4B2B-A128-1EA0571D0461}" destId="{340F460E-0CFA-4016-AF75-58797D406D1E}" srcOrd="0" destOrd="0" presId="urn:microsoft.com/office/officeart/2005/8/layout/hList3"/>
    <dgm:cxn modelId="{285D7D20-CD9B-40BA-93F8-22C8EFDB633A}" type="presParOf" srcId="{5437EE38-F2F3-4A92-8962-260240A1797C}" destId="{26EB6FF4-D1BE-42D3-A413-585A53E54125}" srcOrd="0" destOrd="0" presId="urn:microsoft.com/office/officeart/2005/8/layout/hList3"/>
    <dgm:cxn modelId="{84686196-E996-4E7B-B93D-44E658720F79}" type="presParOf" srcId="{5437EE38-F2F3-4A92-8962-260240A1797C}" destId="{A6A23C54-CA80-4557-9C43-289883861E3E}" srcOrd="1" destOrd="0" presId="urn:microsoft.com/office/officeart/2005/8/layout/hList3"/>
    <dgm:cxn modelId="{46525377-A5C0-44E7-B7F8-31DCE53E047F}" type="presParOf" srcId="{A6A23C54-CA80-4557-9C43-289883861E3E}" destId="{340F460E-0CFA-4016-AF75-58797D406D1E}" srcOrd="0" destOrd="0" presId="urn:microsoft.com/office/officeart/2005/8/layout/hList3"/>
    <dgm:cxn modelId="{4649EB07-ED59-4F2B-88DD-0C64559E59E5}" type="presParOf" srcId="{A6A23C54-CA80-4557-9C43-289883861E3E}" destId="{6679E0A2-23B5-4249-9C8B-0735F07C1716}" srcOrd="1" destOrd="0" presId="urn:microsoft.com/office/officeart/2005/8/layout/hList3"/>
    <dgm:cxn modelId="{EE840C13-1A1F-4088-9182-2674D82B9B72}" type="presParOf" srcId="{A6A23C54-CA80-4557-9C43-289883861E3E}" destId="{EAA36F9B-640A-4EB0-859B-F69EB6FC5951}" srcOrd="2" destOrd="0" presId="urn:microsoft.com/office/officeart/2005/8/layout/hList3"/>
    <dgm:cxn modelId="{A7239BEA-E379-4251-8722-40022C5F3868}" type="presParOf" srcId="{5437EE38-F2F3-4A92-8962-260240A1797C}" destId="{17CCB604-ABC0-4F1A-B9C8-F13F2D1223AC}" srcOrd="2" destOrd="0" presId="urn:microsoft.com/office/officeart/2005/8/layout/hList3"/>
  </dgm:cxnLst>
  <dgm:bg/>
  <dgm:whole/>
</dgm:dataModel>
</file>

<file path=ppt/diagrams/data2.xml><?xml version="1.0" encoding="utf-8"?>
<dgm:dataModel xmlns:dgm="http://schemas.openxmlformats.org/drawingml/2006/diagram" xmlns:a="http://schemas.openxmlformats.org/drawingml/2006/main">
  <dgm:ptLst>
    <dgm:pt modelId="{4C635BDD-6F88-4930-9723-EFE619EC4961}" type="doc">
      <dgm:prSet loTypeId="urn:microsoft.com/office/officeart/2005/8/layout/hList3" loCatId="list" qsTypeId="urn:microsoft.com/office/officeart/2005/8/quickstyle/simple5" qsCatId="simple" csTypeId="urn:microsoft.com/office/officeart/2005/8/colors/colorful5" csCatId="colorful" phldr="1"/>
      <dgm:spPr/>
      <dgm:t>
        <a:bodyPr/>
        <a:lstStyle/>
        <a:p>
          <a:endParaRPr lang="en-US"/>
        </a:p>
      </dgm:t>
    </dgm:pt>
    <dgm:pt modelId="{12D120B2-16FF-478A-AC6A-D79A32C6662E}">
      <dgm:prSet phldrT="[Text]"/>
      <dgm:spPr/>
      <dgm:t>
        <a:bodyPr/>
        <a:lstStyle/>
        <a:p>
          <a:r>
            <a:rPr lang="en-US" b="1" i="0" smtClean="0"/>
            <a:t>Bachelor’s Degree In Advertising</a:t>
          </a:r>
          <a:endParaRPr lang="en-US" dirty="0"/>
        </a:p>
      </dgm:t>
    </dgm:pt>
    <dgm:pt modelId="{9A46910F-B161-43CF-AD3E-64EA668F26A3}" type="parTrans" cxnId="{8352790D-6C03-4D8D-9E9F-DC4231A6B50B}">
      <dgm:prSet/>
      <dgm:spPr/>
      <dgm:t>
        <a:bodyPr/>
        <a:lstStyle/>
        <a:p>
          <a:endParaRPr lang="en-US"/>
        </a:p>
      </dgm:t>
    </dgm:pt>
    <dgm:pt modelId="{B8617408-2630-4525-B40F-37ADBD248854}" type="sibTrans" cxnId="{8352790D-6C03-4D8D-9E9F-DC4231A6B50B}">
      <dgm:prSet/>
      <dgm:spPr/>
      <dgm:t>
        <a:bodyPr/>
        <a:lstStyle/>
        <a:p>
          <a:endParaRPr lang="en-US"/>
        </a:p>
      </dgm:t>
    </dgm:pt>
    <dgm:pt modelId="{5EAEDAD5-5232-4B2B-A128-1EA0571D0461}">
      <dgm:prSet phldrT="[Text]" custT="1"/>
      <dgm:spPr>
        <a:solidFill>
          <a:srgbClr val="FFFF00"/>
        </a:solidFill>
      </dgm:spPr>
      <dgm:t>
        <a:bodyPr/>
        <a:lstStyle/>
        <a:p>
          <a:pPr algn="ctr">
            <a:lnSpc>
              <a:spcPct val="90000"/>
            </a:lnSpc>
          </a:pPr>
          <a:endParaRPr lang="en-US" sz="1600" b="1" cap="all" dirty="0" smtClean="0">
            <a:solidFill>
              <a:schemeClr val="tx1"/>
            </a:solidFill>
            <a:latin typeface="Times New Roman" pitchFamily="18" charset="0"/>
            <a:cs typeface="Times New Roman" pitchFamily="18" charset="0"/>
          </a:endParaRPr>
        </a:p>
        <a:p>
          <a:pPr algn="ctr">
            <a:lnSpc>
              <a:spcPct val="90000"/>
            </a:lnSpc>
          </a:pPr>
          <a:endParaRPr lang="en-US" sz="1600" b="1" cap="all" dirty="0" smtClean="0">
            <a:solidFill>
              <a:schemeClr val="tx1"/>
            </a:solidFill>
            <a:latin typeface="Times New Roman" pitchFamily="18" charset="0"/>
            <a:cs typeface="Times New Roman" pitchFamily="18" charset="0"/>
          </a:endParaRPr>
        </a:p>
        <a:p>
          <a:pPr algn="ctr">
            <a:lnSpc>
              <a:spcPct val="90000"/>
            </a:lnSpc>
          </a:pPr>
          <a:r>
            <a:rPr lang="en-US" sz="1600" b="1" u="sng" cap="all" dirty="0" smtClean="0">
              <a:solidFill>
                <a:schemeClr val="tx1"/>
              </a:solidFill>
              <a:latin typeface="Times New Roman" pitchFamily="18" charset="0"/>
              <a:cs typeface="Times New Roman" pitchFamily="18" charset="0"/>
            </a:rPr>
            <a:t>RESEARCH AND ANALYTICS</a:t>
          </a:r>
        </a:p>
        <a:p>
          <a:pPr algn="ctr">
            <a:lnSpc>
              <a:spcPct val="100000"/>
            </a:lnSpc>
          </a:pPr>
          <a:r>
            <a:rPr lang="en-US" sz="1600" dirty="0" smtClean="0">
              <a:solidFill>
                <a:schemeClr val="tx1"/>
              </a:solidFill>
              <a:latin typeface="Times New Roman" pitchFamily="18" charset="0"/>
              <a:cs typeface="Times New Roman" pitchFamily="18" charset="0"/>
            </a:rPr>
            <a:t>An overview of online research methods for strategic communication; explores web analytics, content analysis, online surveys, and online interviews.</a:t>
          </a:r>
          <a:endParaRPr lang="en-US" sz="1600" b="1" u="sng" dirty="0" smtClean="0">
            <a:solidFill>
              <a:schemeClr val="tx1"/>
            </a:solidFill>
            <a:latin typeface="Times New Roman" pitchFamily="18" charset="0"/>
            <a:cs typeface="Times New Roman" pitchFamily="18" charset="0"/>
          </a:endParaRPr>
        </a:p>
        <a:p>
          <a:pPr algn="ctr">
            <a:lnSpc>
              <a:spcPct val="100000"/>
            </a:lnSpc>
          </a:pPr>
          <a:r>
            <a:rPr lang="en-US" sz="1600" b="1" u="sng" dirty="0" smtClean="0">
              <a:solidFill>
                <a:schemeClr val="tx1"/>
              </a:solidFill>
              <a:latin typeface="Times New Roman" pitchFamily="18" charset="0"/>
              <a:cs typeface="Times New Roman" pitchFamily="18" charset="0"/>
            </a:rPr>
            <a:t>Skills Learned:</a:t>
          </a:r>
        </a:p>
        <a:p>
          <a:pPr algn="ctr">
            <a:lnSpc>
              <a:spcPct val="90000"/>
            </a:lnSpc>
          </a:pPr>
          <a:r>
            <a:rPr lang="en-US" sz="1600" dirty="0" smtClean="0">
              <a:solidFill>
                <a:schemeClr val="tx1"/>
              </a:solidFill>
              <a:latin typeface="Times New Roman" pitchFamily="18" charset="0"/>
              <a:cs typeface="Times New Roman" pitchFamily="18" charset="0"/>
            </a:rPr>
            <a:t>*Audience measurement tools</a:t>
          </a:r>
        </a:p>
        <a:p>
          <a:pPr algn="ctr">
            <a:lnSpc>
              <a:spcPct val="90000"/>
            </a:lnSpc>
          </a:pPr>
          <a:r>
            <a:rPr lang="en-US" sz="1600" dirty="0" smtClean="0">
              <a:solidFill>
                <a:schemeClr val="tx1"/>
              </a:solidFill>
              <a:latin typeface="Times New Roman" pitchFamily="18" charset="0"/>
              <a:cs typeface="Times New Roman" pitchFamily="18" charset="0"/>
            </a:rPr>
            <a:t>*Analytics tools and data mining</a:t>
          </a:r>
        </a:p>
        <a:p>
          <a:pPr algn="ctr">
            <a:lnSpc>
              <a:spcPct val="90000"/>
            </a:lnSpc>
          </a:pPr>
          <a:r>
            <a:rPr lang="en-US" sz="1600" dirty="0" smtClean="0">
              <a:solidFill>
                <a:schemeClr val="tx1"/>
              </a:solidFill>
              <a:latin typeface="Times New Roman" pitchFamily="18" charset="0"/>
              <a:cs typeface="Times New Roman" pitchFamily="18" charset="0"/>
            </a:rPr>
            <a:t>*Designing and maintaining reports</a:t>
          </a:r>
        </a:p>
        <a:p>
          <a:pPr algn="ctr">
            <a:lnSpc>
              <a:spcPct val="90000"/>
            </a:lnSpc>
          </a:pPr>
          <a:r>
            <a:rPr lang="en-US" sz="1600" dirty="0" smtClean="0">
              <a:solidFill>
                <a:schemeClr val="tx1"/>
              </a:solidFill>
              <a:latin typeface="Times New Roman" pitchFamily="18" charset="0"/>
              <a:cs typeface="Times New Roman" pitchFamily="18" charset="0"/>
            </a:rPr>
            <a:t>*Secondary data analysis</a:t>
          </a:r>
        </a:p>
        <a:p>
          <a:pPr algn="ctr">
            <a:lnSpc>
              <a:spcPct val="90000"/>
            </a:lnSpc>
          </a:pPr>
          <a:r>
            <a:rPr lang="en-US" sz="1600" dirty="0" smtClean="0">
              <a:solidFill>
                <a:schemeClr val="tx1"/>
              </a:solidFill>
              <a:latin typeface="Times New Roman" pitchFamily="18" charset="0"/>
              <a:cs typeface="Times New Roman" pitchFamily="18" charset="0"/>
            </a:rPr>
            <a:t>*Questionnaire design</a:t>
          </a:r>
        </a:p>
        <a:p>
          <a:pPr algn="ctr">
            <a:lnSpc>
              <a:spcPct val="90000"/>
            </a:lnSpc>
          </a:pPr>
          <a:endParaRPr lang="en-US" sz="1600" dirty="0" smtClean="0">
            <a:latin typeface="Times New Roman" pitchFamily="18" charset="0"/>
            <a:cs typeface="Times New Roman" pitchFamily="18" charset="0"/>
          </a:endParaRPr>
        </a:p>
        <a:p>
          <a:pPr algn="ctr">
            <a:lnSpc>
              <a:spcPct val="90000"/>
            </a:lnSpc>
          </a:pPr>
          <a:endParaRPr lang="en-US" sz="1600" dirty="0"/>
        </a:p>
      </dgm:t>
    </dgm:pt>
    <dgm:pt modelId="{F543041D-72E6-4D9E-AD50-67D0F64B63CE}" type="parTrans" cxnId="{AB8A3D8B-A624-45AF-BF19-309FAC1701A8}">
      <dgm:prSet/>
      <dgm:spPr/>
      <dgm:t>
        <a:bodyPr/>
        <a:lstStyle/>
        <a:p>
          <a:endParaRPr lang="en-US"/>
        </a:p>
      </dgm:t>
    </dgm:pt>
    <dgm:pt modelId="{20569DCA-BF4E-42E5-AAC9-F9F949309EB5}" type="sibTrans" cxnId="{AB8A3D8B-A624-45AF-BF19-309FAC1701A8}">
      <dgm:prSet/>
      <dgm:spPr/>
      <dgm:t>
        <a:bodyPr/>
        <a:lstStyle/>
        <a:p>
          <a:endParaRPr lang="en-US"/>
        </a:p>
      </dgm:t>
    </dgm:pt>
    <dgm:pt modelId="{B798BEB0-F6E1-4C06-BFB7-E7CBD2368A6D}">
      <dgm:prSet phldrT="[Text]" custT="1"/>
      <dgm:spPr/>
      <dgm:t>
        <a:bodyPr/>
        <a:lstStyle/>
        <a:p>
          <a:r>
            <a:rPr lang="en-US" sz="1600" b="1" i="0" u="sng" dirty="0" smtClean="0">
              <a:solidFill>
                <a:schemeClr val="tx1"/>
              </a:solidFill>
              <a:latin typeface="Times New Roman" pitchFamily="18" charset="0"/>
              <a:cs typeface="Times New Roman" pitchFamily="18" charset="0"/>
            </a:rPr>
            <a:t>BRAND MANAGEMENT</a:t>
          </a:r>
        </a:p>
        <a:p>
          <a:r>
            <a:rPr lang="en-US" sz="1600" b="0" i="0" dirty="0" smtClean="0">
              <a:solidFill>
                <a:schemeClr val="tx1"/>
              </a:solidFill>
              <a:latin typeface="Times New Roman" pitchFamily="18" charset="0"/>
              <a:cs typeface="Times New Roman" pitchFamily="18" charset="0"/>
            </a:rPr>
            <a:t>Instruction in the critical elements of brand management, including the role of brands and the concept of brand equity; examines brand extensions, co-branding and strategic alliances</a:t>
          </a:r>
        </a:p>
        <a:p>
          <a:endParaRPr lang="en-US" sz="1600" b="0" i="0" dirty="0" smtClean="0">
            <a:solidFill>
              <a:schemeClr val="tx1"/>
            </a:solidFill>
            <a:latin typeface="Times New Roman" pitchFamily="18" charset="0"/>
            <a:cs typeface="Times New Roman" pitchFamily="18" charset="0"/>
          </a:endParaRPr>
        </a:p>
        <a:p>
          <a:r>
            <a:rPr lang="en-US" sz="1600" b="1" i="0" u="sng" dirty="0" smtClean="0">
              <a:solidFill>
                <a:schemeClr val="tx1"/>
              </a:solidFill>
              <a:latin typeface="Times New Roman" pitchFamily="18" charset="0"/>
              <a:cs typeface="Times New Roman" pitchFamily="18" charset="0"/>
            </a:rPr>
            <a:t>Skills Learned:</a:t>
          </a:r>
        </a:p>
        <a:p>
          <a:r>
            <a:rPr lang="en-US" sz="1600" b="0" i="0" dirty="0" smtClean="0">
              <a:solidFill>
                <a:schemeClr val="tx1"/>
              </a:solidFill>
              <a:latin typeface="Times New Roman" pitchFamily="18" charset="0"/>
              <a:cs typeface="Times New Roman" pitchFamily="18" charset="0"/>
            </a:rPr>
            <a:t>*Brand positioning</a:t>
          </a:r>
        </a:p>
        <a:p>
          <a:r>
            <a:rPr lang="en-US" sz="1600" b="0" i="0" dirty="0" smtClean="0">
              <a:solidFill>
                <a:schemeClr val="tx1"/>
              </a:solidFill>
              <a:latin typeface="Times New Roman" pitchFamily="18" charset="0"/>
              <a:cs typeface="Times New Roman" pitchFamily="18" charset="0"/>
            </a:rPr>
            <a:t>*Brand analytics</a:t>
          </a:r>
        </a:p>
        <a:p>
          <a:r>
            <a:rPr lang="en-US" sz="1600" b="0" i="0" dirty="0" smtClean="0">
              <a:solidFill>
                <a:schemeClr val="tx1"/>
              </a:solidFill>
              <a:latin typeface="Times New Roman" pitchFamily="18" charset="0"/>
              <a:cs typeface="Times New Roman" pitchFamily="18" charset="0"/>
            </a:rPr>
            <a:t>*Building brands</a:t>
          </a:r>
          <a:endParaRPr lang="en-US" sz="1600" dirty="0">
            <a:solidFill>
              <a:schemeClr val="tx1"/>
            </a:solidFill>
            <a:latin typeface="Times New Roman" pitchFamily="18" charset="0"/>
            <a:cs typeface="Times New Roman" pitchFamily="18" charset="0"/>
          </a:endParaRPr>
        </a:p>
      </dgm:t>
    </dgm:pt>
    <dgm:pt modelId="{D346799D-ABDE-4C20-BB9B-BC86C01FF5CD}" type="parTrans" cxnId="{7CCF234A-501F-47CD-8A40-4486F5756D35}">
      <dgm:prSet/>
      <dgm:spPr/>
      <dgm:t>
        <a:bodyPr/>
        <a:lstStyle/>
        <a:p>
          <a:endParaRPr lang="en-US"/>
        </a:p>
      </dgm:t>
    </dgm:pt>
    <dgm:pt modelId="{2A2AF03E-DBFF-4722-A8B3-BA8BE09644A5}" type="sibTrans" cxnId="{7CCF234A-501F-47CD-8A40-4486F5756D35}">
      <dgm:prSet/>
      <dgm:spPr/>
      <dgm:t>
        <a:bodyPr/>
        <a:lstStyle/>
        <a:p>
          <a:endParaRPr lang="en-US"/>
        </a:p>
      </dgm:t>
    </dgm:pt>
    <dgm:pt modelId="{2D22F32C-7C26-48B8-9EC5-EC85A01A6ABE}">
      <dgm:prSet phldrT="[Text]"/>
      <dgm:spPr/>
      <dgm:t>
        <a:bodyPr/>
        <a:lstStyle/>
        <a:p>
          <a:r>
            <a:rPr lang="en-US" b="1" i="0" u="sng" dirty="0" smtClean="0">
              <a:solidFill>
                <a:schemeClr val="tx1"/>
              </a:solidFill>
              <a:latin typeface="Times New Roman" pitchFamily="18" charset="0"/>
              <a:cs typeface="Times New Roman" pitchFamily="18" charset="0"/>
            </a:rPr>
            <a:t>CONSUMER BEHAVIOR AND MARKETING ANALYSIS</a:t>
          </a:r>
        </a:p>
        <a:p>
          <a:r>
            <a:rPr lang="en-US" b="0" i="0" dirty="0" smtClean="0">
              <a:solidFill>
                <a:schemeClr val="tx1"/>
              </a:solidFill>
              <a:latin typeface="Times New Roman" pitchFamily="18" charset="0"/>
              <a:cs typeface="Times New Roman" pitchFamily="18" charset="0"/>
            </a:rPr>
            <a:t>Examines consumer behavior and the theories and methods for the advanced analysis of consumer markets; focuses on the development of decision-making skills.</a:t>
          </a:r>
        </a:p>
        <a:p>
          <a:r>
            <a:rPr lang="en-US" b="1" i="0" u="sng" dirty="0" smtClean="0">
              <a:solidFill>
                <a:schemeClr val="tx1"/>
              </a:solidFill>
              <a:latin typeface="Times New Roman" pitchFamily="18" charset="0"/>
              <a:cs typeface="Times New Roman" pitchFamily="18" charset="0"/>
            </a:rPr>
            <a:t>Skills Learned:</a:t>
          </a:r>
        </a:p>
        <a:p>
          <a:r>
            <a:rPr lang="en-US" b="1" i="0" dirty="0" smtClean="0">
              <a:solidFill>
                <a:schemeClr val="tx1"/>
              </a:solidFill>
              <a:latin typeface="Times New Roman" pitchFamily="18" charset="0"/>
              <a:cs typeface="Times New Roman" pitchFamily="18" charset="0"/>
            </a:rPr>
            <a:t>*</a:t>
          </a:r>
          <a:r>
            <a:rPr lang="en-US" b="0" i="0" dirty="0" smtClean="0">
              <a:solidFill>
                <a:schemeClr val="tx1"/>
              </a:solidFill>
              <a:latin typeface="Times New Roman" pitchFamily="18" charset="0"/>
              <a:cs typeface="Times New Roman" pitchFamily="18" charset="0"/>
            </a:rPr>
            <a:t>Consumer motivation</a:t>
          </a:r>
        </a:p>
        <a:p>
          <a:r>
            <a:rPr lang="en-US" b="0" i="0" dirty="0" smtClean="0">
              <a:solidFill>
                <a:schemeClr val="tx1"/>
              </a:solidFill>
              <a:latin typeface="Times New Roman" pitchFamily="18" charset="0"/>
              <a:cs typeface="Times New Roman" pitchFamily="18" charset="0"/>
            </a:rPr>
            <a:t>*Marketing strategy</a:t>
          </a:r>
        </a:p>
        <a:p>
          <a:r>
            <a:rPr lang="en-US" b="0" i="0" dirty="0" smtClean="0">
              <a:solidFill>
                <a:schemeClr val="tx1"/>
              </a:solidFill>
              <a:latin typeface="Times New Roman" pitchFamily="18" charset="0"/>
              <a:cs typeface="Times New Roman" pitchFamily="18" charset="0"/>
            </a:rPr>
            <a:t>*Major analytics tools</a:t>
          </a:r>
        </a:p>
        <a:p>
          <a:r>
            <a:rPr lang="en-US" b="0" i="0" dirty="0" smtClean="0">
              <a:solidFill>
                <a:schemeClr val="tx1"/>
              </a:solidFill>
              <a:latin typeface="Times New Roman" pitchFamily="18" charset="0"/>
              <a:cs typeface="Times New Roman" pitchFamily="18" charset="0"/>
            </a:rPr>
            <a:t>*Audience segmentation analytics</a:t>
          </a:r>
        </a:p>
        <a:p>
          <a:r>
            <a:rPr lang="en-US" b="0" i="0" dirty="0" smtClean="0">
              <a:solidFill>
                <a:schemeClr val="tx1"/>
              </a:solidFill>
              <a:latin typeface="Times New Roman" pitchFamily="18" charset="0"/>
              <a:cs typeface="Times New Roman" pitchFamily="18" charset="0"/>
            </a:rPr>
            <a:t>*Writing analytics reports</a:t>
          </a:r>
        </a:p>
        <a:p>
          <a:r>
            <a:rPr lang="en-US" b="0" i="0" dirty="0" smtClean="0">
              <a:solidFill>
                <a:schemeClr val="tx1"/>
              </a:solidFill>
              <a:latin typeface="Times New Roman" pitchFamily="18" charset="0"/>
              <a:cs typeface="Times New Roman" pitchFamily="18" charset="0"/>
            </a:rPr>
            <a:t>*Social marketing</a:t>
          </a:r>
          <a:endParaRPr lang="en-US" dirty="0">
            <a:solidFill>
              <a:schemeClr val="tx1"/>
            </a:solidFill>
            <a:latin typeface="Times New Roman" pitchFamily="18" charset="0"/>
            <a:cs typeface="Times New Roman" pitchFamily="18" charset="0"/>
          </a:endParaRPr>
        </a:p>
      </dgm:t>
    </dgm:pt>
    <dgm:pt modelId="{B1AD2450-E765-4AC3-81B8-768E21297776}" type="parTrans" cxnId="{909FDBED-3CF6-433F-AF2D-340A66949F25}">
      <dgm:prSet/>
      <dgm:spPr/>
      <dgm:t>
        <a:bodyPr/>
        <a:lstStyle/>
        <a:p>
          <a:endParaRPr lang="en-US"/>
        </a:p>
      </dgm:t>
    </dgm:pt>
    <dgm:pt modelId="{B1822DE1-634D-41D5-8436-188EB17D2E93}" type="sibTrans" cxnId="{909FDBED-3CF6-433F-AF2D-340A66949F25}">
      <dgm:prSet/>
      <dgm:spPr/>
      <dgm:t>
        <a:bodyPr/>
        <a:lstStyle/>
        <a:p>
          <a:endParaRPr lang="en-US"/>
        </a:p>
      </dgm:t>
    </dgm:pt>
    <dgm:pt modelId="{5437EE38-F2F3-4A92-8962-260240A1797C}" type="pres">
      <dgm:prSet presAssocID="{4C635BDD-6F88-4930-9723-EFE619EC4961}" presName="composite" presStyleCnt="0">
        <dgm:presLayoutVars>
          <dgm:chMax val="1"/>
          <dgm:dir/>
          <dgm:resizeHandles val="exact"/>
        </dgm:presLayoutVars>
      </dgm:prSet>
      <dgm:spPr/>
      <dgm:t>
        <a:bodyPr/>
        <a:lstStyle/>
        <a:p>
          <a:endParaRPr lang="en-US"/>
        </a:p>
      </dgm:t>
    </dgm:pt>
    <dgm:pt modelId="{26EB6FF4-D1BE-42D3-A413-585A53E54125}" type="pres">
      <dgm:prSet presAssocID="{12D120B2-16FF-478A-AC6A-D79A32C6662E}" presName="roof" presStyleLbl="dkBgShp" presStyleIdx="0" presStyleCnt="2"/>
      <dgm:spPr/>
      <dgm:t>
        <a:bodyPr/>
        <a:lstStyle/>
        <a:p>
          <a:endParaRPr lang="en-US"/>
        </a:p>
      </dgm:t>
    </dgm:pt>
    <dgm:pt modelId="{A6A23C54-CA80-4557-9C43-289883861E3E}" type="pres">
      <dgm:prSet presAssocID="{12D120B2-16FF-478A-AC6A-D79A32C6662E}" presName="pillars" presStyleCnt="0"/>
      <dgm:spPr/>
    </dgm:pt>
    <dgm:pt modelId="{340F460E-0CFA-4016-AF75-58797D406D1E}" type="pres">
      <dgm:prSet presAssocID="{12D120B2-16FF-478A-AC6A-D79A32C6662E}" presName="pillar1" presStyleLbl="node1" presStyleIdx="0" presStyleCnt="3">
        <dgm:presLayoutVars>
          <dgm:bulletEnabled val="1"/>
        </dgm:presLayoutVars>
      </dgm:prSet>
      <dgm:spPr/>
      <dgm:t>
        <a:bodyPr/>
        <a:lstStyle/>
        <a:p>
          <a:endParaRPr lang="en-US"/>
        </a:p>
      </dgm:t>
    </dgm:pt>
    <dgm:pt modelId="{6679E0A2-23B5-4249-9C8B-0735F07C1716}" type="pres">
      <dgm:prSet presAssocID="{B798BEB0-F6E1-4C06-BFB7-E7CBD2368A6D}" presName="pillarX" presStyleLbl="node1" presStyleIdx="1" presStyleCnt="3">
        <dgm:presLayoutVars>
          <dgm:bulletEnabled val="1"/>
        </dgm:presLayoutVars>
      </dgm:prSet>
      <dgm:spPr/>
      <dgm:t>
        <a:bodyPr/>
        <a:lstStyle/>
        <a:p>
          <a:endParaRPr lang="en-US"/>
        </a:p>
      </dgm:t>
    </dgm:pt>
    <dgm:pt modelId="{EAA36F9B-640A-4EB0-859B-F69EB6FC5951}" type="pres">
      <dgm:prSet presAssocID="{2D22F32C-7C26-48B8-9EC5-EC85A01A6ABE}" presName="pillarX" presStyleLbl="node1" presStyleIdx="2" presStyleCnt="3">
        <dgm:presLayoutVars>
          <dgm:bulletEnabled val="1"/>
        </dgm:presLayoutVars>
      </dgm:prSet>
      <dgm:spPr/>
      <dgm:t>
        <a:bodyPr/>
        <a:lstStyle/>
        <a:p>
          <a:endParaRPr lang="en-US"/>
        </a:p>
      </dgm:t>
    </dgm:pt>
    <dgm:pt modelId="{17CCB604-ABC0-4F1A-B9C8-F13F2D1223AC}" type="pres">
      <dgm:prSet presAssocID="{12D120B2-16FF-478A-AC6A-D79A32C6662E}" presName="base" presStyleLbl="dkBgShp" presStyleIdx="1" presStyleCnt="2"/>
      <dgm:spPr/>
    </dgm:pt>
  </dgm:ptLst>
  <dgm:cxnLst>
    <dgm:cxn modelId="{909FDBED-3CF6-433F-AF2D-340A66949F25}" srcId="{12D120B2-16FF-478A-AC6A-D79A32C6662E}" destId="{2D22F32C-7C26-48B8-9EC5-EC85A01A6ABE}" srcOrd="2" destOrd="0" parTransId="{B1AD2450-E765-4AC3-81B8-768E21297776}" sibTransId="{B1822DE1-634D-41D5-8436-188EB17D2E93}"/>
    <dgm:cxn modelId="{40356D74-3875-467F-A687-A36AB010FB61}" type="presOf" srcId="{12D120B2-16FF-478A-AC6A-D79A32C6662E}" destId="{26EB6FF4-D1BE-42D3-A413-585A53E54125}" srcOrd="0" destOrd="0" presId="urn:microsoft.com/office/officeart/2005/8/layout/hList3"/>
    <dgm:cxn modelId="{8352790D-6C03-4D8D-9E9F-DC4231A6B50B}" srcId="{4C635BDD-6F88-4930-9723-EFE619EC4961}" destId="{12D120B2-16FF-478A-AC6A-D79A32C6662E}" srcOrd="0" destOrd="0" parTransId="{9A46910F-B161-43CF-AD3E-64EA668F26A3}" sibTransId="{B8617408-2630-4525-B40F-37ADBD248854}"/>
    <dgm:cxn modelId="{BBDD312D-D8E6-4088-B8A1-7081C8A66656}" type="presOf" srcId="{2D22F32C-7C26-48B8-9EC5-EC85A01A6ABE}" destId="{EAA36F9B-640A-4EB0-859B-F69EB6FC5951}" srcOrd="0" destOrd="0" presId="urn:microsoft.com/office/officeart/2005/8/layout/hList3"/>
    <dgm:cxn modelId="{7CCF234A-501F-47CD-8A40-4486F5756D35}" srcId="{12D120B2-16FF-478A-AC6A-D79A32C6662E}" destId="{B798BEB0-F6E1-4C06-BFB7-E7CBD2368A6D}" srcOrd="1" destOrd="0" parTransId="{D346799D-ABDE-4C20-BB9B-BC86C01FF5CD}" sibTransId="{2A2AF03E-DBFF-4722-A8B3-BA8BE09644A5}"/>
    <dgm:cxn modelId="{AC321F5B-4F66-436C-AE93-D8590216B0E4}" type="presOf" srcId="{B798BEB0-F6E1-4C06-BFB7-E7CBD2368A6D}" destId="{6679E0A2-23B5-4249-9C8B-0735F07C1716}" srcOrd="0" destOrd="0" presId="urn:microsoft.com/office/officeart/2005/8/layout/hList3"/>
    <dgm:cxn modelId="{F6430293-E6BB-48D4-B37A-1F0BEEA7650D}" type="presOf" srcId="{4C635BDD-6F88-4930-9723-EFE619EC4961}" destId="{5437EE38-F2F3-4A92-8962-260240A1797C}" srcOrd="0" destOrd="0" presId="urn:microsoft.com/office/officeart/2005/8/layout/hList3"/>
    <dgm:cxn modelId="{22D37C8B-401B-4CBD-94F0-DF81CA7AC5E7}" type="presOf" srcId="{5EAEDAD5-5232-4B2B-A128-1EA0571D0461}" destId="{340F460E-0CFA-4016-AF75-58797D406D1E}" srcOrd="0" destOrd="0" presId="urn:microsoft.com/office/officeart/2005/8/layout/hList3"/>
    <dgm:cxn modelId="{AB8A3D8B-A624-45AF-BF19-309FAC1701A8}" srcId="{12D120B2-16FF-478A-AC6A-D79A32C6662E}" destId="{5EAEDAD5-5232-4B2B-A128-1EA0571D0461}" srcOrd="0" destOrd="0" parTransId="{F543041D-72E6-4D9E-AD50-67D0F64B63CE}" sibTransId="{20569DCA-BF4E-42E5-AAC9-F9F949309EB5}"/>
    <dgm:cxn modelId="{251435BC-BA70-48AE-B60B-9E5CB95C49A8}" type="presParOf" srcId="{5437EE38-F2F3-4A92-8962-260240A1797C}" destId="{26EB6FF4-D1BE-42D3-A413-585A53E54125}" srcOrd="0" destOrd="0" presId="urn:microsoft.com/office/officeart/2005/8/layout/hList3"/>
    <dgm:cxn modelId="{2C9CACB6-3126-4E37-AE7B-D7D786FD422A}" type="presParOf" srcId="{5437EE38-F2F3-4A92-8962-260240A1797C}" destId="{A6A23C54-CA80-4557-9C43-289883861E3E}" srcOrd="1" destOrd="0" presId="urn:microsoft.com/office/officeart/2005/8/layout/hList3"/>
    <dgm:cxn modelId="{CF9DD07E-ECB3-47B5-9CD8-3A6CA060C6D8}" type="presParOf" srcId="{A6A23C54-CA80-4557-9C43-289883861E3E}" destId="{340F460E-0CFA-4016-AF75-58797D406D1E}" srcOrd="0" destOrd="0" presId="urn:microsoft.com/office/officeart/2005/8/layout/hList3"/>
    <dgm:cxn modelId="{540CE531-9DBF-4568-BEC5-78283C35FDE3}" type="presParOf" srcId="{A6A23C54-CA80-4557-9C43-289883861E3E}" destId="{6679E0A2-23B5-4249-9C8B-0735F07C1716}" srcOrd="1" destOrd="0" presId="urn:microsoft.com/office/officeart/2005/8/layout/hList3"/>
    <dgm:cxn modelId="{98442E2C-E7D8-46D8-A74E-D6A820EDA933}" type="presParOf" srcId="{A6A23C54-CA80-4557-9C43-289883861E3E}" destId="{EAA36F9B-640A-4EB0-859B-F69EB6FC5951}" srcOrd="2" destOrd="0" presId="urn:microsoft.com/office/officeart/2005/8/layout/hList3"/>
    <dgm:cxn modelId="{4300BD31-260D-469B-A364-5DC4FDACCDED}" type="presParOf" srcId="{5437EE38-F2F3-4A92-8962-260240A1797C}" destId="{17CCB604-ABC0-4F1A-B9C8-F13F2D1223AC}" srcOrd="2" destOrd="0" presId="urn:microsoft.com/office/officeart/2005/8/layout/hList3"/>
  </dgm:cxnLst>
  <dgm:bg/>
  <dgm:whole/>
</dgm:dataModel>
</file>

<file path=ppt/diagrams/data3.xml><?xml version="1.0" encoding="utf-8"?>
<dgm:dataModel xmlns:dgm="http://schemas.openxmlformats.org/drawingml/2006/diagram" xmlns:a="http://schemas.openxmlformats.org/drawingml/2006/main">
  <dgm:ptLst>
    <dgm:pt modelId="{4C635BDD-6F88-4930-9723-EFE619EC4961}" type="doc">
      <dgm:prSet loTypeId="urn:microsoft.com/office/officeart/2005/8/layout/hList3" loCatId="list" qsTypeId="urn:microsoft.com/office/officeart/2005/8/quickstyle/simple5" qsCatId="simple" csTypeId="urn:microsoft.com/office/officeart/2005/8/colors/colorful5" csCatId="colorful" phldr="1"/>
      <dgm:spPr/>
      <dgm:t>
        <a:bodyPr/>
        <a:lstStyle/>
        <a:p>
          <a:endParaRPr lang="en-US"/>
        </a:p>
      </dgm:t>
    </dgm:pt>
    <dgm:pt modelId="{12D120B2-16FF-478A-AC6A-D79A32C6662E}">
      <dgm:prSet phldrT="[Text]"/>
      <dgm:spPr/>
      <dgm:t>
        <a:bodyPr/>
        <a:lstStyle/>
        <a:p>
          <a:r>
            <a:rPr lang="en-US" b="1" i="0" dirty="0" smtClean="0"/>
            <a:t>Master’s Degree In Advertising</a:t>
          </a:r>
          <a:endParaRPr lang="en-US" dirty="0"/>
        </a:p>
      </dgm:t>
    </dgm:pt>
    <dgm:pt modelId="{9A46910F-B161-43CF-AD3E-64EA668F26A3}" type="parTrans" cxnId="{8352790D-6C03-4D8D-9E9F-DC4231A6B50B}">
      <dgm:prSet/>
      <dgm:spPr/>
      <dgm:t>
        <a:bodyPr/>
        <a:lstStyle/>
        <a:p>
          <a:endParaRPr lang="en-US"/>
        </a:p>
      </dgm:t>
    </dgm:pt>
    <dgm:pt modelId="{B8617408-2630-4525-B40F-37ADBD248854}" type="sibTrans" cxnId="{8352790D-6C03-4D8D-9E9F-DC4231A6B50B}">
      <dgm:prSet/>
      <dgm:spPr/>
      <dgm:t>
        <a:bodyPr/>
        <a:lstStyle/>
        <a:p>
          <a:endParaRPr lang="en-US"/>
        </a:p>
      </dgm:t>
    </dgm:pt>
    <dgm:pt modelId="{5EAEDAD5-5232-4B2B-A128-1EA0571D0461}">
      <dgm:prSet phldrT="[Text]" custT="1"/>
      <dgm:spPr>
        <a:solidFill>
          <a:srgbClr val="FFFF00"/>
        </a:solidFill>
      </dgm:spPr>
      <dgm:t>
        <a:bodyPr/>
        <a:lstStyle/>
        <a:p>
          <a:pPr algn="ctr"/>
          <a:r>
            <a:rPr lang="en-US" sz="1800" b="1" i="0" u="sng" dirty="0" smtClean="0">
              <a:solidFill>
                <a:schemeClr val="tx1"/>
              </a:solidFill>
              <a:latin typeface="Times New Roman" pitchFamily="18" charset="0"/>
              <a:cs typeface="Times New Roman" pitchFamily="18" charset="0"/>
            </a:rPr>
            <a:t>ADVERTISING AND SOCIETY</a:t>
          </a:r>
        </a:p>
        <a:p>
          <a:pPr algn="ctr"/>
          <a:r>
            <a:rPr lang="en-US" sz="1800" b="0" i="0" dirty="0" smtClean="0">
              <a:solidFill>
                <a:schemeClr val="tx1"/>
              </a:solidFill>
              <a:latin typeface="Times New Roman" pitchFamily="18" charset="0"/>
              <a:cs typeface="Times New Roman" pitchFamily="18" charset="0"/>
            </a:rPr>
            <a:t>Analyzes the impact of advertising on individuals and society; evaluates the ethical, moral, and legal questions related to advertising.</a:t>
          </a:r>
        </a:p>
        <a:p>
          <a:pPr algn="ctr"/>
          <a:r>
            <a:rPr lang="en-US" sz="1800" b="1" i="0" u="sng" dirty="0" smtClean="0">
              <a:solidFill>
                <a:schemeClr val="tx1"/>
              </a:solidFill>
              <a:latin typeface="Times New Roman" pitchFamily="18" charset="0"/>
              <a:cs typeface="Times New Roman" pitchFamily="18" charset="0"/>
            </a:rPr>
            <a:t>Skills Learned:</a:t>
          </a:r>
        </a:p>
        <a:p>
          <a:pPr algn="ctr"/>
          <a:r>
            <a:rPr lang="en-US" sz="1800" b="1" i="0" dirty="0" smtClean="0">
              <a:solidFill>
                <a:schemeClr val="tx1"/>
              </a:solidFill>
              <a:latin typeface="Times New Roman" pitchFamily="18" charset="0"/>
              <a:cs typeface="Times New Roman" pitchFamily="18" charset="0"/>
            </a:rPr>
            <a:t>*</a:t>
          </a:r>
          <a:r>
            <a:rPr lang="en-US" sz="1800" b="0" i="0" dirty="0" smtClean="0">
              <a:solidFill>
                <a:schemeClr val="tx1"/>
              </a:solidFill>
              <a:latin typeface="Times New Roman" pitchFamily="18" charset="0"/>
              <a:cs typeface="Times New Roman" pitchFamily="18" charset="0"/>
            </a:rPr>
            <a:t>Product placement</a:t>
          </a:r>
        </a:p>
        <a:p>
          <a:pPr algn="ctr"/>
          <a:r>
            <a:rPr lang="en-US" sz="1800" b="0" i="0" dirty="0" smtClean="0">
              <a:solidFill>
                <a:schemeClr val="tx1"/>
              </a:solidFill>
              <a:latin typeface="Times New Roman" pitchFamily="18" charset="0"/>
              <a:cs typeface="Times New Roman" pitchFamily="18" charset="0"/>
            </a:rPr>
            <a:t>*Advertising laws and regulations</a:t>
          </a:r>
        </a:p>
        <a:p>
          <a:pPr algn="ctr"/>
          <a:r>
            <a:rPr lang="en-US" sz="1800" b="0" i="0" dirty="0" smtClean="0">
              <a:solidFill>
                <a:schemeClr val="tx1"/>
              </a:solidFill>
              <a:latin typeface="Times New Roman" pitchFamily="18" charset="0"/>
              <a:cs typeface="Times New Roman" pitchFamily="18" charset="0"/>
            </a:rPr>
            <a:t>*Public communication campaigns</a:t>
          </a:r>
        </a:p>
        <a:p>
          <a:pPr algn="ctr"/>
          <a:r>
            <a:rPr lang="en-US" sz="1800" b="0" i="0" dirty="0" smtClean="0">
              <a:solidFill>
                <a:schemeClr val="tx1"/>
              </a:solidFill>
              <a:latin typeface="Times New Roman" pitchFamily="18" charset="0"/>
              <a:cs typeface="Times New Roman" pitchFamily="18" charset="0"/>
            </a:rPr>
            <a:t>*Ethics</a:t>
          </a:r>
          <a:endParaRPr lang="en-US" sz="1800" dirty="0">
            <a:solidFill>
              <a:schemeClr val="tx1"/>
            </a:solidFill>
            <a:latin typeface="Times New Roman" pitchFamily="18" charset="0"/>
            <a:cs typeface="Times New Roman" pitchFamily="18" charset="0"/>
          </a:endParaRPr>
        </a:p>
      </dgm:t>
    </dgm:pt>
    <dgm:pt modelId="{F543041D-72E6-4D9E-AD50-67D0F64B63CE}" type="parTrans" cxnId="{AB8A3D8B-A624-45AF-BF19-309FAC1701A8}">
      <dgm:prSet/>
      <dgm:spPr/>
      <dgm:t>
        <a:bodyPr/>
        <a:lstStyle/>
        <a:p>
          <a:endParaRPr lang="en-US"/>
        </a:p>
      </dgm:t>
    </dgm:pt>
    <dgm:pt modelId="{20569DCA-BF4E-42E5-AAC9-F9F949309EB5}" type="sibTrans" cxnId="{AB8A3D8B-A624-45AF-BF19-309FAC1701A8}">
      <dgm:prSet/>
      <dgm:spPr/>
      <dgm:t>
        <a:bodyPr/>
        <a:lstStyle/>
        <a:p>
          <a:endParaRPr lang="en-US"/>
        </a:p>
      </dgm:t>
    </dgm:pt>
    <dgm:pt modelId="{B798BEB0-F6E1-4C06-BFB7-E7CBD2368A6D}">
      <dgm:prSet phldrT="[Text]"/>
      <dgm:spPr/>
      <dgm:t>
        <a:bodyPr/>
        <a:lstStyle/>
        <a:p>
          <a:r>
            <a:rPr lang="en-US" b="1" i="0" u="sng" dirty="0" smtClean="0">
              <a:solidFill>
                <a:schemeClr val="tx1"/>
              </a:solidFill>
              <a:latin typeface="Times New Roman" pitchFamily="18" charset="0"/>
              <a:cs typeface="Times New Roman" pitchFamily="18" charset="0"/>
            </a:rPr>
            <a:t>FUNDAMENTALS OF CREATIVE DEVELOPMENT</a:t>
          </a:r>
        </a:p>
        <a:p>
          <a:r>
            <a:rPr lang="en-US" b="0" i="0" dirty="0" smtClean="0">
              <a:solidFill>
                <a:schemeClr val="tx1"/>
              </a:solidFill>
              <a:latin typeface="Times New Roman" pitchFamily="18" charset="0"/>
              <a:cs typeface="Times New Roman" pitchFamily="18" charset="0"/>
            </a:rPr>
            <a:t>Explores the strategic creative process in advertising; students conceive solutions to client marketing challenges across a range of media</a:t>
          </a:r>
        </a:p>
        <a:p>
          <a:r>
            <a:rPr lang="en-US" b="1" i="0" u="sng" dirty="0" smtClean="0">
              <a:solidFill>
                <a:schemeClr val="tx1"/>
              </a:solidFill>
              <a:latin typeface="Times New Roman" pitchFamily="18" charset="0"/>
              <a:cs typeface="Times New Roman" pitchFamily="18" charset="0"/>
            </a:rPr>
            <a:t>Skills Learned:</a:t>
          </a:r>
        </a:p>
        <a:p>
          <a:r>
            <a:rPr lang="en-US" b="0" i="0" dirty="0" smtClean="0">
              <a:solidFill>
                <a:schemeClr val="tx1"/>
              </a:solidFill>
              <a:latin typeface="Times New Roman" pitchFamily="18" charset="0"/>
              <a:cs typeface="Times New Roman" pitchFamily="18" charset="0"/>
            </a:rPr>
            <a:t>*Concept development</a:t>
          </a:r>
        </a:p>
        <a:p>
          <a:r>
            <a:rPr lang="en-US" b="0" i="0" dirty="0" smtClean="0">
              <a:solidFill>
                <a:schemeClr val="tx1"/>
              </a:solidFill>
              <a:latin typeface="Times New Roman" pitchFamily="18" charset="0"/>
              <a:cs typeface="Times New Roman" pitchFamily="18" charset="0"/>
            </a:rPr>
            <a:t>*Visualization</a:t>
          </a:r>
        </a:p>
        <a:p>
          <a:r>
            <a:rPr lang="en-US" b="0" i="0" dirty="0" smtClean="0">
              <a:solidFill>
                <a:schemeClr val="tx1"/>
              </a:solidFill>
              <a:latin typeface="Times New Roman" pitchFamily="18" charset="0"/>
              <a:cs typeface="Times New Roman" pitchFamily="18" charset="0"/>
            </a:rPr>
            <a:t>*Copywriting</a:t>
          </a:r>
        </a:p>
        <a:p>
          <a:r>
            <a:rPr lang="en-US" b="0" i="0" dirty="0" smtClean="0">
              <a:solidFill>
                <a:schemeClr val="tx1"/>
              </a:solidFill>
              <a:latin typeface="Times New Roman" pitchFamily="18" charset="0"/>
              <a:cs typeface="Times New Roman" pitchFamily="18" charset="0"/>
            </a:rPr>
            <a:t>*Editing</a:t>
          </a:r>
          <a:endParaRPr lang="en-US" dirty="0">
            <a:solidFill>
              <a:schemeClr val="tx1"/>
            </a:solidFill>
            <a:latin typeface="Times New Roman" pitchFamily="18" charset="0"/>
            <a:cs typeface="Times New Roman" pitchFamily="18" charset="0"/>
          </a:endParaRPr>
        </a:p>
      </dgm:t>
    </dgm:pt>
    <dgm:pt modelId="{D346799D-ABDE-4C20-BB9B-BC86C01FF5CD}" type="parTrans" cxnId="{7CCF234A-501F-47CD-8A40-4486F5756D35}">
      <dgm:prSet/>
      <dgm:spPr/>
      <dgm:t>
        <a:bodyPr/>
        <a:lstStyle/>
        <a:p>
          <a:endParaRPr lang="en-US"/>
        </a:p>
      </dgm:t>
    </dgm:pt>
    <dgm:pt modelId="{2A2AF03E-DBFF-4722-A8B3-BA8BE09644A5}" type="sibTrans" cxnId="{7CCF234A-501F-47CD-8A40-4486F5756D35}">
      <dgm:prSet/>
      <dgm:spPr/>
      <dgm:t>
        <a:bodyPr/>
        <a:lstStyle/>
        <a:p>
          <a:endParaRPr lang="en-US"/>
        </a:p>
      </dgm:t>
    </dgm:pt>
    <dgm:pt modelId="{2D22F32C-7C26-48B8-9EC5-EC85A01A6ABE}">
      <dgm:prSet phldrT="[Text]" custT="1"/>
      <dgm:spPr/>
      <dgm:t>
        <a:bodyPr/>
        <a:lstStyle/>
        <a:p>
          <a:r>
            <a:rPr lang="en-US" sz="1800" b="1" i="0" u="sng" dirty="0" smtClean="0">
              <a:solidFill>
                <a:schemeClr val="tx1"/>
              </a:solidFill>
              <a:latin typeface="Times New Roman" pitchFamily="18" charset="0"/>
              <a:cs typeface="Times New Roman" pitchFamily="18" charset="0"/>
            </a:rPr>
            <a:t>CREATING VIDEO CAMPAIGNS</a:t>
          </a:r>
        </a:p>
        <a:p>
          <a:r>
            <a:rPr lang="en-US" sz="1800" b="0" i="0" dirty="0" smtClean="0">
              <a:solidFill>
                <a:schemeClr val="tx1"/>
              </a:solidFill>
              <a:latin typeface="Times New Roman" pitchFamily="18" charset="0"/>
              <a:cs typeface="Times New Roman" pitchFamily="18" charset="0"/>
            </a:rPr>
            <a:t>An overview of the techniques that attract and hold consumer attention in television advertising; covers challenges involved with writing and casting commercials.</a:t>
          </a:r>
        </a:p>
        <a:p>
          <a:r>
            <a:rPr lang="en-US" sz="1800" b="1" i="0" u="sng" dirty="0" smtClean="0">
              <a:solidFill>
                <a:schemeClr val="tx1"/>
              </a:solidFill>
              <a:latin typeface="Times New Roman" pitchFamily="18" charset="0"/>
              <a:cs typeface="Times New Roman" pitchFamily="18" charset="0"/>
            </a:rPr>
            <a:t>Skills Learned:</a:t>
          </a:r>
        </a:p>
        <a:p>
          <a:r>
            <a:rPr lang="en-US" sz="1800" b="0" i="0" dirty="0" smtClean="0">
              <a:solidFill>
                <a:schemeClr val="tx1"/>
              </a:solidFill>
              <a:latin typeface="Times New Roman" pitchFamily="18" charset="0"/>
              <a:cs typeface="Times New Roman" pitchFamily="18" charset="0"/>
            </a:rPr>
            <a:t>*Preparing storyboards</a:t>
          </a:r>
        </a:p>
        <a:p>
          <a:r>
            <a:rPr lang="en-US" sz="1800" b="0" i="0" dirty="0" smtClean="0">
              <a:solidFill>
                <a:schemeClr val="tx1"/>
              </a:solidFill>
              <a:latin typeface="Times New Roman" pitchFamily="18" charset="0"/>
              <a:cs typeface="Times New Roman" pitchFamily="18" charset="0"/>
            </a:rPr>
            <a:t>*Editing video</a:t>
          </a:r>
        </a:p>
        <a:p>
          <a:r>
            <a:rPr lang="en-US" sz="1800" b="0" i="0" dirty="0" smtClean="0">
              <a:solidFill>
                <a:schemeClr val="tx1"/>
              </a:solidFill>
              <a:latin typeface="Times New Roman" pitchFamily="18" charset="0"/>
              <a:cs typeface="Times New Roman" pitchFamily="18" charset="0"/>
            </a:rPr>
            <a:t>*Directing video</a:t>
          </a:r>
        </a:p>
      </dgm:t>
    </dgm:pt>
    <dgm:pt modelId="{B1AD2450-E765-4AC3-81B8-768E21297776}" type="parTrans" cxnId="{909FDBED-3CF6-433F-AF2D-340A66949F25}">
      <dgm:prSet/>
      <dgm:spPr/>
      <dgm:t>
        <a:bodyPr/>
        <a:lstStyle/>
        <a:p>
          <a:endParaRPr lang="en-US"/>
        </a:p>
      </dgm:t>
    </dgm:pt>
    <dgm:pt modelId="{B1822DE1-634D-41D5-8436-188EB17D2E93}" type="sibTrans" cxnId="{909FDBED-3CF6-433F-AF2D-340A66949F25}">
      <dgm:prSet/>
      <dgm:spPr/>
      <dgm:t>
        <a:bodyPr/>
        <a:lstStyle/>
        <a:p>
          <a:endParaRPr lang="en-US"/>
        </a:p>
      </dgm:t>
    </dgm:pt>
    <dgm:pt modelId="{5437EE38-F2F3-4A92-8962-260240A1797C}" type="pres">
      <dgm:prSet presAssocID="{4C635BDD-6F88-4930-9723-EFE619EC4961}" presName="composite" presStyleCnt="0">
        <dgm:presLayoutVars>
          <dgm:chMax val="1"/>
          <dgm:dir/>
          <dgm:resizeHandles val="exact"/>
        </dgm:presLayoutVars>
      </dgm:prSet>
      <dgm:spPr/>
      <dgm:t>
        <a:bodyPr/>
        <a:lstStyle/>
        <a:p>
          <a:endParaRPr lang="en-US"/>
        </a:p>
      </dgm:t>
    </dgm:pt>
    <dgm:pt modelId="{26EB6FF4-D1BE-42D3-A413-585A53E54125}" type="pres">
      <dgm:prSet presAssocID="{12D120B2-16FF-478A-AC6A-D79A32C6662E}" presName="roof" presStyleLbl="dkBgShp" presStyleIdx="0" presStyleCnt="2"/>
      <dgm:spPr/>
      <dgm:t>
        <a:bodyPr/>
        <a:lstStyle/>
        <a:p>
          <a:endParaRPr lang="en-US"/>
        </a:p>
      </dgm:t>
    </dgm:pt>
    <dgm:pt modelId="{A6A23C54-CA80-4557-9C43-289883861E3E}" type="pres">
      <dgm:prSet presAssocID="{12D120B2-16FF-478A-AC6A-D79A32C6662E}" presName="pillars" presStyleCnt="0"/>
      <dgm:spPr/>
    </dgm:pt>
    <dgm:pt modelId="{340F460E-0CFA-4016-AF75-58797D406D1E}" type="pres">
      <dgm:prSet presAssocID="{12D120B2-16FF-478A-AC6A-D79A32C6662E}" presName="pillar1" presStyleLbl="node1" presStyleIdx="0" presStyleCnt="3">
        <dgm:presLayoutVars>
          <dgm:bulletEnabled val="1"/>
        </dgm:presLayoutVars>
      </dgm:prSet>
      <dgm:spPr/>
      <dgm:t>
        <a:bodyPr/>
        <a:lstStyle/>
        <a:p>
          <a:endParaRPr lang="en-US"/>
        </a:p>
      </dgm:t>
    </dgm:pt>
    <dgm:pt modelId="{6679E0A2-23B5-4249-9C8B-0735F07C1716}" type="pres">
      <dgm:prSet presAssocID="{B798BEB0-F6E1-4C06-BFB7-E7CBD2368A6D}" presName="pillarX" presStyleLbl="node1" presStyleIdx="1" presStyleCnt="3">
        <dgm:presLayoutVars>
          <dgm:bulletEnabled val="1"/>
        </dgm:presLayoutVars>
      </dgm:prSet>
      <dgm:spPr/>
      <dgm:t>
        <a:bodyPr/>
        <a:lstStyle/>
        <a:p>
          <a:endParaRPr lang="en-US"/>
        </a:p>
      </dgm:t>
    </dgm:pt>
    <dgm:pt modelId="{EAA36F9B-640A-4EB0-859B-F69EB6FC5951}" type="pres">
      <dgm:prSet presAssocID="{2D22F32C-7C26-48B8-9EC5-EC85A01A6ABE}" presName="pillarX" presStyleLbl="node1" presStyleIdx="2" presStyleCnt="3">
        <dgm:presLayoutVars>
          <dgm:bulletEnabled val="1"/>
        </dgm:presLayoutVars>
      </dgm:prSet>
      <dgm:spPr/>
      <dgm:t>
        <a:bodyPr/>
        <a:lstStyle/>
        <a:p>
          <a:endParaRPr lang="en-US"/>
        </a:p>
      </dgm:t>
    </dgm:pt>
    <dgm:pt modelId="{17CCB604-ABC0-4F1A-B9C8-F13F2D1223AC}" type="pres">
      <dgm:prSet presAssocID="{12D120B2-16FF-478A-AC6A-D79A32C6662E}" presName="base" presStyleLbl="dkBgShp" presStyleIdx="1" presStyleCnt="2"/>
      <dgm:spPr/>
    </dgm:pt>
  </dgm:ptLst>
  <dgm:cxnLst>
    <dgm:cxn modelId="{07697F8D-6086-432C-A797-2B8A0E055066}" type="presOf" srcId="{5EAEDAD5-5232-4B2B-A128-1EA0571D0461}" destId="{340F460E-0CFA-4016-AF75-58797D406D1E}" srcOrd="0" destOrd="0" presId="urn:microsoft.com/office/officeart/2005/8/layout/hList3"/>
    <dgm:cxn modelId="{9534E9AB-1DCA-4C7C-9879-2A0E658115C2}" type="presOf" srcId="{12D120B2-16FF-478A-AC6A-D79A32C6662E}" destId="{26EB6FF4-D1BE-42D3-A413-585A53E54125}" srcOrd="0" destOrd="0" presId="urn:microsoft.com/office/officeart/2005/8/layout/hList3"/>
    <dgm:cxn modelId="{909FDBED-3CF6-433F-AF2D-340A66949F25}" srcId="{12D120B2-16FF-478A-AC6A-D79A32C6662E}" destId="{2D22F32C-7C26-48B8-9EC5-EC85A01A6ABE}" srcOrd="2" destOrd="0" parTransId="{B1AD2450-E765-4AC3-81B8-768E21297776}" sibTransId="{B1822DE1-634D-41D5-8436-188EB17D2E93}"/>
    <dgm:cxn modelId="{8352790D-6C03-4D8D-9E9F-DC4231A6B50B}" srcId="{4C635BDD-6F88-4930-9723-EFE619EC4961}" destId="{12D120B2-16FF-478A-AC6A-D79A32C6662E}" srcOrd="0" destOrd="0" parTransId="{9A46910F-B161-43CF-AD3E-64EA668F26A3}" sibTransId="{B8617408-2630-4525-B40F-37ADBD248854}"/>
    <dgm:cxn modelId="{7CCF234A-501F-47CD-8A40-4486F5756D35}" srcId="{12D120B2-16FF-478A-AC6A-D79A32C6662E}" destId="{B798BEB0-F6E1-4C06-BFB7-E7CBD2368A6D}" srcOrd="1" destOrd="0" parTransId="{D346799D-ABDE-4C20-BB9B-BC86C01FF5CD}" sibTransId="{2A2AF03E-DBFF-4722-A8B3-BA8BE09644A5}"/>
    <dgm:cxn modelId="{4BAB5BC7-461D-4B54-8992-043B38829BF8}" type="presOf" srcId="{2D22F32C-7C26-48B8-9EC5-EC85A01A6ABE}" destId="{EAA36F9B-640A-4EB0-859B-F69EB6FC5951}" srcOrd="0" destOrd="0" presId="urn:microsoft.com/office/officeart/2005/8/layout/hList3"/>
    <dgm:cxn modelId="{42C67F5D-0272-444E-BBBF-F18B4E261D8A}" type="presOf" srcId="{4C635BDD-6F88-4930-9723-EFE619EC4961}" destId="{5437EE38-F2F3-4A92-8962-260240A1797C}" srcOrd="0" destOrd="0" presId="urn:microsoft.com/office/officeart/2005/8/layout/hList3"/>
    <dgm:cxn modelId="{E1715088-39DF-4311-8B71-F2DD160364E3}" type="presOf" srcId="{B798BEB0-F6E1-4C06-BFB7-E7CBD2368A6D}" destId="{6679E0A2-23B5-4249-9C8B-0735F07C1716}" srcOrd="0" destOrd="0" presId="urn:microsoft.com/office/officeart/2005/8/layout/hList3"/>
    <dgm:cxn modelId="{AB8A3D8B-A624-45AF-BF19-309FAC1701A8}" srcId="{12D120B2-16FF-478A-AC6A-D79A32C6662E}" destId="{5EAEDAD5-5232-4B2B-A128-1EA0571D0461}" srcOrd="0" destOrd="0" parTransId="{F543041D-72E6-4D9E-AD50-67D0F64B63CE}" sibTransId="{20569DCA-BF4E-42E5-AAC9-F9F949309EB5}"/>
    <dgm:cxn modelId="{3EEF6C7B-F98E-4563-9FCD-CF4C7FFC512E}" type="presParOf" srcId="{5437EE38-F2F3-4A92-8962-260240A1797C}" destId="{26EB6FF4-D1BE-42D3-A413-585A53E54125}" srcOrd="0" destOrd="0" presId="urn:microsoft.com/office/officeart/2005/8/layout/hList3"/>
    <dgm:cxn modelId="{B97DDA37-AE92-4A13-A0CD-C9FF65C409B6}" type="presParOf" srcId="{5437EE38-F2F3-4A92-8962-260240A1797C}" destId="{A6A23C54-CA80-4557-9C43-289883861E3E}" srcOrd="1" destOrd="0" presId="urn:microsoft.com/office/officeart/2005/8/layout/hList3"/>
    <dgm:cxn modelId="{AD7CF393-58E2-40FC-962B-C0D029224AF9}" type="presParOf" srcId="{A6A23C54-CA80-4557-9C43-289883861E3E}" destId="{340F460E-0CFA-4016-AF75-58797D406D1E}" srcOrd="0" destOrd="0" presId="urn:microsoft.com/office/officeart/2005/8/layout/hList3"/>
    <dgm:cxn modelId="{C4A78510-1B45-4A63-B3C9-3AFE96314F29}" type="presParOf" srcId="{A6A23C54-CA80-4557-9C43-289883861E3E}" destId="{6679E0A2-23B5-4249-9C8B-0735F07C1716}" srcOrd="1" destOrd="0" presId="urn:microsoft.com/office/officeart/2005/8/layout/hList3"/>
    <dgm:cxn modelId="{C2A6F1CF-C0DA-4191-AB6C-96B6086F3F39}" type="presParOf" srcId="{A6A23C54-CA80-4557-9C43-289883861E3E}" destId="{EAA36F9B-640A-4EB0-859B-F69EB6FC5951}" srcOrd="2" destOrd="0" presId="urn:microsoft.com/office/officeart/2005/8/layout/hList3"/>
    <dgm:cxn modelId="{8E38473C-B759-41A7-81FA-D0483CE7673E}" type="presParOf" srcId="{5437EE38-F2F3-4A92-8962-260240A1797C}" destId="{17CCB604-ABC0-4F1A-B9C8-F13F2D1223AC}" srcOrd="2" destOrd="0" presId="urn:microsoft.com/office/officeart/2005/8/layout/hList3"/>
  </dgm:cxnLst>
  <dgm:bg/>
  <dgm:whole/>
</dgm:dataModel>
</file>

<file path=ppt/diagrams/data4.xml><?xml version="1.0" encoding="utf-8"?>
<dgm:dataModel xmlns:dgm="http://schemas.openxmlformats.org/drawingml/2006/diagram" xmlns:a="http://schemas.openxmlformats.org/drawingml/2006/main">
  <dgm:ptLst>
    <dgm:pt modelId="{4C635BDD-6F88-4930-9723-EFE619EC4961}" type="doc">
      <dgm:prSet loTypeId="urn:microsoft.com/office/officeart/2005/8/layout/hList3" loCatId="list" qsTypeId="urn:microsoft.com/office/officeart/2005/8/quickstyle/simple5" qsCatId="simple" csTypeId="urn:microsoft.com/office/officeart/2005/8/colors/colorful5" csCatId="colorful" phldr="1"/>
      <dgm:spPr/>
      <dgm:t>
        <a:bodyPr/>
        <a:lstStyle/>
        <a:p>
          <a:endParaRPr lang="en-US"/>
        </a:p>
      </dgm:t>
    </dgm:pt>
    <dgm:pt modelId="{12D120B2-16FF-478A-AC6A-D79A32C6662E}">
      <dgm:prSet phldrT="[Text]"/>
      <dgm:spPr/>
      <dgm:t>
        <a:bodyPr/>
        <a:lstStyle/>
        <a:p>
          <a:r>
            <a:rPr lang="en-US" b="1" i="0" dirty="0" smtClean="0"/>
            <a:t>Certificate In Advertising</a:t>
          </a:r>
          <a:endParaRPr lang="en-US" dirty="0"/>
        </a:p>
      </dgm:t>
    </dgm:pt>
    <dgm:pt modelId="{9A46910F-B161-43CF-AD3E-64EA668F26A3}" type="parTrans" cxnId="{8352790D-6C03-4D8D-9E9F-DC4231A6B50B}">
      <dgm:prSet/>
      <dgm:spPr/>
      <dgm:t>
        <a:bodyPr/>
        <a:lstStyle/>
        <a:p>
          <a:endParaRPr lang="en-US"/>
        </a:p>
      </dgm:t>
    </dgm:pt>
    <dgm:pt modelId="{B8617408-2630-4525-B40F-37ADBD248854}" type="sibTrans" cxnId="{8352790D-6C03-4D8D-9E9F-DC4231A6B50B}">
      <dgm:prSet/>
      <dgm:spPr/>
      <dgm:t>
        <a:bodyPr/>
        <a:lstStyle/>
        <a:p>
          <a:endParaRPr lang="en-US"/>
        </a:p>
      </dgm:t>
    </dgm:pt>
    <dgm:pt modelId="{5EAEDAD5-5232-4B2B-A128-1EA0571D0461}">
      <dgm:prSet phldrT="[Text]"/>
      <dgm:spPr>
        <a:solidFill>
          <a:srgbClr val="FFFF00"/>
        </a:solidFill>
      </dgm:spPr>
      <dgm:t>
        <a:bodyPr/>
        <a:lstStyle/>
        <a:p>
          <a:r>
            <a:rPr lang="en-US" b="1" i="0" u="sng" dirty="0" smtClean="0">
              <a:solidFill>
                <a:schemeClr val="tx1"/>
              </a:solidFill>
              <a:latin typeface="Times New Roman" pitchFamily="18" charset="0"/>
              <a:cs typeface="Times New Roman" pitchFamily="18" charset="0"/>
            </a:rPr>
            <a:t>SOCIAL MEDIA AND PUBLIC RELATIONS</a:t>
          </a:r>
        </a:p>
        <a:p>
          <a:r>
            <a:rPr lang="en-US" b="0" i="0" dirty="0" smtClean="0">
              <a:solidFill>
                <a:schemeClr val="tx1"/>
              </a:solidFill>
              <a:latin typeface="Times New Roman" pitchFamily="18" charset="0"/>
              <a:cs typeface="Times New Roman" pitchFamily="18" charset="0"/>
            </a:rPr>
            <a:t>Introduces various types of social media used by media advertisers and examines the principles behind them. Students will critically examine the principles and challenges social media brings to public relations</a:t>
          </a:r>
        </a:p>
        <a:p>
          <a:r>
            <a:rPr lang="en-US" b="1" i="0" u="sng" dirty="0" smtClean="0">
              <a:solidFill>
                <a:schemeClr val="tx1"/>
              </a:solidFill>
              <a:latin typeface="Times New Roman" pitchFamily="18" charset="0"/>
              <a:cs typeface="Times New Roman" pitchFamily="18" charset="0"/>
            </a:rPr>
            <a:t>Skills Learned:</a:t>
          </a:r>
        </a:p>
        <a:p>
          <a:r>
            <a:rPr lang="en-US" b="1" i="0" dirty="0" smtClean="0">
              <a:solidFill>
                <a:schemeClr val="tx1"/>
              </a:solidFill>
              <a:latin typeface="Times New Roman" pitchFamily="18" charset="0"/>
              <a:cs typeface="Times New Roman" pitchFamily="18" charset="0"/>
            </a:rPr>
            <a:t>*</a:t>
          </a:r>
          <a:r>
            <a:rPr lang="en-US" b="0" i="0" dirty="0" smtClean="0">
              <a:solidFill>
                <a:schemeClr val="tx1"/>
              </a:solidFill>
              <a:latin typeface="Times New Roman" pitchFamily="18" charset="0"/>
              <a:cs typeface="Times New Roman" pitchFamily="18" charset="0"/>
            </a:rPr>
            <a:t>Social media skills and practices</a:t>
          </a:r>
        </a:p>
        <a:p>
          <a:r>
            <a:rPr lang="en-US" b="0" i="0" dirty="0" smtClean="0">
              <a:solidFill>
                <a:schemeClr val="tx1"/>
              </a:solidFill>
              <a:latin typeface="Times New Roman" pitchFamily="18" charset="0"/>
              <a:cs typeface="Times New Roman" pitchFamily="18" charset="0"/>
            </a:rPr>
            <a:t>*Blogging</a:t>
          </a:r>
        </a:p>
        <a:p>
          <a:r>
            <a:rPr lang="en-US" b="0" i="0" dirty="0" smtClean="0">
              <a:solidFill>
                <a:schemeClr val="tx1"/>
              </a:solidFill>
              <a:latin typeface="Times New Roman" pitchFamily="18" charset="0"/>
              <a:cs typeface="Times New Roman" pitchFamily="18" charset="0"/>
            </a:rPr>
            <a:t>*Photo and video sharing</a:t>
          </a:r>
        </a:p>
        <a:p>
          <a:r>
            <a:rPr lang="en-US" b="0" i="0" dirty="0" smtClean="0">
              <a:solidFill>
                <a:schemeClr val="tx1"/>
              </a:solidFill>
              <a:latin typeface="Times New Roman" pitchFamily="18" charset="0"/>
              <a:cs typeface="Times New Roman" pitchFamily="18" charset="0"/>
            </a:rPr>
            <a:t>*Social networking site</a:t>
          </a:r>
          <a:endParaRPr lang="en-US" dirty="0">
            <a:solidFill>
              <a:schemeClr val="tx1"/>
            </a:solidFill>
            <a:latin typeface="Times New Roman" pitchFamily="18" charset="0"/>
            <a:cs typeface="Times New Roman" pitchFamily="18" charset="0"/>
          </a:endParaRPr>
        </a:p>
      </dgm:t>
    </dgm:pt>
    <dgm:pt modelId="{F543041D-72E6-4D9E-AD50-67D0F64B63CE}" type="parTrans" cxnId="{AB8A3D8B-A624-45AF-BF19-309FAC1701A8}">
      <dgm:prSet/>
      <dgm:spPr/>
      <dgm:t>
        <a:bodyPr/>
        <a:lstStyle/>
        <a:p>
          <a:endParaRPr lang="en-US"/>
        </a:p>
      </dgm:t>
    </dgm:pt>
    <dgm:pt modelId="{20569DCA-BF4E-42E5-AAC9-F9F949309EB5}" type="sibTrans" cxnId="{AB8A3D8B-A624-45AF-BF19-309FAC1701A8}">
      <dgm:prSet/>
      <dgm:spPr/>
      <dgm:t>
        <a:bodyPr/>
        <a:lstStyle/>
        <a:p>
          <a:endParaRPr lang="en-US"/>
        </a:p>
      </dgm:t>
    </dgm:pt>
    <dgm:pt modelId="{B798BEB0-F6E1-4C06-BFB7-E7CBD2368A6D}">
      <dgm:prSet phldrT="[Text]" custT="1"/>
      <dgm:spPr/>
      <dgm:t>
        <a:bodyPr/>
        <a:lstStyle/>
        <a:p>
          <a:r>
            <a:rPr lang="en-US" sz="1800" b="1" i="0" u="sng" dirty="0" smtClean="0">
              <a:solidFill>
                <a:schemeClr val="tx1"/>
              </a:solidFill>
              <a:latin typeface="Times New Roman" pitchFamily="18" charset="0"/>
              <a:cs typeface="Times New Roman" pitchFamily="18" charset="0"/>
            </a:rPr>
            <a:t>PRINCIPLES OF MARKETING</a:t>
          </a:r>
        </a:p>
        <a:p>
          <a:r>
            <a:rPr lang="en-US" sz="1800" b="0" i="0" dirty="0" smtClean="0">
              <a:solidFill>
                <a:schemeClr val="tx1"/>
              </a:solidFill>
              <a:latin typeface="Times New Roman" pitchFamily="18" charset="0"/>
              <a:cs typeface="Times New Roman" pitchFamily="18" charset="0"/>
            </a:rPr>
            <a:t>Provides an overview of basic marketing concepts and terminology in today’s global environment; students evaluate and formulate marketing strategies.</a:t>
          </a:r>
        </a:p>
        <a:p>
          <a:r>
            <a:rPr lang="en-US" sz="1800" b="1" i="0" u="sng" dirty="0" smtClean="0">
              <a:solidFill>
                <a:schemeClr val="tx1"/>
              </a:solidFill>
              <a:latin typeface="Times New Roman" pitchFamily="18" charset="0"/>
              <a:cs typeface="Times New Roman" pitchFamily="18" charset="0"/>
            </a:rPr>
            <a:t>Skills Learned:</a:t>
          </a:r>
        </a:p>
        <a:p>
          <a:r>
            <a:rPr lang="en-US" sz="1800" b="0" i="0" dirty="0" smtClean="0">
              <a:solidFill>
                <a:schemeClr val="tx1"/>
              </a:solidFill>
              <a:latin typeface="Times New Roman" pitchFamily="18" charset="0"/>
              <a:cs typeface="Times New Roman" pitchFamily="18" charset="0"/>
            </a:rPr>
            <a:t>*Branding</a:t>
          </a:r>
        </a:p>
        <a:p>
          <a:r>
            <a:rPr lang="en-US" sz="1800" b="0" i="0" dirty="0" smtClean="0">
              <a:solidFill>
                <a:schemeClr val="tx1"/>
              </a:solidFill>
              <a:latin typeface="Times New Roman" pitchFamily="18" charset="0"/>
              <a:cs typeface="Times New Roman" pitchFamily="18" charset="0"/>
            </a:rPr>
            <a:t>*Marketing metrics</a:t>
          </a:r>
        </a:p>
        <a:p>
          <a:r>
            <a:rPr lang="en-US" sz="1800" b="0" i="0" dirty="0" smtClean="0">
              <a:solidFill>
                <a:schemeClr val="tx1"/>
              </a:solidFill>
              <a:latin typeface="Times New Roman" pitchFamily="18" charset="0"/>
              <a:cs typeface="Times New Roman" pitchFamily="18" charset="0"/>
            </a:rPr>
            <a:t>*Competitive analysis</a:t>
          </a:r>
          <a:endParaRPr lang="en-US" sz="1800" dirty="0">
            <a:solidFill>
              <a:schemeClr val="tx1"/>
            </a:solidFill>
            <a:latin typeface="Times New Roman" pitchFamily="18" charset="0"/>
            <a:cs typeface="Times New Roman" pitchFamily="18" charset="0"/>
          </a:endParaRPr>
        </a:p>
      </dgm:t>
    </dgm:pt>
    <dgm:pt modelId="{D346799D-ABDE-4C20-BB9B-BC86C01FF5CD}" type="parTrans" cxnId="{7CCF234A-501F-47CD-8A40-4486F5756D35}">
      <dgm:prSet/>
      <dgm:spPr/>
      <dgm:t>
        <a:bodyPr/>
        <a:lstStyle/>
        <a:p>
          <a:endParaRPr lang="en-US"/>
        </a:p>
      </dgm:t>
    </dgm:pt>
    <dgm:pt modelId="{2A2AF03E-DBFF-4722-A8B3-BA8BE09644A5}" type="sibTrans" cxnId="{7CCF234A-501F-47CD-8A40-4486F5756D35}">
      <dgm:prSet/>
      <dgm:spPr/>
      <dgm:t>
        <a:bodyPr/>
        <a:lstStyle/>
        <a:p>
          <a:endParaRPr lang="en-US"/>
        </a:p>
      </dgm:t>
    </dgm:pt>
    <dgm:pt modelId="{2D22F32C-7C26-48B8-9EC5-EC85A01A6ABE}">
      <dgm:prSet phldrT="[Text]" custT="1"/>
      <dgm:spPr/>
      <dgm:t>
        <a:bodyPr/>
        <a:lstStyle/>
        <a:p>
          <a:r>
            <a:rPr lang="en-US" sz="1800" b="1" i="0" u="sng" dirty="0" smtClean="0">
              <a:solidFill>
                <a:schemeClr val="tx1"/>
              </a:solidFill>
              <a:latin typeface="Times New Roman" pitchFamily="18" charset="0"/>
              <a:cs typeface="Times New Roman" pitchFamily="18" charset="0"/>
            </a:rPr>
            <a:t>ACCOUNT PLANNING</a:t>
          </a:r>
        </a:p>
        <a:p>
          <a:r>
            <a:rPr lang="en-US" sz="1800" b="0" i="0" dirty="0" smtClean="0">
              <a:solidFill>
                <a:schemeClr val="tx1"/>
              </a:solidFill>
              <a:latin typeface="Times New Roman" pitchFamily="18" charset="0"/>
              <a:cs typeface="Times New Roman" pitchFamily="18" charset="0"/>
            </a:rPr>
            <a:t>Explores the role of account planning in an advertising campaign and the skills needed to be an effective account planner</a:t>
          </a:r>
        </a:p>
        <a:p>
          <a:r>
            <a:rPr lang="en-US" sz="1800" b="1" i="0" u="sng" dirty="0" smtClean="0">
              <a:solidFill>
                <a:schemeClr val="tx1"/>
              </a:solidFill>
              <a:latin typeface="Times New Roman" pitchFamily="18" charset="0"/>
              <a:cs typeface="Times New Roman" pitchFamily="18" charset="0"/>
            </a:rPr>
            <a:t>Skills Learned:</a:t>
          </a:r>
        </a:p>
        <a:p>
          <a:r>
            <a:rPr lang="en-US" sz="1800" b="1" i="0" dirty="0" smtClean="0">
              <a:solidFill>
                <a:schemeClr val="tx1"/>
              </a:solidFill>
              <a:latin typeface="Times New Roman" pitchFamily="18" charset="0"/>
              <a:cs typeface="Times New Roman" pitchFamily="18" charset="0"/>
            </a:rPr>
            <a:t>*</a:t>
          </a:r>
          <a:r>
            <a:rPr lang="en-US" sz="1800" b="0" i="0" dirty="0" smtClean="0">
              <a:solidFill>
                <a:schemeClr val="tx1"/>
              </a:solidFill>
              <a:latin typeface="Times New Roman" pitchFamily="18" charset="0"/>
              <a:cs typeface="Times New Roman" pitchFamily="18" charset="0"/>
            </a:rPr>
            <a:t>Creative development research</a:t>
          </a:r>
        </a:p>
        <a:p>
          <a:r>
            <a:rPr lang="en-US" sz="1800" b="0" i="0" dirty="0" smtClean="0">
              <a:solidFill>
                <a:schemeClr val="tx1"/>
              </a:solidFill>
              <a:latin typeface="Times New Roman" pitchFamily="18" charset="0"/>
              <a:cs typeface="Times New Roman" pitchFamily="18" charset="0"/>
            </a:rPr>
            <a:t>*Developing creative briefs</a:t>
          </a:r>
        </a:p>
        <a:p>
          <a:r>
            <a:rPr lang="en-US" sz="1800" b="0" i="0" dirty="0" smtClean="0">
              <a:solidFill>
                <a:schemeClr val="tx1"/>
              </a:solidFill>
              <a:latin typeface="Times New Roman" pitchFamily="18" charset="0"/>
              <a:cs typeface="Times New Roman" pitchFamily="18" charset="0"/>
            </a:rPr>
            <a:t>*Campaign evaluation</a:t>
          </a:r>
        </a:p>
        <a:p>
          <a:endParaRPr lang="en-US" sz="1600" dirty="0"/>
        </a:p>
      </dgm:t>
    </dgm:pt>
    <dgm:pt modelId="{B1AD2450-E765-4AC3-81B8-768E21297776}" type="parTrans" cxnId="{909FDBED-3CF6-433F-AF2D-340A66949F25}">
      <dgm:prSet/>
      <dgm:spPr/>
      <dgm:t>
        <a:bodyPr/>
        <a:lstStyle/>
        <a:p>
          <a:endParaRPr lang="en-US"/>
        </a:p>
      </dgm:t>
    </dgm:pt>
    <dgm:pt modelId="{B1822DE1-634D-41D5-8436-188EB17D2E93}" type="sibTrans" cxnId="{909FDBED-3CF6-433F-AF2D-340A66949F25}">
      <dgm:prSet/>
      <dgm:spPr/>
      <dgm:t>
        <a:bodyPr/>
        <a:lstStyle/>
        <a:p>
          <a:endParaRPr lang="en-US"/>
        </a:p>
      </dgm:t>
    </dgm:pt>
    <dgm:pt modelId="{5437EE38-F2F3-4A92-8962-260240A1797C}" type="pres">
      <dgm:prSet presAssocID="{4C635BDD-6F88-4930-9723-EFE619EC4961}" presName="composite" presStyleCnt="0">
        <dgm:presLayoutVars>
          <dgm:chMax val="1"/>
          <dgm:dir/>
          <dgm:resizeHandles val="exact"/>
        </dgm:presLayoutVars>
      </dgm:prSet>
      <dgm:spPr/>
      <dgm:t>
        <a:bodyPr/>
        <a:lstStyle/>
        <a:p>
          <a:endParaRPr lang="en-US"/>
        </a:p>
      </dgm:t>
    </dgm:pt>
    <dgm:pt modelId="{26EB6FF4-D1BE-42D3-A413-585A53E54125}" type="pres">
      <dgm:prSet presAssocID="{12D120B2-16FF-478A-AC6A-D79A32C6662E}" presName="roof" presStyleLbl="dkBgShp" presStyleIdx="0" presStyleCnt="2"/>
      <dgm:spPr/>
      <dgm:t>
        <a:bodyPr/>
        <a:lstStyle/>
        <a:p>
          <a:endParaRPr lang="en-US"/>
        </a:p>
      </dgm:t>
    </dgm:pt>
    <dgm:pt modelId="{A6A23C54-CA80-4557-9C43-289883861E3E}" type="pres">
      <dgm:prSet presAssocID="{12D120B2-16FF-478A-AC6A-D79A32C6662E}" presName="pillars" presStyleCnt="0"/>
      <dgm:spPr/>
    </dgm:pt>
    <dgm:pt modelId="{340F460E-0CFA-4016-AF75-58797D406D1E}" type="pres">
      <dgm:prSet presAssocID="{12D120B2-16FF-478A-AC6A-D79A32C6662E}" presName="pillar1" presStyleLbl="node1" presStyleIdx="0" presStyleCnt="3">
        <dgm:presLayoutVars>
          <dgm:bulletEnabled val="1"/>
        </dgm:presLayoutVars>
      </dgm:prSet>
      <dgm:spPr/>
      <dgm:t>
        <a:bodyPr/>
        <a:lstStyle/>
        <a:p>
          <a:endParaRPr lang="en-US"/>
        </a:p>
      </dgm:t>
    </dgm:pt>
    <dgm:pt modelId="{6679E0A2-23B5-4249-9C8B-0735F07C1716}" type="pres">
      <dgm:prSet presAssocID="{B798BEB0-F6E1-4C06-BFB7-E7CBD2368A6D}" presName="pillarX" presStyleLbl="node1" presStyleIdx="1" presStyleCnt="3">
        <dgm:presLayoutVars>
          <dgm:bulletEnabled val="1"/>
        </dgm:presLayoutVars>
      </dgm:prSet>
      <dgm:spPr/>
      <dgm:t>
        <a:bodyPr/>
        <a:lstStyle/>
        <a:p>
          <a:endParaRPr lang="en-US"/>
        </a:p>
      </dgm:t>
    </dgm:pt>
    <dgm:pt modelId="{EAA36F9B-640A-4EB0-859B-F69EB6FC5951}" type="pres">
      <dgm:prSet presAssocID="{2D22F32C-7C26-48B8-9EC5-EC85A01A6ABE}" presName="pillarX" presStyleLbl="node1" presStyleIdx="2" presStyleCnt="3">
        <dgm:presLayoutVars>
          <dgm:bulletEnabled val="1"/>
        </dgm:presLayoutVars>
      </dgm:prSet>
      <dgm:spPr/>
      <dgm:t>
        <a:bodyPr/>
        <a:lstStyle/>
        <a:p>
          <a:endParaRPr lang="en-US"/>
        </a:p>
      </dgm:t>
    </dgm:pt>
    <dgm:pt modelId="{17CCB604-ABC0-4F1A-B9C8-F13F2D1223AC}" type="pres">
      <dgm:prSet presAssocID="{12D120B2-16FF-478A-AC6A-D79A32C6662E}" presName="base" presStyleLbl="dkBgShp" presStyleIdx="1" presStyleCnt="2"/>
      <dgm:spPr/>
    </dgm:pt>
  </dgm:ptLst>
  <dgm:cxnLst>
    <dgm:cxn modelId="{DF9E1B9E-BE9A-49B8-AFC5-FB6D892E02DA}" type="presOf" srcId="{5EAEDAD5-5232-4B2B-A128-1EA0571D0461}" destId="{340F460E-0CFA-4016-AF75-58797D406D1E}" srcOrd="0" destOrd="0" presId="urn:microsoft.com/office/officeart/2005/8/layout/hList3"/>
    <dgm:cxn modelId="{59CD7810-85DC-483F-AC22-51C4C5D51A3C}" type="presOf" srcId="{2D22F32C-7C26-48B8-9EC5-EC85A01A6ABE}" destId="{EAA36F9B-640A-4EB0-859B-F69EB6FC5951}" srcOrd="0" destOrd="0" presId="urn:microsoft.com/office/officeart/2005/8/layout/hList3"/>
    <dgm:cxn modelId="{909FDBED-3CF6-433F-AF2D-340A66949F25}" srcId="{12D120B2-16FF-478A-AC6A-D79A32C6662E}" destId="{2D22F32C-7C26-48B8-9EC5-EC85A01A6ABE}" srcOrd="2" destOrd="0" parTransId="{B1AD2450-E765-4AC3-81B8-768E21297776}" sibTransId="{B1822DE1-634D-41D5-8436-188EB17D2E93}"/>
    <dgm:cxn modelId="{DD47D47A-6A9B-4803-B8D0-78636D45DAC9}" type="presOf" srcId="{4C635BDD-6F88-4930-9723-EFE619EC4961}" destId="{5437EE38-F2F3-4A92-8962-260240A1797C}" srcOrd="0" destOrd="0" presId="urn:microsoft.com/office/officeart/2005/8/layout/hList3"/>
    <dgm:cxn modelId="{8352790D-6C03-4D8D-9E9F-DC4231A6B50B}" srcId="{4C635BDD-6F88-4930-9723-EFE619EC4961}" destId="{12D120B2-16FF-478A-AC6A-D79A32C6662E}" srcOrd="0" destOrd="0" parTransId="{9A46910F-B161-43CF-AD3E-64EA668F26A3}" sibTransId="{B8617408-2630-4525-B40F-37ADBD248854}"/>
    <dgm:cxn modelId="{7CCF234A-501F-47CD-8A40-4486F5756D35}" srcId="{12D120B2-16FF-478A-AC6A-D79A32C6662E}" destId="{B798BEB0-F6E1-4C06-BFB7-E7CBD2368A6D}" srcOrd="1" destOrd="0" parTransId="{D346799D-ABDE-4C20-BB9B-BC86C01FF5CD}" sibTransId="{2A2AF03E-DBFF-4722-A8B3-BA8BE09644A5}"/>
    <dgm:cxn modelId="{48FA59AC-5132-4935-9273-3658C8035A55}" type="presOf" srcId="{12D120B2-16FF-478A-AC6A-D79A32C6662E}" destId="{26EB6FF4-D1BE-42D3-A413-585A53E54125}" srcOrd="0" destOrd="0" presId="urn:microsoft.com/office/officeart/2005/8/layout/hList3"/>
    <dgm:cxn modelId="{6D3B820B-F16B-47FC-8BF7-4884663CC932}" type="presOf" srcId="{B798BEB0-F6E1-4C06-BFB7-E7CBD2368A6D}" destId="{6679E0A2-23B5-4249-9C8B-0735F07C1716}" srcOrd="0" destOrd="0" presId="urn:microsoft.com/office/officeart/2005/8/layout/hList3"/>
    <dgm:cxn modelId="{AB8A3D8B-A624-45AF-BF19-309FAC1701A8}" srcId="{12D120B2-16FF-478A-AC6A-D79A32C6662E}" destId="{5EAEDAD5-5232-4B2B-A128-1EA0571D0461}" srcOrd="0" destOrd="0" parTransId="{F543041D-72E6-4D9E-AD50-67D0F64B63CE}" sibTransId="{20569DCA-BF4E-42E5-AAC9-F9F949309EB5}"/>
    <dgm:cxn modelId="{712C7252-0007-4E54-B52D-4E08F3617F60}" type="presParOf" srcId="{5437EE38-F2F3-4A92-8962-260240A1797C}" destId="{26EB6FF4-D1BE-42D3-A413-585A53E54125}" srcOrd="0" destOrd="0" presId="urn:microsoft.com/office/officeart/2005/8/layout/hList3"/>
    <dgm:cxn modelId="{F19E647F-63B0-4BDC-81B6-68351846A614}" type="presParOf" srcId="{5437EE38-F2F3-4A92-8962-260240A1797C}" destId="{A6A23C54-CA80-4557-9C43-289883861E3E}" srcOrd="1" destOrd="0" presId="urn:microsoft.com/office/officeart/2005/8/layout/hList3"/>
    <dgm:cxn modelId="{628E2415-0DF0-4723-83F7-7F53D66C5676}" type="presParOf" srcId="{A6A23C54-CA80-4557-9C43-289883861E3E}" destId="{340F460E-0CFA-4016-AF75-58797D406D1E}" srcOrd="0" destOrd="0" presId="urn:microsoft.com/office/officeart/2005/8/layout/hList3"/>
    <dgm:cxn modelId="{4586DC3A-3ED0-47D7-9C15-259621C30152}" type="presParOf" srcId="{A6A23C54-CA80-4557-9C43-289883861E3E}" destId="{6679E0A2-23B5-4249-9C8B-0735F07C1716}" srcOrd="1" destOrd="0" presId="urn:microsoft.com/office/officeart/2005/8/layout/hList3"/>
    <dgm:cxn modelId="{4ED93E8E-CC7D-49AF-B65B-1BB0C19EAF9C}" type="presParOf" srcId="{A6A23C54-CA80-4557-9C43-289883861E3E}" destId="{EAA36F9B-640A-4EB0-859B-F69EB6FC5951}" srcOrd="2" destOrd="0" presId="urn:microsoft.com/office/officeart/2005/8/layout/hList3"/>
    <dgm:cxn modelId="{AADB1219-E28C-4F9D-8DF7-8FAD8F254C7B}" type="presParOf" srcId="{5437EE38-F2F3-4A92-8962-260240A1797C}" destId="{17CCB604-ABC0-4F1A-B9C8-F13F2D1223AC}" srcOrd="2" destOrd="0" presId="urn:microsoft.com/office/officeart/2005/8/layout/hList3"/>
  </dgm:cxnLst>
  <dgm:bg/>
  <dgm:whole/>
</dgm:dataModel>
</file>

<file path=ppt/diagrams/data5.xml><?xml version="1.0" encoding="utf-8"?>
<dgm:dataModel xmlns:dgm="http://schemas.openxmlformats.org/drawingml/2006/diagram" xmlns:a="http://schemas.openxmlformats.org/drawingml/2006/main">
  <dgm:ptLst>
    <dgm:pt modelId="{4C635BDD-6F88-4930-9723-EFE619EC4961}" type="doc">
      <dgm:prSet loTypeId="urn:microsoft.com/office/officeart/2005/8/layout/hList3" loCatId="list" qsTypeId="urn:microsoft.com/office/officeart/2005/8/quickstyle/simple5" qsCatId="simple" csTypeId="urn:microsoft.com/office/officeart/2005/8/colors/colorful5" csCatId="colorful" phldr="1"/>
      <dgm:spPr/>
      <dgm:t>
        <a:bodyPr/>
        <a:lstStyle/>
        <a:p>
          <a:endParaRPr lang="en-US"/>
        </a:p>
      </dgm:t>
    </dgm:pt>
    <dgm:pt modelId="{12D120B2-16FF-478A-AC6A-D79A32C6662E}">
      <dgm:prSet phldrT="[Text]"/>
      <dgm:spPr/>
      <dgm:t>
        <a:bodyPr/>
        <a:lstStyle/>
        <a:p>
          <a:r>
            <a:rPr lang="en-US" b="1" i="0" dirty="0" smtClean="0"/>
            <a:t>PhD Degree In Advertising</a:t>
          </a:r>
          <a:endParaRPr lang="en-US" dirty="0"/>
        </a:p>
      </dgm:t>
    </dgm:pt>
    <dgm:pt modelId="{9A46910F-B161-43CF-AD3E-64EA668F26A3}" type="parTrans" cxnId="{8352790D-6C03-4D8D-9E9F-DC4231A6B50B}">
      <dgm:prSet/>
      <dgm:spPr/>
      <dgm:t>
        <a:bodyPr/>
        <a:lstStyle/>
        <a:p>
          <a:endParaRPr lang="en-US"/>
        </a:p>
      </dgm:t>
    </dgm:pt>
    <dgm:pt modelId="{B8617408-2630-4525-B40F-37ADBD248854}" type="sibTrans" cxnId="{8352790D-6C03-4D8D-9E9F-DC4231A6B50B}">
      <dgm:prSet/>
      <dgm:spPr/>
      <dgm:t>
        <a:bodyPr/>
        <a:lstStyle/>
        <a:p>
          <a:endParaRPr lang="en-US"/>
        </a:p>
      </dgm:t>
    </dgm:pt>
    <dgm:pt modelId="{5EAEDAD5-5232-4B2B-A128-1EA0571D0461}">
      <dgm:prSet phldrT="[Text]"/>
      <dgm:spPr>
        <a:solidFill>
          <a:srgbClr val="FFFF00"/>
        </a:solidFill>
      </dgm:spPr>
      <dgm:t>
        <a:bodyPr/>
        <a:lstStyle/>
        <a:p>
          <a:r>
            <a:rPr lang="en-US" b="1" i="0" u="sng" dirty="0" smtClean="0">
              <a:solidFill>
                <a:schemeClr val="tx1"/>
              </a:solidFill>
              <a:latin typeface="Times New Roman" pitchFamily="18" charset="0"/>
              <a:cs typeface="Times New Roman" pitchFamily="18" charset="0"/>
            </a:rPr>
            <a:t>MARKETING STRATEGY</a:t>
          </a:r>
        </a:p>
        <a:p>
          <a:r>
            <a:rPr lang="en-US" b="0" i="0" dirty="0" smtClean="0">
              <a:solidFill>
                <a:schemeClr val="tx1"/>
              </a:solidFill>
              <a:latin typeface="Times New Roman" pitchFamily="18" charset="0"/>
              <a:cs typeface="Times New Roman" pitchFamily="18" charset="0"/>
            </a:rPr>
            <a:t>Reviews topics in marketing strategy and marketing management; focuses on branding, market orientation, and the impact of marketing strategy.</a:t>
          </a:r>
        </a:p>
        <a:p>
          <a:r>
            <a:rPr lang="en-US" b="1" i="0" u="sng" dirty="0" smtClean="0">
              <a:solidFill>
                <a:schemeClr val="tx1"/>
              </a:solidFill>
              <a:latin typeface="Times New Roman" pitchFamily="18" charset="0"/>
              <a:cs typeface="Times New Roman" pitchFamily="18" charset="0"/>
            </a:rPr>
            <a:t>Skills Learned:</a:t>
          </a:r>
        </a:p>
        <a:p>
          <a:r>
            <a:rPr lang="en-US" b="1" i="0" dirty="0" smtClean="0">
              <a:solidFill>
                <a:schemeClr val="tx1"/>
              </a:solidFill>
              <a:latin typeface="Times New Roman" pitchFamily="18" charset="0"/>
              <a:cs typeface="Times New Roman" pitchFamily="18" charset="0"/>
            </a:rPr>
            <a:t>*</a:t>
          </a:r>
          <a:r>
            <a:rPr lang="en-US" b="0" i="0" dirty="0" smtClean="0">
              <a:solidFill>
                <a:schemeClr val="tx1"/>
              </a:solidFill>
              <a:latin typeface="Times New Roman" pitchFamily="18" charset="0"/>
              <a:cs typeface="Times New Roman" pitchFamily="18" charset="0"/>
            </a:rPr>
            <a:t>Defining and targeting market segments</a:t>
          </a:r>
        </a:p>
        <a:p>
          <a:r>
            <a:rPr lang="en-US" b="0" i="0" dirty="0" smtClean="0">
              <a:solidFill>
                <a:schemeClr val="tx1"/>
              </a:solidFill>
              <a:latin typeface="Times New Roman" pitchFamily="18" charset="0"/>
              <a:cs typeface="Times New Roman" pitchFamily="18" charset="0"/>
            </a:rPr>
            <a:t>*Brand positioning</a:t>
          </a:r>
        </a:p>
        <a:p>
          <a:r>
            <a:rPr lang="en-US" b="0" i="0" dirty="0" smtClean="0">
              <a:solidFill>
                <a:schemeClr val="tx1"/>
              </a:solidFill>
              <a:latin typeface="Times New Roman" pitchFamily="18" charset="0"/>
              <a:cs typeface="Times New Roman" pitchFamily="18" charset="0"/>
            </a:rPr>
            <a:t>*Maintaining focus on the customer</a:t>
          </a:r>
          <a:endParaRPr lang="en-US" dirty="0">
            <a:solidFill>
              <a:schemeClr val="tx1"/>
            </a:solidFill>
            <a:latin typeface="Times New Roman" pitchFamily="18" charset="0"/>
            <a:cs typeface="Times New Roman" pitchFamily="18" charset="0"/>
          </a:endParaRPr>
        </a:p>
      </dgm:t>
    </dgm:pt>
    <dgm:pt modelId="{F543041D-72E6-4D9E-AD50-67D0F64B63CE}" type="parTrans" cxnId="{AB8A3D8B-A624-45AF-BF19-309FAC1701A8}">
      <dgm:prSet/>
      <dgm:spPr/>
      <dgm:t>
        <a:bodyPr/>
        <a:lstStyle/>
        <a:p>
          <a:endParaRPr lang="en-US"/>
        </a:p>
      </dgm:t>
    </dgm:pt>
    <dgm:pt modelId="{20569DCA-BF4E-42E5-AAC9-F9F949309EB5}" type="sibTrans" cxnId="{AB8A3D8B-A624-45AF-BF19-309FAC1701A8}">
      <dgm:prSet/>
      <dgm:spPr/>
      <dgm:t>
        <a:bodyPr/>
        <a:lstStyle/>
        <a:p>
          <a:endParaRPr lang="en-US"/>
        </a:p>
      </dgm:t>
    </dgm:pt>
    <dgm:pt modelId="{B798BEB0-F6E1-4C06-BFB7-E7CBD2368A6D}">
      <dgm:prSet phldrT="[Text]"/>
      <dgm:spPr/>
      <dgm:t>
        <a:bodyPr/>
        <a:lstStyle/>
        <a:p>
          <a:r>
            <a:rPr lang="en-US" b="1" i="0" u="sng" dirty="0" smtClean="0">
              <a:solidFill>
                <a:schemeClr val="tx1"/>
              </a:solidFill>
            </a:rPr>
            <a:t>RESEARCH PHILOSOPHIES IN MARKETING AND CONSUMER BEHAVIOR</a:t>
          </a:r>
        </a:p>
        <a:p>
          <a:r>
            <a:rPr lang="en-US" b="0" i="0" dirty="0" smtClean="0">
              <a:solidFill>
                <a:schemeClr val="tx1"/>
              </a:solidFill>
            </a:rPr>
            <a:t>During the first half of the seminar, the instructor presents an area of research to critique in the study of how one’s attitude affects research; the second half of the seminar introduces topics in consumer behavior.</a:t>
          </a:r>
        </a:p>
        <a:p>
          <a:r>
            <a:rPr lang="en-US" b="1" i="0" u="sng" dirty="0" smtClean="0">
              <a:solidFill>
                <a:schemeClr val="tx1"/>
              </a:solidFill>
            </a:rPr>
            <a:t>Skills Learned:</a:t>
          </a:r>
        </a:p>
        <a:p>
          <a:r>
            <a:rPr lang="en-US" b="0" i="0" dirty="0" smtClean="0">
              <a:solidFill>
                <a:schemeClr val="tx1"/>
              </a:solidFill>
            </a:rPr>
            <a:t>*Theoretical and methodological approaches to consumer behavior</a:t>
          </a:r>
        </a:p>
        <a:p>
          <a:r>
            <a:rPr lang="en-US" b="0" i="0" dirty="0" smtClean="0">
              <a:solidFill>
                <a:schemeClr val="tx1"/>
              </a:solidFill>
            </a:rPr>
            <a:t>*Developing testable hypotheses</a:t>
          </a:r>
        </a:p>
        <a:p>
          <a:r>
            <a:rPr lang="en-US" b="0" i="0" dirty="0" smtClean="0">
              <a:solidFill>
                <a:schemeClr val="tx1"/>
              </a:solidFill>
            </a:rPr>
            <a:t>*Presenting and writing research ideas</a:t>
          </a:r>
          <a:endParaRPr lang="en-US" dirty="0">
            <a:solidFill>
              <a:schemeClr val="tx1"/>
            </a:solidFill>
          </a:endParaRPr>
        </a:p>
      </dgm:t>
    </dgm:pt>
    <dgm:pt modelId="{D346799D-ABDE-4C20-BB9B-BC86C01FF5CD}" type="parTrans" cxnId="{7CCF234A-501F-47CD-8A40-4486F5756D35}">
      <dgm:prSet/>
      <dgm:spPr/>
      <dgm:t>
        <a:bodyPr/>
        <a:lstStyle/>
        <a:p>
          <a:endParaRPr lang="en-US"/>
        </a:p>
      </dgm:t>
    </dgm:pt>
    <dgm:pt modelId="{2A2AF03E-DBFF-4722-A8B3-BA8BE09644A5}" type="sibTrans" cxnId="{7CCF234A-501F-47CD-8A40-4486F5756D35}">
      <dgm:prSet/>
      <dgm:spPr/>
      <dgm:t>
        <a:bodyPr/>
        <a:lstStyle/>
        <a:p>
          <a:endParaRPr lang="en-US"/>
        </a:p>
      </dgm:t>
    </dgm:pt>
    <dgm:pt modelId="{2D22F32C-7C26-48B8-9EC5-EC85A01A6ABE}">
      <dgm:prSet phldrT="[Text]"/>
      <dgm:spPr/>
      <dgm:t>
        <a:bodyPr/>
        <a:lstStyle/>
        <a:p>
          <a:r>
            <a:rPr lang="en-US" b="1" i="0" u="sng" dirty="0" smtClean="0">
              <a:solidFill>
                <a:schemeClr val="tx1"/>
              </a:solidFill>
            </a:rPr>
            <a:t>THEORIES OF SOCIAL PSYCHOLOGY AND THE MEDIA</a:t>
          </a:r>
        </a:p>
        <a:p>
          <a:r>
            <a:rPr lang="en-US" b="0" i="0" dirty="0" smtClean="0">
              <a:solidFill>
                <a:schemeClr val="tx1"/>
              </a:solidFill>
            </a:rPr>
            <a:t>Familiarizes students with diverse perspectives in the quest to understand attitudes, memory, perception, and behavior in the social context; includes biological and cognitive perspectives.</a:t>
          </a:r>
        </a:p>
        <a:p>
          <a:r>
            <a:rPr lang="en-US" b="1" i="0" u="sng" dirty="0" smtClean="0">
              <a:solidFill>
                <a:schemeClr val="tx1"/>
              </a:solidFill>
            </a:rPr>
            <a:t>Skills Learned</a:t>
          </a:r>
          <a:r>
            <a:rPr lang="en-US" b="1" i="0" dirty="0" smtClean="0">
              <a:solidFill>
                <a:schemeClr val="tx1"/>
              </a:solidFill>
            </a:rPr>
            <a:t>:</a:t>
          </a:r>
        </a:p>
        <a:p>
          <a:r>
            <a:rPr lang="en-US" b="1" i="0" dirty="0" smtClean="0">
              <a:solidFill>
                <a:schemeClr val="tx1"/>
              </a:solidFill>
            </a:rPr>
            <a:t>*</a:t>
          </a:r>
          <a:r>
            <a:rPr lang="en-US" b="0" i="0" dirty="0" smtClean="0">
              <a:solidFill>
                <a:schemeClr val="tx1"/>
              </a:solidFill>
            </a:rPr>
            <a:t>Apply psychological theory to the complex media environment</a:t>
          </a:r>
        </a:p>
        <a:p>
          <a:r>
            <a:rPr lang="en-US" b="0" i="0" dirty="0" smtClean="0">
              <a:solidFill>
                <a:schemeClr val="tx1"/>
              </a:solidFill>
            </a:rPr>
            <a:t>*Interpret the ethical implications of media and technology</a:t>
          </a:r>
        </a:p>
        <a:p>
          <a:r>
            <a:rPr lang="en-US" b="0" i="0" dirty="0" smtClean="0">
              <a:solidFill>
                <a:schemeClr val="tx1"/>
              </a:solidFill>
            </a:rPr>
            <a:t>*Understand basic research methods</a:t>
          </a:r>
          <a:endParaRPr lang="en-US" dirty="0">
            <a:solidFill>
              <a:schemeClr val="tx1"/>
            </a:solidFill>
          </a:endParaRPr>
        </a:p>
      </dgm:t>
    </dgm:pt>
    <dgm:pt modelId="{B1AD2450-E765-4AC3-81B8-768E21297776}" type="parTrans" cxnId="{909FDBED-3CF6-433F-AF2D-340A66949F25}">
      <dgm:prSet/>
      <dgm:spPr/>
      <dgm:t>
        <a:bodyPr/>
        <a:lstStyle/>
        <a:p>
          <a:endParaRPr lang="en-US"/>
        </a:p>
      </dgm:t>
    </dgm:pt>
    <dgm:pt modelId="{B1822DE1-634D-41D5-8436-188EB17D2E93}" type="sibTrans" cxnId="{909FDBED-3CF6-433F-AF2D-340A66949F25}">
      <dgm:prSet/>
      <dgm:spPr/>
      <dgm:t>
        <a:bodyPr/>
        <a:lstStyle/>
        <a:p>
          <a:endParaRPr lang="en-US"/>
        </a:p>
      </dgm:t>
    </dgm:pt>
    <dgm:pt modelId="{5437EE38-F2F3-4A92-8962-260240A1797C}" type="pres">
      <dgm:prSet presAssocID="{4C635BDD-6F88-4930-9723-EFE619EC4961}" presName="composite" presStyleCnt="0">
        <dgm:presLayoutVars>
          <dgm:chMax val="1"/>
          <dgm:dir/>
          <dgm:resizeHandles val="exact"/>
        </dgm:presLayoutVars>
      </dgm:prSet>
      <dgm:spPr/>
      <dgm:t>
        <a:bodyPr/>
        <a:lstStyle/>
        <a:p>
          <a:endParaRPr lang="en-US"/>
        </a:p>
      </dgm:t>
    </dgm:pt>
    <dgm:pt modelId="{26EB6FF4-D1BE-42D3-A413-585A53E54125}" type="pres">
      <dgm:prSet presAssocID="{12D120B2-16FF-478A-AC6A-D79A32C6662E}" presName="roof" presStyleLbl="dkBgShp" presStyleIdx="0" presStyleCnt="2"/>
      <dgm:spPr/>
      <dgm:t>
        <a:bodyPr/>
        <a:lstStyle/>
        <a:p>
          <a:endParaRPr lang="en-US"/>
        </a:p>
      </dgm:t>
    </dgm:pt>
    <dgm:pt modelId="{A6A23C54-CA80-4557-9C43-289883861E3E}" type="pres">
      <dgm:prSet presAssocID="{12D120B2-16FF-478A-AC6A-D79A32C6662E}" presName="pillars" presStyleCnt="0"/>
      <dgm:spPr/>
    </dgm:pt>
    <dgm:pt modelId="{340F460E-0CFA-4016-AF75-58797D406D1E}" type="pres">
      <dgm:prSet presAssocID="{12D120B2-16FF-478A-AC6A-D79A32C6662E}" presName="pillar1" presStyleLbl="node1" presStyleIdx="0" presStyleCnt="3">
        <dgm:presLayoutVars>
          <dgm:bulletEnabled val="1"/>
        </dgm:presLayoutVars>
      </dgm:prSet>
      <dgm:spPr/>
      <dgm:t>
        <a:bodyPr/>
        <a:lstStyle/>
        <a:p>
          <a:endParaRPr lang="en-US"/>
        </a:p>
      </dgm:t>
    </dgm:pt>
    <dgm:pt modelId="{6679E0A2-23B5-4249-9C8B-0735F07C1716}" type="pres">
      <dgm:prSet presAssocID="{B798BEB0-F6E1-4C06-BFB7-E7CBD2368A6D}" presName="pillarX" presStyleLbl="node1" presStyleIdx="1" presStyleCnt="3">
        <dgm:presLayoutVars>
          <dgm:bulletEnabled val="1"/>
        </dgm:presLayoutVars>
      </dgm:prSet>
      <dgm:spPr/>
      <dgm:t>
        <a:bodyPr/>
        <a:lstStyle/>
        <a:p>
          <a:endParaRPr lang="en-US"/>
        </a:p>
      </dgm:t>
    </dgm:pt>
    <dgm:pt modelId="{EAA36F9B-640A-4EB0-859B-F69EB6FC5951}" type="pres">
      <dgm:prSet presAssocID="{2D22F32C-7C26-48B8-9EC5-EC85A01A6ABE}" presName="pillarX" presStyleLbl="node1" presStyleIdx="2" presStyleCnt="3">
        <dgm:presLayoutVars>
          <dgm:bulletEnabled val="1"/>
        </dgm:presLayoutVars>
      </dgm:prSet>
      <dgm:spPr/>
      <dgm:t>
        <a:bodyPr/>
        <a:lstStyle/>
        <a:p>
          <a:endParaRPr lang="en-US"/>
        </a:p>
      </dgm:t>
    </dgm:pt>
    <dgm:pt modelId="{17CCB604-ABC0-4F1A-B9C8-F13F2D1223AC}" type="pres">
      <dgm:prSet presAssocID="{12D120B2-16FF-478A-AC6A-D79A32C6662E}" presName="base" presStyleLbl="dkBgShp" presStyleIdx="1" presStyleCnt="2"/>
      <dgm:spPr/>
    </dgm:pt>
  </dgm:ptLst>
  <dgm:cxnLst>
    <dgm:cxn modelId="{909FDBED-3CF6-433F-AF2D-340A66949F25}" srcId="{12D120B2-16FF-478A-AC6A-D79A32C6662E}" destId="{2D22F32C-7C26-48B8-9EC5-EC85A01A6ABE}" srcOrd="2" destOrd="0" parTransId="{B1AD2450-E765-4AC3-81B8-768E21297776}" sibTransId="{B1822DE1-634D-41D5-8436-188EB17D2E93}"/>
    <dgm:cxn modelId="{BBCDBB2E-C9E5-4ED1-ACA5-BF8763270FC5}" type="presOf" srcId="{12D120B2-16FF-478A-AC6A-D79A32C6662E}" destId="{26EB6FF4-D1BE-42D3-A413-585A53E54125}" srcOrd="0" destOrd="0" presId="urn:microsoft.com/office/officeart/2005/8/layout/hList3"/>
    <dgm:cxn modelId="{5DA32E1B-B2E6-46D8-BCC8-DD03E874857F}" type="presOf" srcId="{2D22F32C-7C26-48B8-9EC5-EC85A01A6ABE}" destId="{EAA36F9B-640A-4EB0-859B-F69EB6FC5951}" srcOrd="0" destOrd="0" presId="urn:microsoft.com/office/officeart/2005/8/layout/hList3"/>
    <dgm:cxn modelId="{8352790D-6C03-4D8D-9E9F-DC4231A6B50B}" srcId="{4C635BDD-6F88-4930-9723-EFE619EC4961}" destId="{12D120B2-16FF-478A-AC6A-D79A32C6662E}" srcOrd="0" destOrd="0" parTransId="{9A46910F-B161-43CF-AD3E-64EA668F26A3}" sibTransId="{B8617408-2630-4525-B40F-37ADBD248854}"/>
    <dgm:cxn modelId="{7CCF234A-501F-47CD-8A40-4486F5756D35}" srcId="{12D120B2-16FF-478A-AC6A-D79A32C6662E}" destId="{B798BEB0-F6E1-4C06-BFB7-E7CBD2368A6D}" srcOrd="1" destOrd="0" parTransId="{D346799D-ABDE-4C20-BB9B-BC86C01FF5CD}" sibTransId="{2A2AF03E-DBFF-4722-A8B3-BA8BE09644A5}"/>
    <dgm:cxn modelId="{35512AFD-EAB0-4731-9E1F-A0F1099CC183}" type="presOf" srcId="{B798BEB0-F6E1-4C06-BFB7-E7CBD2368A6D}" destId="{6679E0A2-23B5-4249-9C8B-0735F07C1716}" srcOrd="0" destOrd="0" presId="urn:microsoft.com/office/officeart/2005/8/layout/hList3"/>
    <dgm:cxn modelId="{E1BC8AE0-2A5F-4356-8C69-150151B91E35}" type="presOf" srcId="{5EAEDAD5-5232-4B2B-A128-1EA0571D0461}" destId="{340F460E-0CFA-4016-AF75-58797D406D1E}" srcOrd="0" destOrd="0" presId="urn:microsoft.com/office/officeart/2005/8/layout/hList3"/>
    <dgm:cxn modelId="{AB8A3D8B-A624-45AF-BF19-309FAC1701A8}" srcId="{12D120B2-16FF-478A-AC6A-D79A32C6662E}" destId="{5EAEDAD5-5232-4B2B-A128-1EA0571D0461}" srcOrd="0" destOrd="0" parTransId="{F543041D-72E6-4D9E-AD50-67D0F64B63CE}" sibTransId="{20569DCA-BF4E-42E5-AAC9-F9F949309EB5}"/>
    <dgm:cxn modelId="{8F014E3A-9D5D-4885-A2D4-C3FC7A6EBD0E}" type="presOf" srcId="{4C635BDD-6F88-4930-9723-EFE619EC4961}" destId="{5437EE38-F2F3-4A92-8962-260240A1797C}" srcOrd="0" destOrd="0" presId="urn:microsoft.com/office/officeart/2005/8/layout/hList3"/>
    <dgm:cxn modelId="{840DDE9E-1DC5-43EE-9667-09272AD516EB}" type="presParOf" srcId="{5437EE38-F2F3-4A92-8962-260240A1797C}" destId="{26EB6FF4-D1BE-42D3-A413-585A53E54125}" srcOrd="0" destOrd="0" presId="urn:microsoft.com/office/officeart/2005/8/layout/hList3"/>
    <dgm:cxn modelId="{22C2401B-A2E0-4A5B-804E-A068467C3A32}" type="presParOf" srcId="{5437EE38-F2F3-4A92-8962-260240A1797C}" destId="{A6A23C54-CA80-4557-9C43-289883861E3E}" srcOrd="1" destOrd="0" presId="urn:microsoft.com/office/officeart/2005/8/layout/hList3"/>
    <dgm:cxn modelId="{10879172-DE80-4EAD-AAFC-7E593CB9DC55}" type="presParOf" srcId="{A6A23C54-CA80-4557-9C43-289883861E3E}" destId="{340F460E-0CFA-4016-AF75-58797D406D1E}" srcOrd="0" destOrd="0" presId="urn:microsoft.com/office/officeart/2005/8/layout/hList3"/>
    <dgm:cxn modelId="{22300D3C-00CF-4744-883E-217E1ECC4BBA}" type="presParOf" srcId="{A6A23C54-CA80-4557-9C43-289883861E3E}" destId="{6679E0A2-23B5-4249-9C8B-0735F07C1716}" srcOrd="1" destOrd="0" presId="urn:microsoft.com/office/officeart/2005/8/layout/hList3"/>
    <dgm:cxn modelId="{FDEE14B8-9F41-415B-8BEB-4FE51AB48897}" type="presParOf" srcId="{A6A23C54-CA80-4557-9C43-289883861E3E}" destId="{EAA36F9B-640A-4EB0-859B-F69EB6FC5951}" srcOrd="2" destOrd="0" presId="urn:microsoft.com/office/officeart/2005/8/layout/hList3"/>
    <dgm:cxn modelId="{B279A645-FE2B-48CB-9061-DF54BCA1C54E}" type="presParOf" srcId="{5437EE38-F2F3-4A92-8962-260240A1797C}" destId="{17CCB604-ABC0-4F1A-B9C8-F13F2D1223AC}" srcOrd="2" destOrd="0" presId="urn:microsoft.com/office/officeart/2005/8/layout/hList3"/>
  </dgm:cxnLst>
  <dgm:bg/>
  <dgm:whole/>
</dgm:dataModel>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4F78EF-4E6A-4762-8B32-786E8804E10E}" type="datetimeFigureOut">
              <a:rPr lang="en-US" smtClean="0"/>
              <a:pPr/>
              <a:t>6/12/2020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EB3D75-4EB6-4C92-A935-69CF6FBA4FC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CEB3D75-4EB6-4C92-A935-69CF6FBA4FC2}"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E3E125-0DE2-4424-90A4-345B3F06E08C}" type="datetime1">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AE799E-4148-4E09-925C-309D1AE9162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3AB5E6-F3DB-41B2-A775-F08477936BAC}" type="datetime1">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AE799E-4148-4E09-925C-309D1AE916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700924-B8FF-4EA9-A306-0C86BE5D566C}" type="datetime1">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AE799E-4148-4E09-925C-309D1AE916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5B1591-8E52-4B21-819D-80108662ED4F}" type="datetime1">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AE799E-4148-4E09-925C-309D1AE9162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56D3EF-47C7-4D40-B183-9916C9D15DE2}" type="datetime1">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AE799E-4148-4E09-925C-309D1AE9162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4E7739-A0B4-4DE8-8E0F-5BDF98AC2E48}" type="datetime1">
              <a:rPr lang="en-US" smtClean="0"/>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AE799E-4148-4E09-925C-309D1AE916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FA8335-5879-44D8-9623-E21E628084EF}" type="datetime1">
              <a:rPr lang="en-US" smtClean="0"/>
              <a:t>6/12/2020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AE799E-4148-4E09-925C-309D1AE9162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57E554-33E7-419E-8AB0-9AB249723E93}" type="datetime1">
              <a:rPr lang="en-US" smtClean="0"/>
              <a:t>6/12/2020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AE799E-4148-4E09-925C-309D1AE9162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7FE0AB-B642-4F2D-8434-623EFF834806}" type="datetime1">
              <a:rPr lang="en-US" smtClean="0"/>
              <a:t>6/12/2020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AE799E-4148-4E09-925C-309D1AE916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7AE0F0-08C7-4BDD-83AE-8DDC8F315E70}" type="datetime1">
              <a:rPr lang="en-US" smtClean="0"/>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AE799E-4148-4E09-925C-309D1AE916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EE8BDE-F50A-45BF-9A5A-01236B9EC7B8}" type="datetime1">
              <a:rPr lang="en-US" smtClean="0"/>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AE799E-4148-4E09-925C-309D1AE9162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24B7A7-484F-4A30-89DE-D4BFD94E8E7D}" type="datetime1">
              <a:rPr lang="en-US" smtClean="0"/>
              <a:t>6/12/2020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AE799E-4148-4E09-925C-309D1AE9162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0" y="0"/>
            <a:ext cx="9144000" cy="6858000"/>
            <a:chOff x="0" y="0"/>
            <a:chExt cx="9144000" cy="6858000"/>
          </a:xfrm>
        </p:grpSpPr>
        <p:pic>
          <p:nvPicPr>
            <p:cNvPr id="18434" name="Picture 2" descr="C:\Users\admin\Desktop\images.png"/>
            <p:cNvPicPr>
              <a:picLocks noChangeAspect="1" noChangeArrowheads="1"/>
            </p:cNvPicPr>
            <p:nvPr/>
          </p:nvPicPr>
          <p:blipFill>
            <a:blip r:embed="rId2"/>
            <a:srcRect/>
            <a:stretch>
              <a:fillRect/>
            </a:stretch>
          </p:blipFill>
          <p:spPr bwMode="auto">
            <a:xfrm>
              <a:off x="0" y="0"/>
              <a:ext cx="9144000" cy="6858000"/>
            </a:xfrm>
            <a:prstGeom prst="rect">
              <a:avLst/>
            </a:prstGeom>
            <a:ln w="228600" cap="sq" cmpd="thickThin">
              <a:solidFill>
                <a:srgbClr val="000000"/>
              </a:solidFill>
              <a:prstDash val="solid"/>
              <a:miter lim="800000"/>
            </a:ln>
            <a:effectLst>
              <a:innerShdw blurRad="76200">
                <a:srgbClr val="000000"/>
              </a:innerShdw>
            </a:effectLst>
          </p:spPr>
        </p:pic>
        <p:pic>
          <p:nvPicPr>
            <p:cNvPr id="18435" name="Picture 3" descr="C:\Users\admin\Desktop\careers.png"/>
            <p:cNvPicPr>
              <a:picLocks noChangeAspect="1" noChangeArrowheads="1"/>
            </p:cNvPicPr>
            <p:nvPr/>
          </p:nvPicPr>
          <p:blipFill>
            <a:blip r:embed="rId3"/>
            <a:srcRect/>
            <a:stretch>
              <a:fillRect/>
            </a:stretch>
          </p:blipFill>
          <p:spPr bwMode="auto">
            <a:xfrm>
              <a:off x="990600" y="1752600"/>
              <a:ext cx="7391400" cy="3733800"/>
            </a:xfrm>
            <a:prstGeom prst="rect">
              <a:avLst/>
            </a:prstGeom>
            <a:noFill/>
          </p:spPr>
        </p:pic>
        <p:sp>
          <p:nvSpPr>
            <p:cNvPr id="5" name="TextBox 4"/>
            <p:cNvSpPr txBox="1"/>
            <p:nvPr/>
          </p:nvSpPr>
          <p:spPr>
            <a:xfrm>
              <a:off x="609600" y="304800"/>
              <a:ext cx="7620000" cy="400110"/>
            </a:xfrm>
            <a:prstGeom prst="rect">
              <a:avLst/>
            </a:prstGeom>
            <a:noFill/>
          </p:spPr>
          <p:txBody>
            <a:bodyPr wrap="square" rtlCol="0">
              <a:spAutoFit/>
            </a:bodyPr>
            <a:lstStyle/>
            <a:p>
              <a:pPr algn="ctr"/>
              <a:r>
                <a:rPr lang="en-US" sz="2000" b="1" dirty="0" smtClean="0">
                  <a:latin typeface="Times New Roman" pitchFamily="18" charset="0"/>
                  <a:cs typeface="Times New Roman" pitchFamily="18" charset="0"/>
                </a:rPr>
                <a:t>THAKUR COLLEGE OF SCIENCE &amp; COMMERCE </a:t>
              </a:r>
              <a:endParaRPr lang="en-US" sz="2000" b="1" dirty="0">
                <a:latin typeface="Times New Roman" pitchFamily="18" charset="0"/>
                <a:cs typeface="Times New Roman" pitchFamily="18" charset="0"/>
              </a:endParaRPr>
            </a:p>
          </p:txBody>
        </p:sp>
        <p:sp>
          <p:nvSpPr>
            <p:cNvPr id="6" name="TextBox 5"/>
            <p:cNvSpPr txBox="1"/>
            <p:nvPr/>
          </p:nvSpPr>
          <p:spPr>
            <a:xfrm>
              <a:off x="533400" y="914400"/>
              <a:ext cx="8153400" cy="769441"/>
            </a:xfrm>
            <a:prstGeom prst="rect">
              <a:avLst/>
            </a:prstGeom>
            <a:noFill/>
          </p:spPr>
          <p:txBody>
            <a:bodyPr wrap="square" rtlCol="0">
              <a:spAutoFit/>
            </a:bodyPr>
            <a:lstStyle/>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CAREERS IN ADVERTISING </a:t>
              </a:r>
              <a:endParaRPr lang="en-US"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7" name="TextBox 6"/>
            <p:cNvSpPr txBox="1"/>
            <p:nvPr/>
          </p:nvSpPr>
          <p:spPr>
            <a:xfrm>
              <a:off x="2514600" y="5638800"/>
              <a:ext cx="4343400" cy="369332"/>
            </a:xfrm>
            <a:prstGeom prst="rect">
              <a:avLst/>
            </a:prstGeom>
            <a:noFill/>
          </p:spPr>
          <p:txBody>
            <a:bodyPr wrap="square" rtlCol="0">
              <a:spAutoFit/>
            </a:bodyPr>
            <a:lstStyle/>
            <a:p>
              <a:pPr algn="ctr"/>
              <a:r>
                <a:rPr lang="en-US" b="1" u="sng" dirty="0" smtClean="0">
                  <a:latin typeface="Times New Roman" pitchFamily="18" charset="0"/>
                  <a:cs typeface="Times New Roman" pitchFamily="18" charset="0"/>
                </a:rPr>
                <a:t>DEPARTMENT OF COMMERCE </a:t>
              </a:r>
              <a:endParaRPr lang="en-US" b="1" u="sng" dirty="0">
                <a:latin typeface="Times New Roman" pitchFamily="18" charset="0"/>
                <a:cs typeface="Times New Roman" pitchFamily="18" charset="0"/>
              </a:endParaRPr>
            </a:p>
          </p:txBody>
        </p:sp>
        <p:sp>
          <p:nvSpPr>
            <p:cNvPr id="8" name="TextBox 7"/>
            <p:cNvSpPr txBox="1"/>
            <p:nvPr/>
          </p:nvSpPr>
          <p:spPr>
            <a:xfrm>
              <a:off x="3124200" y="6019800"/>
              <a:ext cx="3048000" cy="369332"/>
            </a:xfrm>
            <a:prstGeom prst="rect">
              <a:avLst/>
            </a:prstGeom>
            <a:noFill/>
          </p:spPr>
          <p:txBody>
            <a:bodyPr wrap="square" rtlCol="0">
              <a:spAutoFit/>
            </a:bodyPr>
            <a:lstStyle/>
            <a:p>
              <a:pPr algn="ctr"/>
              <a:endParaRPr lang="en-US" dirty="0">
                <a:latin typeface="Times New Roman" pitchFamily="18" charset="0"/>
                <a:cs typeface="Times New Roman" pitchFamily="18" charset="0"/>
              </a:endParaRPr>
            </a:p>
          </p:txBody>
        </p:sp>
        <p:cxnSp>
          <p:nvCxnSpPr>
            <p:cNvPr id="10" name="Straight Connector 9"/>
            <p:cNvCxnSpPr/>
            <p:nvPr/>
          </p:nvCxnSpPr>
          <p:spPr>
            <a:xfrm>
              <a:off x="228600" y="762000"/>
              <a:ext cx="8610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52400" y="152400"/>
          <a:ext cx="8839200" cy="655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52400" y="152400"/>
          <a:ext cx="8839200" cy="655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28600" y="0"/>
            <a:ext cx="8686800" cy="6722209"/>
            <a:chOff x="228600" y="0"/>
            <a:chExt cx="8686800" cy="6722209"/>
          </a:xfrm>
        </p:grpSpPr>
        <p:pic>
          <p:nvPicPr>
            <p:cNvPr id="3074" name="Picture 2" descr="C:\Users\admin\Desktop\advertising-clipart-1.gif"/>
            <p:cNvPicPr>
              <a:picLocks noChangeAspect="1" noChangeArrowheads="1"/>
            </p:cNvPicPr>
            <p:nvPr/>
          </p:nvPicPr>
          <p:blipFill>
            <a:blip r:embed="rId2"/>
            <a:srcRect/>
            <a:stretch>
              <a:fillRect/>
            </a:stretch>
          </p:blipFill>
          <p:spPr bwMode="auto">
            <a:xfrm>
              <a:off x="2362200" y="0"/>
              <a:ext cx="6096000" cy="3367851"/>
            </a:xfrm>
            <a:prstGeom prst="rect">
              <a:avLst/>
            </a:prstGeom>
            <a:noFill/>
          </p:spPr>
        </p:pic>
        <p:sp>
          <p:nvSpPr>
            <p:cNvPr id="4" name="TextBox 3"/>
            <p:cNvSpPr txBox="1"/>
            <p:nvPr/>
          </p:nvSpPr>
          <p:spPr>
            <a:xfrm>
              <a:off x="457200" y="533400"/>
              <a:ext cx="7239000" cy="3785652"/>
            </a:xfrm>
            <a:prstGeom prst="rect">
              <a:avLst/>
            </a:prstGeom>
            <a:noFill/>
          </p:spPr>
          <p:txBody>
            <a:bodyPr wrap="square" rtlCol="0">
              <a:spAutoFit/>
            </a:bodyPr>
            <a:lstStyle/>
            <a:p>
              <a:pPr lvl="0"/>
              <a:r>
                <a:rPr lang="en-US" sz="2800" dirty="0" smtClean="0">
                  <a:solidFill>
                    <a:srgbClr val="000000"/>
                  </a:solidFill>
                  <a:latin typeface="Times New Roman" pitchFamily="18" charset="0"/>
                  <a:cs typeface="Times New Roman" pitchFamily="18" charset="0"/>
                </a:rPr>
                <a:t>To get into</a:t>
              </a:r>
            </a:p>
            <a:p>
              <a:pPr lvl="0"/>
              <a:r>
                <a:rPr lang="en-US" sz="2800" dirty="0" smtClean="0">
                  <a:solidFill>
                    <a:srgbClr val="000000"/>
                  </a:solidFill>
                  <a:latin typeface="Times New Roman" pitchFamily="18" charset="0"/>
                  <a:cs typeface="Times New Roman" pitchFamily="18" charset="0"/>
                </a:rPr>
                <a:t> a specific </a:t>
              </a:r>
            </a:p>
            <a:p>
              <a:pPr lvl="0"/>
              <a:r>
                <a:rPr lang="en-US" sz="2800" dirty="0" smtClean="0">
                  <a:solidFill>
                    <a:srgbClr val="000000"/>
                  </a:solidFill>
                  <a:latin typeface="Times New Roman" pitchFamily="18" charset="0"/>
                  <a:cs typeface="Times New Roman" pitchFamily="18" charset="0"/>
                </a:rPr>
                <a:t>department </a:t>
              </a:r>
            </a:p>
            <a:p>
              <a:pPr lvl="0"/>
              <a:r>
                <a:rPr lang="en-US" sz="2800" dirty="0" smtClean="0">
                  <a:solidFill>
                    <a:srgbClr val="000000"/>
                  </a:solidFill>
                  <a:latin typeface="Times New Roman" pitchFamily="18" charset="0"/>
                  <a:cs typeface="Times New Roman" pitchFamily="18" charset="0"/>
                </a:rPr>
                <a:t>of an advertisement </a:t>
              </a:r>
            </a:p>
            <a:p>
              <a:pPr lvl="0"/>
              <a:r>
                <a:rPr lang="en-US" sz="2800" dirty="0" smtClean="0">
                  <a:solidFill>
                    <a:srgbClr val="000000"/>
                  </a:solidFill>
                  <a:latin typeface="Times New Roman" pitchFamily="18" charset="0"/>
                  <a:cs typeface="Times New Roman" pitchFamily="18" charset="0"/>
                </a:rPr>
                <a:t>agency, you could choose from the</a:t>
              </a:r>
            </a:p>
            <a:p>
              <a:pPr lvl="0"/>
              <a:r>
                <a:rPr lang="en-US" sz="2800" dirty="0" smtClean="0">
                  <a:solidFill>
                    <a:srgbClr val="000000"/>
                  </a:solidFill>
                  <a:latin typeface="Times New Roman" pitchFamily="18" charset="0"/>
                  <a:cs typeface="Times New Roman" pitchFamily="18" charset="0"/>
                </a:rPr>
                <a:t>following courses:</a:t>
              </a:r>
              <a:r>
                <a:rPr lang="en-US" sz="2400" dirty="0" smtClean="0">
                  <a:solidFill>
                    <a:srgbClr val="000000"/>
                  </a:solidFill>
                  <a:latin typeface="Times New Roman" pitchFamily="18" charset="0"/>
                  <a:cs typeface="Times New Roman" pitchFamily="18" charset="0"/>
                </a:rPr>
                <a:t/>
              </a:r>
              <a:br>
                <a:rPr lang="en-US" sz="2400" dirty="0" smtClean="0">
                  <a:solidFill>
                    <a:srgbClr val="000000"/>
                  </a:solidFill>
                  <a:latin typeface="Times New Roman" pitchFamily="18" charset="0"/>
                  <a:cs typeface="Times New Roman" pitchFamily="18" charset="0"/>
                </a:rPr>
              </a:br>
              <a:r>
                <a:rPr lang="en-US" sz="2400" dirty="0" smtClean="0">
                  <a:solidFill>
                    <a:srgbClr val="000000"/>
                  </a:solidFill>
                  <a:latin typeface="Times New Roman" pitchFamily="18" charset="0"/>
                  <a:cs typeface="Times New Roman" pitchFamily="18" charset="0"/>
                </a:rPr>
                <a:t/>
              </a:r>
              <a:br>
                <a:rPr lang="en-US" sz="2400" dirty="0" smtClean="0">
                  <a:solidFill>
                    <a:srgbClr val="000000"/>
                  </a:solidFill>
                  <a:latin typeface="Times New Roman" pitchFamily="18" charset="0"/>
                  <a:cs typeface="Times New Roman" pitchFamily="18" charset="0"/>
                </a:rPr>
              </a:br>
              <a:endParaRPr lang="en-US" sz="2400" dirty="0" smtClean="0">
                <a:solidFill>
                  <a:srgbClr val="3274DA"/>
                </a:solidFill>
                <a:latin typeface="Times New Roman" pitchFamily="18" charset="0"/>
                <a:cs typeface="Times New Roman" pitchFamily="18" charset="0"/>
              </a:endParaRPr>
            </a:p>
            <a:p>
              <a:endParaRPr lang="en-US" sz="2400" dirty="0"/>
            </a:p>
          </p:txBody>
        </p:sp>
        <p:sp>
          <p:nvSpPr>
            <p:cNvPr id="5" name="TextBox 4"/>
            <p:cNvSpPr txBox="1"/>
            <p:nvPr/>
          </p:nvSpPr>
          <p:spPr>
            <a:xfrm>
              <a:off x="228600" y="3429000"/>
              <a:ext cx="8686800" cy="329320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600" dirty="0" smtClean="0">
                  <a:solidFill>
                    <a:srgbClr val="000000"/>
                  </a:solidFill>
                  <a:latin typeface="Times New Roman" pitchFamily="18" charset="0"/>
                  <a:cs typeface="Times New Roman" pitchFamily="18" charset="0"/>
                </a:rPr>
                <a:t>1.    Client Servicing: A post graduate diploma or an MBA in  </a:t>
              </a:r>
            </a:p>
            <a:p>
              <a:r>
                <a:rPr lang="en-US" sz="2600" dirty="0" smtClean="0">
                  <a:solidFill>
                    <a:srgbClr val="000000"/>
                  </a:solidFill>
                  <a:latin typeface="Times New Roman" pitchFamily="18" charset="0"/>
                  <a:cs typeface="Times New Roman" pitchFamily="18" charset="0"/>
                </a:rPr>
                <a:t>       marketing</a:t>
              </a:r>
              <a:br>
                <a:rPr lang="en-US" sz="2600" dirty="0" smtClean="0">
                  <a:solidFill>
                    <a:srgbClr val="000000"/>
                  </a:solidFill>
                  <a:latin typeface="Times New Roman" pitchFamily="18" charset="0"/>
                  <a:cs typeface="Times New Roman" pitchFamily="18" charset="0"/>
                </a:rPr>
              </a:br>
              <a:r>
                <a:rPr lang="en-US" sz="2600" dirty="0" smtClean="0">
                  <a:solidFill>
                    <a:srgbClr val="000000"/>
                  </a:solidFill>
                  <a:latin typeface="Times New Roman" pitchFamily="18" charset="0"/>
                  <a:cs typeface="Times New Roman" pitchFamily="18" charset="0"/>
                </a:rPr>
                <a:t>2.    Studio: Course in commercial art or fine arts (BFA or </a:t>
              </a:r>
            </a:p>
            <a:p>
              <a:r>
                <a:rPr lang="en-US" sz="2600" dirty="0" smtClean="0">
                  <a:solidFill>
                    <a:srgbClr val="000000"/>
                  </a:solidFill>
                  <a:latin typeface="Times New Roman" pitchFamily="18" charset="0"/>
                  <a:cs typeface="Times New Roman" pitchFamily="18" charset="0"/>
                </a:rPr>
                <a:t>        MFA)</a:t>
              </a:r>
              <a:br>
                <a:rPr lang="en-US" sz="2600" dirty="0" smtClean="0">
                  <a:solidFill>
                    <a:srgbClr val="000000"/>
                  </a:solidFill>
                  <a:latin typeface="Times New Roman" pitchFamily="18" charset="0"/>
                  <a:cs typeface="Times New Roman" pitchFamily="18" charset="0"/>
                </a:rPr>
              </a:br>
              <a:r>
                <a:rPr lang="en-US" sz="2600" dirty="0" smtClean="0">
                  <a:solidFill>
                    <a:srgbClr val="000000"/>
                  </a:solidFill>
                  <a:latin typeface="Times New Roman" pitchFamily="18" charset="0"/>
                  <a:cs typeface="Times New Roman" pitchFamily="18" charset="0"/>
                </a:rPr>
                <a:t>3.    Media: Journalism, Mass Communication or an MBA</a:t>
              </a:r>
              <a:br>
                <a:rPr lang="en-US" sz="2600" dirty="0" smtClean="0">
                  <a:solidFill>
                    <a:srgbClr val="000000"/>
                  </a:solidFill>
                  <a:latin typeface="Times New Roman" pitchFamily="18" charset="0"/>
                  <a:cs typeface="Times New Roman" pitchFamily="18" charset="0"/>
                </a:rPr>
              </a:br>
              <a:r>
                <a:rPr lang="en-US" sz="2600" dirty="0" smtClean="0">
                  <a:solidFill>
                    <a:srgbClr val="000000"/>
                  </a:solidFill>
                  <a:latin typeface="Times New Roman" pitchFamily="18" charset="0"/>
                  <a:cs typeface="Times New Roman" pitchFamily="18" charset="0"/>
                </a:rPr>
                <a:t>4.    Finance: CA, ICWA, MBA (Finance)</a:t>
              </a:r>
              <a:br>
                <a:rPr lang="en-US" sz="2600" dirty="0" smtClean="0">
                  <a:solidFill>
                    <a:srgbClr val="000000"/>
                  </a:solidFill>
                  <a:latin typeface="Times New Roman" pitchFamily="18" charset="0"/>
                  <a:cs typeface="Times New Roman" pitchFamily="18" charset="0"/>
                </a:rPr>
              </a:br>
              <a:r>
                <a:rPr lang="en-US" sz="2600" dirty="0" smtClean="0">
                  <a:solidFill>
                    <a:srgbClr val="000000"/>
                  </a:solidFill>
                  <a:latin typeface="Times New Roman" pitchFamily="18" charset="0"/>
                  <a:cs typeface="Times New Roman" pitchFamily="18" charset="0"/>
                </a:rPr>
                <a:t>5.    Films: </a:t>
              </a:r>
              <a:r>
                <a:rPr lang="en-US" sz="2600" dirty="0" err="1" smtClean="0">
                  <a:solidFill>
                    <a:srgbClr val="000000"/>
                  </a:solidFill>
                  <a:latin typeface="Times New Roman" pitchFamily="18" charset="0"/>
                  <a:cs typeface="Times New Roman" pitchFamily="18" charset="0"/>
                </a:rPr>
                <a:t>Specialisation</a:t>
              </a:r>
              <a:r>
                <a:rPr lang="en-US" sz="2600" dirty="0" smtClean="0">
                  <a:solidFill>
                    <a:srgbClr val="000000"/>
                  </a:solidFill>
                  <a:latin typeface="Times New Roman" pitchFamily="18" charset="0"/>
                  <a:cs typeface="Times New Roman" pitchFamily="18" charset="0"/>
                </a:rPr>
                <a:t> in audio visuals</a:t>
              </a:r>
              <a:br>
                <a:rPr lang="en-US" sz="2600" dirty="0" smtClean="0">
                  <a:solidFill>
                    <a:srgbClr val="000000"/>
                  </a:solidFill>
                  <a:latin typeface="Times New Roman" pitchFamily="18" charset="0"/>
                  <a:cs typeface="Times New Roman" pitchFamily="18" charset="0"/>
                </a:rPr>
              </a:br>
              <a:r>
                <a:rPr lang="en-US" sz="2600" dirty="0" smtClean="0">
                  <a:solidFill>
                    <a:srgbClr val="000000"/>
                  </a:solidFill>
                  <a:latin typeface="Times New Roman" pitchFamily="18" charset="0"/>
                  <a:cs typeface="Times New Roman" pitchFamily="18" charset="0"/>
                </a:rPr>
                <a:t>6.    Production: A course in printing and pre – press processes.</a:t>
              </a:r>
              <a:endParaRPr lang="en-US" sz="2600" dirty="0"/>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p:nvPr/>
        </p:nvGrpSpPr>
        <p:grpSpPr>
          <a:xfrm>
            <a:off x="0" y="0"/>
            <a:ext cx="9144000" cy="6858000"/>
            <a:chOff x="0" y="0"/>
            <a:chExt cx="9144000" cy="6858000"/>
          </a:xfrm>
        </p:grpSpPr>
        <p:pic>
          <p:nvPicPr>
            <p:cNvPr id="18434" name="Picture 2" descr="C:\Users\admin\Desktop\images.png"/>
            <p:cNvPicPr>
              <a:picLocks noChangeAspect="1" noChangeArrowheads="1"/>
            </p:cNvPicPr>
            <p:nvPr/>
          </p:nvPicPr>
          <p:blipFill>
            <a:blip r:embed="rId2"/>
            <a:srcRect/>
            <a:stretch>
              <a:fillRect/>
            </a:stretch>
          </p:blipFill>
          <p:spPr bwMode="auto">
            <a:xfrm>
              <a:off x="0" y="0"/>
              <a:ext cx="9144000" cy="6858000"/>
            </a:xfrm>
            <a:prstGeom prst="rect">
              <a:avLst/>
            </a:prstGeom>
            <a:ln w="228600" cap="sq" cmpd="thickThin">
              <a:solidFill>
                <a:srgbClr val="000000"/>
              </a:solidFill>
              <a:prstDash val="solid"/>
              <a:miter lim="800000"/>
            </a:ln>
            <a:effectLst>
              <a:innerShdw blurRad="76200">
                <a:srgbClr val="000000"/>
              </a:innerShdw>
            </a:effectLst>
          </p:spPr>
        </p:pic>
        <p:pic>
          <p:nvPicPr>
            <p:cNvPr id="18435" name="Picture 3" descr="C:\Users\admin\Desktop\careers.png"/>
            <p:cNvPicPr>
              <a:picLocks noChangeAspect="1" noChangeArrowheads="1"/>
            </p:cNvPicPr>
            <p:nvPr/>
          </p:nvPicPr>
          <p:blipFill>
            <a:blip r:embed="rId3"/>
            <a:srcRect/>
            <a:stretch>
              <a:fillRect/>
            </a:stretch>
          </p:blipFill>
          <p:spPr bwMode="auto">
            <a:xfrm>
              <a:off x="990600" y="1143000"/>
              <a:ext cx="7391400" cy="4343400"/>
            </a:xfrm>
            <a:prstGeom prst="rect">
              <a:avLst/>
            </a:prstGeom>
            <a:noFill/>
          </p:spPr>
        </p:pic>
        <p:sp>
          <p:nvSpPr>
            <p:cNvPr id="5" name="TextBox 4"/>
            <p:cNvSpPr txBox="1"/>
            <p:nvPr/>
          </p:nvSpPr>
          <p:spPr>
            <a:xfrm>
              <a:off x="609600" y="304800"/>
              <a:ext cx="7620000" cy="400110"/>
            </a:xfrm>
            <a:prstGeom prst="rect">
              <a:avLst/>
            </a:prstGeom>
            <a:noFill/>
          </p:spPr>
          <p:txBody>
            <a:bodyPr wrap="square" rtlCol="0">
              <a:spAutoFit/>
            </a:bodyPr>
            <a:lstStyle/>
            <a:p>
              <a:pPr algn="ctr"/>
              <a:r>
                <a:rPr lang="en-US" sz="2000" b="1" dirty="0" smtClean="0">
                  <a:latin typeface="Times New Roman" pitchFamily="18" charset="0"/>
                  <a:cs typeface="Times New Roman" pitchFamily="18" charset="0"/>
                </a:rPr>
                <a:t> </a:t>
              </a:r>
              <a:endParaRPr lang="en-US" sz="2000" b="1" dirty="0">
                <a:latin typeface="Times New Roman" pitchFamily="18" charset="0"/>
                <a:cs typeface="Times New Roman" pitchFamily="18" charset="0"/>
              </a:endParaRPr>
            </a:p>
          </p:txBody>
        </p:sp>
        <p:sp>
          <p:nvSpPr>
            <p:cNvPr id="6" name="TextBox 5"/>
            <p:cNvSpPr txBox="1"/>
            <p:nvPr/>
          </p:nvSpPr>
          <p:spPr>
            <a:xfrm>
              <a:off x="457200" y="228600"/>
              <a:ext cx="8153400" cy="769441"/>
            </a:xfrm>
            <a:prstGeom prst="rect">
              <a:avLst/>
            </a:prstGeom>
            <a:noFill/>
          </p:spPr>
          <p:txBody>
            <a:bodyPr wrap="square" rtlCol="0">
              <a:spAutoFit/>
            </a:bodyPr>
            <a:lstStyle/>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CAREERS IN ADVERTISING </a:t>
              </a:r>
              <a:endParaRPr lang="en-US"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7" name="TextBox 6"/>
            <p:cNvSpPr txBox="1"/>
            <p:nvPr/>
          </p:nvSpPr>
          <p:spPr>
            <a:xfrm>
              <a:off x="1752600" y="5562600"/>
              <a:ext cx="5867400" cy="1015663"/>
            </a:xfrm>
            <a:prstGeom prst="rect">
              <a:avLst/>
            </a:prstGeom>
            <a:noFill/>
          </p:spPr>
          <p:txBody>
            <a:bodyPr wrap="square" rtlCol="0">
              <a:spAutoFit/>
            </a:bodyPr>
            <a:lstStyle/>
            <a:p>
              <a:pPr algn="ctr"/>
              <a:r>
                <a:rPr lang="en-US" sz="6000" b="1" u="sng" dirty="0" smtClean="0">
                  <a:latin typeface="Times New Roman" pitchFamily="18" charset="0"/>
                  <a:cs typeface="Times New Roman" pitchFamily="18" charset="0"/>
                </a:rPr>
                <a:t>THANK YOU !</a:t>
              </a:r>
              <a:endParaRPr lang="en-US" sz="6000" b="1" u="sng" dirty="0">
                <a:latin typeface="Times New Roman" pitchFamily="18" charset="0"/>
                <a:cs typeface="Times New Roman" pitchFamily="18" charset="0"/>
              </a:endParaRPr>
            </a:p>
          </p:txBody>
        </p:sp>
        <p:sp>
          <p:nvSpPr>
            <p:cNvPr id="8" name="TextBox 7"/>
            <p:cNvSpPr txBox="1"/>
            <p:nvPr/>
          </p:nvSpPr>
          <p:spPr>
            <a:xfrm>
              <a:off x="3124200" y="6019800"/>
              <a:ext cx="3048000" cy="369332"/>
            </a:xfrm>
            <a:prstGeom prst="rect">
              <a:avLst/>
            </a:prstGeom>
            <a:noFill/>
          </p:spPr>
          <p:txBody>
            <a:bodyPr wrap="square" rtlCol="0">
              <a:spAutoFit/>
            </a:bodyPr>
            <a:lstStyle/>
            <a:p>
              <a:pPr algn="ctr"/>
              <a:endParaRPr lang="en-US" dirty="0">
                <a:latin typeface="Times New Roman" pitchFamily="18" charset="0"/>
                <a:cs typeface="Times New Roman" pitchFamily="18" charset="0"/>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descr="C:\Users\admin\Desktop\best-advertising-agency.png"/>
          <p:cNvPicPr>
            <a:picLocks noChangeAspect="1" noChangeArrowheads="1"/>
          </p:cNvPicPr>
          <p:nvPr/>
        </p:nvPicPr>
        <p:blipFill>
          <a:blip r:embed="rId2"/>
          <a:srcRect/>
          <a:stretch>
            <a:fillRect/>
          </a:stretch>
        </p:blipFill>
        <p:spPr bwMode="auto">
          <a:xfrm>
            <a:off x="0" y="2514600"/>
            <a:ext cx="8915400" cy="4982764"/>
          </a:xfrm>
          <a:prstGeom prst="rect">
            <a:avLst/>
          </a:prstGeom>
          <a:noFill/>
        </p:spPr>
      </p:pic>
      <p:sp>
        <p:nvSpPr>
          <p:cNvPr id="3" name="TextBox 2"/>
          <p:cNvSpPr txBox="1"/>
          <p:nvPr/>
        </p:nvSpPr>
        <p:spPr>
          <a:xfrm>
            <a:off x="838200" y="381000"/>
            <a:ext cx="7162800" cy="584775"/>
          </a:xfrm>
          <a:prstGeom prst="rect">
            <a:avLst/>
          </a:prstGeom>
          <a:solidFill>
            <a:schemeClr val="accent4">
              <a:lumMod val="20000"/>
              <a:lumOff val="80000"/>
            </a:schemeClr>
          </a:solidFill>
          <a:ln>
            <a:solidFill>
              <a:schemeClr val="accent4">
                <a:lumMod val="75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3200" b="1" dirty="0" smtClean="0">
                <a:ln w="1905">
                  <a:solidFill>
                    <a:schemeClr val="accent4">
                      <a:lumMod val="75000"/>
                    </a:schemeClr>
                  </a:solidFill>
                </a:ln>
                <a:solidFill>
                  <a:schemeClr val="accent4">
                    <a:lumMod val="75000"/>
                  </a:schemeClr>
                </a:solidFill>
                <a:effectLst>
                  <a:innerShdw blurRad="69850" dist="43180" dir="5400000">
                    <a:srgbClr val="000000">
                      <a:alpha val="65000"/>
                    </a:srgbClr>
                  </a:innerShdw>
                </a:effectLst>
                <a:latin typeface="Times New Roman" pitchFamily="18" charset="0"/>
                <a:cs typeface="Times New Roman" pitchFamily="18" charset="0"/>
              </a:rPr>
              <a:t>CAREERS  IN ADVERTISING </a:t>
            </a:r>
            <a:endParaRPr lang="en-US" sz="3200" b="1" dirty="0">
              <a:ln w="1905">
                <a:solidFill>
                  <a:schemeClr val="accent4">
                    <a:lumMod val="75000"/>
                  </a:schemeClr>
                </a:solidFill>
              </a:ln>
              <a:solidFill>
                <a:schemeClr val="accent4">
                  <a:lumMod val="75000"/>
                </a:schemeClr>
              </a:soli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4" name="TextBox 3"/>
          <p:cNvSpPr txBox="1"/>
          <p:nvPr/>
        </p:nvSpPr>
        <p:spPr>
          <a:xfrm>
            <a:off x="304800" y="1066800"/>
            <a:ext cx="8839200" cy="2308324"/>
          </a:xfrm>
          <a:prstGeom prst="rect">
            <a:avLst/>
          </a:prstGeom>
          <a:noFill/>
        </p:spPr>
        <p:txBody>
          <a:bodyPr wrap="square" rtlCol="0">
            <a:spAutoFit/>
          </a:bodyPr>
          <a:lstStyle/>
          <a:p>
            <a:pPr algn="ctr"/>
            <a:r>
              <a:rPr lang="en-US" b="1" dirty="0">
                <a:solidFill>
                  <a:schemeClr val="accent4">
                    <a:lumMod val="50000"/>
                  </a:schemeClr>
                </a:solidFill>
                <a:latin typeface="Times New Roman" pitchFamily="18" charset="0"/>
                <a:cs typeface="Times New Roman" pitchFamily="18" charset="0"/>
              </a:rPr>
              <a:t>A career in advertising is a lucrative employment option that one can choose in the rapidly growing Indian economy. Advertising agencies generally prefer highly creative and talented individuals who can think independently and at the same time work as excellent team players. If you are interested in pursuing a career in advertising, you must be highly target oriented and willing to work in a pressure cooker like environment. Since this industry is very competitive, you must be willing to give your best at all times to make a successful career</a:t>
            </a:r>
            <a:r>
              <a:rPr lang="en-US" b="1" dirty="0" smtClean="0">
                <a:solidFill>
                  <a:schemeClr val="accent4">
                    <a:lumMod val="50000"/>
                  </a:schemeClr>
                </a:solidFill>
                <a:latin typeface="Times New Roman" pitchFamily="18" charset="0"/>
                <a:cs typeface="Times New Roman" pitchFamily="18" charset="0"/>
              </a:rPr>
              <a:t>.</a:t>
            </a:r>
          </a:p>
          <a:p>
            <a:pPr algn="ctr"/>
            <a:r>
              <a:rPr lang="en-US" b="1" dirty="0" smtClean="0">
                <a:solidFill>
                  <a:schemeClr val="accent4">
                    <a:lumMod val="50000"/>
                  </a:schemeClr>
                </a:solidFill>
                <a:latin typeface="Times New Roman" pitchFamily="18" charset="0"/>
                <a:cs typeface="Times New Roman" pitchFamily="18" charset="0"/>
                <a:hlinkClick r:id="rId3" action="ppaction://hlinksldjump"/>
              </a:rPr>
              <a:t>https://youtu.be/UpPtZb_vLyo</a:t>
            </a:r>
            <a:endParaRPr lang="en-US" b="1" dirty="0">
              <a:solidFill>
                <a:schemeClr val="accent4">
                  <a:lumMod val="50000"/>
                </a:schemeClr>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rumpled salmon pink paper textured background design element ..."/>
          <p:cNvPicPr>
            <a:picLocks noChangeAspect="1" noChangeArrowheads="1"/>
          </p:cNvPicPr>
          <p:nvPr/>
        </p:nvPicPr>
        <p:blipFill>
          <a:blip r:embed="rId2"/>
          <a:srcRect/>
          <a:stretch>
            <a:fillRect/>
          </a:stretch>
        </p:blipFill>
        <p:spPr bwMode="auto">
          <a:xfrm>
            <a:off x="0" y="1"/>
            <a:ext cx="9144000" cy="6858000"/>
          </a:xfrm>
          <a:prstGeom prst="rect">
            <a:avLst/>
          </a:prstGeom>
          <a:noFill/>
        </p:spPr>
      </p:pic>
      <p:sp>
        <p:nvSpPr>
          <p:cNvPr id="4" name="TextBox 3"/>
          <p:cNvSpPr txBox="1"/>
          <p:nvPr/>
        </p:nvSpPr>
        <p:spPr>
          <a:xfrm>
            <a:off x="838200" y="381000"/>
            <a:ext cx="7162800" cy="1077218"/>
          </a:xfrm>
          <a:prstGeom prst="rect">
            <a:avLst/>
          </a:prstGeom>
          <a:solidFill>
            <a:schemeClr val="accent4">
              <a:lumMod val="20000"/>
              <a:lumOff val="80000"/>
            </a:schemeClr>
          </a:solidFill>
          <a:ln>
            <a:solidFill>
              <a:schemeClr val="accent4">
                <a:lumMod val="75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3200" b="1" dirty="0" smtClean="0">
                <a:ln w="1905">
                  <a:solidFill>
                    <a:schemeClr val="accent4">
                      <a:lumMod val="75000"/>
                    </a:schemeClr>
                  </a:solidFill>
                </a:ln>
                <a:solidFill>
                  <a:schemeClr val="accent4">
                    <a:lumMod val="75000"/>
                  </a:schemeClr>
                </a:solidFill>
                <a:effectLst>
                  <a:innerShdw blurRad="69850" dist="43180" dir="5400000">
                    <a:srgbClr val="000000">
                      <a:alpha val="65000"/>
                    </a:srgbClr>
                  </a:innerShdw>
                </a:effectLst>
                <a:latin typeface="Times New Roman" pitchFamily="18" charset="0"/>
                <a:cs typeface="Times New Roman" pitchFamily="18" charset="0"/>
              </a:rPr>
              <a:t>SKILLS  REQUIRED  FOR A CAREER IN ADVERTISING </a:t>
            </a:r>
            <a:endParaRPr lang="en-US" sz="3200" b="1" dirty="0">
              <a:ln w="1905">
                <a:solidFill>
                  <a:schemeClr val="accent4">
                    <a:lumMod val="75000"/>
                  </a:schemeClr>
                </a:solidFill>
              </a:ln>
              <a:solidFill>
                <a:schemeClr val="accent4">
                  <a:lumMod val="75000"/>
                </a:schemeClr>
              </a:soli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10" name="Rounded Rectangle 9"/>
          <p:cNvSpPr/>
          <p:nvPr/>
        </p:nvSpPr>
        <p:spPr>
          <a:xfrm>
            <a:off x="457200" y="1981200"/>
            <a:ext cx="2590800" cy="22098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8" descr="C:\Users\admin\Desktop\unnamed.png"/>
          <p:cNvPicPr>
            <a:picLocks noChangeAspect="1" noChangeArrowheads="1"/>
          </p:cNvPicPr>
          <p:nvPr/>
        </p:nvPicPr>
        <p:blipFill>
          <a:blip r:embed="rId3"/>
          <a:srcRect/>
          <a:stretch>
            <a:fillRect/>
          </a:stretch>
        </p:blipFill>
        <p:spPr bwMode="auto">
          <a:xfrm>
            <a:off x="685800" y="1981200"/>
            <a:ext cx="1905000" cy="1905000"/>
          </a:xfrm>
          <a:prstGeom prst="rect">
            <a:avLst/>
          </a:prstGeom>
          <a:noFill/>
        </p:spPr>
      </p:pic>
      <p:sp>
        <p:nvSpPr>
          <p:cNvPr id="14" name="TextBox 13"/>
          <p:cNvSpPr txBox="1"/>
          <p:nvPr/>
        </p:nvSpPr>
        <p:spPr>
          <a:xfrm>
            <a:off x="914400" y="3581400"/>
            <a:ext cx="2133600" cy="400110"/>
          </a:xfrm>
          <a:prstGeom prst="rect">
            <a:avLst/>
          </a:prstGeom>
          <a:noFill/>
        </p:spPr>
        <p:txBody>
          <a:bodyPr wrap="square" rtlCol="0">
            <a:spAutoFit/>
          </a:bodyPr>
          <a:lstStyle/>
          <a:p>
            <a:r>
              <a:rPr lang="en-US" sz="2000" b="1" u="sng" dirty="0" smtClean="0">
                <a:solidFill>
                  <a:srgbClr val="7030A0"/>
                </a:solidFill>
              </a:rPr>
              <a:t>HUMAN SKILLS </a:t>
            </a:r>
            <a:endParaRPr lang="en-US" sz="2000" b="1" u="sng" dirty="0">
              <a:solidFill>
                <a:srgbClr val="7030A0"/>
              </a:solidFill>
            </a:endParaRPr>
          </a:p>
        </p:txBody>
      </p:sp>
      <p:sp>
        <p:nvSpPr>
          <p:cNvPr id="15" name="Rounded Rectangle 14"/>
          <p:cNvSpPr/>
          <p:nvPr/>
        </p:nvSpPr>
        <p:spPr>
          <a:xfrm>
            <a:off x="6248400" y="1981200"/>
            <a:ext cx="2590800" cy="22098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3429000" y="1981200"/>
            <a:ext cx="2590800" cy="22098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6248400" y="4343400"/>
            <a:ext cx="2590800" cy="22098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3429000" y="4419600"/>
            <a:ext cx="2590800" cy="22098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533400" y="4419600"/>
            <a:ext cx="2590800" cy="22098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9" name="Picture 9" descr="C:\Users\admin\Desktop\creative-brain-24-1063045.png"/>
          <p:cNvPicPr>
            <a:picLocks noChangeAspect="1" noChangeArrowheads="1"/>
          </p:cNvPicPr>
          <p:nvPr/>
        </p:nvPicPr>
        <p:blipFill>
          <a:blip r:embed="rId4" cstate="print"/>
          <a:srcRect/>
          <a:stretch>
            <a:fillRect/>
          </a:stretch>
        </p:blipFill>
        <p:spPr bwMode="auto">
          <a:xfrm>
            <a:off x="3962400" y="2133600"/>
            <a:ext cx="1524000" cy="1524000"/>
          </a:xfrm>
          <a:prstGeom prst="rect">
            <a:avLst/>
          </a:prstGeom>
          <a:noFill/>
        </p:spPr>
      </p:pic>
      <p:sp>
        <p:nvSpPr>
          <p:cNvPr id="22" name="TextBox 21"/>
          <p:cNvSpPr txBox="1"/>
          <p:nvPr/>
        </p:nvSpPr>
        <p:spPr>
          <a:xfrm>
            <a:off x="3733800" y="3657600"/>
            <a:ext cx="2057400" cy="400110"/>
          </a:xfrm>
          <a:prstGeom prst="rect">
            <a:avLst/>
          </a:prstGeom>
          <a:noFill/>
        </p:spPr>
        <p:txBody>
          <a:bodyPr wrap="square" rtlCol="0">
            <a:spAutoFit/>
          </a:bodyPr>
          <a:lstStyle/>
          <a:p>
            <a:pPr algn="ctr"/>
            <a:r>
              <a:rPr lang="en-US" sz="2000" b="1" u="sng" dirty="0" smtClean="0">
                <a:solidFill>
                  <a:srgbClr val="7030A0"/>
                </a:solidFill>
              </a:rPr>
              <a:t>CREATIVE SKILLS</a:t>
            </a:r>
            <a:endParaRPr lang="en-US" sz="2000" b="1" u="sng" dirty="0">
              <a:solidFill>
                <a:srgbClr val="7030A0"/>
              </a:solidFill>
            </a:endParaRPr>
          </a:p>
        </p:txBody>
      </p:sp>
      <p:pic>
        <p:nvPicPr>
          <p:cNvPr id="5132" name="Picture 12" descr="C:\Users\admin\Desktop\676093_file_512x512.png"/>
          <p:cNvPicPr>
            <a:picLocks noChangeAspect="1" noChangeArrowheads="1"/>
          </p:cNvPicPr>
          <p:nvPr/>
        </p:nvPicPr>
        <p:blipFill>
          <a:blip r:embed="rId5"/>
          <a:srcRect/>
          <a:stretch>
            <a:fillRect/>
          </a:stretch>
        </p:blipFill>
        <p:spPr bwMode="auto">
          <a:xfrm>
            <a:off x="6934200" y="2133600"/>
            <a:ext cx="1219200" cy="1219200"/>
          </a:xfrm>
          <a:prstGeom prst="rect">
            <a:avLst/>
          </a:prstGeom>
          <a:noFill/>
        </p:spPr>
      </p:pic>
      <p:sp>
        <p:nvSpPr>
          <p:cNvPr id="29" name="TextBox 28"/>
          <p:cNvSpPr txBox="1"/>
          <p:nvPr/>
        </p:nvSpPr>
        <p:spPr>
          <a:xfrm>
            <a:off x="6324600" y="3429000"/>
            <a:ext cx="2514600" cy="707886"/>
          </a:xfrm>
          <a:prstGeom prst="rect">
            <a:avLst/>
          </a:prstGeom>
          <a:noFill/>
        </p:spPr>
        <p:txBody>
          <a:bodyPr wrap="square" rtlCol="0">
            <a:spAutoFit/>
          </a:bodyPr>
          <a:lstStyle/>
          <a:p>
            <a:pPr algn="ctr"/>
            <a:r>
              <a:rPr lang="en-US" sz="2000" b="1" u="sng" dirty="0" smtClean="0">
                <a:solidFill>
                  <a:srgbClr val="7030A0"/>
                </a:solidFill>
              </a:rPr>
              <a:t>COMMUNICATION SKILLS</a:t>
            </a:r>
            <a:endParaRPr lang="en-US" sz="2000" b="1" u="sng" dirty="0">
              <a:solidFill>
                <a:srgbClr val="7030A0"/>
              </a:solidFill>
            </a:endParaRPr>
          </a:p>
        </p:txBody>
      </p:sp>
      <p:pic>
        <p:nvPicPr>
          <p:cNvPr id="5133" name="Picture 13" descr="C:\Users\admin\Desktop\clipart-teacher-icon-2.png"/>
          <p:cNvPicPr>
            <a:picLocks noChangeAspect="1" noChangeArrowheads="1"/>
          </p:cNvPicPr>
          <p:nvPr/>
        </p:nvPicPr>
        <p:blipFill>
          <a:blip r:embed="rId6" cstate="print"/>
          <a:srcRect/>
          <a:stretch>
            <a:fillRect/>
          </a:stretch>
        </p:blipFill>
        <p:spPr bwMode="auto">
          <a:xfrm>
            <a:off x="1066800" y="4495800"/>
            <a:ext cx="1676400" cy="1371600"/>
          </a:xfrm>
          <a:prstGeom prst="rect">
            <a:avLst/>
          </a:prstGeom>
          <a:noFill/>
        </p:spPr>
      </p:pic>
      <p:sp>
        <p:nvSpPr>
          <p:cNvPr id="32" name="TextBox 31"/>
          <p:cNvSpPr txBox="1"/>
          <p:nvPr/>
        </p:nvSpPr>
        <p:spPr>
          <a:xfrm>
            <a:off x="914400" y="5867400"/>
            <a:ext cx="1828800" cy="707886"/>
          </a:xfrm>
          <a:prstGeom prst="rect">
            <a:avLst/>
          </a:prstGeom>
          <a:noFill/>
        </p:spPr>
        <p:txBody>
          <a:bodyPr wrap="square" rtlCol="0">
            <a:spAutoFit/>
          </a:bodyPr>
          <a:lstStyle/>
          <a:p>
            <a:pPr algn="ctr"/>
            <a:r>
              <a:rPr lang="en-US" sz="2000" b="1" u="sng" dirty="0" smtClean="0">
                <a:solidFill>
                  <a:srgbClr val="7030A0"/>
                </a:solidFill>
              </a:rPr>
              <a:t>PRESENTATION SKILLS </a:t>
            </a:r>
            <a:endParaRPr lang="en-US" sz="2000" b="1" u="sng" dirty="0">
              <a:solidFill>
                <a:srgbClr val="7030A0"/>
              </a:solidFill>
            </a:endParaRPr>
          </a:p>
        </p:txBody>
      </p:sp>
      <p:pic>
        <p:nvPicPr>
          <p:cNvPr id="5134" name="Picture 14" descr="C:\Users\admin\Desktop\leadership-skills-leader-team-512.png"/>
          <p:cNvPicPr>
            <a:picLocks noChangeAspect="1" noChangeArrowheads="1"/>
          </p:cNvPicPr>
          <p:nvPr/>
        </p:nvPicPr>
        <p:blipFill>
          <a:blip r:embed="rId7"/>
          <a:srcRect/>
          <a:stretch>
            <a:fillRect/>
          </a:stretch>
        </p:blipFill>
        <p:spPr bwMode="auto">
          <a:xfrm>
            <a:off x="3886200" y="4572000"/>
            <a:ext cx="1600200" cy="1143000"/>
          </a:xfrm>
          <a:prstGeom prst="rect">
            <a:avLst/>
          </a:prstGeom>
          <a:noFill/>
        </p:spPr>
      </p:pic>
      <p:sp>
        <p:nvSpPr>
          <p:cNvPr id="35" name="TextBox 34"/>
          <p:cNvSpPr txBox="1"/>
          <p:nvPr/>
        </p:nvSpPr>
        <p:spPr>
          <a:xfrm>
            <a:off x="3810000" y="5791200"/>
            <a:ext cx="1828800" cy="707886"/>
          </a:xfrm>
          <a:prstGeom prst="rect">
            <a:avLst/>
          </a:prstGeom>
          <a:noFill/>
        </p:spPr>
        <p:txBody>
          <a:bodyPr wrap="square" rtlCol="0">
            <a:spAutoFit/>
          </a:bodyPr>
          <a:lstStyle/>
          <a:p>
            <a:pPr algn="ctr"/>
            <a:r>
              <a:rPr lang="en-US" sz="2000" b="1" u="sng" dirty="0" smtClean="0">
                <a:solidFill>
                  <a:srgbClr val="7030A0"/>
                </a:solidFill>
              </a:rPr>
              <a:t>LEADERSHIP</a:t>
            </a:r>
          </a:p>
          <a:p>
            <a:pPr algn="ctr"/>
            <a:r>
              <a:rPr lang="en-US" sz="2000" b="1" u="sng" dirty="0" smtClean="0">
                <a:solidFill>
                  <a:srgbClr val="7030A0"/>
                </a:solidFill>
              </a:rPr>
              <a:t>SKILLS</a:t>
            </a:r>
            <a:endParaRPr lang="en-US" sz="2000" b="1" u="sng" dirty="0">
              <a:solidFill>
                <a:srgbClr val="7030A0"/>
              </a:solidFill>
            </a:endParaRPr>
          </a:p>
        </p:txBody>
      </p:sp>
      <p:pic>
        <p:nvPicPr>
          <p:cNvPr id="5135" name="Picture 15" descr="C:\Users\admin\Desktop\group-clipart-team-building-5.png"/>
          <p:cNvPicPr>
            <a:picLocks noChangeAspect="1" noChangeArrowheads="1"/>
          </p:cNvPicPr>
          <p:nvPr/>
        </p:nvPicPr>
        <p:blipFill>
          <a:blip r:embed="rId8" cstate="print"/>
          <a:srcRect/>
          <a:stretch>
            <a:fillRect/>
          </a:stretch>
        </p:blipFill>
        <p:spPr bwMode="auto">
          <a:xfrm>
            <a:off x="6781800" y="4191000"/>
            <a:ext cx="1676400" cy="1676400"/>
          </a:xfrm>
          <a:prstGeom prst="rect">
            <a:avLst/>
          </a:prstGeom>
          <a:noFill/>
        </p:spPr>
      </p:pic>
      <p:sp>
        <p:nvSpPr>
          <p:cNvPr id="38" name="TextBox 37"/>
          <p:cNvSpPr txBox="1"/>
          <p:nvPr/>
        </p:nvSpPr>
        <p:spPr>
          <a:xfrm>
            <a:off x="6553200" y="5638800"/>
            <a:ext cx="2209800" cy="707886"/>
          </a:xfrm>
          <a:prstGeom prst="rect">
            <a:avLst/>
          </a:prstGeom>
          <a:noFill/>
        </p:spPr>
        <p:txBody>
          <a:bodyPr wrap="square" rtlCol="0">
            <a:spAutoFit/>
          </a:bodyPr>
          <a:lstStyle/>
          <a:p>
            <a:pPr algn="ctr"/>
            <a:r>
              <a:rPr lang="en-US" sz="2000" b="1" u="sng" dirty="0" smtClean="0">
                <a:solidFill>
                  <a:srgbClr val="7030A0"/>
                </a:solidFill>
              </a:rPr>
              <a:t>TEAM BUILDING SKILLS</a:t>
            </a:r>
            <a:endParaRPr lang="en-US" sz="2000" b="1" u="sng" dirty="0">
              <a:solidFill>
                <a:srgbClr val="7030A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rumpled salmon pink paper textured background design element ..."/>
          <p:cNvPicPr>
            <a:picLocks noChangeAspect="1" noChangeArrowheads="1"/>
          </p:cNvPicPr>
          <p:nvPr/>
        </p:nvPicPr>
        <p:blipFill>
          <a:blip r:embed="rId2"/>
          <a:srcRect/>
          <a:stretch>
            <a:fillRect/>
          </a:stretch>
        </p:blipFill>
        <p:spPr bwMode="auto">
          <a:xfrm>
            <a:off x="0" y="1"/>
            <a:ext cx="9144000" cy="6858000"/>
          </a:xfrm>
          <a:prstGeom prst="rect">
            <a:avLst/>
          </a:prstGeom>
          <a:noFill/>
        </p:spPr>
      </p:pic>
      <p:sp>
        <p:nvSpPr>
          <p:cNvPr id="9" name="Rounded Rectangle 8"/>
          <p:cNvSpPr/>
          <p:nvPr/>
        </p:nvSpPr>
        <p:spPr>
          <a:xfrm>
            <a:off x="4572000" y="228600"/>
            <a:ext cx="2209800" cy="19050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981200" y="228600"/>
            <a:ext cx="2209800" cy="19050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096000" y="2362200"/>
            <a:ext cx="2209800" cy="19050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3276600" y="2438400"/>
            <a:ext cx="2209800" cy="19050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609600" y="2438400"/>
            <a:ext cx="2209800" cy="19050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6172200" y="4648200"/>
            <a:ext cx="2209800" cy="19050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3352800" y="4648200"/>
            <a:ext cx="2209800" cy="19050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609600" y="4648200"/>
            <a:ext cx="2209800" cy="1905000"/>
          </a:xfrm>
          <a:prstGeom prst="roundRect">
            <a:avLst/>
          </a:prstGeom>
          <a:solidFill>
            <a:schemeClr val="accent2">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505" name="Picture 1" descr="C:\Users\admin\Desktop\Download-Meditation-PNG-Pic.png"/>
          <p:cNvPicPr>
            <a:picLocks noChangeAspect="1" noChangeArrowheads="1"/>
          </p:cNvPicPr>
          <p:nvPr/>
        </p:nvPicPr>
        <p:blipFill>
          <a:blip r:embed="rId3" cstate="print"/>
          <a:srcRect/>
          <a:stretch>
            <a:fillRect/>
          </a:stretch>
        </p:blipFill>
        <p:spPr bwMode="auto">
          <a:xfrm>
            <a:off x="2590800" y="304800"/>
            <a:ext cx="868363" cy="1039436"/>
          </a:xfrm>
          <a:prstGeom prst="rect">
            <a:avLst/>
          </a:prstGeom>
          <a:noFill/>
        </p:spPr>
      </p:pic>
      <p:pic>
        <p:nvPicPr>
          <p:cNvPr id="21513" name="Picture 9" descr="C:\Users\admin\Desktop\1772868-200.png"/>
          <p:cNvPicPr>
            <a:picLocks noChangeAspect="1" noChangeArrowheads="1"/>
          </p:cNvPicPr>
          <p:nvPr/>
        </p:nvPicPr>
        <p:blipFill>
          <a:blip r:embed="rId4"/>
          <a:srcRect/>
          <a:stretch>
            <a:fillRect/>
          </a:stretch>
        </p:blipFill>
        <p:spPr bwMode="auto">
          <a:xfrm>
            <a:off x="1143000" y="2514600"/>
            <a:ext cx="1066800" cy="1066800"/>
          </a:xfrm>
          <a:prstGeom prst="rect">
            <a:avLst/>
          </a:prstGeom>
          <a:noFill/>
        </p:spPr>
      </p:pic>
      <p:pic>
        <p:nvPicPr>
          <p:cNvPr id="21514" name="Picture 10" descr="C:\Users\admin\Desktop\administration-icon.png"/>
          <p:cNvPicPr>
            <a:picLocks noChangeAspect="1" noChangeArrowheads="1"/>
          </p:cNvPicPr>
          <p:nvPr/>
        </p:nvPicPr>
        <p:blipFill>
          <a:blip r:embed="rId5" cstate="print"/>
          <a:srcRect/>
          <a:stretch>
            <a:fillRect/>
          </a:stretch>
        </p:blipFill>
        <p:spPr bwMode="auto">
          <a:xfrm>
            <a:off x="5105400" y="228600"/>
            <a:ext cx="1143000" cy="1143000"/>
          </a:xfrm>
          <a:prstGeom prst="rect">
            <a:avLst/>
          </a:prstGeom>
          <a:noFill/>
        </p:spPr>
      </p:pic>
      <p:pic>
        <p:nvPicPr>
          <p:cNvPr id="21515" name="Picture 11" descr="C:\Users\admin\Desktop\time_management-512.png"/>
          <p:cNvPicPr>
            <a:picLocks noChangeAspect="1" noChangeArrowheads="1"/>
          </p:cNvPicPr>
          <p:nvPr/>
        </p:nvPicPr>
        <p:blipFill>
          <a:blip r:embed="rId6" cstate="print"/>
          <a:srcRect/>
          <a:stretch>
            <a:fillRect/>
          </a:stretch>
        </p:blipFill>
        <p:spPr bwMode="auto">
          <a:xfrm>
            <a:off x="3886200" y="2514600"/>
            <a:ext cx="838200" cy="838200"/>
          </a:xfrm>
          <a:prstGeom prst="rect">
            <a:avLst/>
          </a:prstGeom>
          <a:noFill/>
        </p:spPr>
      </p:pic>
      <p:pic>
        <p:nvPicPr>
          <p:cNvPr id="21516" name="Picture 12" descr="C:\Users\admin\Desktop\unnamed (1).png"/>
          <p:cNvPicPr>
            <a:picLocks noChangeAspect="1" noChangeArrowheads="1"/>
          </p:cNvPicPr>
          <p:nvPr/>
        </p:nvPicPr>
        <p:blipFill>
          <a:blip r:embed="rId7"/>
          <a:srcRect/>
          <a:stretch>
            <a:fillRect/>
          </a:stretch>
        </p:blipFill>
        <p:spPr bwMode="auto">
          <a:xfrm>
            <a:off x="6629400" y="2362200"/>
            <a:ext cx="1143000" cy="1143000"/>
          </a:xfrm>
          <a:prstGeom prst="rect">
            <a:avLst/>
          </a:prstGeom>
          <a:noFill/>
        </p:spPr>
      </p:pic>
      <p:pic>
        <p:nvPicPr>
          <p:cNvPr id="21517" name="Picture 13" descr="C:\Users\admin\Desktop\14-512.png"/>
          <p:cNvPicPr>
            <a:picLocks noChangeAspect="1" noChangeArrowheads="1"/>
          </p:cNvPicPr>
          <p:nvPr/>
        </p:nvPicPr>
        <p:blipFill>
          <a:blip r:embed="rId8" cstate="print"/>
          <a:srcRect/>
          <a:stretch>
            <a:fillRect/>
          </a:stretch>
        </p:blipFill>
        <p:spPr bwMode="auto">
          <a:xfrm>
            <a:off x="1295400" y="4724400"/>
            <a:ext cx="990600" cy="990600"/>
          </a:xfrm>
          <a:prstGeom prst="rect">
            <a:avLst/>
          </a:prstGeom>
          <a:noFill/>
        </p:spPr>
      </p:pic>
      <p:pic>
        <p:nvPicPr>
          <p:cNvPr id="21518" name="Picture 14" descr="C:\Users\admin\Desktop\negotiation.png"/>
          <p:cNvPicPr>
            <a:picLocks noChangeAspect="1" noChangeArrowheads="1"/>
          </p:cNvPicPr>
          <p:nvPr/>
        </p:nvPicPr>
        <p:blipFill>
          <a:blip r:embed="rId9"/>
          <a:srcRect/>
          <a:stretch>
            <a:fillRect/>
          </a:stretch>
        </p:blipFill>
        <p:spPr bwMode="auto">
          <a:xfrm>
            <a:off x="3657600" y="4572000"/>
            <a:ext cx="1371600" cy="1371600"/>
          </a:xfrm>
          <a:prstGeom prst="rect">
            <a:avLst/>
          </a:prstGeom>
          <a:noFill/>
        </p:spPr>
      </p:pic>
      <p:pic>
        <p:nvPicPr>
          <p:cNvPr id="21519" name="Picture 15" descr="C:\Users\admin\Desktop\1351890.png"/>
          <p:cNvPicPr>
            <a:picLocks noChangeAspect="1" noChangeArrowheads="1"/>
          </p:cNvPicPr>
          <p:nvPr/>
        </p:nvPicPr>
        <p:blipFill>
          <a:blip r:embed="rId10" cstate="print"/>
          <a:srcRect/>
          <a:stretch>
            <a:fillRect/>
          </a:stretch>
        </p:blipFill>
        <p:spPr bwMode="auto">
          <a:xfrm>
            <a:off x="6705600" y="4724400"/>
            <a:ext cx="1066800" cy="1066800"/>
          </a:xfrm>
          <a:prstGeom prst="rect">
            <a:avLst/>
          </a:prstGeom>
          <a:noFill/>
        </p:spPr>
      </p:pic>
      <p:sp>
        <p:nvSpPr>
          <p:cNvPr id="32" name="TextBox 31"/>
          <p:cNvSpPr txBox="1"/>
          <p:nvPr/>
        </p:nvSpPr>
        <p:spPr>
          <a:xfrm>
            <a:off x="2057400" y="1371600"/>
            <a:ext cx="2133600" cy="707886"/>
          </a:xfrm>
          <a:prstGeom prst="rect">
            <a:avLst/>
          </a:prstGeom>
          <a:noFill/>
        </p:spPr>
        <p:txBody>
          <a:bodyPr wrap="square" rtlCol="0">
            <a:spAutoFit/>
          </a:bodyPr>
          <a:lstStyle/>
          <a:p>
            <a:pPr algn="ctr"/>
            <a:r>
              <a:rPr lang="en-US" sz="2000" b="1" u="sng" dirty="0" smtClean="0">
                <a:solidFill>
                  <a:srgbClr val="7030A0"/>
                </a:solidFill>
              </a:rPr>
              <a:t>STRESS RESILENCE </a:t>
            </a:r>
          </a:p>
          <a:p>
            <a:pPr algn="ctr"/>
            <a:r>
              <a:rPr lang="en-US" sz="2000" b="1" u="sng" dirty="0" smtClean="0">
                <a:solidFill>
                  <a:srgbClr val="7030A0"/>
                </a:solidFill>
              </a:rPr>
              <a:t>SKILLS</a:t>
            </a:r>
            <a:endParaRPr lang="en-US" sz="2000" b="1" u="sng" dirty="0">
              <a:solidFill>
                <a:srgbClr val="7030A0"/>
              </a:solidFill>
            </a:endParaRPr>
          </a:p>
        </p:txBody>
      </p:sp>
      <p:sp>
        <p:nvSpPr>
          <p:cNvPr id="33" name="TextBox 32"/>
          <p:cNvSpPr txBox="1"/>
          <p:nvPr/>
        </p:nvSpPr>
        <p:spPr>
          <a:xfrm>
            <a:off x="4572000" y="1371600"/>
            <a:ext cx="2286000" cy="984885"/>
          </a:xfrm>
          <a:prstGeom prst="rect">
            <a:avLst/>
          </a:prstGeom>
          <a:noFill/>
        </p:spPr>
        <p:txBody>
          <a:bodyPr wrap="square" rtlCol="0">
            <a:spAutoFit/>
          </a:bodyPr>
          <a:lstStyle/>
          <a:p>
            <a:pPr algn="ctr"/>
            <a:r>
              <a:rPr lang="en-US" sz="2000" b="1" u="sng" dirty="0" smtClean="0">
                <a:solidFill>
                  <a:srgbClr val="7030A0"/>
                </a:solidFill>
              </a:rPr>
              <a:t>ADMINISTRATIVE </a:t>
            </a:r>
          </a:p>
          <a:p>
            <a:pPr algn="ctr"/>
            <a:r>
              <a:rPr lang="en-US" sz="2000" b="1" u="sng" dirty="0" smtClean="0">
                <a:solidFill>
                  <a:srgbClr val="7030A0"/>
                </a:solidFill>
              </a:rPr>
              <a:t>SKILLS</a:t>
            </a:r>
          </a:p>
          <a:p>
            <a:endParaRPr lang="en-US" dirty="0"/>
          </a:p>
        </p:txBody>
      </p:sp>
      <p:sp>
        <p:nvSpPr>
          <p:cNvPr id="34" name="TextBox 33"/>
          <p:cNvSpPr txBox="1"/>
          <p:nvPr/>
        </p:nvSpPr>
        <p:spPr>
          <a:xfrm>
            <a:off x="609600" y="3581400"/>
            <a:ext cx="2209800" cy="707886"/>
          </a:xfrm>
          <a:prstGeom prst="rect">
            <a:avLst/>
          </a:prstGeom>
          <a:noFill/>
        </p:spPr>
        <p:txBody>
          <a:bodyPr wrap="square" rtlCol="0">
            <a:spAutoFit/>
          </a:bodyPr>
          <a:lstStyle/>
          <a:p>
            <a:pPr algn="ctr"/>
            <a:r>
              <a:rPr lang="en-US" sz="2000" b="1" u="sng" dirty="0" smtClean="0">
                <a:solidFill>
                  <a:srgbClr val="7030A0"/>
                </a:solidFill>
              </a:rPr>
              <a:t>CONFLICT RESOLVING SKILLS</a:t>
            </a:r>
            <a:endParaRPr lang="en-US" sz="2000" b="1" u="sng" dirty="0">
              <a:solidFill>
                <a:srgbClr val="7030A0"/>
              </a:solidFill>
            </a:endParaRPr>
          </a:p>
        </p:txBody>
      </p:sp>
      <p:sp>
        <p:nvSpPr>
          <p:cNvPr id="35" name="TextBox 34"/>
          <p:cNvSpPr txBox="1"/>
          <p:nvPr/>
        </p:nvSpPr>
        <p:spPr>
          <a:xfrm>
            <a:off x="3276600" y="3276600"/>
            <a:ext cx="2286000" cy="1015663"/>
          </a:xfrm>
          <a:prstGeom prst="rect">
            <a:avLst/>
          </a:prstGeom>
          <a:noFill/>
        </p:spPr>
        <p:txBody>
          <a:bodyPr wrap="square" rtlCol="0">
            <a:spAutoFit/>
          </a:bodyPr>
          <a:lstStyle/>
          <a:p>
            <a:pPr algn="ctr"/>
            <a:r>
              <a:rPr lang="en-US" sz="2000" b="1" u="sng" dirty="0" smtClean="0">
                <a:solidFill>
                  <a:srgbClr val="7030A0"/>
                </a:solidFill>
              </a:rPr>
              <a:t>TIME MANAGEMENT SKILLS</a:t>
            </a:r>
            <a:endParaRPr lang="en-US" sz="2000" b="1" u="sng" dirty="0">
              <a:solidFill>
                <a:srgbClr val="7030A0"/>
              </a:solidFill>
            </a:endParaRPr>
          </a:p>
        </p:txBody>
      </p:sp>
      <p:sp>
        <p:nvSpPr>
          <p:cNvPr id="36" name="TextBox 35"/>
          <p:cNvSpPr txBox="1"/>
          <p:nvPr/>
        </p:nvSpPr>
        <p:spPr>
          <a:xfrm>
            <a:off x="6019800" y="3505200"/>
            <a:ext cx="2362200" cy="707886"/>
          </a:xfrm>
          <a:prstGeom prst="rect">
            <a:avLst/>
          </a:prstGeom>
          <a:noFill/>
        </p:spPr>
        <p:txBody>
          <a:bodyPr wrap="square" rtlCol="0">
            <a:spAutoFit/>
          </a:bodyPr>
          <a:lstStyle/>
          <a:p>
            <a:pPr algn="ctr"/>
            <a:r>
              <a:rPr lang="en-US" sz="2000" b="1" u="sng" dirty="0" smtClean="0">
                <a:solidFill>
                  <a:srgbClr val="7030A0"/>
                </a:solidFill>
              </a:rPr>
              <a:t>PROBLEM SOLVING SKILLS</a:t>
            </a:r>
            <a:endParaRPr lang="en-US" sz="2000" b="1" u="sng" dirty="0">
              <a:solidFill>
                <a:srgbClr val="7030A0"/>
              </a:solidFill>
            </a:endParaRPr>
          </a:p>
        </p:txBody>
      </p:sp>
      <p:sp>
        <p:nvSpPr>
          <p:cNvPr id="37" name="TextBox 36"/>
          <p:cNvSpPr txBox="1"/>
          <p:nvPr/>
        </p:nvSpPr>
        <p:spPr>
          <a:xfrm>
            <a:off x="762000" y="5791200"/>
            <a:ext cx="2057400" cy="707886"/>
          </a:xfrm>
          <a:prstGeom prst="rect">
            <a:avLst/>
          </a:prstGeom>
          <a:noFill/>
        </p:spPr>
        <p:txBody>
          <a:bodyPr wrap="square" rtlCol="0">
            <a:spAutoFit/>
          </a:bodyPr>
          <a:lstStyle/>
          <a:p>
            <a:pPr algn="ctr"/>
            <a:r>
              <a:rPr lang="en-US" sz="2000" b="1" u="sng" dirty="0" smtClean="0">
                <a:solidFill>
                  <a:srgbClr val="7030A0"/>
                </a:solidFill>
              </a:rPr>
              <a:t>DECISION MAKING SKILLS</a:t>
            </a:r>
            <a:endParaRPr lang="en-US" sz="2000" b="1" u="sng" dirty="0">
              <a:solidFill>
                <a:srgbClr val="7030A0"/>
              </a:solidFill>
            </a:endParaRPr>
          </a:p>
        </p:txBody>
      </p:sp>
      <p:sp>
        <p:nvSpPr>
          <p:cNvPr id="38" name="TextBox 37"/>
          <p:cNvSpPr txBox="1"/>
          <p:nvPr/>
        </p:nvSpPr>
        <p:spPr>
          <a:xfrm>
            <a:off x="3581400" y="5791200"/>
            <a:ext cx="1752600" cy="707886"/>
          </a:xfrm>
          <a:prstGeom prst="rect">
            <a:avLst/>
          </a:prstGeom>
          <a:noFill/>
        </p:spPr>
        <p:txBody>
          <a:bodyPr wrap="square" rtlCol="0">
            <a:spAutoFit/>
          </a:bodyPr>
          <a:lstStyle/>
          <a:p>
            <a:pPr algn="ctr"/>
            <a:r>
              <a:rPr lang="en-US" sz="2000" b="1" u="sng" dirty="0" smtClean="0">
                <a:solidFill>
                  <a:srgbClr val="7030A0"/>
                </a:solidFill>
              </a:rPr>
              <a:t>NEGOTIATING SKILLS </a:t>
            </a:r>
            <a:endParaRPr lang="en-US" sz="2000" b="1" u="sng" dirty="0">
              <a:solidFill>
                <a:srgbClr val="7030A0"/>
              </a:solidFill>
            </a:endParaRPr>
          </a:p>
        </p:txBody>
      </p:sp>
      <p:sp>
        <p:nvSpPr>
          <p:cNvPr id="39" name="TextBox 38"/>
          <p:cNvSpPr txBox="1"/>
          <p:nvPr/>
        </p:nvSpPr>
        <p:spPr>
          <a:xfrm>
            <a:off x="6172200" y="5791200"/>
            <a:ext cx="2286000" cy="707886"/>
          </a:xfrm>
          <a:prstGeom prst="rect">
            <a:avLst/>
          </a:prstGeom>
          <a:noFill/>
        </p:spPr>
        <p:txBody>
          <a:bodyPr wrap="square" rtlCol="0">
            <a:spAutoFit/>
          </a:bodyPr>
          <a:lstStyle/>
          <a:p>
            <a:pPr algn="ctr"/>
            <a:r>
              <a:rPr lang="en-US" sz="2000" b="1" u="sng" dirty="0" smtClean="0">
                <a:solidFill>
                  <a:srgbClr val="7030A0"/>
                </a:solidFill>
              </a:rPr>
              <a:t>CRITICAL THINKING SKILLS </a:t>
            </a:r>
            <a:endParaRPr lang="en-US" sz="2000" b="1" u="sng" dirty="0">
              <a:solidFill>
                <a:srgbClr val="7030A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381000" y="457200"/>
            <a:ext cx="2590800" cy="6172200"/>
          </a:xfrm>
          <a:prstGeom prst="roundRect">
            <a:avLst/>
          </a:prstGeom>
          <a:solidFill>
            <a:srgbClr val="ECF1A5"/>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3276600" y="457200"/>
            <a:ext cx="2590800" cy="6172200"/>
          </a:xfrm>
          <a:prstGeom prst="roundRect">
            <a:avLst/>
          </a:prstGeom>
          <a:solidFill>
            <a:srgbClr val="ECF1A5"/>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172200" y="457200"/>
            <a:ext cx="2743200" cy="6172200"/>
          </a:xfrm>
          <a:prstGeom prst="roundRect">
            <a:avLst/>
          </a:prstGeom>
          <a:solidFill>
            <a:srgbClr val="ECF1A5"/>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33400" y="609600"/>
            <a:ext cx="2286000" cy="2133600"/>
          </a:xfrm>
          <a:prstGeom prst="ellipse">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429000" y="609600"/>
            <a:ext cx="2286000" cy="2133600"/>
          </a:xfrm>
          <a:prstGeom prst="ellipse">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400800" y="685800"/>
            <a:ext cx="2362200" cy="2133600"/>
          </a:xfrm>
          <a:prstGeom prst="ellipse">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609600" y="5715000"/>
            <a:ext cx="8001000" cy="685800"/>
          </a:xfrm>
          <a:prstGeom prst="roundRect">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143000" y="5791200"/>
            <a:ext cx="7162800" cy="1077218"/>
          </a:xfrm>
          <a:prstGeom prst="rect">
            <a:avLst/>
          </a:prstGeom>
          <a:noFill/>
        </p:spPr>
        <p:txBody>
          <a:bodyPr wrap="square" rtlCol="0">
            <a:spAutoFit/>
          </a:bodyPr>
          <a:lstStyle/>
          <a:p>
            <a:r>
              <a:rPr lang="en-US" sz="2800" b="1" u="sng" dirty="0" smtClean="0"/>
              <a:t>VARIOUS CAREER OPTIONS IN </a:t>
            </a:r>
            <a:r>
              <a:rPr lang="en-US" sz="2800" b="1" u="sng" dirty="0" smtClean="0"/>
              <a:t>ADVERTISING</a:t>
            </a:r>
          </a:p>
          <a:p>
            <a:pPr algn="ctr"/>
            <a:r>
              <a:rPr lang="en-US" b="1" u="sng" dirty="0" smtClean="0">
                <a:hlinkClick r:id="rId2" action="ppaction://hlinksldjump"/>
              </a:rPr>
              <a:t>https://youtu.be/IonvsKIgqDY</a:t>
            </a:r>
            <a:r>
              <a:rPr lang="en-US" b="1" u="sng" dirty="0" smtClean="0"/>
              <a:t> </a:t>
            </a:r>
            <a:endParaRPr lang="en-US" b="1" u="sng" dirty="0" smtClean="0"/>
          </a:p>
          <a:p>
            <a:endParaRPr lang="en-US" u="sng" dirty="0"/>
          </a:p>
        </p:txBody>
      </p:sp>
      <p:sp>
        <p:nvSpPr>
          <p:cNvPr id="15" name="TextBox 14"/>
          <p:cNvSpPr txBox="1"/>
          <p:nvPr/>
        </p:nvSpPr>
        <p:spPr>
          <a:xfrm>
            <a:off x="609600" y="1219200"/>
            <a:ext cx="2057400" cy="830997"/>
          </a:xfrm>
          <a:prstGeom prst="rect">
            <a:avLst/>
          </a:prstGeom>
          <a:noFill/>
        </p:spPr>
        <p:txBody>
          <a:bodyPr wrap="square" rtlCol="0">
            <a:spAutoFit/>
          </a:bodyPr>
          <a:lstStyle/>
          <a:p>
            <a:pPr algn="ctr"/>
            <a:r>
              <a:rPr lang="en-US" sz="2400" b="1" u="sng" dirty="0" smtClean="0"/>
              <a:t>ADVERTISING AGENCY </a:t>
            </a:r>
            <a:endParaRPr lang="en-US" sz="2400" b="1" u="sng" dirty="0"/>
          </a:p>
        </p:txBody>
      </p:sp>
      <p:sp>
        <p:nvSpPr>
          <p:cNvPr id="16" name="TextBox 15"/>
          <p:cNvSpPr txBox="1"/>
          <p:nvPr/>
        </p:nvSpPr>
        <p:spPr>
          <a:xfrm>
            <a:off x="4038600" y="1447800"/>
            <a:ext cx="1219200" cy="461665"/>
          </a:xfrm>
          <a:prstGeom prst="rect">
            <a:avLst/>
          </a:prstGeom>
          <a:noFill/>
        </p:spPr>
        <p:txBody>
          <a:bodyPr wrap="square" rtlCol="0">
            <a:spAutoFit/>
          </a:bodyPr>
          <a:lstStyle/>
          <a:p>
            <a:r>
              <a:rPr lang="en-US" sz="2400" b="1" u="sng" dirty="0" smtClean="0"/>
              <a:t>MEDIA</a:t>
            </a:r>
            <a:endParaRPr lang="en-US" sz="2400" b="1" u="sng" dirty="0"/>
          </a:p>
        </p:txBody>
      </p:sp>
      <p:sp>
        <p:nvSpPr>
          <p:cNvPr id="17" name="TextBox 16"/>
          <p:cNvSpPr txBox="1"/>
          <p:nvPr/>
        </p:nvSpPr>
        <p:spPr>
          <a:xfrm>
            <a:off x="6858000" y="1143000"/>
            <a:ext cx="1524000" cy="1200329"/>
          </a:xfrm>
          <a:prstGeom prst="rect">
            <a:avLst/>
          </a:prstGeom>
          <a:noFill/>
        </p:spPr>
        <p:txBody>
          <a:bodyPr wrap="square" rtlCol="0">
            <a:spAutoFit/>
          </a:bodyPr>
          <a:lstStyle/>
          <a:p>
            <a:pPr algn="ctr"/>
            <a:r>
              <a:rPr lang="en-US" sz="2400" b="1" u="sng" dirty="0" smtClean="0"/>
              <a:t>OTHER CAREER OPTIONS </a:t>
            </a:r>
            <a:endParaRPr lang="en-US" sz="2400" b="1" u="sng" dirty="0"/>
          </a:p>
        </p:txBody>
      </p:sp>
      <p:sp>
        <p:nvSpPr>
          <p:cNvPr id="18" name="TextBox 17"/>
          <p:cNvSpPr txBox="1"/>
          <p:nvPr/>
        </p:nvSpPr>
        <p:spPr>
          <a:xfrm>
            <a:off x="838200" y="2819400"/>
            <a:ext cx="2057400" cy="2862322"/>
          </a:xfrm>
          <a:prstGeom prst="rect">
            <a:avLst/>
          </a:prstGeom>
          <a:noFill/>
        </p:spPr>
        <p:txBody>
          <a:bodyPr wrap="square" rtlCol="0">
            <a:spAutoFit/>
          </a:bodyPr>
          <a:lstStyle/>
          <a:p>
            <a:pPr>
              <a:buFont typeface="Arial" pitchFamily="34" charset="0"/>
              <a:buChar char="•"/>
            </a:pPr>
            <a:r>
              <a:rPr lang="en-US" sz="2000" dirty="0" smtClean="0"/>
              <a:t>VISUALISERS</a:t>
            </a:r>
          </a:p>
          <a:p>
            <a:pPr>
              <a:buFont typeface="Arial" pitchFamily="34" charset="0"/>
              <a:buChar char="•"/>
            </a:pPr>
            <a:r>
              <a:rPr lang="en-US" sz="2000" dirty="0" smtClean="0"/>
              <a:t>COPYWRITERS</a:t>
            </a:r>
          </a:p>
          <a:p>
            <a:pPr>
              <a:buFont typeface="Arial" pitchFamily="34" charset="0"/>
              <a:buChar char="•"/>
            </a:pPr>
            <a:r>
              <a:rPr lang="en-US" sz="2000" dirty="0" smtClean="0"/>
              <a:t>ACCOUNT EXECUTIVES</a:t>
            </a:r>
          </a:p>
          <a:p>
            <a:pPr>
              <a:buFont typeface="Arial" pitchFamily="34" charset="0"/>
              <a:buChar char="•"/>
            </a:pPr>
            <a:r>
              <a:rPr lang="en-US" sz="2000" dirty="0" smtClean="0"/>
              <a:t>PRODUCTION TEAM</a:t>
            </a:r>
          </a:p>
          <a:p>
            <a:pPr>
              <a:buFont typeface="Arial" pitchFamily="34" charset="0"/>
              <a:buChar char="•"/>
            </a:pPr>
            <a:r>
              <a:rPr lang="en-US" sz="2000" dirty="0" smtClean="0"/>
              <a:t>RESEARCH</a:t>
            </a:r>
          </a:p>
          <a:p>
            <a:pPr>
              <a:buFont typeface="Arial" pitchFamily="34" charset="0"/>
              <a:buChar char="•"/>
            </a:pPr>
            <a:r>
              <a:rPr lang="en-US" sz="2000" dirty="0" smtClean="0"/>
              <a:t>MANAGEMENT &amp; FINANCE </a:t>
            </a:r>
            <a:endParaRPr lang="en-US" sz="2000" dirty="0"/>
          </a:p>
        </p:txBody>
      </p:sp>
      <p:sp>
        <p:nvSpPr>
          <p:cNvPr id="19" name="TextBox 18"/>
          <p:cNvSpPr txBox="1"/>
          <p:nvPr/>
        </p:nvSpPr>
        <p:spPr>
          <a:xfrm>
            <a:off x="3581400" y="2895600"/>
            <a:ext cx="1981200" cy="2554545"/>
          </a:xfrm>
          <a:prstGeom prst="rect">
            <a:avLst/>
          </a:prstGeom>
          <a:noFill/>
        </p:spPr>
        <p:txBody>
          <a:bodyPr wrap="square" rtlCol="0">
            <a:spAutoFit/>
          </a:bodyPr>
          <a:lstStyle/>
          <a:p>
            <a:pPr>
              <a:buFont typeface="Arial" pitchFamily="34" charset="0"/>
              <a:buChar char="•"/>
            </a:pPr>
            <a:r>
              <a:rPr lang="en-US" sz="2000" dirty="0" smtClean="0"/>
              <a:t>TV PRESENTER</a:t>
            </a:r>
          </a:p>
          <a:p>
            <a:pPr>
              <a:buFont typeface="Arial" pitchFamily="34" charset="0"/>
              <a:buChar char="•"/>
            </a:pPr>
            <a:r>
              <a:rPr lang="en-US" sz="2000" dirty="0" smtClean="0"/>
              <a:t>FILM PUBLICIST</a:t>
            </a:r>
          </a:p>
          <a:p>
            <a:pPr>
              <a:buFont typeface="Arial" pitchFamily="34" charset="0"/>
              <a:buChar char="•"/>
            </a:pPr>
            <a:r>
              <a:rPr lang="en-US" sz="2000" dirty="0" smtClean="0"/>
              <a:t>BROADCAST</a:t>
            </a:r>
          </a:p>
          <a:p>
            <a:pPr>
              <a:buFont typeface="Arial" pitchFamily="34" charset="0"/>
              <a:buChar char="•"/>
            </a:pPr>
            <a:r>
              <a:rPr lang="en-US" sz="2000" dirty="0" smtClean="0"/>
              <a:t>JOURNALIST</a:t>
            </a:r>
          </a:p>
          <a:p>
            <a:pPr>
              <a:buFont typeface="Arial" pitchFamily="34" charset="0"/>
              <a:buChar char="•"/>
            </a:pPr>
            <a:r>
              <a:rPr lang="en-US" sz="2000" dirty="0" smtClean="0"/>
              <a:t>REPORTER</a:t>
            </a:r>
          </a:p>
          <a:p>
            <a:pPr>
              <a:buFont typeface="Arial" pitchFamily="34" charset="0"/>
              <a:buChar char="•"/>
            </a:pPr>
            <a:r>
              <a:rPr lang="en-US" sz="2000" dirty="0" smtClean="0"/>
              <a:t>READERSHIP OR AUDIENCE RESEARCH</a:t>
            </a:r>
            <a:endParaRPr lang="en-US" sz="2000" dirty="0"/>
          </a:p>
        </p:txBody>
      </p:sp>
      <p:sp>
        <p:nvSpPr>
          <p:cNvPr id="20" name="TextBox 19"/>
          <p:cNvSpPr txBox="1"/>
          <p:nvPr/>
        </p:nvSpPr>
        <p:spPr>
          <a:xfrm>
            <a:off x="6705600" y="2971800"/>
            <a:ext cx="1905000" cy="2554545"/>
          </a:xfrm>
          <a:prstGeom prst="rect">
            <a:avLst/>
          </a:prstGeom>
          <a:noFill/>
        </p:spPr>
        <p:txBody>
          <a:bodyPr wrap="square" rtlCol="0">
            <a:spAutoFit/>
          </a:bodyPr>
          <a:lstStyle/>
          <a:p>
            <a:pPr>
              <a:buFont typeface="Arial" pitchFamily="34" charset="0"/>
              <a:buChar char="•"/>
            </a:pPr>
            <a:r>
              <a:rPr lang="en-US" sz="2000" dirty="0" smtClean="0"/>
              <a:t>SCRIPT WRITER</a:t>
            </a:r>
          </a:p>
          <a:p>
            <a:pPr>
              <a:buFont typeface="Arial" pitchFamily="34" charset="0"/>
              <a:buChar char="•"/>
            </a:pPr>
            <a:r>
              <a:rPr lang="en-US" sz="2000" dirty="0" smtClean="0"/>
              <a:t>CAREER IN   </a:t>
            </a:r>
          </a:p>
          <a:p>
            <a:r>
              <a:rPr lang="en-US" sz="2000" dirty="0" smtClean="0"/>
              <a:t>  EVENT  </a:t>
            </a:r>
          </a:p>
          <a:p>
            <a:r>
              <a:rPr lang="en-US" sz="2000" dirty="0"/>
              <a:t> </a:t>
            </a:r>
            <a:r>
              <a:rPr lang="en-US" sz="2000" dirty="0" smtClean="0"/>
              <a:t> MANAGEMENT</a:t>
            </a:r>
          </a:p>
          <a:p>
            <a:pPr>
              <a:buFont typeface="Arial" pitchFamily="34" charset="0"/>
              <a:buChar char="•"/>
            </a:pPr>
            <a:r>
              <a:rPr lang="en-US" sz="2000" dirty="0" smtClean="0"/>
              <a:t>CONTENT  </a:t>
            </a:r>
          </a:p>
          <a:p>
            <a:r>
              <a:rPr lang="en-US" sz="2000" dirty="0"/>
              <a:t> </a:t>
            </a:r>
            <a:r>
              <a:rPr lang="en-US" sz="2000" dirty="0" smtClean="0"/>
              <a:t>  WRITER</a:t>
            </a:r>
          </a:p>
          <a:p>
            <a:pPr>
              <a:buFont typeface="Arial" pitchFamily="34" charset="0"/>
              <a:buChar char="•"/>
            </a:pPr>
            <a:r>
              <a:rPr lang="en-US" sz="2000" dirty="0" smtClean="0"/>
              <a:t>SOCIAL MEDIA </a:t>
            </a:r>
          </a:p>
          <a:p>
            <a:r>
              <a:rPr lang="en-US" sz="2000" dirty="0"/>
              <a:t> </a:t>
            </a:r>
            <a:r>
              <a:rPr lang="en-US" sz="2000" dirty="0" smtClean="0"/>
              <a:t>  MANAGER</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AutoShape 6" descr="Turquoise Wallpaper Designs | wavy turquoise background, a simple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Turquoise Wallpaper Designs | wavy turquoise background, a simple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4" name="AutoShape 10" descr="Turquoise Wallpaper Designs | wavy turquoise background, a simple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7" name="Picture 13" descr="C:\Users\admin\Desktop\images.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pSp>
        <p:nvGrpSpPr>
          <p:cNvPr id="13" name="Group 12"/>
          <p:cNvGrpSpPr/>
          <p:nvPr/>
        </p:nvGrpSpPr>
        <p:grpSpPr>
          <a:xfrm>
            <a:off x="228600" y="381000"/>
            <a:ext cx="10210800" cy="6477000"/>
            <a:chOff x="228600" y="381000"/>
            <a:chExt cx="10210800" cy="6477000"/>
          </a:xfrm>
        </p:grpSpPr>
        <p:pic>
          <p:nvPicPr>
            <p:cNvPr id="1038" name="Picture 14" descr="C:\Users\admin\Desktop\production-design.png"/>
            <p:cNvPicPr>
              <a:picLocks noChangeAspect="1" noChangeArrowheads="1"/>
            </p:cNvPicPr>
            <p:nvPr/>
          </p:nvPicPr>
          <p:blipFill>
            <a:blip r:embed="rId3"/>
            <a:srcRect/>
            <a:stretch>
              <a:fillRect/>
            </a:stretch>
          </p:blipFill>
          <p:spPr bwMode="auto">
            <a:xfrm>
              <a:off x="3352800" y="381000"/>
              <a:ext cx="7086600" cy="6477000"/>
            </a:xfrm>
            <a:prstGeom prst="rect">
              <a:avLst/>
            </a:prstGeom>
            <a:noFill/>
          </p:spPr>
        </p:pic>
        <p:sp>
          <p:nvSpPr>
            <p:cNvPr id="10" name="TextBox 9"/>
            <p:cNvSpPr txBox="1"/>
            <p:nvPr/>
          </p:nvSpPr>
          <p:spPr>
            <a:xfrm>
              <a:off x="533400" y="381000"/>
              <a:ext cx="8077200" cy="923330"/>
            </a:xfrm>
            <a:prstGeom prst="rect">
              <a:avLst/>
            </a:prstGeom>
            <a:noFill/>
          </p:spPr>
          <p:txBody>
            <a:bodyPr wrap="square" rtlCol="0">
              <a:spAutoFit/>
            </a:bodyPr>
            <a:lstStyle/>
            <a:p>
              <a:pPr algn="ctr"/>
              <a:r>
                <a:rPr lang="en-US" sz="3600" b="1" u="sng" cap="all" dirty="0" smtClean="0">
                  <a:latin typeface="Times New Roman" pitchFamily="18" charset="0"/>
                  <a:cs typeface="Times New Roman" pitchFamily="18" charset="0"/>
                </a:rPr>
                <a:t>ADVERTISING DEGREE LEVELS</a:t>
              </a:r>
            </a:p>
            <a:p>
              <a:pPr algn="ctr"/>
              <a:endParaRPr lang="en-US" b="1" u="sng" dirty="0"/>
            </a:p>
          </p:txBody>
        </p:sp>
        <p:sp>
          <p:nvSpPr>
            <p:cNvPr id="11" name="TextBox 10"/>
            <p:cNvSpPr txBox="1"/>
            <p:nvPr/>
          </p:nvSpPr>
          <p:spPr>
            <a:xfrm>
              <a:off x="228600" y="1225689"/>
              <a:ext cx="4648200" cy="4893647"/>
            </a:xfrm>
            <a:prstGeom prst="rect">
              <a:avLst/>
            </a:prstGeom>
            <a:noFill/>
          </p:spPr>
          <p:txBody>
            <a:bodyPr wrap="square" rtlCol="0">
              <a:spAutoFit/>
            </a:bodyPr>
            <a:lstStyle/>
            <a:p>
              <a:r>
                <a:rPr lang="en-US" sz="2400" dirty="0" smtClean="0">
                  <a:latin typeface="Times New Roman" pitchFamily="18" charset="0"/>
                  <a:cs typeface="Times New Roman" pitchFamily="18" charset="0"/>
                </a:rPr>
                <a:t>Advertising degrees are available at all levels, from associate to doctoral online or in traditional classroom settings. Each level prepares graduates for specific opportunities, from entry-level employment in advertising agencies to careers in academia. Before choosing a program, students should consider their goals and how each type of degree would best support them. Learn about each type of advertising degree in the next slides</a:t>
              </a:r>
              <a:endParaRPr lang="en-US" sz="2400" dirty="0">
                <a:latin typeface="Times New Roman" pitchFamily="18" charset="0"/>
                <a:cs typeface="Times New Roman" pitchFamily="18" charset="0"/>
              </a:endParaRPr>
            </a:p>
          </p:txBody>
        </p:sp>
        <p:sp>
          <p:nvSpPr>
            <p:cNvPr id="12" name="Right Arrow 11"/>
            <p:cNvSpPr/>
            <p:nvPr/>
          </p:nvSpPr>
          <p:spPr>
            <a:xfrm>
              <a:off x="3352800" y="5715000"/>
              <a:ext cx="838200" cy="30480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52400" y="152400"/>
          <a:ext cx="8839200" cy="655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990600" y="381000"/>
            <a:ext cx="6400800" cy="1754326"/>
          </a:xfrm>
          <a:prstGeom prst="rect">
            <a:avLst/>
          </a:prstGeom>
          <a:noFill/>
        </p:spPr>
        <p:txBody>
          <a:bodyPr wrap="square" rtlCol="0">
            <a:spAutoFit/>
          </a:bodyPr>
          <a:lstStyle/>
          <a:p>
            <a:pPr algn="ctr"/>
            <a:r>
              <a:rPr lang="en-US" sz="5400" b="1" dirty="0" smtClean="0">
                <a:solidFill>
                  <a:schemeClr val="bg1"/>
                </a:solidFill>
              </a:rPr>
              <a:t>Associate Degree In Advertising</a:t>
            </a:r>
            <a:endParaRPr lang="en-US" sz="5400"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52400" y="152400"/>
          <a:ext cx="8839200" cy="655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52400" y="152400"/>
          <a:ext cx="8839200" cy="655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TotalTime>
  <Words>1018</Words>
  <Application>Microsoft Office PowerPoint</Application>
  <PresentationFormat>On-screen Show (4:3)</PresentationFormat>
  <Paragraphs>172</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32</cp:revision>
  <dcterms:created xsi:type="dcterms:W3CDTF">2020-05-31T01:31:31Z</dcterms:created>
  <dcterms:modified xsi:type="dcterms:W3CDTF">2020-06-12T00:26:02Z</dcterms:modified>
</cp:coreProperties>
</file>