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89"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41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C92ADB-63EA-4D73-B0E9-256B06FE2E22}" type="doc">
      <dgm:prSet loTypeId="urn:microsoft.com/office/officeart/2005/8/layout/matrix2" loCatId="matrix" qsTypeId="urn:microsoft.com/office/officeart/2005/8/quickstyle/simple1" qsCatId="simple" csTypeId="urn:microsoft.com/office/officeart/2005/8/colors/colorful3" csCatId="colorful" phldr="1"/>
      <dgm:spPr/>
      <dgm:t>
        <a:bodyPr/>
        <a:lstStyle/>
        <a:p>
          <a:endParaRPr lang="en-IN"/>
        </a:p>
      </dgm:t>
    </dgm:pt>
    <dgm:pt modelId="{D98975F9-29E9-4E47-AB4A-29AB1CFC10C1}">
      <dgm:prSet phldrT="[Text]" custT="1"/>
      <dgm:spPr/>
      <dgm:t>
        <a:bodyPr/>
        <a:lstStyle/>
        <a:p>
          <a:r>
            <a:rPr lang="en-IN" sz="2000" dirty="0" smtClean="0">
              <a:latin typeface="Times New Roman" pitchFamily="18" charset="0"/>
              <a:cs typeface="Times New Roman" pitchFamily="18" charset="0"/>
            </a:rPr>
            <a:t>Fraudulent Financial Reporting</a:t>
          </a:r>
          <a:endParaRPr lang="en-IN" sz="2000" dirty="0">
            <a:latin typeface="Times New Roman" pitchFamily="18" charset="0"/>
            <a:cs typeface="Times New Roman" pitchFamily="18" charset="0"/>
          </a:endParaRPr>
        </a:p>
      </dgm:t>
    </dgm:pt>
    <dgm:pt modelId="{10B5D14F-35A7-436F-8902-0290E3BE56FD}" type="parTrans" cxnId="{DB61DF10-9456-4537-AE09-B8F3A7760D73}">
      <dgm:prSet/>
      <dgm:spPr/>
      <dgm:t>
        <a:bodyPr/>
        <a:lstStyle/>
        <a:p>
          <a:endParaRPr lang="en-IN"/>
        </a:p>
      </dgm:t>
    </dgm:pt>
    <dgm:pt modelId="{E54FB6A3-EB72-4557-9D90-345C2D8680D7}" type="sibTrans" cxnId="{DB61DF10-9456-4537-AE09-B8F3A7760D73}">
      <dgm:prSet/>
      <dgm:spPr/>
      <dgm:t>
        <a:bodyPr/>
        <a:lstStyle/>
        <a:p>
          <a:endParaRPr lang="en-IN"/>
        </a:p>
      </dgm:t>
    </dgm:pt>
    <dgm:pt modelId="{77652140-8414-46D3-A61C-671EB1B6F7B0}">
      <dgm:prSet phldrT="[Text]" custT="1"/>
      <dgm:spPr/>
      <dgm:t>
        <a:bodyPr/>
        <a:lstStyle/>
        <a:p>
          <a:r>
            <a:rPr lang="en-IN" sz="2000" dirty="0" smtClean="0">
              <a:latin typeface="Times New Roman" pitchFamily="18" charset="0"/>
              <a:cs typeface="Times New Roman" pitchFamily="18" charset="0"/>
            </a:rPr>
            <a:t>Misappropriation</a:t>
          </a:r>
        </a:p>
        <a:p>
          <a:r>
            <a:rPr lang="en-IN" sz="2000" dirty="0" smtClean="0">
              <a:latin typeface="Times New Roman" pitchFamily="18" charset="0"/>
              <a:cs typeface="Times New Roman" pitchFamily="18" charset="0"/>
            </a:rPr>
            <a:t>Of Assets</a:t>
          </a:r>
          <a:endParaRPr lang="en-IN" sz="2000" dirty="0">
            <a:latin typeface="Times New Roman" pitchFamily="18" charset="0"/>
            <a:cs typeface="Times New Roman" pitchFamily="18" charset="0"/>
          </a:endParaRPr>
        </a:p>
      </dgm:t>
    </dgm:pt>
    <dgm:pt modelId="{54AC7250-EF11-4B3D-969F-1D4EEB398658}" type="parTrans" cxnId="{A8EDC7BE-AE6E-49B8-A246-0C22F2118676}">
      <dgm:prSet/>
      <dgm:spPr/>
      <dgm:t>
        <a:bodyPr/>
        <a:lstStyle/>
        <a:p>
          <a:endParaRPr lang="en-IN"/>
        </a:p>
      </dgm:t>
    </dgm:pt>
    <dgm:pt modelId="{E3B6A9B4-39A1-4DD5-979E-7CFFE7CDC314}" type="sibTrans" cxnId="{A8EDC7BE-AE6E-49B8-A246-0C22F2118676}">
      <dgm:prSet/>
      <dgm:spPr/>
      <dgm:t>
        <a:bodyPr/>
        <a:lstStyle/>
        <a:p>
          <a:endParaRPr lang="en-IN"/>
        </a:p>
      </dgm:t>
    </dgm:pt>
    <dgm:pt modelId="{4898BF78-3B9E-41A6-963F-ABD133DE678E}">
      <dgm:prSet phldrT="[Text]" custT="1"/>
      <dgm:spPr/>
      <dgm:t>
        <a:bodyPr/>
        <a:lstStyle/>
        <a:p>
          <a:r>
            <a:rPr lang="en-IN" sz="2000" dirty="0" smtClean="0">
              <a:latin typeface="Times New Roman" pitchFamily="18" charset="0"/>
              <a:cs typeface="Times New Roman" pitchFamily="18" charset="0"/>
            </a:rPr>
            <a:t>Disclosure</a:t>
          </a:r>
        </a:p>
        <a:p>
          <a:r>
            <a:rPr lang="en-IN" sz="2000" dirty="0" smtClean="0">
              <a:latin typeface="Times New Roman" pitchFamily="18" charset="0"/>
              <a:cs typeface="Times New Roman" pitchFamily="18" charset="0"/>
            </a:rPr>
            <a:t>Violations</a:t>
          </a:r>
          <a:endParaRPr lang="en-IN" sz="2000" dirty="0">
            <a:latin typeface="Times New Roman" pitchFamily="18" charset="0"/>
            <a:cs typeface="Times New Roman" pitchFamily="18" charset="0"/>
          </a:endParaRPr>
        </a:p>
      </dgm:t>
    </dgm:pt>
    <dgm:pt modelId="{8B3AB9D8-CC87-4552-BC96-1515088FDB89}" type="parTrans" cxnId="{D9607B5E-7ADB-47BC-92F1-4F4273C2F641}">
      <dgm:prSet/>
      <dgm:spPr/>
      <dgm:t>
        <a:bodyPr/>
        <a:lstStyle/>
        <a:p>
          <a:endParaRPr lang="en-IN"/>
        </a:p>
      </dgm:t>
    </dgm:pt>
    <dgm:pt modelId="{5AA39F40-CF93-46DA-83CF-6D12AB4F8368}" type="sibTrans" cxnId="{D9607B5E-7ADB-47BC-92F1-4F4273C2F641}">
      <dgm:prSet/>
      <dgm:spPr/>
      <dgm:t>
        <a:bodyPr/>
        <a:lstStyle/>
        <a:p>
          <a:endParaRPr lang="en-IN"/>
        </a:p>
      </dgm:t>
    </dgm:pt>
    <dgm:pt modelId="{4218FEB8-61B8-4E94-B548-DE702AB2DA53}">
      <dgm:prSet phldrT="[Text]" custT="1"/>
      <dgm:spPr/>
      <dgm:t>
        <a:bodyPr/>
        <a:lstStyle/>
        <a:p>
          <a:r>
            <a:rPr lang="en-IN" sz="2000" dirty="0" smtClean="0">
              <a:latin typeface="Times New Roman" pitchFamily="18" charset="0"/>
              <a:cs typeface="Times New Roman" pitchFamily="18" charset="0"/>
            </a:rPr>
            <a:t>Penalties</a:t>
          </a:r>
          <a:endParaRPr lang="en-IN" sz="2000" dirty="0">
            <a:latin typeface="Times New Roman" pitchFamily="18" charset="0"/>
            <a:cs typeface="Times New Roman" pitchFamily="18" charset="0"/>
          </a:endParaRPr>
        </a:p>
      </dgm:t>
    </dgm:pt>
    <dgm:pt modelId="{BDD0DF50-26A9-4E22-A527-E985905FEBE1}" type="parTrans" cxnId="{6A6F9D20-6F5E-4C4C-9C68-FA5E1C56F0BB}">
      <dgm:prSet/>
      <dgm:spPr/>
      <dgm:t>
        <a:bodyPr/>
        <a:lstStyle/>
        <a:p>
          <a:endParaRPr lang="en-IN"/>
        </a:p>
      </dgm:t>
    </dgm:pt>
    <dgm:pt modelId="{695AFD54-B760-484E-BCC8-E1FD2A8DF421}" type="sibTrans" cxnId="{6A6F9D20-6F5E-4C4C-9C68-FA5E1C56F0BB}">
      <dgm:prSet/>
      <dgm:spPr/>
      <dgm:t>
        <a:bodyPr/>
        <a:lstStyle/>
        <a:p>
          <a:endParaRPr lang="en-IN"/>
        </a:p>
      </dgm:t>
    </dgm:pt>
    <dgm:pt modelId="{C22C7A47-AFFF-49FC-A4C7-25D4E87BDB64}" type="pres">
      <dgm:prSet presAssocID="{38C92ADB-63EA-4D73-B0E9-256B06FE2E22}" presName="matrix" presStyleCnt="0">
        <dgm:presLayoutVars>
          <dgm:chMax val="1"/>
          <dgm:dir/>
          <dgm:resizeHandles val="exact"/>
        </dgm:presLayoutVars>
      </dgm:prSet>
      <dgm:spPr/>
      <dgm:t>
        <a:bodyPr/>
        <a:lstStyle/>
        <a:p>
          <a:endParaRPr lang="en-IN"/>
        </a:p>
      </dgm:t>
    </dgm:pt>
    <dgm:pt modelId="{166444DC-781F-4D6D-885A-E192466B129E}" type="pres">
      <dgm:prSet presAssocID="{38C92ADB-63EA-4D73-B0E9-256B06FE2E22}" presName="axisShape" presStyleLbl="bgShp" presStyleIdx="0" presStyleCnt="1"/>
      <dgm:spPr/>
    </dgm:pt>
    <dgm:pt modelId="{C477C9B3-18DA-4469-9CE7-B2B4F7C2D8B4}" type="pres">
      <dgm:prSet presAssocID="{38C92ADB-63EA-4D73-B0E9-256B06FE2E22}" presName="rect1" presStyleLbl="node1" presStyleIdx="0" presStyleCnt="4">
        <dgm:presLayoutVars>
          <dgm:chMax val="0"/>
          <dgm:chPref val="0"/>
          <dgm:bulletEnabled val="1"/>
        </dgm:presLayoutVars>
      </dgm:prSet>
      <dgm:spPr/>
      <dgm:t>
        <a:bodyPr/>
        <a:lstStyle/>
        <a:p>
          <a:endParaRPr lang="en-IN"/>
        </a:p>
      </dgm:t>
    </dgm:pt>
    <dgm:pt modelId="{20804564-5CFB-4631-B946-762831C09071}" type="pres">
      <dgm:prSet presAssocID="{38C92ADB-63EA-4D73-B0E9-256B06FE2E22}" presName="rect2" presStyleLbl="node1" presStyleIdx="1" presStyleCnt="4" custScaleX="135552">
        <dgm:presLayoutVars>
          <dgm:chMax val="0"/>
          <dgm:chPref val="0"/>
          <dgm:bulletEnabled val="1"/>
        </dgm:presLayoutVars>
      </dgm:prSet>
      <dgm:spPr/>
      <dgm:t>
        <a:bodyPr/>
        <a:lstStyle/>
        <a:p>
          <a:endParaRPr lang="en-IN"/>
        </a:p>
      </dgm:t>
    </dgm:pt>
    <dgm:pt modelId="{AF1B2488-7684-4D91-9896-0531A28E0641}" type="pres">
      <dgm:prSet presAssocID="{38C92ADB-63EA-4D73-B0E9-256B06FE2E22}" presName="rect3" presStyleLbl="node1" presStyleIdx="2" presStyleCnt="4">
        <dgm:presLayoutVars>
          <dgm:chMax val="0"/>
          <dgm:chPref val="0"/>
          <dgm:bulletEnabled val="1"/>
        </dgm:presLayoutVars>
      </dgm:prSet>
      <dgm:spPr/>
      <dgm:t>
        <a:bodyPr/>
        <a:lstStyle/>
        <a:p>
          <a:endParaRPr lang="en-IN"/>
        </a:p>
      </dgm:t>
    </dgm:pt>
    <dgm:pt modelId="{37CABECE-0E72-4110-BA61-22A50B2139C6}" type="pres">
      <dgm:prSet presAssocID="{38C92ADB-63EA-4D73-B0E9-256B06FE2E22}" presName="rect4" presStyleLbl="node1" presStyleIdx="3" presStyleCnt="4">
        <dgm:presLayoutVars>
          <dgm:chMax val="0"/>
          <dgm:chPref val="0"/>
          <dgm:bulletEnabled val="1"/>
        </dgm:presLayoutVars>
      </dgm:prSet>
      <dgm:spPr/>
      <dgm:t>
        <a:bodyPr/>
        <a:lstStyle/>
        <a:p>
          <a:endParaRPr lang="en-IN"/>
        </a:p>
      </dgm:t>
    </dgm:pt>
  </dgm:ptLst>
  <dgm:cxnLst>
    <dgm:cxn modelId="{AD59DC1B-582C-41E5-AA4E-4753198951F9}" type="presOf" srcId="{4898BF78-3B9E-41A6-963F-ABD133DE678E}" destId="{AF1B2488-7684-4D91-9896-0531A28E0641}" srcOrd="0" destOrd="0" presId="urn:microsoft.com/office/officeart/2005/8/layout/matrix2"/>
    <dgm:cxn modelId="{CBD8E5F2-132E-4F4E-AC44-A0A88B3D2F06}" type="presOf" srcId="{4218FEB8-61B8-4E94-B548-DE702AB2DA53}" destId="{37CABECE-0E72-4110-BA61-22A50B2139C6}" srcOrd="0" destOrd="0" presId="urn:microsoft.com/office/officeart/2005/8/layout/matrix2"/>
    <dgm:cxn modelId="{A8EDC7BE-AE6E-49B8-A246-0C22F2118676}" srcId="{38C92ADB-63EA-4D73-B0E9-256B06FE2E22}" destId="{77652140-8414-46D3-A61C-671EB1B6F7B0}" srcOrd="1" destOrd="0" parTransId="{54AC7250-EF11-4B3D-969F-1D4EEB398658}" sibTransId="{E3B6A9B4-39A1-4DD5-979E-7CFFE7CDC314}"/>
    <dgm:cxn modelId="{D9607B5E-7ADB-47BC-92F1-4F4273C2F641}" srcId="{38C92ADB-63EA-4D73-B0E9-256B06FE2E22}" destId="{4898BF78-3B9E-41A6-963F-ABD133DE678E}" srcOrd="2" destOrd="0" parTransId="{8B3AB9D8-CC87-4552-BC96-1515088FDB89}" sibTransId="{5AA39F40-CF93-46DA-83CF-6D12AB4F8368}"/>
    <dgm:cxn modelId="{891AE627-E4A5-417B-A454-65CACD451295}" type="presOf" srcId="{77652140-8414-46D3-A61C-671EB1B6F7B0}" destId="{20804564-5CFB-4631-B946-762831C09071}" srcOrd="0" destOrd="0" presId="urn:microsoft.com/office/officeart/2005/8/layout/matrix2"/>
    <dgm:cxn modelId="{DB61DF10-9456-4537-AE09-B8F3A7760D73}" srcId="{38C92ADB-63EA-4D73-B0E9-256B06FE2E22}" destId="{D98975F9-29E9-4E47-AB4A-29AB1CFC10C1}" srcOrd="0" destOrd="0" parTransId="{10B5D14F-35A7-436F-8902-0290E3BE56FD}" sibTransId="{E54FB6A3-EB72-4557-9D90-345C2D8680D7}"/>
    <dgm:cxn modelId="{6A6F9D20-6F5E-4C4C-9C68-FA5E1C56F0BB}" srcId="{38C92ADB-63EA-4D73-B0E9-256B06FE2E22}" destId="{4218FEB8-61B8-4E94-B548-DE702AB2DA53}" srcOrd="3" destOrd="0" parTransId="{BDD0DF50-26A9-4E22-A527-E985905FEBE1}" sibTransId="{695AFD54-B760-484E-BCC8-E1FD2A8DF421}"/>
    <dgm:cxn modelId="{C5E41641-6483-4C30-971E-81EE6B7F93F1}" type="presOf" srcId="{D98975F9-29E9-4E47-AB4A-29AB1CFC10C1}" destId="{C477C9B3-18DA-4469-9CE7-B2B4F7C2D8B4}" srcOrd="0" destOrd="0" presId="urn:microsoft.com/office/officeart/2005/8/layout/matrix2"/>
    <dgm:cxn modelId="{7CD8C9A9-EE8A-4211-A1B2-CE58F4CC6F94}" type="presOf" srcId="{38C92ADB-63EA-4D73-B0E9-256B06FE2E22}" destId="{C22C7A47-AFFF-49FC-A4C7-25D4E87BDB64}" srcOrd="0" destOrd="0" presId="urn:microsoft.com/office/officeart/2005/8/layout/matrix2"/>
    <dgm:cxn modelId="{92787450-FFD9-491D-810F-0AC4840FC58F}" type="presParOf" srcId="{C22C7A47-AFFF-49FC-A4C7-25D4E87BDB64}" destId="{166444DC-781F-4D6D-885A-E192466B129E}" srcOrd="0" destOrd="0" presId="urn:microsoft.com/office/officeart/2005/8/layout/matrix2"/>
    <dgm:cxn modelId="{2F2FBEEC-3BC5-45B8-9CF7-9C8C08AADD42}" type="presParOf" srcId="{C22C7A47-AFFF-49FC-A4C7-25D4E87BDB64}" destId="{C477C9B3-18DA-4469-9CE7-B2B4F7C2D8B4}" srcOrd="1" destOrd="0" presId="urn:microsoft.com/office/officeart/2005/8/layout/matrix2"/>
    <dgm:cxn modelId="{D8DDAE21-0660-4AA8-93DF-4BAF6F7D6FD3}" type="presParOf" srcId="{C22C7A47-AFFF-49FC-A4C7-25D4E87BDB64}" destId="{20804564-5CFB-4631-B946-762831C09071}" srcOrd="2" destOrd="0" presId="urn:microsoft.com/office/officeart/2005/8/layout/matrix2"/>
    <dgm:cxn modelId="{D9870831-994D-4A38-895B-06C349A4D9EF}" type="presParOf" srcId="{C22C7A47-AFFF-49FC-A4C7-25D4E87BDB64}" destId="{AF1B2488-7684-4D91-9896-0531A28E0641}" srcOrd="3" destOrd="0" presId="urn:microsoft.com/office/officeart/2005/8/layout/matrix2"/>
    <dgm:cxn modelId="{D701837A-9A6D-438E-9EA8-195D3CE21B66}" type="presParOf" srcId="{C22C7A47-AFFF-49FC-A4C7-25D4E87BDB64}" destId="{37CABECE-0E72-4110-BA61-22A50B2139C6}"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3FEE1F-28E5-4A18-861F-68C1E452AC27}"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IN"/>
        </a:p>
      </dgm:t>
    </dgm:pt>
    <dgm:pt modelId="{719F2C50-06B0-4EF7-BCB8-BC876FD0828E}">
      <dgm:prSet phldrT="[Text]" custT="1"/>
      <dgm:spPr/>
      <dgm:t>
        <a:bodyPr/>
        <a:lstStyle/>
        <a:p>
          <a:r>
            <a:rPr lang="en-IN" sz="2800" dirty="0" smtClean="0">
              <a:latin typeface="Times New Roman" pitchFamily="18" charset="0"/>
              <a:cs typeface="Times New Roman" pitchFamily="18" charset="0"/>
            </a:rPr>
            <a:t>First Case</a:t>
          </a:r>
          <a:endParaRPr lang="en-IN" sz="2800" dirty="0">
            <a:latin typeface="Times New Roman" pitchFamily="18" charset="0"/>
            <a:cs typeface="Times New Roman" pitchFamily="18" charset="0"/>
          </a:endParaRPr>
        </a:p>
      </dgm:t>
    </dgm:pt>
    <dgm:pt modelId="{304B79FB-CF57-4E06-8829-88AD59997634}" type="parTrans" cxnId="{ED8EFD1A-37EA-4207-9D0E-2EE51FFEE876}">
      <dgm:prSet/>
      <dgm:spPr/>
      <dgm:t>
        <a:bodyPr/>
        <a:lstStyle/>
        <a:p>
          <a:endParaRPr lang="en-IN"/>
        </a:p>
      </dgm:t>
    </dgm:pt>
    <dgm:pt modelId="{D367F98C-3FC9-4A9C-A6C7-8AB152BE1A54}" type="sibTrans" cxnId="{ED8EFD1A-37EA-4207-9D0E-2EE51FFEE876}">
      <dgm:prSet/>
      <dgm:spPr/>
      <dgm:t>
        <a:bodyPr/>
        <a:lstStyle/>
        <a:p>
          <a:endParaRPr lang="en-IN"/>
        </a:p>
      </dgm:t>
    </dgm:pt>
    <dgm:pt modelId="{445F91CB-F4F3-406D-8E9E-0838C31CCDE2}">
      <dgm:prSet phldrT="[Text]" custT="1"/>
      <dgm:spPr/>
      <dgm:t>
        <a:bodyPr/>
        <a:lstStyle/>
        <a:p>
          <a:r>
            <a:rPr lang="en-IN" sz="2800" dirty="0" smtClean="0">
              <a:latin typeface="Times New Roman" pitchFamily="18" charset="0"/>
              <a:cs typeface="Times New Roman" pitchFamily="18" charset="0"/>
            </a:rPr>
            <a:t>Second Case</a:t>
          </a:r>
          <a:endParaRPr lang="en-IN" sz="2800" dirty="0">
            <a:latin typeface="Times New Roman" pitchFamily="18" charset="0"/>
            <a:cs typeface="Times New Roman" pitchFamily="18" charset="0"/>
          </a:endParaRPr>
        </a:p>
      </dgm:t>
    </dgm:pt>
    <dgm:pt modelId="{1F58CD1B-098A-4275-A05E-E0318A158CC6}" type="parTrans" cxnId="{F5E02678-D921-4EE3-9E39-1EDE8A4AD7DF}">
      <dgm:prSet/>
      <dgm:spPr/>
      <dgm:t>
        <a:bodyPr/>
        <a:lstStyle/>
        <a:p>
          <a:endParaRPr lang="en-IN"/>
        </a:p>
      </dgm:t>
    </dgm:pt>
    <dgm:pt modelId="{51A0FB5C-86F3-4CBE-9809-5AAB5A343377}" type="sibTrans" cxnId="{F5E02678-D921-4EE3-9E39-1EDE8A4AD7DF}">
      <dgm:prSet/>
      <dgm:spPr/>
      <dgm:t>
        <a:bodyPr/>
        <a:lstStyle/>
        <a:p>
          <a:endParaRPr lang="en-IN"/>
        </a:p>
      </dgm:t>
    </dgm:pt>
    <dgm:pt modelId="{E9E19F03-2CDE-4534-92DF-8333631C91A4}">
      <dgm:prSet phldrT="[Text]" custT="1"/>
      <dgm:spPr/>
      <dgm:t>
        <a:bodyPr/>
        <a:lstStyle/>
        <a:p>
          <a:r>
            <a:rPr lang="en-IN" sz="2800" dirty="0" smtClean="0">
              <a:latin typeface="Times New Roman" pitchFamily="18" charset="0"/>
              <a:cs typeface="Times New Roman" pitchFamily="18" charset="0"/>
            </a:rPr>
            <a:t>Third Case</a:t>
          </a:r>
          <a:endParaRPr lang="en-IN" sz="2800" dirty="0">
            <a:latin typeface="Times New Roman" pitchFamily="18" charset="0"/>
            <a:cs typeface="Times New Roman" pitchFamily="18" charset="0"/>
          </a:endParaRPr>
        </a:p>
      </dgm:t>
    </dgm:pt>
    <dgm:pt modelId="{A00546BC-8A28-4902-9F0D-3F7F6E9EC1AC}" type="parTrans" cxnId="{7C87F38A-E8A2-40CF-94E1-ED4A5967B9F1}">
      <dgm:prSet/>
      <dgm:spPr/>
      <dgm:t>
        <a:bodyPr/>
        <a:lstStyle/>
        <a:p>
          <a:endParaRPr lang="en-IN"/>
        </a:p>
      </dgm:t>
    </dgm:pt>
    <dgm:pt modelId="{4BBB1C65-E7EC-462E-A304-3A1B072746B9}" type="sibTrans" cxnId="{7C87F38A-E8A2-40CF-94E1-ED4A5967B9F1}">
      <dgm:prSet/>
      <dgm:spPr/>
      <dgm:t>
        <a:bodyPr/>
        <a:lstStyle/>
        <a:p>
          <a:endParaRPr lang="en-IN"/>
        </a:p>
      </dgm:t>
    </dgm:pt>
    <dgm:pt modelId="{7C3D6267-284F-4FDC-87D8-AECA29E7A8BB}">
      <dgm:prSet phldrT="[Text]" custT="1"/>
      <dgm:spPr/>
      <dgm:t>
        <a:bodyPr/>
        <a:lstStyle/>
        <a:p>
          <a:r>
            <a:rPr lang="en-IN" sz="2800" dirty="0" smtClean="0">
              <a:latin typeface="Times New Roman" pitchFamily="18" charset="0"/>
              <a:cs typeface="Times New Roman" pitchFamily="18" charset="0"/>
            </a:rPr>
            <a:t>Fourth Case</a:t>
          </a:r>
          <a:endParaRPr lang="en-IN" sz="2800" dirty="0">
            <a:latin typeface="Times New Roman" pitchFamily="18" charset="0"/>
            <a:cs typeface="Times New Roman" pitchFamily="18" charset="0"/>
          </a:endParaRPr>
        </a:p>
      </dgm:t>
    </dgm:pt>
    <dgm:pt modelId="{63E32129-DCFC-4DB9-9EB6-AFB54EB85B21}" type="parTrans" cxnId="{28513770-6738-4064-8EF0-18136ADBF183}">
      <dgm:prSet/>
      <dgm:spPr/>
      <dgm:t>
        <a:bodyPr/>
        <a:lstStyle/>
        <a:p>
          <a:endParaRPr lang="en-IN"/>
        </a:p>
      </dgm:t>
    </dgm:pt>
    <dgm:pt modelId="{E85CC1C7-E038-4DB0-BA17-752EDCD824C8}" type="sibTrans" cxnId="{28513770-6738-4064-8EF0-18136ADBF183}">
      <dgm:prSet/>
      <dgm:spPr/>
      <dgm:t>
        <a:bodyPr/>
        <a:lstStyle/>
        <a:p>
          <a:endParaRPr lang="en-IN"/>
        </a:p>
      </dgm:t>
    </dgm:pt>
    <dgm:pt modelId="{3956CAB0-325E-4407-B006-C07BCD067E8C}" type="pres">
      <dgm:prSet presAssocID="{033FEE1F-28E5-4A18-861F-68C1E452AC27}" presName="matrix" presStyleCnt="0">
        <dgm:presLayoutVars>
          <dgm:chMax val="1"/>
          <dgm:dir/>
          <dgm:resizeHandles val="exact"/>
        </dgm:presLayoutVars>
      </dgm:prSet>
      <dgm:spPr/>
      <dgm:t>
        <a:bodyPr/>
        <a:lstStyle/>
        <a:p>
          <a:endParaRPr lang="en-IN"/>
        </a:p>
      </dgm:t>
    </dgm:pt>
    <dgm:pt modelId="{62453513-DE2C-49A4-84EB-96ED82176A56}" type="pres">
      <dgm:prSet presAssocID="{033FEE1F-28E5-4A18-861F-68C1E452AC27}" presName="diamond" presStyleLbl="bgShp" presStyleIdx="0" presStyleCnt="1"/>
      <dgm:spPr/>
    </dgm:pt>
    <dgm:pt modelId="{97BCD2A3-D076-4F8E-98CD-1605354384A2}" type="pres">
      <dgm:prSet presAssocID="{033FEE1F-28E5-4A18-861F-68C1E452AC27}" presName="quad1" presStyleLbl="node1" presStyleIdx="0" presStyleCnt="4">
        <dgm:presLayoutVars>
          <dgm:chMax val="0"/>
          <dgm:chPref val="0"/>
          <dgm:bulletEnabled val="1"/>
        </dgm:presLayoutVars>
      </dgm:prSet>
      <dgm:spPr/>
      <dgm:t>
        <a:bodyPr/>
        <a:lstStyle/>
        <a:p>
          <a:endParaRPr lang="en-IN"/>
        </a:p>
      </dgm:t>
    </dgm:pt>
    <dgm:pt modelId="{22148E42-DCB3-4250-B513-BC5BDA459D1A}" type="pres">
      <dgm:prSet presAssocID="{033FEE1F-28E5-4A18-861F-68C1E452AC27}" presName="quad2" presStyleLbl="node1" presStyleIdx="1" presStyleCnt="4">
        <dgm:presLayoutVars>
          <dgm:chMax val="0"/>
          <dgm:chPref val="0"/>
          <dgm:bulletEnabled val="1"/>
        </dgm:presLayoutVars>
      </dgm:prSet>
      <dgm:spPr/>
      <dgm:t>
        <a:bodyPr/>
        <a:lstStyle/>
        <a:p>
          <a:endParaRPr lang="en-IN"/>
        </a:p>
      </dgm:t>
    </dgm:pt>
    <dgm:pt modelId="{EC869310-A178-4C4A-A296-09BCC09C7B32}" type="pres">
      <dgm:prSet presAssocID="{033FEE1F-28E5-4A18-861F-68C1E452AC27}" presName="quad3" presStyleLbl="node1" presStyleIdx="2" presStyleCnt="4">
        <dgm:presLayoutVars>
          <dgm:chMax val="0"/>
          <dgm:chPref val="0"/>
          <dgm:bulletEnabled val="1"/>
        </dgm:presLayoutVars>
      </dgm:prSet>
      <dgm:spPr/>
      <dgm:t>
        <a:bodyPr/>
        <a:lstStyle/>
        <a:p>
          <a:endParaRPr lang="en-IN"/>
        </a:p>
      </dgm:t>
    </dgm:pt>
    <dgm:pt modelId="{DC9FBF53-5F27-4259-8C97-1741725A040F}" type="pres">
      <dgm:prSet presAssocID="{033FEE1F-28E5-4A18-861F-68C1E452AC27}" presName="quad4" presStyleLbl="node1" presStyleIdx="3" presStyleCnt="4">
        <dgm:presLayoutVars>
          <dgm:chMax val="0"/>
          <dgm:chPref val="0"/>
          <dgm:bulletEnabled val="1"/>
        </dgm:presLayoutVars>
      </dgm:prSet>
      <dgm:spPr/>
      <dgm:t>
        <a:bodyPr/>
        <a:lstStyle/>
        <a:p>
          <a:endParaRPr lang="en-IN"/>
        </a:p>
      </dgm:t>
    </dgm:pt>
  </dgm:ptLst>
  <dgm:cxnLst>
    <dgm:cxn modelId="{FA726827-C700-451F-9B5D-3F9737BE93B9}" type="presOf" srcId="{445F91CB-F4F3-406D-8E9E-0838C31CCDE2}" destId="{22148E42-DCB3-4250-B513-BC5BDA459D1A}" srcOrd="0" destOrd="0" presId="urn:microsoft.com/office/officeart/2005/8/layout/matrix3"/>
    <dgm:cxn modelId="{F64D5FBC-F112-4BEA-A2A8-C19CC75B05A1}" type="presOf" srcId="{7C3D6267-284F-4FDC-87D8-AECA29E7A8BB}" destId="{DC9FBF53-5F27-4259-8C97-1741725A040F}" srcOrd="0" destOrd="0" presId="urn:microsoft.com/office/officeart/2005/8/layout/matrix3"/>
    <dgm:cxn modelId="{ED8EFD1A-37EA-4207-9D0E-2EE51FFEE876}" srcId="{033FEE1F-28E5-4A18-861F-68C1E452AC27}" destId="{719F2C50-06B0-4EF7-BCB8-BC876FD0828E}" srcOrd="0" destOrd="0" parTransId="{304B79FB-CF57-4E06-8829-88AD59997634}" sibTransId="{D367F98C-3FC9-4A9C-A6C7-8AB152BE1A54}"/>
    <dgm:cxn modelId="{E527081D-0BA4-48DD-BBD7-7341E5101273}" type="presOf" srcId="{E9E19F03-2CDE-4534-92DF-8333631C91A4}" destId="{EC869310-A178-4C4A-A296-09BCC09C7B32}" srcOrd="0" destOrd="0" presId="urn:microsoft.com/office/officeart/2005/8/layout/matrix3"/>
    <dgm:cxn modelId="{AF3A1ACB-7183-4158-9AF2-3D83D8D690DE}" type="presOf" srcId="{033FEE1F-28E5-4A18-861F-68C1E452AC27}" destId="{3956CAB0-325E-4407-B006-C07BCD067E8C}" srcOrd="0" destOrd="0" presId="urn:microsoft.com/office/officeart/2005/8/layout/matrix3"/>
    <dgm:cxn modelId="{E3C63C44-7183-4369-93A7-7D525CE0DD8B}" type="presOf" srcId="{719F2C50-06B0-4EF7-BCB8-BC876FD0828E}" destId="{97BCD2A3-D076-4F8E-98CD-1605354384A2}" srcOrd="0" destOrd="0" presId="urn:microsoft.com/office/officeart/2005/8/layout/matrix3"/>
    <dgm:cxn modelId="{F5E02678-D921-4EE3-9E39-1EDE8A4AD7DF}" srcId="{033FEE1F-28E5-4A18-861F-68C1E452AC27}" destId="{445F91CB-F4F3-406D-8E9E-0838C31CCDE2}" srcOrd="1" destOrd="0" parTransId="{1F58CD1B-098A-4275-A05E-E0318A158CC6}" sibTransId="{51A0FB5C-86F3-4CBE-9809-5AAB5A343377}"/>
    <dgm:cxn modelId="{7C87F38A-E8A2-40CF-94E1-ED4A5967B9F1}" srcId="{033FEE1F-28E5-4A18-861F-68C1E452AC27}" destId="{E9E19F03-2CDE-4534-92DF-8333631C91A4}" srcOrd="2" destOrd="0" parTransId="{A00546BC-8A28-4902-9F0D-3F7F6E9EC1AC}" sibTransId="{4BBB1C65-E7EC-462E-A304-3A1B072746B9}"/>
    <dgm:cxn modelId="{28513770-6738-4064-8EF0-18136ADBF183}" srcId="{033FEE1F-28E5-4A18-861F-68C1E452AC27}" destId="{7C3D6267-284F-4FDC-87D8-AECA29E7A8BB}" srcOrd="3" destOrd="0" parTransId="{63E32129-DCFC-4DB9-9EB6-AFB54EB85B21}" sibTransId="{E85CC1C7-E038-4DB0-BA17-752EDCD824C8}"/>
    <dgm:cxn modelId="{A5901F3B-3F1E-455D-9D72-72198501E4CB}" type="presParOf" srcId="{3956CAB0-325E-4407-B006-C07BCD067E8C}" destId="{62453513-DE2C-49A4-84EB-96ED82176A56}" srcOrd="0" destOrd="0" presId="urn:microsoft.com/office/officeart/2005/8/layout/matrix3"/>
    <dgm:cxn modelId="{696FC063-5299-4651-8AA3-3ED2EF6208BA}" type="presParOf" srcId="{3956CAB0-325E-4407-B006-C07BCD067E8C}" destId="{97BCD2A3-D076-4F8E-98CD-1605354384A2}" srcOrd="1" destOrd="0" presId="urn:microsoft.com/office/officeart/2005/8/layout/matrix3"/>
    <dgm:cxn modelId="{D7ACF231-90EA-4630-9446-2E18EC3ACF0F}" type="presParOf" srcId="{3956CAB0-325E-4407-B006-C07BCD067E8C}" destId="{22148E42-DCB3-4250-B513-BC5BDA459D1A}" srcOrd="2" destOrd="0" presId="urn:microsoft.com/office/officeart/2005/8/layout/matrix3"/>
    <dgm:cxn modelId="{CBCBEF16-BE4E-4EF8-81C1-8CC9780C3D98}" type="presParOf" srcId="{3956CAB0-325E-4407-B006-C07BCD067E8C}" destId="{EC869310-A178-4C4A-A296-09BCC09C7B32}" srcOrd="3" destOrd="0" presId="urn:microsoft.com/office/officeart/2005/8/layout/matrix3"/>
    <dgm:cxn modelId="{6F32BB11-0E14-4CBC-B784-E0273DCC29F9}" type="presParOf" srcId="{3956CAB0-325E-4407-B006-C07BCD067E8C}" destId="{DC9FBF53-5F27-4259-8C97-1741725A040F}"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170AE9-AD70-4F0B-9A0A-EA1D07182561}" type="doc">
      <dgm:prSet loTypeId="urn:microsoft.com/office/officeart/2005/8/layout/matrix1" loCatId="matrix" qsTypeId="urn:microsoft.com/office/officeart/2005/8/quickstyle/simple1" qsCatId="simple" csTypeId="urn:microsoft.com/office/officeart/2005/8/colors/colorful3" csCatId="colorful" phldr="1"/>
      <dgm:spPr/>
      <dgm:t>
        <a:bodyPr/>
        <a:lstStyle/>
        <a:p>
          <a:endParaRPr lang="en-IN"/>
        </a:p>
      </dgm:t>
    </dgm:pt>
    <dgm:pt modelId="{FDB1FF36-BBDE-4D7E-BE1C-DCD7D6B81CDB}">
      <dgm:prSet phldrT="[Text]"/>
      <dgm:spPr/>
      <dgm:t>
        <a:bodyPr/>
        <a:lstStyle/>
        <a:p>
          <a:r>
            <a:rPr lang="en-IN" dirty="0" smtClean="0"/>
            <a:t>Remedies</a:t>
          </a:r>
          <a:endParaRPr lang="en-IN" dirty="0"/>
        </a:p>
      </dgm:t>
    </dgm:pt>
    <dgm:pt modelId="{5782B0CD-FF5B-4663-8B2C-DA329B28F553}" type="parTrans" cxnId="{0F8DCB4F-11E2-4CDE-BAF6-07F07D42E8A8}">
      <dgm:prSet/>
      <dgm:spPr/>
      <dgm:t>
        <a:bodyPr/>
        <a:lstStyle/>
        <a:p>
          <a:endParaRPr lang="en-IN"/>
        </a:p>
      </dgm:t>
    </dgm:pt>
    <dgm:pt modelId="{4EDEBEA6-E0E2-4741-B489-E11510A39391}" type="sibTrans" cxnId="{0F8DCB4F-11E2-4CDE-BAF6-07F07D42E8A8}">
      <dgm:prSet/>
      <dgm:spPr/>
      <dgm:t>
        <a:bodyPr/>
        <a:lstStyle/>
        <a:p>
          <a:endParaRPr lang="en-IN"/>
        </a:p>
      </dgm:t>
    </dgm:pt>
    <dgm:pt modelId="{96210EFA-9F4F-4331-B14E-BE2F18AE925D}">
      <dgm:prSet phldrT="[Text]"/>
      <dgm:spPr/>
      <dgm:t>
        <a:bodyPr/>
        <a:lstStyle/>
        <a:p>
          <a:r>
            <a:rPr lang="en-IN" dirty="0" smtClean="0"/>
            <a:t>Mentoring</a:t>
          </a:r>
          <a:endParaRPr lang="en-IN" dirty="0"/>
        </a:p>
      </dgm:t>
    </dgm:pt>
    <dgm:pt modelId="{933D732D-3212-4D6C-AEC2-2DB276FAA5D8}" type="parTrans" cxnId="{5575DDEC-7664-4E4B-B601-173DCA65A490}">
      <dgm:prSet/>
      <dgm:spPr/>
      <dgm:t>
        <a:bodyPr/>
        <a:lstStyle/>
        <a:p>
          <a:endParaRPr lang="en-IN"/>
        </a:p>
      </dgm:t>
    </dgm:pt>
    <dgm:pt modelId="{85AA73F7-B8D1-4745-85ED-4D811F0E49D0}" type="sibTrans" cxnId="{5575DDEC-7664-4E4B-B601-173DCA65A490}">
      <dgm:prSet/>
      <dgm:spPr/>
      <dgm:t>
        <a:bodyPr/>
        <a:lstStyle/>
        <a:p>
          <a:endParaRPr lang="en-IN"/>
        </a:p>
      </dgm:t>
    </dgm:pt>
    <dgm:pt modelId="{9037C8B7-7463-4F52-B290-62A35048CB90}">
      <dgm:prSet phldrT="[Text]"/>
      <dgm:spPr/>
      <dgm:t>
        <a:bodyPr/>
        <a:lstStyle/>
        <a:p>
          <a:r>
            <a:rPr lang="en-IN" dirty="0" smtClean="0"/>
            <a:t>Peer Support</a:t>
          </a:r>
          <a:endParaRPr lang="en-IN" dirty="0"/>
        </a:p>
      </dgm:t>
    </dgm:pt>
    <dgm:pt modelId="{8EEDB5F9-E6A5-4D89-A927-46558981D663}" type="parTrans" cxnId="{F8D03B85-D6A5-4E6B-8F80-F12FA8A25040}">
      <dgm:prSet/>
      <dgm:spPr/>
      <dgm:t>
        <a:bodyPr/>
        <a:lstStyle/>
        <a:p>
          <a:endParaRPr lang="en-IN"/>
        </a:p>
      </dgm:t>
    </dgm:pt>
    <dgm:pt modelId="{BD86607D-2472-48CB-8527-E3BC761F01FF}" type="sibTrans" cxnId="{F8D03B85-D6A5-4E6B-8F80-F12FA8A25040}">
      <dgm:prSet/>
      <dgm:spPr/>
      <dgm:t>
        <a:bodyPr/>
        <a:lstStyle/>
        <a:p>
          <a:endParaRPr lang="en-IN"/>
        </a:p>
      </dgm:t>
    </dgm:pt>
    <dgm:pt modelId="{3F665F6E-4D5C-46A4-AF2F-FBF0446287FA}">
      <dgm:prSet phldrT="[Text]"/>
      <dgm:spPr/>
      <dgm:t>
        <a:bodyPr/>
        <a:lstStyle/>
        <a:p>
          <a:r>
            <a:rPr lang="en-IN" dirty="0" smtClean="0"/>
            <a:t>Ethics Education</a:t>
          </a:r>
          <a:endParaRPr lang="en-IN" dirty="0"/>
        </a:p>
      </dgm:t>
    </dgm:pt>
    <dgm:pt modelId="{3870B32A-092E-4FC5-A629-62EEB0F2713B}" type="parTrans" cxnId="{02A64656-98B1-4CDF-8F15-70EA509CF446}">
      <dgm:prSet/>
      <dgm:spPr/>
      <dgm:t>
        <a:bodyPr/>
        <a:lstStyle/>
        <a:p>
          <a:endParaRPr lang="en-IN"/>
        </a:p>
      </dgm:t>
    </dgm:pt>
    <dgm:pt modelId="{8D360A9C-17F4-4549-8957-0F44D378D34E}" type="sibTrans" cxnId="{02A64656-98B1-4CDF-8F15-70EA509CF446}">
      <dgm:prSet/>
      <dgm:spPr/>
      <dgm:t>
        <a:bodyPr/>
        <a:lstStyle/>
        <a:p>
          <a:endParaRPr lang="en-IN"/>
        </a:p>
      </dgm:t>
    </dgm:pt>
    <dgm:pt modelId="{D60BEA0E-3615-47FA-8CC7-6D23EAFBE0F9}">
      <dgm:prSet phldrT="[Text]"/>
      <dgm:spPr/>
      <dgm:t>
        <a:bodyPr/>
        <a:lstStyle/>
        <a:p>
          <a:r>
            <a:rPr lang="en-IN" dirty="0" smtClean="0"/>
            <a:t>Personal Ethical Orientation</a:t>
          </a:r>
          <a:endParaRPr lang="en-IN" dirty="0"/>
        </a:p>
      </dgm:t>
    </dgm:pt>
    <dgm:pt modelId="{6AE113BF-E737-4584-B191-605F240711A8}" type="parTrans" cxnId="{263BA0C3-B9CD-4A79-BB58-F0061F6C7A43}">
      <dgm:prSet/>
      <dgm:spPr/>
      <dgm:t>
        <a:bodyPr/>
        <a:lstStyle/>
        <a:p>
          <a:endParaRPr lang="en-IN"/>
        </a:p>
      </dgm:t>
    </dgm:pt>
    <dgm:pt modelId="{2517D821-285E-4D9B-AAC5-E1F091624406}" type="sibTrans" cxnId="{263BA0C3-B9CD-4A79-BB58-F0061F6C7A43}">
      <dgm:prSet/>
      <dgm:spPr/>
      <dgm:t>
        <a:bodyPr/>
        <a:lstStyle/>
        <a:p>
          <a:endParaRPr lang="en-IN"/>
        </a:p>
      </dgm:t>
    </dgm:pt>
    <dgm:pt modelId="{118D8FF0-E4D0-4D77-817B-E17A8C45F25D}" type="pres">
      <dgm:prSet presAssocID="{18170AE9-AD70-4F0B-9A0A-EA1D07182561}" presName="diagram" presStyleCnt="0">
        <dgm:presLayoutVars>
          <dgm:chMax val="1"/>
          <dgm:dir/>
          <dgm:animLvl val="ctr"/>
          <dgm:resizeHandles val="exact"/>
        </dgm:presLayoutVars>
      </dgm:prSet>
      <dgm:spPr/>
      <dgm:t>
        <a:bodyPr/>
        <a:lstStyle/>
        <a:p>
          <a:endParaRPr lang="en-IN"/>
        </a:p>
      </dgm:t>
    </dgm:pt>
    <dgm:pt modelId="{D22DD225-DBB3-449D-A213-9283A4AB88EE}" type="pres">
      <dgm:prSet presAssocID="{18170AE9-AD70-4F0B-9A0A-EA1D07182561}" presName="matrix" presStyleCnt="0"/>
      <dgm:spPr/>
    </dgm:pt>
    <dgm:pt modelId="{40E75DA0-40A2-4682-BC30-3B45CDC8DC1B}" type="pres">
      <dgm:prSet presAssocID="{18170AE9-AD70-4F0B-9A0A-EA1D07182561}" presName="tile1" presStyleLbl="node1" presStyleIdx="0" presStyleCnt="4"/>
      <dgm:spPr/>
      <dgm:t>
        <a:bodyPr/>
        <a:lstStyle/>
        <a:p>
          <a:endParaRPr lang="en-IN"/>
        </a:p>
      </dgm:t>
    </dgm:pt>
    <dgm:pt modelId="{4EBC39D3-F778-4B49-B6EA-6126E3E26313}" type="pres">
      <dgm:prSet presAssocID="{18170AE9-AD70-4F0B-9A0A-EA1D07182561}" presName="tile1text" presStyleLbl="node1" presStyleIdx="0" presStyleCnt="4">
        <dgm:presLayoutVars>
          <dgm:chMax val="0"/>
          <dgm:chPref val="0"/>
          <dgm:bulletEnabled val="1"/>
        </dgm:presLayoutVars>
      </dgm:prSet>
      <dgm:spPr/>
      <dgm:t>
        <a:bodyPr/>
        <a:lstStyle/>
        <a:p>
          <a:endParaRPr lang="en-IN"/>
        </a:p>
      </dgm:t>
    </dgm:pt>
    <dgm:pt modelId="{9D200BFA-507C-4BFA-9870-B3D40E7A80AB}" type="pres">
      <dgm:prSet presAssocID="{18170AE9-AD70-4F0B-9A0A-EA1D07182561}" presName="tile2" presStyleLbl="node1" presStyleIdx="1" presStyleCnt="4"/>
      <dgm:spPr/>
      <dgm:t>
        <a:bodyPr/>
        <a:lstStyle/>
        <a:p>
          <a:endParaRPr lang="en-IN"/>
        </a:p>
      </dgm:t>
    </dgm:pt>
    <dgm:pt modelId="{119A732F-A314-4396-8A7F-2EEE713F151C}" type="pres">
      <dgm:prSet presAssocID="{18170AE9-AD70-4F0B-9A0A-EA1D07182561}" presName="tile2text" presStyleLbl="node1" presStyleIdx="1" presStyleCnt="4">
        <dgm:presLayoutVars>
          <dgm:chMax val="0"/>
          <dgm:chPref val="0"/>
          <dgm:bulletEnabled val="1"/>
        </dgm:presLayoutVars>
      </dgm:prSet>
      <dgm:spPr/>
      <dgm:t>
        <a:bodyPr/>
        <a:lstStyle/>
        <a:p>
          <a:endParaRPr lang="en-IN"/>
        </a:p>
      </dgm:t>
    </dgm:pt>
    <dgm:pt modelId="{1229B4B7-7F1D-43E7-A91E-768426E1F3D0}" type="pres">
      <dgm:prSet presAssocID="{18170AE9-AD70-4F0B-9A0A-EA1D07182561}" presName="tile3" presStyleLbl="node1" presStyleIdx="2" presStyleCnt="4"/>
      <dgm:spPr/>
      <dgm:t>
        <a:bodyPr/>
        <a:lstStyle/>
        <a:p>
          <a:endParaRPr lang="en-IN"/>
        </a:p>
      </dgm:t>
    </dgm:pt>
    <dgm:pt modelId="{E3F6C25F-FFD7-43A0-9E29-713D63DEC280}" type="pres">
      <dgm:prSet presAssocID="{18170AE9-AD70-4F0B-9A0A-EA1D07182561}" presName="tile3text" presStyleLbl="node1" presStyleIdx="2" presStyleCnt="4">
        <dgm:presLayoutVars>
          <dgm:chMax val="0"/>
          <dgm:chPref val="0"/>
          <dgm:bulletEnabled val="1"/>
        </dgm:presLayoutVars>
      </dgm:prSet>
      <dgm:spPr/>
      <dgm:t>
        <a:bodyPr/>
        <a:lstStyle/>
        <a:p>
          <a:endParaRPr lang="en-IN"/>
        </a:p>
      </dgm:t>
    </dgm:pt>
    <dgm:pt modelId="{90EB35EC-A098-4F13-B9F7-B5E8AC552254}" type="pres">
      <dgm:prSet presAssocID="{18170AE9-AD70-4F0B-9A0A-EA1D07182561}" presName="tile4" presStyleLbl="node1" presStyleIdx="3" presStyleCnt="4"/>
      <dgm:spPr/>
      <dgm:t>
        <a:bodyPr/>
        <a:lstStyle/>
        <a:p>
          <a:endParaRPr lang="en-IN"/>
        </a:p>
      </dgm:t>
    </dgm:pt>
    <dgm:pt modelId="{6990EFBD-2E1A-4956-B3B8-B38758F9E9C4}" type="pres">
      <dgm:prSet presAssocID="{18170AE9-AD70-4F0B-9A0A-EA1D07182561}" presName="tile4text" presStyleLbl="node1" presStyleIdx="3" presStyleCnt="4">
        <dgm:presLayoutVars>
          <dgm:chMax val="0"/>
          <dgm:chPref val="0"/>
          <dgm:bulletEnabled val="1"/>
        </dgm:presLayoutVars>
      </dgm:prSet>
      <dgm:spPr/>
      <dgm:t>
        <a:bodyPr/>
        <a:lstStyle/>
        <a:p>
          <a:endParaRPr lang="en-IN"/>
        </a:p>
      </dgm:t>
    </dgm:pt>
    <dgm:pt modelId="{952E7168-163D-401D-BA5A-58DB404E95F6}" type="pres">
      <dgm:prSet presAssocID="{18170AE9-AD70-4F0B-9A0A-EA1D07182561}" presName="centerTile" presStyleLbl="fgShp" presStyleIdx="0" presStyleCnt="1">
        <dgm:presLayoutVars>
          <dgm:chMax val="0"/>
          <dgm:chPref val="0"/>
        </dgm:presLayoutVars>
      </dgm:prSet>
      <dgm:spPr/>
      <dgm:t>
        <a:bodyPr/>
        <a:lstStyle/>
        <a:p>
          <a:endParaRPr lang="en-IN"/>
        </a:p>
      </dgm:t>
    </dgm:pt>
  </dgm:ptLst>
  <dgm:cxnLst>
    <dgm:cxn modelId="{3409F713-A4C7-445A-A9E7-F9B2D3337CAD}" type="presOf" srcId="{9037C8B7-7463-4F52-B290-62A35048CB90}" destId="{119A732F-A314-4396-8A7F-2EEE713F151C}" srcOrd="1" destOrd="0" presId="urn:microsoft.com/office/officeart/2005/8/layout/matrix1"/>
    <dgm:cxn modelId="{D65FDCBA-07F5-4884-8CC4-898512720F17}" type="presOf" srcId="{D60BEA0E-3615-47FA-8CC7-6D23EAFBE0F9}" destId="{90EB35EC-A098-4F13-B9F7-B5E8AC552254}" srcOrd="0" destOrd="0" presId="urn:microsoft.com/office/officeart/2005/8/layout/matrix1"/>
    <dgm:cxn modelId="{AC672795-CD87-44BF-8B77-7A9839A3F557}" type="presOf" srcId="{96210EFA-9F4F-4331-B14E-BE2F18AE925D}" destId="{40E75DA0-40A2-4682-BC30-3B45CDC8DC1B}" srcOrd="0" destOrd="0" presId="urn:microsoft.com/office/officeart/2005/8/layout/matrix1"/>
    <dgm:cxn modelId="{99895278-9E56-4B8F-BB85-FFB3B8EDB539}" type="presOf" srcId="{3F665F6E-4D5C-46A4-AF2F-FBF0446287FA}" destId="{1229B4B7-7F1D-43E7-A91E-768426E1F3D0}" srcOrd="0" destOrd="0" presId="urn:microsoft.com/office/officeart/2005/8/layout/matrix1"/>
    <dgm:cxn modelId="{5575DDEC-7664-4E4B-B601-173DCA65A490}" srcId="{FDB1FF36-BBDE-4D7E-BE1C-DCD7D6B81CDB}" destId="{96210EFA-9F4F-4331-B14E-BE2F18AE925D}" srcOrd="0" destOrd="0" parTransId="{933D732D-3212-4D6C-AEC2-2DB276FAA5D8}" sibTransId="{85AA73F7-B8D1-4745-85ED-4D811F0E49D0}"/>
    <dgm:cxn modelId="{482D6509-AFF8-4FF1-BFC3-F8CE9E815349}" type="presOf" srcId="{3F665F6E-4D5C-46A4-AF2F-FBF0446287FA}" destId="{E3F6C25F-FFD7-43A0-9E29-713D63DEC280}" srcOrd="1" destOrd="0" presId="urn:microsoft.com/office/officeart/2005/8/layout/matrix1"/>
    <dgm:cxn modelId="{F9B531B6-C71D-4D40-BB10-01FC12DDCF5F}" type="presOf" srcId="{18170AE9-AD70-4F0B-9A0A-EA1D07182561}" destId="{118D8FF0-E4D0-4D77-817B-E17A8C45F25D}" srcOrd="0" destOrd="0" presId="urn:microsoft.com/office/officeart/2005/8/layout/matrix1"/>
    <dgm:cxn modelId="{85E92DC8-37F7-4AFA-8F63-AB6DE276CD4C}" type="presOf" srcId="{D60BEA0E-3615-47FA-8CC7-6D23EAFBE0F9}" destId="{6990EFBD-2E1A-4956-B3B8-B38758F9E9C4}" srcOrd="1" destOrd="0" presId="urn:microsoft.com/office/officeart/2005/8/layout/matrix1"/>
    <dgm:cxn modelId="{263BA0C3-B9CD-4A79-BB58-F0061F6C7A43}" srcId="{FDB1FF36-BBDE-4D7E-BE1C-DCD7D6B81CDB}" destId="{D60BEA0E-3615-47FA-8CC7-6D23EAFBE0F9}" srcOrd="3" destOrd="0" parTransId="{6AE113BF-E737-4584-B191-605F240711A8}" sibTransId="{2517D821-285E-4D9B-AAC5-E1F091624406}"/>
    <dgm:cxn modelId="{F8D03B85-D6A5-4E6B-8F80-F12FA8A25040}" srcId="{FDB1FF36-BBDE-4D7E-BE1C-DCD7D6B81CDB}" destId="{9037C8B7-7463-4F52-B290-62A35048CB90}" srcOrd="1" destOrd="0" parTransId="{8EEDB5F9-E6A5-4D89-A927-46558981D663}" sibTransId="{BD86607D-2472-48CB-8527-E3BC761F01FF}"/>
    <dgm:cxn modelId="{4955D609-91E3-4C42-AE6F-23FDD585456F}" type="presOf" srcId="{96210EFA-9F4F-4331-B14E-BE2F18AE925D}" destId="{4EBC39D3-F778-4B49-B6EA-6126E3E26313}" srcOrd="1" destOrd="0" presId="urn:microsoft.com/office/officeart/2005/8/layout/matrix1"/>
    <dgm:cxn modelId="{0F8DCB4F-11E2-4CDE-BAF6-07F07D42E8A8}" srcId="{18170AE9-AD70-4F0B-9A0A-EA1D07182561}" destId="{FDB1FF36-BBDE-4D7E-BE1C-DCD7D6B81CDB}" srcOrd="0" destOrd="0" parTransId="{5782B0CD-FF5B-4663-8B2C-DA329B28F553}" sibTransId="{4EDEBEA6-E0E2-4741-B489-E11510A39391}"/>
    <dgm:cxn modelId="{43B7A8D7-8184-448D-B736-1542A511A91C}" type="presOf" srcId="{FDB1FF36-BBDE-4D7E-BE1C-DCD7D6B81CDB}" destId="{952E7168-163D-401D-BA5A-58DB404E95F6}" srcOrd="0" destOrd="0" presId="urn:microsoft.com/office/officeart/2005/8/layout/matrix1"/>
    <dgm:cxn modelId="{02A64656-98B1-4CDF-8F15-70EA509CF446}" srcId="{FDB1FF36-BBDE-4D7E-BE1C-DCD7D6B81CDB}" destId="{3F665F6E-4D5C-46A4-AF2F-FBF0446287FA}" srcOrd="2" destOrd="0" parTransId="{3870B32A-092E-4FC5-A629-62EEB0F2713B}" sibTransId="{8D360A9C-17F4-4549-8957-0F44D378D34E}"/>
    <dgm:cxn modelId="{E67056E3-25B1-41CB-89C1-3FC0E3DA1647}" type="presOf" srcId="{9037C8B7-7463-4F52-B290-62A35048CB90}" destId="{9D200BFA-507C-4BFA-9870-B3D40E7A80AB}" srcOrd="0" destOrd="0" presId="urn:microsoft.com/office/officeart/2005/8/layout/matrix1"/>
    <dgm:cxn modelId="{4A06D0B5-0870-41A7-9E29-F46420D29FEE}" type="presParOf" srcId="{118D8FF0-E4D0-4D77-817B-E17A8C45F25D}" destId="{D22DD225-DBB3-449D-A213-9283A4AB88EE}" srcOrd="0" destOrd="0" presId="urn:microsoft.com/office/officeart/2005/8/layout/matrix1"/>
    <dgm:cxn modelId="{5C7B804A-1A34-433A-B366-3B67BFA1A243}" type="presParOf" srcId="{D22DD225-DBB3-449D-A213-9283A4AB88EE}" destId="{40E75DA0-40A2-4682-BC30-3B45CDC8DC1B}" srcOrd="0" destOrd="0" presId="urn:microsoft.com/office/officeart/2005/8/layout/matrix1"/>
    <dgm:cxn modelId="{5709CCE5-50E8-4D2C-8674-34150F23F04B}" type="presParOf" srcId="{D22DD225-DBB3-449D-A213-9283A4AB88EE}" destId="{4EBC39D3-F778-4B49-B6EA-6126E3E26313}" srcOrd="1" destOrd="0" presId="urn:microsoft.com/office/officeart/2005/8/layout/matrix1"/>
    <dgm:cxn modelId="{4D737BE4-D5DA-4FE1-A5F8-15EF9FBBD08D}" type="presParOf" srcId="{D22DD225-DBB3-449D-A213-9283A4AB88EE}" destId="{9D200BFA-507C-4BFA-9870-B3D40E7A80AB}" srcOrd="2" destOrd="0" presId="urn:microsoft.com/office/officeart/2005/8/layout/matrix1"/>
    <dgm:cxn modelId="{B545F9D8-A357-4834-A59B-67D5A077A8DC}" type="presParOf" srcId="{D22DD225-DBB3-449D-A213-9283A4AB88EE}" destId="{119A732F-A314-4396-8A7F-2EEE713F151C}" srcOrd="3" destOrd="0" presId="urn:microsoft.com/office/officeart/2005/8/layout/matrix1"/>
    <dgm:cxn modelId="{E8C2DA21-114C-4AFF-87D0-E76EE35F6990}" type="presParOf" srcId="{D22DD225-DBB3-449D-A213-9283A4AB88EE}" destId="{1229B4B7-7F1D-43E7-A91E-768426E1F3D0}" srcOrd="4" destOrd="0" presId="urn:microsoft.com/office/officeart/2005/8/layout/matrix1"/>
    <dgm:cxn modelId="{71D39EF0-FD49-499C-A255-B3828FA97B40}" type="presParOf" srcId="{D22DD225-DBB3-449D-A213-9283A4AB88EE}" destId="{E3F6C25F-FFD7-43A0-9E29-713D63DEC280}" srcOrd="5" destOrd="0" presId="urn:microsoft.com/office/officeart/2005/8/layout/matrix1"/>
    <dgm:cxn modelId="{B7A785D9-B6EE-43F1-B9D9-C7A17B47C350}" type="presParOf" srcId="{D22DD225-DBB3-449D-A213-9283A4AB88EE}" destId="{90EB35EC-A098-4F13-B9F7-B5E8AC552254}" srcOrd="6" destOrd="0" presId="urn:microsoft.com/office/officeart/2005/8/layout/matrix1"/>
    <dgm:cxn modelId="{C3A398E9-2169-46A5-A168-D0B42EF1C774}" type="presParOf" srcId="{D22DD225-DBB3-449D-A213-9283A4AB88EE}" destId="{6990EFBD-2E1A-4956-B3B8-B38758F9E9C4}" srcOrd="7" destOrd="0" presId="urn:microsoft.com/office/officeart/2005/8/layout/matrix1"/>
    <dgm:cxn modelId="{CDAF8DE5-4838-4C4C-B2DC-C4D7B327B4AA}" type="presParOf" srcId="{118D8FF0-E4D0-4D77-817B-E17A8C45F25D}" destId="{952E7168-163D-401D-BA5A-58DB404E95F6}"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3ED670-A7EE-469C-A15F-A8987B09FC75}" type="datetimeFigureOut">
              <a:rPr lang="en-IN" smtClean="0"/>
              <a:t>14-07-2020</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10B43-DEC3-42A6-A525-8380D381607E}" type="slidenum">
              <a:rPr lang="en-IN" smtClean="0"/>
              <a:t>‹#›</a:t>
            </a:fld>
            <a:endParaRPr lang="en-IN"/>
          </a:p>
        </p:txBody>
      </p:sp>
    </p:spTree>
    <p:extLst>
      <p:ext uri="{BB962C8B-B14F-4D97-AF65-F5344CB8AC3E}">
        <p14:creationId xmlns:p14="http://schemas.microsoft.com/office/powerpoint/2010/main" val="2621257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AC10B43-DEC3-42A6-A525-8380D381607E}" type="slidenum">
              <a:rPr lang="en-IN" smtClean="0"/>
              <a:t>25</a:t>
            </a:fld>
            <a:endParaRPr lang="en-IN"/>
          </a:p>
        </p:txBody>
      </p:sp>
    </p:spTree>
    <p:extLst>
      <p:ext uri="{BB962C8B-B14F-4D97-AF65-F5344CB8AC3E}">
        <p14:creationId xmlns:p14="http://schemas.microsoft.com/office/powerpoint/2010/main" val="2595641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A7C1AB2E-3438-42FE-8B0B-9B51D7628362}" type="datetimeFigureOut">
              <a:rPr lang="en-IN" smtClean="0"/>
              <a:t>14-07-2020</a:t>
            </a:fld>
            <a:endParaRPr lang="en-IN"/>
          </a:p>
        </p:txBody>
      </p:sp>
      <p:sp>
        <p:nvSpPr>
          <p:cNvPr id="17" name="Footer Placeholder 16"/>
          <p:cNvSpPr>
            <a:spLocks noGrp="1"/>
          </p:cNvSpPr>
          <p:nvPr>
            <p:ph type="ftr" sz="quarter" idx="11"/>
          </p:nvPr>
        </p:nvSpPr>
        <p:spPr>
          <a:xfrm>
            <a:off x="5410200" y="4205288"/>
            <a:ext cx="1295400" cy="457200"/>
          </a:xfrm>
        </p:spPr>
        <p:txBody>
          <a:bodyPr/>
          <a:lstStyle/>
          <a:p>
            <a:endParaRPr lang="en-IN"/>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C1AB2E-3438-42FE-8B0B-9B51D7628362}"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C1AB2E-3438-42FE-8B0B-9B51D7628362}"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C1AB2E-3438-42FE-8B0B-9B51D7628362}"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7C1AB2E-3438-42FE-8B0B-9B51D7628362}" type="datetimeFigureOut">
              <a:rPr lang="en-IN" smtClean="0"/>
              <a:t>14-07-2020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7C1AB2E-3438-42FE-8B0B-9B51D7628362}" type="datetimeFigureOut">
              <a:rPr lang="en-IN" smtClean="0"/>
              <a:t>14-07-2020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A7C1AB2E-3438-42FE-8B0B-9B51D7628362}" type="datetimeFigureOut">
              <a:rPr lang="en-IN" smtClean="0"/>
              <a:t>14-07-2020</a:t>
            </a:fld>
            <a:endParaRPr lang="en-IN"/>
          </a:p>
        </p:txBody>
      </p:sp>
      <p:sp>
        <p:nvSpPr>
          <p:cNvPr id="27" name="Slide Number Placeholder 26"/>
          <p:cNvSpPr>
            <a:spLocks noGrp="1"/>
          </p:cNvSpPr>
          <p:nvPr>
            <p:ph type="sldNum" sz="quarter" idx="11"/>
          </p:nvPr>
        </p:nvSpPr>
        <p:spPr/>
        <p:txBody>
          <a:bodyPr rtlCol="0"/>
          <a:lstStyle/>
          <a:p>
            <a:fld id="{1D425D1D-0F6B-428E-A7ED-C73515896F31}" type="slidenum">
              <a:rPr lang="en-IN" smtClean="0"/>
              <a:t>‹#›</a:t>
            </a:fld>
            <a:endParaRPr lang="en-IN"/>
          </a:p>
        </p:txBody>
      </p:sp>
      <p:sp>
        <p:nvSpPr>
          <p:cNvPr id="28" name="Footer Placeholder 27"/>
          <p:cNvSpPr>
            <a:spLocks noGrp="1"/>
          </p:cNvSpPr>
          <p:nvPr>
            <p:ph type="ftr" sz="quarter" idx="12"/>
          </p:nvPr>
        </p:nvSpPr>
        <p:spPr/>
        <p:txBody>
          <a:bodyPr rtlCol="0"/>
          <a:lstStyle/>
          <a:p>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A7C1AB2E-3438-42FE-8B0B-9B51D7628362}" type="datetimeFigureOut">
              <a:rPr lang="en-IN" smtClean="0"/>
              <a:t>14-07-2020</a:t>
            </a:fld>
            <a:endParaRPr lang="en-IN"/>
          </a:p>
        </p:txBody>
      </p:sp>
      <p:sp>
        <p:nvSpPr>
          <p:cNvPr id="4" name="Footer Placeholder 3"/>
          <p:cNvSpPr>
            <a:spLocks noGrp="1"/>
          </p:cNvSpPr>
          <p:nvPr>
            <p:ph type="ftr" sz="quarter" idx="11"/>
          </p:nvPr>
        </p:nvSpPr>
        <p:spPr>
          <a:xfrm>
            <a:off x="5257800" y="612648"/>
            <a:ext cx="1325880" cy="457200"/>
          </a:xfrm>
        </p:spPr>
        <p:txBody>
          <a:bodyPr/>
          <a:lstStyle/>
          <a:p>
            <a:endParaRPr lang="en-IN"/>
          </a:p>
        </p:txBody>
      </p:sp>
      <p:sp>
        <p:nvSpPr>
          <p:cNvPr id="5" name="Slide Number Placeholder 4"/>
          <p:cNvSpPr>
            <a:spLocks noGrp="1"/>
          </p:cNvSpPr>
          <p:nvPr>
            <p:ph type="sldNum" sz="quarter" idx="12"/>
          </p:nvPr>
        </p:nvSpPr>
        <p:spPr>
          <a:xfrm>
            <a:off x="8174736" y="2272"/>
            <a:ext cx="762000" cy="365760"/>
          </a:xfrm>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C1AB2E-3438-42FE-8B0B-9B51D7628362}" type="datetimeFigureOut">
              <a:rPr lang="en-IN" smtClean="0"/>
              <a:t>14-07-2020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7C1AB2E-3438-42FE-8B0B-9B51D7628362}" type="datetimeFigureOut">
              <a:rPr lang="en-IN" smtClean="0"/>
              <a:t>14-07-2020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7C1AB2E-3438-42FE-8B0B-9B51D7628362}" type="datetimeFigureOut">
              <a:rPr lang="en-IN" smtClean="0"/>
              <a:t>14-07-2020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D425D1D-0F6B-428E-A7ED-C73515896F31}"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A7C1AB2E-3438-42FE-8B0B-9B51D7628362}" type="datetimeFigureOut">
              <a:rPr lang="en-IN" smtClean="0"/>
              <a:t>14-07-2020</a:t>
            </a:fld>
            <a:endParaRPr lang="en-IN"/>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IN"/>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D425D1D-0F6B-428E-A7ED-C73515896F31}"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16633"/>
            <a:ext cx="8458200" cy="1296143"/>
          </a:xfrm>
        </p:spPr>
        <p:txBody>
          <a:bodyPr>
            <a:normAutofit fontScale="90000"/>
          </a:bodyPr>
          <a:lstStyle/>
          <a:p>
            <a:pPr algn="ctr"/>
            <a:r>
              <a:rPr lang="en-IN" dirty="0" smtClean="0">
                <a:latin typeface="Times New Roman" pitchFamily="18" charset="0"/>
                <a:cs typeface="Times New Roman" pitchFamily="18" charset="0"/>
              </a:rPr>
              <a:t>FINANCIAL REPORTING AND ANALYSIS</a:t>
            </a:r>
            <a:endParaRPr lang="en-IN" dirty="0">
              <a:latin typeface="Times New Roman" pitchFamily="18" charset="0"/>
              <a:cs typeface="Times New Roman" pitchFamily="18" charset="0"/>
            </a:endParaRPr>
          </a:p>
        </p:txBody>
      </p:sp>
      <p:sp>
        <p:nvSpPr>
          <p:cNvPr id="3" name="Subtitle 2"/>
          <p:cNvSpPr>
            <a:spLocks noGrp="1"/>
          </p:cNvSpPr>
          <p:nvPr>
            <p:ph type="subTitle" idx="1"/>
          </p:nvPr>
        </p:nvSpPr>
        <p:spPr>
          <a:xfrm>
            <a:off x="457200" y="5157192"/>
            <a:ext cx="8507288" cy="1368152"/>
          </a:xfrm>
        </p:spPr>
        <p:txBody>
          <a:bodyPr>
            <a:normAutofit/>
          </a:bodyPr>
          <a:lstStyle/>
          <a:p>
            <a:pPr algn="ctr"/>
            <a:r>
              <a:rPr lang="en-IN" sz="3600" dirty="0" smtClean="0">
                <a:latin typeface="Times New Roman" pitchFamily="18" charset="0"/>
                <a:cs typeface="Times New Roman" pitchFamily="18" charset="0"/>
              </a:rPr>
              <a:t>ETHICAL BEHAVIOUR AND IMPLICATIONS FOR ACCOUNTANTS</a:t>
            </a:r>
            <a:endParaRPr lang="en-IN" sz="36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700808"/>
            <a:ext cx="648072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49672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normAutofit/>
          </a:bodyPr>
          <a:lstStyle/>
          <a:p>
            <a:pPr algn="ctr"/>
            <a:r>
              <a:rPr lang="en-IN" sz="4400" dirty="0">
                <a:solidFill>
                  <a:srgbClr val="424456"/>
                </a:solidFill>
                <a:latin typeface="Times New Roman" pitchFamily="18" charset="0"/>
                <a:cs typeface="Times New Roman" pitchFamily="18" charset="0"/>
              </a:rPr>
              <a:t>PRESSURE ON THE PROFESSIONAL </a:t>
            </a:r>
            <a:endParaRPr lang="en-IN" dirty="0"/>
          </a:p>
        </p:txBody>
      </p:sp>
      <p:sp>
        <p:nvSpPr>
          <p:cNvPr id="3" name="Content Placeholder 2"/>
          <p:cNvSpPr>
            <a:spLocks noGrp="1"/>
          </p:cNvSpPr>
          <p:nvPr>
            <p:ph idx="1"/>
          </p:nvPr>
        </p:nvSpPr>
        <p:spPr/>
        <p:txBody>
          <a:bodyPr/>
          <a:lstStyle/>
          <a:p>
            <a:pPr algn="just"/>
            <a:r>
              <a:rPr lang="en-IN" dirty="0" smtClean="0">
                <a:latin typeface="Times New Roman" pitchFamily="18" charset="0"/>
                <a:cs typeface="Times New Roman" pitchFamily="18" charset="0"/>
              </a:rPr>
              <a:t>Facilitate unethical or illegal earnings management strategies.</a:t>
            </a:r>
          </a:p>
          <a:p>
            <a:pPr algn="just"/>
            <a:r>
              <a:rPr lang="en-IN" dirty="0" smtClean="0">
                <a:latin typeface="Times New Roman" pitchFamily="18" charset="0"/>
                <a:cs typeface="Times New Roman" pitchFamily="18" charset="0"/>
              </a:rPr>
              <a:t>Lie to, or otherwise intentionally mislead.</a:t>
            </a:r>
          </a:p>
          <a:p>
            <a:pPr algn="just"/>
            <a:r>
              <a:rPr lang="en-IN" dirty="0" smtClean="0">
                <a:latin typeface="Times New Roman" pitchFamily="18" charset="0"/>
                <a:cs typeface="Times New Roman" pitchFamily="18" charset="0"/>
              </a:rPr>
              <a:t>The auditors of the employing organisation.</a:t>
            </a:r>
          </a:p>
          <a:p>
            <a:pPr algn="just"/>
            <a:r>
              <a:rPr lang="en-IN" dirty="0" smtClean="0">
                <a:latin typeface="Times New Roman" pitchFamily="18" charset="0"/>
                <a:cs typeface="Times New Roman" pitchFamily="18" charset="0"/>
              </a:rPr>
              <a:t>Regulators</a:t>
            </a:r>
          </a:p>
          <a:p>
            <a:pPr algn="just"/>
            <a:r>
              <a:rPr lang="en-IN" dirty="0" smtClean="0">
                <a:latin typeface="Times New Roman" pitchFamily="18" charset="0"/>
                <a:cs typeface="Times New Roman" pitchFamily="18" charset="0"/>
              </a:rPr>
              <a:t>Issue, or otherwise be associated with, a financial or non-financial report that materially misrepresents the facts</a:t>
            </a:r>
          </a:p>
        </p:txBody>
      </p:sp>
    </p:spTree>
    <p:extLst>
      <p:ext uri="{BB962C8B-B14F-4D97-AF65-F5344CB8AC3E}">
        <p14:creationId xmlns:p14="http://schemas.microsoft.com/office/powerpoint/2010/main" val="3536356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noAutofit/>
          </a:bodyPr>
          <a:lstStyle/>
          <a:p>
            <a:pPr algn="ctr"/>
            <a:r>
              <a:rPr lang="en-IN" sz="4400" dirty="0" smtClean="0">
                <a:latin typeface="Times New Roman" pitchFamily="18" charset="0"/>
                <a:cs typeface="Times New Roman" pitchFamily="18" charset="0"/>
              </a:rPr>
              <a:t>SOUND ETHICAL ENVIRONMENT</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4427984" y="2276872"/>
            <a:ext cx="4464496" cy="4325112"/>
          </a:xfrm>
        </p:spPr>
        <p:txBody>
          <a:bodyPr>
            <a:normAutofit/>
          </a:bodyPr>
          <a:lstStyle/>
          <a:p>
            <a:r>
              <a:rPr lang="en-IN" sz="2400" dirty="0" smtClean="0">
                <a:latin typeface="Times New Roman" pitchFamily="18" charset="0"/>
                <a:cs typeface="Times New Roman" pitchFamily="18" charset="0"/>
              </a:rPr>
              <a:t>Ensuring that employees are aware of their legal and ethical responsibilities.</a:t>
            </a:r>
          </a:p>
          <a:p>
            <a:r>
              <a:rPr lang="en-IN" sz="2400" dirty="0" smtClean="0">
                <a:latin typeface="Times New Roman" pitchFamily="18" charset="0"/>
                <a:cs typeface="Times New Roman" pitchFamily="18" charset="0"/>
              </a:rPr>
              <a:t>Ethical organisations would have policies to train and motivate employees.</a:t>
            </a:r>
          </a:p>
          <a:p>
            <a:r>
              <a:rPr lang="en-IN" sz="2400" dirty="0" smtClean="0">
                <a:latin typeface="Times New Roman" pitchFamily="18" charset="0"/>
                <a:cs typeface="Times New Roman" pitchFamily="18" charset="0"/>
              </a:rPr>
              <a:t>Providing a communication system between the management and the employees.</a:t>
            </a:r>
          </a:p>
          <a:p>
            <a:r>
              <a:rPr lang="en-IN" sz="2400" dirty="0" smtClean="0">
                <a:latin typeface="Times New Roman" pitchFamily="18" charset="0"/>
                <a:cs typeface="Times New Roman" pitchFamily="18" charset="0"/>
              </a:rPr>
              <a:t>Protect whistle-blowers</a:t>
            </a:r>
            <a:endParaRPr lang="en-IN"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348880"/>
            <a:ext cx="4032448"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367190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1426840"/>
          </a:xfrm>
        </p:spPr>
        <p:txBody>
          <a:bodyPr>
            <a:noAutofit/>
          </a:bodyPr>
          <a:lstStyle/>
          <a:p>
            <a:pPr algn="ctr"/>
            <a:r>
              <a:rPr lang="en-IN" sz="4400" dirty="0" smtClean="0">
                <a:latin typeface="Times New Roman" pitchFamily="18" charset="0"/>
                <a:cs typeface="Times New Roman" pitchFamily="18" charset="0"/>
              </a:rPr>
              <a:t>REASONS OF UNETHICAL BEHAVIOUR</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79512" y="2249424"/>
            <a:ext cx="4608512" cy="4491944"/>
          </a:xfrm>
        </p:spPr>
        <p:txBody>
          <a:bodyPr/>
          <a:lstStyle/>
          <a:p>
            <a:r>
              <a:rPr lang="en-IN" dirty="0" smtClean="0">
                <a:latin typeface="Times New Roman" pitchFamily="18" charset="0"/>
                <a:cs typeface="Times New Roman" pitchFamily="18" charset="0"/>
              </a:rPr>
              <a:t>Emphasis on short term results.</a:t>
            </a:r>
          </a:p>
          <a:p>
            <a:r>
              <a:rPr lang="en-IN" dirty="0" smtClean="0">
                <a:latin typeface="Times New Roman" pitchFamily="18" charset="0"/>
                <a:cs typeface="Times New Roman" pitchFamily="18" charset="0"/>
              </a:rPr>
              <a:t>Ignoring small unethical issues</a:t>
            </a:r>
          </a:p>
          <a:p>
            <a:r>
              <a:rPr lang="en-IN" dirty="0" smtClean="0">
                <a:latin typeface="Times New Roman" pitchFamily="18" charset="0"/>
                <a:cs typeface="Times New Roman" pitchFamily="18" charset="0"/>
              </a:rPr>
              <a:t>Economic cycles</a:t>
            </a:r>
          </a:p>
          <a:p>
            <a:r>
              <a:rPr lang="en-IN" dirty="0" smtClean="0">
                <a:latin typeface="Times New Roman" pitchFamily="18" charset="0"/>
                <a:cs typeface="Times New Roman" pitchFamily="18" charset="0"/>
              </a:rPr>
              <a:t>Accounting rules </a:t>
            </a:r>
            <a:endParaRPr lang="en-IN"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2276872"/>
            <a:ext cx="3960440"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49213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normAutofit/>
          </a:bodyPr>
          <a:lstStyle/>
          <a:p>
            <a:pPr algn="ctr"/>
            <a:r>
              <a:rPr lang="en-IN" sz="4400" dirty="0" smtClean="0">
                <a:latin typeface="Times New Roman" pitchFamily="18" charset="0"/>
                <a:cs typeface="Times New Roman" pitchFamily="18" charset="0"/>
              </a:rPr>
              <a:t>PRINCIPLES OF ETHICAL BEHAVIOUR</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07504" y="2249424"/>
            <a:ext cx="8856984" cy="4491944"/>
          </a:xfrm>
        </p:spPr>
        <p:txBody>
          <a:bodyPr/>
          <a:lstStyle/>
          <a:p>
            <a:endParaRPr lang="en-IN"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382172"/>
            <a:ext cx="5184576" cy="4216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259451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noAutofit/>
          </a:bodyPr>
          <a:lstStyle/>
          <a:p>
            <a:pPr algn="ctr"/>
            <a:r>
              <a:rPr lang="en-IN" sz="4400" dirty="0" smtClean="0">
                <a:latin typeface="Times New Roman" pitchFamily="18" charset="0"/>
                <a:cs typeface="Times New Roman" pitchFamily="18" charset="0"/>
              </a:rPr>
              <a:t>THREAT TO INDEPENDENCE</a:t>
            </a:r>
            <a:endParaRPr lang="en-IN" sz="4400" dirty="0">
              <a:latin typeface="Times New Roman" pitchFamily="18" charset="0"/>
              <a:cs typeface="Times New Roman" pitchFamily="18" charset="0"/>
            </a:endParaRPr>
          </a:p>
        </p:txBody>
      </p:sp>
      <p:sp>
        <p:nvSpPr>
          <p:cNvPr id="7" name="Content Placeholder 6"/>
          <p:cNvSpPr>
            <a:spLocks noGrp="1"/>
          </p:cNvSpPr>
          <p:nvPr>
            <p:ph idx="1"/>
          </p:nvPr>
        </p:nvSpPr>
        <p:spPr/>
        <p:txBody>
          <a:bodyPr/>
          <a:lstStyle/>
          <a:p>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204864"/>
            <a:ext cx="8568952" cy="4464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04997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normAutofit/>
          </a:bodyPr>
          <a:lstStyle/>
          <a:p>
            <a:pPr algn="ctr"/>
            <a:r>
              <a:rPr lang="en-IN" sz="4400" dirty="0" smtClean="0">
                <a:latin typeface="Times New Roman" pitchFamily="18" charset="0"/>
                <a:cs typeface="Times New Roman" pitchFamily="18" charset="0"/>
              </a:rPr>
              <a:t>IMPLICATIONS</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07504" y="1988840"/>
            <a:ext cx="8856984" cy="4680520"/>
          </a:xfrm>
        </p:spPr>
        <p:txBody>
          <a:bodyPr/>
          <a:lstStyle/>
          <a:p>
            <a:pPr marL="109728" indent="0">
              <a:buNone/>
            </a:pPr>
            <a:endParaRPr lang="en-IN" dirty="0" smtClean="0"/>
          </a:p>
          <a:p>
            <a:endParaRPr lang="en-IN" dirty="0"/>
          </a:p>
        </p:txBody>
      </p:sp>
      <p:graphicFrame>
        <p:nvGraphicFramePr>
          <p:cNvPr id="4" name="Diagram 3"/>
          <p:cNvGraphicFramePr/>
          <p:nvPr>
            <p:extLst>
              <p:ext uri="{D42A27DB-BD31-4B8C-83A1-F6EECF244321}">
                <p14:modId xmlns:p14="http://schemas.microsoft.com/office/powerpoint/2010/main" val="2026290674"/>
              </p:ext>
            </p:extLst>
          </p:nvPr>
        </p:nvGraphicFramePr>
        <p:xfrm>
          <a:off x="1475656" y="1988840"/>
          <a:ext cx="6072336"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84479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normAutofit/>
          </a:bodyPr>
          <a:lstStyle/>
          <a:p>
            <a:pPr algn="ctr"/>
            <a:r>
              <a:rPr lang="en-IN" sz="4400" dirty="0" smtClean="0">
                <a:latin typeface="Times New Roman" pitchFamily="18" charset="0"/>
                <a:cs typeface="Times New Roman" pitchFamily="18" charset="0"/>
              </a:rPr>
              <a:t>PRINCIPLES OF ACCOUNTING AND FINANCE ETHICS</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49424"/>
            <a:ext cx="4978896" cy="4325112"/>
          </a:xfrm>
        </p:spPr>
        <p:txBody>
          <a:bodyPr>
            <a:normAutofit/>
          </a:bodyPr>
          <a:lstStyle/>
          <a:p>
            <a:pPr algn="just"/>
            <a:r>
              <a:rPr lang="en-IN" dirty="0" smtClean="0">
                <a:latin typeface="Times New Roman" pitchFamily="18" charset="0"/>
                <a:cs typeface="Times New Roman" pitchFamily="18" charset="0"/>
              </a:rPr>
              <a:t>Independence and Objectivity</a:t>
            </a:r>
          </a:p>
          <a:p>
            <a:pPr algn="just"/>
            <a:r>
              <a:rPr lang="en-IN" dirty="0" smtClean="0">
                <a:latin typeface="Times New Roman" pitchFamily="18" charset="0"/>
                <a:cs typeface="Times New Roman" pitchFamily="18" charset="0"/>
              </a:rPr>
              <a:t>Integrity</a:t>
            </a:r>
          </a:p>
          <a:p>
            <a:pPr algn="just"/>
            <a:r>
              <a:rPr lang="en-IN" dirty="0" smtClean="0">
                <a:latin typeface="Times New Roman" pitchFamily="18" charset="0"/>
                <a:cs typeface="Times New Roman" pitchFamily="18" charset="0"/>
              </a:rPr>
              <a:t>Confidentiality</a:t>
            </a:r>
          </a:p>
          <a:p>
            <a:pPr algn="just"/>
            <a:r>
              <a:rPr lang="en-IN" dirty="0" smtClean="0">
                <a:latin typeface="Times New Roman" pitchFamily="18" charset="0"/>
                <a:cs typeface="Times New Roman" pitchFamily="18" charset="0"/>
              </a:rPr>
              <a:t>Professional Competence</a:t>
            </a:r>
          </a:p>
          <a:p>
            <a:pPr algn="just"/>
            <a:r>
              <a:rPr lang="en-IN" dirty="0" smtClean="0">
                <a:latin typeface="Times New Roman" pitchFamily="18" charset="0"/>
                <a:cs typeface="Times New Roman" pitchFamily="18" charset="0"/>
              </a:rPr>
              <a:t>Professional Behaviour</a:t>
            </a:r>
          </a:p>
          <a:p>
            <a:pPr algn="just"/>
            <a:r>
              <a:rPr lang="en-IN" dirty="0" smtClean="0">
                <a:latin typeface="Times New Roman" pitchFamily="18" charset="0"/>
                <a:cs typeface="Times New Roman" pitchFamily="18" charset="0"/>
              </a:rPr>
              <a:t>Professional Investment</a:t>
            </a:r>
          </a:p>
          <a:p>
            <a:pPr algn="just"/>
            <a:r>
              <a:rPr lang="en-IN" dirty="0" smtClean="0">
                <a:latin typeface="Times New Roman" pitchFamily="18" charset="0"/>
                <a:cs typeface="Times New Roman" pitchFamily="18" charset="0"/>
              </a:rPr>
              <a:t>Corporate Disclosure</a:t>
            </a:r>
            <a:endParaRPr lang="en-IN" dirty="0">
              <a:latin typeface="Times New Roman" pitchFamily="18" charset="0"/>
              <a:cs typeface="Times New Roman" pitchFamily="18" charset="0"/>
            </a:endParaRPr>
          </a:p>
        </p:txBody>
      </p:sp>
      <p:sp>
        <p:nvSpPr>
          <p:cNvPr id="4" name="AutoShape 2" descr="The Basic Principles of Project Manageme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3102" y="2564904"/>
            <a:ext cx="3247369"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065086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normAutofit/>
          </a:bodyPr>
          <a:lstStyle/>
          <a:p>
            <a:pPr algn="ctr"/>
            <a:r>
              <a:rPr lang="en-IN" dirty="0" smtClean="0">
                <a:latin typeface="Times New Roman" pitchFamily="18" charset="0"/>
                <a:cs typeface="Times New Roman" pitchFamily="18" charset="0"/>
              </a:rPr>
              <a:t>ACCOUNTING STANDARDS SETTING PROCESS AND ETHICS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499992" y="2249424"/>
            <a:ext cx="4464496" cy="4325112"/>
          </a:xfrm>
        </p:spPr>
        <p:txBody>
          <a:bodyPr>
            <a:normAutofit fontScale="92500" lnSpcReduction="10000"/>
          </a:bodyPr>
          <a:lstStyle/>
          <a:p>
            <a:r>
              <a:rPr lang="en-IN" dirty="0" smtClean="0"/>
              <a:t>Area Identification</a:t>
            </a:r>
          </a:p>
          <a:p>
            <a:r>
              <a:rPr lang="en-IN" dirty="0" smtClean="0"/>
              <a:t>Proposed Standard</a:t>
            </a:r>
          </a:p>
          <a:p>
            <a:r>
              <a:rPr lang="en-IN" dirty="0" smtClean="0"/>
              <a:t>Study Group</a:t>
            </a:r>
          </a:p>
          <a:p>
            <a:r>
              <a:rPr lang="en-IN" dirty="0" smtClean="0"/>
              <a:t>Deliberations </a:t>
            </a:r>
          </a:p>
          <a:p>
            <a:r>
              <a:rPr lang="en-IN" dirty="0" smtClean="0"/>
              <a:t>Circulation</a:t>
            </a:r>
          </a:p>
          <a:p>
            <a:r>
              <a:rPr lang="en-IN" dirty="0" smtClean="0"/>
              <a:t>Meeting </a:t>
            </a:r>
          </a:p>
          <a:p>
            <a:r>
              <a:rPr lang="en-IN" dirty="0" smtClean="0"/>
              <a:t>Exposure Draft</a:t>
            </a:r>
          </a:p>
          <a:p>
            <a:r>
              <a:rPr lang="en-IN" dirty="0" smtClean="0"/>
              <a:t>Draft Approval</a:t>
            </a:r>
          </a:p>
          <a:p>
            <a:r>
              <a:rPr lang="en-IN" dirty="0" smtClean="0"/>
              <a:t>Verification</a:t>
            </a:r>
          </a:p>
          <a:p>
            <a:r>
              <a:rPr lang="en-IN" dirty="0" smtClean="0"/>
              <a:t>Issue of the Standard </a:t>
            </a:r>
            <a:endParaRPr lang="en-IN"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446962"/>
            <a:ext cx="3240360"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70201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normAutofit/>
          </a:bodyPr>
          <a:lstStyle/>
          <a:p>
            <a:pPr algn="ctr"/>
            <a:r>
              <a:rPr lang="en-IN" sz="4400" dirty="0" smtClean="0">
                <a:latin typeface="Times New Roman" pitchFamily="18" charset="0"/>
                <a:cs typeface="Times New Roman" pitchFamily="18" charset="0"/>
              </a:rPr>
              <a:t>FUNDAMENTAL PRINCIPLES</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IN"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348880"/>
            <a:ext cx="8208912"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536949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normAutofit/>
          </a:bodyPr>
          <a:lstStyle/>
          <a:p>
            <a:pPr algn="ctr"/>
            <a:r>
              <a:rPr lang="en-IN" sz="4400" dirty="0" smtClean="0">
                <a:latin typeface="Times New Roman" pitchFamily="18" charset="0"/>
                <a:cs typeface="Times New Roman" pitchFamily="18" charset="0"/>
              </a:rPr>
              <a:t>APPLICATIONS OF ETHICS</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07504" y="2249424"/>
            <a:ext cx="8856984" cy="4325112"/>
          </a:xfrm>
        </p:spPr>
        <p:txBody>
          <a:bodyPr/>
          <a:lstStyle/>
          <a:p>
            <a:pPr algn="just"/>
            <a:r>
              <a:rPr lang="en-IN" dirty="0" smtClean="0">
                <a:latin typeface="Times New Roman" pitchFamily="18" charset="0"/>
                <a:cs typeface="Times New Roman" pitchFamily="18" charset="0"/>
              </a:rPr>
              <a:t>Professional Appointment</a:t>
            </a:r>
          </a:p>
          <a:p>
            <a:pPr algn="just"/>
            <a:r>
              <a:rPr lang="en-IN" dirty="0" smtClean="0">
                <a:latin typeface="Times New Roman" pitchFamily="18" charset="0"/>
                <a:cs typeface="Times New Roman" pitchFamily="18" charset="0"/>
              </a:rPr>
              <a:t>Conflict of Interest</a:t>
            </a:r>
          </a:p>
          <a:p>
            <a:pPr algn="just"/>
            <a:r>
              <a:rPr lang="en-IN" dirty="0" smtClean="0">
                <a:latin typeface="Times New Roman" pitchFamily="18" charset="0"/>
                <a:cs typeface="Times New Roman" pitchFamily="18" charset="0"/>
              </a:rPr>
              <a:t>Second Opinion</a:t>
            </a:r>
          </a:p>
          <a:p>
            <a:pPr algn="just"/>
            <a:r>
              <a:rPr lang="en-IN" dirty="0" smtClean="0">
                <a:latin typeface="Times New Roman" pitchFamily="18" charset="0"/>
                <a:cs typeface="Times New Roman" pitchFamily="18" charset="0"/>
              </a:rPr>
              <a:t>Fees</a:t>
            </a:r>
          </a:p>
          <a:p>
            <a:pPr algn="just"/>
            <a:r>
              <a:rPr lang="en-IN" dirty="0" smtClean="0">
                <a:latin typeface="Times New Roman" pitchFamily="18" charset="0"/>
                <a:cs typeface="Times New Roman" pitchFamily="18" charset="0"/>
              </a:rPr>
              <a:t>Marketing Professional Services</a:t>
            </a:r>
          </a:p>
          <a:p>
            <a:pPr algn="just"/>
            <a:r>
              <a:rPr lang="en-IN" dirty="0" smtClean="0">
                <a:latin typeface="Times New Roman" pitchFamily="18" charset="0"/>
                <a:cs typeface="Times New Roman" pitchFamily="18" charset="0"/>
              </a:rPr>
              <a:t>Gifts And Hospitals</a:t>
            </a:r>
          </a:p>
          <a:p>
            <a:pPr algn="just"/>
            <a:r>
              <a:rPr lang="en-IN" dirty="0" smtClean="0">
                <a:latin typeface="Times New Roman" pitchFamily="18" charset="0"/>
                <a:cs typeface="Times New Roman" pitchFamily="18" charset="0"/>
              </a:rPr>
              <a:t>Custody Of Assets</a:t>
            </a:r>
          </a:p>
          <a:p>
            <a:pPr algn="just"/>
            <a:r>
              <a:rPr lang="en-IN" dirty="0" smtClean="0">
                <a:latin typeface="Times New Roman" pitchFamily="18" charset="0"/>
                <a:cs typeface="Times New Roman" pitchFamily="18" charset="0"/>
              </a:rPr>
              <a:t>Objectivity </a:t>
            </a:r>
          </a:p>
          <a:p>
            <a:pPr algn="just"/>
            <a:r>
              <a:rPr lang="en-IN" dirty="0" smtClean="0">
                <a:latin typeface="Times New Roman" pitchFamily="18" charset="0"/>
                <a:cs typeface="Times New Roman" pitchFamily="18" charset="0"/>
              </a:rPr>
              <a:t>Independence</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46512817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080120"/>
          </a:xfrm>
        </p:spPr>
        <p:txBody>
          <a:bodyPr>
            <a:normAutofit/>
          </a:bodyPr>
          <a:lstStyle/>
          <a:p>
            <a:pPr algn="ctr"/>
            <a:r>
              <a:rPr lang="en-IN" sz="4400" dirty="0" smtClean="0">
                <a:latin typeface="Times New Roman" pitchFamily="18" charset="0"/>
                <a:cs typeface="Times New Roman" pitchFamily="18" charset="0"/>
              </a:rPr>
              <a:t>INTRODUCTION</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07504" y="1772816"/>
            <a:ext cx="6120680" cy="4968552"/>
          </a:xfrm>
        </p:spPr>
        <p:txBody>
          <a:bodyPr>
            <a:noAutofit/>
          </a:bodyPr>
          <a:lstStyle/>
          <a:p>
            <a:pPr algn="just"/>
            <a:r>
              <a:rPr lang="en-IN" sz="1800" dirty="0" smtClean="0">
                <a:latin typeface="Times New Roman" pitchFamily="18" charset="0"/>
                <a:cs typeface="Times New Roman" pitchFamily="18" charset="0"/>
              </a:rPr>
              <a:t>The fraud of Rs. 11,400 crores committed by </a:t>
            </a:r>
            <a:r>
              <a:rPr lang="en-IN" sz="1800" dirty="0" err="1" smtClean="0">
                <a:latin typeface="Times New Roman" pitchFamily="18" charset="0"/>
                <a:cs typeface="Times New Roman" pitchFamily="18" charset="0"/>
              </a:rPr>
              <a:t>Nirav</a:t>
            </a:r>
            <a:r>
              <a:rPr lang="en-IN" sz="1800" dirty="0" smtClean="0">
                <a:latin typeface="Times New Roman" pitchFamily="18" charset="0"/>
                <a:cs typeface="Times New Roman" pitchFamily="18" charset="0"/>
              </a:rPr>
              <a:t> </a:t>
            </a:r>
            <a:r>
              <a:rPr lang="en-IN" sz="1800" dirty="0" err="1" smtClean="0">
                <a:latin typeface="Times New Roman" pitchFamily="18" charset="0"/>
                <a:cs typeface="Times New Roman" pitchFamily="18" charset="0"/>
              </a:rPr>
              <a:t>Modi</a:t>
            </a:r>
            <a:r>
              <a:rPr lang="en-IN" sz="1800" dirty="0" smtClean="0">
                <a:latin typeface="Times New Roman" pitchFamily="18" charset="0"/>
                <a:cs typeface="Times New Roman" pitchFamily="18" charset="0"/>
              </a:rPr>
              <a:t> in Punjab National Bank comes out as one of the most ill-famous scam in the country. It took manipulative bank officials and a deeply compromised banking system. Up till now it is considered as one of the biggest banking frauds in our nation.</a:t>
            </a:r>
          </a:p>
          <a:p>
            <a:pPr algn="just"/>
            <a:r>
              <a:rPr lang="en-IN" sz="1800" dirty="0" smtClean="0">
                <a:latin typeface="Times New Roman" pitchFamily="18" charset="0"/>
                <a:cs typeface="Times New Roman" pitchFamily="18" charset="0"/>
              </a:rPr>
              <a:t>The Times Of India based on the Reserve Bank of India Report revealed that one bank official is held for fraud every four hours in a public sector bank (PSB). Over 5200 officials were held for fraud in PSB between 1</a:t>
            </a:r>
            <a:r>
              <a:rPr lang="en-IN" sz="1800" baseline="30000" dirty="0" smtClean="0">
                <a:latin typeface="Times New Roman" pitchFamily="18" charset="0"/>
                <a:cs typeface="Times New Roman" pitchFamily="18" charset="0"/>
              </a:rPr>
              <a:t>st</a:t>
            </a:r>
            <a:r>
              <a:rPr lang="en-IN" sz="1800" dirty="0" smtClean="0">
                <a:latin typeface="Times New Roman" pitchFamily="18" charset="0"/>
                <a:cs typeface="Times New Roman" pitchFamily="18" charset="0"/>
              </a:rPr>
              <a:t> </a:t>
            </a:r>
            <a:r>
              <a:rPr lang="en-IN" sz="1800" dirty="0">
                <a:latin typeface="Times New Roman" pitchFamily="18" charset="0"/>
                <a:cs typeface="Times New Roman" pitchFamily="18" charset="0"/>
              </a:rPr>
              <a:t>J</a:t>
            </a:r>
            <a:r>
              <a:rPr lang="en-IN" sz="1800" dirty="0" smtClean="0">
                <a:latin typeface="Times New Roman" pitchFamily="18" charset="0"/>
                <a:cs typeface="Times New Roman" pitchFamily="18" charset="0"/>
              </a:rPr>
              <a:t>an 2015 to 31</a:t>
            </a:r>
            <a:r>
              <a:rPr lang="en-IN" sz="1800" baseline="30000" dirty="0" smtClean="0">
                <a:latin typeface="Times New Roman" pitchFamily="18" charset="0"/>
                <a:cs typeface="Times New Roman" pitchFamily="18" charset="0"/>
              </a:rPr>
              <a:t>st</a:t>
            </a:r>
            <a:r>
              <a:rPr lang="en-IN" sz="1800" dirty="0" smtClean="0">
                <a:latin typeface="Times New Roman" pitchFamily="18" charset="0"/>
                <a:cs typeface="Times New Roman" pitchFamily="18" charset="0"/>
              </a:rPr>
              <a:t> March 2017.</a:t>
            </a:r>
          </a:p>
          <a:p>
            <a:pPr algn="just"/>
            <a:r>
              <a:rPr lang="en-IN" sz="1800" dirty="0" smtClean="0">
                <a:latin typeface="Times New Roman" pitchFamily="18" charset="0"/>
                <a:cs typeface="Times New Roman" pitchFamily="18" charset="0"/>
              </a:rPr>
              <a:t>Hence , ethical behaviour by employees is important to the practicality of all the organisations “ Doing what is Right” matters to the company, their employees, stakeholders, and society as a whole. The unethical behaviour of by employees can effect individual organization, standard of ethics, social behaviour and public accounting.  </a:t>
            </a:r>
            <a:endParaRPr lang="en-IN" sz="1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2204864"/>
            <a:ext cx="2627784"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800015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normAutofit fontScale="90000"/>
          </a:bodyPr>
          <a:lstStyle/>
          <a:p>
            <a:pPr algn="ctr"/>
            <a:r>
              <a:rPr lang="en-IN" dirty="0" smtClean="0">
                <a:latin typeface="Times New Roman" pitchFamily="18" charset="0"/>
                <a:cs typeface="Times New Roman" pitchFamily="18" charset="0"/>
              </a:rPr>
              <a:t>ETHICS REPORT IN THE ACCOUNTING WORK ENVIRONMENT</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107504" y="2249424"/>
            <a:ext cx="8856984" cy="4491944"/>
          </a:xfrm>
        </p:spPr>
        <p:txBody>
          <a:bodyPr/>
          <a:lstStyle/>
          <a:p>
            <a:r>
              <a:rPr lang="en-IN" dirty="0" smtClean="0">
                <a:latin typeface="Times New Roman" pitchFamily="18" charset="0"/>
                <a:cs typeface="Times New Roman" pitchFamily="18" charset="0"/>
              </a:rPr>
              <a:t>Maintaining Confidentiality</a:t>
            </a:r>
          </a:p>
          <a:p>
            <a:r>
              <a:rPr lang="en-IN" dirty="0" smtClean="0">
                <a:latin typeface="Times New Roman" pitchFamily="18" charset="0"/>
                <a:cs typeface="Times New Roman" pitchFamily="18" charset="0"/>
              </a:rPr>
              <a:t>Workplace Accuracy</a:t>
            </a:r>
          </a:p>
          <a:p>
            <a:r>
              <a:rPr lang="en-IN" dirty="0" smtClean="0">
                <a:latin typeface="Times New Roman" pitchFamily="18" charset="0"/>
                <a:cs typeface="Times New Roman" pitchFamily="18" charset="0"/>
              </a:rPr>
              <a:t>Managing Accountability</a:t>
            </a:r>
          </a:p>
          <a:p>
            <a:r>
              <a:rPr lang="en-IN" dirty="0" smtClean="0">
                <a:latin typeface="Times New Roman" pitchFamily="18" charset="0"/>
                <a:cs typeface="Times New Roman" pitchFamily="18" charset="0"/>
              </a:rPr>
              <a:t>Ethics, Values and Morals</a:t>
            </a:r>
          </a:p>
          <a:p>
            <a:r>
              <a:rPr lang="en-IN" dirty="0" smtClean="0">
                <a:latin typeface="Times New Roman" pitchFamily="18" charset="0"/>
                <a:cs typeface="Times New Roman" pitchFamily="18" charset="0"/>
              </a:rPr>
              <a:t>Misstated Revenues</a:t>
            </a:r>
          </a:p>
          <a:p>
            <a:r>
              <a:rPr lang="en-IN" dirty="0" smtClean="0">
                <a:latin typeface="Times New Roman" pitchFamily="18" charset="0"/>
                <a:cs typeface="Times New Roman" pitchFamily="18" charset="0"/>
              </a:rPr>
              <a:t>Working with Family</a:t>
            </a:r>
          </a:p>
          <a:p>
            <a:r>
              <a:rPr lang="en-IN" dirty="0" smtClean="0">
                <a:latin typeface="Times New Roman" pitchFamily="18" charset="0"/>
                <a:cs typeface="Times New Roman" pitchFamily="18" charset="0"/>
              </a:rPr>
              <a:t>Conflict of Interest</a:t>
            </a:r>
          </a:p>
          <a:p>
            <a:r>
              <a:rPr lang="en-IN" dirty="0" smtClean="0">
                <a:latin typeface="Times New Roman" pitchFamily="18" charset="0"/>
                <a:cs typeface="Times New Roman" pitchFamily="18" charset="0"/>
              </a:rPr>
              <a:t>Confidentiality</a:t>
            </a:r>
          </a:p>
        </p:txBody>
      </p:sp>
    </p:spTree>
    <p:extLst>
      <p:ext uri="{BB962C8B-B14F-4D97-AF65-F5344CB8AC3E}">
        <p14:creationId xmlns:p14="http://schemas.microsoft.com/office/powerpoint/2010/main" val="28285973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lstStyle/>
          <a:p>
            <a:pPr algn="ctr"/>
            <a:r>
              <a:rPr lang="en-IN" dirty="0" smtClean="0">
                <a:latin typeface="Times New Roman" pitchFamily="18" charset="0"/>
                <a:cs typeface="Times New Roman" pitchFamily="18" charset="0"/>
              </a:rPr>
              <a:t>CASES OF ETHICS IN ACCOUNTING</a:t>
            </a:r>
            <a:endParaRPr lang="en-IN"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60075734"/>
              </p:ext>
            </p:extLst>
          </p:nvPr>
        </p:nvGraphicFramePr>
        <p:xfrm>
          <a:off x="107950" y="2249488"/>
          <a:ext cx="8928100" cy="4492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962235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noAutofit/>
          </a:bodyPr>
          <a:lstStyle/>
          <a:p>
            <a:pPr algn="ctr"/>
            <a:r>
              <a:rPr lang="en-IN" dirty="0" smtClean="0">
                <a:latin typeface="Times New Roman" pitchFamily="18" charset="0"/>
                <a:cs typeface="Times New Roman" pitchFamily="18" charset="0"/>
              </a:rPr>
              <a:t>REASONS FOR UNETHICAL REPORTING</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49424"/>
            <a:ext cx="4474840" cy="4325112"/>
          </a:xfrm>
        </p:spPr>
        <p:txBody>
          <a:bodyPr>
            <a:normAutofit fontScale="92500" lnSpcReduction="10000"/>
          </a:bodyPr>
          <a:lstStyle/>
          <a:p>
            <a:r>
              <a:rPr lang="en-IN" dirty="0" smtClean="0">
                <a:latin typeface="Times New Roman" pitchFamily="18" charset="0"/>
                <a:cs typeface="Times New Roman" pitchFamily="18" charset="0"/>
              </a:rPr>
              <a:t>Lack of ethical sensitivity</a:t>
            </a:r>
          </a:p>
          <a:p>
            <a:r>
              <a:rPr lang="en-IN" dirty="0" smtClean="0">
                <a:latin typeface="Times New Roman" pitchFamily="18" charset="0"/>
                <a:cs typeface="Times New Roman" pitchFamily="18" charset="0"/>
              </a:rPr>
              <a:t>Self interest</a:t>
            </a:r>
          </a:p>
          <a:p>
            <a:r>
              <a:rPr lang="en-IN" dirty="0" smtClean="0">
                <a:latin typeface="Times New Roman" pitchFamily="18" charset="0"/>
                <a:cs typeface="Times New Roman" pitchFamily="18" charset="0"/>
              </a:rPr>
              <a:t>Vague standards</a:t>
            </a:r>
          </a:p>
          <a:p>
            <a:r>
              <a:rPr lang="en-IN" dirty="0" smtClean="0">
                <a:latin typeface="Times New Roman" pitchFamily="18" charset="0"/>
                <a:cs typeface="Times New Roman" pitchFamily="18" charset="0"/>
              </a:rPr>
              <a:t>Lapse on the part of auditors</a:t>
            </a:r>
          </a:p>
          <a:p>
            <a:r>
              <a:rPr lang="en-IN" dirty="0" smtClean="0">
                <a:latin typeface="Times New Roman" pitchFamily="18" charset="0"/>
                <a:cs typeface="Times New Roman" pitchFamily="18" charset="0"/>
              </a:rPr>
              <a:t>Lack of efficient law</a:t>
            </a:r>
          </a:p>
          <a:p>
            <a:r>
              <a:rPr lang="en-IN" dirty="0" smtClean="0">
                <a:latin typeface="Times New Roman" pitchFamily="18" charset="0"/>
                <a:cs typeface="Times New Roman" pitchFamily="18" charset="0"/>
              </a:rPr>
              <a:t>Inadequate punishment for </a:t>
            </a:r>
            <a:r>
              <a:rPr lang="en-IN" dirty="0" err="1" smtClean="0">
                <a:latin typeface="Times New Roman" pitchFamily="18" charset="0"/>
                <a:cs typeface="Times New Roman" pitchFamily="18" charset="0"/>
              </a:rPr>
              <a:t>defact</a:t>
            </a:r>
            <a:endParaRPr lang="en-IN"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Delay in judgement</a:t>
            </a:r>
          </a:p>
          <a:p>
            <a:r>
              <a:rPr lang="en-IN" dirty="0" smtClean="0">
                <a:latin typeface="Times New Roman" pitchFamily="18" charset="0"/>
                <a:cs typeface="Times New Roman" pitchFamily="18" charset="0"/>
              </a:rPr>
              <a:t>Failure to maintain objectivity</a:t>
            </a:r>
          </a:p>
          <a:p>
            <a:r>
              <a:rPr lang="en-IN" dirty="0" smtClean="0">
                <a:latin typeface="Times New Roman" pitchFamily="18" charset="0"/>
                <a:cs typeface="Times New Roman" pitchFamily="18" charset="0"/>
              </a:rPr>
              <a:t>Non-vigilant audit committee </a:t>
            </a:r>
            <a:endParaRPr lang="en-IN"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492896"/>
            <a:ext cx="3600400" cy="385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248382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lstStyle/>
          <a:p>
            <a:pPr algn="ctr"/>
            <a:r>
              <a:rPr lang="en-IN" dirty="0" smtClean="0">
                <a:latin typeface="Times New Roman" pitchFamily="18" charset="0"/>
                <a:cs typeface="Times New Roman" pitchFamily="18" charset="0"/>
              </a:rPr>
              <a:t>THE CONSEQUENCES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3851920" y="2249424"/>
            <a:ext cx="5112568" cy="4325112"/>
          </a:xfrm>
        </p:spPr>
        <p:txBody>
          <a:bodyPr>
            <a:normAutofit lnSpcReduction="10000"/>
          </a:bodyPr>
          <a:lstStyle/>
          <a:p>
            <a:r>
              <a:rPr lang="en-IN" sz="2600" dirty="0" smtClean="0">
                <a:latin typeface="Times New Roman" pitchFamily="18" charset="0"/>
                <a:cs typeface="Times New Roman" pitchFamily="18" charset="0"/>
              </a:rPr>
              <a:t>Law suits </a:t>
            </a:r>
          </a:p>
          <a:p>
            <a:r>
              <a:rPr lang="en-IN" sz="2600" dirty="0" smtClean="0">
                <a:latin typeface="Times New Roman" pitchFamily="18" charset="0"/>
                <a:cs typeface="Times New Roman" pitchFamily="18" charset="0"/>
              </a:rPr>
              <a:t>Tarnished business reputation</a:t>
            </a:r>
          </a:p>
          <a:p>
            <a:r>
              <a:rPr lang="en-IN" sz="2600" dirty="0" smtClean="0">
                <a:latin typeface="Times New Roman" pitchFamily="18" charset="0"/>
                <a:cs typeface="Times New Roman" pitchFamily="18" charset="0"/>
              </a:rPr>
              <a:t>Companies getting de-listed</a:t>
            </a:r>
          </a:p>
          <a:p>
            <a:r>
              <a:rPr lang="en-IN" sz="2600" dirty="0" smtClean="0">
                <a:latin typeface="Times New Roman" pitchFamily="18" charset="0"/>
                <a:cs typeface="Times New Roman" pitchFamily="18" charset="0"/>
              </a:rPr>
              <a:t>Loss of trust</a:t>
            </a:r>
          </a:p>
          <a:p>
            <a:r>
              <a:rPr lang="en-IN" sz="2600" dirty="0" smtClean="0">
                <a:latin typeface="Times New Roman" pitchFamily="18" charset="0"/>
                <a:cs typeface="Times New Roman" pitchFamily="18" charset="0"/>
              </a:rPr>
              <a:t>Promotes culture of corruption</a:t>
            </a:r>
          </a:p>
          <a:p>
            <a:r>
              <a:rPr lang="en-IN" sz="2600" dirty="0" smtClean="0">
                <a:latin typeface="Times New Roman" pitchFamily="18" charset="0"/>
                <a:cs typeface="Times New Roman" pitchFamily="18" charset="0"/>
              </a:rPr>
              <a:t>Loss of human capital</a:t>
            </a:r>
          </a:p>
          <a:p>
            <a:r>
              <a:rPr lang="en-IN" sz="2600" dirty="0" smtClean="0">
                <a:latin typeface="Times New Roman" pitchFamily="18" charset="0"/>
                <a:cs typeface="Times New Roman" pitchFamily="18" charset="0"/>
              </a:rPr>
              <a:t>No second chance</a:t>
            </a:r>
          </a:p>
          <a:p>
            <a:r>
              <a:rPr lang="en-IN" sz="2600" dirty="0" smtClean="0">
                <a:latin typeface="Times New Roman" pitchFamily="18" charset="0"/>
                <a:cs typeface="Times New Roman" pitchFamily="18" charset="0"/>
              </a:rPr>
              <a:t>Loss of market capitalisation</a:t>
            </a:r>
          </a:p>
          <a:p>
            <a:r>
              <a:rPr lang="en-IN" sz="2600" dirty="0" smtClean="0">
                <a:latin typeface="Times New Roman" pitchFamily="18" charset="0"/>
                <a:cs typeface="Times New Roman" pitchFamily="18" charset="0"/>
              </a:rPr>
              <a:t>Loss of tax revenue to the government</a:t>
            </a:r>
          </a:p>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348880"/>
            <a:ext cx="342289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00540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lstStyle/>
          <a:p>
            <a:pPr algn="ctr"/>
            <a:r>
              <a:rPr lang="en-IN" dirty="0" smtClean="0">
                <a:latin typeface="Times New Roman" pitchFamily="18" charset="0"/>
                <a:cs typeface="Times New Roman" pitchFamily="18" charset="0"/>
              </a:rPr>
              <a:t>REMEDIES</a:t>
            </a:r>
            <a:endParaRPr lang="en-IN"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94146894"/>
              </p:ext>
            </p:extLst>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653989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080120"/>
          </a:xfrm>
        </p:spPr>
        <p:txBody>
          <a:bodyPr/>
          <a:lstStyle/>
          <a:p>
            <a:pPr algn="ctr"/>
            <a:r>
              <a:rPr lang="en-IN" dirty="0" smtClean="0">
                <a:latin typeface="Times New Roman" pitchFamily="18" charset="0"/>
                <a:cs typeface="Times New Roman" pitchFamily="18" charset="0"/>
              </a:rPr>
              <a:t>CODE OF ETHICS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57200" y="2060848"/>
            <a:ext cx="5050904" cy="4513688"/>
          </a:xfrm>
        </p:spPr>
        <p:txBody>
          <a:bodyPr>
            <a:normAutofit lnSpcReduction="10000"/>
          </a:bodyPr>
          <a:lstStyle/>
          <a:p>
            <a:r>
              <a:rPr lang="en-IN" sz="2600" dirty="0" smtClean="0">
                <a:latin typeface="Times New Roman" pitchFamily="18" charset="0"/>
                <a:cs typeface="Times New Roman" pitchFamily="18" charset="0"/>
              </a:rPr>
              <a:t>Employees should let values guide their actions in all cases</a:t>
            </a:r>
          </a:p>
          <a:p>
            <a:r>
              <a:rPr lang="en-IN" sz="2600" dirty="0" smtClean="0">
                <a:latin typeface="Times New Roman" pitchFamily="18" charset="0"/>
                <a:cs typeface="Times New Roman" pitchFamily="18" charset="0"/>
              </a:rPr>
              <a:t>Address if anything goes wrong</a:t>
            </a:r>
          </a:p>
          <a:p>
            <a:r>
              <a:rPr lang="en-IN" sz="2600" dirty="0" smtClean="0">
                <a:latin typeface="Times New Roman" pitchFamily="18" charset="0"/>
                <a:cs typeface="Times New Roman" pitchFamily="18" charset="0"/>
              </a:rPr>
              <a:t>Market responsibility</a:t>
            </a:r>
          </a:p>
          <a:p>
            <a:r>
              <a:rPr lang="en-IN" sz="2600" dirty="0" smtClean="0">
                <a:latin typeface="Times New Roman" pitchFamily="18" charset="0"/>
                <a:cs typeface="Times New Roman" pitchFamily="18" charset="0"/>
              </a:rPr>
              <a:t>Treat people fairly</a:t>
            </a:r>
          </a:p>
          <a:p>
            <a:r>
              <a:rPr lang="en-IN" sz="2600" dirty="0" smtClean="0">
                <a:latin typeface="Times New Roman" pitchFamily="18" charset="0"/>
                <a:cs typeface="Times New Roman" pitchFamily="18" charset="0"/>
              </a:rPr>
              <a:t>Respect the free market</a:t>
            </a:r>
          </a:p>
          <a:p>
            <a:r>
              <a:rPr lang="en-IN" sz="2600" dirty="0" smtClean="0">
                <a:latin typeface="Times New Roman" pitchFamily="18" charset="0"/>
                <a:cs typeface="Times New Roman" pitchFamily="18" charset="0"/>
              </a:rPr>
              <a:t>Compete fairly</a:t>
            </a:r>
          </a:p>
          <a:p>
            <a:r>
              <a:rPr lang="en-IN" sz="2600" dirty="0" smtClean="0">
                <a:latin typeface="Times New Roman" pitchFamily="18" charset="0"/>
                <a:cs typeface="Times New Roman" pitchFamily="18" charset="0"/>
              </a:rPr>
              <a:t>Deal honestly with the government</a:t>
            </a:r>
          </a:p>
          <a:p>
            <a:r>
              <a:rPr lang="en-IN" sz="2600" dirty="0" smtClean="0">
                <a:latin typeface="Times New Roman" pitchFamily="18" charset="0"/>
                <a:cs typeface="Times New Roman" pitchFamily="18" charset="0"/>
              </a:rPr>
              <a:t>Keep honest books and records</a:t>
            </a:r>
          </a:p>
          <a:p>
            <a:r>
              <a:rPr lang="en-IN" sz="2600" dirty="0" smtClean="0">
                <a:latin typeface="Times New Roman" pitchFamily="18" charset="0"/>
                <a:cs typeface="Times New Roman" pitchFamily="18" charset="0"/>
              </a:rPr>
              <a:t>Respect the environment</a:t>
            </a:r>
          </a:p>
          <a:p>
            <a:endParaRPr lang="en-IN" sz="2600" dirty="0" smtClean="0">
              <a:latin typeface="Times New Roman" pitchFamily="18" charset="0"/>
              <a:cs typeface="Times New Roman" pitchFamily="18" charset="0"/>
            </a:endParaRPr>
          </a:p>
          <a:p>
            <a:endParaRPr lang="en-IN" sz="26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2348880"/>
            <a:ext cx="3024336"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386405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lstStyle/>
          <a:p>
            <a:pPr algn="ctr"/>
            <a:r>
              <a:rPr lang="en-IN" dirty="0" smtClean="0">
                <a:latin typeface="Times New Roman" pitchFamily="18" charset="0"/>
                <a:cs typeface="Times New Roman" pitchFamily="18" charset="0"/>
              </a:rPr>
              <a:t>NEED OF CODE OF ETHICS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067944" y="2249424"/>
            <a:ext cx="4618856" cy="4325112"/>
          </a:xfrm>
        </p:spPr>
        <p:txBody>
          <a:bodyPr>
            <a:normAutofit fontScale="92500" lnSpcReduction="20000"/>
          </a:bodyPr>
          <a:lstStyle/>
          <a:p>
            <a:r>
              <a:rPr lang="en-IN" sz="2600" dirty="0" smtClean="0">
                <a:latin typeface="Times New Roman" pitchFamily="18" charset="0"/>
                <a:cs typeface="Times New Roman" pitchFamily="18" charset="0"/>
              </a:rPr>
              <a:t>Act as an internal guidelines and external statement of corporate values</a:t>
            </a:r>
          </a:p>
          <a:p>
            <a:r>
              <a:rPr lang="en-IN" sz="2600" dirty="0" smtClean="0">
                <a:latin typeface="Times New Roman" pitchFamily="18" charset="0"/>
                <a:cs typeface="Times New Roman" pitchFamily="18" charset="0"/>
              </a:rPr>
              <a:t>Clarifies an organisation’s mission, values and principles</a:t>
            </a:r>
          </a:p>
          <a:p>
            <a:r>
              <a:rPr lang="en-IN" sz="2600" dirty="0" smtClean="0">
                <a:latin typeface="Times New Roman" pitchFamily="18" charset="0"/>
                <a:cs typeface="Times New Roman" pitchFamily="18" charset="0"/>
              </a:rPr>
              <a:t>It is a benchmarks against which individual and organizational performance can be measured</a:t>
            </a:r>
          </a:p>
          <a:p>
            <a:r>
              <a:rPr lang="en-IN" sz="2600" dirty="0" smtClean="0">
                <a:latin typeface="Times New Roman" pitchFamily="18" charset="0"/>
                <a:cs typeface="Times New Roman" pitchFamily="18" charset="0"/>
              </a:rPr>
              <a:t>An employee can make day-to-day decision making if there is code as it act as a central guide</a:t>
            </a:r>
          </a:p>
          <a:p>
            <a:r>
              <a:rPr lang="en-IN" sz="2600" dirty="0" smtClean="0">
                <a:latin typeface="Times New Roman" pitchFamily="18" charset="0"/>
                <a:cs typeface="Times New Roman" pitchFamily="18" charset="0"/>
              </a:rPr>
              <a:t>A code encourages discussion of ethics and compliance.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708920"/>
            <a:ext cx="3309748"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054301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lstStyle/>
          <a:p>
            <a:pPr algn="ctr"/>
            <a:r>
              <a:rPr lang="en-IN" dirty="0" smtClean="0">
                <a:latin typeface="Times New Roman" pitchFamily="18" charset="0"/>
                <a:cs typeface="Times New Roman" pitchFamily="18" charset="0"/>
              </a:rPr>
              <a:t>PURPOSE OF CODE OF ETHICS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3851920" y="2249424"/>
            <a:ext cx="5112568" cy="4325112"/>
          </a:xfrm>
        </p:spPr>
        <p:txBody>
          <a:bodyPr/>
          <a:lstStyle/>
          <a:p>
            <a:pPr marL="109728" indent="0">
              <a:buNone/>
            </a:pPr>
            <a:r>
              <a:rPr lang="en-IN" dirty="0" smtClean="0">
                <a:latin typeface="Times New Roman" pitchFamily="18" charset="0"/>
                <a:cs typeface="Times New Roman" pitchFamily="18" charset="0"/>
              </a:rPr>
              <a:t>Following are the three purpose of code of ethics:</a:t>
            </a:r>
          </a:p>
          <a:p>
            <a:r>
              <a:rPr lang="en-IN" dirty="0" smtClean="0">
                <a:latin typeface="Times New Roman" pitchFamily="18" charset="0"/>
                <a:cs typeface="Times New Roman" pitchFamily="18" charset="0"/>
              </a:rPr>
              <a:t>Compliance</a:t>
            </a:r>
          </a:p>
          <a:p>
            <a:r>
              <a:rPr lang="en-IN" dirty="0" smtClean="0">
                <a:latin typeface="Times New Roman" pitchFamily="18" charset="0"/>
                <a:cs typeface="Times New Roman" pitchFamily="18" charset="0"/>
              </a:rPr>
              <a:t>Marketing</a:t>
            </a:r>
          </a:p>
          <a:p>
            <a:r>
              <a:rPr lang="en-IN" dirty="0" smtClean="0">
                <a:latin typeface="Times New Roman" pitchFamily="18" charset="0"/>
                <a:cs typeface="Times New Roman" pitchFamily="18" charset="0"/>
              </a:rPr>
              <a:t>Risk Mitigation</a:t>
            </a:r>
            <a:endParaRPr lang="en-IN"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2372041"/>
            <a:ext cx="3384375" cy="395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57669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52128"/>
          </a:xfrm>
        </p:spPr>
        <p:txBody>
          <a:bodyPr/>
          <a:lstStyle/>
          <a:p>
            <a:pPr algn="ctr"/>
            <a:r>
              <a:rPr lang="en-IN" dirty="0" smtClean="0">
                <a:latin typeface="Times New Roman" pitchFamily="18" charset="0"/>
                <a:cs typeface="Times New Roman" pitchFamily="18" charset="0"/>
              </a:rPr>
              <a:t>BENEFITS OF CODE OF ETHICS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107504" y="1916832"/>
            <a:ext cx="4896544" cy="4657704"/>
          </a:xfrm>
        </p:spPr>
        <p:txBody>
          <a:bodyPr>
            <a:normAutofit/>
          </a:bodyPr>
          <a:lstStyle/>
          <a:p>
            <a:pPr>
              <a:buFont typeface="Arial" pitchFamily="34" charset="0"/>
              <a:buChar char="•"/>
            </a:pPr>
            <a:r>
              <a:rPr lang="en-IN" sz="2200" dirty="0" smtClean="0">
                <a:latin typeface="Times New Roman" pitchFamily="18" charset="0"/>
                <a:cs typeface="Times New Roman" pitchFamily="18" charset="0"/>
              </a:rPr>
              <a:t>Guide employees in situation where the ethical course of action is not immediately obvious.</a:t>
            </a:r>
          </a:p>
          <a:p>
            <a:pPr>
              <a:buFont typeface="Arial" pitchFamily="34" charset="0"/>
              <a:buChar char="•"/>
            </a:pPr>
            <a:r>
              <a:rPr lang="en-IN" sz="2200" dirty="0" smtClean="0">
                <a:latin typeface="Times New Roman" pitchFamily="18" charset="0"/>
                <a:cs typeface="Times New Roman" pitchFamily="18" charset="0"/>
              </a:rPr>
              <a:t>Help the company reinforce</a:t>
            </a:r>
          </a:p>
          <a:p>
            <a:pPr>
              <a:buFont typeface="Arial" pitchFamily="34" charset="0"/>
              <a:buChar char="•"/>
            </a:pPr>
            <a:r>
              <a:rPr lang="en-IN" sz="2200" dirty="0" smtClean="0">
                <a:latin typeface="Times New Roman" pitchFamily="18" charset="0"/>
                <a:cs typeface="Times New Roman" pitchFamily="18" charset="0"/>
              </a:rPr>
              <a:t>Help the company communicate its expectations to the staff, suppliers, vendors, and customers.</a:t>
            </a:r>
          </a:p>
          <a:p>
            <a:pPr>
              <a:buFont typeface="Arial" pitchFamily="34" charset="0"/>
              <a:buChar char="•"/>
            </a:pPr>
            <a:r>
              <a:rPr lang="en-IN" sz="2200" dirty="0" smtClean="0">
                <a:latin typeface="Times New Roman" pitchFamily="18" charset="0"/>
                <a:cs typeface="Times New Roman" pitchFamily="18" charset="0"/>
              </a:rPr>
              <a:t>Minimise subjective and inconsistent management standards.</a:t>
            </a:r>
          </a:p>
          <a:p>
            <a:pPr>
              <a:buFont typeface="Arial" pitchFamily="34" charset="0"/>
              <a:buChar char="•"/>
            </a:pPr>
            <a:r>
              <a:rPr lang="en-IN" sz="2200" dirty="0" smtClean="0">
                <a:latin typeface="Times New Roman" pitchFamily="18" charset="0"/>
                <a:cs typeface="Times New Roman" pitchFamily="18" charset="0"/>
              </a:rPr>
              <a:t>It helps to build public trust and enhance business reputations</a:t>
            </a:r>
          </a:p>
          <a:p>
            <a:pPr>
              <a:buFont typeface="Arial" pitchFamily="34" charset="0"/>
              <a:buChar char="•"/>
            </a:pPr>
            <a:r>
              <a:rPr lang="en-IN" sz="2200" dirty="0" smtClean="0">
                <a:latin typeface="Times New Roman" pitchFamily="18" charset="0"/>
                <a:cs typeface="Times New Roman" pitchFamily="18" charset="0"/>
              </a:rPr>
              <a:t>Offer protection in preempting or defending against lawsuits.</a:t>
            </a:r>
            <a:endParaRPr lang="en-IN" sz="22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420888"/>
            <a:ext cx="3480048" cy="3510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100633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lstStyle/>
          <a:p>
            <a:pPr algn="ctr"/>
            <a:r>
              <a:rPr lang="en-IN" dirty="0" smtClean="0">
                <a:latin typeface="Times New Roman" pitchFamily="18" charset="0"/>
                <a:cs typeface="Times New Roman" pitchFamily="18" charset="0"/>
              </a:rPr>
              <a:t>COMPANY CODE OF ETHICS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355976" y="2249424"/>
            <a:ext cx="4608512" cy="4325112"/>
          </a:xfrm>
        </p:spPr>
        <p:txBody>
          <a:bodyPr>
            <a:normAutofit/>
          </a:bodyPr>
          <a:lstStyle/>
          <a:p>
            <a:pPr marL="109728" indent="0">
              <a:buNone/>
            </a:pPr>
            <a:r>
              <a:rPr lang="en-IN" sz="2400" dirty="0" smtClean="0">
                <a:latin typeface="Times New Roman" pitchFamily="18" charset="0"/>
                <a:cs typeface="Times New Roman" pitchFamily="18" charset="0"/>
              </a:rPr>
              <a:t>Company code of ethics is based on the following:</a:t>
            </a:r>
          </a:p>
          <a:p>
            <a:r>
              <a:rPr lang="en-IN" sz="2400" dirty="0" smtClean="0">
                <a:latin typeface="Times New Roman" pitchFamily="18" charset="0"/>
                <a:cs typeface="Times New Roman" pitchFamily="18" charset="0"/>
              </a:rPr>
              <a:t>Shareholders and Owners</a:t>
            </a:r>
          </a:p>
          <a:p>
            <a:r>
              <a:rPr lang="en-IN" sz="2400" dirty="0" smtClean="0">
                <a:latin typeface="Times New Roman" pitchFamily="18" charset="0"/>
                <a:cs typeface="Times New Roman" pitchFamily="18" charset="0"/>
              </a:rPr>
              <a:t>Directors and </a:t>
            </a:r>
            <a:r>
              <a:rPr lang="en-IN" sz="2400" dirty="0">
                <a:latin typeface="Times New Roman" pitchFamily="18" charset="0"/>
                <a:cs typeface="Times New Roman" pitchFamily="18" charset="0"/>
              </a:rPr>
              <a:t>M</a:t>
            </a:r>
            <a:r>
              <a:rPr lang="en-IN" sz="2400" dirty="0" smtClean="0">
                <a:latin typeface="Times New Roman" pitchFamily="18" charset="0"/>
                <a:cs typeface="Times New Roman" pitchFamily="18" charset="0"/>
              </a:rPr>
              <a:t>anagement functions</a:t>
            </a:r>
          </a:p>
          <a:p>
            <a:r>
              <a:rPr lang="en-IN" sz="2400" dirty="0" smtClean="0">
                <a:latin typeface="Times New Roman" pitchFamily="18" charset="0"/>
                <a:cs typeface="Times New Roman" pitchFamily="18" charset="0"/>
              </a:rPr>
              <a:t>In relation to Competitors of the Company</a:t>
            </a:r>
          </a:p>
          <a:p>
            <a:r>
              <a:rPr lang="en-IN" sz="2400" dirty="0" smtClean="0">
                <a:latin typeface="Times New Roman" pitchFamily="18" charset="0"/>
                <a:cs typeface="Times New Roman" pitchFamily="18" charset="0"/>
              </a:rPr>
              <a:t>In relation to the Communal Society</a:t>
            </a:r>
            <a:endParaRPr lang="en-IN" sz="24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809916"/>
            <a:ext cx="3825279" cy="3232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691108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080120"/>
          </a:xfrm>
        </p:spPr>
        <p:txBody>
          <a:bodyPr>
            <a:normAutofit/>
          </a:bodyPr>
          <a:lstStyle/>
          <a:p>
            <a:pPr algn="ctr"/>
            <a:r>
              <a:rPr lang="en-IN" sz="4400" dirty="0" smtClean="0">
                <a:latin typeface="Times New Roman" pitchFamily="18" charset="0"/>
                <a:cs typeface="Times New Roman" pitchFamily="18" charset="0"/>
              </a:rPr>
              <a:t>CONCEPT OF ETHICS</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07504" y="1844824"/>
            <a:ext cx="8928992" cy="4896544"/>
          </a:xfrm>
        </p:spPr>
        <p:txBody>
          <a:bodyPr/>
          <a:lstStyle/>
          <a:p>
            <a:endParaRPr lang="en-IN" dirty="0"/>
          </a:p>
        </p:txBody>
      </p:sp>
      <p:sp>
        <p:nvSpPr>
          <p:cNvPr id="4" name="Rounded Rectangle 3"/>
          <p:cNvSpPr/>
          <p:nvPr/>
        </p:nvSpPr>
        <p:spPr>
          <a:xfrm>
            <a:off x="3923928" y="2276872"/>
            <a:ext cx="1512168" cy="86409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IN" dirty="0" smtClean="0"/>
              <a:t>ETHICS</a:t>
            </a:r>
            <a:endParaRPr lang="en-IN" dirty="0"/>
          </a:p>
        </p:txBody>
      </p:sp>
      <p:cxnSp>
        <p:nvCxnSpPr>
          <p:cNvPr id="6" name="Straight Connector 5"/>
          <p:cNvCxnSpPr>
            <a:stCxn id="4" idx="2"/>
          </p:cNvCxnSpPr>
          <p:nvPr/>
        </p:nvCxnSpPr>
        <p:spPr>
          <a:xfrm>
            <a:off x="4680012" y="3140968"/>
            <a:ext cx="0" cy="432048"/>
          </a:xfrm>
          <a:prstGeom prst="line">
            <a:avLst/>
          </a:prstGeom>
        </p:spPr>
        <p:style>
          <a:lnRef idx="1">
            <a:schemeClr val="accent3"/>
          </a:lnRef>
          <a:fillRef idx="0">
            <a:schemeClr val="accent3"/>
          </a:fillRef>
          <a:effectRef idx="0">
            <a:schemeClr val="accent3"/>
          </a:effectRef>
          <a:fontRef idx="minor">
            <a:schemeClr val="tx1"/>
          </a:fontRef>
        </p:style>
      </p:cxnSp>
      <p:cxnSp>
        <p:nvCxnSpPr>
          <p:cNvPr id="8" name="Straight Connector 7"/>
          <p:cNvCxnSpPr/>
          <p:nvPr/>
        </p:nvCxnSpPr>
        <p:spPr>
          <a:xfrm flipH="1">
            <a:off x="791580" y="3554601"/>
            <a:ext cx="67368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91580" y="3604382"/>
            <a:ext cx="0" cy="5101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807804" y="3573137"/>
            <a:ext cx="0" cy="492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70322" y="3604382"/>
            <a:ext cx="0" cy="492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84903" y="3554601"/>
            <a:ext cx="0" cy="492314"/>
          </a:xfrm>
          <a:prstGeom prst="line">
            <a:avLst/>
          </a:prstGeom>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251520" y="4114564"/>
            <a:ext cx="1080120" cy="7545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IN" dirty="0" smtClean="0"/>
              <a:t>Meta Ethics</a:t>
            </a:r>
          </a:p>
        </p:txBody>
      </p:sp>
      <p:sp>
        <p:nvSpPr>
          <p:cNvPr id="19" name="Rounded Rectangle 18"/>
          <p:cNvSpPr/>
          <p:nvPr/>
        </p:nvSpPr>
        <p:spPr>
          <a:xfrm>
            <a:off x="2123728" y="4114564"/>
            <a:ext cx="1368152" cy="7545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IN" dirty="0" smtClean="0"/>
              <a:t>Normative</a:t>
            </a:r>
          </a:p>
          <a:p>
            <a:pPr algn="ctr"/>
            <a:r>
              <a:rPr lang="en-IN" dirty="0" smtClean="0"/>
              <a:t>Ethics</a:t>
            </a:r>
            <a:endParaRPr lang="en-IN" dirty="0"/>
          </a:p>
        </p:txBody>
      </p:sp>
      <p:sp>
        <p:nvSpPr>
          <p:cNvPr id="20" name="Rounded Rectangle 19"/>
          <p:cNvSpPr/>
          <p:nvPr/>
        </p:nvSpPr>
        <p:spPr>
          <a:xfrm>
            <a:off x="4130951" y="4065451"/>
            <a:ext cx="1737193" cy="80370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IN" dirty="0" smtClean="0"/>
              <a:t>Applied </a:t>
            </a:r>
          </a:p>
          <a:p>
            <a:pPr algn="ctr"/>
            <a:r>
              <a:rPr lang="en-IN" dirty="0" smtClean="0"/>
              <a:t>Ethics</a:t>
            </a:r>
            <a:endParaRPr lang="en-IN" dirty="0"/>
          </a:p>
        </p:txBody>
      </p:sp>
      <p:sp>
        <p:nvSpPr>
          <p:cNvPr id="23" name="Rounded Rectangle 22"/>
          <p:cNvSpPr/>
          <p:nvPr/>
        </p:nvSpPr>
        <p:spPr>
          <a:xfrm>
            <a:off x="6408204" y="4114564"/>
            <a:ext cx="2124236" cy="7545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IN" dirty="0" smtClean="0"/>
              <a:t>Descriptive </a:t>
            </a:r>
          </a:p>
          <a:p>
            <a:pPr algn="ctr"/>
            <a:r>
              <a:rPr lang="en-IN" dirty="0" smtClean="0"/>
              <a:t>Ethics</a:t>
            </a:r>
            <a:endParaRPr lang="en-IN" dirty="0"/>
          </a:p>
        </p:txBody>
      </p:sp>
    </p:spTree>
    <p:extLst>
      <p:ext uri="{BB962C8B-B14F-4D97-AF65-F5344CB8AC3E}">
        <p14:creationId xmlns:p14="http://schemas.microsoft.com/office/powerpoint/2010/main" val="195921179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lstStyle/>
          <a:p>
            <a:pPr algn="ctr"/>
            <a:r>
              <a:rPr lang="en-IN" dirty="0" smtClean="0">
                <a:latin typeface="Times New Roman" pitchFamily="18" charset="0"/>
                <a:cs typeface="Times New Roman" pitchFamily="18" charset="0"/>
              </a:rPr>
              <a:t>THE INCREASING ROLE OF WHISTLE BLOWING</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107504" y="2249424"/>
            <a:ext cx="4968552" cy="4325112"/>
          </a:xfrm>
        </p:spPr>
        <p:txBody>
          <a:bodyPr>
            <a:normAutofit fontScale="85000" lnSpcReduction="20000"/>
          </a:bodyPr>
          <a:lstStyle/>
          <a:p>
            <a:r>
              <a:rPr lang="en-IN" dirty="0" smtClean="0">
                <a:latin typeface="Times New Roman" pitchFamily="18" charset="0"/>
                <a:cs typeface="Times New Roman" pitchFamily="18" charset="0"/>
              </a:rPr>
              <a:t>Whistle blowing is basically a process and not an individual occasion. </a:t>
            </a:r>
          </a:p>
          <a:p>
            <a:r>
              <a:rPr lang="en-IN" dirty="0" smtClean="0">
                <a:latin typeface="Times New Roman" pitchFamily="18" charset="0"/>
                <a:cs typeface="Times New Roman" pitchFamily="18" charset="0"/>
              </a:rPr>
              <a:t>“Whistle-blowers are like eyes and ears of the public” said </a:t>
            </a:r>
            <a:r>
              <a:rPr lang="en-IN" dirty="0" err="1" smtClean="0">
                <a:latin typeface="Times New Roman" pitchFamily="18" charset="0"/>
                <a:cs typeface="Times New Roman" pitchFamily="18" charset="0"/>
              </a:rPr>
              <a:t>Dorji</a:t>
            </a:r>
            <a:r>
              <a:rPr lang="en-IN" dirty="0" smtClean="0">
                <a:latin typeface="Times New Roman" pitchFamily="18" charset="0"/>
                <a:cs typeface="Times New Roman" pitchFamily="18" charset="0"/>
              </a:rPr>
              <a:t> </a:t>
            </a:r>
            <a:r>
              <a:rPr lang="en-IN" dirty="0" err="1" smtClean="0">
                <a:latin typeface="Times New Roman" pitchFamily="18" charset="0"/>
                <a:cs typeface="Times New Roman" pitchFamily="18" charset="0"/>
              </a:rPr>
              <a:t>Thinlay</a:t>
            </a:r>
            <a:r>
              <a:rPr lang="en-IN" dirty="0" smtClean="0">
                <a:latin typeface="Times New Roman" pitchFamily="18" charset="0"/>
                <a:cs typeface="Times New Roman" pitchFamily="18" charset="0"/>
              </a:rPr>
              <a:t>, a Corruption hunter with the Anti-Corruption commission of Bhutan</a:t>
            </a:r>
          </a:p>
          <a:p>
            <a:r>
              <a:rPr lang="en-IN" dirty="0" smtClean="0">
                <a:latin typeface="Times New Roman" pitchFamily="18" charset="0"/>
                <a:cs typeface="Times New Roman" pitchFamily="18" charset="0"/>
              </a:rPr>
              <a:t>A whistle-blower is a person who comes forward and share his/her knowledge on any wrong doing which he/she thinks is happening in the whole organisation or in specific department. </a:t>
            </a:r>
            <a:endParaRPr lang="en-IN"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420888"/>
            <a:ext cx="3312368"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148161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lstStyle/>
          <a:p>
            <a:pPr algn="ctr"/>
            <a:r>
              <a:rPr lang="en-IN" dirty="0" smtClean="0">
                <a:latin typeface="Times New Roman" pitchFamily="18" charset="0"/>
                <a:cs typeface="Times New Roman" pitchFamily="18" charset="0"/>
              </a:rPr>
              <a:t>HOW DOES WHISTLE BLOWING RELATE TO ETHICS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109728" indent="0">
              <a:buNone/>
            </a:pPr>
            <a:r>
              <a:rPr lang="en-IN" dirty="0" smtClean="0">
                <a:latin typeface="Times New Roman" pitchFamily="18" charset="0"/>
                <a:cs typeface="Times New Roman" pitchFamily="18" charset="0"/>
              </a:rPr>
              <a:t>Whistleblowing relates to ethics because whistle-blowing often involves a number of moral dilemmas, and  at least for the whistle-blower, it is not always clear as to whether they should blow the whistle on their peers.</a:t>
            </a:r>
          </a:p>
          <a:p>
            <a:pPr marL="109728" indent="0">
              <a:buNone/>
            </a:pPr>
            <a:r>
              <a:rPr lang="en-IN" dirty="0" smtClean="0">
                <a:latin typeface="Times New Roman" pitchFamily="18" charset="0"/>
                <a:cs typeface="Times New Roman" pitchFamily="18" charset="0"/>
              </a:rPr>
              <a:t>For example: a whistle-blowers has to weigh up their own moral conscience against the will of their peers/friends. </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110513707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lstStyle/>
          <a:p>
            <a:pPr algn="ctr"/>
            <a:r>
              <a:rPr lang="en-IN" dirty="0" smtClean="0">
                <a:latin typeface="Times New Roman" pitchFamily="18" charset="0"/>
                <a:cs typeface="Times New Roman" pitchFamily="18" charset="0"/>
              </a:rPr>
              <a:t>BENEFITS OF WHISTLE BLOWING</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109728" indent="0">
              <a:buNone/>
            </a:pPr>
            <a:r>
              <a:rPr lang="en-IN" dirty="0" smtClean="0">
                <a:latin typeface="Times New Roman" pitchFamily="18" charset="0"/>
                <a:cs typeface="Times New Roman" pitchFamily="18" charset="0"/>
              </a:rPr>
              <a:t>The benefits are as under:</a:t>
            </a:r>
          </a:p>
          <a:p>
            <a:r>
              <a:rPr lang="en-IN" dirty="0" smtClean="0">
                <a:latin typeface="Times New Roman" pitchFamily="18" charset="0"/>
                <a:cs typeface="Times New Roman" pitchFamily="18" charset="0"/>
              </a:rPr>
              <a:t>The company can easily deal with the misconduct and thus prevent embarrassing public disclosure</a:t>
            </a:r>
          </a:p>
          <a:p>
            <a:r>
              <a:rPr lang="en-IN" dirty="0" smtClean="0">
                <a:latin typeface="Times New Roman" pitchFamily="18" charset="0"/>
                <a:cs typeface="Times New Roman" pitchFamily="18" charset="0"/>
              </a:rPr>
              <a:t>Helps in exposing unethical behaviour</a:t>
            </a:r>
          </a:p>
          <a:p>
            <a:r>
              <a:rPr lang="en-IN" dirty="0" smtClean="0">
                <a:latin typeface="Times New Roman" pitchFamily="18" charset="0"/>
                <a:cs typeface="Times New Roman" pitchFamily="18" charset="0"/>
              </a:rPr>
              <a:t>Complete protection to the whistle-blower</a:t>
            </a:r>
          </a:p>
          <a:p>
            <a:pPr marL="109728" indent="0">
              <a:buNone/>
            </a:pPr>
            <a:endParaRPr lang="en-IN" dirty="0"/>
          </a:p>
        </p:txBody>
      </p:sp>
    </p:spTree>
    <p:extLst>
      <p:ext uri="{BB962C8B-B14F-4D97-AF65-F5344CB8AC3E}">
        <p14:creationId xmlns:p14="http://schemas.microsoft.com/office/powerpoint/2010/main" val="41921039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lstStyle/>
          <a:p>
            <a:pPr algn="ctr"/>
            <a:r>
              <a:rPr lang="en-IN" dirty="0" smtClean="0">
                <a:latin typeface="Times New Roman" pitchFamily="18" charset="0"/>
                <a:cs typeface="Times New Roman" pitchFamily="18" charset="0"/>
              </a:rPr>
              <a:t>BENEFITS OF ETHICS TO STUDENTS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139952" y="2249424"/>
            <a:ext cx="4896544" cy="4491944"/>
          </a:xfrm>
        </p:spPr>
        <p:txBody>
          <a:bodyPr>
            <a:normAutofit/>
          </a:bodyPr>
          <a:lstStyle/>
          <a:p>
            <a:r>
              <a:rPr lang="en-IN" sz="2200" dirty="0" smtClean="0">
                <a:latin typeface="Times New Roman" pitchFamily="18" charset="0"/>
                <a:cs typeface="Times New Roman" pitchFamily="18" charset="0"/>
              </a:rPr>
              <a:t>A high level of competence and knowledge is maintained</a:t>
            </a:r>
          </a:p>
          <a:p>
            <a:r>
              <a:rPr lang="en-IN" sz="2200" dirty="0" smtClean="0">
                <a:latin typeface="Times New Roman" pitchFamily="18" charset="0"/>
                <a:cs typeface="Times New Roman" pitchFamily="18" charset="0"/>
              </a:rPr>
              <a:t>Reject bribery in all forms</a:t>
            </a:r>
          </a:p>
          <a:p>
            <a:r>
              <a:rPr lang="en-IN" sz="2200" dirty="0" smtClean="0">
                <a:latin typeface="Times New Roman" pitchFamily="18" charset="0"/>
                <a:cs typeface="Times New Roman" pitchFamily="18" charset="0"/>
              </a:rPr>
              <a:t>Disclosing any conflicts of interest</a:t>
            </a:r>
          </a:p>
          <a:p>
            <a:r>
              <a:rPr lang="en-IN" sz="2200" dirty="0" smtClean="0">
                <a:latin typeface="Times New Roman" pitchFamily="18" charset="0"/>
                <a:cs typeface="Times New Roman" pitchFamily="18" charset="0"/>
              </a:rPr>
              <a:t>Develops honesty in dealings</a:t>
            </a:r>
          </a:p>
          <a:p>
            <a:r>
              <a:rPr lang="en-IN" sz="2200" dirty="0" smtClean="0">
                <a:latin typeface="Times New Roman" pitchFamily="18" charset="0"/>
                <a:cs typeface="Times New Roman" pitchFamily="18" charset="0"/>
              </a:rPr>
              <a:t>Fairness is inculcated</a:t>
            </a:r>
          </a:p>
          <a:p>
            <a:r>
              <a:rPr lang="en-IN" sz="2200" dirty="0" smtClean="0">
                <a:latin typeface="Times New Roman" pitchFamily="18" charset="0"/>
                <a:cs typeface="Times New Roman" pitchFamily="18" charset="0"/>
              </a:rPr>
              <a:t>Loyalty is developed and they demonstrate fidelity</a:t>
            </a:r>
          </a:p>
          <a:p>
            <a:r>
              <a:rPr lang="en-IN" sz="2200" dirty="0" smtClean="0">
                <a:latin typeface="Times New Roman" pitchFamily="18" charset="0"/>
                <a:cs typeface="Times New Roman" pitchFamily="18" charset="0"/>
              </a:rPr>
              <a:t>Ethical students purse excellence and they are committed to it</a:t>
            </a:r>
          </a:p>
          <a:p>
            <a:r>
              <a:rPr lang="en-IN" sz="2200" dirty="0" smtClean="0">
                <a:latin typeface="Times New Roman" pitchFamily="18" charset="0"/>
                <a:cs typeface="Times New Roman" pitchFamily="18" charset="0"/>
              </a:rPr>
              <a:t>The students accept personal accountability for their decisions</a:t>
            </a:r>
          </a:p>
          <a:p>
            <a:pPr marL="109728" indent="0">
              <a:buNone/>
            </a:pPr>
            <a:endParaRPr lang="en-IN" sz="2200"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348880"/>
            <a:ext cx="3816424"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38430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lstStyle/>
          <a:p>
            <a:pPr algn="ctr"/>
            <a:r>
              <a:rPr lang="en-IN" dirty="0" smtClean="0">
                <a:latin typeface="Times New Roman" pitchFamily="18" charset="0"/>
                <a:cs typeface="Times New Roman" pitchFamily="18" charset="0"/>
              </a:rPr>
              <a:t>BENEFITS OF PROFESSIONAL ETHICS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179512" y="2249424"/>
            <a:ext cx="8568952" cy="4325112"/>
          </a:xfrm>
        </p:spPr>
        <p:txBody>
          <a:bodyPr>
            <a:normAutofit/>
          </a:bodyPr>
          <a:lstStyle/>
          <a:p>
            <a:pPr marL="109728" indent="0">
              <a:buNone/>
            </a:pPr>
            <a:endParaRPr lang="en-IN" sz="2000" dirty="0" smtClean="0">
              <a:latin typeface="Times New Roman" pitchFamily="18" charset="0"/>
              <a:cs typeface="Times New Roman" pitchFamily="18" charset="0"/>
            </a:endParaRPr>
          </a:p>
        </p:txBody>
      </p:sp>
      <p:sp>
        <p:nvSpPr>
          <p:cNvPr id="4" name="Oval 3"/>
          <p:cNvSpPr/>
          <p:nvPr/>
        </p:nvSpPr>
        <p:spPr>
          <a:xfrm>
            <a:off x="3203848" y="2420888"/>
            <a:ext cx="2736304" cy="864096"/>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IN" dirty="0" smtClean="0"/>
              <a:t>Good Quality</a:t>
            </a:r>
            <a:endParaRPr lang="en-IN" dirty="0"/>
          </a:p>
        </p:txBody>
      </p:sp>
      <p:sp>
        <p:nvSpPr>
          <p:cNvPr id="5" name="Oval 4"/>
          <p:cNvSpPr/>
          <p:nvPr/>
        </p:nvSpPr>
        <p:spPr>
          <a:xfrm>
            <a:off x="3192551" y="5517232"/>
            <a:ext cx="2736304" cy="936104"/>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IN" dirty="0" smtClean="0"/>
              <a:t>Benefits of Professional Ethics</a:t>
            </a:r>
            <a:endParaRPr lang="en-IN" dirty="0"/>
          </a:p>
        </p:txBody>
      </p:sp>
      <p:cxnSp>
        <p:nvCxnSpPr>
          <p:cNvPr id="7" name="Straight Connector 6"/>
          <p:cNvCxnSpPr/>
          <p:nvPr/>
        </p:nvCxnSpPr>
        <p:spPr>
          <a:xfrm>
            <a:off x="4572000" y="3284984"/>
            <a:ext cx="0" cy="2232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2699793" y="3861048"/>
            <a:ext cx="34563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2699794" y="5055395"/>
            <a:ext cx="3600398"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395536" y="3501008"/>
            <a:ext cx="2304257" cy="72008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IN" dirty="0" smtClean="0"/>
              <a:t>Competitive</a:t>
            </a:r>
          </a:p>
          <a:p>
            <a:pPr algn="ctr"/>
            <a:r>
              <a:rPr lang="en-IN" dirty="0" smtClean="0"/>
              <a:t>Edges</a:t>
            </a:r>
            <a:endParaRPr lang="en-IN" dirty="0"/>
          </a:p>
        </p:txBody>
      </p:sp>
      <p:sp>
        <p:nvSpPr>
          <p:cNvPr id="15" name="Oval 14"/>
          <p:cNvSpPr/>
          <p:nvPr/>
        </p:nvSpPr>
        <p:spPr>
          <a:xfrm>
            <a:off x="395536" y="4725144"/>
            <a:ext cx="2304257" cy="648072"/>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IN" dirty="0" smtClean="0"/>
              <a:t>ROI</a:t>
            </a:r>
            <a:endParaRPr lang="en-IN" dirty="0"/>
          </a:p>
        </p:txBody>
      </p:sp>
      <p:sp>
        <p:nvSpPr>
          <p:cNvPr id="16" name="Oval 15"/>
          <p:cNvSpPr/>
          <p:nvPr/>
        </p:nvSpPr>
        <p:spPr>
          <a:xfrm>
            <a:off x="6156176" y="3501008"/>
            <a:ext cx="2304256" cy="72008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IN" dirty="0" smtClean="0"/>
              <a:t>Sustainability</a:t>
            </a:r>
            <a:endParaRPr lang="en-IN" dirty="0"/>
          </a:p>
        </p:txBody>
      </p:sp>
      <p:sp>
        <p:nvSpPr>
          <p:cNvPr id="17" name="Oval 16"/>
          <p:cNvSpPr/>
          <p:nvPr/>
        </p:nvSpPr>
        <p:spPr>
          <a:xfrm>
            <a:off x="6156176" y="4725144"/>
            <a:ext cx="2304256" cy="792088"/>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IN" dirty="0" smtClean="0"/>
              <a:t>Goodwill</a:t>
            </a:r>
            <a:endParaRPr lang="en-IN" dirty="0"/>
          </a:p>
        </p:txBody>
      </p:sp>
    </p:spTree>
    <p:extLst>
      <p:ext uri="{BB962C8B-B14F-4D97-AF65-F5344CB8AC3E}">
        <p14:creationId xmlns:p14="http://schemas.microsoft.com/office/powerpoint/2010/main" val="205224025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ank You Presentation Images | Template Presentation | Sample of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92696"/>
            <a:ext cx="9144000" cy="6165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21190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589112"/>
          </a:xfrm>
        </p:spPr>
        <p:txBody>
          <a:bodyPr>
            <a:normAutofit/>
          </a:bodyPr>
          <a:lstStyle/>
          <a:p>
            <a:pPr algn="ctr"/>
            <a:r>
              <a:rPr lang="en-IN" sz="4400" dirty="0" smtClean="0">
                <a:latin typeface="Times New Roman" pitchFamily="18" charset="0"/>
                <a:cs typeface="Times New Roman" pitchFamily="18" charset="0"/>
              </a:rPr>
              <a:t>DEFINITION OF ETHICAL BEHAVIOUR</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79512" y="2249424"/>
            <a:ext cx="4824536" cy="4325112"/>
          </a:xfrm>
        </p:spPr>
        <p:txBody>
          <a:bodyPr>
            <a:normAutofit fontScale="92500" lnSpcReduction="10000"/>
          </a:bodyPr>
          <a:lstStyle/>
          <a:p>
            <a:pPr algn="just"/>
            <a:r>
              <a:rPr lang="en-IN" sz="2400" dirty="0" smtClean="0">
                <a:latin typeface="Times New Roman" pitchFamily="18" charset="0"/>
                <a:cs typeface="Times New Roman" pitchFamily="18" charset="0"/>
              </a:rPr>
              <a:t>The term “ethical behaviour” refers to how an organisation makes sure that all its decision, actions and stakeholders interactions conform to the organisation’s moral and professional principles. </a:t>
            </a:r>
          </a:p>
          <a:p>
            <a:pPr algn="just"/>
            <a:r>
              <a:rPr lang="en-IN" sz="2400" dirty="0" smtClean="0">
                <a:latin typeface="Times New Roman" pitchFamily="18" charset="0"/>
                <a:cs typeface="Times New Roman" pitchFamily="18" charset="0"/>
              </a:rPr>
              <a:t>These principles should support all applicable laws and regulations and are the foundation for the organisation’s  culture and values. </a:t>
            </a:r>
          </a:p>
          <a:p>
            <a:pPr algn="just"/>
            <a:r>
              <a:rPr lang="en-IN" sz="2400" dirty="0" smtClean="0">
                <a:latin typeface="Times New Roman" pitchFamily="18" charset="0"/>
                <a:cs typeface="Times New Roman" pitchFamily="18" charset="0"/>
              </a:rPr>
              <a:t>They distinguish “right” from “wrong”, “proper” from “improper”, “correct” from incorrect”.</a:t>
            </a:r>
            <a:endParaRPr lang="en-IN" sz="24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2420888"/>
            <a:ext cx="338437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822461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296144"/>
          </a:xfrm>
        </p:spPr>
        <p:txBody>
          <a:bodyPr>
            <a:noAutofit/>
          </a:bodyPr>
          <a:lstStyle/>
          <a:p>
            <a:pPr algn="ctr"/>
            <a:r>
              <a:rPr lang="en-IN" sz="4400" dirty="0" smtClean="0">
                <a:latin typeface="Times New Roman" pitchFamily="18" charset="0"/>
                <a:cs typeface="Times New Roman" pitchFamily="18" charset="0"/>
              </a:rPr>
              <a:t>WORKPLACE ETHICAL BEHAVIOUR</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3851920" y="2249424"/>
            <a:ext cx="4824536" cy="4325112"/>
          </a:xfrm>
        </p:spPr>
        <p:txBody>
          <a:bodyPr>
            <a:normAutofit fontScale="62500" lnSpcReduction="20000"/>
          </a:bodyPr>
          <a:lstStyle/>
          <a:p>
            <a:pPr algn="just"/>
            <a:r>
              <a:rPr lang="en-IN" dirty="0">
                <a:solidFill>
                  <a:srgbClr val="222222"/>
                </a:solidFill>
                <a:latin typeface="Times New Roman" pitchFamily="18" charset="0"/>
                <a:cs typeface="Times New Roman" pitchFamily="18" charset="0"/>
              </a:rPr>
              <a:t>Ethics in the workplace is defined as the moral code that guides the </a:t>
            </a:r>
            <a:r>
              <a:rPr lang="en-IN" dirty="0" smtClean="0">
                <a:solidFill>
                  <a:srgbClr val="222222"/>
                </a:solidFill>
                <a:latin typeface="Times New Roman" pitchFamily="18" charset="0"/>
                <a:cs typeface="Times New Roman" pitchFamily="18" charset="0"/>
              </a:rPr>
              <a:t>behaviour</a:t>
            </a:r>
            <a:r>
              <a:rPr lang="en-IN" dirty="0">
                <a:solidFill>
                  <a:srgbClr val="222222"/>
                </a:solidFill>
                <a:latin typeface="Times New Roman" pitchFamily="18" charset="0"/>
                <a:cs typeface="Times New Roman" pitchFamily="18" charset="0"/>
              </a:rPr>
              <a:t> of employees with respect to what is right and wrong in regard to conduct and decision making. </a:t>
            </a:r>
          </a:p>
          <a:p>
            <a:pPr algn="just"/>
            <a:r>
              <a:rPr lang="en-IN" dirty="0" smtClean="0">
                <a:solidFill>
                  <a:srgbClr val="222222"/>
                </a:solidFill>
                <a:latin typeface="Times New Roman" pitchFamily="18" charset="0"/>
                <a:cs typeface="Times New Roman" pitchFamily="18" charset="0"/>
              </a:rPr>
              <a:t>Furthermore</a:t>
            </a:r>
            <a:r>
              <a:rPr lang="en-IN" dirty="0">
                <a:solidFill>
                  <a:srgbClr val="222222"/>
                </a:solidFill>
                <a:latin typeface="Times New Roman" pitchFamily="18" charset="0"/>
                <a:cs typeface="Times New Roman" pitchFamily="18" charset="0"/>
              </a:rPr>
              <a:t>, ethical </a:t>
            </a:r>
            <a:r>
              <a:rPr lang="en-IN" dirty="0" smtClean="0">
                <a:solidFill>
                  <a:srgbClr val="222222"/>
                </a:solidFill>
                <a:latin typeface="Times New Roman" pitchFamily="18" charset="0"/>
                <a:cs typeface="Times New Roman" pitchFamily="18" charset="0"/>
              </a:rPr>
              <a:t>behaviour</a:t>
            </a:r>
            <a:r>
              <a:rPr lang="en-IN" dirty="0">
                <a:solidFill>
                  <a:srgbClr val="222222"/>
                </a:solidFill>
                <a:latin typeface="Times New Roman" pitchFamily="18" charset="0"/>
                <a:cs typeface="Times New Roman" pitchFamily="18" charset="0"/>
              </a:rPr>
              <a:t> doesn't only apply to individual employees, the organization itself should exemplify standards of </a:t>
            </a:r>
            <a:r>
              <a:rPr lang="en-IN" dirty="0" smtClean="0">
                <a:solidFill>
                  <a:srgbClr val="222222"/>
                </a:solidFill>
                <a:latin typeface="Times New Roman" pitchFamily="18" charset="0"/>
                <a:cs typeface="Times New Roman" pitchFamily="18" charset="0"/>
              </a:rPr>
              <a:t>ethical conduct.</a:t>
            </a:r>
          </a:p>
          <a:p>
            <a:pPr algn="just"/>
            <a:r>
              <a:rPr lang="en-IN" dirty="0">
                <a:solidFill>
                  <a:srgbClr val="222222"/>
                </a:solidFill>
                <a:latin typeface="Times New Roman" pitchFamily="18" charset="0"/>
                <a:cs typeface="Times New Roman" pitchFamily="18" charset="0"/>
              </a:rPr>
              <a:t>Examples of ethical </a:t>
            </a:r>
            <a:r>
              <a:rPr lang="en-IN" dirty="0" smtClean="0">
                <a:solidFill>
                  <a:srgbClr val="222222"/>
                </a:solidFill>
                <a:latin typeface="Times New Roman" pitchFamily="18" charset="0"/>
                <a:cs typeface="Times New Roman" pitchFamily="18" charset="0"/>
              </a:rPr>
              <a:t>behaviours</a:t>
            </a:r>
            <a:r>
              <a:rPr lang="en-IN" dirty="0">
                <a:solidFill>
                  <a:srgbClr val="222222"/>
                </a:solidFill>
                <a:latin typeface="Times New Roman" pitchFamily="18" charset="0"/>
                <a:cs typeface="Times New Roman" pitchFamily="18" charset="0"/>
              </a:rPr>
              <a:t> </a:t>
            </a:r>
            <a:r>
              <a:rPr lang="en-IN" dirty="0" smtClean="0">
                <a:solidFill>
                  <a:srgbClr val="222222"/>
                </a:solidFill>
                <a:latin typeface="Times New Roman" pitchFamily="18" charset="0"/>
                <a:cs typeface="Times New Roman" pitchFamily="18" charset="0"/>
              </a:rPr>
              <a:t>in the</a:t>
            </a:r>
            <a:r>
              <a:rPr lang="en-IN" dirty="0">
                <a:solidFill>
                  <a:srgbClr val="222222"/>
                </a:solidFill>
                <a:latin typeface="Times New Roman" pitchFamily="18" charset="0"/>
                <a:cs typeface="Times New Roman" pitchFamily="18" charset="0"/>
              </a:rPr>
              <a:t> workplace includes; obeying the company's rules, effective communication, </a:t>
            </a:r>
            <a:r>
              <a:rPr lang="en-IN" dirty="0" smtClean="0">
                <a:solidFill>
                  <a:srgbClr val="222222"/>
                </a:solidFill>
                <a:latin typeface="Times New Roman" pitchFamily="18" charset="0"/>
                <a:cs typeface="Times New Roman" pitchFamily="18" charset="0"/>
              </a:rPr>
              <a:t>taking, responsibility</a:t>
            </a:r>
            <a:r>
              <a:rPr lang="en-IN" dirty="0">
                <a:solidFill>
                  <a:srgbClr val="222222"/>
                </a:solidFill>
                <a:latin typeface="Times New Roman" pitchFamily="18" charset="0"/>
                <a:cs typeface="Times New Roman" pitchFamily="18" charset="0"/>
              </a:rPr>
              <a:t>, accountability, professionalism, trust and mutual respect for your colleagues at work. These examples of ethical </a:t>
            </a:r>
            <a:r>
              <a:rPr lang="en-IN" dirty="0" smtClean="0">
                <a:solidFill>
                  <a:srgbClr val="222222"/>
                </a:solidFill>
                <a:latin typeface="Times New Roman" pitchFamily="18" charset="0"/>
                <a:cs typeface="Times New Roman" pitchFamily="18" charset="0"/>
              </a:rPr>
              <a:t>behaviours</a:t>
            </a:r>
            <a:r>
              <a:rPr lang="en-IN" dirty="0">
                <a:solidFill>
                  <a:srgbClr val="222222"/>
                </a:solidFill>
                <a:latin typeface="Times New Roman" pitchFamily="18" charset="0"/>
                <a:cs typeface="Times New Roman" pitchFamily="18" charset="0"/>
              </a:rPr>
              <a:t> ensures maximum productivity output at work.</a:t>
            </a:r>
            <a:endParaRPr lang="en-IN" dirty="0">
              <a:latin typeface="Times New Roman" pitchFamily="18" charset="0"/>
              <a:cs typeface="Times New Roman" pitchFamily="18" charset="0"/>
            </a:endParaRPr>
          </a:p>
        </p:txBody>
      </p:sp>
      <p:sp>
        <p:nvSpPr>
          <p:cNvPr id="4" name="AutoShape 2" descr="Image result for workplace ethical behaviou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152" y="2420888"/>
            <a:ext cx="3327744"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939366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692696"/>
            <a:ext cx="8856984" cy="1517104"/>
          </a:xfrm>
        </p:spPr>
        <p:txBody>
          <a:bodyPr>
            <a:normAutofit/>
          </a:bodyPr>
          <a:lstStyle/>
          <a:p>
            <a:pPr algn="ctr"/>
            <a:r>
              <a:rPr lang="en-IN" sz="4400" dirty="0" smtClean="0">
                <a:latin typeface="Times New Roman" pitchFamily="18" charset="0"/>
                <a:cs typeface="Times New Roman" pitchFamily="18" charset="0"/>
              </a:rPr>
              <a:t>COMPONENTS OF WORKPLACE ETHICAL BEHAVIOUR</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IN" dirty="0">
              <a:latin typeface="Times New Roman" pitchFamily="18" charset="0"/>
              <a:cs typeface="Times New Roman" pitchFamily="18" charset="0"/>
            </a:endParaRPr>
          </a:p>
        </p:txBody>
      </p:sp>
      <p:sp>
        <p:nvSpPr>
          <p:cNvPr id="4" name="Oval 3"/>
          <p:cNvSpPr/>
          <p:nvPr/>
        </p:nvSpPr>
        <p:spPr>
          <a:xfrm>
            <a:off x="3529996" y="3573016"/>
            <a:ext cx="2304256" cy="129614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IN" dirty="0" smtClean="0">
                <a:latin typeface="Times New Roman" pitchFamily="18" charset="0"/>
                <a:cs typeface="Times New Roman" pitchFamily="18" charset="0"/>
              </a:rPr>
              <a:t>ETHICAL </a:t>
            </a:r>
          </a:p>
          <a:p>
            <a:pPr algn="ctr"/>
            <a:r>
              <a:rPr lang="en-IN" dirty="0" smtClean="0">
                <a:latin typeface="Times New Roman" pitchFamily="18" charset="0"/>
                <a:cs typeface="Times New Roman" pitchFamily="18" charset="0"/>
              </a:rPr>
              <a:t>BEHAVIOUR</a:t>
            </a:r>
            <a:endParaRPr lang="en-IN" dirty="0">
              <a:latin typeface="Times New Roman" pitchFamily="18" charset="0"/>
              <a:cs typeface="Times New Roman" pitchFamily="18" charset="0"/>
            </a:endParaRPr>
          </a:p>
        </p:txBody>
      </p:sp>
      <p:cxnSp>
        <p:nvCxnSpPr>
          <p:cNvPr id="7" name="Straight Connector 6"/>
          <p:cNvCxnSpPr>
            <a:stCxn id="4" idx="0"/>
          </p:cNvCxnSpPr>
          <p:nvPr/>
        </p:nvCxnSpPr>
        <p:spPr>
          <a:xfrm flipV="1">
            <a:off x="4682124" y="3140968"/>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4" idx="6"/>
          </p:cNvCxnSpPr>
          <p:nvPr/>
        </p:nvCxnSpPr>
        <p:spPr>
          <a:xfrm>
            <a:off x="5834252" y="4221088"/>
            <a:ext cx="4659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4" idx="4"/>
          </p:cNvCxnSpPr>
          <p:nvPr/>
        </p:nvCxnSpPr>
        <p:spPr>
          <a:xfrm>
            <a:off x="4682124" y="4869160"/>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4" idx="2"/>
          </p:cNvCxnSpPr>
          <p:nvPr/>
        </p:nvCxnSpPr>
        <p:spPr>
          <a:xfrm flipH="1">
            <a:off x="3059832" y="4221088"/>
            <a:ext cx="470164"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707904" y="2420888"/>
            <a:ext cx="201622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Times New Roman" pitchFamily="18" charset="0"/>
                <a:cs typeface="Times New Roman" pitchFamily="18" charset="0"/>
              </a:rPr>
              <a:t>HONESTY</a:t>
            </a:r>
          </a:p>
          <a:p>
            <a:pPr algn="ctr"/>
            <a:r>
              <a:rPr lang="en-IN" dirty="0">
                <a:latin typeface="Times New Roman" pitchFamily="18" charset="0"/>
                <a:cs typeface="Times New Roman" pitchFamily="18" charset="0"/>
              </a:rPr>
              <a:t>1</a:t>
            </a:r>
          </a:p>
        </p:txBody>
      </p:sp>
      <p:sp>
        <p:nvSpPr>
          <p:cNvPr id="15" name="Rectangle 14"/>
          <p:cNvSpPr/>
          <p:nvPr/>
        </p:nvSpPr>
        <p:spPr>
          <a:xfrm>
            <a:off x="6300192" y="3789040"/>
            <a:ext cx="180020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Times New Roman" pitchFamily="18" charset="0"/>
                <a:cs typeface="Times New Roman" pitchFamily="18" charset="0"/>
              </a:rPr>
              <a:t>INCLUSIVITY</a:t>
            </a:r>
          </a:p>
          <a:p>
            <a:pPr algn="ctr"/>
            <a:r>
              <a:rPr lang="en-IN" dirty="0">
                <a:latin typeface="Times New Roman" pitchFamily="18" charset="0"/>
                <a:cs typeface="Times New Roman" pitchFamily="18" charset="0"/>
              </a:rPr>
              <a:t>2</a:t>
            </a:r>
          </a:p>
        </p:txBody>
      </p:sp>
      <p:sp>
        <p:nvSpPr>
          <p:cNvPr id="16" name="Rectangle 15"/>
          <p:cNvSpPr/>
          <p:nvPr/>
        </p:nvSpPr>
        <p:spPr>
          <a:xfrm>
            <a:off x="3529996" y="5373216"/>
            <a:ext cx="2304256"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Times New Roman" pitchFamily="18" charset="0"/>
                <a:cs typeface="Times New Roman" pitchFamily="18" charset="0"/>
              </a:rPr>
              <a:t>DISCLOSURE</a:t>
            </a:r>
          </a:p>
          <a:p>
            <a:pPr algn="ctr"/>
            <a:r>
              <a:rPr lang="en-IN" dirty="0">
                <a:latin typeface="Times New Roman" pitchFamily="18" charset="0"/>
                <a:cs typeface="Times New Roman" pitchFamily="18" charset="0"/>
              </a:rPr>
              <a:t>3</a:t>
            </a:r>
          </a:p>
        </p:txBody>
      </p:sp>
      <p:sp>
        <p:nvSpPr>
          <p:cNvPr id="17" name="Rectangle 16"/>
          <p:cNvSpPr/>
          <p:nvPr/>
        </p:nvSpPr>
        <p:spPr>
          <a:xfrm>
            <a:off x="1187624" y="3861048"/>
            <a:ext cx="187220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Times New Roman" pitchFamily="18" charset="0"/>
                <a:cs typeface="Times New Roman" pitchFamily="18" charset="0"/>
              </a:rPr>
              <a:t>LEGALITY</a:t>
            </a:r>
          </a:p>
          <a:p>
            <a:pPr algn="ctr"/>
            <a:r>
              <a:rPr lang="en-IN" dirty="0">
                <a:latin typeface="Times New Roman" pitchFamily="18" charset="0"/>
                <a:cs typeface="Times New Roman" pitchFamily="18" charset="0"/>
              </a:rPr>
              <a:t>4</a:t>
            </a:r>
          </a:p>
        </p:txBody>
      </p:sp>
    </p:spTree>
    <p:extLst>
      <p:ext uri="{BB962C8B-B14F-4D97-AF65-F5344CB8AC3E}">
        <p14:creationId xmlns:p14="http://schemas.microsoft.com/office/powerpoint/2010/main" val="10821807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noAutofit/>
          </a:bodyPr>
          <a:lstStyle/>
          <a:p>
            <a:pPr algn="ctr"/>
            <a:r>
              <a:rPr lang="en-IN" sz="4400" dirty="0" smtClean="0">
                <a:latin typeface="Times New Roman" pitchFamily="18" charset="0"/>
                <a:cs typeface="Times New Roman" pitchFamily="18" charset="0"/>
              </a:rPr>
              <a:t>ADVANTAGES OF ETHICAL BEHAVIOUR</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79512" y="2249424"/>
            <a:ext cx="8784976" cy="4325112"/>
          </a:xfrm>
        </p:spPr>
        <p:txBody>
          <a:bodyPr/>
          <a:lstStyle/>
          <a:p>
            <a:endParaRPr lang="en-IN" dirty="0">
              <a:latin typeface="Times New Roman" pitchFamily="18" charset="0"/>
              <a:cs typeface="Times New Roman" pitchFamily="18" charset="0"/>
            </a:endParaRPr>
          </a:p>
        </p:txBody>
      </p:sp>
      <p:sp>
        <p:nvSpPr>
          <p:cNvPr id="4" name="Rectangle 3"/>
          <p:cNvSpPr/>
          <p:nvPr/>
        </p:nvSpPr>
        <p:spPr>
          <a:xfrm>
            <a:off x="251520" y="4797152"/>
            <a:ext cx="8640960" cy="1368152"/>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IN" sz="2800" dirty="0" smtClean="0">
                <a:latin typeface="Times New Roman" pitchFamily="18" charset="0"/>
                <a:cs typeface="Times New Roman" pitchFamily="18" charset="0"/>
              </a:rPr>
              <a:t>ADVANTAGES OF ETHICAL BEHAVIOUR</a:t>
            </a:r>
            <a:endParaRPr lang="en-IN" sz="2800" dirty="0">
              <a:latin typeface="Times New Roman" pitchFamily="18" charset="0"/>
              <a:cs typeface="Times New Roman" pitchFamily="18" charset="0"/>
            </a:endParaRPr>
          </a:p>
        </p:txBody>
      </p:sp>
      <p:cxnSp>
        <p:nvCxnSpPr>
          <p:cNvPr id="6" name="Straight Connector 5"/>
          <p:cNvCxnSpPr>
            <a:endCxn id="7" idx="4"/>
          </p:cNvCxnSpPr>
          <p:nvPr/>
        </p:nvCxnSpPr>
        <p:spPr>
          <a:xfrm flipV="1">
            <a:off x="1438520" y="3284984"/>
            <a:ext cx="1132" cy="1512168"/>
          </a:xfrm>
          <a:prstGeom prst="line">
            <a:avLst/>
          </a:prstGeom>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251520" y="2276872"/>
            <a:ext cx="2376263" cy="1008112"/>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IN" dirty="0" smtClean="0"/>
              <a:t>CUSTOMER</a:t>
            </a:r>
          </a:p>
          <a:p>
            <a:pPr algn="ctr"/>
            <a:r>
              <a:rPr lang="en-IN" dirty="0" smtClean="0"/>
              <a:t>LOYALTY </a:t>
            </a:r>
            <a:endParaRPr lang="en-IN" dirty="0"/>
          </a:p>
        </p:txBody>
      </p:sp>
      <p:cxnSp>
        <p:nvCxnSpPr>
          <p:cNvPr id="9" name="Straight Connector 8"/>
          <p:cNvCxnSpPr/>
          <p:nvPr/>
        </p:nvCxnSpPr>
        <p:spPr>
          <a:xfrm flipV="1">
            <a:off x="3157348" y="4269044"/>
            <a:ext cx="0" cy="576064"/>
          </a:xfrm>
          <a:prstGeom prst="line">
            <a:avLst/>
          </a:prstGeom>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2051720" y="3284984"/>
            <a:ext cx="2304256" cy="936104"/>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IN" dirty="0" smtClean="0"/>
              <a:t>RETAIN </a:t>
            </a:r>
          </a:p>
          <a:p>
            <a:pPr algn="ctr"/>
            <a:r>
              <a:rPr lang="en-IN" dirty="0" smtClean="0"/>
              <a:t>GOOD</a:t>
            </a:r>
          </a:p>
          <a:p>
            <a:pPr algn="ctr"/>
            <a:r>
              <a:rPr lang="en-IN" dirty="0"/>
              <a:t>E</a:t>
            </a:r>
            <a:r>
              <a:rPr lang="en-IN" dirty="0" smtClean="0"/>
              <a:t>MPLOYEES</a:t>
            </a:r>
            <a:endParaRPr lang="en-IN" dirty="0"/>
          </a:p>
        </p:txBody>
      </p:sp>
      <p:cxnSp>
        <p:nvCxnSpPr>
          <p:cNvPr id="12" name="Straight Connector 11"/>
          <p:cNvCxnSpPr/>
          <p:nvPr/>
        </p:nvCxnSpPr>
        <p:spPr>
          <a:xfrm flipV="1">
            <a:off x="5724128" y="3332940"/>
            <a:ext cx="0" cy="1512168"/>
          </a:xfrm>
          <a:prstGeom prst="line">
            <a:avLst/>
          </a:prstGeom>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355976" y="2276872"/>
            <a:ext cx="2880320" cy="1008112"/>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IN" dirty="0" smtClean="0"/>
              <a:t>POSITIVE </a:t>
            </a:r>
          </a:p>
          <a:p>
            <a:pPr algn="ctr"/>
            <a:r>
              <a:rPr lang="en-IN" dirty="0" smtClean="0"/>
              <a:t>WORK </a:t>
            </a:r>
          </a:p>
          <a:p>
            <a:pPr algn="ctr"/>
            <a:r>
              <a:rPr lang="en-IN" dirty="0" smtClean="0"/>
              <a:t>ENIVIRONMENT</a:t>
            </a:r>
            <a:endParaRPr lang="en-IN" dirty="0"/>
          </a:p>
        </p:txBody>
      </p:sp>
      <p:cxnSp>
        <p:nvCxnSpPr>
          <p:cNvPr id="15" name="Straight Connector 14"/>
          <p:cNvCxnSpPr/>
          <p:nvPr/>
        </p:nvCxnSpPr>
        <p:spPr>
          <a:xfrm flipV="1">
            <a:off x="7331496" y="4209895"/>
            <a:ext cx="12812" cy="624020"/>
          </a:xfrm>
          <a:prstGeom prst="line">
            <a:avLst/>
          </a:prstGeom>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6156176" y="3212977"/>
            <a:ext cx="2376264" cy="1008112"/>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IN" dirty="0" smtClean="0"/>
              <a:t>AVOID </a:t>
            </a:r>
          </a:p>
          <a:p>
            <a:pPr algn="ctr"/>
            <a:r>
              <a:rPr lang="en-IN" dirty="0" smtClean="0"/>
              <a:t>LEGAL</a:t>
            </a:r>
          </a:p>
          <a:p>
            <a:pPr algn="ctr"/>
            <a:r>
              <a:rPr lang="en-IN" dirty="0" smtClean="0"/>
              <a:t>PROBLEMS</a:t>
            </a:r>
            <a:endParaRPr lang="en-IN" dirty="0"/>
          </a:p>
        </p:txBody>
      </p:sp>
    </p:spTree>
    <p:extLst>
      <p:ext uri="{BB962C8B-B14F-4D97-AF65-F5344CB8AC3E}">
        <p14:creationId xmlns:p14="http://schemas.microsoft.com/office/powerpoint/2010/main" val="422679225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517104"/>
          </a:xfrm>
        </p:spPr>
        <p:txBody>
          <a:bodyPr>
            <a:noAutofit/>
          </a:bodyPr>
          <a:lstStyle/>
          <a:p>
            <a:pPr algn="ctr"/>
            <a:r>
              <a:rPr lang="en-IN" sz="4400" dirty="0" smtClean="0">
                <a:latin typeface="Times New Roman" pitchFamily="18" charset="0"/>
                <a:cs typeface="Times New Roman" pitchFamily="18" charset="0"/>
              </a:rPr>
              <a:t>ACCOUNTING PROFESSION WITH ETHICAL BEHAVIOUR</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r>
              <a:rPr lang="en-IN" sz="2400" dirty="0" smtClean="0">
                <a:latin typeface="Times New Roman" pitchFamily="18" charset="0"/>
                <a:cs typeface="Times New Roman" pitchFamily="18" charset="0"/>
              </a:rPr>
              <a:t>Finance and accounting are important functions for the management  of any firm, accounting system are an essential tool for providing information for decision-making as well as for the evaluation of decisions previously made, and the finance function must seek resources at a reasonable cost and used them efficiently.</a:t>
            </a:r>
          </a:p>
          <a:p>
            <a:pPr algn="just"/>
            <a:r>
              <a:rPr lang="en-IN" sz="2400" dirty="0" smtClean="0">
                <a:latin typeface="Times New Roman" pitchFamily="18" charset="0"/>
                <a:cs typeface="Times New Roman" pitchFamily="18" charset="0"/>
              </a:rPr>
              <a:t>Finance and accounting are not merely technical tools with no connection with ethics. They cannot work without trust and trust is not possible without ethics. Ethics includes action, foreseeable consequences and people, with their virtues or lack of virtues, involved in any human activity.</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320190255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296144"/>
          </a:xfrm>
        </p:spPr>
        <p:txBody>
          <a:bodyPr>
            <a:noAutofit/>
          </a:bodyPr>
          <a:lstStyle/>
          <a:p>
            <a:pPr algn="ctr"/>
            <a:r>
              <a:rPr lang="en-IN" sz="4400" dirty="0" smtClean="0">
                <a:latin typeface="Times New Roman" pitchFamily="18" charset="0"/>
                <a:cs typeface="Times New Roman" pitchFamily="18" charset="0"/>
              </a:rPr>
              <a:t>PRESSURE ON THE PROFESSIONAL </a:t>
            </a:r>
            <a:endParaRPr lang="en-IN" sz="4400" dirty="0">
              <a:latin typeface="Times New Roman" pitchFamily="18" charset="0"/>
              <a:cs typeface="Times New Roman" pitchFamily="18" charset="0"/>
            </a:endParaRPr>
          </a:p>
        </p:txBody>
      </p:sp>
      <p:sp>
        <p:nvSpPr>
          <p:cNvPr id="3" name="Content Placeholder 2"/>
          <p:cNvSpPr>
            <a:spLocks noGrp="1"/>
          </p:cNvSpPr>
          <p:nvPr>
            <p:ph idx="1"/>
          </p:nvPr>
        </p:nvSpPr>
        <p:spPr>
          <a:xfrm>
            <a:off x="107504" y="2249424"/>
            <a:ext cx="9036496" cy="4608576"/>
          </a:xfrm>
        </p:spPr>
        <p:txBody>
          <a:bodyPr/>
          <a:lstStyle/>
          <a:p>
            <a:pPr marL="109728" indent="0" algn="just">
              <a:buNone/>
            </a:pPr>
            <a:r>
              <a:rPr lang="en-IN" dirty="0" smtClean="0">
                <a:latin typeface="Times New Roman" pitchFamily="18" charset="0"/>
                <a:cs typeface="Times New Roman" pitchFamily="18" charset="0"/>
              </a:rPr>
              <a:t>A finance and accounting professional may face pressure to:</a:t>
            </a:r>
          </a:p>
          <a:p>
            <a:pPr algn="just"/>
            <a:r>
              <a:rPr lang="en-IN" dirty="0" smtClean="0">
                <a:latin typeface="Times New Roman" pitchFamily="18" charset="0"/>
                <a:cs typeface="Times New Roman" pitchFamily="18" charset="0"/>
              </a:rPr>
              <a:t>Act contrary to law or regulation</a:t>
            </a:r>
          </a:p>
          <a:p>
            <a:pPr algn="just"/>
            <a:r>
              <a:rPr lang="en-IN" dirty="0">
                <a:latin typeface="Times New Roman" pitchFamily="18" charset="0"/>
                <a:cs typeface="Times New Roman" pitchFamily="18" charset="0"/>
              </a:rPr>
              <a:t>Act contrary </a:t>
            </a:r>
            <a:r>
              <a:rPr lang="en-IN" dirty="0" smtClean="0">
                <a:latin typeface="Times New Roman" pitchFamily="18" charset="0"/>
                <a:cs typeface="Times New Roman" pitchFamily="18" charset="0"/>
              </a:rPr>
              <a:t>to technical or professional standards</a:t>
            </a:r>
          </a:p>
          <a:p>
            <a:endParaRPr lang="en-IN" dirty="0">
              <a:latin typeface="Times New Roman" pitchFamily="18" charset="0"/>
              <a:cs typeface="Times New Roman" pitchFamily="18" charset="0"/>
            </a:endParaRPr>
          </a:p>
        </p:txBody>
      </p:sp>
      <p:pic>
        <p:nvPicPr>
          <p:cNvPr id="1028" name="Picture 4" descr="Professional Ethics | KCT Academy Thaila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789040"/>
            <a:ext cx="3810440" cy="2876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3736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710</TotalTime>
  <Words>1213</Words>
  <Application>Microsoft Office PowerPoint</Application>
  <PresentationFormat>On-screen Show (4:3)</PresentationFormat>
  <Paragraphs>213</Paragraphs>
  <Slides>35</Slides>
  <Notes>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Urban</vt:lpstr>
      <vt:lpstr>FINANCIAL REPORTING AND ANALYSIS</vt:lpstr>
      <vt:lpstr>INTRODUCTION</vt:lpstr>
      <vt:lpstr>CONCEPT OF ETHICS</vt:lpstr>
      <vt:lpstr>DEFINITION OF ETHICAL BEHAVIOUR</vt:lpstr>
      <vt:lpstr>WORKPLACE ETHICAL BEHAVIOUR</vt:lpstr>
      <vt:lpstr>COMPONENTS OF WORKPLACE ETHICAL BEHAVIOUR</vt:lpstr>
      <vt:lpstr>ADVANTAGES OF ETHICAL BEHAVIOUR</vt:lpstr>
      <vt:lpstr>ACCOUNTING PROFESSION WITH ETHICAL BEHAVIOUR</vt:lpstr>
      <vt:lpstr>PRESSURE ON THE PROFESSIONAL </vt:lpstr>
      <vt:lpstr>PRESSURE ON THE PROFESSIONAL </vt:lpstr>
      <vt:lpstr>SOUND ETHICAL ENVIRONMENT</vt:lpstr>
      <vt:lpstr>REASONS OF UNETHICAL BEHAVIOUR</vt:lpstr>
      <vt:lpstr>PRINCIPLES OF ETHICAL BEHAVIOUR</vt:lpstr>
      <vt:lpstr>THREAT TO INDEPENDENCE</vt:lpstr>
      <vt:lpstr>IMPLICATIONS</vt:lpstr>
      <vt:lpstr>PRINCIPLES OF ACCOUNTING AND FINANCE ETHICS</vt:lpstr>
      <vt:lpstr>ACCOUNTING STANDARDS SETTING PROCESS AND ETHICS</vt:lpstr>
      <vt:lpstr>FUNDAMENTAL PRINCIPLES</vt:lpstr>
      <vt:lpstr>APPLICATIONS OF ETHICS</vt:lpstr>
      <vt:lpstr>ETHICS REPORT IN THE ACCOUNTING WORK ENVIRONMENT</vt:lpstr>
      <vt:lpstr>CASES OF ETHICS IN ACCOUNTING</vt:lpstr>
      <vt:lpstr>REASONS FOR UNETHICAL REPORTING</vt:lpstr>
      <vt:lpstr>THE CONSEQUENCES</vt:lpstr>
      <vt:lpstr>REMEDIES</vt:lpstr>
      <vt:lpstr>CODE OF ETHICS</vt:lpstr>
      <vt:lpstr>NEED OF CODE OF ETHICS</vt:lpstr>
      <vt:lpstr>PURPOSE OF CODE OF ETHICS</vt:lpstr>
      <vt:lpstr>BENEFITS OF CODE OF ETHICS</vt:lpstr>
      <vt:lpstr>COMPANY CODE OF ETHICS</vt:lpstr>
      <vt:lpstr>THE INCREASING ROLE OF WHISTLE BLOWING</vt:lpstr>
      <vt:lpstr>HOW DOES WHISTLE BLOWING RELATE TO ETHICS</vt:lpstr>
      <vt:lpstr>BENEFITS OF WHISTLE BLOWING</vt:lpstr>
      <vt:lpstr>BENEFITS OF ETHICS TO STUDENTS</vt:lpstr>
      <vt:lpstr>BENEFITS OF PROFESSIONAL ETHICS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REPORTING AND ANALYSIS</dc:title>
  <dc:creator>Windows User</dc:creator>
  <cp:lastModifiedBy>Dell</cp:lastModifiedBy>
  <cp:revision>54</cp:revision>
  <dcterms:created xsi:type="dcterms:W3CDTF">2020-07-02T14:20:39Z</dcterms:created>
  <dcterms:modified xsi:type="dcterms:W3CDTF">2020-07-14T06:49:04Z</dcterms:modified>
</cp:coreProperties>
</file>