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and jha" userId="d1a8e207d879750b" providerId="LiveId" clId="{31C0EFA7-28F3-4F68-B187-11D09DDCEED6}"/>
    <pc:docChg chg="modSld">
      <pc:chgData name="Anand jha" userId="d1a8e207d879750b" providerId="LiveId" clId="{31C0EFA7-28F3-4F68-B187-11D09DDCEED6}" dt="2021-10-25T18:47:30.183" v="2" actId="20577"/>
      <pc:docMkLst>
        <pc:docMk/>
      </pc:docMkLst>
      <pc:sldChg chg="modSp mod">
        <pc:chgData name="Anand jha" userId="d1a8e207d879750b" providerId="LiveId" clId="{31C0EFA7-28F3-4F68-B187-11D09DDCEED6}" dt="2021-10-25T18:47:30.183" v="2" actId="20577"/>
        <pc:sldMkLst>
          <pc:docMk/>
          <pc:sldMk cId="271370237" sldId="256"/>
        </pc:sldMkLst>
        <pc:spChg chg="mod">
          <ac:chgData name="Anand jha" userId="d1a8e207d879750b" providerId="LiveId" clId="{31C0EFA7-28F3-4F68-B187-11D09DDCEED6}" dt="2021-10-25T18:47:30.183" v="2" actId="20577"/>
          <ac:spMkLst>
            <pc:docMk/>
            <pc:sldMk cId="271370237" sldId="256"/>
            <ac:spMk id="4"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E8B6185-B5BD-41F2-B99C-DE48B1CC655E}" type="datetimeFigureOut">
              <a:rPr lang="en-US" smtClean="0"/>
              <a:t>10/26/2021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CBDD14-9C70-40E8-8C5B-F562C11FCD9D}" type="slidenum">
              <a:rPr lang="en-US" smtClean="0"/>
              <a:t>‹#›</a:t>
            </a:fld>
            <a:endParaRPr lang="en-US"/>
          </a:p>
        </p:txBody>
      </p:sp>
    </p:spTree>
    <p:extLst>
      <p:ext uri="{BB962C8B-B14F-4D97-AF65-F5344CB8AC3E}">
        <p14:creationId xmlns:p14="http://schemas.microsoft.com/office/powerpoint/2010/main" val="40084710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E8B6185-B5BD-41F2-B99C-DE48B1CC655E}" type="datetimeFigureOut">
              <a:rPr lang="en-US" smtClean="0"/>
              <a:t>10/26/2021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CBDD14-9C70-40E8-8C5B-F562C11FCD9D}" type="slidenum">
              <a:rPr lang="en-US" smtClean="0"/>
              <a:t>‹#›</a:t>
            </a:fld>
            <a:endParaRPr lang="en-US"/>
          </a:p>
        </p:txBody>
      </p:sp>
    </p:spTree>
    <p:extLst>
      <p:ext uri="{BB962C8B-B14F-4D97-AF65-F5344CB8AC3E}">
        <p14:creationId xmlns:p14="http://schemas.microsoft.com/office/powerpoint/2010/main" val="28049027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E8B6185-B5BD-41F2-B99C-DE48B1CC655E}" type="datetimeFigureOut">
              <a:rPr lang="en-US" smtClean="0"/>
              <a:t>10/26/2021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CBDD14-9C70-40E8-8C5B-F562C11FCD9D}" type="slidenum">
              <a:rPr lang="en-US" smtClean="0"/>
              <a:t>‹#›</a:t>
            </a:fld>
            <a:endParaRPr lang="en-US"/>
          </a:p>
        </p:txBody>
      </p:sp>
    </p:spTree>
    <p:extLst>
      <p:ext uri="{BB962C8B-B14F-4D97-AF65-F5344CB8AC3E}">
        <p14:creationId xmlns:p14="http://schemas.microsoft.com/office/powerpoint/2010/main" val="23170135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E8B6185-B5BD-41F2-B99C-DE48B1CC655E}" type="datetimeFigureOut">
              <a:rPr lang="en-US" smtClean="0"/>
              <a:t>10/26/2021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CBDD14-9C70-40E8-8C5B-F562C11FCD9D}" type="slidenum">
              <a:rPr lang="en-US" smtClean="0"/>
              <a:t>‹#›</a:t>
            </a:fld>
            <a:endParaRPr lang="en-US"/>
          </a:p>
        </p:txBody>
      </p:sp>
    </p:spTree>
    <p:extLst>
      <p:ext uri="{BB962C8B-B14F-4D97-AF65-F5344CB8AC3E}">
        <p14:creationId xmlns:p14="http://schemas.microsoft.com/office/powerpoint/2010/main" val="17254106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E8B6185-B5BD-41F2-B99C-DE48B1CC655E}" type="datetimeFigureOut">
              <a:rPr lang="en-US" smtClean="0"/>
              <a:t>10/26/2021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CBDD14-9C70-40E8-8C5B-F562C11FCD9D}" type="slidenum">
              <a:rPr lang="en-US" smtClean="0"/>
              <a:t>‹#›</a:t>
            </a:fld>
            <a:endParaRPr lang="en-US"/>
          </a:p>
        </p:txBody>
      </p:sp>
    </p:spTree>
    <p:extLst>
      <p:ext uri="{BB962C8B-B14F-4D97-AF65-F5344CB8AC3E}">
        <p14:creationId xmlns:p14="http://schemas.microsoft.com/office/powerpoint/2010/main" val="408746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E8B6185-B5BD-41F2-B99C-DE48B1CC655E}" type="datetimeFigureOut">
              <a:rPr lang="en-US" smtClean="0"/>
              <a:t>10/26/2021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CBDD14-9C70-40E8-8C5B-F562C11FCD9D}" type="slidenum">
              <a:rPr lang="en-US" smtClean="0"/>
              <a:t>‹#›</a:t>
            </a:fld>
            <a:endParaRPr lang="en-US"/>
          </a:p>
        </p:txBody>
      </p:sp>
    </p:spTree>
    <p:extLst>
      <p:ext uri="{BB962C8B-B14F-4D97-AF65-F5344CB8AC3E}">
        <p14:creationId xmlns:p14="http://schemas.microsoft.com/office/powerpoint/2010/main" val="38066458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E8B6185-B5BD-41F2-B99C-DE48B1CC655E}" type="datetimeFigureOut">
              <a:rPr lang="en-US" smtClean="0"/>
              <a:t>10/26/2021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CBDD14-9C70-40E8-8C5B-F562C11FCD9D}" type="slidenum">
              <a:rPr lang="en-US" smtClean="0"/>
              <a:t>‹#›</a:t>
            </a:fld>
            <a:endParaRPr lang="en-US"/>
          </a:p>
        </p:txBody>
      </p:sp>
    </p:spTree>
    <p:extLst>
      <p:ext uri="{BB962C8B-B14F-4D97-AF65-F5344CB8AC3E}">
        <p14:creationId xmlns:p14="http://schemas.microsoft.com/office/powerpoint/2010/main" val="1473809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E8B6185-B5BD-41F2-B99C-DE48B1CC655E}" type="datetimeFigureOut">
              <a:rPr lang="en-US" smtClean="0"/>
              <a:t>10/26/2021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8CBDD14-9C70-40E8-8C5B-F562C11FCD9D}" type="slidenum">
              <a:rPr lang="en-US" smtClean="0"/>
              <a:t>‹#›</a:t>
            </a:fld>
            <a:endParaRPr lang="en-US"/>
          </a:p>
        </p:txBody>
      </p:sp>
    </p:spTree>
    <p:extLst>
      <p:ext uri="{BB962C8B-B14F-4D97-AF65-F5344CB8AC3E}">
        <p14:creationId xmlns:p14="http://schemas.microsoft.com/office/powerpoint/2010/main" val="362811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8B6185-B5BD-41F2-B99C-DE48B1CC655E}" type="datetimeFigureOut">
              <a:rPr lang="en-US" smtClean="0"/>
              <a:t>10/26/2021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8CBDD14-9C70-40E8-8C5B-F562C11FCD9D}" type="slidenum">
              <a:rPr lang="en-US" smtClean="0"/>
              <a:t>‹#›</a:t>
            </a:fld>
            <a:endParaRPr lang="en-US"/>
          </a:p>
        </p:txBody>
      </p:sp>
    </p:spTree>
    <p:extLst>
      <p:ext uri="{BB962C8B-B14F-4D97-AF65-F5344CB8AC3E}">
        <p14:creationId xmlns:p14="http://schemas.microsoft.com/office/powerpoint/2010/main" val="3220294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E8B6185-B5BD-41F2-B99C-DE48B1CC655E}" type="datetimeFigureOut">
              <a:rPr lang="en-US" smtClean="0"/>
              <a:t>10/26/2021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CBDD14-9C70-40E8-8C5B-F562C11FCD9D}" type="slidenum">
              <a:rPr lang="en-US" smtClean="0"/>
              <a:t>‹#›</a:t>
            </a:fld>
            <a:endParaRPr lang="en-US"/>
          </a:p>
        </p:txBody>
      </p:sp>
    </p:spTree>
    <p:extLst>
      <p:ext uri="{BB962C8B-B14F-4D97-AF65-F5344CB8AC3E}">
        <p14:creationId xmlns:p14="http://schemas.microsoft.com/office/powerpoint/2010/main" val="3153469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E8B6185-B5BD-41F2-B99C-DE48B1CC655E}" type="datetimeFigureOut">
              <a:rPr lang="en-US" smtClean="0"/>
              <a:t>10/26/2021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CBDD14-9C70-40E8-8C5B-F562C11FCD9D}" type="slidenum">
              <a:rPr lang="en-US" smtClean="0"/>
              <a:t>‹#›</a:t>
            </a:fld>
            <a:endParaRPr lang="en-US"/>
          </a:p>
        </p:txBody>
      </p:sp>
    </p:spTree>
    <p:extLst>
      <p:ext uri="{BB962C8B-B14F-4D97-AF65-F5344CB8AC3E}">
        <p14:creationId xmlns:p14="http://schemas.microsoft.com/office/powerpoint/2010/main" val="3631829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8B6185-B5BD-41F2-B99C-DE48B1CC655E}" type="datetimeFigureOut">
              <a:rPr lang="en-US" smtClean="0"/>
              <a:t>10/26/2021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CBDD14-9C70-40E8-8C5B-F562C11FCD9D}" type="slidenum">
              <a:rPr lang="en-US" smtClean="0"/>
              <a:t>‹#›</a:t>
            </a:fld>
            <a:endParaRPr lang="en-US"/>
          </a:p>
        </p:txBody>
      </p:sp>
    </p:spTree>
    <p:extLst>
      <p:ext uri="{BB962C8B-B14F-4D97-AF65-F5344CB8AC3E}">
        <p14:creationId xmlns:p14="http://schemas.microsoft.com/office/powerpoint/2010/main" val="40855187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3753" y="242047"/>
            <a:ext cx="11201400" cy="4339650"/>
          </a:xfrm>
          <a:prstGeom prst="rect">
            <a:avLst/>
          </a:prstGeom>
          <a:noFill/>
        </p:spPr>
        <p:txBody>
          <a:bodyPr wrap="square" rtlCol="0">
            <a:spAutoFit/>
          </a:bodyPr>
          <a:lstStyle/>
          <a:p>
            <a:pPr defTabSz="457200"/>
            <a:endParaRPr lang="en-US" sz="2000" b="1" dirty="0">
              <a:solidFill>
                <a:prstClr val="white"/>
              </a:solidFill>
            </a:endParaRPr>
          </a:p>
          <a:p>
            <a:pPr defTabSz="457200"/>
            <a:endParaRPr lang="en-US" sz="2000" b="1" dirty="0">
              <a:solidFill>
                <a:prstClr val="white"/>
              </a:solidFill>
            </a:endParaRPr>
          </a:p>
          <a:p>
            <a:pPr defTabSz="457200"/>
            <a:r>
              <a:rPr lang="en-US" sz="2400" b="1" dirty="0">
                <a:solidFill>
                  <a:prstClr val="black"/>
                </a:solidFill>
                <a:latin typeface="Times New Roman" panose="02020603050405020304" pitchFamily="18" charset="0"/>
                <a:cs typeface="Times New Roman" panose="02020603050405020304" pitchFamily="18" charset="0"/>
              </a:rPr>
              <a:t>Unit 2 - Concept of Disparity‐ 1: </a:t>
            </a:r>
          </a:p>
          <a:p>
            <a:pPr marL="342900" indent="-342900" defTabSz="457200">
              <a:buFont typeface="Arial" panose="020B0604020202020204" pitchFamily="34" charset="0"/>
              <a:buChar char="•"/>
            </a:pPr>
            <a:endParaRPr lang="en-US" sz="2400" dirty="0">
              <a:solidFill>
                <a:prstClr val="black"/>
              </a:solidFill>
              <a:latin typeface="Times New Roman" panose="02020603050405020304" pitchFamily="18" charset="0"/>
              <a:cs typeface="Times New Roman" panose="02020603050405020304" pitchFamily="18" charset="0"/>
            </a:endParaRPr>
          </a:p>
          <a:p>
            <a:pPr marL="342900" indent="-342900" defTabSz="457200">
              <a:buFont typeface="Arial" panose="020B0604020202020204" pitchFamily="34" charset="0"/>
              <a:buChar char="•"/>
            </a:pPr>
            <a:r>
              <a:rPr lang="en-US" sz="2400" dirty="0">
                <a:solidFill>
                  <a:prstClr val="black"/>
                </a:solidFill>
                <a:latin typeface="Times New Roman" panose="02020603050405020304" pitchFamily="18" charset="0"/>
                <a:cs typeface="Times New Roman" panose="02020603050405020304" pitchFamily="18" charset="0"/>
              </a:rPr>
              <a:t>Understand the concept of disparity as arising out of stratification and inequality; </a:t>
            </a:r>
          </a:p>
          <a:p>
            <a:pPr marL="342900" indent="-342900" defTabSz="457200">
              <a:buFont typeface="Arial" panose="020B0604020202020204" pitchFamily="34" charset="0"/>
              <a:buChar char="•"/>
            </a:pPr>
            <a:endParaRPr lang="en-US" sz="2400" dirty="0">
              <a:solidFill>
                <a:prstClr val="black"/>
              </a:solidFill>
              <a:latin typeface="Times New Roman" panose="02020603050405020304" pitchFamily="18" charset="0"/>
              <a:cs typeface="Times New Roman" panose="02020603050405020304" pitchFamily="18" charset="0"/>
            </a:endParaRPr>
          </a:p>
          <a:p>
            <a:pPr marL="342900" indent="-342900" defTabSz="457200">
              <a:buFont typeface="Arial" panose="020B0604020202020204" pitchFamily="34" charset="0"/>
              <a:buChar char="•"/>
            </a:pPr>
            <a:r>
              <a:rPr lang="en-US" sz="2400" dirty="0">
                <a:solidFill>
                  <a:prstClr val="black"/>
                </a:solidFill>
                <a:latin typeface="Times New Roman" panose="02020603050405020304" pitchFamily="18" charset="0"/>
                <a:cs typeface="Times New Roman" panose="02020603050405020304" pitchFamily="18" charset="0"/>
              </a:rPr>
              <a:t>Explore the disparities arising out of gender with special reference to violence against women, female foeticide (declining sex ratio), and portrayal of women in media; </a:t>
            </a:r>
          </a:p>
          <a:p>
            <a:pPr marL="342900" indent="-342900" defTabSz="457200">
              <a:buFont typeface="Arial" panose="020B0604020202020204" pitchFamily="34" charset="0"/>
              <a:buChar char="•"/>
            </a:pPr>
            <a:endParaRPr lang="en-US" sz="2400" dirty="0">
              <a:solidFill>
                <a:prstClr val="black"/>
              </a:solidFill>
              <a:latin typeface="Times New Roman" panose="02020603050405020304" pitchFamily="18" charset="0"/>
              <a:cs typeface="Times New Roman" panose="02020603050405020304" pitchFamily="18" charset="0"/>
            </a:endParaRPr>
          </a:p>
          <a:p>
            <a:pPr marL="342900" indent="-342900" defTabSz="457200">
              <a:buFont typeface="Arial" panose="020B0604020202020204" pitchFamily="34" charset="0"/>
              <a:buChar char="•"/>
            </a:pPr>
            <a:r>
              <a:rPr lang="en-US" sz="2400" dirty="0">
                <a:solidFill>
                  <a:prstClr val="black"/>
                </a:solidFill>
                <a:latin typeface="Times New Roman" panose="02020603050405020304" pitchFamily="18" charset="0"/>
                <a:cs typeface="Times New Roman" panose="02020603050405020304" pitchFamily="18" charset="0"/>
              </a:rPr>
              <a:t>Appreciate the inequalities faced by people and understand the issues of people with physical and mental disabilities.</a:t>
            </a:r>
          </a:p>
          <a:p>
            <a:pPr defTabSz="457200"/>
            <a:endParaRPr lang="en-US" sz="2000" dirty="0">
              <a:solidFill>
                <a:prstClr val="white"/>
              </a:solidFill>
            </a:endParaRPr>
          </a:p>
        </p:txBody>
      </p:sp>
    </p:spTree>
    <p:extLst>
      <p:ext uri="{BB962C8B-B14F-4D97-AF65-F5344CB8AC3E}">
        <p14:creationId xmlns:p14="http://schemas.microsoft.com/office/powerpoint/2010/main" val="7216141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9346" y="557955"/>
            <a:ext cx="10719516" cy="4708981"/>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In most of the communities in India, the male members in a family are given priorities in respect of education, food, social celebrations, religious practices, and so on. The priority treatment for males is followed not only in poor and illiterate families, but also in rich and educated families.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Female feticide is undertaken even by educated couples to get rid of unborn girl child. Amniocentesis (the surgical procedure of inserting a hollow needle through the abdominal wall into the uterus of a pregnant woman and extracting amniotic fluid, which may be </a:t>
            </a:r>
            <a:r>
              <a:rPr lang="en-US" sz="2000" dirty="0" err="1">
                <a:latin typeface="Times New Roman" panose="02020603050405020304" pitchFamily="18" charset="0"/>
                <a:cs typeface="Times New Roman" panose="02020603050405020304" pitchFamily="18" charset="0"/>
              </a:rPr>
              <a:t>analysed</a:t>
            </a:r>
            <a:r>
              <a:rPr lang="en-US" sz="2000" dirty="0">
                <a:latin typeface="Times New Roman" panose="02020603050405020304" pitchFamily="18" charset="0"/>
                <a:cs typeface="Times New Roman" panose="02020603050405020304" pitchFamily="18" charset="0"/>
              </a:rPr>
              <a:t> to determine the sex of the developing fetus or genetic defects, etc.) is often misused to determine the sex of the unborn child, and if it is female fetus, it is often aborted.</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There are several cases of atrocities on women such as dowry harassment, rape, etc., even in urban areas like Mumbai, Delhi, etc. Although there are several legislations to combat women exploitation, yet, the lethargic investigations, and cumbersome procedures come in the way of justice to women. In recent times, efforts are being made by Women </a:t>
            </a:r>
            <a:r>
              <a:rPr lang="en-US" sz="2000" dirty="0" err="1">
                <a:latin typeface="Times New Roman" panose="02020603050405020304" pitchFamily="18" charset="0"/>
                <a:cs typeface="Times New Roman" panose="02020603050405020304" pitchFamily="18" charset="0"/>
              </a:rPr>
              <a:t>organisations</a:t>
            </a:r>
            <a:r>
              <a:rPr lang="en-US" sz="2000" dirty="0">
                <a:latin typeface="Times New Roman" panose="02020603050405020304" pitchFamily="18" charset="0"/>
                <a:cs typeface="Times New Roman" panose="02020603050405020304" pitchFamily="18" charset="0"/>
              </a:rPr>
              <a:t> and NGOs to protect and uplift the dignity and status of women in India.</a:t>
            </a:r>
          </a:p>
        </p:txBody>
      </p:sp>
    </p:spTree>
    <p:extLst>
      <p:ext uri="{BB962C8B-B14F-4D97-AF65-F5344CB8AC3E}">
        <p14:creationId xmlns:p14="http://schemas.microsoft.com/office/powerpoint/2010/main" val="26157842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789" y="126616"/>
            <a:ext cx="11912957" cy="4985980"/>
          </a:xfrm>
          <a:prstGeom prst="rect">
            <a:avLst/>
          </a:prstGeom>
        </p:spPr>
        <p:txBody>
          <a:bodyPr wrap="square">
            <a:spAutoFit/>
          </a:bodyPr>
          <a:lstStyle/>
          <a:p>
            <a:pPr marL="342900" indent="-342900">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DECLINING GENDER RATIO IN INDIA</a:t>
            </a:r>
          </a:p>
          <a:p>
            <a:endParaRPr lang="en-US" dirty="0"/>
          </a:p>
          <a:p>
            <a:r>
              <a:rPr lang="en-US" sz="2000" dirty="0">
                <a:latin typeface="Times New Roman" panose="02020603050405020304" pitchFamily="18" charset="0"/>
                <a:cs typeface="Times New Roman" panose="02020603050405020304" pitchFamily="18" charset="0"/>
              </a:rPr>
              <a:t>In India almost all races (except a few tribes in the north-east) adopt the patriarchal system of family in which the head of the family is the eldest male member. A few tribes in the north-east follow </a:t>
            </a:r>
            <a:r>
              <a:rPr lang="en-US" sz="2000" b="1" dirty="0">
                <a:latin typeface="Times New Roman" panose="02020603050405020304" pitchFamily="18" charset="0"/>
                <a:cs typeface="Times New Roman" panose="02020603050405020304" pitchFamily="18" charset="0"/>
              </a:rPr>
              <a:t>matriarchal system </a:t>
            </a:r>
            <a:r>
              <a:rPr lang="en-US" sz="2000" dirty="0">
                <a:latin typeface="Times New Roman" panose="02020603050405020304" pitchFamily="18" charset="0"/>
                <a:cs typeface="Times New Roman" panose="02020603050405020304" pitchFamily="18" charset="0"/>
              </a:rPr>
              <a:t>of family in which the head of the family is the eldest female member. In </a:t>
            </a:r>
            <a:r>
              <a:rPr lang="en-US" sz="2000" b="1" dirty="0">
                <a:latin typeface="Times New Roman" panose="02020603050405020304" pitchFamily="18" charset="0"/>
                <a:cs typeface="Times New Roman" panose="02020603050405020304" pitchFamily="18" charset="0"/>
              </a:rPr>
              <a:t>patriarchal family </a:t>
            </a:r>
            <a:r>
              <a:rPr lang="en-US" sz="2000" dirty="0">
                <a:latin typeface="Times New Roman" panose="02020603050405020304" pitchFamily="18" charset="0"/>
                <a:cs typeface="Times New Roman" panose="02020603050405020304" pitchFamily="18" charset="0"/>
              </a:rPr>
              <a:t>system the male members are given more importance as compared to female members.</a:t>
            </a:r>
          </a:p>
          <a:p>
            <a:r>
              <a:rPr lang="en-US" sz="2000" dirty="0">
                <a:latin typeface="Times New Roman" panose="02020603050405020304" pitchFamily="18" charset="0"/>
                <a:cs typeface="Times New Roman" panose="02020603050405020304" pitchFamily="18" charset="0"/>
              </a:rPr>
              <a:t>In India, male child is considered as an asset and female child the liability. </a:t>
            </a: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It is to be noted that although the overall gender ratio has improved in 2011 as compared to 2001, but the child gender ratio (age group 0 to 6 years) has declined from 927 to 914 girls per 1000 boys. This indicates that there is growing tendency of female </a:t>
            </a:r>
            <a:r>
              <a:rPr lang="en-US" sz="2000" dirty="0" err="1">
                <a:latin typeface="Times New Roman" panose="02020603050405020304" pitchFamily="18" charset="0"/>
                <a:cs typeface="Times New Roman" panose="02020603050405020304" pitchFamily="18" charset="0"/>
              </a:rPr>
              <a:t>foeticide</a:t>
            </a:r>
            <a:r>
              <a:rPr lang="en-US" sz="2000" dirty="0">
                <a:latin typeface="Times New Roman" panose="02020603050405020304" pitchFamily="18" charset="0"/>
                <a:cs typeface="Times New Roman" panose="02020603050405020304" pitchFamily="18" charset="0"/>
              </a:rPr>
              <a:t> in </a:t>
            </a:r>
            <a:r>
              <a:rPr lang="en-US" sz="2000" dirty="0" err="1">
                <a:latin typeface="Times New Roman" panose="02020603050405020304" pitchFamily="18" charset="0"/>
                <a:cs typeface="Times New Roman" panose="02020603050405020304" pitchFamily="18" charset="0"/>
              </a:rPr>
              <a:t>India.Not</a:t>
            </a:r>
            <a:r>
              <a:rPr lang="en-US" sz="2000" dirty="0">
                <a:latin typeface="Times New Roman" panose="02020603050405020304" pitchFamily="18" charset="0"/>
                <a:cs typeface="Times New Roman" panose="02020603050405020304" pitchFamily="18" charset="0"/>
              </a:rPr>
              <a:t> only, the overall sex ratio has declined, but there are imbalances in gender ratio across the States. Kerala is the only state where females outnumber males. Haryana has the worst gender ratio among the States in India. The southern States are better in terms of female-male ratio, whereas, in northern States there is worsening gender ratio.</a:t>
            </a: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66552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8890" y="149823"/>
            <a:ext cx="11440732" cy="7755969"/>
          </a:xfrm>
          <a:prstGeom prst="rect">
            <a:avLst/>
          </a:prstGeom>
        </p:spPr>
        <p:txBody>
          <a:bodyPr wrap="square">
            <a:spAutoFit/>
          </a:bodyPr>
          <a:lstStyle/>
          <a:p>
            <a:pPr marL="342900" indent="-342900">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Causes/Factors of Declining Gender Ratio:</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In India, the gender ratio is in </a:t>
            </a:r>
            <a:r>
              <a:rPr lang="en-US" sz="2000" dirty="0" err="1">
                <a:latin typeface="Times New Roman" panose="02020603050405020304" pitchFamily="18" charset="0"/>
                <a:cs typeface="Times New Roman" panose="02020603050405020304" pitchFamily="18" charset="0"/>
              </a:rPr>
              <a:t>favour</a:t>
            </a:r>
            <a:r>
              <a:rPr lang="en-US" sz="2000" dirty="0">
                <a:latin typeface="Times New Roman" panose="02020603050405020304" pitchFamily="18" charset="0"/>
                <a:cs typeface="Times New Roman" panose="02020603050405020304" pitchFamily="18" charset="0"/>
              </a:rPr>
              <a:t> of males. This means males are more are compared to females. This is especially true in the case of Northern, and Western States of India. </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The following are the factors responsible for declining gender ratio in India:</a:t>
            </a:r>
          </a:p>
          <a:p>
            <a:endParaRPr lang="en-US" sz="2000" b="1"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1. Preference for Male Child:</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In India across all cultures and religion, preference is given to the male child. The preference for male child results in hatred for girl child. Most of the families (husband and wife, and in laws) crave for the birth of a male child. Some even undertake special prayers and visit various places of worship to get a male child. When a male child is born, there is lot rejoicing including special offers to the gods and goddesses. And if a girl child is born, it brings sadness and gloom, and she is often ill-treated.</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2. Female </a:t>
            </a:r>
            <a:r>
              <a:rPr lang="en-US" sz="2000" b="1" dirty="0" err="1">
                <a:latin typeface="Times New Roman" panose="02020603050405020304" pitchFamily="18" charset="0"/>
                <a:cs typeface="Times New Roman" panose="02020603050405020304" pitchFamily="18" charset="0"/>
              </a:rPr>
              <a:t>Foeticide</a:t>
            </a:r>
            <a:r>
              <a:rPr lang="en-US" sz="2000" b="1" dirty="0">
                <a:latin typeface="Times New Roman" panose="02020603050405020304" pitchFamily="18" charset="0"/>
                <a:cs typeface="Times New Roman" panose="02020603050405020304" pitchFamily="18" charset="0"/>
              </a:rPr>
              <a:t>:</a:t>
            </a:r>
          </a:p>
          <a:p>
            <a:r>
              <a:rPr lang="en-US" sz="2000" dirty="0">
                <a:latin typeface="Times New Roman" panose="02020603050405020304" pitchFamily="18" charset="0"/>
                <a:cs typeface="Times New Roman" panose="02020603050405020304" pitchFamily="18" charset="0"/>
              </a:rPr>
              <a:t>In India, male child is considered as an asset and female child the liability. This is mainly due to certain misconceived religious beliefs and the problem of dowry. In certain States, the girl child </a:t>
            </a:r>
            <a:r>
              <a:rPr lang="en-US" sz="2000" dirty="0" err="1">
                <a:latin typeface="Times New Roman" panose="02020603050405020304" pitchFamily="18" charset="0"/>
                <a:cs typeface="Times New Roman" panose="02020603050405020304" pitchFamily="18" charset="0"/>
              </a:rPr>
              <a:t>wat</a:t>
            </a:r>
            <a:r>
              <a:rPr lang="en-US" sz="2000" dirty="0">
                <a:latin typeface="Times New Roman" panose="02020603050405020304" pitchFamily="18" charset="0"/>
                <a:cs typeface="Times New Roman" panose="02020603050405020304" pitchFamily="18" charset="0"/>
              </a:rPr>
              <a:t> is killed immediately after the birth. In certain other cases, amniocentesis is often misused to determine the sex of the unborn child and if it is female </a:t>
            </a:r>
            <a:r>
              <a:rPr lang="en-US" sz="2000" dirty="0" err="1">
                <a:latin typeface="Times New Roman" panose="02020603050405020304" pitchFamily="18" charset="0"/>
                <a:cs typeface="Times New Roman" panose="02020603050405020304" pitchFamily="18" charset="0"/>
              </a:rPr>
              <a:t>foetus</a:t>
            </a:r>
            <a:r>
              <a:rPr lang="en-US" sz="2000" dirty="0">
                <a:latin typeface="Times New Roman" panose="02020603050405020304" pitchFamily="18" charset="0"/>
                <a:cs typeface="Times New Roman" panose="02020603050405020304" pitchFamily="18" charset="0"/>
              </a:rPr>
              <a:t>, it is aborted.</a:t>
            </a:r>
          </a:p>
          <a:p>
            <a:r>
              <a:rPr lang="en-US" sz="2000" dirty="0">
                <a:latin typeface="Times New Roman" panose="02020603050405020304" pitchFamily="18" charset="0"/>
                <a:cs typeface="Times New Roman" panose="02020603050405020304" pitchFamily="18" charset="0"/>
              </a:rPr>
              <a:t>Female </a:t>
            </a:r>
            <a:r>
              <a:rPr lang="en-US" sz="2000" dirty="0" err="1">
                <a:latin typeface="Times New Roman" panose="02020603050405020304" pitchFamily="18" charset="0"/>
                <a:cs typeface="Times New Roman" panose="02020603050405020304" pitchFamily="18" charset="0"/>
              </a:rPr>
              <a:t>foeticide</a:t>
            </a:r>
            <a:r>
              <a:rPr lang="en-US" sz="2000" dirty="0">
                <a:latin typeface="Times New Roman" panose="02020603050405020304" pitchFamily="18" charset="0"/>
                <a:cs typeface="Times New Roman" panose="02020603050405020304" pitchFamily="18" charset="0"/>
              </a:rPr>
              <a:t> is resorted even by educated and rich families. As a result of such practices, the sex ratio has worsened in certain States such as Rajasthan, Punjab, Haryana, Bihar, etc.</a:t>
            </a:r>
          </a:p>
          <a:p>
            <a:endParaRPr lang="en-US" sz="2000" b="1" dirty="0">
              <a:latin typeface="Times New Roman" panose="02020603050405020304" pitchFamily="18" charset="0"/>
              <a:cs typeface="Times New Roman" panose="02020603050405020304" pitchFamily="18" charset="0"/>
            </a:endParaRPr>
          </a:p>
          <a:p>
            <a:endParaRPr lang="en-US" sz="2000" b="1"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254551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4495" y="457885"/>
            <a:ext cx="11569523" cy="5632311"/>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3 . Female Infant Mortality Rate: </a:t>
            </a:r>
          </a:p>
          <a:p>
            <a:r>
              <a:rPr lang="en-US" sz="2000" dirty="0">
                <a:latin typeface="Times New Roman" panose="02020603050405020304" pitchFamily="18" charset="0"/>
                <a:cs typeface="Times New Roman" panose="02020603050405020304" pitchFamily="18" charset="0"/>
              </a:rPr>
              <a:t>The infant mortality rate is higher in the case of girls as compared to boys. The high female-infant mortality rate is mainly due to poor post-natal (birth) care of the girl child. Even in the economically better off States like Punjab, there is often neglect of health care of female infants. As per 2016 estimates of Central Intelligence Agency (US), the overall infant mortality rate in India is 40 deaths of infants out of every 1000 live births; the female infant mortality rate is 42 per 1000 live births, and that of male infant mortality rate is 39 per live births.</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4. Poor Maternal Care:</a:t>
            </a:r>
          </a:p>
          <a:p>
            <a:r>
              <a:rPr lang="en-US" sz="2000" dirty="0">
                <a:latin typeface="Times New Roman" panose="02020603050405020304" pitchFamily="18" charset="0"/>
                <a:cs typeface="Times New Roman" panose="02020603050405020304" pitchFamily="18" charset="0"/>
              </a:rPr>
              <a:t>Besides, neglect of the health of the girl child, there is lack of pre-natal and post-natal maternal care. Due to poor maternal care, there is high incidence of maternal mortality rate in India.</a:t>
            </a:r>
          </a:p>
          <a:p>
            <a:r>
              <a:rPr lang="en-US" sz="2000" dirty="0">
                <a:latin typeface="Times New Roman" panose="02020603050405020304" pitchFamily="18" charset="0"/>
                <a:cs typeface="Times New Roman" panose="02020603050405020304" pitchFamily="18" charset="0"/>
              </a:rPr>
              <a:t>At present, the maternal mortality rate is 200 per 1,00,000 live births, which is quite high as compared to developed countries like Japan (5 per 1,00,000 live births), Germany (7 per 1,00,000 live births) and France (8 per 1,00,000 live births).</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5. Malnutrition of Females:</a:t>
            </a:r>
          </a:p>
          <a:p>
            <a:r>
              <a:rPr lang="en-US" sz="2000" dirty="0">
                <a:latin typeface="Times New Roman" panose="02020603050405020304" pitchFamily="18" charset="0"/>
                <a:cs typeface="Times New Roman" panose="02020603050405020304" pitchFamily="18" charset="0"/>
              </a:rPr>
              <a:t>There is often malnutrition of the females including pregnant women. Preference for providing good food to the male members affects the health of females, which even results in death of females, which in turn results in declining gender ratio.</a:t>
            </a:r>
          </a:p>
        </p:txBody>
      </p:sp>
    </p:spTree>
    <p:extLst>
      <p:ext uri="{BB962C8B-B14F-4D97-AF65-F5344CB8AC3E}">
        <p14:creationId xmlns:p14="http://schemas.microsoft.com/office/powerpoint/2010/main" val="12692068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617" y="203476"/>
            <a:ext cx="11681138" cy="7448193"/>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6. Poverty:</a:t>
            </a:r>
          </a:p>
          <a:p>
            <a:r>
              <a:rPr lang="en-US" sz="2000" dirty="0">
                <a:latin typeface="Times New Roman" panose="02020603050405020304" pitchFamily="18" charset="0"/>
                <a:cs typeface="Times New Roman" panose="02020603050405020304" pitchFamily="18" charset="0"/>
              </a:rPr>
              <a:t>A major cause of declining sex ratio is poverty. Poor families consider males as insurance against old age, and girls as liability. Therefore, poor treatment is meted out to the girls, including denial of education and malnutrition. The malnutrition in turn results in deaths of female children across several States.</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7. The Problem of Dowry System:</a:t>
            </a:r>
          </a:p>
          <a:p>
            <a:r>
              <a:rPr lang="en-US" sz="2000" dirty="0">
                <a:latin typeface="Times New Roman" panose="02020603050405020304" pitchFamily="18" charset="0"/>
                <a:cs typeface="Times New Roman" panose="02020603050405020304" pitchFamily="18" charset="0"/>
              </a:rPr>
              <a:t>In India, there is wide scale practice of dowry system not only in the rural areas but also in the case of urban areas. The poorer families especially in certain parts of India like Rajasthan and Tamil Nadu commit female infanticide, i.e., killing of female babies immediately after their birth.</a:t>
            </a:r>
          </a:p>
          <a:p>
            <a:r>
              <a:rPr lang="en-US" sz="2000" dirty="0">
                <a:latin typeface="Times New Roman" panose="02020603050405020304" pitchFamily="18" charset="0"/>
                <a:cs typeface="Times New Roman" panose="02020603050405020304" pitchFamily="18" charset="0"/>
              </a:rPr>
              <a:t>Even in the case of middle class and upper class families, efforts are made for sex determination and subsequent abortion of the girl fetus so as to escape from the dowry net.</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8. Small Family Concept:</a:t>
            </a:r>
          </a:p>
          <a:p>
            <a:r>
              <a:rPr lang="en-US" sz="2000" dirty="0">
                <a:latin typeface="Times New Roman" panose="02020603050405020304" pitchFamily="18" charset="0"/>
                <a:cs typeface="Times New Roman" panose="02020603050405020304" pitchFamily="18" charset="0"/>
              </a:rPr>
              <a:t>Nowadays, there is a growing trend for a small family concept, especially in the urban areas. A good number of couples do not go for a second child, especially, if the first child is a male. This tendency also affects the declining sex ratio especially in urban areas.</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9. Unemployment:</a:t>
            </a:r>
          </a:p>
          <a:p>
            <a:r>
              <a:rPr lang="en-US" sz="2000" dirty="0">
                <a:latin typeface="Times New Roman" panose="02020603050405020304" pitchFamily="18" charset="0"/>
                <a:cs typeface="Times New Roman" panose="02020603050405020304" pitchFamily="18" charset="0"/>
              </a:rPr>
              <a:t>Unemployment is one of the reasons for decline gender ratio in India. Some people consider girls as a liability and boys as an asset. The unemployed people find it difficult to raise a girl child and to give dowry at the time of marriage. Therefore, females are neglected and as such some girls die at a very young. </a:t>
            </a: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7823867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4495" y="671521"/>
            <a:ext cx="11900080" cy="5632311"/>
          </a:xfrm>
          <a:prstGeom prst="rect">
            <a:avLst/>
          </a:prstGeom>
        </p:spPr>
        <p:txBody>
          <a:bodyPr wrap="square">
            <a:spAutoFit/>
          </a:bodyPr>
          <a:lstStyle/>
          <a:p>
            <a:pPr marL="342900" indent="-342900">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VIOLENCE AGAINST WOMEN </a:t>
            </a:r>
          </a:p>
          <a:p>
            <a:r>
              <a:rPr lang="en-US" sz="2000" dirty="0">
                <a:latin typeface="Times New Roman" panose="02020603050405020304" pitchFamily="18" charset="0"/>
                <a:cs typeface="Times New Roman" panose="02020603050405020304" pitchFamily="18" charset="0"/>
              </a:rPr>
              <a:t>Violence refers to acts that cause physical and mental harm to the victims. In India, there are several cases of violence against women within the household and also elsewhere.</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Types of Violence against Women</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Violence against women can be classified into three groups:</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I. Criminal violence </a:t>
            </a:r>
            <a:r>
              <a:rPr lang="en-US" sz="2000" dirty="0">
                <a:latin typeface="Times New Roman" panose="02020603050405020304" pitchFamily="18" charset="0"/>
                <a:cs typeface="Times New Roman" panose="02020603050405020304" pitchFamily="18" charset="0"/>
              </a:rPr>
              <a:t>such as:</a:t>
            </a:r>
          </a:p>
          <a:p>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Rape and molestation.</a:t>
            </a:r>
          </a:p>
          <a:p>
            <a:pPr marL="342900" indent="-34290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Abduction and murder.</a:t>
            </a:r>
          </a:p>
          <a:p>
            <a:pPr marL="342900" indent="-34290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Trafficking of women.</a:t>
            </a:r>
          </a:p>
          <a:p>
            <a:pPr marL="342900" indent="-34290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Bride burning.</a:t>
            </a:r>
          </a:p>
          <a:p>
            <a:pPr marL="342900" indent="-34290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Sale or auction of women.</a:t>
            </a:r>
          </a:p>
          <a:p>
            <a:pPr marL="342900" indent="-34290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Torturing of women that may even lead to suicide.</a:t>
            </a: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685529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6162" y="661399"/>
            <a:ext cx="11556643" cy="4708981"/>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II. Domestic violence such as:</a:t>
            </a:r>
          </a:p>
          <a:p>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Dowry harassment.</a:t>
            </a:r>
          </a:p>
          <a:p>
            <a:pPr marL="342900" indent="-342900">
              <a:buFont typeface="Wingdings" panose="05000000000000000000" pitchFamily="2" charset="2"/>
              <a:buChar char="q"/>
            </a:pP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Sexual abuse by family members.</a:t>
            </a:r>
          </a:p>
          <a:p>
            <a:pPr marL="342900" indent="-342900">
              <a:buFont typeface="Wingdings" panose="05000000000000000000" pitchFamily="2" charset="2"/>
              <a:buChar char="q"/>
            </a:pP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Maltreatment of women.</a:t>
            </a:r>
          </a:p>
          <a:p>
            <a:pPr marL="342900" indent="-342900">
              <a:buFont typeface="Wingdings" panose="05000000000000000000" pitchFamily="2" charset="2"/>
              <a:buChar char="q"/>
            </a:pP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Malnourishment of females</a:t>
            </a:r>
          </a:p>
          <a:p>
            <a:pPr marL="342900" indent="-342900">
              <a:buFont typeface="Wingdings" panose="05000000000000000000" pitchFamily="2" charset="2"/>
              <a:buChar char="q"/>
            </a:pP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Verbal abuse of women by family members.</a:t>
            </a:r>
          </a:p>
          <a:p>
            <a:pPr marL="342900" indent="-342900">
              <a:buFont typeface="Wingdings" panose="05000000000000000000" pitchFamily="2" charset="2"/>
              <a:buChar char="q"/>
            </a:pP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Isolation of females within the households.</a:t>
            </a:r>
          </a:p>
          <a:p>
            <a:pPr marL="342900" indent="-342900">
              <a:buFont typeface="Wingdings" panose="05000000000000000000" pitchFamily="2" charset="2"/>
              <a:buChar char="q"/>
            </a:pP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Denial of share in property</a:t>
            </a:r>
          </a:p>
        </p:txBody>
      </p:sp>
    </p:spTree>
    <p:extLst>
      <p:ext uri="{BB962C8B-B14F-4D97-AF65-F5344CB8AC3E}">
        <p14:creationId xmlns:p14="http://schemas.microsoft.com/office/powerpoint/2010/main" val="17232313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62378" y="426411"/>
            <a:ext cx="10500574" cy="4401205"/>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III. Social violence</a:t>
            </a:r>
            <a:r>
              <a:rPr lang="en-US" sz="2000" dirty="0">
                <a:latin typeface="Times New Roman" panose="02020603050405020304" pitchFamily="18" charset="0"/>
                <a:cs typeface="Times New Roman" panose="02020603050405020304" pitchFamily="18" charset="0"/>
              </a:rPr>
              <a:t> which includes:</a:t>
            </a:r>
          </a:p>
          <a:p>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Eve-teasing and lewd comments. </a:t>
            </a:r>
          </a:p>
          <a:p>
            <a:pPr marL="342900" indent="-342900">
              <a:buFont typeface="Wingdings" panose="05000000000000000000" pitchFamily="2" charset="2"/>
              <a:buChar char="q"/>
            </a:pP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Forcing a young widow to commit sati.</a:t>
            </a:r>
          </a:p>
          <a:p>
            <a:pPr marL="342900" indent="-342900">
              <a:buFont typeface="Wingdings" panose="05000000000000000000" pitchFamily="2" charset="2"/>
              <a:buChar char="q"/>
            </a:pP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Oppression of widows</a:t>
            </a:r>
          </a:p>
          <a:p>
            <a:pPr marL="342900" indent="-342900">
              <a:buFont typeface="Wingdings" panose="05000000000000000000" pitchFamily="2" charset="2"/>
              <a:buChar char="q"/>
            </a:pP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Sexual harassment at work place</a:t>
            </a:r>
            <a:r>
              <a:rPr lang="en-US" sz="200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Sexual abuse in public transport and other places.</a:t>
            </a:r>
          </a:p>
          <a:p>
            <a:pPr marL="342900" indent="-342900">
              <a:buFont typeface="Wingdings" panose="05000000000000000000" pitchFamily="2" charset="2"/>
              <a:buChar char="q"/>
            </a:pP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False witness in courts against women.</a:t>
            </a:r>
          </a:p>
          <a:p>
            <a:pPr marL="342900" indent="-342900">
              <a:buFont typeface="Wingdings" panose="05000000000000000000" pitchFamily="2" charset="2"/>
              <a:buChar char="q"/>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743129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4494" y="155953"/>
            <a:ext cx="11878615" cy="3170099"/>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Persons Responsible for Violence:</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perpetrators of violence are family members of the victim, and strangers or outsiders. According to one study, 60% of the women are abused by their own family members, and 40% by strangers. The family members include parents and other relatives, or in-laws.</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For instance</a:t>
            </a:r>
            <a:r>
              <a:rPr lang="en-US" sz="2000" dirty="0">
                <a:latin typeface="Times New Roman" panose="02020603050405020304" pitchFamily="18" charset="0"/>
                <a:cs typeface="Times New Roman" panose="02020603050405020304" pitchFamily="18" charset="0"/>
              </a:rPr>
              <a:t>, there are cases of rapes by the victim's own father or other male members of the Victim's family. At times, mothers also abuse their daughters. The in-laws also harass the victims, especially the young brides for dowry and other matters. The strangers include any other person(s) other than the family members, including </a:t>
            </a:r>
            <a:r>
              <a:rPr lang="en-US" sz="2000" dirty="0" err="1">
                <a:latin typeface="Times New Roman" panose="02020603050405020304" pitchFamily="18" charset="0"/>
                <a:cs typeface="Times New Roman" panose="02020603050405020304" pitchFamily="18" charset="0"/>
              </a:rPr>
              <a:t>neighbours</a:t>
            </a:r>
            <a:r>
              <a:rPr lang="en-US" sz="2000" dirty="0">
                <a:latin typeface="Times New Roman" panose="02020603050405020304" pitchFamily="18" charset="0"/>
                <a:cs typeface="Times New Roman" panose="02020603050405020304" pitchFamily="18" charset="0"/>
              </a:rPr>
              <a:t> and others.</a:t>
            </a:r>
          </a:p>
        </p:txBody>
      </p:sp>
    </p:spTree>
    <p:extLst>
      <p:ext uri="{BB962C8B-B14F-4D97-AF65-F5344CB8AC3E}">
        <p14:creationId xmlns:p14="http://schemas.microsoft.com/office/powerpoint/2010/main" val="27335533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8737" y="133984"/>
            <a:ext cx="11839978" cy="6555641"/>
          </a:xfrm>
          <a:prstGeom prst="rect">
            <a:avLst/>
          </a:prstGeom>
        </p:spPr>
        <p:txBody>
          <a:bodyPr wrap="square">
            <a:spAutoFit/>
          </a:bodyPr>
          <a:lstStyle/>
          <a:p>
            <a:pPr marL="342900" indent="-342900">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Causes of Violence against Women:</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causes of violence may be due to the following reasons:</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1. Money Related Causes:</a:t>
            </a:r>
          </a:p>
          <a:p>
            <a:r>
              <a:rPr lang="en-US" sz="2000" dirty="0">
                <a:latin typeface="Times New Roman" panose="02020603050405020304" pitchFamily="18" charset="0"/>
                <a:cs typeface="Times New Roman" panose="02020603050405020304" pitchFamily="18" charset="0"/>
              </a:rPr>
              <a:t>Violence may take place on account of money matters. For instance, women may be harassed for dowry by husband or in laws. The violence may be also due to non-compliance of unreasonable demand for money from working wives for gambling, drinking liquor, etc.</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2. Personality Traits:</a:t>
            </a:r>
          </a:p>
          <a:p>
            <a:r>
              <a:rPr lang="en-US" sz="2000" dirty="0">
                <a:latin typeface="Times New Roman" panose="02020603050405020304" pitchFamily="18" charset="0"/>
                <a:cs typeface="Times New Roman" panose="02020603050405020304" pitchFamily="18" charset="0"/>
              </a:rPr>
              <a:t>The personality traits may compel a person to indulge in violence against women. Some violence-prone personality traits include possessiveness, over suspiciousness, passionate, irrational, immoral, jealous, and unjust. For instance, over possessive or over suspicious husbands may doubt their wife's integrity and may subject her to unwarranted violent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3. Victim Precipitated Violence:</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At times, some women are to be blamed for the cause of violence. The indecent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of the victim may result in violence. For instance, nagging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of a wife may severely irritate the husband, which may result in domestic violence against the wife.</a:t>
            </a: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002902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23740" y="535572"/>
            <a:ext cx="11093004" cy="4401205"/>
          </a:xfrm>
          <a:prstGeom prst="rect">
            <a:avLst/>
          </a:prstGeom>
        </p:spPr>
        <p:txBody>
          <a:bodyPr wrap="square">
            <a:spAutoFit/>
          </a:bodyPr>
          <a:lstStyle/>
          <a:p>
            <a:pPr marL="342900" indent="-342900">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SOCIAL STRATIFICATION AND INEQUALITY</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In any society, its members are not equal. Every society ranks and rates its members depending upon certain factors such as caste, education, economic status, occupation, etc. For instance, based on economic status, individuals are placed in different social classes lower income, middle income, and upper income. The </a:t>
            </a:r>
            <a:r>
              <a:rPr lang="en-US" sz="2000">
                <a:latin typeface="Times New Roman" panose="02020603050405020304" pitchFamily="18" charset="0"/>
                <a:cs typeface="Times New Roman" panose="02020603050405020304" pitchFamily="18" charset="0"/>
              </a:rPr>
              <a:t>caste system </a:t>
            </a:r>
            <a:r>
              <a:rPr lang="en-US" sz="2000" dirty="0">
                <a:latin typeface="Times New Roman" panose="02020603050405020304" pitchFamily="18" charset="0"/>
                <a:cs typeface="Times New Roman" panose="02020603050405020304" pitchFamily="18" charset="0"/>
              </a:rPr>
              <a:t>ranks groups as upper castes and lower castes.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Social stratification is a system of structured inequality which rates and ranks members of a society based on definite criteria. It limits access to power, opportunities, privileges and wealth.</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Social stratification is an established system of classifying groups, based on caste, economic status, etc.</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system of social stratification bestows prestige and privileges on the elite class and it restricts opportunities available to the masses.</a:t>
            </a:r>
          </a:p>
        </p:txBody>
      </p:sp>
    </p:spTree>
    <p:extLst>
      <p:ext uri="{BB962C8B-B14F-4D97-AF65-F5344CB8AC3E}">
        <p14:creationId xmlns:p14="http://schemas.microsoft.com/office/powerpoint/2010/main" val="2713702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5910" y="248861"/>
            <a:ext cx="11900079" cy="6247864"/>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4. Stressful Situations:</a:t>
            </a:r>
          </a:p>
          <a:p>
            <a:r>
              <a:rPr lang="en-US" sz="2000" dirty="0">
                <a:latin typeface="Times New Roman" panose="02020603050405020304" pitchFamily="18" charset="0"/>
                <a:cs typeface="Times New Roman" panose="02020603050405020304" pitchFamily="18" charset="0"/>
              </a:rPr>
              <a:t>Violence against women can take place on account of stressful family situations. For instance, the children may not behave properly, and may even bring disgrace to the family through wrongful acts. In such a situation, the father may be stressed, and blame and bash his wife for no fault of her.</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5. Male Dominance:</a:t>
            </a:r>
          </a:p>
          <a:p>
            <a:r>
              <a:rPr lang="en-US" sz="2000" dirty="0">
                <a:latin typeface="Times New Roman" panose="02020603050405020304" pitchFamily="18" charset="0"/>
                <a:cs typeface="Times New Roman" panose="02020603050405020304" pitchFamily="18" charset="0"/>
              </a:rPr>
              <a:t>Violence may be due to male dominance over females. There are number of cases where women are abused and assaulted by the males to show their dominance. They may try to prove that they are always right, and if a female tries to correct them, then that female may be subject to violence.</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6. Addiction/ Intoxication:</a:t>
            </a:r>
          </a:p>
          <a:p>
            <a:r>
              <a:rPr lang="en-US" sz="2000" dirty="0">
                <a:latin typeface="Times New Roman" panose="02020603050405020304" pitchFamily="18" charset="0"/>
                <a:cs typeface="Times New Roman" panose="02020603050405020304" pitchFamily="18" charset="0"/>
              </a:rPr>
              <a:t>Violence against women may be due to intoxication. Intoxication due to alcohol or drugs may lead to a state of inebriation and emotional excitement, and in such a situation may exhibit violent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towards females, including physical assault and rape.</a:t>
            </a:r>
          </a:p>
          <a:p>
            <a:endParaRPr lang="en-US" sz="2000" b="1"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7. Overexposure to Dark Media: </a:t>
            </a:r>
          </a:p>
          <a:p>
            <a:r>
              <a:rPr lang="en-US" sz="2000" dirty="0">
                <a:latin typeface="Times New Roman" panose="02020603050405020304" pitchFamily="18" charset="0"/>
                <a:cs typeface="Times New Roman" panose="02020603050405020304" pitchFamily="18" charset="0"/>
              </a:rPr>
              <a:t>Violence may be due to overexposure of dark media </a:t>
            </a:r>
            <a:r>
              <a:rPr lang="en-US" sz="2000" dirty="0" err="1">
                <a:latin typeface="Times New Roman" panose="02020603050405020304" pitchFamily="18" charset="0"/>
                <a:cs typeface="Times New Roman" panose="02020603050405020304" pitchFamily="18" charset="0"/>
              </a:rPr>
              <a:t>programmes</a:t>
            </a:r>
            <a:r>
              <a:rPr lang="en-US" sz="2000" dirty="0">
                <a:latin typeface="Times New Roman" panose="02020603050405020304" pitchFamily="18" charset="0"/>
                <a:cs typeface="Times New Roman" panose="02020603050405020304" pitchFamily="18" charset="0"/>
              </a:rPr>
              <a:t>, especially, violence against women related films, and serials. Also, over-exposure to blue films may lead to violence against women. Generally, teenagers and youngsters are involved in this type of violence.</a:t>
            </a: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613460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1768" y="182124"/>
            <a:ext cx="11621037" cy="7171194"/>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8. Retaliatory Action:</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Violence may be retaliatory in nature. For instance, a male may be falsely implicated by a female in certain crime cases, including rape. Such a person may develop hatred for females and may perpetrate violence against some other females.</a:t>
            </a:r>
          </a:p>
          <a:p>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Effects of Violence against Women</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degree of effects depends upon the type of violence. Not only is the victim affected due to violence against her, but also the other members of her family, including the children. </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effects can be:</a:t>
            </a:r>
          </a:p>
          <a:p>
            <a:endParaRPr lang="en-US" sz="2000" b="1"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1. Mental Effects:</a:t>
            </a:r>
          </a:p>
          <a:p>
            <a:r>
              <a:rPr lang="en-US" sz="2000" dirty="0">
                <a:latin typeface="Times New Roman" panose="02020603050405020304" pitchFamily="18" charset="0"/>
                <a:cs typeface="Times New Roman" panose="02020603050405020304" pitchFamily="18" charset="0"/>
              </a:rPr>
              <a:t>The victim may be mentally affected depending upon the type and degree of violence. For instance, in the case of abduction and rape, the effect may be severe and life-long. It would be difficult to get over the mental trauma on account of the violence. The victim may even take extreme effect of suicide.</a:t>
            </a:r>
          </a:p>
          <a:p>
            <a:endParaRPr lang="en-US" sz="2000" b="1"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2. Physical Effects:</a:t>
            </a:r>
          </a:p>
          <a:p>
            <a:r>
              <a:rPr lang="en-US" sz="2000" dirty="0">
                <a:latin typeface="Times New Roman" panose="02020603050405020304" pitchFamily="18" charset="0"/>
                <a:cs typeface="Times New Roman" panose="02020603050405020304" pitchFamily="18" charset="0"/>
              </a:rPr>
              <a:t>The victim may be affected physically as well. This is true in the case of wife battering, or physical assault by in-laws or others. The victim may even become physically handicapped depending upon the degree of physical torture.</a:t>
            </a: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135608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8738" y="103031"/>
            <a:ext cx="11955888" cy="6832640"/>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3.Effects on Health:</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health of the victim may be badly affected. The victim may not take proper food, or may be even denied of proper food by the in-laws, husband, and even by her own parents before marriage. The health effects may lead to chronic diseases, such as tuberculosis. Also effect on health may lead to lower efficiency at home and at work place, if the victimized woman is employed.</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4. Social Effects on the Victim:</a:t>
            </a:r>
          </a:p>
          <a:p>
            <a:r>
              <a:rPr lang="en-US" sz="2000" dirty="0">
                <a:latin typeface="Times New Roman" panose="02020603050405020304" pitchFamily="18" charset="0"/>
                <a:cs typeface="Times New Roman" panose="02020603050405020304" pitchFamily="18" charset="0"/>
              </a:rPr>
              <a:t>The victim may be affected socially as well. For instance, in the case of rape, the victim may not be able to move freely in the society. People, especially, the male chauvinists may pass lewd comments, which may be difficult to bear. Even the females in the neighborhood may blame the victim rather than providing social support.</a:t>
            </a:r>
          </a:p>
          <a:p>
            <a:endParaRPr lang="en-US" sz="2000" b="1"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5.Effects on Family Members of the Victim:</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family members may also be affected due to violence against women. For instance, the maltreatment by the in-laws or the husband can adversely affect the children. If the children</a:t>
            </a:r>
          </a:p>
          <a:p>
            <a:r>
              <a:rPr lang="en-US" sz="2000" dirty="0">
                <a:latin typeface="Times New Roman" panose="02020603050405020304" pitchFamily="18" charset="0"/>
                <a:cs typeface="Times New Roman" panose="02020603050405020304" pitchFamily="18" charset="0"/>
              </a:rPr>
              <a:t>are exposed to violent </a:t>
            </a:r>
            <a:r>
              <a:rPr lang="en-US" sz="2000" dirty="0" err="1">
                <a:latin typeface="Times New Roman" panose="02020603050405020304" pitchFamily="18" charset="0"/>
                <a:cs typeface="Times New Roman" panose="02020603050405020304" pitchFamily="18" charset="0"/>
              </a:rPr>
              <a:t>behaviours</a:t>
            </a:r>
            <a:r>
              <a:rPr lang="en-US" sz="2000" dirty="0">
                <a:latin typeface="Times New Roman" panose="02020603050405020304" pitchFamily="18" charset="0"/>
                <a:cs typeface="Times New Roman" panose="02020603050405020304" pitchFamily="18" charset="0"/>
              </a:rPr>
              <a:t> in their childhood may also resort to such violent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in their adult life.</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6. Effect on the Society: </a:t>
            </a:r>
            <a:r>
              <a:rPr lang="en-US" sz="2000" dirty="0">
                <a:latin typeface="Times New Roman" panose="02020603050405020304" pitchFamily="18" charset="0"/>
                <a:cs typeface="Times New Roman" panose="02020603050405020304" pitchFamily="18" charset="0"/>
              </a:rPr>
              <a:t>Violence against women may have adverse effect on the society.. For instance, in several cases, where there is violence against women such as rape or murder, then there are civil disturbances, in the area, which can adversely affect the peaceful atmosphere in the village or area.</a:t>
            </a:r>
          </a:p>
          <a:p>
            <a:endParaRPr lang="en-US" dirty="0"/>
          </a:p>
        </p:txBody>
      </p:sp>
    </p:spTree>
    <p:extLst>
      <p:ext uri="{BB962C8B-B14F-4D97-AF65-F5344CB8AC3E}">
        <p14:creationId xmlns:p14="http://schemas.microsoft.com/office/powerpoint/2010/main" val="35458565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6161" y="287497"/>
            <a:ext cx="10642243" cy="5632311"/>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STEPS TO PREVENT VIOLENCE AGAINST WOMEN </a:t>
            </a:r>
          </a:p>
          <a:p>
            <a:endParaRPr lang="en-US" sz="2000" b="1"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following initiatives/ steps may be taken up to prevent violence against women:</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1. The government should effectively enforce laws that protect women from discrimination and violence, including verbal abuse, rape, etc.</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2. The government should provide women with access to legal representation and opportunities to pursue justice against perpetrators of violence through the formal legal system.</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3. The government should provide equal opportunities to women as men with regards to employment, payment of wages and salaries, and learning skills.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 4. The judiciary should impose strict punishment in the cases of women violence, which may act as a great deterrent to the perpetrator. </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5. The parents and educational institutes should encourage the girl child to pursue secondary and higher education. </a:t>
            </a:r>
          </a:p>
        </p:txBody>
      </p:sp>
    </p:spTree>
    <p:extLst>
      <p:ext uri="{BB962C8B-B14F-4D97-AF65-F5344CB8AC3E}">
        <p14:creationId xmlns:p14="http://schemas.microsoft.com/office/powerpoint/2010/main" val="5765889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4495" y="51515"/>
            <a:ext cx="11852857" cy="7171194"/>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6.  The family members must encourage its women members for financial independence. This will promote participation of women in economic development.</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7. The women should empower themselves by being aware of their rights.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8. The women may seek help of women's organizations and/ or police, if they experience any form of violence.</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9. The women may take up self-defense course for protecting themselves.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10. The women should be educated about the issues and more discussions and forum may be organized where such topics are given wide publicity.</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11. The social organizations can increase awareness to stop violence against women by highlighting unacceptable </a:t>
            </a:r>
            <a:r>
              <a:rPr lang="en-US" sz="2000" dirty="0" err="1">
                <a:latin typeface="Times New Roman" panose="02020603050405020304" pitchFamily="18" charset="0"/>
                <a:cs typeface="Times New Roman" panose="02020603050405020304" pitchFamily="18" charset="0"/>
              </a:rPr>
              <a:t>behaviours</a:t>
            </a:r>
            <a:r>
              <a:rPr lang="en-US" sz="2000" dirty="0">
                <a:latin typeface="Times New Roman" panose="02020603050405020304" pitchFamily="18" charset="0"/>
                <a:cs typeface="Times New Roman" panose="02020603050405020304" pitchFamily="18" charset="0"/>
              </a:rPr>
              <a:t> and conditions that some women experience.</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12. The media should portray women in a meaningful role and not demean and relegate secondary or inferior status to women. </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13. Social media may act as an effective medium to expose men who resort to women violence.</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14. The companies should set up 'Women's Grievance Cell' as a </a:t>
            </a:r>
            <a:r>
              <a:rPr lang="en-US" sz="2000" dirty="0" err="1">
                <a:latin typeface="Times New Roman" panose="02020603050405020304" pitchFamily="18" charset="0"/>
                <a:cs typeface="Times New Roman" panose="02020603050405020304" pitchFamily="18" charset="0"/>
              </a:rPr>
              <a:t>redressal</a:t>
            </a:r>
            <a:r>
              <a:rPr lang="en-US" sz="2000" dirty="0">
                <a:latin typeface="Times New Roman" panose="02020603050405020304" pitchFamily="18" charset="0"/>
                <a:cs typeface="Times New Roman" panose="02020603050405020304" pitchFamily="18" charset="0"/>
              </a:rPr>
              <a:t> mechanism in case of any complaints on women violence by their women employees. </a:t>
            </a: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288545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3031" y="154547"/>
            <a:ext cx="11990232" cy="5940088"/>
          </a:xfrm>
          <a:prstGeom prst="rect">
            <a:avLst/>
          </a:prstGeom>
        </p:spPr>
        <p:txBody>
          <a:bodyPr wrap="square">
            <a:spAutoFit/>
          </a:bodyPr>
          <a:lstStyle/>
          <a:p>
            <a:pPr marL="342900" indent="-342900">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POTRAYAL OF WOMEN IN MASS MEDIA</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mass media include TV, radio, newspapers, magazines, outdoor hoardings, cinema, social media networks, and so on. The mass media play a positive as well as a negative role in the portrayal of women in India.</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I. Positive Role of Mass Media towards Women:</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1. Highlights Women-related Problems: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mass media such as TV and newspaper news and </a:t>
            </a:r>
            <a:r>
              <a:rPr lang="en-US" sz="2000" dirty="0" err="1">
                <a:latin typeface="Times New Roman" panose="02020603050405020304" pitchFamily="18" charset="0"/>
                <a:cs typeface="Times New Roman" panose="02020603050405020304" pitchFamily="18" charset="0"/>
              </a:rPr>
              <a:t>programmes</a:t>
            </a:r>
            <a:r>
              <a:rPr lang="en-US" sz="2000" dirty="0">
                <a:latin typeface="Times New Roman" panose="02020603050405020304" pitchFamily="18" charset="0"/>
                <a:cs typeface="Times New Roman" panose="02020603050405020304" pitchFamily="18" charset="0"/>
              </a:rPr>
              <a:t> highlight the problems faced by women folk in India. Violence against women related incidents are highlighted in the media. This catches the attention of the police, judiciary, and the government. </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For instance, </a:t>
            </a:r>
            <a:r>
              <a:rPr lang="en-US" sz="2000" dirty="0">
                <a:latin typeface="Times New Roman" panose="02020603050405020304" pitchFamily="18" charset="0"/>
                <a:cs typeface="Times New Roman" panose="02020603050405020304" pitchFamily="18" charset="0"/>
              </a:rPr>
              <a:t>a Mumbai-based judge (that too a lady judge) gave light punishment to a rapist. The media, especially the newspapers denounced the </a:t>
            </a:r>
            <a:r>
              <a:rPr lang="en-US" sz="2000" dirty="0" err="1">
                <a:latin typeface="Times New Roman" panose="02020603050405020304" pitchFamily="18" charset="0"/>
                <a:cs typeface="Times New Roman" panose="02020603050405020304" pitchFamily="18" charset="0"/>
              </a:rPr>
              <a:t>judgement</a:t>
            </a:r>
            <a:r>
              <a:rPr lang="en-US" sz="2000" dirty="0">
                <a:latin typeface="Times New Roman" panose="02020603050405020304" pitchFamily="18" charset="0"/>
                <a:cs typeface="Times New Roman" panose="02020603050405020304" pitchFamily="18" charset="0"/>
              </a:rPr>
              <a:t>, and the lady judge was subsequently transferred.</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media also reports atrocities against women, which awakens the police, and the government to take suitable action against the culprits.</a:t>
            </a: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194660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616" y="167425"/>
            <a:ext cx="11827100" cy="6247864"/>
          </a:xfrm>
          <a:prstGeom prst="rect">
            <a:avLst/>
          </a:prstGeom>
        </p:spPr>
        <p:txBody>
          <a:bodyPr wrap="square">
            <a:spAutoFit/>
          </a:bodyPr>
          <a:lstStyle/>
          <a:p>
            <a:endParaRPr lang="en-US" sz="2000" b="1"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2. Social Support to Women:</a:t>
            </a:r>
          </a:p>
          <a:p>
            <a:r>
              <a:rPr lang="en-US" sz="2000" dirty="0">
                <a:latin typeface="Times New Roman" panose="02020603050405020304" pitchFamily="18" charset="0"/>
                <a:cs typeface="Times New Roman" panose="02020603050405020304" pitchFamily="18" charset="0"/>
              </a:rPr>
              <a:t>The mass media provide social and moral support to women in India. </a:t>
            </a:r>
          </a:p>
          <a:p>
            <a:r>
              <a:rPr lang="en-US" sz="2000" dirty="0">
                <a:latin typeface="Times New Roman" panose="02020603050405020304" pitchFamily="18" charset="0"/>
                <a:cs typeface="Times New Roman" panose="02020603050405020304" pitchFamily="18" charset="0"/>
              </a:rPr>
              <a:t>The mass media makes women aware of their constitutional rights through various </a:t>
            </a:r>
            <a:r>
              <a:rPr lang="en-US" sz="2000" dirty="0" err="1">
                <a:latin typeface="Times New Roman" panose="02020603050405020304" pitchFamily="18" charset="0"/>
                <a:cs typeface="Times New Roman" panose="02020603050405020304" pitchFamily="18" charset="0"/>
              </a:rPr>
              <a:t>Programmes</a:t>
            </a:r>
            <a:r>
              <a:rPr lang="en-US" sz="2000" dirty="0">
                <a:latin typeface="Times New Roman" panose="02020603050405020304" pitchFamily="18" charset="0"/>
                <a:cs typeface="Times New Roman" panose="02020603050405020304" pitchFamily="18" charset="0"/>
              </a:rPr>
              <a:t>. The media, especially, the press media undertake social awareness campaigns, such as:</a:t>
            </a:r>
          </a:p>
          <a:p>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Concern for the girl child.</a:t>
            </a:r>
          </a:p>
          <a:p>
            <a:pPr marL="342900" indent="-34290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Anti-dowry campaign.</a:t>
            </a:r>
          </a:p>
          <a:p>
            <a:pPr marL="342900" indent="-34290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Maternal and child care campaign, etc.</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media also carries special reports on certain occasions, such as on mother's day (second Sunday of May), highlighting the important place of a mother or women in the family.</a:t>
            </a:r>
          </a:p>
          <a:p>
            <a:endParaRPr lang="en-US" sz="2000" dirty="0">
              <a:latin typeface="Times New Roman" panose="02020603050405020304" pitchFamily="18" charset="0"/>
              <a:cs typeface="Times New Roman" panose="02020603050405020304" pitchFamily="18" charset="0"/>
            </a:endParaRPr>
          </a:p>
          <a:p>
            <a:endParaRPr lang="en-US" sz="2000" b="1"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3. Women Status in Society:</a:t>
            </a:r>
          </a:p>
          <a:p>
            <a:r>
              <a:rPr lang="en-US" sz="2000" dirty="0">
                <a:latin typeface="Times New Roman" panose="02020603050405020304" pitchFamily="18" charset="0"/>
                <a:cs typeface="Times New Roman" panose="02020603050405020304" pitchFamily="18" charset="0"/>
              </a:rPr>
              <a:t>The mass media may try to improve the women status in the society. Stories of successful women like </a:t>
            </a:r>
            <a:r>
              <a:rPr lang="en-US" sz="2000" dirty="0" err="1">
                <a:latin typeface="Times New Roman" panose="02020603050405020304" pitchFamily="18" charset="0"/>
                <a:cs typeface="Times New Roman" panose="02020603050405020304" pitchFamily="18" charset="0"/>
              </a:rPr>
              <a:t>Kiran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Bedi</a:t>
            </a:r>
            <a:r>
              <a:rPr lang="en-US" sz="2000" dirty="0">
                <a:latin typeface="Times New Roman" panose="02020603050405020304" pitchFamily="18" charset="0"/>
                <a:cs typeface="Times New Roman" panose="02020603050405020304" pitchFamily="18" charset="0"/>
              </a:rPr>
              <a:t> (former IPS officer), Mrs. Indira Gandhi (politics), Mother Theresa (social work), </a:t>
            </a:r>
            <a:r>
              <a:rPr lang="en-US" sz="2000" dirty="0" err="1">
                <a:latin typeface="Times New Roman" panose="02020603050405020304" pitchFamily="18" charset="0"/>
                <a:cs typeface="Times New Roman" panose="02020603050405020304" pitchFamily="18" charset="0"/>
              </a:rPr>
              <a:t>Sania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Nehwal</a:t>
            </a:r>
            <a:r>
              <a:rPr lang="en-US" sz="2000" dirty="0">
                <a:latin typeface="Times New Roman" panose="02020603050405020304" pitchFamily="18" charset="0"/>
                <a:cs typeface="Times New Roman" panose="02020603050405020304" pitchFamily="18" charset="0"/>
              </a:rPr>
              <a:t> (sports), etc., are highlighted in press and other media. Such stories kindle a ray of hope and develop aspiration in the minds of young women, and they venture out for successful careers. Due to success stories, parents are also induced to provide an encouraging support to their daughters.</a:t>
            </a:r>
          </a:p>
        </p:txBody>
      </p:sp>
    </p:spTree>
    <p:extLst>
      <p:ext uri="{BB962C8B-B14F-4D97-AF65-F5344CB8AC3E}">
        <p14:creationId xmlns:p14="http://schemas.microsoft.com/office/powerpoint/2010/main" val="41826577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7831" y="339633"/>
            <a:ext cx="11234670" cy="2246769"/>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4. Women Empowerment:</a:t>
            </a:r>
          </a:p>
          <a:p>
            <a:r>
              <a:rPr lang="en-US" sz="2000" dirty="0">
                <a:latin typeface="Times New Roman" panose="02020603050405020304" pitchFamily="18" charset="0"/>
                <a:cs typeface="Times New Roman" panose="02020603050405020304" pitchFamily="18" charset="0"/>
              </a:rPr>
              <a:t>Media boosts morale of women and make them fight against injustices and social evils. When women are encouraged by media, they rise against the bad practices or evils in the society. For instance, stories of women groups fighting against social evils like addiction to alcohol by male members, they put pressure on village liquor shops to close down. Such stories are published in the media, which gives a boost to women in other villages to do the same.</a:t>
            </a: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20632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6012" y="261328"/>
            <a:ext cx="11530883" cy="6247864"/>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II. Negative Role of Mass Media towards Women:</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1. Depicts Women in Poor Taste:</a:t>
            </a:r>
          </a:p>
          <a:p>
            <a:r>
              <a:rPr lang="en-US" sz="2000" dirty="0">
                <a:latin typeface="Times New Roman" panose="02020603050405020304" pitchFamily="18" charset="0"/>
                <a:cs typeface="Times New Roman" panose="02020603050405020304" pitchFamily="18" charset="0"/>
              </a:rPr>
              <a:t>Mass media depict women in poor taste. </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For instance, </a:t>
            </a:r>
            <a:r>
              <a:rPr lang="en-US" sz="2000" dirty="0">
                <a:latin typeface="Times New Roman" panose="02020603050405020304" pitchFamily="18" charset="0"/>
                <a:cs typeface="Times New Roman" panose="02020603050405020304" pitchFamily="18" charset="0"/>
              </a:rPr>
              <a:t>mass media depict women in poor taste (vulgar) in some advertisements by unethical advertisers. This can have adverse effect on males as well as young females.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Young female models are shown in certain ads with scanty clothes, and in vulgar poses. The media owners, instead of rejecting such ads, willingly accept on revenue ground. Apart from the ads, some newspapers show photographs of semi nude young females, even on the front pages to attract attention.</a:t>
            </a:r>
          </a:p>
          <a:p>
            <a:r>
              <a:rPr lang="en-US" sz="2000" dirty="0">
                <a:latin typeface="Times New Roman" panose="02020603050405020304" pitchFamily="18" charset="0"/>
                <a:cs typeface="Times New Roman" panose="02020603050405020304" pitchFamily="18" charset="0"/>
              </a:rPr>
              <a:t>At times, too much coverage is given to females with bare minimum clothes at certain parties or events</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2. Dramatizes Women-related Violent </a:t>
            </a:r>
            <a:r>
              <a:rPr lang="en-US" sz="2000" b="1" dirty="0" err="1">
                <a:latin typeface="Times New Roman" panose="02020603050405020304" pitchFamily="18" charset="0"/>
                <a:cs typeface="Times New Roman" panose="02020603050405020304" pitchFamily="18" charset="0"/>
              </a:rPr>
              <a:t>Programmes</a:t>
            </a:r>
            <a:r>
              <a:rPr lang="en-US" sz="2000" b="1" dirty="0">
                <a:latin typeface="Times New Roman" panose="02020603050405020304" pitchFamily="18" charset="0"/>
                <a:cs typeface="Times New Roman" panose="02020603050405020304" pitchFamily="18" charset="0"/>
              </a:rPr>
              <a:t>: </a:t>
            </a:r>
          </a:p>
          <a:p>
            <a:r>
              <a:rPr lang="en-US" sz="2000" dirty="0">
                <a:latin typeface="Times New Roman" panose="02020603050405020304" pitchFamily="18" charset="0"/>
                <a:cs typeface="Times New Roman" panose="02020603050405020304" pitchFamily="18" charset="0"/>
              </a:rPr>
              <a:t>A good number of TV </a:t>
            </a:r>
            <a:r>
              <a:rPr lang="en-US" sz="2000" dirty="0" err="1">
                <a:latin typeface="Times New Roman" panose="02020603050405020304" pitchFamily="18" charset="0"/>
                <a:cs typeface="Times New Roman" panose="02020603050405020304" pitchFamily="18" charset="0"/>
              </a:rPr>
              <a:t>programmes</a:t>
            </a:r>
            <a:r>
              <a:rPr lang="en-US" sz="2000" dirty="0">
                <a:latin typeface="Times New Roman" panose="02020603050405020304" pitchFamily="18" charset="0"/>
                <a:cs typeface="Times New Roman" panose="02020603050405020304" pitchFamily="18" charset="0"/>
              </a:rPr>
              <a:t> and serials depict women related violence, such as abduction and rape.  The overexposure to such </a:t>
            </a:r>
            <a:r>
              <a:rPr lang="en-US" sz="2000" dirty="0" err="1">
                <a:latin typeface="Times New Roman" panose="02020603050405020304" pitchFamily="18" charset="0"/>
                <a:cs typeface="Times New Roman" panose="02020603050405020304" pitchFamily="18" charset="0"/>
              </a:rPr>
              <a:t>programmes</a:t>
            </a:r>
            <a:r>
              <a:rPr lang="en-US" sz="2000" dirty="0">
                <a:latin typeface="Times New Roman" panose="02020603050405020304" pitchFamily="18" charset="0"/>
                <a:cs typeface="Times New Roman" panose="02020603050405020304" pitchFamily="18" charset="0"/>
              </a:rPr>
              <a:t> corrupts the minds of youngsters. Some of them even imitate the filmy scenes in reality, which affects innocent women folk in a bad way. The mass media must make efforts to minimize such </a:t>
            </a:r>
            <a:r>
              <a:rPr lang="en-US" sz="2000" dirty="0" err="1">
                <a:latin typeface="Times New Roman" panose="02020603050405020304" pitchFamily="18" charset="0"/>
                <a:cs typeface="Times New Roman" panose="02020603050405020304" pitchFamily="18" charset="0"/>
              </a:rPr>
              <a:t>programmes</a:t>
            </a:r>
            <a:r>
              <a:rPr lang="en-US" sz="2000" dirty="0">
                <a:latin typeface="Times New Roman" panose="02020603050405020304" pitchFamily="18" charset="0"/>
                <a:cs typeface="Times New Roman" panose="02020603050405020304" pitchFamily="18" charset="0"/>
              </a:rPr>
              <a:t>, if not rejecting them.</a:t>
            </a: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782783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6163" y="368353"/>
            <a:ext cx="11350581" cy="3477875"/>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3. Publicizes Derogatory Remarks Against Women: </a:t>
            </a:r>
            <a:r>
              <a:rPr lang="en-US" sz="2000" dirty="0">
                <a:latin typeface="Times New Roman" panose="02020603050405020304" pitchFamily="18" charset="0"/>
                <a:cs typeface="Times New Roman" panose="02020603050405020304" pitchFamily="18" charset="0"/>
              </a:rPr>
              <a:t>At times, media may publish derogatory remarks made against women in a glamorous way. This gives male chauvinists a big boost to ridicule and harm females.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For instance, in September 2018, one politician made the following remark:</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'Sir, I proposed to her, but she rejected me, please help'. I will help for sure. First, come to me with your parents. If they say yes, we also like that girl, then what will I do? I will kidnap the girl and hand her over to you (for marriage). This is what Ram </a:t>
            </a:r>
            <a:r>
              <a:rPr lang="en-US" sz="2000" dirty="0" err="1">
                <a:latin typeface="Times New Roman" panose="02020603050405020304" pitchFamily="18" charset="0"/>
                <a:cs typeface="Times New Roman" panose="02020603050405020304" pitchFamily="18" charset="0"/>
              </a:rPr>
              <a:t>Kadam</a:t>
            </a:r>
            <a:r>
              <a:rPr lang="en-US" sz="2000" dirty="0">
                <a:latin typeface="Times New Roman" panose="02020603050405020304" pitchFamily="18" charset="0"/>
                <a:cs typeface="Times New Roman" panose="02020603050405020304" pitchFamily="18" charset="0"/>
              </a:rPr>
              <a:t>, BJP MLA from </a:t>
            </a:r>
            <a:r>
              <a:rPr lang="en-US" sz="2000" dirty="0" err="1">
                <a:latin typeface="Times New Roman" panose="02020603050405020304" pitchFamily="18" charset="0"/>
                <a:cs typeface="Times New Roman" panose="02020603050405020304" pitchFamily="18" charset="0"/>
              </a:rPr>
              <a:t>Ghatkopar</a:t>
            </a:r>
            <a:r>
              <a:rPr lang="en-US" sz="2000" dirty="0">
                <a:latin typeface="Times New Roman" panose="02020603050405020304" pitchFamily="18" charset="0"/>
                <a:cs typeface="Times New Roman" panose="02020603050405020304" pitchFamily="18" charset="0"/>
              </a:rPr>
              <a:t>, Mumbai was seen telling the crowd in Marathi in a video clip that went viral on social media. Later, the MLA tended unconditional apology for the derogatory remark.</a:t>
            </a:r>
          </a:p>
        </p:txBody>
      </p:sp>
    </p:spTree>
    <p:extLst>
      <p:ext uri="{BB962C8B-B14F-4D97-AF65-F5344CB8AC3E}">
        <p14:creationId xmlns:p14="http://schemas.microsoft.com/office/powerpoint/2010/main" val="4243466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425" y="93696"/>
            <a:ext cx="11153104" cy="6555641"/>
          </a:xfrm>
          <a:prstGeom prst="rect">
            <a:avLst/>
          </a:prstGeom>
        </p:spPr>
        <p:txBody>
          <a:bodyPr wrap="square">
            <a:spAutoFit/>
          </a:bodyPr>
          <a:lstStyle/>
          <a:p>
            <a:pPr marL="342900" indent="-342900">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SYSTEMS/TYPES OF SOCIAL STRATIFICATION</a:t>
            </a:r>
          </a:p>
          <a:p>
            <a:r>
              <a:rPr lang="en-US" sz="2000" dirty="0">
                <a:latin typeface="Times New Roman" panose="02020603050405020304" pitchFamily="18" charset="0"/>
                <a:cs typeface="Times New Roman" panose="02020603050405020304" pitchFamily="18" charset="0"/>
              </a:rPr>
              <a:t>Sociologists have recognized three main systems of stratification:</a:t>
            </a:r>
          </a:p>
          <a:p>
            <a:pPr marL="514350" indent="-514350">
              <a:buFont typeface="+mj-lt"/>
              <a:buAutoNum type="romanUcPeriod"/>
            </a:pPr>
            <a:r>
              <a:rPr lang="en-US" sz="2000" dirty="0">
                <a:latin typeface="Times New Roman" panose="02020603050405020304" pitchFamily="18" charset="0"/>
                <a:cs typeface="Times New Roman" panose="02020603050405020304" pitchFamily="18" charset="0"/>
              </a:rPr>
              <a:t>Caste System</a:t>
            </a:r>
          </a:p>
          <a:p>
            <a:pPr marL="514350" indent="-514350">
              <a:buFont typeface="+mj-lt"/>
              <a:buAutoNum type="romanUcPeriod"/>
            </a:pPr>
            <a:r>
              <a:rPr lang="en-US" sz="2000" dirty="0">
                <a:latin typeface="Times New Roman" panose="02020603050405020304" pitchFamily="18" charset="0"/>
                <a:cs typeface="Times New Roman" panose="02020603050405020304" pitchFamily="18" charset="0"/>
              </a:rPr>
              <a:t>Class System</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I. Caste System</a:t>
            </a:r>
          </a:p>
          <a:p>
            <a:r>
              <a:rPr lang="en-US" sz="2000" dirty="0">
                <a:latin typeface="Times New Roman" panose="02020603050405020304" pitchFamily="18" charset="0"/>
                <a:cs typeface="Times New Roman" panose="02020603050405020304" pitchFamily="18" charset="0"/>
              </a:rPr>
              <a:t>The caste system as a form of social stratification is peculiar to India. Caste system is an integral part of traditional Hindu social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(although many of its features are found in other religious groups like Christians, Muslims, and Sikhs). The caste system is the rigid form of stratification based on heredity status, traditional occupation and restrictions on social relationships.</a:t>
            </a:r>
          </a:p>
          <a:p>
            <a:r>
              <a:rPr lang="en-US" sz="2000" dirty="0">
                <a:latin typeface="Times New Roman" panose="02020603050405020304" pitchFamily="18" charset="0"/>
                <a:cs typeface="Times New Roman" panose="02020603050405020304" pitchFamily="18" charset="0"/>
              </a:rPr>
              <a:t>Some scholars equate the caste system with the original old Varna System. </a:t>
            </a:r>
          </a:p>
          <a:p>
            <a:r>
              <a:rPr lang="en-US" sz="2000" dirty="0">
                <a:latin typeface="Times New Roman" panose="02020603050405020304" pitchFamily="18" charset="0"/>
                <a:cs typeface="Times New Roman" panose="02020603050405020304" pitchFamily="18" charset="0"/>
              </a:rPr>
              <a:t>The Varna system classified individuals into four groups based on the occupation which they performed in the society:</a:t>
            </a:r>
          </a:p>
          <a:p>
            <a:endParaRPr lang="en-US" sz="2000"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Brahmins- religious preachers, scholars, teachers and the like. </a:t>
            </a:r>
          </a:p>
          <a:p>
            <a:pPr marL="457200" indent="-457200">
              <a:buFont typeface="+mj-lt"/>
              <a:buAutoNum type="arabicPeriod"/>
            </a:pPr>
            <a:endParaRPr lang="en-US" sz="2000"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Kshatriyas- rulers, administrators and warriors.</a:t>
            </a:r>
          </a:p>
          <a:p>
            <a:pPr marL="457200" indent="-457200">
              <a:buFont typeface="+mj-lt"/>
              <a:buAutoNum type="arabicPeriod"/>
            </a:pPr>
            <a:endParaRPr lang="en-US" sz="2000"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000" dirty="0" err="1">
                <a:latin typeface="Times New Roman" panose="02020603050405020304" pitchFamily="18" charset="0"/>
                <a:cs typeface="Times New Roman" panose="02020603050405020304" pitchFamily="18" charset="0"/>
              </a:rPr>
              <a:t>Vaishyas</a:t>
            </a:r>
            <a:r>
              <a:rPr lang="en-US" sz="2000" dirty="0">
                <a:latin typeface="Times New Roman" panose="02020603050405020304" pitchFamily="18" charset="0"/>
                <a:cs typeface="Times New Roman" panose="02020603050405020304" pitchFamily="18" charset="0"/>
              </a:rPr>
              <a:t>- money lenders, artisans, traders, and the like.</a:t>
            </a:r>
          </a:p>
          <a:p>
            <a:pPr marL="457200" indent="-457200">
              <a:buFont typeface="+mj-lt"/>
              <a:buAutoNum type="arabicPeriod"/>
            </a:pPr>
            <a:endParaRPr lang="en-US" sz="2000"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000" dirty="0" err="1">
                <a:latin typeface="Times New Roman" panose="02020603050405020304" pitchFamily="18" charset="0"/>
                <a:cs typeface="Times New Roman" panose="02020603050405020304" pitchFamily="18" charset="0"/>
              </a:rPr>
              <a:t>Shudras</a:t>
            </a:r>
            <a:r>
              <a:rPr lang="en-US" sz="2000" dirty="0">
                <a:latin typeface="Times New Roman" panose="02020603050405020304" pitchFamily="18" charset="0"/>
                <a:cs typeface="Times New Roman" panose="02020603050405020304" pitchFamily="18" charset="0"/>
              </a:rPr>
              <a:t>-workers or </a:t>
            </a:r>
            <a:r>
              <a:rPr lang="en-US" sz="2000" dirty="0" err="1">
                <a:latin typeface="Times New Roman" panose="02020603050405020304" pitchFamily="18" charset="0"/>
                <a:cs typeface="Times New Roman" panose="02020603050405020304" pitchFamily="18" charset="0"/>
              </a:rPr>
              <a:t>labourers</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304410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617" y="100857"/>
            <a:ext cx="11672552" cy="6555641"/>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CHARACTERISTICS OF CASTE:</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1. Hierarchy:</a:t>
            </a:r>
          </a:p>
          <a:p>
            <a:r>
              <a:rPr lang="en-US" sz="2000" dirty="0">
                <a:latin typeface="Times New Roman" panose="02020603050405020304" pitchFamily="18" charset="0"/>
                <a:cs typeface="Times New Roman" panose="02020603050405020304" pitchFamily="18" charset="0"/>
              </a:rPr>
              <a:t>The caste is subject to social and religious hierarchy. The caste system represents a hierarchical pyramid with Brahmins at the top and a number of lower castes at the bottom, and thousands of other castes and sub-castes in the middle of the pyramid.</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2. Heredity:</a:t>
            </a:r>
          </a:p>
          <a:p>
            <a:r>
              <a:rPr lang="en-US" sz="2000" dirty="0">
                <a:latin typeface="Times New Roman" panose="02020603050405020304" pitchFamily="18" charset="0"/>
                <a:cs typeface="Times New Roman" panose="02020603050405020304" pitchFamily="18" charset="0"/>
              </a:rPr>
              <a:t>The social status of an individual is determined by the caste in which one is born. For instance, a child born in a Brahmin family is a Brahmin and that in a </a:t>
            </a:r>
            <a:r>
              <a:rPr lang="en-US" sz="2000" dirty="0" err="1">
                <a:latin typeface="Times New Roman" panose="02020603050405020304" pitchFamily="18" charset="0"/>
                <a:cs typeface="Times New Roman" panose="02020603050405020304" pitchFamily="18" charset="0"/>
              </a:rPr>
              <a:t>Shudra</a:t>
            </a:r>
            <a:r>
              <a:rPr lang="en-US" sz="2000" dirty="0">
                <a:latin typeface="Times New Roman" panose="02020603050405020304" pitchFamily="18" charset="0"/>
                <a:cs typeface="Times New Roman" panose="02020603050405020304" pitchFamily="18" charset="0"/>
              </a:rPr>
              <a:t> family is a </a:t>
            </a:r>
            <a:r>
              <a:rPr lang="en-US" sz="2000" dirty="0" err="1">
                <a:latin typeface="Times New Roman" panose="02020603050405020304" pitchFamily="18" charset="0"/>
                <a:cs typeface="Times New Roman" panose="02020603050405020304" pitchFamily="18" charset="0"/>
              </a:rPr>
              <a:t>Shudra</a:t>
            </a:r>
            <a:r>
              <a:rPr lang="en-US" sz="2000" dirty="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3. Endogamy:</a:t>
            </a:r>
          </a:p>
          <a:p>
            <a:r>
              <a:rPr lang="en-US" sz="2000" dirty="0">
                <a:latin typeface="Times New Roman" panose="02020603050405020304" pitchFamily="18" charset="0"/>
                <a:cs typeface="Times New Roman" panose="02020603050405020304" pitchFamily="18" charset="0"/>
              </a:rPr>
              <a:t>Caste system follows the concept of Endogamy. Endogamy is the practice of marrying within a specific social group, caste or ethnic group; thereby rejecting others from outside the group as unsuitable for marriage or for close personal relationship. Therefore, in the past, inter-caste marriages were strictly forbidden.</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4. Social Unit:</a:t>
            </a:r>
          </a:p>
          <a:p>
            <a:r>
              <a:rPr lang="en-US" sz="2000" dirty="0">
                <a:latin typeface="Times New Roman" panose="02020603050405020304" pitchFamily="18" charset="0"/>
                <a:cs typeface="Times New Roman" panose="02020603050405020304" pitchFamily="18" charset="0"/>
              </a:rPr>
              <a:t>Each caste is a social unit, which is headed by a leader. The leader of the group could punish the members for infringement of caste rules, through imposition of fine, giving corporal punishment, excommunication, and so on.</a:t>
            </a: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613480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8888" y="184466"/>
            <a:ext cx="11762706" cy="7171194"/>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5. Localized Groups:</a:t>
            </a:r>
          </a:p>
          <a:p>
            <a:r>
              <a:rPr lang="en-US" sz="2000" dirty="0">
                <a:latin typeface="Times New Roman" panose="02020603050405020304" pitchFamily="18" charset="0"/>
                <a:cs typeface="Times New Roman" panose="02020603050405020304" pitchFamily="18" charset="0"/>
              </a:rPr>
              <a:t>There is no uniform standard that evaluates castes all over the country. For instance, a particular caste may be considered 'untouchable' in one region but not in another region.</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6. Traditional Occupation:</a:t>
            </a:r>
          </a:p>
          <a:p>
            <a:r>
              <a:rPr lang="en-US" sz="2000" dirty="0">
                <a:latin typeface="Times New Roman" panose="02020603050405020304" pitchFamily="18" charset="0"/>
                <a:cs typeface="Times New Roman" panose="02020603050405020304" pitchFamily="18" charset="0"/>
              </a:rPr>
              <a:t>In the old caste system, members of a particular caste followed. a certain occupation, which was handed over from one generation to the next. For instance, the occupation of religious preachers was handed over from one generation to the other, and also in the case of moneylenders, traders, etc.</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7. Theory of Pollution:</a:t>
            </a:r>
          </a:p>
          <a:p>
            <a:r>
              <a:rPr lang="en-US" sz="2000" dirty="0">
                <a:latin typeface="Times New Roman" panose="02020603050405020304" pitchFamily="18" charset="0"/>
                <a:cs typeface="Times New Roman" panose="02020603050405020304" pitchFamily="18" charset="0"/>
              </a:rPr>
              <a:t>Relations between castes were traditionally determined by the concepts of pollution and purity. This theory asserted that the lower castes are polluting the higher castes. The theory of pollution and purity formed the basis of 'Untouchability'. </a:t>
            </a:r>
          </a:p>
          <a:p>
            <a:r>
              <a:rPr lang="en-US" sz="2000" b="1" dirty="0">
                <a:latin typeface="Times New Roman" panose="02020603050405020304" pitchFamily="18" charset="0"/>
                <a:cs typeface="Times New Roman" panose="02020603050405020304" pitchFamily="18" charset="0"/>
              </a:rPr>
              <a:t>Dr. </a:t>
            </a:r>
            <a:r>
              <a:rPr lang="en-US" sz="2000" b="1" dirty="0" err="1">
                <a:latin typeface="Times New Roman" panose="02020603050405020304" pitchFamily="18" charset="0"/>
                <a:cs typeface="Times New Roman" panose="02020603050405020304" pitchFamily="18" charset="0"/>
              </a:rPr>
              <a:t>Ambedkar</a:t>
            </a: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burnt </a:t>
            </a:r>
            <a:r>
              <a:rPr lang="en-US" sz="2000" b="1" dirty="0">
                <a:latin typeface="Times New Roman" panose="02020603050405020304" pitchFamily="18" charset="0"/>
                <a:cs typeface="Times New Roman" panose="02020603050405020304" pitchFamily="18" charset="0"/>
              </a:rPr>
              <a:t>Manu </a:t>
            </a:r>
            <a:r>
              <a:rPr lang="en-US" sz="2000" b="1" dirty="0" err="1">
                <a:latin typeface="Times New Roman" panose="02020603050405020304" pitchFamily="18" charset="0"/>
                <a:cs typeface="Times New Roman" panose="02020603050405020304" pitchFamily="18" charset="0"/>
              </a:rPr>
              <a:t>Smriti</a:t>
            </a: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symbolically in 1927 to destroy </a:t>
            </a:r>
            <a:r>
              <a:rPr lang="en-US" sz="2000" b="1" dirty="0">
                <a:latin typeface="Times New Roman" panose="02020603050405020304" pitchFamily="18" charset="0"/>
                <a:cs typeface="Times New Roman" panose="02020603050405020304" pitchFamily="18" charset="0"/>
              </a:rPr>
              <a:t>untouchability and caste discrimination</a:t>
            </a:r>
            <a:r>
              <a:rPr lang="en-US" sz="2000" dirty="0">
                <a:latin typeface="Times New Roman" panose="02020603050405020304" pitchFamily="18" charset="0"/>
                <a:cs typeface="Times New Roman" panose="02020603050405020304" pitchFamily="18" charset="0"/>
              </a:rPr>
              <a:t>. The lower castes were denied access to the schools, place of worship, wells and so on.</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8. Food Habits:</a:t>
            </a:r>
          </a:p>
          <a:p>
            <a:r>
              <a:rPr lang="en-US" sz="2000" dirty="0">
                <a:latin typeface="Times New Roman" panose="02020603050405020304" pitchFamily="18" charset="0"/>
                <a:cs typeface="Times New Roman" panose="02020603050405020304" pitchFamily="18" charset="0"/>
              </a:rPr>
              <a:t>There were certain restrictions regarding food habits. For instance, the pure Brahmins were restricted from consuming non-vegetarian food and alcoholic drinks. Also, people were restricted from eating and drinking from outside their own caste, especially in the case of upper caste.</a:t>
            </a: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869237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374" y="-103031"/>
            <a:ext cx="12054626" cy="6832640"/>
          </a:xfrm>
          <a:prstGeom prst="rect">
            <a:avLst/>
          </a:prstGeom>
        </p:spPr>
        <p:txBody>
          <a:bodyPr wrap="square">
            <a:spAutoFit/>
          </a:bodyPr>
          <a:lstStyle/>
          <a:p>
            <a:endParaRPr lang="en-US" dirty="0"/>
          </a:p>
          <a:p>
            <a:r>
              <a:rPr lang="en-US" sz="2000" b="1" dirty="0">
                <a:latin typeface="Times New Roman" panose="02020603050405020304" pitchFamily="18" charset="0"/>
                <a:cs typeface="Times New Roman" panose="02020603050405020304" pitchFamily="18" charset="0"/>
              </a:rPr>
              <a:t>II. Class System</a:t>
            </a:r>
          </a:p>
          <a:p>
            <a:r>
              <a:rPr lang="en-US" sz="2000" dirty="0">
                <a:latin typeface="Times New Roman" panose="02020603050405020304" pitchFamily="18" charset="0"/>
                <a:cs typeface="Times New Roman" panose="02020603050405020304" pitchFamily="18" charset="0"/>
              </a:rPr>
              <a:t>The class system is universal in nature. It is found in all the civilized societies across the globe. The class system refers to the classification of individuals based on their economic position in the society. It is the individual's economic achievement that is considered rather than the birth in a particular family. However, individuals born in wealthy and influential families have better access to opportunities and resources.</a:t>
            </a:r>
          </a:p>
          <a:p>
            <a:r>
              <a:rPr lang="en-US" sz="2000" dirty="0">
                <a:latin typeface="Times New Roman" panose="02020603050405020304" pitchFamily="18" charset="0"/>
                <a:cs typeface="Times New Roman" panose="02020603050405020304" pitchFamily="18" charset="0"/>
              </a:rPr>
              <a:t>Normally, the classes are divided on the basis of economic classification - upper income class, middle income class, and lower income class. Each of the classes is further sub-divided into three. For instance, the upper income class is further sub-divided into upper-upper class, upper-middle class, and upper-lower class.</a:t>
            </a:r>
          </a:p>
          <a:p>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FACTORS TO DETERMINE CLASSES: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Sociologists consider several factors to determine the classes:</a:t>
            </a:r>
          </a:p>
          <a:p>
            <a:endParaRPr lang="en-US" sz="2000"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Income and wealth - Income refers to earnings of an individual and wealth is the sum of all assets - inherited and acquired - real estate, gold and precious stones, shares and bonds, etc.</a:t>
            </a: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Level of education.</a:t>
            </a: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Type of occupation.</a:t>
            </a: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Material possession - luxury cars, and lifestyles.</a:t>
            </a: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Locality of residence - high income group (HIG) society, MIG colony, low, LIG colony, slums, etc.</a:t>
            </a: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Status which a person enjoys in the society.</a:t>
            </a: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694817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646" y="258573"/>
            <a:ext cx="11595280" cy="5324535"/>
          </a:xfrm>
          <a:prstGeom prst="rect">
            <a:avLst/>
          </a:prstGeom>
        </p:spPr>
        <p:txBody>
          <a:bodyPr wrap="square">
            <a:spAutoFit/>
          </a:bodyPr>
          <a:lstStyle/>
          <a:p>
            <a:pPr marL="342900" indent="-342900">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STATUS OF WOMEN IN INDIA</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position of Indian women is a paradox right from Vedic period to modern times. During the Vedic period, women were shown in a positive role as powerful, </a:t>
            </a:r>
            <a:r>
              <a:rPr lang="en-US" sz="2000" dirty="0" err="1">
                <a:latin typeface="Times New Roman" panose="02020603050405020304" pitchFamily="18" charset="0"/>
                <a:cs typeface="Times New Roman" panose="02020603050405020304" pitchFamily="18" charset="0"/>
              </a:rPr>
              <a:t>bestower</a:t>
            </a:r>
            <a:r>
              <a:rPr lang="en-US" sz="2000" dirty="0">
                <a:latin typeface="Times New Roman" panose="02020603050405020304" pitchFamily="18" charset="0"/>
                <a:cs typeface="Times New Roman" panose="02020603050405020304" pitchFamily="18" charset="0"/>
              </a:rPr>
              <a:t> of happiness, and destroyer of evil. However, in the present male dominated society, women are shown in a passive role of a mother, wife, daughter and sister. The status of women from Vedic period to modern times is stated as follows:</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I. DIGNIFIED STATUS OF WOMEN IN VEDIC PERIOD: </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During the Vedic period, Indian women enjoyed a dignified and powerful status in the society. The women enjoyed considerable freedom of expression and attained excellence in various activities.The ancient Hindu scriptures depict women as: </a:t>
            </a:r>
          </a:p>
          <a:p>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b="1" dirty="0">
                <a:latin typeface="Times New Roman" panose="02020603050405020304" pitchFamily="18" charset="0"/>
                <a:cs typeface="Times New Roman" panose="02020603050405020304" pitchFamily="18" charset="0"/>
              </a:rPr>
              <a:t>Shakti,</a:t>
            </a:r>
            <a:r>
              <a:rPr lang="en-US" sz="2000" dirty="0">
                <a:latin typeface="Times New Roman" panose="02020603050405020304" pitchFamily="18" charset="0"/>
                <a:cs typeface="Times New Roman" panose="02020603050405020304" pitchFamily="18" charset="0"/>
              </a:rPr>
              <a:t> i.e., the energy or power, the energizing principle of the universe. References are made to Goddess Kali, as energetic and powerful, and destroyer of evil.</a:t>
            </a:r>
          </a:p>
          <a:p>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b="1" dirty="0">
                <a:latin typeface="Times New Roman" panose="02020603050405020304" pitchFamily="18" charset="0"/>
                <a:cs typeface="Times New Roman" panose="02020603050405020304" pitchFamily="18" charset="0"/>
              </a:rPr>
              <a:t>Prakriti,</a:t>
            </a:r>
            <a:r>
              <a:rPr lang="en-US" sz="2000" dirty="0">
                <a:latin typeface="Times New Roman" panose="02020603050405020304" pitchFamily="18" charset="0"/>
                <a:cs typeface="Times New Roman" panose="02020603050405020304" pitchFamily="18" charset="0"/>
              </a:rPr>
              <a:t> i.e., nature, the active female counterpart of the cosmic person '</a:t>
            </a:r>
            <a:r>
              <a:rPr lang="en-US" sz="2000" dirty="0" err="1">
                <a:latin typeface="Times New Roman" panose="02020603050405020304" pitchFamily="18" charset="0"/>
                <a:cs typeface="Times New Roman" panose="02020603050405020304" pitchFamily="18" charset="0"/>
              </a:rPr>
              <a:t>Purusa</a:t>
            </a:r>
            <a:r>
              <a:rPr lang="en-US" sz="20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8691362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7982" y="403408"/>
            <a:ext cx="10539212" cy="6217087"/>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II. DECLINE IN STATUS OF WOMEN IN THE POST VEDIC PERIOD:</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In the post Vedic period, woman was presented in a passive role as a mother, wife, daughter and sister. The Manu </a:t>
            </a:r>
            <a:r>
              <a:rPr lang="en-US" sz="2000" dirty="0" err="1">
                <a:latin typeface="Times New Roman" panose="02020603050405020304" pitchFamily="18" charset="0"/>
                <a:cs typeface="Times New Roman" panose="02020603050405020304" pitchFamily="18" charset="0"/>
              </a:rPr>
              <a:t>Smriti</a:t>
            </a:r>
            <a:r>
              <a:rPr lang="en-US" sz="2000" dirty="0">
                <a:latin typeface="Times New Roman" panose="02020603050405020304" pitchFamily="18" charset="0"/>
                <a:cs typeface="Times New Roman" panose="02020603050405020304" pitchFamily="18" charset="0"/>
              </a:rPr>
              <a:t> and Dharma </a:t>
            </a:r>
            <a:r>
              <a:rPr lang="en-US" sz="2000" dirty="0" err="1">
                <a:latin typeface="Times New Roman" panose="02020603050405020304" pitchFamily="18" charset="0"/>
                <a:cs typeface="Times New Roman" panose="02020603050405020304" pitchFamily="18" charset="0"/>
              </a:rPr>
              <a:t>Shastras</a:t>
            </a:r>
            <a:r>
              <a:rPr lang="en-US" sz="2000" dirty="0">
                <a:latin typeface="Times New Roman" panose="02020603050405020304" pitchFamily="18" charset="0"/>
                <a:cs typeface="Times New Roman" panose="02020603050405020304" pitchFamily="18" charset="0"/>
              </a:rPr>
              <a:t> made women totally dependent on men, thereby, depriving them of their right of freedom of movement and expression. The Manu </a:t>
            </a:r>
            <a:r>
              <a:rPr lang="en-US" sz="2000" dirty="0" err="1">
                <a:latin typeface="Times New Roman" panose="02020603050405020304" pitchFamily="18" charset="0"/>
                <a:cs typeface="Times New Roman" panose="02020603050405020304" pitchFamily="18" charset="0"/>
              </a:rPr>
              <a:t>Smriti</a:t>
            </a:r>
            <a:r>
              <a:rPr lang="en-US" sz="2000" dirty="0">
                <a:latin typeface="Times New Roman" panose="02020603050405020304" pitchFamily="18" charset="0"/>
                <a:cs typeface="Times New Roman" panose="02020603050405020304" pitchFamily="18" charset="0"/>
              </a:rPr>
              <a:t> and Dharma </a:t>
            </a:r>
            <a:r>
              <a:rPr lang="en-US" sz="2000" dirty="0" err="1">
                <a:latin typeface="Times New Roman" panose="02020603050405020304" pitchFamily="18" charset="0"/>
                <a:cs typeface="Times New Roman" panose="02020603050405020304" pitchFamily="18" charset="0"/>
              </a:rPr>
              <a:t>Shastras</a:t>
            </a:r>
            <a:r>
              <a:rPr lang="en-US" sz="2000" dirty="0">
                <a:latin typeface="Times New Roman" panose="02020603050405020304" pitchFamily="18" charset="0"/>
                <a:cs typeface="Times New Roman" panose="02020603050405020304" pitchFamily="18" charset="0"/>
              </a:rPr>
              <a:t> laid down specific rules for the conduct of women and stressed the need to control women by men. The women were relegated to the secondary position in all walks of life including household. </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secondary status of women was reinforced by certain practices such as:</a:t>
            </a:r>
          </a:p>
          <a:p>
            <a:endParaRPr lang="en-US" sz="2000"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000" b="1" dirty="0">
                <a:latin typeface="Times New Roman" panose="02020603050405020304" pitchFamily="18" charset="0"/>
                <a:cs typeface="Times New Roman" panose="02020603050405020304" pitchFamily="18" charset="0"/>
              </a:rPr>
              <a:t>Practice of sati.</a:t>
            </a:r>
          </a:p>
          <a:p>
            <a:pPr marL="457200" indent="-457200">
              <a:buFont typeface="+mj-lt"/>
              <a:buAutoNum type="arabicPeriod"/>
            </a:pPr>
            <a:endParaRPr lang="en-US" sz="2000" b="1"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000" b="1" dirty="0">
                <a:latin typeface="Times New Roman" panose="02020603050405020304" pitchFamily="18" charset="0"/>
                <a:cs typeface="Times New Roman" panose="02020603050405020304" pitchFamily="18" charset="0"/>
              </a:rPr>
              <a:t>System of </a:t>
            </a:r>
            <a:r>
              <a:rPr lang="en-US" sz="2000" b="1" dirty="0" err="1">
                <a:latin typeface="Times New Roman" panose="02020603050405020304" pitchFamily="18" charset="0"/>
                <a:cs typeface="Times New Roman" panose="02020603050405020304" pitchFamily="18" charset="0"/>
              </a:rPr>
              <a:t>devadasi</a:t>
            </a:r>
            <a:r>
              <a:rPr lang="en-US" sz="2000" b="1" dirty="0">
                <a:latin typeface="Times New Roman" panose="02020603050405020304" pitchFamily="18" charset="0"/>
                <a:cs typeface="Times New Roman" panose="02020603050405020304" pitchFamily="18" charset="0"/>
              </a:rPr>
              <a:t>.</a:t>
            </a:r>
          </a:p>
          <a:p>
            <a:pPr marL="457200" indent="-457200">
              <a:buFont typeface="+mj-lt"/>
              <a:buAutoNum type="arabicPeriod"/>
            </a:pPr>
            <a:endParaRPr lang="en-US" sz="2000" b="1"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000" b="1" dirty="0">
                <a:latin typeface="Times New Roman" panose="02020603050405020304" pitchFamily="18" charset="0"/>
                <a:cs typeface="Times New Roman" panose="02020603050405020304" pitchFamily="18" charset="0"/>
              </a:rPr>
              <a:t>Restrictions on education of females.</a:t>
            </a:r>
          </a:p>
          <a:p>
            <a:pPr marL="457200" indent="-457200">
              <a:buFont typeface="+mj-lt"/>
              <a:buAutoNum type="arabicPeriod"/>
            </a:pPr>
            <a:endParaRPr lang="en-US" sz="2000" b="1"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000" b="1" dirty="0">
                <a:latin typeface="Times New Roman" panose="02020603050405020304" pitchFamily="18" charset="0"/>
                <a:cs typeface="Times New Roman" panose="02020603050405020304" pitchFamily="18" charset="0"/>
              </a:rPr>
              <a:t>Practice of dowry system. Restrictions on widow marriage.</a:t>
            </a:r>
          </a:p>
          <a:p>
            <a:pPr marL="457200" indent="-457200">
              <a:buFont typeface="+mj-lt"/>
              <a:buAutoNum type="arabicPeriod"/>
            </a:pPr>
            <a:endParaRPr lang="en-US" sz="2000" b="1"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000" b="1" dirty="0">
                <a:latin typeface="Times New Roman" panose="02020603050405020304" pitchFamily="18" charset="0"/>
                <a:cs typeface="Times New Roman" panose="02020603050405020304" pitchFamily="18" charset="0"/>
              </a:rPr>
              <a:t>Practice of polygamy, etc.</a:t>
            </a:r>
          </a:p>
          <a:p>
            <a:endParaRPr lang="en-US" dirty="0"/>
          </a:p>
        </p:txBody>
      </p:sp>
    </p:spTree>
    <p:extLst>
      <p:ext uri="{BB962C8B-B14F-4D97-AF65-F5344CB8AC3E}">
        <p14:creationId xmlns:p14="http://schemas.microsoft.com/office/powerpoint/2010/main" val="22548566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6062" y="145419"/>
            <a:ext cx="11513713" cy="6555641"/>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III. PRESENT DAY STATUS OF WOMEN:</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From the 19th century onwards, efforts were made by social reformers like Raja Ram Mohan Roy, Mahatma </a:t>
            </a:r>
            <a:r>
              <a:rPr lang="en-US" sz="2000" dirty="0" err="1">
                <a:latin typeface="Times New Roman" panose="02020603050405020304" pitchFamily="18" charset="0"/>
                <a:cs typeface="Times New Roman" panose="02020603050405020304" pitchFamily="18" charset="0"/>
              </a:rPr>
              <a:t>Jyotiba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Phule</a:t>
            </a:r>
            <a:r>
              <a:rPr lang="en-US" sz="2000" dirty="0">
                <a:latin typeface="Times New Roman" panose="02020603050405020304" pitchFamily="18" charset="0"/>
                <a:cs typeface="Times New Roman" panose="02020603050405020304" pitchFamily="18" charset="0"/>
              </a:rPr>
              <a:t> and others, to uplift the status of women in India. For instance, Raja Ram Mohan Roy organized a movement to oppose the practice of Sati. He succeeded in the passing of 'Sati Abolition Act, 1829. Several other Acts were subsequently passed including Hindu Women's Right to Property Act, 1926. Other than legislations, several other attempts have been made to uplift the women in India including:</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Free education for girls </a:t>
            </a:r>
            <a:r>
              <a:rPr lang="en-US" sz="2000" dirty="0" err="1">
                <a:latin typeface="Times New Roman" panose="02020603050405020304" pitchFamily="18" charset="0"/>
                <a:cs typeface="Times New Roman" panose="02020603050405020304" pitchFamily="18" charset="0"/>
              </a:rPr>
              <a:t>upto</a:t>
            </a:r>
            <a:r>
              <a:rPr lang="en-US" sz="2000" dirty="0">
                <a:latin typeface="Times New Roman" panose="02020603050405020304" pitchFamily="18" charset="0"/>
                <a:cs typeface="Times New Roman" panose="02020603050405020304" pitchFamily="18" charset="0"/>
              </a:rPr>
              <a:t> 12th Standard.</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Reservation of seats for women at </a:t>
            </a:r>
            <a:r>
              <a:rPr lang="en-US" sz="2000" dirty="0" err="1">
                <a:latin typeface="Times New Roman" panose="02020603050405020304" pitchFamily="18" charset="0"/>
                <a:cs typeface="Times New Roman" panose="02020603050405020304" pitchFamily="18" charset="0"/>
              </a:rPr>
              <a:t>Panchayat</a:t>
            </a:r>
            <a:r>
              <a:rPr lang="en-US" sz="2000" dirty="0">
                <a:latin typeface="Times New Roman" panose="02020603050405020304" pitchFamily="18" charset="0"/>
                <a:cs typeface="Times New Roman" panose="02020603050405020304" pitchFamily="18" charset="0"/>
              </a:rPr>
              <a:t> and other elections.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Higher tax exemption for females as compared to males.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status of women has improved to a certain extent, especially, in urban areas. The literacy rate of women has increased. The abuse of women in the households by males has declined. Women are holding top positions in several sectors including education, business, politics, etc. However, not much has changed for the majority of women, especially in rural areas. They are considered as second grade citizens. They are given secondary status in household, work  places, social and public places. Women are exploited and harassed in most of the States of India, except a few States like Kerala, Goa, Mizoram- where the literacy rate is high both of males as well as females.</a:t>
            </a:r>
          </a:p>
        </p:txBody>
      </p:sp>
    </p:spTree>
    <p:extLst>
      <p:ext uri="{BB962C8B-B14F-4D97-AF65-F5344CB8AC3E}">
        <p14:creationId xmlns:p14="http://schemas.microsoft.com/office/powerpoint/2010/main" val="8155831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658</TotalTime>
  <Words>5311</Words>
  <Application>Microsoft Office PowerPoint</Application>
  <PresentationFormat>Widescreen</PresentationFormat>
  <Paragraphs>336</Paragraphs>
  <Slides>29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Arial</vt:lpstr>
      <vt:lpstr>Calibri</vt:lpstr>
      <vt:lpstr>Calibri Light</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mithun mhatre</dc:creator>
  <cp:lastModifiedBy>Anand jha</cp:lastModifiedBy>
  <cp:revision>21</cp:revision>
  <dcterms:created xsi:type="dcterms:W3CDTF">2021-10-10T12:53:20Z</dcterms:created>
  <dcterms:modified xsi:type="dcterms:W3CDTF">2021-10-25T18:47:36Z</dcterms:modified>
</cp:coreProperties>
</file>