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14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5FCAEE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5FCAEE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5FCAEE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9371076" y="0"/>
            <a:ext cx="1219200" cy="6858000"/>
          </a:xfrm>
          <a:custGeom>
            <a:avLst/>
            <a:gdLst/>
            <a:ahLst/>
            <a:cxnLst/>
            <a:rect l="l" t="t" r="r" b="b"/>
            <a:pathLst>
              <a:path w="1219200" h="6858000">
                <a:moveTo>
                  <a:pt x="0" y="0"/>
                </a:moveTo>
                <a:lnTo>
                  <a:pt x="1219200" y="6857999"/>
                </a:lnTo>
              </a:path>
            </a:pathLst>
          </a:custGeom>
          <a:ln w="9144">
            <a:solidFill>
              <a:srgbClr val="5FCA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7424928" y="3681983"/>
            <a:ext cx="4763770" cy="3176905"/>
          </a:xfrm>
          <a:custGeom>
            <a:avLst/>
            <a:gdLst/>
            <a:ahLst/>
            <a:cxnLst/>
            <a:rect l="l" t="t" r="r" b="b"/>
            <a:pathLst>
              <a:path w="4763770" h="3176904">
                <a:moveTo>
                  <a:pt x="4763516" y="0"/>
                </a:moveTo>
                <a:lnTo>
                  <a:pt x="0" y="3176586"/>
                </a:lnTo>
              </a:path>
            </a:pathLst>
          </a:custGeom>
          <a:ln w="9144">
            <a:solidFill>
              <a:srgbClr val="5FCA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9182101" y="0"/>
            <a:ext cx="3007360" cy="6858000"/>
          </a:xfrm>
          <a:custGeom>
            <a:avLst/>
            <a:gdLst/>
            <a:ahLst/>
            <a:cxnLst/>
            <a:rect l="l" t="t" r="r" b="b"/>
            <a:pathLst>
              <a:path w="3007359" h="6858000">
                <a:moveTo>
                  <a:pt x="3006850" y="0"/>
                </a:moveTo>
                <a:lnTo>
                  <a:pt x="2042483" y="0"/>
                </a:lnTo>
                <a:lnTo>
                  <a:pt x="0" y="6857996"/>
                </a:lnTo>
                <a:lnTo>
                  <a:pt x="3006850" y="6857996"/>
                </a:lnTo>
                <a:lnTo>
                  <a:pt x="3006850" y="0"/>
                </a:lnTo>
                <a:close/>
              </a:path>
            </a:pathLst>
          </a:custGeom>
          <a:solidFill>
            <a:srgbClr val="5FCAEE">
              <a:alpha val="3607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9604335" y="0"/>
            <a:ext cx="2588260" cy="6858000"/>
          </a:xfrm>
          <a:custGeom>
            <a:avLst/>
            <a:gdLst/>
            <a:ahLst/>
            <a:cxnLst/>
            <a:rect l="l" t="t" r="r" b="b"/>
            <a:pathLst>
              <a:path w="2588259" h="6858000">
                <a:moveTo>
                  <a:pt x="2587664" y="0"/>
                </a:moveTo>
                <a:lnTo>
                  <a:pt x="0" y="0"/>
                </a:lnTo>
                <a:lnTo>
                  <a:pt x="1208190" y="6857996"/>
                </a:lnTo>
                <a:lnTo>
                  <a:pt x="2587664" y="6857996"/>
                </a:lnTo>
                <a:lnTo>
                  <a:pt x="2587664" y="0"/>
                </a:lnTo>
                <a:close/>
              </a:path>
            </a:pathLst>
          </a:custGeom>
          <a:solidFill>
            <a:srgbClr val="5FCAEE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8932164" y="3048000"/>
            <a:ext cx="3260090" cy="3810000"/>
          </a:xfrm>
          <a:custGeom>
            <a:avLst/>
            <a:gdLst/>
            <a:ahLst/>
            <a:cxnLst/>
            <a:rect l="l" t="t" r="r" b="b"/>
            <a:pathLst>
              <a:path w="3260090" h="3810000">
                <a:moveTo>
                  <a:pt x="3259835" y="0"/>
                </a:moveTo>
                <a:lnTo>
                  <a:pt x="0" y="3809999"/>
                </a:lnTo>
                <a:lnTo>
                  <a:pt x="3259835" y="3809999"/>
                </a:lnTo>
                <a:lnTo>
                  <a:pt x="3259835" y="0"/>
                </a:lnTo>
                <a:close/>
              </a:path>
            </a:pathLst>
          </a:custGeom>
          <a:solidFill>
            <a:srgbClr val="17AFE3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9337790" y="0"/>
            <a:ext cx="2851785" cy="6858000"/>
          </a:xfrm>
          <a:custGeom>
            <a:avLst/>
            <a:gdLst/>
            <a:ahLst/>
            <a:cxnLst/>
            <a:rect l="l" t="t" r="r" b="b"/>
            <a:pathLst>
              <a:path w="2851784" h="6858000">
                <a:moveTo>
                  <a:pt x="2851161" y="0"/>
                </a:moveTo>
                <a:lnTo>
                  <a:pt x="0" y="0"/>
                </a:lnTo>
                <a:lnTo>
                  <a:pt x="2467620" y="6857996"/>
                </a:lnTo>
                <a:lnTo>
                  <a:pt x="2851161" y="6857996"/>
                </a:lnTo>
                <a:lnTo>
                  <a:pt x="2851161" y="0"/>
                </a:lnTo>
                <a:close/>
              </a:path>
            </a:pathLst>
          </a:custGeom>
          <a:solidFill>
            <a:srgbClr val="17AFE3">
              <a:alpha val="5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10898125" y="0"/>
            <a:ext cx="1290955" cy="6858000"/>
          </a:xfrm>
          <a:custGeom>
            <a:avLst/>
            <a:gdLst/>
            <a:ahLst/>
            <a:cxnLst/>
            <a:rect l="l" t="t" r="r" b="b"/>
            <a:pathLst>
              <a:path w="1290954" h="6858000">
                <a:moveTo>
                  <a:pt x="1290827" y="0"/>
                </a:moveTo>
                <a:lnTo>
                  <a:pt x="1018958" y="0"/>
                </a:lnTo>
                <a:lnTo>
                  <a:pt x="0" y="6857996"/>
                </a:lnTo>
                <a:lnTo>
                  <a:pt x="1290827" y="6857996"/>
                </a:lnTo>
                <a:lnTo>
                  <a:pt x="1290827" y="0"/>
                </a:lnTo>
                <a:close/>
              </a:path>
            </a:pathLst>
          </a:custGeom>
          <a:solidFill>
            <a:srgbClr val="2D83C3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10940749" y="0"/>
            <a:ext cx="1248410" cy="6858000"/>
          </a:xfrm>
          <a:custGeom>
            <a:avLst/>
            <a:gdLst/>
            <a:ahLst/>
            <a:cxnLst/>
            <a:rect l="l" t="t" r="r" b="b"/>
            <a:pathLst>
              <a:path w="1248409" h="6858000">
                <a:moveTo>
                  <a:pt x="1248203" y="0"/>
                </a:moveTo>
                <a:lnTo>
                  <a:pt x="0" y="0"/>
                </a:lnTo>
                <a:lnTo>
                  <a:pt x="1107740" y="6857996"/>
                </a:lnTo>
                <a:lnTo>
                  <a:pt x="1248203" y="6857996"/>
                </a:lnTo>
                <a:lnTo>
                  <a:pt x="1248203" y="0"/>
                </a:lnTo>
                <a:close/>
              </a:path>
            </a:pathLst>
          </a:custGeom>
          <a:solidFill>
            <a:srgbClr val="226192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10372344" y="3590543"/>
            <a:ext cx="1816735" cy="3267710"/>
          </a:xfrm>
          <a:custGeom>
            <a:avLst/>
            <a:gdLst/>
            <a:ahLst/>
            <a:cxnLst/>
            <a:rect l="l" t="t" r="r" b="b"/>
            <a:pathLst>
              <a:path w="1816734" h="3267709">
                <a:moveTo>
                  <a:pt x="1816607" y="0"/>
                </a:moveTo>
                <a:lnTo>
                  <a:pt x="0" y="3267455"/>
                </a:lnTo>
                <a:lnTo>
                  <a:pt x="1816607" y="3267455"/>
                </a:lnTo>
                <a:lnTo>
                  <a:pt x="1816607" y="0"/>
                </a:lnTo>
                <a:close/>
              </a:path>
            </a:pathLst>
          </a:custGeom>
          <a:solidFill>
            <a:srgbClr val="17AFE3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0" y="4012691"/>
            <a:ext cx="448309" cy="2845435"/>
          </a:xfrm>
          <a:custGeom>
            <a:avLst/>
            <a:gdLst/>
            <a:ahLst/>
            <a:cxnLst/>
            <a:rect l="l" t="t" r="r" b="b"/>
            <a:pathLst>
              <a:path w="448309" h="2845434">
                <a:moveTo>
                  <a:pt x="0" y="0"/>
                </a:moveTo>
                <a:lnTo>
                  <a:pt x="0" y="2845307"/>
                </a:lnTo>
                <a:lnTo>
                  <a:pt x="448056" y="2845307"/>
                </a:lnTo>
                <a:lnTo>
                  <a:pt x="0" y="0"/>
                </a:lnTo>
                <a:close/>
              </a:path>
            </a:pathLst>
          </a:custGeom>
          <a:solidFill>
            <a:srgbClr val="5FCAEE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6310" y="629158"/>
            <a:ext cx="10679379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5FCAEE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6310" y="2061936"/>
            <a:ext cx="10679379" cy="1502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Technical_analysis" TargetMode="External"/><Relationship Id="rId2" Type="http://schemas.openxmlformats.org/officeDocument/2006/relationships/hyperlink" Target="https://en.wikipedia.org/wiki/Fundamental_analysi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64235" cy="5690870"/>
          </a:xfrm>
          <a:custGeom>
            <a:avLst/>
            <a:gdLst/>
            <a:ahLst/>
            <a:cxnLst/>
            <a:rect l="l" t="t" r="r" b="b"/>
            <a:pathLst>
              <a:path w="864235" h="5690870">
                <a:moveTo>
                  <a:pt x="864108" y="0"/>
                </a:moveTo>
                <a:lnTo>
                  <a:pt x="90279" y="0"/>
                </a:lnTo>
                <a:lnTo>
                  <a:pt x="0" y="889"/>
                </a:lnTo>
                <a:lnTo>
                  <a:pt x="0" y="5690616"/>
                </a:lnTo>
                <a:lnTo>
                  <a:pt x="864108" y="9271"/>
                </a:lnTo>
                <a:lnTo>
                  <a:pt x="864108" y="0"/>
                </a:lnTo>
                <a:close/>
              </a:path>
            </a:pathLst>
          </a:custGeom>
          <a:solidFill>
            <a:srgbClr val="5FCAEE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7420165" y="0"/>
            <a:ext cx="4773295" cy="6868159"/>
            <a:chOff x="7420165" y="0"/>
            <a:chExt cx="4773295" cy="6868159"/>
          </a:xfrm>
        </p:grpSpPr>
        <p:sp>
          <p:nvSpPr>
            <p:cNvPr id="4" name="object 4"/>
            <p:cNvSpPr/>
            <p:nvPr/>
          </p:nvSpPr>
          <p:spPr>
            <a:xfrm>
              <a:off x="9371076" y="0"/>
              <a:ext cx="1219200" cy="6858000"/>
            </a:xfrm>
            <a:custGeom>
              <a:avLst/>
              <a:gdLst/>
              <a:ahLst/>
              <a:cxnLst/>
              <a:rect l="l" t="t" r="r" b="b"/>
              <a:pathLst>
                <a:path w="1219200" h="6858000">
                  <a:moveTo>
                    <a:pt x="0" y="0"/>
                  </a:moveTo>
                  <a:lnTo>
                    <a:pt x="1219200" y="6857999"/>
                  </a:lnTo>
                </a:path>
              </a:pathLst>
            </a:custGeom>
            <a:ln w="9144">
              <a:solidFill>
                <a:srgbClr val="5FCAE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424928" y="3681984"/>
              <a:ext cx="4763770" cy="3176905"/>
            </a:xfrm>
            <a:custGeom>
              <a:avLst/>
              <a:gdLst/>
              <a:ahLst/>
              <a:cxnLst/>
              <a:rect l="l" t="t" r="r" b="b"/>
              <a:pathLst>
                <a:path w="4763770" h="3176904">
                  <a:moveTo>
                    <a:pt x="4763516" y="0"/>
                  </a:moveTo>
                  <a:lnTo>
                    <a:pt x="0" y="3176586"/>
                  </a:lnTo>
                </a:path>
              </a:pathLst>
            </a:custGeom>
            <a:ln w="9144">
              <a:solidFill>
                <a:srgbClr val="5FCAE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182101" y="0"/>
              <a:ext cx="3007360" cy="6858000"/>
            </a:xfrm>
            <a:custGeom>
              <a:avLst/>
              <a:gdLst/>
              <a:ahLst/>
              <a:cxnLst/>
              <a:rect l="l" t="t" r="r" b="b"/>
              <a:pathLst>
                <a:path w="3007359" h="6858000">
                  <a:moveTo>
                    <a:pt x="3006850" y="0"/>
                  </a:moveTo>
                  <a:lnTo>
                    <a:pt x="2042483" y="0"/>
                  </a:lnTo>
                  <a:lnTo>
                    <a:pt x="0" y="6857996"/>
                  </a:lnTo>
                  <a:lnTo>
                    <a:pt x="3006850" y="6857996"/>
                  </a:lnTo>
                  <a:lnTo>
                    <a:pt x="3006850" y="0"/>
                  </a:lnTo>
                  <a:close/>
                </a:path>
              </a:pathLst>
            </a:custGeom>
            <a:solidFill>
              <a:srgbClr val="5FCAEE">
                <a:alpha val="3607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604335" y="0"/>
              <a:ext cx="2588260" cy="6858000"/>
            </a:xfrm>
            <a:custGeom>
              <a:avLst/>
              <a:gdLst/>
              <a:ahLst/>
              <a:cxnLst/>
              <a:rect l="l" t="t" r="r" b="b"/>
              <a:pathLst>
                <a:path w="2588259" h="6858000">
                  <a:moveTo>
                    <a:pt x="2587664" y="0"/>
                  </a:moveTo>
                  <a:lnTo>
                    <a:pt x="0" y="0"/>
                  </a:lnTo>
                  <a:lnTo>
                    <a:pt x="1208190" y="6857996"/>
                  </a:lnTo>
                  <a:lnTo>
                    <a:pt x="2587664" y="6857996"/>
                  </a:lnTo>
                  <a:lnTo>
                    <a:pt x="2587664" y="0"/>
                  </a:lnTo>
                  <a:close/>
                </a:path>
              </a:pathLst>
            </a:custGeom>
            <a:solidFill>
              <a:srgbClr val="5FCAEE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932164" y="3048000"/>
              <a:ext cx="3260090" cy="3810000"/>
            </a:xfrm>
            <a:custGeom>
              <a:avLst/>
              <a:gdLst/>
              <a:ahLst/>
              <a:cxnLst/>
              <a:rect l="l" t="t" r="r" b="b"/>
              <a:pathLst>
                <a:path w="3260090" h="3810000">
                  <a:moveTo>
                    <a:pt x="3259835" y="0"/>
                  </a:moveTo>
                  <a:lnTo>
                    <a:pt x="0" y="3809999"/>
                  </a:lnTo>
                  <a:lnTo>
                    <a:pt x="3259835" y="3809999"/>
                  </a:lnTo>
                  <a:lnTo>
                    <a:pt x="3259835" y="0"/>
                  </a:lnTo>
                  <a:close/>
                </a:path>
              </a:pathLst>
            </a:custGeom>
            <a:solidFill>
              <a:srgbClr val="17AFE3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9337790" y="0"/>
              <a:ext cx="2851785" cy="6858000"/>
            </a:xfrm>
            <a:custGeom>
              <a:avLst/>
              <a:gdLst/>
              <a:ahLst/>
              <a:cxnLst/>
              <a:rect l="l" t="t" r="r" b="b"/>
              <a:pathLst>
                <a:path w="2851784" h="6858000">
                  <a:moveTo>
                    <a:pt x="2851161" y="0"/>
                  </a:moveTo>
                  <a:lnTo>
                    <a:pt x="0" y="0"/>
                  </a:lnTo>
                  <a:lnTo>
                    <a:pt x="2467620" y="6857996"/>
                  </a:lnTo>
                  <a:lnTo>
                    <a:pt x="2851161" y="6857996"/>
                  </a:lnTo>
                  <a:lnTo>
                    <a:pt x="2851161" y="0"/>
                  </a:lnTo>
                  <a:close/>
                </a:path>
              </a:pathLst>
            </a:custGeom>
            <a:solidFill>
              <a:srgbClr val="17AFE3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0898124" y="0"/>
              <a:ext cx="1290955" cy="6858000"/>
            </a:xfrm>
            <a:custGeom>
              <a:avLst/>
              <a:gdLst/>
              <a:ahLst/>
              <a:cxnLst/>
              <a:rect l="l" t="t" r="r" b="b"/>
              <a:pathLst>
                <a:path w="1290954" h="6858000">
                  <a:moveTo>
                    <a:pt x="1290827" y="0"/>
                  </a:moveTo>
                  <a:lnTo>
                    <a:pt x="1018958" y="0"/>
                  </a:lnTo>
                  <a:lnTo>
                    <a:pt x="0" y="6857996"/>
                  </a:lnTo>
                  <a:lnTo>
                    <a:pt x="1290827" y="6857996"/>
                  </a:lnTo>
                  <a:lnTo>
                    <a:pt x="1290827" y="0"/>
                  </a:lnTo>
                  <a:close/>
                </a:path>
              </a:pathLst>
            </a:custGeom>
            <a:solidFill>
              <a:srgbClr val="2D83C3">
                <a:alpha val="7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940749" y="0"/>
              <a:ext cx="1248410" cy="6858000"/>
            </a:xfrm>
            <a:custGeom>
              <a:avLst/>
              <a:gdLst/>
              <a:ahLst/>
              <a:cxnLst/>
              <a:rect l="l" t="t" r="r" b="b"/>
              <a:pathLst>
                <a:path w="1248409" h="6858000">
                  <a:moveTo>
                    <a:pt x="1248203" y="0"/>
                  </a:moveTo>
                  <a:lnTo>
                    <a:pt x="0" y="0"/>
                  </a:lnTo>
                  <a:lnTo>
                    <a:pt x="1107740" y="6857996"/>
                  </a:lnTo>
                  <a:lnTo>
                    <a:pt x="1248203" y="6857996"/>
                  </a:lnTo>
                  <a:lnTo>
                    <a:pt x="1248203" y="0"/>
                  </a:lnTo>
                  <a:close/>
                </a:path>
              </a:pathLst>
            </a:custGeom>
            <a:solidFill>
              <a:srgbClr val="226192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0372344" y="3590544"/>
              <a:ext cx="1816735" cy="3267710"/>
            </a:xfrm>
            <a:custGeom>
              <a:avLst/>
              <a:gdLst/>
              <a:ahLst/>
              <a:cxnLst/>
              <a:rect l="l" t="t" r="r" b="b"/>
              <a:pathLst>
                <a:path w="1816734" h="3267709">
                  <a:moveTo>
                    <a:pt x="1816607" y="0"/>
                  </a:moveTo>
                  <a:lnTo>
                    <a:pt x="0" y="3267455"/>
                  </a:lnTo>
                  <a:lnTo>
                    <a:pt x="1816607" y="3267455"/>
                  </a:lnTo>
                  <a:lnTo>
                    <a:pt x="1816607" y="0"/>
                  </a:lnTo>
                  <a:close/>
                </a:path>
              </a:pathLst>
            </a:custGeom>
            <a:solidFill>
              <a:srgbClr val="17AFE3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3156204" y="96011"/>
            <a:ext cx="4468495" cy="6299200"/>
            <a:chOff x="3156204" y="96011"/>
            <a:chExt cx="4468495" cy="6299200"/>
          </a:xfrm>
        </p:grpSpPr>
        <p:pic>
          <p:nvPicPr>
            <p:cNvPr id="15" name="object 1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56204" y="96011"/>
              <a:ext cx="4468368" cy="3250692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56204" y="4050791"/>
              <a:ext cx="3742540" cy="2343912"/>
            </a:xfrm>
            <a:prstGeom prst="rect">
              <a:avLst/>
            </a:prstGeom>
          </p:spPr>
        </p:pic>
      </p:grpSp>
      <p:pic>
        <p:nvPicPr>
          <p:cNvPr id="17" name="object 1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48995" y="4364735"/>
            <a:ext cx="2705100" cy="2222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6310" y="629158"/>
            <a:ext cx="66630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Evidence</a:t>
            </a:r>
            <a:r>
              <a:rPr spc="-45" dirty="0"/>
              <a:t> </a:t>
            </a:r>
            <a:r>
              <a:rPr dirty="0"/>
              <a:t>for</a:t>
            </a:r>
            <a:r>
              <a:rPr spc="-20" dirty="0"/>
              <a:t> </a:t>
            </a:r>
            <a:r>
              <a:rPr dirty="0"/>
              <a:t>strong</a:t>
            </a:r>
            <a:r>
              <a:rPr spc="-10" dirty="0"/>
              <a:t> </a:t>
            </a:r>
            <a:r>
              <a:rPr dirty="0"/>
              <a:t>form</a:t>
            </a:r>
            <a:r>
              <a:rPr spc="-20" dirty="0"/>
              <a:t> </a:t>
            </a:r>
            <a:r>
              <a:rPr dirty="0"/>
              <a:t>of</a:t>
            </a:r>
            <a:r>
              <a:rPr spc="-20" dirty="0"/>
              <a:t> </a:t>
            </a:r>
            <a:r>
              <a:rPr dirty="0"/>
              <a:t>EMH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56310" y="2061936"/>
            <a:ext cx="8404225" cy="2051050"/>
          </a:xfrm>
          <a:prstGeom prst="rect">
            <a:avLst/>
          </a:prstGeom>
        </p:spPr>
        <p:txBody>
          <a:bodyPr vert="horz" wrap="square" lIns="0" tIns="13843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90"/>
              </a:spcBef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</a:t>
            </a:r>
            <a:r>
              <a:rPr sz="1450" spc="665" dirty="0">
                <a:solidFill>
                  <a:srgbClr val="5FCAEE"/>
                </a:solidFill>
                <a:latin typeface="Lucida Sans Unicode"/>
                <a:cs typeface="Lucida Sans Unicode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Many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tests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of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strong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form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r>
              <a:rPr sz="1800" spc="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emh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 deal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with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mutual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fund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performances.</a:t>
            </a:r>
            <a:endParaRPr sz="1800">
              <a:latin typeface="Trebuchet MS"/>
              <a:cs typeface="Trebuchet MS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994"/>
              </a:spcBef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</a:t>
            </a:r>
            <a:r>
              <a:rPr sz="1450" spc="-145" dirty="0">
                <a:solidFill>
                  <a:srgbClr val="5FCAEE"/>
                </a:solidFill>
                <a:latin typeface="Lucida Sans Unicode"/>
                <a:cs typeface="Lucida Sans Unicode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Financial analysis have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studied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the risk adjusted discount rates of return from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hundreds of mutual funds and found out that professionally funds are not able </a:t>
            </a:r>
            <a:r>
              <a:rPr sz="1800" spc="-5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out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perform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the naïve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buy and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hold </a:t>
            </a:r>
            <a:r>
              <a:rPr sz="1800" spc="-30" dirty="0">
                <a:solidFill>
                  <a:srgbClr val="404040"/>
                </a:solidFill>
                <a:latin typeface="Trebuchet MS"/>
                <a:cs typeface="Trebuchet MS"/>
              </a:rPr>
              <a:t>strategy.</a:t>
            </a:r>
            <a:endParaRPr sz="1800">
              <a:latin typeface="Trebuchet MS"/>
              <a:cs typeface="Trebuchet MS"/>
            </a:endParaRPr>
          </a:p>
          <a:p>
            <a:pPr marL="355600" marR="222250" indent="-342900" algn="just">
              <a:lnSpc>
                <a:spcPct val="100000"/>
              </a:lnSpc>
              <a:spcBef>
                <a:spcPts val="1000"/>
              </a:spcBef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</a:t>
            </a:r>
            <a:r>
              <a:rPr sz="1450" spc="-145" dirty="0">
                <a:solidFill>
                  <a:srgbClr val="5FCAEE"/>
                </a:solidFill>
                <a:latin typeface="Lucida Sans Unicode"/>
                <a:cs typeface="Lucida Sans Unicode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Not able to forecast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return accurately enough to recovery the research and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transaction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cost</a:t>
            </a:r>
            <a:endParaRPr sz="1800">
              <a:latin typeface="Trebuchet MS"/>
              <a:cs typeface="Trebuchet MS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75859" y="4101084"/>
            <a:ext cx="3860291" cy="241249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6310" y="629158"/>
            <a:ext cx="431038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Market</a:t>
            </a:r>
            <a:r>
              <a:rPr spc="-70" dirty="0"/>
              <a:t> </a:t>
            </a:r>
            <a:r>
              <a:rPr spc="-5" dirty="0"/>
              <a:t>inefficiencies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56310" y="2061936"/>
            <a:ext cx="7988300" cy="1502410"/>
          </a:xfrm>
          <a:prstGeom prst="rect">
            <a:avLst/>
          </a:prstGeom>
        </p:spPr>
        <p:txBody>
          <a:bodyPr vert="horz" wrap="square" lIns="0" tIns="138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90"/>
              </a:spcBef>
              <a:tabLst>
                <a:tab pos="354965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b="1" u="heavy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Trebuchet MS"/>
                <a:cs typeface="Trebuchet MS"/>
              </a:rPr>
              <a:t>Low</a:t>
            </a:r>
            <a:r>
              <a:rPr sz="1800" b="1" u="heavy" spc="-1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Trebuchet MS"/>
                <a:cs typeface="Trebuchet MS"/>
              </a:rPr>
              <a:t> </a:t>
            </a:r>
            <a:r>
              <a:rPr sz="1800" b="1" u="heavy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Trebuchet MS"/>
                <a:cs typeface="Trebuchet MS"/>
              </a:rPr>
              <a:t>P/E</a:t>
            </a:r>
            <a:r>
              <a:rPr sz="1800" b="1" u="heavy" spc="-1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Trebuchet MS"/>
                <a:cs typeface="Trebuchet MS"/>
              </a:rPr>
              <a:t> </a:t>
            </a:r>
            <a:r>
              <a:rPr sz="1800" b="1" u="heavy" spc="-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Trebuchet MS"/>
                <a:cs typeface="Trebuchet MS"/>
              </a:rPr>
              <a:t>effect</a:t>
            </a:r>
            <a:r>
              <a:rPr sz="1800" b="1" u="heavy" spc="1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Trebuchet MS"/>
                <a:cs typeface="Trebuchet MS"/>
              </a:rPr>
              <a:t>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:Stocks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 with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lower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p/e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ratio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yield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higher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return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b="1" u="heavy" spc="-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Trebuchet MS"/>
                <a:cs typeface="Trebuchet MS"/>
              </a:rPr>
              <a:t>Small</a:t>
            </a:r>
            <a:r>
              <a:rPr sz="1800" b="1" u="heavy" spc="-3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Trebuchet MS"/>
                <a:cs typeface="Trebuchet MS"/>
              </a:rPr>
              <a:t> </a:t>
            </a:r>
            <a:r>
              <a:rPr sz="1800" b="1" u="heavy" spc="-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Trebuchet MS"/>
                <a:cs typeface="Trebuchet MS"/>
              </a:rPr>
              <a:t>firm</a:t>
            </a:r>
            <a:r>
              <a:rPr sz="1800" b="1" u="heavy" spc="-3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Trebuchet MS"/>
                <a:cs typeface="Trebuchet MS"/>
              </a:rPr>
              <a:t> </a:t>
            </a:r>
            <a:r>
              <a:rPr sz="1800" b="1" u="heavy" spc="-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Trebuchet MS"/>
                <a:cs typeface="Trebuchet MS"/>
              </a:rPr>
              <a:t>effect</a:t>
            </a:r>
            <a:endParaRPr sz="1800">
              <a:latin typeface="Trebuchet MS"/>
              <a:cs typeface="Trebuchet MS"/>
            </a:endParaRPr>
          </a:p>
          <a:p>
            <a:pPr marL="355600" marR="5080" indent="-342900">
              <a:lnSpc>
                <a:spcPct val="100000"/>
              </a:lnSpc>
              <a:spcBef>
                <a:spcPts val="1000"/>
              </a:spcBef>
              <a:tabLst>
                <a:tab pos="354965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b="1" u="heavy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Trebuchet MS"/>
                <a:cs typeface="Trebuchet MS"/>
              </a:rPr>
              <a:t>The </a:t>
            </a:r>
            <a:r>
              <a:rPr sz="1800" b="1" u="heavy" spc="-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Trebuchet MS"/>
                <a:cs typeface="Trebuchet MS"/>
              </a:rPr>
              <a:t>weekend effect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: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Stock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prices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tend to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rise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all weak long to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a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peak on </a:t>
            </a:r>
            <a:r>
              <a:rPr sz="1800" spc="-5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Friday</a:t>
            </a:r>
            <a:endParaRPr sz="1800">
              <a:latin typeface="Trebuchet MS"/>
              <a:cs typeface="Trebuchet MS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92852" y="4910328"/>
            <a:ext cx="2159507" cy="174498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420356" y="0"/>
            <a:ext cx="4772660" cy="6868159"/>
            <a:chOff x="7420356" y="0"/>
            <a:chExt cx="4772660" cy="6868159"/>
          </a:xfrm>
        </p:grpSpPr>
        <p:sp>
          <p:nvSpPr>
            <p:cNvPr id="3" name="object 3"/>
            <p:cNvSpPr/>
            <p:nvPr/>
          </p:nvSpPr>
          <p:spPr>
            <a:xfrm>
              <a:off x="9371076" y="0"/>
              <a:ext cx="1219200" cy="6858000"/>
            </a:xfrm>
            <a:custGeom>
              <a:avLst/>
              <a:gdLst/>
              <a:ahLst/>
              <a:cxnLst/>
              <a:rect l="l" t="t" r="r" b="b"/>
              <a:pathLst>
                <a:path w="1219200" h="6858000">
                  <a:moveTo>
                    <a:pt x="0" y="0"/>
                  </a:moveTo>
                  <a:lnTo>
                    <a:pt x="1219200" y="6857999"/>
                  </a:lnTo>
                </a:path>
              </a:pathLst>
            </a:custGeom>
            <a:ln w="9144">
              <a:solidFill>
                <a:srgbClr val="5FCAE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424928" y="3681983"/>
              <a:ext cx="4763770" cy="3176905"/>
            </a:xfrm>
            <a:custGeom>
              <a:avLst/>
              <a:gdLst/>
              <a:ahLst/>
              <a:cxnLst/>
              <a:rect l="l" t="t" r="r" b="b"/>
              <a:pathLst>
                <a:path w="4763770" h="3176904">
                  <a:moveTo>
                    <a:pt x="4763516" y="0"/>
                  </a:moveTo>
                  <a:lnTo>
                    <a:pt x="0" y="3176586"/>
                  </a:lnTo>
                </a:path>
              </a:pathLst>
            </a:custGeom>
            <a:ln w="9144">
              <a:solidFill>
                <a:srgbClr val="5FCAE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182101" y="0"/>
              <a:ext cx="3007360" cy="6858000"/>
            </a:xfrm>
            <a:custGeom>
              <a:avLst/>
              <a:gdLst/>
              <a:ahLst/>
              <a:cxnLst/>
              <a:rect l="l" t="t" r="r" b="b"/>
              <a:pathLst>
                <a:path w="3007359" h="6858000">
                  <a:moveTo>
                    <a:pt x="3006850" y="0"/>
                  </a:moveTo>
                  <a:lnTo>
                    <a:pt x="2042483" y="0"/>
                  </a:lnTo>
                  <a:lnTo>
                    <a:pt x="0" y="6857996"/>
                  </a:lnTo>
                  <a:lnTo>
                    <a:pt x="3006850" y="6857996"/>
                  </a:lnTo>
                  <a:lnTo>
                    <a:pt x="3006850" y="0"/>
                  </a:lnTo>
                  <a:close/>
                </a:path>
              </a:pathLst>
            </a:custGeom>
            <a:solidFill>
              <a:srgbClr val="5FCAEE">
                <a:alpha val="3607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604335" y="0"/>
              <a:ext cx="2588260" cy="6858000"/>
            </a:xfrm>
            <a:custGeom>
              <a:avLst/>
              <a:gdLst/>
              <a:ahLst/>
              <a:cxnLst/>
              <a:rect l="l" t="t" r="r" b="b"/>
              <a:pathLst>
                <a:path w="2588259" h="6858000">
                  <a:moveTo>
                    <a:pt x="2587664" y="0"/>
                  </a:moveTo>
                  <a:lnTo>
                    <a:pt x="0" y="0"/>
                  </a:lnTo>
                  <a:lnTo>
                    <a:pt x="1208190" y="6857996"/>
                  </a:lnTo>
                  <a:lnTo>
                    <a:pt x="2587664" y="6857996"/>
                  </a:lnTo>
                  <a:lnTo>
                    <a:pt x="2587664" y="0"/>
                  </a:lnTo>
                  <a:close/>
                </a:path>
              </a:pathLst>
            </a:custGeom>
            <a:solidFill>
              <a:srgbClr val="5FCAEE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932164" y="3048000"/>
              <a:ext cx="3260090" cy="3810000"/>
            </a:xfrm>
            <a:custGeom>
              <a:avLst/>
              <a:gdLst/>
              <a:ahLst/>
              <a:cxnLst/>
              <a:rect l="l" t="t" r="r" b="b"/>
              <a:pathLst>
                <a:path w="3260090" h="3810000">
                  <a:moveTo>
                    <a:pt x="3259835" y="0"/>
                  </a:moveTo>
                  <a:lnTo>
                    <a:pt x="0" y="3809999"/>
                  </a:lnTo>
                  <a:lnTo>
                    <a:pt x="3259835" y="3809999"/>
                  </a:lnTo>
                  <a:lnTo>
                    <a:pt x="3259835" y="0"/>
                  </a:lnTo>
                  <a:close/>
                </a:path>
              </a:pathLst>
            </a:custGeom>
            <a:solidFill>
              <a:srgbClr val="17AFE3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337790" y="0"/>
              <a:ext cx="2851785" cy="6858000"/>
            </a:xfrm>
            <a:custGeom>
              <a:avLst/>
              <a:gdLst/>
              <a:ahLst/>
              <a:cxnLst/>
              <a:rect l="l" t="t" r="r" b="b"/>
              <a:pathLst>
                <a:path w="2851784" h="6858000">
                  <a:moveTo>
                    <a:pt x="2851161" y="0"/>
                  </a:moveTo>
                  <a:lnTo>
                    <a:pt x="0" y="0"/>
                  </a:lnTo>
                  <a:lnTo>
                    <a:pt x="2467620" y="6857996"/>
                  </a:lnTo>
                  <a:lnTo>
                    <a:pt x="2851161" y="6857996"/>
                  </a:lnTo>
                  <a:lnTo>
                    <a:pt x="2851161" y="0"/>
                  </a:lnTo>
                  <a:close/>
                </a:path>
              </a:pathLst>
            </a:custGeom>
            <a:solidFill>
              <a:srgbClr val="17AFE3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0898125" y="0"/>
              <a:ext cx="1290955" cy="6858000"/>
            </a:xfrm>
            <a:custGeom>
              <a:avLst/>
              <a:gdLst/>
              <a:ahLst/>
              <a:cxnLst/>
              <a:rect l="l" t="t" r="r" b="b"/>
              <a:pathLst>
                <a:path w="1290954" h="6858000">
                  <a:moveTo>
                    <a:pt x="1290827" y="0"/>
                  </a:moveTo>
                  <a:lnTo>
                    <a:pt x="1018958" y="0"/>
                  </a:lnTo>
                  <a:lnTo>
                    <a:pt x="0" y="6857996"/>
                  </a:lnTo>
                  <a:lnTo>
                    <a:pt x="1290827" y="6857996"/>
                  </a:lnTo>
                  <a:lnTo>
                    <a:pt x="1290827" y="0"/>
                  </a:lnTo>
                  <a:close/>
                </a:path>
              </a:pathLst>
            </a:custGeom>
            <a:solidFill>
              <a:srgbClr val="2D83C3">
                <a:alpha val="7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0940749" y="0"/>
              <a:ext cx="1248410" cy="6858000"/>
            </a:xfrm>
            <a:custGeom>
              <a:avLst/>
              <a:gdLst/>
              <a:ahLst/>
              <a:cxnLst/>
              <a:rect l="l" t="t" r="r" b="b"/>
              <a:pathLst>
                <a:path w="1248409" h="6858000">
                  <a:moveTo>
                    <a:pt x="1248203" y="0"/>
                  </a:moveTo>
                  <a:lnTo>
                    <a:pt x="0" y="0"/>
                  </a:lnTo>
                  <a:lnTo>
                    <a:pt x="1107740" y="6857996"/>
                  </a:lnTo>
                  <a:lnTo>
                    <a:pt x="1248203" y="6857996"/>
                  </a:lnTo>
                  <a:lnTo>
                    <a:pt x="1248203" y="0"/>
                  </a:lnTo>
                  <a:close/>
                </a:path>
              </a:pathLst>
            </a:custGeom>
            <a:solidFill>
              <a:srgbClr val="226192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372344" y="3590543"/>
              <a:ext cx="1816735" cy="3267710"/>
            </a:xfrm>
            <a:custGeom>
              <a:avLst/>
              <a:gdLst/>
              <a:ahLst/>
              <a:cxnLst/>
              <a:rect l="l" t="t" r="r" b="b"/>
              <a:pathLst>
                <a:path w="1816734" h="3267709">
                  <a:moveTo>
                    <a:pt x="1816607" y="0"/>
                  </a:moveTo>
                  <a:lnTo>
                    <a:pt x="0" y="3267455"/>
                  </a:lnTo>
                  <a:lnTo>
                    <a:pt x="1816607" y="3267455"/>
                  </a:lnTo>
                  <a:lnTo>
                    <a:pt x="1816607" y="0"/>
                  </a:lnTo>
                  <a:close/>
                </a:path>
              </a:pathLst>
            </a:custGeom>
            <a:solidFill>
              <a:srgbClr val="17AFE3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/>
          <p:nvPr/>
        </p:nvSpPr>
        <p:spPr>
          <a:xfrm>
            <a:off x="0" y="4012691"/>
            <a:ext cx="448309" cy="2845435"/>
          </a:xfrm>
          <a:custGeom>
            <a:avLst/>
            <a:gdLst/>
            <a:ahLst/>
            <a:cxnLst/>
            <a:rect l="l" t="t" r="r" b="b"/>
            <a:pathLst>
              <a:path w="448309" h="2845434">
                <a:moveTo>
                  <a:pt x="0" y="0"/>
                </a:moveTo>
                <a:lnTo>
                  <a:pt x="0" y="2845307"/>
                </a:lnTo>
                <a:lnTo>
                  <a:pt x="448056" y="2845307"/>
                </a:lnTo>
                <a:lnTo>
                  <a:pt x="0" y="0"/>
                </a:lnTo>
                <a:close/>
              </a:path>
            </a:pathLst>
          </a:custGeom>
          <a:solidFill>
            <a:srgbClr val="5FCAEE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" name="object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31691" y="1269491"/>
            <a:ext cx="3530586" cy="353210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6310" y="629158"/>
            <a:ext cx="254444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Introduction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56310" y="2187955"/>
            <a:ext cx="8368665" cy="3277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tabLst>
                <a:tab pos="354965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The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efficient markets hypothesis (EMH), popularly known as the Random </a:t>
            </a:r>
            <a:r>
              <a:rPr sz="1800" spc="-30" dirty="0">
                <a:solidFill>
                  <a:srgbClr val="404040"/>
                </a:solidFill>
                <a:latin typeface="Trebuchet MS"/>
                <a:cs typeface="Trebuchet MS"/>
              </a:rPr>
              <a:t>Walk </a:t>
            </a:r>
            <a:r>
              <a:rPr sz="1800" spc="-5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35" dirty="0">
                <a:solidFill>
                  <a:srgbClr val="404040"/>
                </a:solidFill>
                <a:latin typeface="Trebuchet MS"/>
                <a:cs typeface="Trebuchet MS"/>
              </a:rPr>
              <a:t>Theory,</a:t>
            </a:r>
            <a:endParaRPr sz="1800">
              <a:latin typeface="Trebuchet MS"/>
              <a:cs typeface="Trebuchet MS"/>
            </a:endParaRPr>
          </a:p>
          <a:p>
            <a:pPr marL="355600" marR="160655" indent="-3429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states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that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share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price fluctuation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are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random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do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not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follow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 any regular </a:t>
            </a:r>
            <a:r>
              <a:rPr sz="1800" spc="-5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pattern</a:t>
            </a:r>
            <a:endParaRPr sz="1800">
              <a:latin typeface="Trebuchet MS"/>
              <a:cs typeface="Trebuchet MS"/>
            </a:endParaRPr>
          </a:p>
          <a:p>
            <a:pPr marL="355600" marR="243204" indent="-3429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It is the proposition that current stock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prices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fully reflect available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information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about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value</a:t>
            </a:r>
            <a:r>
              <a:rPr sz="1800" spc="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the firm,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there</a:t>
            </a:r>
            <a:r>
              <a:rPr sz="1800" spc="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no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way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to earn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excess </a:t>
            </a:r>
            <a:r>
              <a:rPr sz="1800" spc="-5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profits,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(more than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market</a:t>
            </a:r>
            <a:r>
              <a:rPr sz="1800" spc="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overall),</a:t>
            </a:r>
            <a:r>
              <a:rPr sz="1800" spc="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by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using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this information.</a:t>
            </a:r>
            <a:endParaRPr sz="1800">
              <a:latin typeface="Trebuchet MS"/>
              <a:cs typeface="Trebuchet MS"/>
            </a:endParaRPr>
          </a:p>
          <a:p>
            <a:pPr marL="355600" marR="372745" indent="-342900">
              <a:lnSpc>
                <a:spcPct val="100000"/>
              </a:lnSpc>
              <a:spcBef>
                <a:spcPts val="1015"/>
              </a:spcBef>
              <a:tabLst>
                <a:tab pos="354965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It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suggests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that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profiting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from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predicting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price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movements</a:t>
            </a:r>
            <a:r>
              <a:rPr sz="1800" spc="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1800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very</a:t>
            </a:r>
            <a:r>
              <a:rPr sz="1800" spc="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difficult </a:t>
            </a:r>
            <a:r>
              <a:rPr sz="1800" spc="-5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30" dirty="0">
                <a:solidFill>
                  <a:srgbClr val="404040"/>
                </a:solidFill>
                <a:latin typeface="Trebuchet MS"/>
                <a:cs typeface="Trebuchet MS"/>
              </a:rPr>
              <a:t>unlikely.</a:t>
            </a:r>
            <a:endParaRPr sz="1800">
              <a:latin typeface="Trebuchet MS"/>
              <a:cs typeface="Trebuchet MS"/>
            </a:endParaRPr>
          </a:p>
          <a:p>
            <a:pPr marL="763905">
              <a:lnSpc>
                <a:spcPct val="100000"/>
              </a:lnSpc>
              <a:spcBef>
                <a:spcPts val="994"/>
              </a:spcBef>
            </a:pP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“no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one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can predictably</a:t>
            </a:r>
            <a:r>
              <a:rPr sz="1800" spc="-3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outperform</a:t>
            </a:r>
            <a:r>
              <a:rPr sz="1800" spc="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market”</a:t>
            </a:r>
            <a:endParaRPr sz="1800">
              <a:latin typeface="Trebuchet MS"/>
              <a:cs typeface="Trebuchet MS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80303" y="488885"/>
            <a:ext cx="1995539" cy="135682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3008122"/>
            <a:ext cx="8044180" cy="3850004"/>
            <a:chOff x="0" y="3008122"/>
            <a:chExt cx="8044180" cy="3850004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3080004"/>
              <a:ext cx="2735580" cy="1368552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4568190" y="3018282"/>
              <a:ext cx="3465829" cy="1899285"/>
            </a:xfrm>
            <a:custGeom>
              <a:avLst/>
              <a:gdLst/>
              <a:ahLst/>
              <a:cxnLst/>
              <a:rect l="l" t="t" r="r" b="b"/>
              <a:pathLst>
                <a:path w="3465829" h="1899285">
                  <a:moveTo>
                    <a:pt x="2516124" y="0"/>
                  </a:moveTo>
                  <a:lnTo>
                    <a:pt x="2516124" y="237362"/>
                  </a:lnTo>
                  <a:lnTo>
                    <a:pt x="0" y="237362"/>
                  </a:lnTo>
                  <a:lnTo>
                    <a:pt x="0" y="1661540"/>
                  </a:lnTo>
                  <a:lnTo>
                    <a:pt x="2516124" y="1661540"/>
                  </a:lnTo>
                  <a:lnTo>
                    <a:pt x="2516124" y="1898903"/>
                  </a:lnTo>
                  <a:lnTo>
                    <a:pt x="3465576" y="949451"/>
                  </a:lnTo>
                  <a:lnTo>
                    <a:pt x="2516124" y="0"/>
                  </a:lnTo>
                  <a:close/>
                </a:path>
              </a:pathLst>
            </a:custGeom>
            <a:solidFill>
              <a:srgbClr val="D2EBF8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68190" y="3018282"/>
              <a:ext cx="3465829" cy="1899285"/>
            </a:xfrm>
            <a:custGeom>
              <a:avLst/>
              <a:gdLst/>
              <a:ahLst/>
              <a:cxnLst/>
              <a:rect l="l" t="t" r="r" b="b"/>
              <a:pathLst>
                <a:path w="3465829" h="1899285">
                  <a:moveTo>
                    <a:pt x="0" y="237362"/>
                  </a:moveTo>
                  <a:lnTo>
                    <a:pt x="2516124" y="237362"/>
                  </a:lnTo>
                  <a:lnTo>
                    <a:pt x="2516124" y="0"/>
                  </a:lnTo>
                  <a:lnTo>
                    <a:pt x="3465576" y="949451"/>
                  </a:lnTo>
                  <a:lnTo>
                    <a:pt x="2516124" y="1898903"/>
                  </a:lnTo>
                  <a:lnTo>
                    <a:pt x="2516124" y="1661540"/>
                  </a:lnTo>
                  <a:lnTo>
                    <a:pt x="0" y="1661540"/>
                  </a:lnTo>
                  <a:lnTo>
                    <a:pt x="0" y="237362"/>
                  </a:lnTo>
                  <a:close/>
                </a:path>
              </a:pathLst>
            </a:custGeom>
            <a:ln w="19812">
              <a:solidFill>
                <a:srgbClr val="D2EBF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56310" y="629158"/>
            <a:ext cx="30245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Basic</a:t>
            </a:r>
            <a:r>
              <a:rPr spc="-70" dirty="0"/>
              <a:t> </a:t>
            </a:r>
            <a:r>
              <a:rPr spc="-5" dirty="0"/>
              <a:t>concepts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756310" y="1514983"/>
            <a:ext cx="7727315" cy="1249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tabLst>
                <a:tab pos="354965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Market efficiency :The accuracy and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speed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with which in which market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translates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expectation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into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prices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are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termed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are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market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efficiency</a:t>
            </a:r>
            <a:endParaRPr sz="1800">
              <a:latin typeface="Trebuchet MS"/>
              <a:cs typeface="Trebuchet MS"/>
            </a:endParaRPr>
          </a:p>
          <a:p>
            <a:pPr marL="355600" marR="14604" indent="-3429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market is said to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be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“efficient” if prices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adjust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quickly and,on average, </a:t>
            </a:r>
            <a:r>
              <a:rPr sz="1800" spc="-5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without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bias,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to new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information.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64760" y="3218433"/>
            <a:ext cx="2739390" cy="1153160"/>
          </a:xfrm>
          <a:prstGeom prst="rect">
            <a:avLst/>
          </a:prstGeom>
        </p:spPr>
        <p:txBody>
          <a:bodyPr vert="horz" wrap="square" lIns="0" tIns="45719" rIns="0" bIns="0" rtlCol="0">
            <a:spAutoFit/>
          </a:bodyPr>
          <a:lstStyle/>
          <a:p>
            <a:pPr marL="184785" marR="85725" indent="-172720">
              <a:lnSpc>
                <a:spcPts val="1670"/>
              </a:lnSpc>
              <a:spcBef>
                <a:spcPts val="359"/>
              </a:spcBef>
              <a:buChar char="•"/>
              <a:tabLst>
                <a:tab pos="185420" algn="l"/>
              </a:tabLst>
            </a:pPr>
            <a:r>
              <a:rPr sz="1600" spc="-5" dirty="0">
                <a:latin typeface="Trebuchet MS"/>
                <a:cs typeface="Trebuchet MS"/>
              </a:rPr>
              <a:t>Measured by factors such a </a:t>
            </a:r>
            <a:r>
              <a:rPr sz="1600" spc="-470" dirty="0">
                <a:latin typeface="Trebuchet MS"/>
                <a:cs typeface="Trebuchet MS"/>
              </a:rPr>
              <a:t> </a:t>
            </a:r>
            <a:r>
              <a:rPr sz="1600" spc="-5" dirty="0">
                <a:latin typeface="Trebuchet MS"/>
                <a:cs typeface="Trebuchet MS"/>
              </a:rPr>
              <a:t>time taken </a:t>
            </a:r>
            <a:r>
              <a:rPr sz="1600" dirty="0">
                <a:latin typeface="Trebuchet MS"/>
                <a:cs typeface="Trebuchet MS"/>
              </a:rPr>
              <a:t>to </a:t>
            </a:r>
            <a:r>
              <a:rPr sz="1600" spc="-5" dirty="0">
                <a:latin typeface="Trebuchet MS"/>
                <a:cs typeface="Trebuchet MS"/>
              </a:rPr>
              <a:t>execute the </a:t>
            </a:r>
            <a:r>
              <a:rPr sz="1600" dirty="0">
                <a:latin typeface="Trebuchet MS"/>
                <a:cs typeface="Trebuchet MS"/>
              </a:rPr>
              <a:t> </a:t>
            </a:r>
            <a:r>
              <a:rPr sz="1600" spc="-40" dirty="0">
                <a:latin typeface="Trebuchet MS"/>
                <a:cs typeface="Trebuchet MS"/>
              </a:rPr>
              <a:t>order,</a:t>
            </a:r>
            <a:r>
              <a:rPr sz="1600" spc="-15" dirty="0">
                <a:latin typeface="Trebuchet MS"/>
                <a:cs typeface="Trebuchet MS"/>
              </a:rPr>
              <a:t> </a:t>
            </a:r>
            <a:r>
              <a:rPr sz="1600" spc="-10" dirty="0">
                <a:latin typeface="Trebuchet MS"/>
                <a:cs typeface="Trebuchet MS"/>
              </a:rPr>
              <a:t>no.of</a:t>
            </a:r>
            <a:r>
              <a:rPr sz="1600" spc="15" dirty="0">
                <a:latin typeface="Trebuchet MS"/>
                <a:cs typeface="Trebuchet MS"/>
              </a:rPr>
              <a:t> </a:t>
            </a:r>
            <a:r>
              <a:rPr sz="1600" spc="-10" dirty="0">
                <a:latin typeface="Trebuchet MS"/>
                <a:cs typeface="Trebuchet MS"/>
              </a:rPr>
              <a:t>bad </a:t>
            </a:r>
            <a:r>
              <a:rPr sz="1600" spc="-5" dirty="0">
                <a:latin typeface="Trebuchet MS"/>
                <a:cs typeface="Trebuchet MS"/>
              </a:rPr>
              <a:t>delivery</a:t>
            </a:r>
            <a:endParaRPr sz="1600">
              <a:latin typeface="Trebuchet MS"/>
              <a:cs typeface="Trebuchet MS"/>
            </a:endParaRPr>
          </a:p>
          <a:p>
            <a:pPr marL="184785" marR="5080" indent="-172720">
              <a:lnSpc>
                <a:spcPts val="1670"/>
              </a:lnSpc>
              <a:spcBef>
                <a:spcPts val="280"/>
              </a:spcBef>
              <a:buChar char="•"/>
              <a:tabLst>
                <a:tab pos="185420" algn="l"/>
              </a:tabLst>
            </a:pPr>
            <a:r>
              <a:rPr sz="1600" spc="-10" dirty="0">
                <a:latin typeface="Trebuchet MS"/>
                <a:cs typeface="Trebuchet MS"/>
              </a:rPr>
              <a:t>EMH</a:t>
            </a:r>
            <a:r>
              <a:rPr sz="1600" spc="-5" dirty="0">
                <a:latin typeface="Trebuchet MS"/>
                <a:cs typeface="Trebuchet MS"/>
              </a:rPr>
              <a:t> Does</a:t>
            </a:r>
            <a:r>
              <a:rPr sz="1600" dirty="0">
                <a:latin typeface="Trebuchet MS"/>
                <a:cs typeface="Trebuchet MS"/>
              </a:rPr>
              <a:t> </a:t>
            </a:r>
            <a:r>
              <a:rPr sz="1600" spc="-10" dirty="0">
                <a:latin typeface="Trebuchet MS"/>
                <a:cs typeface="Trebuchet MS"/>
              </a:rPr>
              <a:t>not</a:t>
            </a:r>
            <a:r>
              <a:rPr sz="1600" spc="-15" dirty="0">
                <a:latin typeface="Trebuchet MS"/>
                <a:cs typeface="Trebuchet MS"/>
              </a:rPr>
              <a:t> </a:t>
            </a:r>
            <a:r>
              <a:rPr sz="1600" spc="-5" dirty="0">
                <a:latin typeface="Trebuchet MS"/>
                <a:cs typeface="Trebuchet MS"/>
              </a:rPr>
              <a:t>deal</a:t>
            </a:r>
            <a:r>
              <a:rPr sz="1600" dirty="0">
                <a:latin typeface="Trebuchet MS"/>
                <a:cs typeface="Trebuchet MS"/>
              </a:rPr>
              <a:t> </a:t>
            </a:r>
            <a:r>
              <a:rPr sz="1600" spc="-5" dirty="0">
                <a:latin typeface="Trebuchet MS"/>
                <a:cs typeface="Trebuchet MS"/>
              </a:rPr>
              <a:t>with</a:t>
            </a:r>
            <a:r>
              <a:rPr sz="1600" spc="-15" dirty="0">
                <a:latin typeface="Trebuchet MS"/>
                <a:cs typeface="Trebuchet MS"/>
              </a:rPr>
              <a:t> </a:t>
            </a:r>
            <a:r>
              <a:rPr sz="1600" spc="-5" dirty="0">
                <a:latin typeface="Trebuchet MS"/>
                <a:cs typeface="Trebuchet MS"/>
              </a:rPr>
              <a:t>this </a:t>
            </a:r>
            <a:r>
              <a:rPr sz="1600" spc="-465" dirty="0">
                <a:latin typeface="Trebuchet MS"/>
                <a:cs typeface="Trebuchet MS"/>
              </a:rPr>
              <a:t> </a:t>
            </a:r>
            <a:r>
              <a:rPr sz="1600" spc="-5" dirty="0">
                <a:latin typeface="Trebuchet MS"/>
                <a:cs typeface="Trebuchet MS"/>
              </a:rPr>
              <a:t>efficiency</a:t>
            </a:r>
            <a:endParaRPr sz="1600">
              <a:latin typeface="Trebuchet MS"/>
              <a:cs typeface="Trebuchet MS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246122" y="3376929"/>
            <a:ext cx="2332355" cy="1181735"/>
            <a:chOff x="2246122" y="3376929"/>
            <a:chExt cx="2332355" cy="1181735"/>
          </a:xfrm>
        </p:grpSpPr>
        <p:sp>
          <p:nvSpPr>
            <p:cNvPr id="10" name="object 10"/>
            <p:cNvSpPr/>
            <p:nvPr/>
          </p:nvSpPr>
          <p:spPr>
            <a:xfrm>
              <a:off x="2256282" y="3387089"/>
              <a:ext cx="2312035" cy="1161415"/>
            </a:xfrm>
            <a:custGeom>
              <a:avLst/>
              <a:gdLst/>
              <a:ahLst/>
              <a:cxnLst/>
              <a:rect l="l" t="t" r="r" b="b"/>
              <a:pathLst>
                <a:path w="2312035" h="1161414">
                  <a:moveTo>
                    <a:pt x="2118360" y="0"/>
                  </a:moveTo>
                  <a:lnTo>
                    <a:pt x="193548" y="0"/>
                  </a:lnTo>
                  <a:lnTo>
                    <a:pt x="149156" y="5109"/>
                  </a:lnTo>
                  <a:lnTo>
                    <a:pt x="108412" y="19665"/>
                  </a:lnTo>
                  <a:lnTo>
                    <a:pt x="72476" y="42507"/>
                  </a:lnTo>
                  <a:lnTo>
                    <a:pt x="42507" y="72476"/>
                  </a:lnTo>
                  <a:lnTo>
                    <a:pt x="19665" y="108412"/>
                  </a:lnTo>
                  <a:lnTo>
                    <a:pt x="5109" y="149156"/>
                  </a:lnTo>
                  <a:lnTo>
                    <a:pt x="0" y="193548"/>
                  </a:lnTo>
                  <a:lnTo>
                    <a:pt x="0" y="967740"/>
                  </a:lnTo>
                  <a:lnTo>
                    <a:pt x="5109" y="1012131"/>
                  </a:lnTo>
                  <a:lnTo>
                    <a:pt x="19665" y="1052875"/>
                  </a:lnTo>
                  <a:lnTo>
                    <a:pt x="42507" y="1088811"/>
                  </a:lnTo>
                  <a:lnTo>
                    <a:pt x="72476" y="1118780"/>
                  </a:lnTo>
                  <a:lnTo>
                    <a:pt x="108412" y="1141622"/>
                  </a:lnTo>
                  <a:lnTo>
                    <a:pt x="149156" y="1156178"/>
                  </a:lnTo>
                  <a:lnTo>
                    <a:pt x="193548" y="1161288"/>
                  </a:lnTo>
                  <a:lnTo>
                    <a:pt x="2118360" y="1161288"/>
                  </a:lnTo>
                  <a:lnTo>
                    <a:pt x="2162751" y="1156178"/>
                  </a:lnTo>
                  <a:lnTo>
                    <a:pt x="2203495" y="1141622"/>
                  </a:lnTo>
                  <a:lnTo>
                    <a:pt x="2239431" y="1118780"/>
                  </a:lnTo>
                  <a:lnTo>
                    <a:pt x="2269400" y="1088811"/>
                  </a:lnTo>
                  <a:lnTo>
                    <a:pt x="2292242" y="1052875"/>
                  </a:lnTo>
                  <a:lnTo>
                    <a:pt x="2306798" y="1012131"/>
                  </a:lnTo>
                  <a:lnTo>
                    <a:pt x="2311908" y="967740"/>
                  </a:lnTo>
                  <a:lnTo>
                    <a:pt x="2311908" y="193548"/>
                  </a:lnTo>
                  <a:lnTo>
                    <a:pt x="2306798" y="149156"/>
                  </a:lnTo>
                  <a:lnTo>
                    <a:pt x="2292242" y="108412"/>
                  </a:lnTo>
                  <a:lnTo>
                    <a:pt x="2269400" y="72476"/>
                  </a:lnTo>
                  <a:lnTo>
                    <a:pt x="2239431" y="42507"/>
                  </a:lnTo>
                  <a:lnTo>
                    <a:pt x="2203495" y="19665"/>
                  </a:lnTo>
                  <a:lnTo>
                    <a:pt x="2162751" y="5109"/>
                  </a:lnTo>
                  <a:lnTo>
                    <a:pt x="2118360" y="0"/>
                  </a:lnTo>
                  <a:close/>
                </a:path>
              </a:pathLst>
            </a:custGeom>
            <a:solidFill>
              <a:srgbClr val="5FCA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256282" y="3387089"/>
              <a:ext cx="2312035" cy="1161415"/>
            </a:xfrm>
            <a:custGeom>
              <a:avLst/>
              <a:gdLst/>
              <a:ahLst/>
              <a:cxnLst/>
              <a:rect l="l" t="t" r="r" b="b"/>
              <a:pathLst>
                <a:path w="2312035" h="1161414">
                  <a:moveTo>
                    <a:pt x="0" y="193548"/>
                  </a:moveTo>
                  <a:lnTo>
                    <a:pt x="5109" y="149156"/>
                  </a:lnTo>
                  <a:lnTo>
                    <a:pt x="19665" y="108412"/>
                  </a:lnTo>
                  <a:lnTo>
                    <a:pt x="42507" y="72476"/>
                  </a:lnTo>
                  <a:lnTo>
                    <a:pt x="72476" y="42507"/>
                  </a:lnTo>
                  <a:lnTo>
                    <a:pt x="108412" y="19665"/>
                  </a:lnTo>
                  <a:lnTo>
                    <a:pt x="149156" y="5109"/>
                  </a:lnTo>
                  <a:lnTo>
                    <a:pt x="193548" y="0"/>
                  </a:lnTo>
                  <a:lnTo>
                    <a:pt x="2118360" y="0"/>
                  </a:lnTo>
                  <a:lnTo>
                    <a:pt x="2162751" y="5109"/>
                  </a:lnTo>
                  <a:lnTo>
                    <a:pt x="2203495" y="19665"/>
                  </a:lnTo>
                  <a:lnTo>
                    <a:pt x="2239431" y="42507"/>
                  </a:lnTo>
                  <a:lnTo>
                    <a:pt x="2269400" y="72476"/>
                  </a:lnTo>
                  <a:lnTo>
                    <a:pt x="2292242" y="108412"/>
                  </a:lnTo>
                  <a:lnTo>
                    <a:pt x="2306798" y="149156"/>
                  </a:lnTo>
                  <a:lnTo>
                    <a:pt x="2311908" y="193548"/>
                  </a:lnTo>
                  <a:lnTo>
                    <a:pt x="2311908" y="967740"/>
                  </a:lnTo>
                  <a:lnTo>
                    <a:pt x="2306798" y="1012131"/>
                  </a:lnTo>
                  <a:lnTo>
                    <a:pt x="2292242" y="1052875"/>
                  </a:lnTo>
                  <a:lnTo>
                    <a:pt x="2269400" y="1088811"/>
                  </a:lnTo>
                  <a:lnTo>
                    <a:pt x="2239431" y="1118780"/>
                  </a:lnTo>
                  <a:lnTo>
                    <a:pt x="2203495" y="1141622"/>
                  </a:lnTo>
                  <a:lnTo>
                    <a:pt x="2162751" y="1156178"/>
                  </a:lnTo>
                  <a:lnTo>
                    <a:pt x="2118360" y="1161288"/>
                  </a:lnTo>
                  <a:lnTo>
                    <a:pt x="193548" y="1161288"/>
                  </a:lnTo>
                  <a:lnTo>
                    <a:pt x="149156" y="1156178"/>
                  </a:lnTo>
                  <a:lnTo>
                    <a:pt x="108412" y="1141622"/>
                  </a:lnTo>
                  <a:lnTo>
                    <a:pt x="72476" y="1118780"/>
                  </a:lnTo>
                  <a:lnTo>
                    <a:pt x="42507" y="1088811"/>
                  </a:lnTo>
                  <a:lnTo>
                    <a:pt x="19665" y="1052875"/>
                  </a:lnTo>
                  <a:lnTo>
                    <a:pt x="5109" y="1012131"/>
                  </a:lnTo>
                  <a:lnTo>
                    <a:pt x="0" y="967740"/>
                  </a:lnTo>
                  <a:lnTo>
                    <a:pt x="0" y="193548"/>
                  </a:lnTo>
                  <a:close/>
                </a:path>
              </a:pathLst>
            </a:custGeom>
            <a:ln w="198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2596133" y="3583685"/>
            <a:ext cx="1632585" cy="70993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140335" marR="5080" indent="-128270">
              <a:lnSpc>
                <a:spcPts val="2510"/>
              </a:lnSpc>
              <a:spcBef>
                <a:spcPts val="490"/>
              </a:spcBef>
            </a:pPr>
            <a:r>
              <a:rPr sz="2400" dirty="0">
                <a:solidFill>
                  <a:srgbClr val="FFFFFF"/>
                </a:solidFill>
                <a:latin typeface="Trebuchet MS"/>
                <a:cs typeface="Trebuchet MS"/>
              </a:rPr>
              <a:t>Operatio</a:t>
            </a:r>
            <a:r>
              <a:rPr sz="2400" spc="-1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400" spc="-5" dirty="0">
                <a:solidFill>
                  <a:srgbClr val="FFFFFF"/>
                </a:solidFill>
                <a:latin typeface="Trebuchet MS"/>
                <a:cs typeface="Trebuchet MS"/>
              </a:rPr>
              <a:t>al  efficiency</a:t>
            </a:r>
            <a:endParaRPr sz="2400">
              <a:latin typeface="Trebuchet MS"/>
              <a:cs typeface="Trebuchet MS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4556505" y="5022850"/>
            <a:ext cx="3493770" cy="1183640"/>
            <a:chOff x="4556505" y="5022850"/>
            <a:chExt cx="3493770" cy="1183640"/>
          </a:xfrm>
        </p:grpSpPr>
        <p:sp>
          <p:nvSpPr>
            <p:cNvPr id="14" name="object 14"/>
            <p:cNvSpPr/>
            <p:nvPr/>
          </p:nvSpPr>
          <p:spPr>
            <a:xfrm>
              <a:off x="4566665" y="5033010"/>
              <a:ext cx="3473450" cy="1163320"/>
            </a:xfrm>
            <a:custGeom>
              <a:avLst/>
              <a:gdLst/>
              <a:ahLst/>
              <a:cxnLst/>
              <a:rect l="l" t="t" r="r" b="b"/>
              <a:pathLst>
                <a:path w="3473450" h="1163320">
                  <a:moveTo>
                    <a:pt x="2891790" y="0"/>
                  </a:moveTo>
                  <a:lnTo>
                    <a:pt x="2891790" y="145287"/>
                  </a:lnTo>
                  <a:lnTo>
                    <a:pt x="0" y="145287"/>
                  </a:lnTo>
                  <a:lnTo>
                    <a:pt x="0" y="1017460"/>
                  </a:lnTo>
                  <a:lnTo>
                    <a:pt x="2891790" y="1017460"/>
                  </a:lnTo>
                  <a:lnTo>
                    <a:pt x="2891790" y="1162811"/>
                  </a:lnTo>
                  <a:lnTo>
                    <a:pt x="3473195" y="581405"/>
                  </a:lnTo>
                  <a:lnTo>
                    <a:pt x="2891790" y="0"/>
                  </a:lnTo>
                  <a:close/>
                </a:path>
              </a:pathLst>
            </a:custGeom>
            <a:solidFill>
              <a:srgbClr val="D2EBF8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566665" y="5033010"/>
              <a:ext cx="3473450" cy="1163320"/>
            </a:xfrm>
            <a:custGeom>
              <a:avLst/>
              <a:gdLst/>
              <a:ahLst/>
              <a:cxnLst/>
              <a:rect l="l" t="t" r="r" b="b"/>
              <a:pathLst>
                <a:path w="3473450" h="1163320">
                  <a:moveTo>
                    <a:pt x="0" y="145287"/>
                  </a:moveTo>
                  <a:lnTo>
                    <a:pt x="2891790" y="145287"/>
                  </a:lnTo>
                  <a:lnTo>
                    <a:pt x="2891790" y="0"/>
                  </a:lnTo>
                  <a:lnTo>
                    <a:pt x="3473195" y="581405"/>
                  </a:lnTo>
                  <a:lnTo>
                    <a:pt x="2891790" y="1162811"/>
                  </a:lnTo>
                  <a:lnTo>
                    <a:pt x="2891790" y="1017460"/>
                  </a:lnTo>
                  <a:lnTo>
                    <a:pt x="0" y="1017460"/>
                  </a:lnTo>
                  <a:lnTo>
                    <a:pt x="0" y="145287"/>
                  </a:lnTo>
                  <a:close/>
                </a:path>
              </a:pathLst>
            </a:custGeom>
            <a:ln w="19812">
              <a:solidFill>
                <a:srgbClr val="D2EBF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4563617" y="5141467"/>
            <a:ext cx="2694940" cy="69278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84785" marR="5080" indent="-172720">
              <a:lnSpc>
                <a:spcPct val="86900"/>
              </a:lnSpc>
              <a:spcBef>
                <a:spcPts val="345"/>
              </a:spcBef>
              <a:buChar char="•"/>
              <a:tabLst>
                <a:tab pos="185420" algn="l"/>
              </a:tabLst>
            </a:pPr>
            <a:r>
              <a:rPr sz="1600" spc="-5" dirty="0">
                <a:latin typeface="Trebuchet MS"/>
                <a:cs typeface="Trebuchet MS"/>
              </a:rPr>
              <a:t>Measure of swiftness or the </a:t>
            </a:r>
            <a:r>
              <a:rPr sz="1600" spc="-470" dirty="0">
                <a:latin typeface="Trebuchet MS"/>
                <a:cs typeface="Trebuchet MS"/>
              </a:rPr>
              <a:t> </a:t>
            </a:r>
            <a:r>
              <a:rPr sz="1600" spc="-5" dirty="0">
                <a:latin typeface="Trebuchet MS"/>
                <a:cs typeface="Trebuchet MS"/>
              </a:rPr>
              <a:t>market reaction to new </a:t>
            </a:r>
            <a:r>
              <a:rPr sz="1600" dirty="0">
                <a:latin typeface="Trebuchet MS"/>
                <a:cs typeface="Trebuchet MS"/>
              </a:rPr>
              <a:t> </a:t>
            </a:r>
            <a:r>
              <a:rPr sz="1600" spc="-5" dirty="0">
                <a:latin typeface="Trebuchet MS"/>
                <a:cs typeface="Trebuchet MS"/>
              </a:rPr>
              <a:t>information</a:t>
            </a:r>
            <a:endParaRPr sz="1600">
              <a:latin typeface="Trebuchet MS"/>
              <a:cs typeface="Trebuchet MS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2241550" y="5022850"/>
            <a:ext cx="2335530" cy="1183640"/>
            <a:chOff x="2241550" y="5022850"/>
            <a:chExt cx="2335530" cy="1183640"/>
          </a:xfrm>
        </p:grpSpPr>
        <p:sp>
          <p:nvSpPr>
            <p:cNvPr id="18" name="object 18"/>
            <p:cNvSpPr/>
            <p:nvPr/>
          </p:nvSpPr>
          <p:spPr>
            <a:xfrm>
              <a:off x="2251710" y="5033010"/>
              <a:ext cx="2315210" cy="1163320"/>
            </a:xfrm>
            <a:custGeom>
              <a:avLst/>
              <a:gdLst/>
              <a:ahLst/>
              <a:cxnLst/>
              <a:rect l="l" t="t" r="r" b="b"/>
              <a:pathLst>
                <a:path w="2315210" h="1163320">
                  <a:moveTo>
                    <a:pt x="2121154" y="0"/>
                  </a:moveTo>
                  <a:lnTo>
                    <a:pt x="193801" y="0"/>
                  </a:lnTo>
                  <a:lnTo>
                    <a:pt x="149356" y="5117"/>
                  </a:lnTo>
                  <a:lnTo>
                    <a:pt x="108560" y="19693"/>
                  </a:lnTo>
                  <a:lnTo>
                    <a:pt x="72577" y="42567"/>
                  </a:lnTo>
                  <a:lnTo>
                    <a:pt x="42567" y="72577"/>
                  </a:lnTo>
                  <a:lnTo>
                    <a:pt x="19693" y="108560"/>
                  </a:lnTo>
                  <a:lnTo>
                    <a:pt x="5117" y="149356"/>
                  </a:lnTo>
                  <a:lnTo>
                    <a:pt x="0" y="193801"/>
                  </a:lnTo>
                  <a:lnTo>
                    <a:pt x="0" y="969009"/>
                  </a:lnTo>
                  <a:lnTo>
                    <a:pt x="5117" y="1013448"/>
                  </a:lnTo>
                  <a:lnTo>
                    <a:pt x="19693" y="1054242"/>
                  </a:lnTo>
                  <a:lnTo>
                    <a:pt x="42567" y="1090228"/>
                  </a:lnTo>
                  <a:lnTo>
                    <a:pt x="72577" y="1120244"/>
                  </a:lnTo>
                  <a:lnTo>
                    <a:pt x="108560" y="1143124"/>
                  </a:lnTo>
                  <a:lnTo>
                    <a:pt x="149356" y="1157705"/>
                  </a:lnTo>
                  <a:lnTo>
                    <a:pt x="193801" y="1162824"/>
                  </a:lnTo>
                  <a:lnTo>
                    <a:pt x="2121154" y="1162824"/>
                  </a:lnTo>
                  <a:lnTo>
                    <a:pt x="2165599" y="1157705"/>
                  </a:lnTo>
                  <a:lnTo>
                    <a:pt x="2206395" y="1143124"/>
                  </a:lnTo>
                  <a:lnTo>
                    <a:pt x="2242378" y="1120244"/>
                  </a:lnTo>
                  <a:lnTo>
                    <a:pt x="2272388" y="1090228"/>
                  </a:lnTo>
                  <a:lnTo>
                    <a:pt x="2295262" y="1054242"/>
                  </a:lnTo>
                  <a:lnTo>
                    <a:pt x="2309838" y="1013448"/>
                  </a:lnTo>
                  <a:lnTo>
                    <a:pt x="2314955" y="969009"/>
                  </a:lnTo>
                  <a:lnTo>
                    <a:pt x="2314955" y="193801"/>
                  </a:lnTo>
                  <a:lnTo>
                    <a:pt x="2309838" y="149356"/>
                  </a:lnTo>
                  <a:lnTo>
                    <a:pt x="2295262" y="108560"/>
                  </a:lnTo>
                  <a:lnTo>
                    <a:pt x="2272388" y="72577"/>
                  </a:lnTo>
                  <a:lnTo>
                    <a:pt x="2242378" y="42567"/>
                  </a:lnTo>
                  <a:lnTo>
                    <a:pt x="2206395" y="19693"/>
                  </a:lnTo>
                  <a:lnTo>
                    <a:pt x="2165599" y="5117"/>
                  </a:lnTo>
                  <a:lnTo>
                    <a:pt x="2121154" y="0"/>
                  </a:lnTo>
                  <a:close/>
                </a:path>
              </a:pathLst>
            </a:custGeom>
            <a:solidFill>
              <a:srgbClr val="5FCA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251710" y="5033010"/>
              <a:ext cx="2315210" cy="1163320"/>
            </a:xfrm>
            <a:custGeom>
              <a:avLst/>
              <a:gdLst/>
              <a:ahLst/>
              <a:cxnLst/>
              <a:rect l="l" t="t" r="r" b="b"/>
              <a:pathLst>
                <a:path w="2315210" h="1163320">
                  <a:moveTo>
                    <a:pt x="0" y="193801"/>
                  </a:moveTo>
                  <a:lnTo>
                    <a:pt x="5117" y="149356"/>
                  </a:lnTo>
                  <a:lnTo>
                    <a:pt x="19693" y="108560"/>
                  </a:lnTo>
                  <a:lnTo>
                    <a:pt x="42567" y="72577"/>
                  </a:lnTo>
                  <a:lnTo>
                    <a:pt x="72577" y="42567"/>
                  </a:lnTo>
                  <a:lnTo>
                    <a:pt x="108560" y="19693"/>
                  </a:lnTo>
                  <a:lnTo>
                    <a:pt x="149356" y="5117"/>
                  </a:lnTo>
                  <a:lnTo>
                    <a:pt x="193801" y="0"/>
                  </a:lnTo>
                  <a:lnTo>
                    <a:pt x="2121154" y="0"/>
                  </a:lnTo>
                  <a:lnTo>
                    <a:pt x="2165599" y="5117"/>
                  </a:lnTo>
                  <a:lnTo>
                    <a:pt x="2206395" y="19693"/>
                  </a:lnTo>
                  <a:lnTo>
                    <a:pt x="2242378" y="42567"/>
                  </a:lnTo>
                  <a:lnTo>
                    <a:pt x="2272388" y="72577"/>
                  </a:lnTo>
                  <a:lnTo>
                    <a:pt x="2295262" y="108560"/>
                  </a:lnTo>
                  <a:lnTo>
                    <a:pt x="2309838" y="149356"/>
                  </a:lnTo>
                  <a:lnTo>
                    <a:pt x="2314955" y="193801"/>
                  </a:lnTo>
                  <a:lnTo>
                    <a:pt x="2314955" y="969009"/>
                  </a:lnTo>
                  <a:lnTo>
                    <a:pt x="2309838" y="1013448"/>
                  </a:lnTo>
                  <a:lnTo>
                    <a:pt x="2295262" y="1054242"/>
                  </a:lnTo>
                  <a:lnTo>
                    <a:pt x="2272388" y="1090228"/>
                  </a:lnTo>
                  <a:lnTo>
                    <a:pt x="2242378" y="1120244"/>
                  </a:lnTo>
                  <a:lnTo>
                    <a:pt x="2206395" y="1143124"/>
                  </a:lnTo>
                  <a:lnTo>
                    <a:pt x="2165599" y="1157705"/>
                  </a:lnTo>
                  <a:lnTo>
                    <a:pt x="2121154" y="1162824"/>
                  </a:lnTo>
                  <a:lnTo>
                    <a:pt x="193801" y="1162824"/>
                  </a:lnTo>
                  <a:lnTo>
                    <a:pt x="149356" y="1157705"/>
                  </a:lnTo>
                  <a:lnTo>
                    <a:pt x="108560" y="1143124"/>
                  </a:lnTo>
                  <a:lnTo>
                    <a:pt x="72577" y="1120244"/>
                  </a:lnTo>
                  <a:lnTo>
                    <a:pt x="42567" y="1090228"/>
                  </a:lnTo>
                  <a:lnTo>
                    <a:pt x="19693" y="1054242"/>
                  </a:lnTo>
                  <a:lnTo>
                    <a:pt x="5117" y="1013448"/>
                  </a:lnTo>
                  <a:lnTo>
                    <a:pt x="0" y="969009"/>
                  </a:lnTo>
                  <a:lnTo>
                    <a:pt x="0" y="193801"/>
                  </a:lnTo>
                  <a:close/>
                </a:path>
              </a:pathLst>
            </a:custGeom>
            <a:ln w="198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2472944" y="5230114"/>
            <a:ext cx="1870075" cy="70993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259079" marR="5080" indent="-247015">
              <a:lnSpc>
                <a:spcPts val="2510"/>
              </a:lnSpc>
              <a:spcBef>
                <a:spcPts val="490"/>
              </a:spcBef>
            </a:pPr>
            <a:r>
              <a:rPr sz="2400" spc="-10" dirty="0">
                <a:solidFill>
                  <a:srgbClr val="FFFFFF"/>
                </a:solidFill>
                <a:latin typeface="Trebuchet MS"/>
                <a:cs typeface="Trebuchet MS"/>
              </a:rPr>
              <a:t>Informational </a:t>
            </a:r>
            <a:r>
              <a:rPr sz="2400" spc="-7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Trebuchet MS"/>
                <a:cs typeface="Trebuchet MS"/>
              </a:rPr>
              <a:t>efficiency</a:t>
            </a:r>
            <a:endParaRPr sz="2400">
              <a:latin typeface="Trebuchet MS"/>
              <a:cs typeface="Trebuchet MS"/>
            </a:endParaRPr>
          </a:p>
        </p:txBody>
      </p:sp>
      <p:pic>
        <p:nvPicPr>
          <p:cNvPr id="21" name="object 2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" y="4965191"/>
            <a:ext cx="1303020" cy="123901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87411" y="2625851"/>
            <a:ext cx="4704588" cy="269748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756310" y="629158"/>
            <a:ext cx="762190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5FCAEE"/>
                </a:solidFill>
                <a:latin typeface="Trebuchet MS"/>
                <a:cs typeface="Trebuchet MS"/>
              </a:rPr>
              <a:t>THREE</a:t>
            </a:r>
            <a:r>
              <a:rPr sz="3600" b="1" spc="-20" dirty="0">
                <a:solidFill>
                  <a:srgbClr val="5FCAEE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5FCAEE"/>
                </a:solidFill>
                <a:latin typeface="Trebuchet MS"/>
                <a:cs typeface="Trebuchet MS"/>
              </a:rPr>
              <a:t>VERSIONS</a:t>
            </a:r>
            <a:r>
              <a:rPr sz="3600" b="1" spc="-15" dirty="0">
                <a:solidFill>
                  <a:srgbClr val="5FCAEE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5FCAEE"/>
                </a:solidFill>
                <a:latin typeface="Trebuchet MS"/>
                <a:cs typeface="Trebuchet MS"/>
              </a:rPr>
              <a:t>OF</a:t>
            </a:r>
            <a:r>
              <a:rPr sz="3600" b="1" spc="-70" dirty="0">
                <a:solidFill>
                  <a:srgbClr val="5FCAEE"/>
                </a:solidFill>
                <a:latin typeface="Trebuchet MS"/>
                <a:cs typeface="Trebuchet MS"/>
              </a:rPr>
              <a:t> </a:t>
            </a:r>
            <a:r>
              <a:rPr sz="3600" b="1" dirty="0">
                <a:solidFill>
                  <a:srgbClr val="5FCAEE"/>
                </a:solidFill>
                <a:latin typeface="Trebuchet MS"/>
                <a:cs typeface="Trebuchet MS"/>
              </a:rPr>
              <a:t>THE</a:t>
            </a:r>
            <a:r>
              <a:rPr sz="3600" b="1" spc="-20" dirty="0">
                <a:solidFill>
                  <a:srgbClr val="5FCAEE"/>
                </a:solidFill>
                <a:latin typeface="Trebuchet MS"/>
                <a:cs typeface="Trebuchet MS"/>
              </a:rPr>
              <a:t> </a:t>
            </a:r>
            <a:r>
              <a:rPr sz="3600" b="1" dirty="0">
                <a:solidFill>
                  <a:srgbClr val="5FCAEE"/>
                </a:solidFill>
                <a:latin typeface="Trebuchet MS"/>
                <a:cs typeface="Trebuchet MS"/>
              </a:rPr>
              <a:t>EFFICIENT </a:t>
            </a:r>
            <a:r>
              <a:rPr sz="3600" b="1" spc="-1070" dirty="0">
                <a:solidFill>
                  <a:srgbClr val="5FCAEE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5FCAEE"/>
                </a:solidFill>
                <a:latin typeface="Trebuchet MS"/>
                <a:cs typeface="Trebuchet MS"/>
              </a:rPr>
              <a:t>MARKETS</a:t>
            </a:r>
            <a:r>
              <a:rPr sz="3600" b="1" spc="-10" dirty="0">
                <a:solidFill>
                  <a:srgbClr val="5FCAEE"/>
                </a:solidFill>
                <a:latin typeface="Trebuchet MS"/>
                <a:cs typeface="Trebuchet MS"/>
              </a:rPr>
              <a:t> </a:t>
            </a:r>
            <a:r>
              <a:rPr sz="3600" b="1" dirty="0">
                <a:solidFill>
                  <a:srgbClr val="5FCAEE"/>
                </a:solidFill>
                <a:latin typeface="Trebuchet MS"/>
                <a:cs typeface="Trebuchet MS"/>
              </a:rPr>
              <a:t>HYPOTHESIS</a:t>
            </a:r>
            <a:endParaRPr sz="3600">
              <a:latin typeface="Trebuchet MS"/>
              <a:cs typeface="Trebuchet MS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2968498" y="1912366"/>
            <a:ext cx="4781550" cy="1292860"/>
            <a:chOff x="2968498" y="1912366"/>
            <a:chExt cx="4781550" cy="1292860"/>
          </a:xfrm>
        </p:grpSpPr>
        <p:sp>
          <p:nvSpPr>
            <p:cNvPr id="5" name="object 5"/>
            <p:cNvSpPr/>
            <p:nvPr/>
          </p:nvSpPr>
          <p:spPr>
            <a:xfrm>
              <a:off x="2978658" y="1922526"/>
              <a:ext cx="4761230" cy="1272540"/>
            </a:xfrm>
            <a:custGeom>
              <a:avLst/>
              <a:gdLst/>
              <a:ahLst/>
              <a:cxnLst/>
              <a:rect l="l" t="t" r="r" b="b"/>
              <a:pathLst>
                <a:path w="4761230" h="1272539">
                  <a:moveTo>
                    <a:pt x="4548886" y="0"/>
                  </a:moveTo>
                  <a:lnTo>
                    <a:pt x="0" y="0"/>
                  </a:lnTo>
                  <a:lnTo>
                    <a:pt x="0" y="1272539"/>
                  </a:lnTo>
                  <a:lnTo>
                    <a:pt x="4548886" y="1272539"/>
                  </a:lnTo>
                  <a:lnTo>
                    <a:pt x="4597503" y="1266936"/>
                  </a:lnTo>
                  <a:lnTo>
                    <a:pt x="4642140" y="1250975"/>
                  </a:lnTo>
                  <a:lnTo>
                    <a:pt x="4681520" y="1225933"/>
                  </a:lnTo>
                  <a:lnTo>
                    <a:pt x="4714369" y="1193084"/>
                  </a:lnTo>
                  <a:lnTo>
                    <a:pt x="4739411" y="1153704"/>
                  </a:lnTo>
                  <a:lnTo>
                    <a:pt x="4755372" y="1109067"/>
                  </a:lnTo>
                  <a:lnTo>
                    <a:pt x="4760976" y="1060450"/>
                  </a:lnTo>
                  <a:lnTo>
                    <a:pt x="4760976" y="212089"/>
                  </a:lnTo>
                  <a:lnTo>
                    <a:pt x="4755372" y="163472"/>
                  </a:lnTo>
                  <a:lnTo>
                    <a:pt x="4739411" y="118835"/>
                  </a:lnTo>
                  <a:lnTo>
                    <a:pt x="4714369" y="79455"/>
                  </a:lnTo>
                  <a:lnTo>
                    <a:pt x="4681520" y="46606"/>
                  </a:lnTo>
                  <a:lnTo>
                    <a:pt x="4642140" y="21564"/>
                  </a:lnTo>
                  <a:lnTo>
                    <a:pt x="4597503" y="5603"/>
                  </a:lnTo>
                  <a:lnTo>
                    <a:pt x="4548886" y="0"/>
                  </a:lnTo>
                  <a:close/>
                </a:path>
              </a:pathLst>
            </a:custGeom>
            <a:solidFill>
              <a:srgbClr val="D2EBF8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978658" y="1922526"/>
              <a:ext cx="4761230" cy="1272540"/>
            </a:xfrm>
            <a:custGeom>
              <a:avLst/>
              <a:gdLst/>
              <a:ahLst/>
              <a:cxnLst/>
              <a:rect l="l" t="t" r="r" b="b"/>
              <a:pathLst>
                <a:path w="4761230" h="1272539">
                  <a:moveTo>
                    <a:pt x="4760976" y="212089"/>
                  </a:moveTo>
                  <a:lnTo>
                    <a:pt x="4760976" y="1060450"/>
                  </a:lnTo>
                  <a:lnTo>
                    <a:pt x="4755372" y="1109067"/>
                  </a:lnTo>
                  <a:lnTo>
                    <a:pt x="4739411" y="1153704"/>
                  </a:lnTo>
                  <a:lnTo>
                    <a:pt x="4714369" y="1193084"/>
                  </a:lnTo>
                  <a:lnTo>
                    <a:pt x="4681520" y="1225933"/>
                  </a:lnTo>
                  <a:lnTo>
                    <a:pt x="4642140" y="1250975"/>
                  </a:lnTo>
                  <a:lnTo>
                    <a:pt x="4597503" y="1266936"/>
                  </a:lnTo>
                  <a:lnTo>
                    <a:pt x="4548886" y="1272539"/>
                  </a:lnTo>
                  <a:lnTo>
                    <a:pt x="0" y="1272539"/>
                  </a:lnTo>
                  <a:lnTo>
                    <a:pt x="0" y="0"/>
                  </a:lnTo>
                  <a:lnTo>
                    <a:pt x="4548886" y="0"/>
                  </a:lnTo>
                  <a:lnTo>
                    <a:pt x="4597503" y="5603"/>
                  </a:lnTo>
                  <a:lnTo>
                    <a:pt x="4642140" y="21564"/>
                  </a:lnTo>
                  <a:lnTo>
                    <a:pt x="4681520" y="46606"/>
                  </a:lnTo>
                  <a:lnTo>
                    <a:pt x="4714369" y="79455"/>
                  </a:lnTo>
                  <a:lnTo>
                    <a:pt x="4739411" y="118835"/>
                  </a:lnTo>
                  <a:lnTo>
                    <a:pt x="4755372" y="163472"/>
                  </a:lnTo>
                  <a:lnTo>
                    <a:pt x="4760976" y="212089"/>
                  </a:lnTo>
                  <a:close/>
                </a:path>
              </a:pathLst>
            </a:custGeom>
            <a:ln w="19811">
              <a:solidFill>
                <a:srgbClr val="D2EBF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3038094" y="2124582"/>
            <a:ext cx="4022725" cy="819150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84785" marR="5080" indent="-172720">
              <a:lnSpc>
                <a:spcPct val="87100"/>
              </a:lnSpc>
              <a:spcBef>
                <a:spcPts val="390"/>
              </a:spcBef>
              <a:buChar char="•"/>
              <a:tabLst>
                <a:tab pos="185420" algn="l"/>
              </a:tabLst>
            </a:pPr>
            <a:r>
              <a:rPr sz="1900" spc="-10" dirty="0">
                <a:latin typeface="Trebuchet MS"/>
                <a:cs typeface="Trebuchet MS"/>
              </a:rPr>
              <a:t>the</a:t>
            </a:r>
            <a:r>
              <a:rPr sz="1900" dirty="0">
                <a:latin typeface="Trebuchet MS"/>
                <a:cs typeface="Trebuchet MS"/>
              </a:rPr>
              <a:t> </a:t>
            </a:r>
            <a:r>
              <a:rPr sz="1900" spc="-10" dirty="0">
                <a:latin typeface="Trebuchet MS"/>
                <a:cs typeface="Trebuchet MS"/>
              </a:rPr>
              <a:t>current</a:t>
            </a:r>
            <a:r>
              <a:rPr sz="1900" spc="40" dirty="0">
                <a:latin typeface="Trebuchet MS"/>
                <a:cs typeface="Trebuchet MS"/>
              </a:rPr>
              <a:t> </a:t>
            </a:r>
            <a:r>
              <a:rPr sz="1900" spc="-10" dirty="0">
                <a:latin typeface="Trebuchet MS"/>
                <a:cs typeface="Trebuchet MS"/>
              </a:rPr>
              <a:t>price</a:t>
            </a:r>
            <a:r>
              <a:rPr sz="1900" spc="5" dirty="0">
                <a:latin typeface="Trebuchet MS"/>
                <a:cs typeface="Trebuchet MS"/>
              </a:rPr>
              <a:t> </a:t>
            </a:r>
            <a:r>
              <a:rPr sz="1900" spc="-5" dirty="0">
                <a:latin typeface="Trebuchet MS"/>
                <a:cs typeface="Trebuchet MS"/>
              </a:rPr>
              <a:t>fully</a:t>
            </a:r>
            <a:r>
              <a:rPr sz="1900" spc="5" dirty="0">
                <a:latin typeface="Trebuchet MS"/>
                <a:cs typeface="Trebuchet MS"/>
              </a:rPr>
              <a:t> </a:t>
            </a:r>
            <a:r>
              <a:rPr sz="1900" spc="-10" dirty="0">
                <a:latin typeface="Trebuchet MS"/>
                <a:cs typeface="Trebuchet MS"/>
              </a:rPr>
              <a:t>incorporates </a:t>
            </a:r>
            <a:r>
              <a:rPr sz="1900" spc="-560" dirty="0">
                <a:latin typeface="Trebuchet MS"/>
                <a:cs typeface="Trebuchet MS"/>
              </a:rPr>
              <a:t> </a:t>
            </a:r>
            <a:r>
              <a:rPr sz="1900" spc="-5" dirty="0">
                <a:latin typeface="Trebuchet MS"/>
                <a:cs typeface="Trebuchet MS"/>
              </a:rPr>
              <a:t>information</a:t>
            </a:r>
            <a:r>
              <a:rPr sz="1900" spc="20" dirty="0">
                <a:latin typeface="Trebuchet MS"/>
                <a:cs typeface="Trebuchet MS"/>
              </a:rPr>
              <a:t> </a:t>
            </a:r>
            <a:r>
              <a:rPr sz="1900" spc="-10" dirty="0">
                <a:latin typeface="Trebuchet MS"/>
                <a:cs typeface="Trebuchet MS"/>
              </a:rPr>
              <a:t>contained</a:t>
            </a:r>
            <a:r>
              <a:rPr sz="1900" spc="15" dirty="0">
                <a:latin typeface="Trebuchet MS"/>
                <a:cs typeface="Trebuchet MS"/>
              </a:rPr>
              <a:t> </a:t>
            </a:r>
            <a:r>
              <a:rPr sz="1900" spc="-5" dirty="0">
                <a:latin typeface="Trebuchet MS"/>
                <a:cs typeface="Trebuchet MS"/>
              </a:rPr>
              <a:t>in</a:t>
            </a:r>
            <a:r>
              <a:rPr sz="1900" dirty="0">
                <a:latin typeface="Trebuchet MS"/>
                <a:cs typeface="Trebuchet MS"/>
              </a:rPr>
              <a:t> </a:t>
            </a:r>
            <a:r>
              <a:rPr sz="1900" spc="-10" dirty="0">
                <a:latin typeface="Trebuchet MS"/>
                <a:cs typeface="Trebuchet MS"/>
              </a:rPr>
              <a:t>the</a:t>
            </a:r>
            <a:r>
              <a:rPr sz="1900" spc="-5" dirty="0">
                <a:latin typeface="Trebuchet MS"/>
                <a:cs typeface="Trebuchet MS"/>
              </a:rPr>
              <a:t> </a:t>
            </a:r>
            <a:r>
              <a:rPr sz="1900" spc="-10" dirty="0">
                <a:latin typeface="Trebuchet MS"/>
                <a:cs typeface="Trebuchet MS"/>
              </a:rPr>
              <a:t>past </a:t>
            </a:r>
            <a:r>
              <a:rPr sz="1900" spc="-5" dirty="0">
                <a:latin typeface="Trebuchet MS"/>
                <a:cs typeface="Trebuchet MS"/>
              </a:rPr>
              <a:t> </a:t>
            </a:r>
            <a:r>
              <a:rPr sz="1900" spc="-10" dirty="0">
                <a:latin typeface="Trebuchet MS"/>
                <a:cs typeface="Trebuchet MS"/>
              </a:rPr>
              <a:t>history</a:t>
            </a:r>
            <a:r>
              <a:rPr sz="1900" spc="5" dirty="0">
                <a:latin typeface="Trebuchet MS"/>
                <a:cs typeface="Trebuchet MS"/>
              </a:rPr>
              <a:t> </a:t>
            </a:r>
            <a:r>
              <a:rPr sz="1900" spc="-5" dirty="0">
                <a:latin typeface="Trebuchet MS"/>
                <a:cs typeface="Trebuchet MS"/>
              </a:rPr>
              <a:t>of </a:t>
            </a:r>
            <a:r>
              <a:rPr sz="1900" spc="-10" dirty="0">
                <a:latin typeface="Trebuchet MS"/>
                <a:cs typeface="Trebuchet MS"/>
              </a:rPr>
              <a:t>prices</a:t>
            </a:r>
            <a:r>
              <a:rPr sz="1900" spc="20" dirty="0">
                <a:latin typeface="Trebuchet MS"/>
                <a:cs typeface="Trebuchet MS"/>
              </a:rPr>
              <a:t> </a:t>
            </a:r>
            <a:r>
              <a:rPr sz="1900" spc="-50" dirty="0">
                <a:latin typeface="Trebuchet MS"/>
                <a:cs typeface="Trebuchet MS"/>
              </a:rPr>
              <a:t>only.</a:t>
            </a:r>
            <a:endParaRPr sz="1900">
              <a:latin typeface="Trebuchet MS"/>
              <a:cs typeface="Trebuchet MS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90829" y="1752345"/>
            <a:ext cx="2698115" cy="1611630"/>
            <a:chOff x="290829" y="1752345"/>
            <a:chExt cx="2698115" cy="1611630"/>
          </a:xfrm>
        </p:grpSpPr>
        <p:sp>
          <p:nvSpPr>
            <p:cNvPr id="9" name="object 9"/>
            <p:cNvSpPr/>
            <p:nvPr/>
          </p:nvSpPr>
          <p:spPr>
            <a:xfrm>
              <a:off x="300989" y="1762505"/>
              <a:ext cx="2677795" cy="1591310"/>
            </a:xfrm>
            <a:custGeom>
              <a:avLst/>
              <a:gdLst/>
              <a:ahLst/>
              <a:cxnLst/>
              <a:rect l="l" t="t" r="r" b="b"/>
              <a:pathLst>
                <a:path w="2677795" h="1591310">
                  <a:moveTo>
                    <a:pt x="2412492" y="0"/>
                  </a:moveTo>
                  <a:lnTo>
                    <a:pt x="265176" y="0"/>
                  </a:lnTo>
                  <a:lnTo>
                    <a:pt x="217509" y="4273"/>
                  </a:lnTo>
                  <a:lnTo>
                    <a:pt x="172645" y="16592"/>
                  </a:lnTo>
                  <a:lnTo>
                    <a:pt x="131334" y="36209"/>
                  </a:lnTo>
                  <a:lnTo>
                    <a:pt x="94324" y="62373"/>
                  </a:lnTo>
                  <a:lnTo>
                    <a:pt x="62364" y="94335"/>
                  </a:lnTo>
                  <a:lnTo>
                    <a:pt x="36203" y="131346"/>
                  </a:lnTo>
                  <a:lnTo>
                    <a:pt x="16589" y="172656"/>
                  </a:lnTo>
                  <a:lnTo>
                    <a:pt x="4272" y="217515"/>
                  </a:lnTo>
                  <a:lnTo>
                    <a:pt x="0" y="265176"/>
                  </a:lnTo>
                  <a:lnTo>
                    <a:pt x="0" y="1325880"/>
                  </a:lnTo>
                  <a:lnTo>
                    <a:pt x="4272" y="1373540"/>
                  </a:lnTo>
                  <a:lnTo>
                    <a:pt x="16589" y="1418399"/>
                  </a:lnTo>
                  <a:lnTo>
                    <a:pt x="36203" y="1459709"/>
                  </a:lnTo>
                  <a:lnTo>
                    <a:pt x="62364" y="1496720"/>
                  </a:lnTo>
                  <a:lnTo>
                    <a:pt x="94324" y="1528682"/>
                  </a:lnTo>
                  <a:lnTo>
                    <a:pt x="131334" y="1554846"/>
                  </a:lnTo>
                  <a:lnTo>
                    <a:pt x="172645" y="1574463"/>
                  </a:lnTo>
                  <a:lnTo>
                    <a:pt x="217509" y="1586782"/>
                  </a:lnTo>
                  <a:lnTo>
                    <a:pt x="265176" y="1591056"/>
                  </a:lnTo>
                  <a:lnTo>
                    <a:pt x="2412492" y="1591056"/>
                  </a:lnTo>
                  <a:lnTo>
                    <a:pt x="2460152" y="1586782"/>
                  </a:lnTo>
                  <a:lnTo>
                    <a:pt x="2505011" y="1574463"/>
                  </a:lnTo>
                  <a:lnTo>
                    <a:pt x="2546321" y="1554846"/>
                  </a:lnTo>
                  <a:lnTo>
                    <a:pt x="2583332" y="1528682"/>
                  </a:lnTo>
                  <a:lnTo>
                    <a:pt x="2615294" y="1496720"/>
                  </a:lnTo>
                  <a:lnTo>
                    <a:pt x="2641458" y="1459709"/>
                  </a:lnTo>
                  <a:lnTo>
                    <a:pt x="2661075" y="1418399"/>
                  </a:lnTo>
                  <a:lnTo>
                    <a:pt x="2673394" y="1373540"/>
                  </a:lnTo>
                  <a:lnTo>
                    <a:pt x="2677668" y="1325880"/>
                  </a:lnTo>
                  <a:lnTo>
                    <a:pt x="2677668" y="265176"/>
                  </a:lnTo>
                  <a:lnTo>
                    <a:pt x="2673394" y="217515"/>
                  </a:lnTo>
                  <a:lnTo>
                    <a:pt x="2661075" y="172656"/>
                  </a:lnTo>
                  <a:lnTo>
                    <a:pt x="2641458" y="131346"/>
                  </a:lnTo>
                  <a:lnTo>
                    <a:pt x="2615294" y="94335"/>
                  </a:lnTo>
                  <a:lnTo>
                    <a:pt x="2583332" y="62373"/>
                  </a:lnTo>
                  <a:lnTo>
                    <a:pt x="2546321" y="36209"/>
                  </a:lnTo>
                  <a:lnTo>
                    <a:pt x="2505011" y="16592"/>
                  </a:lnTo>
                  <a:lnTo>
                    <a:pt x="2460152" y="4273"/>
                  </a:lnTo>
                  <a:lnTo>
                    <a:pt x="2412492" y="0"/>
                  </a:lnTo>
                  <a:close/>
                </a:path>
              </a:pathLst>
            </a:custGeom>
            <a:solidFill>
              <a:srgbClr val="5FCA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00989" y="1762505"/>
              <a:ext cx="2677795" cy="1591310"/>
            </a:xfrm>
            <a:custGeom>
              <a:avLst/>
              <a:gdLst/>
              <a:ahLst/>
              <a:cxnLst/>
              <a:rect l="l" t="t" r="r" b="b"/>
              <a:pathLst>
                <a:path w="2677795" h="1591310">
                  <a:moveTo>
                    <a:pt x="0" y="265176"/>
                  </a:moveTo>
                  <a:lnTo>
                    <a:pt x="4272" y="217515"/>
                  </a:lnTo>
                  <a:lnTo>
                    <a:pt x="16589" y="172656"/>
                  </a:lnTo>
                  <a:lnTo>
                    <a:pt x="36203" y="131346"/>
                  </a:lnTo>
                  <a:lnTo>
                    <a:pt x="62364" y="94335"/>
                  </a:lnTo>
                  <a:lnTo>
                    <a:pt x="94324" y="62373"/>
                  </a:lnTo>
                  <a:lnTo>
                    <a:pt x="131334" y="36209"/>
                  </a:lnTo>
                  <a:lnTo>
                    <a:pt x="172645" y="16592"/>
                  </a:lnTo>
                  <a:lnTo>
                    <a:pt x="217509" y="4273"/>
                  </a:lnTo>
                  <a:lnTo>
                    <a:pt x="265176" y="0"/>
                  </a:lnTo>
                  <a:lnTo>
                    <a:pt x="2412492" y="0"/>
                  </a:lnTo>
                  <a:lnTo>
                    <a:pt x="2460152" y="4273"/>
                  </a:lnTo>
                  <a:lnTo>
                    <a:pt x="2505011" y="16592"/>
                  </a:lnTo>
                  <a:lnTo>
                    <a:pt x="2546321" y="36209"/>
                  </a:lnTo>
                  <a:lnTo>
                    <a:pt x="2583332" y="62373"/>
                  </a:lnTo>
                  <a:lnTo>
                    <a:pt x="2615294" y="94335"/>
                  </a:lnTo>
                  <a:lnTo>
                    <a:pt x="2641458" y="131346"/>
                  </a:lnTo>
                  <a:lnTo>
                    <a:pt x="2661075" y="172656"/>
                  </a:lnTo>
                  <a:lnTo>
                    <a:pt x="2673394" y="217515"/>
                  </a:lnTo>
                  <a:lnTo>
                    <a:pt x="2677668" y="265176"/>
                  </a:lnTo>
                  <a:lnTo>
                    <a:pt x="2677668" y="1325880"/>
                  </a:lnTo>
                  <a:lnTo>
                    <a:pt x="2673394" y="1373540"/>
                  </a:lnTo>
                  <a:lnTo>
                    <a:pt x="2661075" y="1418399"/>
                  </a:lnTo>
                  <a:lnTo>
                    <a:pt x="2641458" y="1459709"/>
                  </a:lnTo>
                  <a:lnTo>
                    <a:pt x="2615294" y="1496720"/>
                  </a:lnTo>
                  <a:lnTo>
                    <a:pt x="2583332" y="1528682"/>
                  </a:lnTo>
                  <a:lnTo>
                    <a:pt x="2546321" y="1554846"/>
                  </a:lnTo>
                  <a:lnTo>
                    <a:pt x="2505011" y="1574463"/>
                  </a:lnTo>
                  <a:lnTo>
                    <a:pt x="2460152" y="1586782"/>
                  </a:lnTo>
                  <a:lnTo>
                    <a:pt x="2412492" y="1591056"/>
                  </a:lnTo>
                  <a:lnTo>
                    <a:pt x="265176" y="1591056"/>
                  </a:lnTo>
                  <a:lnTo>
                    <a:pt x="217509" y="1586782"/>
                  </a:lnTo>
                  <a:lnTo>
                    <a:pt x="172645" y="1574463"/>
                  </a:lnTo>
                  <a:lnTo>
                    <a:pt x="131334" y="1554846"/>
                  </a:lnTo>
                  <a:lnTo>
                    <a:pt x="94324" y="1528682"/>
                  </a:lnTo>
                  <a:lnTo>
                    <a:pt x="62364" y="1496720"/>
                  </a:lnTo>
                  <a:lnTo>
                    <a:pt x="36203" y="1459709"/>
                  </a:lnTo>
                  <a:lnTo>
                    <a:pt x="16589" y="1418399"/>
                  </a:lnTo>
                  <a:lnTo>
                    <a:pt x="4272" y="1373540"/>
                  </a:lnTo>
                  <a:lnTo>
                    <a:pt x="0" y="1325880"/>
                  </a:lnTo>
                  <a:lnTo>
                    <a:pt x="0" y="265176"/>
                  </a:lnTo>
                  <a:close/>
                </a:path>
              </a:pathLst>
            </a:custGeom>
            <a:ln w="198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914806" y="1814525"/>
            <a:ext cx="1447800" cy="1368425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90170" marR="5080" indent="-78105">
              <a:lnSpc>
                <a:spcPts val="4920"/>
              </a:lnSpc>
              <a:spcBef>
                <a:spcPts val="869"/>
              </a:spcBef>
            </a:pPr>
            <a:r>
              <a:rPr sz="4700" spc="-215" dirty="0">
                <a:solidFill>
                  <a:srgbClr val="FFFFFF"/>
                </a:solidFill>
              </a:rPr>
              <a:t>W</a:t>
            </a:r>
            <a:r>
              <a:rPr sz="4700" spc="-5" dirty="0">
                <a:solidFill>
                  <a:srgbClr val="FFFFFF"/>
                </a:solidFill>
              </a:rPr>
              <a:t>eak  </a:t>
            </a:r>
            <a:r>
              <a:rPr sz="4700" dirty="0">
                <a:solidFill>
                  <a:srgbClr val="FFFFFF"/>
                </a:solidFill>
              </a:rPr>
              <a:t>form</a:t>
            </a:r>
            <a:endParaRPr sz="4700"/>
          </a:p>
        </p:txBody>
      </p:sp>
      <p:grpSp>
        <p:nvGrpSpPr>
          <p:cNvPr id="12" name="object 12"/>
          <p:cNvGrpSpPr/>
          <p:nvPr/>
        </p:nvGrpSpPr>
        <p:grpSpPr>
          <a:xfrm>
            <a:off x="2963926" y="3422650"/>
            <a:ext cx="4770755" cy="1774825"/>
            <a:chOff x="2963926" y="3422650"/>
            <a:chExt cx="4770755" cy="1774825"/>
          </a:xfrm>
        </p:grpSpPr>
        <p:sp>
          <p:nvSpPr>
            <p:cNvPr id="13" name="object 13"/>
            <p:cNvSpPr/>
            <p:nvPr/>
          </p:nvSpPr>
          <p:spPr>
            <a:xfrm>
              <a:off x="2974086" y="3432810"/>
              <a:ext cx="4750435" cy="1754505"/>
            </a:xfrm>
            <a:custGeom>
              <a:avLst/>
              <a:gdLst/>
              <a:ahLst/>
              <a:cxnLst/>
              <a:rect l="l" t="t" r="r" b="b"/>
              <a:pathLst>
                <a:path w="4750434" h="1754504">
                  <a:moveTo>
                    <a:pt x="4457954" y="0"/>
                  </a:moveTo>
                  <a:lnTo>
                    <a:pt x="0" y="0"/>
                  </a:lnTo>
                  <a:lnTo>
                    <a:pt x="0" y="1754123"/>
                  </a:lnTo>
                  <a:lnTo>
                    <a:pt x="4457954" y="1754123"/>
                  </a:lnTo>
                  <a:lnTo>
                    <a:pt x="4505364" y="1750296"/>
                  </a:lnTo>
                  <a:lnTo>
                    <a:pt x="4550342" y="1739215"/>
                  </a:lnTo>
                  <a:lnTo>
                    <a:pt x="4592287" y="1721483"/>
                  </a:lnTo>
                  <a:lnTo>
                    <a:pt x="4630594" y="1697703"/>
                  </a:lnTo>
                  <a:lnTo>
                    <a:pt x="4664662" y="1668478"/>
                  </a:lnTo>
                  <a:lnTo>
                    <a:pt x="4693887" y="1634410"/>
                  </a:lnTo>
                  <a:lnTo>
                    <a:pt x="4717667" y="1596103"/>
                  </a:lnTo>
                  <a:lnTo>
                    <a:pt x="4735399" y="1554158"/>
                  </a:lnTo>
                  <a:lnTo>
                    <a:pt x="4746480" y="1509180"/>
                  </a:lnTo>
                  <a:lnTo>
                    <a:pt x="4750308" y="1461770"/>
                  </a:lnTo>
                  <a:lnTo>
                    <a:pt x="4750308" y="292353"/>
                  </a:lnTo>
                  <a:lnTo>
                    <a:pt x="4746480" y="244943"/>
                  </a:lnTo>
                  <a:lnTo>
                    <a:pt x="4735399" y="199965"/>
                  </a:lnTo>
                  <a:lnTo>
                    <a:pt x="4717667" y="158020"/>
                  </a:lnTo>
                  <a:lnTo>
                    <a:pt x="4693887" y="119713"/>
                  </a:lnTo>
                  <a:lnTo>
                    <a:pt x="4664662" y="85645"/>
                  </a:lnTo>
                  <a:lnTo>
                    <a:pt x="4630594" y="56420"/>
                  </a:lnTo>
                  <a:lnTo>
                    <a:pt x="4592287" y="32640"/>
                  </a:lnTo>
                  <a:lnTo>
                    <a:pt x="4550342" y="14908"/>
                  </a:lnTo>
                  <a:lnTo>
                    <a:pt x="4505364" y="3827"/>
                  </a:lnTo>
                  <a:lnTo>
                    <a:pt x="4457954" y="0"/>
                  </a:lnTo>
                  <a:close/>
                </a:path>
              </a:pathLst>
            </a:custGeom>
            <a:solidFill>
              <a:srgbClr val="D2EBF8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974086" y="3432810"/>
              <a:ext cx="4750435" cy="1754505"/>
            </a:xfrm>
            <a:custGeom>
              <a:avLst/>
              <a:gdLst/>
              <a:ahLst/>
              <a:cxnLst/>
              <a:rect l="l" t="t" r="r" b="b"/>
              <a:pathLst>
                <a:path w="4750434" h="1754504">
                  <a:moveTo>
                    <a:pt x="4750308" y="292353"/>
                  </a:moveTo>
                  <a:lnTo>
                    <a:pt x="4750308" y="1461770"/>
                  </a:lnTo>
                  <a:lnTo>
                    <a:pt x="4746480" y="1509180"/>
                  </a:lnTo>
                  <a:lnTo>
                    <a:pt x="4735399" y="1554158"/>
                  </a:lnTo>
                  <a:lnTo>
                    <a:pt x="4717667" y="1596103"/>
                  </a:lnTo>
                  <a:lnTo>
                    <a:pt x="4693887" y="1634410"/>
                  </a:lnTo>
                  <a:lnTo>
                    <a:pt x="4664662" y="1668478"/>
                  </a:lnTo>
                  <a:lnTo>
                    <a:pt x="4630594" y="1697703"/>
                  </a:lnTo>
                  <a:lnTo>
                    <a:pt x="4592287" y="1721483"/>
                  </a:lnTo>
                  <a:lnTo>
                    <a:pt x="4550342" y="1739215"/>
                  </a:lnTo>
                  <a:lnTo>
                    <a:pt x="4505364" y="1750296"/>
                  </a:lnTo>
                  <a:lnTo>
                    <a:pt x="4457954" y="1754123"/>
                  </a:lnTo>
                  <a:lnTo>
                    <a:pt x="0" y="1754123"/>
                  </a:lnTo>
                  <a:lnTo>
                    <a:pt x="0" y="0"/>
                  </a:lnTo>
                  <a:lnTo>
                    <a:pt x="4457954" y="0"/>
                  </a:lnTo>
                  <a:lnTo>
                    <a:pt x="4505364" y="3827"/>
                  </a:lnTo>
                  <a:lnTo>
                    <a:pt x="4550342" y="14908"/>
                  </a:lnTo>
                  <a:lnTo>
                    <a:pt x="4592287" y="32640"/>
                  </a:lnTo>
                  <a:lnTo>
                    <a:pt x="4630594" y="56420"/>
                  </a:lnTo>
                  <a:lnTo>
                    <a:pt x="4664662" y="85645"/>
                  </a:lnTo>
                  <a:lnTo>
                    <a:pt x="4693887" y="119713"/>
                  </a:lnTo>
                  <a:lnTo>
                    <a:pt x="4717667" y="158020"/>
                  </a:lnTo>
                  <a:lnTo>
                    <a:pt x="4735399" y="199965"/>
                  </a:lnTo>
                  <a:lnTo>
                    <a:pt x="4746480" y="244943"/>
                  </a:lnTo>
                  <a:lnTo>
                    <a:pt x="4750308" y="292353"/>
                  </a:lnTo>
                  <a:close/>
                </a:path>
              </a:pathLst>
            </a:custGeom>
            <a:ln w="19812">
              <a:solidFill>
                <a:srgbClr val="D2EBF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3040507" y="3607689"/>
            <a:ext cx="4484370" cy="1366520"/>
          </a:xfrm>
          <a:prstGeom prst="rect">
            <a:avLst/>
          </a:prstGeom>
        </p:spPr>
        <p:txBody>
          <a:bodyPr vert="horz" wrap="square" lIns="0" tIns="45719" rIns="0" bIns="0" rtlCol="0">
            <a:spAutoFit/>
          </a:bodyPr>
          <a:lstStyle/>
          <a:p>
            <a:pPr marL="184785" marR="5080" indent="-172720">
              <a:lnSpc>
                <a:spcPts val="1670"/>
              </a:lnSpc>
              <a:spcBef>
                <a:spcPts val="359"/>
              </a:spcBef>
              <a:buChar char="•"/>
              <a:tabLst>
                <a:tab pos="185420" algn="l"/>
              </a:tabLst>
            </a:pPr>
            <a:r>
              <a:rPr sz="1600" spc="-5" dirty="0">
                <a:latin typeface="Trebuchet MS"/>
                <a:cs typeface="Trebuchet MS"/>
              </a:rPr>
              <a:t>the current price fully incorporates all </a:t>
            </a:r>
            <a:r>
              <a:rPr sz="1600" spc="-10" dirty="0">
                <a:latin typeface="Trebuchet MS"/>
                <a:cs typeface="Trebuchet MS"/>
              </a:rPr>
              <a:t>publicly </a:t>
            </a:r>
            <a:r>
              <a:rPr sz="1600" spc="-470" dirty="0">
                <a:latin typeface="Trebuchet MS"/>
                <a:cs typeface="Trebuchet MS"/>
              </a:rPr>
              <a:t> </a:t>
            </a:r>
            <a:r>
              <a:rPr sz="1600" spc="-10" dirty="0">
                <a:latin typeface="Trebuchet MS"/>
                <a:cs typeface="Trebuchet MS"/>
              </a:rPr>
              <a:t>available</a:t>
            </a:r>
            <a:r>
              <a:rPr sz="1600" spc="5" dirty="0">
                <a:latin typeface="Trebuchet MS"/>
                <a:cs typeface="Trebuchet MS"/>
              </a:rPr>
              <a:t> </a:t>
            </a:r>
            <a:r>
              <a:rPr sz="1600" spc="-5" dirty="0">
                <a:latin typeface="Trebuchet MS"/>
                <a:cs typeface="Trebuchet MS"/>
              </a:rPr>
              <a:t>information.</a:t>
            </a:r>
            <a:endParaRPr sz="1600">
              <a:latin typeface="Trebuchet MS"/>
              <a:cs typeface="Trebuchet MS"/>
            </a:endParaRPr>
          </a:p>
          <a:p>
            <a:pPr marL="184785" marR="569595" indent="-172720">
              <a:lnSpc>
                <a:spcPct val="87100"/>
              </a:lnSpc>
              <a:spcBef>
                <a:spcPts val="265"/>
              </a:spcBef>
              <a:buChar char="•"/>
              <a:tabLst>
                <a:tab pos="185420" algn="l"/>
              </a:tabLst>
            </a:pPr>
            <a:r>
              <a:rPr sz="1600" spc="-5" dirty="0">
                <a:latin typeface="Trebuchet MS"/>
                <a:cs typeface="Trebuchet MS"/>
              </a:rPr>
              <a:t>data</a:t>
            </a:r>
            <a:r>
              <a:rPr sz="1600" spc="-15" dirty="0">
                <a:latin typeface="Trebuchet MS"/>
                <a:cs typeface="Trebuchet MS"/>
              </a:rPr>
              <a:t> </a:t>
            </a:r>
            <a:r>
              <a:rPr sz="1600" spc="-5" dirty="0">
                <a:latin typeface="Trebuchet MS"/>
                <a:cs typeface="Trebuchet MS"/>
              </a:rPr>
              <a:t>reported</a:t>
            </a:r>
            <a:r>
              <a:rPr sz="1600" dirty="0">
                <a:latin typeface="Trebuchet MS"/>
                <a:cs typeface="Trebuchet MS"/>
              </a:rPr>
              <a:t> </a:t>
            </a:r>
            <a:r>
              <a:rPr sz="1600" spc="-5" dirty="0">
                <a:latin typeface="Trebuchet MS"/>
                <a:cs typeface="Trebuchet MS"/>
              </a:rPr>
              <a:t>in a</a:t>
            </a:r>
            <a:r>
              <a:rPr sz="1600" spc="-10" dirty="0">
                <a:latin typeface="Trebuchet MS"/>
                <a:cs typeface="Trebuchet MS"/>
              </a:rPr>
              <a:t> </a:t>
            </a:r>
            <a:r>
              <a:rPr sz="1600" spc="-20" dirty="0">
                <a:latin typeface="Trebuchet MS"/>
                <a:cs typeface="Trebuchet MS"/>
              </a:rPr>
              <a:t>company’s</a:t>
            </a:r>
            <a:r>
              <a:rPr sz="1600" spc="5" dirty="0">
                <a:latin typeface="Trebuchet MS"/>
                <a:cs typeface="Trebuchet MS"/>
              </a:rPr>
              <a:t> </a:t>
            </a:r>
            <a:r>
              <a:rPr sz="1600" spc="-5" dirty="0">
                <a:latin typeface="Trebuchet MS"/>
                <a:cs typeface="Trebuchet MS"/>
              </a:rPr>
              <a:t>financial </a:t>
            </a:r>
            <a:r>
              <a:rPr sz="1600" dirty="0">
                <a:latin typeface="Trebuchet MS"/>
                <a:cs typeface="Trebuchet MS"/>
              </a:rPr>
              <a:t> </a:t>
            </a:r>
            <a:r>
              <a:rPr sz="1600" spc="-5" dirty="0">
                <a:latin typeface="Trebuchet MS"/>
                <a:cs typeface="Trebuchet MS"/>
              </a:rPr>
              <a:t>statements, earnings and dividend </a:t>
            </a:r>
            <a:r>
              <a:rPr sz="1600" dirty="0">
                <a:latin typeface="Trebuchet MS"/>
                <a:cs typeface="Trebuchet MS"/>
              </a:rPr>
              <a:t> </a:t>
            </a:r>
            <a:r>
              <a:rPr sz="1600" spc="-5" dirty="0">
                <a:latin typeface="Trebuchet MS"/>
                <a:cs typeface="Trebuchet MS"/>
              </a:rPr>
              <a:t>announcements,, expectations regarding </a:t>
            </a:r>
            <a:r>
              <a:rPr sz="1600" spc="-470" dirty="0">
                <a:latin typeface="Trebuchet MS"/>
                <a:cs typeface="Trebuchet MS"/>
              </a:rPr>
              <a:t> </a:t>
            </a:r>
            <a:r>
              <a:rPr sz="1600" spc="-10" dirty="0">
                <a:latin typeface="Trebuchet MS"/>
                <a:cs typeface="Trebuchet MS"/>
              </a:rPr>
              <a:t>macroeconomic</a:t>
            </a:r>
            <a:r>
              <a:rPr sz="1600" spc="25" dirty="0">
                <a:latin typeface="Trebuchet MS"/>
                <a:cs typeface="Trebuchet MS"/>
              </a:rPr>
              <a:t> </a:t>
            </a:r>
            <a:r>
              <a:rPr sz="1600" spc="-5" dirty="0">
                <a:latin typeface="Trebuchet MS"/>
                <a:cs typeface="Trebuchet MS"/>
              </a:rPr>
              <a:t>factors</a:t>
            </a:r>
            <a:endParaRPr sz="1600">
              <a:latin typeface="Trebuchet MS"/>
              <a:cs typeface="Trebuchet MS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290829" y="3504946"/>
            <a:ext cx="2693670" cy="1610360"/>
            <a:chOff x="290829" y="3504946"/>
            <a:chExt cx="2693670" cy="1610360"/>
          </a:xfrm>
        </p:grpSpPr>
        <p:sp>
          <p:nvSpPr>
            <p:cNvPr id="17" name="object 17"/>
            <p:cNvSpPr/>
            <p:nvPr/>
          </p:nvSpPr>
          <p:spPr>
            <a:xfrm>
              <a:off x="300989" y="3515106"/>
              <a:ext cx="2673350" cy="1590040"/>
            </a:xfrm>
            <a:custGeom>
              <a:avLst/>
              <a:gdLst/>
              <a:ahLst/>
              <a:cxnLst/>
              <a:rect l="l" t="t" r="r" b="b"/>
              <a:pathLst>
                <a:path w="2673350" h="1590039">
                  <a:moveTo>
                    <a:pt x="2408174" y="0"/>
                  </a:moveTo>
                  <a:lnTo>
                    <a:pt x="264922" y="0"/>
                  </a:lnTo>
                  <a:lnTo>
                    <a:pt x="217304" y="4268"/>
                  </a:lnTo>
                  <a:lnTo>
                    <a:pt x="172485" y="16575"/>
                  </a:lnTo>
                  <a:lnTo>
                    <a:pt x="131214" y="36171"/>
                  </a:lnTo>
                  <a:lnTo>
                    <a:pt x="94239" y="62309"/>
                  </a:lnTo>
                  <a:lnTo>
                    <a:pt x="62309" y="94239"/>
                  </a:lnTo>
                  <a:lnTo>
                    <a:pt x="36171" y="131214"/>
                  </a:lnTo>
                  <a:lnTo>
                    <a:pt x="16575" y="172485"/>
                  </a:lnTo>
                  <a:lnTo>
                    <a:pt x="4268" y="217304"/>
                  </a:lnTo>
                  <a:lnTo>
                    <a:pt x="0" y="264922"/>
                  </a:lnTo>
                  <a:lnTo>
                    <a:pt x="0" y="1324610"/>
                  </a:lnTo>
                  <a:lnTo>
                    <a:pt x="4268" y="1372227"/>
                  </a:lnTo>
                  <a:lnTo>
                    <a:pt x="16575" y="1417046"/>
                  </a:lnTo>
                  <a:lnTo>
                    <a:pt x="36171" y="1458317"/>
                  </a:lnTo>
                  <a:lnTo>
                    <a:pt x="62309" y="1495292"/>
                  </a:lnTo>
                  <a:lnTo>
                    <a:pt x="94239" y="1527222"/>
                  </a:lnTo>
                  <a:lnTo>
                    <a:pt x="131214" y="1553360"/>
                  </a:lnTo>
                  <a:lnTo>
                    <a:pt x="172485" y="1572956"/>
                  </a:lnTo>
                  <a:lnTo>
                    <a:pt x="217304" y="1585263"/>
                  </a:lnTo>
                  <a:lnTo>
                    <a:pt x="264922" y="1589532"/>
                  </a:lnTo>
                  <a:lnTo>
                    <a:pt x="2408174" y="1589532"/>
                  </a:lnTo>
                  <a:lnTo>
                    <a:pt x="2455791" y="1585263"/>
                  </a:lnTo>
                  <a:lnTo>
                    <a:pt x="2500610" y="1572956"/>
                  </a:lnTo>
                  <a:lnTo>
                    <a:pt x="2541881" y="1553360"/>
                  </a:lnTo>
                  <a:lnTo>
                    <a:pt x="2578856" y="1527222"/>
                  </a:lnTo>
                  <a:lnTo>
                    <a:pt x="2610786" y="1495292"/>
                  </a:lnTo>
                  <a:lnTo>
                    <a:pt x="2636924" y="1458317"/>
                  </a:lnTo>
                  <a:lnTo>
                    <a:pt x="2656520" y="1417046"/>
                  </a:lnTo>
                  <a:lnTo>
                    <a:pt x="2668827" y="1372227"/>
                  </a:lnTo>
                  <a:lnTo>
                    <a:pt x="2673096" y="1324610"/>
                  </a:lnTo>
                  <a:lnTo>
                    <a:pt x="2673096" y="264922"/>
                  </a:lnTo>
                  <a:lnTo>
                    <a:pt x="2668827" y="217304"/>
                  </a:lnTo>
                  <a:lnTo>
                    <a:pt x="2656520" y="172485"/>
                  </a:lnTo>
                  <a:lnTo>
                    <a:pt x="2636924" y="131214"/>
                  </a:lnTo>
                  <a:lnTo>
                    <a:pt x="2610786" y="94239"/>
                  </a:lnTo>
                  <a:lnTo>
                    <a:pt x="2578856" y="62309"/>
                  </a:lnTo>
                  <a:lnTo>
                    <a:pt x="2541881" y="36171"/>
                  </a:lnTo>
                  <a:lnTo>
                    <a:pt x="2500610" y="16575"/>
                  </a:lnTo>
                  <a:lnTo>
                    <a:pt x="2455791" y="4268"/>
                  </a:lnTo>
                  <a:lnTo>
                    <a:pt x="2408174" y="0"/>
                  </a:lnTo>
                  <a:close/>
                </a:path>
              </a:pathLst>
            </a:custGeom>
            <a:solidFill>
              <a:srgbClr val="5FCA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00989" y="3515106"/>
              <a:ext cx="2673350" cy="1590040"/>
            </a:xfrm>
            <a:custGeom>
              <a:avLst/>
              <a:gdLst/>
              <a:ahLst/>
              <a:cxnLst/>
              <a:rect l="l" t="t" r="r" b="b"/>
              <a:pathLst>
                <a:path w="2673350" h="1590039">
                  <a:moveTo>
                    <a:pt x="0" y="264922"/>
                  </a:moveTo>
                  <a:lnTo>
                    <a:pt x="4268" y="217304"/>
                  </a:lnTo>
                  <a:lnTo>
                    <a:pt x="16575" y="172485"/>
                  </a:lnTo>
                  <a:lnTo>
                    <a:pt x="36171" y="131214"/>
                  </a:lnTo>
                  <a:lnTo>
                    <a:pt x="62309" y="94239"/>
                  </a:lnTo>
                  <a:lnTo>
                    <a:pt x="94239" y="62309"/>
                  </a:lnTo>
                  <a:lnTo>
                    <a:pt x="131214" y="36171"/>
                  </a:lnTo>
                  <a:lnTo>
                    <a:pt x="172485" y="16575"/>
                  </a:lnTo>
                  <a:lnTo>
                    <a:pt x="217304" y="4268"/>
                  </a:lnTo>
                  <a:lnTo>
                    <a:pt x="264922" y="0"/>
                  </a:lnTo>
                  <a:lnTo>
                    <a:pt x="2408174" y="0"/>
                  </a:lnTo>
                  <a:lnTo>
                    <a:pt x="2455791" y="4268"/>
                  </a:lnTo>
                  <a:lnTo>
                    <a:pt x="2500610" y="16575"/>
                  </a:lnTo>
                  <a:lnTo>
                    <a:pt x="2541881" y="36171"/>
                  </a:lnTo>
                  <a:lnTo>
                    <a:pt x="2578856" y="62309"/>
                  </a:lnTo>
                  <a:lnTo>
                    <a:pt x="2610786" y="94239"/>
                  </a:lnTo>
                  <a:lnTo>
                    <a:pt x="2636924" y="131214"/>
                  </a:lnTo>
                  <a:lnTo>
                    <a:pt x="2656520" y="172485"/>
                  </a:lnTo>
                  <a:lnTo>
                    <a:pt x="2668827" y="217304"/>
                  </a:lnTo>
                  <a:lnTo>
                    <a:pt x="2673096" y="264922"/>
                  </a:lnTo>
                  <a:lnTo>
                    <a:pt x="2673096" y="1324610"/>
                  </a:lnTo>
                  <a:lnTo>
                    <a:pt x="2668827" y="1372227"/>
                  </a:lnTo>
                  <a:lnTo>
                    <a:pt x="2656520" y="1417046"/>
                  </a:lnTo>
                  <a:lnTo>
                    <a:pt x="2636924" y="1458317"/>
                  </a:lnTo>
                  <a:lnTo>
                    <a:pt x="2610786" y="1495292"/>
                  </a:lnTo>
                  <a:lnTo>
                    <a:pt x="2578856" y="1527222"/>
                  </a:lnTo>
                  <a:lnTo>
                    <a:pt x="2541881" y="1553360"/>
                  </a:lnTo>
                  <a:lnTo>
                    <a:pt x="2500610" y="1572956"/>
                  </a:lnTo>
                  <a:lnTo>
                    <a:pt x="2455791" y="1585263"/>
                  </a:lnTo>
                  <a:lnTo>
                    <a:pt x="2408174" y="1589532"/>
                  </a:lnTo>
                  <a:lnTo>
                    <a:pt x="264922" y="1589532"/>
                  </a:lnTo>
                  <a:lnTo>
                    <a:pt x="217304" y="1585263"/>
                  </a:lnTo>
                  <a:lnTo>
                    <a:pt x="172485" y="1572956"/>
                  </a:lnTo>
                  <a:lnTo>
                    <a:pt x="131214" y="1553360"/>
                  </a:lnTo>
                  <a:lnTo>
                    <a:pt x="94239" y="1527222"/>
                  </a:lnTo>
                  <a:lnTo>
                    <a:pt x="62309" y="1495292"/>
                  </a:lnTo>
                  <a:lnTo>
                    <a:pt x="36171" y="1458317"/>
                  </a:lnTo>
                  <a:lnTo>
                    <a:pt x="16575" y="1417046"/>
                  </a:lnTo>
                  <a:lnTo>
                    <a:pt x="4268" y="1372227"/>
                  </a:lnTo>
                  <a:lnTo>
                    <a:pt x="0" y="1324610"/>
                  </a:lnTo>
                  <a:lnTo>
                    <a:pt x="0" y="264922"/>
                  </a:lnTo>
                  <a:close/>
                </a:path>
              </a:pathLst>
            </a:custGeom>
            <a:ln w="198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795934" y="3566617"/>
            <a:ext cx="1684020" cy="1367790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12700" marR="5080" indent="187325">
              <a:lnSpc>
                <a:spcPts val="4920"/>
              </a:lnSpc>
              <a:spcBef>
                <a:spcPts val="869"/>
              </a:spcBef>
            </a:pPr>
            <a:r>
              <a:rPr sz="4700" dirty="0">
                <a:solidFill>
                  <a:srgbClr val="FFFFFF"/>
                </a:solidFill>
                <a:latin typeface="Trebuchet MS"/>
                <a:cs typeface="Trebuchet MS"/>
              </a:rPr>
              <a:t>Semi </a:t>
            </a:r>
            <a:r>
              <a:rPr sz="470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4700" dirty="0">
                <a:solidFill>
                  <a:srgbClr val="FFFFFF"/>
                </a:solidFill>
                <a:latin typeface="Trebuchet MS"/>
                <a:cs typeface="Trebuchet MS"/>
              </a:rPr>
              <a:t>strong</a:t>
            </a:r>
            <a:endParaRPr sz="4700">
              <a:latin typeface="Trebuchet MS"/>
              <a:cs typeface="Trebuchet MS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2968498" y="5416041"/>
            <a:ext cx="4781550" cy="1291590"/>
            <a:chOff x="2968498" y="5416041"/>
            <a:chExt cx="4781550" cy="1291590"/>
          </a:xfrm>
        </p:grpSpPr>
        <p:sp>
          <p:nvSpPr>
            <p:cNvPr id="21" name="object 21"/>
            <p:cNvSpPr/>
            <p:nvPr/>
          </p:nvSpPr>
          <p:spPr>
            <a:xfrm>
              <a:off x="2978658" y="5426201"/>
              <a:ext cx="4761230" cy="1271270"/>
            </a:xfrm>
            <a:custGeom>
              <a:avLst/>
              <a:gdLst/>
              <a:ahLst/>
              <a:cxnLst/>
              <a:rect l="l" t="t" r="r" b="b"/>
              <a:pathLst>
                <a:path w="4761230" h="1271270">
                  <a:moveTo>
                    <a:pt x="4549140" y="0"/>
                  </a:moveTo>
                  <a:lnTo>
                    <a:pt x="0" y="0"/>
                  </a:lnTo>
                  <a:lnTo>
                    <a:pt x="0" y="1271016"/>
                  </a:lnTo>
                  <a:lnTo>
                    <a:pt x="4549140" y="1271016"/>
                  </a:lnTo>
                  <a:lnTo>
                    <a:pt x="4597703" y="1265421"/>
                  </a:lnTo>
                  <a:lnTo>
                    <a:pt x="4642288" y="1249484"/>
                  </a:lnTo>
                  <a:lnTo>
                    <a:pt x="4681621" y="1224477"/>
                  </a:lnTo>
                  <a:lnTo>
                    <a:pt x="4714429" y="1191672"/>
                  </a:lnTo>
                  <a:lnTo>
                    <a:pt x="4739440" y="1152339"/>
                  </a:lnTo>
                  <a:lnTo>
                    <a:pt x="4755379" y="1107751"/>
                  </a:lnTo>
                  <a:lnTo>
                    <a:pt x="4760976" y="1059180"/>
                  </a:lnTo>
                  <a:lnTo>
                    <a:pt x="4760976" y="211836"/>
                  </a:lnTo>
                  <a:lnTo>
                    <a:pt x="4755379" y="163272"/>
                  </a:lnTo>
                  <a:lnTo>
                    <a:pt x="4739440" y="118687"/>
                  </a:lnTo>
                  <a:lnTo>
                    <a:pt x="4714429" y="79354"/>
                  </a:lnTo>
                  <a:lnTo>
                    <a:pt x="4681621" y="46546"/>
                  </a:lnTo>
                  <a:lnTo>
                    <a:pt x="4642288" y="21535"/>
                  </a:lnTo>
                  <a:lnTo>
                    <a:pt x="4597703" y="5596"/>
                  </a:lnTo>
                  <a:lnTo>
                    <a:pt x="4549140" y="0"/>
                  </a:lnTo>
                  <a:close/>
                </a:path>
              </a:pathLst>
            </a:custGeom>
            <a:solidFill>
              <a:srgbClr val="D2EBF8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978658" y="5426201"/>
              <a:ext cx="4761230" cy="1271270"/>
            </a:xfrm>
            <a:custGeom>
              <a:avLst/>
              <a:gdLst/>
              <a:ahLst/>
              <a:cxnLst/>
              <a:rect l="l" t="t" r="r" b="b"/>
              <a:pathLst>
                <a:path w="4761230" h="1271270">
                  <a:moveTo>
                    <a:pt x="4760976" y="211836"/>
                  </a:moveTo>
                  <a:lnTo>
                    <a:pt x="4760976" y="1059180"/>
                  </a:lnTo>
                  <a:lnTo>
                    <a:pt x="4755379" y="1107751"/>
                  </a:lnTo>
                  <a:lnTo>
                    <a:pt x="4739440" y="1152339"/>
                  </a:lnTo>
                  <a:lnTo>
                    <a:pt x="4714429" y="1191672"/>
                  </a:lnTo>
                  <a:lnTo>
                    <a:pt x="4681621" y="1224477"/>
                  </a:lnTo>
                  <a:lnTo>
                    <a:pt x="4642288" y="1249484"/>
                  </a:lnTo>
                  <a:lnTo>
                    <a:pt x="4597703" y="1265421"/>
                  </a:lnTo>
                  <a:lnTo>
                    <a:pt x="4549140" y="1271016"/>
                  </a:lnTo>
                  <a:lnTo>
                    <a:pt x="0" y="1271016"/>
                  </a:lnTo>
                  <a:lnTo>
                    <a:pt x="0" y="0"/>
                  </a:lnTo>
                  <a:lnTo>
                    <a:pt x="4549140" y="0"/>
                  </a:lnTo>
                  <a:lnTo>
                    <a:pt x="4597703" y="5596"/>
                  </a:lnTo>
                  <a:lnTo>
                    <a:pt x="4642288" y="21535"/>
                  </a:lnTo>
                  <a:lnTo>
                    <a:pt x="4681621" y="46546"/>
                  </a:lnTo>
                  <a:lnTo>
                    <a:pt x="4714429" y="79354"/>
                  </a:lnTo>
                  <a:lnTo>
                    <a:pt x="4739440" y="118687"/>
                  </a:lnTo>
                  <a:lnTo>
                    <a:pt x="4755379" y="163272"/>
                  </a:lnTo>
                  <a:lnTo>
                    <a:pt x="4760976" y="211836"/>
                  </a:lnTo>
                  <a:close/>
                </a:path>
              </a:pathLst>
            </a:custGeom>
            <a:ln w="19811">
              <a:solidFill>
                <a:srgbClr val="D2EBF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3038094" y="5481320"/>
            <a:ext cx="4368165" cy="819150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84785" marR="5080" indent="-172720">
              <a:lnSpc>
                <a:spcPct val="87100"/>
              </a:lnSpc>
              <a:spcBef>
                <a:spcPts val="390"/>
              </a:spcBef>
              <a:buChar char="•"/>
              <a:tabLst>
                <a:tab pos="185420" algn="l"/>
              </a:tabLst>
            </a:pPr>
            <a:r>
              <a:rPr sz="1900" spc="-10" dirty="0">
                <a:latin typeface="Trebuchet MS"/>
                <a:cs typeface="Trebuchet MS"/>
              </a:rPr>
              <a:t>the</a:t>
            </a:r>
            <a:r>
              <a:rPr sz="1900" spc="5" dirty="0">
                <a:latin typeface="Trebuchet MS"/>
                <a:cs typeface="Trebuchet MS"/>
              </a:rPr>
              <a:t> </a:t>
            </a:r>
            <a:r>
              <a:rPr sz="1900" spc="-10" dirty="0">
                <a:latin typeface="Trebuchet MS"/>
                <a:cs typeface="Trebuchet MS"/>
              </a:rPr>
              <a:t>current</a:t>
            </a:r>
            <a:r>
              <a:rPr sz="1900" spc="40" dirty="0">
                <a:latin typeface="Trebuchet MS"/>
                <a:cs typeface="Trebuchet MS"/>
              </a:rPr>
              <a:t> </a:t>
            </a:r>
            <a:r>
              <a:rPr sz="1900" spc="-10" dirty="0">
                <a:latin typeface="Trebuchet MS"/>
                <a:cs typeface="Trebuchet MS"/>
              </a:rPr>
              <a:t>price</a:t>
            </a:r>
            <a:r>
              <a:rPr sz="1900" spc="10" dirty="0">
                <a:latin typeface="Trebuchet MS"/>
                <a:cs typeface="Trebuchet MS"/>
              </a:rPr>
              <a:t> </a:t>
            </a:r>
            <a:r>
              <a:rPr sz="1900" spc="-5" dirty="0">
                <a:latin typeface="Trebuchet MS"/>
                <a:cs typeface="Trebuchet MS"/>
              </a:rPr>
              <a:t>fully</a:t>
            </a:r>
            <a:r>
              <a:rPr sz="1900" spc="5" dirty="0">
                <a:latin typeface="Trebuchet MS"/>
                <a:cs typeface="Trebuchet MS"/>
              </a:rPr>
              <a:t> </a:t>
            </a:r>
            <a:r>
              <a:rPr sz="1900" spc="-10" dirty="0">
                <a:latin typeface="Trebuchet MS"/>
                <a:cs typeface="Trebuchet MS"/>
              </a:rPr>
              <a:t>incorporates</a:t>
            </a:r>
            <a:r>
              <a:rPr sz="1900" spc="35" dirty="0">
                <a:latin typeface="Trebuchet MS"/>
                <a:cs typeface="Trebuchet MS"/>
              </a:rPr>
              <a:t> </a:t>
            </a:r>
            <a:r>
              <a:rPr sz="1900" spc="-10" dirty="0">
                <a:latin typeface="Trebuchet MS"/>
                <a:cs typeface="Trebuchet MS"/>
              </a:rPr>
              <a:t>all </a:t>
            </a:r>
            <a:r>
              <a:rPr sz="1900" spc="-560" dirty="0">
                <a:latin typeface="Trebuchet MS"/>
                <a:cs typeface="Trebuchet MS"/>
              </a:rPr>
              <a:t> </a:t>
            </a:r>
            <a:r>
              <a:rPr sz="1900" spc="-10" dirty="0">
                <a:latin typeface="Trebuchet MS"/>
                <a:cs typeface="Trebuchet MS"/>
              </a:rPr>
              <a:t>existing</a:t>
            </a:r>
            <a:r>
              <a:rPr sz="1900" spc="10" dirty="0">
                <a:latin typeface="Trebuchet MS"/>
                <a:cs typeface="Trebuchet MS"/>
              </a:rPr>
              <a:t> </a:t>
            </a:r>
            <a:r>
              <a:rPr sz="1900" spc="-5" dirty="0">
                <a:latin typeface="Trebuchet MS"/>
                <a:cs typeface="Trebuchet MS"/>
              </a:rPr>
              <a:t>information,</a:t>
            </a:r>
            <a:r>
              <a:rPr sz="1900" spc="25" dirty="0">
                <a:latin typeface="Trebuchet MS"/>
                <a:cs typeface="Trebuchet MS"/>
              </a:rPr>
              <a:t> </a:t>
            </a:r>
            <a:r>
              <a:rPr sz="1900" spc="-5" dirty="0">
                <a:latin typeface="Trebuchet MS"/>
                <a:cs typeface="Trebuchet MS"/>
              </a:rPr>
              <a:t>both</a:t>
            </a:r>
            <a:r>
              <a:rPr sz="1900" spc="-10" dirty="0">
                <a:latin typeface="Trebuchet MS"/>
                <a:cs typeface="Trebuchet MS"/>
              </a:rPr>
              <a:t> public</a:t>
            </a:r>
            <a:r>
              <a:rPr sz="1900" spc="10" dirty="0">
                <a:latin typeface="Trebuchet MS"/>
                <a:cs typeface="Trebuchet MS"/>
              </a:rPr>
              <a:t> </a:t>
            </a:r>
            <a:r>
              <a:rPr sz="1900" spc="-10" dirty="0">
                <a:latin typeface="Trebuchet MS"/>
                <a:cs typeface="Trebuchet MS"/>
              </a:rPr>
              <a:t>and </a:t>
            </a:r>
            <a:r>
              <a:rPr sz="1900" spc="-5" dirty="0">
                <a:latin typeface="Trebuchet MS"/>
                <a:cs typeface="Trebuchet MS"/>
              </a:rPr>
              <a:t> private</a:t>
            </a:r>
            <a:r>
              <a:rPr sz="1900" spc="5" dirty="0">
                <a:latin typeface="Trebuchet MS"/>
                <a:cs typeface="Trebuchet MS"/>
              </a:rPr>
              <a:t> </a:t>
            </a:r>
            <a:r>
              <a:rPr sz="1900" spc="-10" dirty="0">
                <a:latin typeface="Trebuchet MS"/>
                <a:cs typeface="Trebuchet MS"/>
              </a:rPr>
              <a:t>(inside</a:t>
            </a:r>
            <a:r>
              <a:rPr sz="1900" spc="15" dirty="0">
                <a:latin typeface="Trebuchet MS"/>
                <a:cs typeface="Trebuchet MS"/>
              </a:rPr>
              <a:t> </a:t>
            </a:r>
            <a:r>
              <a:rPr sz="1900" spc="-5" dirty="0">
                <a:latin typeface="Trebuchet MS"/>
                <a:cs typeface="Trebuchet MS"/>
              </a:rPr>
              <a:t>information).</a:t>
            </a:r>
            <a:endParaRPr sz="1900">
              <a:latin typeface="Trebuchet MS"/>
              <a:cs typeface="Trebuchet MS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291084" y="5256276"/>
            <a:ext cx="2697480" cy="1610995"/>
            <a:chOff x="291084" y="5256276"/>
            <a:chExt cx="2697480" cy="1610995"/>
          </a:xfrm>
        </p:grpSpPr>
        <p:sp>
          <p:nvSpPr>
            <p:cNvPr id="25" name="object 25"/>
            <p:cNvSpPr/>
            <p:nvPr/>
          </p:nvSpPr>
          <p:spPr>
            <a:xfrm>
              <a:off x="300990" y="5266182"/>
              <a:ext cx="2677795" cy="1591310"/>
            </a:xfrm>
            <a:custGeom>
              <a:avLst/>
              <a:gdLst/>
              <a:ahLst/>
              <a:cxnLst/>
              <a:rect l="l" t="t" r="r" b="b"/>
              <a:pathLst>
                <a:path w="2677795" h="1591309">
                  <a:moveTo>
                    <a:pt x="2412492" y="0"/>
                  </a:moveTo>
                  <a:lnTo>
                    <a:pt x="265176" y="0"/>
                  </a:lnTo>
                  <a:lnTo>
                    <a:pt x="217509" y="4273"/>
                  </a:lnTo>
                  <a:lnTo>
                    <a:pt x="172645" y="16592"/>
                  </a:lnTo>
                  <a:lnTo>
                    <a:pt x="131334" y="36209"/>
                  </a:lnTo>
                  <a:lnTo>
                    <a:pt x="94324" y="62373"/>
                  </a:lnTo>
                  <a:lnTo>
                    <a:pt x="62364" y="94335"/>
                  </a:lnTo>
                  <a:lnTo>
                    <a:pt x="36203" y="131346"/>
                  </a:lnTo>
                  <a:lnTo>
                    <a:pt x="16589" y="172656"/>
                  </a:lnTo>
                  <a:lnTo>
                    <a:pt x="4272" y="217515"/>
                  </a:lnTo>
                  <a:lnTo>
                    <a:pt x="0" y="265176"/>
                  </a:lnTo>
                  <a:lnTo>
                    <a:pt x="0" y="1325880"/>
                  </a:lnTo>
                  <a:lnTo>
                    <a:pt x="4272" y="1373545"/>
                  </a:lnTo>
                  <a:lnTo>
                    <a:pt x="16589" y="1418407"/>
                  </a:lnTo>
                  <a:lnTo>
                    <a:pt x="36203" y="1459718"/>
                  </a:lnTo>
                  <a:lnTo>
                    <a:pt x="62364" y="1496728"/>
                  </a:lnTo>
                  <a:lnTo>
                    <a:pt x="94324" y="1528688"/>
                  </a:lnTo>
                  <a:lnTo>
                    <a:pt x="131334" y="1554850"/>
                  </a:lnTo>
                  <a:lnTo>
                    <a:pt x="172645" y="1574464"/>
                  </a:lnTo>
                  <a:lnTo>
                    <a:pt x="217509" y="1586782"/>
                  </a:lnTo>
                  <a:lnTo>
                    <a:pt x="265176" y="1591055"/>
                  </a:lnTo>
                  <a:lnTo>
                    <a:pt x="2412492" y="1591055"/>
                  </a:lnTo>
                  <a:lnTo>
                    <a:pt x="2460152" y="1586782"/>
                  </a:lnTo>
                  <a:lnTo>
                    <a:pt x="2505011" y="1574464"/>
                  </a:lnTo>
                  <a:lnTo>
                    <a:pt x="2546321" y="1554850"/>
                  </a:lnTo>
                  <a:lnTo>
                    <a:pt x="2583332" y="1528688"/>
                  </a:lnTo>
                  <a:lnTo>
                    <a:pt x="2615294" y="1496728"/>
                  </a:lnTo>
                  <a:lnTo>
                    <a:pt x="2641458" y="1459718"/>
                  </a:lnTo>
                  <a:lnTo>
                    <a:pt x="2661075" y="1418407"/>
                  </a:lnTo>
                  <a:lnTo>
                    <a:pt x="2673394" y="1373545"/>
                  </a:lnTo>
                  <a:lnTo>
                    <a:pt x="2677668" y="1325880"/>
                  </a:lnTo>
                  <a:lnTo>
                    <a:pt x="2677668" y="265176"/>
                  </a:lnTo>
                  <a:lnTo>
                    <a:pt x="2673394" y="217515"/>
                  </a:lnTo>
                  <a:lnTo>
                    <a:pt x="2661075" y="172656"/>
                  </a:lnTo>
                  <a:lnTo>
                    <a:pt x="2641458" y="131346"/>
                  </a:lnTo>
                  <a:lnTo>
                    <a:pt x="2615294" y="94335"/>
                  </a:lnTo>
                  <a:lnTo>
                    <a:pt x="2583332" y="62373"/>
                  </a:lnTo>
                  <a:lnTo>
                    <a:pt x="2546321" y="36209"/>
                  </a:lnTo>
                  <a:lnTo>
                    <a:pt x="2505011" y="16592"/>
                  </a:lnTo>
                  <a:lnTo>
                    <a:pt x="2460152" y="4273"/>
                  </a:lnTo>
                  <a:lnTo>
                    <a:pt x="2412492" y="0"/>
                  </a:lnTo>
                  <a:close/>
                </a:path>
              </a:pathLst>
            </a:custGeom>
            <a:solidFill>
              <a:srgbClr val="5FCA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300990" y="5266182"/>
              <a:ext cx="2677795" cy="1591310"/>
            </a:xfrm>
            <a:custGeom>
              <a:avLst/>
              <a:gdLst/>
              <a:ahLst/>
              <a:cxnLst/>
              <a:rect l="l" t="t" r="r" b="b"/>
              <a:pathLst>
                <a:path w="2677795" h="1591309">
                  <a:moveTo>
                    <a:pt x="0" y="265176"/>
                  </a:moveTo>
                  <a:lnTo>
                    <a:pt x="4272" y="217515"/>
                  </a:lnTo>
                  <a:lnTo>
                    <a:pt x="16589" y="172656"/>
                  </a:lnTo>
                  <a:lnTo>
                    <a:pt x="36203" y="131346"/>
                  </a:lnTo>
                  <a:lnTo>
                    <a:pt x="62364" y="94335"/>
                  </a:lnTo>
                  <a:lnTo>
                    <a:pt x="94324" y="62373"/>
                  </a:lnTo>
                  <a:lnTo>
                    <a:pt x="131334" y="36209"/>
                  </a:lnTo>
                  <a:lnTo>
                    <a:pt x="172645" y="16592"/>
                  </a:lnTo>
                  <a:lnTo>
                    <a:pt x="217509" y="4273"/>
                  </a:lnTo>
                  <a:lnTo>
                    <a:pt x="265176" y="0"/>
                  </a:lnTo>
                  <a:lnTo>
                    <a:pt x="2412492" y="0"/>
                  </a:lnTo>
                  <a:lnTo>
                    <a:pt x="2460152" y="4273"/>
                  </a:lnTo>
                  <a:lnTo>
                    <a:pt x="2505011" y="16592"/>
                  </a:lnTo>
                  <a:lnTo>
                    <a:pt x="2546321" y="36209"/>
                  </a:lnTo>
                  <a:lnTo>
                    <a:pt x="2583332" y="62373"/>
                  </a:lnTo>
                  <a:lnTo>
                    <a:pt x="2615294" y="94335"/>
                  </a:lnTo>
                  <a:lnTo>
                    <a:pt x="2641458" y="131346"/>
                  </a:lnTo>
                  <a:lnTo>
                    <a:pt x="2661075" y="172656"/>
                  </a:lnTo>
                  <a:lnTo>
                    <a:pt x="2673394" y="217515"/>
                  </a:lnTo>
                  <a:lnTo>
                    <a:pt x="2677668" y="265176"/>
                  </a:lnTo>
                  <a:lnTo>
                    <a:pt x="2677668" y="1325880"/>
                  </a:lnTo>
                  <a:lnTo>
                    <a:pt x="2673394" y="1373545"/>
                  </a:lnTo>
                  <a:lnTo>
                    <a:pt x="2661075" y="1418407"/>
                  </a:lnTo>
                  <a:lnTo>
                    <a:pt x="2641458" y="1459718"/>
                  </a:lnTo>
                  <a:lnTo>
                    <a:pt x="2615294" y="1496728"/>
                  </a:lnTo>
                  <a:lnTo>
                    <a:pt x="2583332" y="1528688"/>
                  </a:lnTo>
                  <a:lnTo>
                    <a:pt x="2546321" y="1554850"/>
                  </a:lnTo>
                  <a:lnTo>
                    <a:pt x="2505011" y="1574464"/>
                  </a:lnTo>
                  <a:lnTo>
                    <a:pt x="2460152" y="1586782"/>
                  </a:lnTo>
                  <a:lnTo>
                    <a:pt x="2412492" y="1591055"/>
                  </a:lnTo>
                  <a:lnTo>
                    <a:pt x="265176" y="1591055"/>
                  </a:lnTo>
                  <a:lnTo>
                    <a:pt x="217509" y="1586782"/>
                  </a:lnTo>
                  <a:lnTo>
                    <a:pt x="172645" y="1574464"/>
                  </a:lnTo>
                  <a:lnTo>
                    <a:pt x="131334" y="1554850"/>
                  </a:lnTo>
                  <a:lnTo>
                    <a:pt x="94324" y="1528688"/>
                  </a:lnTo>
                  <a:lnTo>
                    <a:pt x="62364" y="1496728"/>
                  </a:lnTo>
                  <a:lnTo>
                    <a:pt x="36203" y="1459718"/>
                  </a:lnTo>
                  <a:lnTo>
                    <a:pt x="16589" y="1418407"/>
                  </a:lnTo>
                  <a:lnTo>
                    <a:pt x="4272" y="1373545"/>
                  </a:lnTo>
                  <a:lnTo>
                    <a:pt x="0" y="1325880"/>
                  </a:lnTo>
                  <a:lnTo>
                    <a:pt x="0" y="265176"/>
                  </a:lnTo>
                  <a:close/>
                </a:path>
              </a:pathLst>
            </a:custGeom>
            <a:ln w="198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774598" y="5630976"/>
            <a:ext cx="1729105" cy="742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700" dirty="0">
                <a:solidFill>
                  <a:srgbClr val="FFFFFF"/>
                </a:solidFill>
                <a:latin typeface="Trebuchet MS"/>
                <a:cs typeface="Trebuchet MS"/>
              </a:rPr>
              <a:t>Strong</a:t>
            </a:r>
            <a:endParaRPr sz="47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78752" y="5065774"/>
            <a:ext cx="2494788" cy="179222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56310" y="629158"/>
            <a:ext cx="22225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45" dirty="0"/>
              <a:t>Weak</a:t>
            </a:r>
            <a:r>
              <a:rPr spc="-105" dirty="0"/>
              <a:t> </a:t>
            </a:r>
            <a:r>
              <a:rPr dirty="0"/>
              <a:t>form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56361" y="1310132"/>
            <a:ext cx="8620760" cy="410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41275" indent="-343535">
              <a:lnSpc>
                <a:spcPct val="100000"/>
              </a:lnSpc>
              <a:spcBef>
                <a:spcPts val="100"/>
              </a:spcBef>
              <a:tabLst>
                <a:tab pos="355600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3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weak</a:t>
            </a:r>
            <a:r>
              <a:rPr sz="1800" spc="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form</a:t>
            </a:r>
            <a:r>
              <a:rPr sz="1800" spc="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r>
              <a:rPr sz="1800" spc="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4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efficient</a:t>
            </a:r>
            <a:r>
              <a:rPr sz="1800" spc="3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markets</a:t>
            </a:r>
            <a:r>
              <a:rPr sz="1800" spc="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hypothesis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asserts</a:t>
            </a:r>
            <a:r>
              <a:rPr sz="1800" spc="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that</a:t>
            </a:r>
            <a:r>
              <a:rPr sz="1800" spc="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current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price</a:t>
            </a:r>
            <a:r>
              <a:rPr sz="1800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fully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incorporates</a:t>
            </a:r>
            <a:r>
              <a:rPr sz="1800" spc="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information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contained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in the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past</a:t>
            </a:r>
            <a:r>
              <a:rPr sz="1800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history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of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prices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i="1" spc="-5" dirty="0">
                <a:solidFill>
                  <a:srgbClr val="404040"/>
                </a:solidFill>
                <a:latin typeface="Trebuchet MS"/>
                <a:cs typeface="Trebuchet MS"/>
              </a:rPr>
              <a:t>only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5600" algn="l"/>
                <a:tab pos="2314575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spc="-30" dirty="0">
                <a:solidFill>
                  <a:srgbClr val="404040"/>
                </a:solidFill>
                <a:latin typeface="Trebuchet MS"/>
                <a:cs typeface="Trebuchet MS"/>
              </a:rPr>
              <a:t>Technical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analysis	will</a:t>
            </a:r>
            <a:r>
              <a:rPr sz="1800" spc="-4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not able</a:t>
            </a:r>
            <a:r>
              <a:rPr sz="1800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produce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excess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return</a:t>
            </a:r>
            <a:endParaRPr sz="1800">
              <a:latin typeface="Trebuchet MS"/>
              <a:cs typeface="Trebuchet MS"/>
            </a:endParaRPr>
          </a:p>
          <a:p>
            <a:pPr marL="355600" marR="412115" indent="-343535">
              <a:lnSpc>
                <a:spcPct val="100000"/>
              </a:lnSpc>
              <a:spcBef>
                <a:spcPts val="994"/>
              </a:spcBef>
              <a:tabLst>
                <a:tab pos="355600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nobody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can detect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mis-priced</a:t>
            </a:r>
            <a:r>
              <a:rPr sz="1800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securities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“beat” the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market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by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analysing </a:t>
            </a:r>
            <a:r>
              <a:rPr sz="1800" spc="-5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past</a:t>
            </a:r>
            <a:r>
              <a:rPr sz="1800" spc="-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prices.</a:t>
            </a:r>
            <a:endParaRPr sz="1800">
              <a:latin typeface="Trebuchet MS"/>
              <a:cs typeface="Trebuchet MS"/>
            </a:endParaRPr>
          </a:p>
          <a:p>
            <a:pPr marL="355600" marR="369570" indent="-343535">
              <a:lnSpc>
                <a:spcPct val="100000"/>
              </a:lnSpc>
              <a:spcBef>
                <a:spcPts val="1010"/>
              </a:spcBef>
              <a:tabLst>
                <a:tab pos="355600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Thus,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one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should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not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be able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to profit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from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using something that “everybody </a:t>
            </a:r>
            <a:r>
              <a:rPr sz="1800" spc="-5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else knows”.</a:t>
            </a:r>
            <a:endParaRPr sz="1800">
              <a:latin typeface="Trebuchet MS"/>
              <a:cs typeface="Trebuchet MS"/>
            </a:endParaRPr>
          </a:p>
          <a:p>
            <a:pPr marL="355600" marR="5080" indent="-343535">
              <a:lnSpc>
                <a:spcPct val="100000"/>
              </a:lnSpc>
              <a:spcBef>
                <a:spcPts val="1000"/>
              </a:spcBef>
              <a:tabLst>
                <a:tab pos="355600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empirical</a:t>
            </a:r>
            <a:r>
              <a:rPr sz="1800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evidence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for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this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form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market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25" dirty="0">
                <a:solidFill>
                  <a:srgbClr val="404040"/>
                </a:solidFill>
                <a:latin typeface="Trebuchet MS"/>
                <a:cs typeface="Trebuchet MS"/>
              </a:rPr>
              <a:t>efficiency,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and therefore</a:t>
            </a:r>
            <a:r>
              <a:rPr sz="1800" spc="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against </a:t>
            </a:r>
            <a:r>
              <a:rPr sz="1800" spc="-5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value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of technical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analysis,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pretty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strong and quite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consistent.</a:t>
            </a:r>
            <a:endParaRPr sz="1800">
              <a:latin typeface="Trebuchet MS"/>
              <a:cs typeface="Trebuchet MS"/>
            </a:endParaRPr>
          </a:p>
          <a:p>
            <a:pPr marL="355600" marR="139065" indent="-343535">
              <a:lnSpc>
                <a:spcPct val="100000"/>
              </a:lnSpc>
              <a:spcBef>
                <a:spcPts val="994"/>
              </a:spcBef>
              <a:tabLst>
                <a:tab pos="355600" algn="l"/>
                <a:tab pos="1656714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Under weak form of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market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,on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a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average short term trader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will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not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be able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to </a:t>
            </a:r>
            <a:r>
              <a:rPr sz="1800" spc="-5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outperform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blindfolded</a:t>
            </a:r>
            <a:r>
              <a:rPr sz="1800" spc="-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investor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.</a:t>
            </a:r>
            <a:endParaRPr sz="1800">
              <a:latin typeface="Trebuchet MS"/>
              <a:cs typeface="Trebuchet MS"/>
            </a:endParaRPr>
          </a:p>
          <a:p>
            <a:pPr marL="1172210">
              <a:lnSpc>
                <a:spcPct val="100000"/>
              </a:lnSpc>
              <a:spcBef>
                <a:spcPts val="1000"/>
              </a:spcBef>
            </a:pP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“</a:t>
            </a:r>
            <a:r>
              <a:rPr sz="2000" spc="-5" dirty="0">
                <a:solidFill>
                  <a:srgbClr val="17AFE3"/>
                </a:solidFill>
                <a:latin typeface="Trebuchet MS"/>
                <a:cs typeface="Trebuchet MS"/>
              </a:rPr>
              <a:t>Chartist</a:t>
            </a:r>
            <a:r>
              <a:rPr sz="2000" spc="-25" dirty="0">
                <a:solidFill>
                  <a:srgbClr val="17AFE3"/>
                </a:solidFill>
                <a:latin typeface="Trebuchet MS"/>
                <a:cs typeface="Trebuchet MS"/>
              </a:rPr>
              <a:t> </a:t>
            </a:r>
            <a:r>
              <a:rPr sz="2000" spc="-5" dirty="0">
                <a:solidFill>
                  <a:srgbClr val="17AFE3"/>
                </a:solidFill>
                <a:latin typeface="Trebuchet MS"/>
                <a:cs typeface="Trebuchet MS"/>
              </a:rPr>
              <a:t>cannot</a:t>
            </a:r>
            <a:r>
              <a:rPr sz="2000" spc="-40" dirty="0">
                <a:solidFill>
                  <a:srgbClr val="17AFE3"/>
                </a:solidFill>
                <a:latin typeface="Trebuchet MS"/>
                <a:cs typeface="Trebuchet MS"/>
              </a:rPr>
              <a:t> </a:t>
            </a:r>
            <a:r>
              <a:rPr sz="2000" spc="-5" dirty="0">
                <a:solidFill>
                  <a:srgbClr val="17AFE3"/>
                </a:solidFill>
                <a:latin typeface="Trebuchet MS"/>
                <a:cs typeface="Trebuchet MS"/>
              </a:rPr>
              <a:t>beat</a:t>
            </a:r>
            <a:r>
              <a:rPr sz="2000" spc="-15" dirty="0">
                <a:solidFill>
                  <a:srgbClr val="17AFE3"/>
                </a:solidFill>
                <a:latin typeface="Trebuchet MS"/>
                <a:cs typeface="Trebuchet MS"/>
              </a:rPr>
              <a:t> </a:t>
            </a:r>
            <a:r>
              <a:rPr sz="2000" spc="-5" dirty="0">
                <a:solidFill>
                  <a:srgbClr val="17AFE3"/>
                </a:solidFill>
                <a:latin typeface="Trebuchet MS"/>
                <a:cs typeface="Trebuchet MS"/>
              </a:rPr>
              <a:t>average</a:t>
            </a:r>
            <a:r>
              <a:rPr sz="2000" spc="-40" dirty="0">
                <a:solidFill>
                  <a:srgbClr val="17AFE3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17AFE3"/>
                </a:solidFill>
                <a:latin typeface="Trebuchet MS"/>
                <a:cs typeface="Trebuchet MS"/>
              </a:rPr>
              <a:t>buy</a:t>
            </a:r>
            <a:r>
              <a:rPr sz="2000" spc="-5" dirty="0">
                <a:solidFill>
                  <a:srgbClr val="17AFE3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17AFE3"/>
                </a:solidFill>
                <a:latin typeface="Trebuchet MS"/>
                <a:cs typeface="Trebuchet MS"/>
              </a:rPr>
              <a:t>and</a:t>
            </a:r>
            <a:r>
              <a:rPr sz="2000" spc="-20" dirty="0">
                <a:solidFill>
                  <a:srgbClr val="17AFE3"/>
                </a:solidFill>
                <a:latin typeface="Trebuchet MS"/>
                <a:cs typeface="Trebuchet MS"/>
              </a:rPr>
              <a:t> </a:t>
            </a:r>
            <a:r>
              <a:rPr sz="2000" spc="-5" dirty="0">
                <a:solidFill>
                  <a:srgbClr val="17AFE3"/>
                </a:solidFill>
                <a:latin typeface="Trebuchet MS"/>
                <a:cs typeface="Trebuchet MS"/>
              </a:rPr>
              <a:t>hold strategy</a:t>
            </a:r>
            <a:r>
              <a:rPr sz="2000" spc="-45" dirty="0">
                <a:solidFill>
                  <a:srgbClr val="17AFE3"/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rgbClr val="17AFE3"/>
                </a:solidFill>
                <a:latin typeface="Trebuchet MS"/>
                <a:cs typeface="Trebuchet MS"/>
              </a:rPr>
              <a:t>“</a:t>
            </a:r>
            <a:endParaRPr sz="2000">
              <a:latin typeface="Trebuchet MS"/>
              <a:cs typeface="Trebuchet MS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70094" y="215363"/>
            <a:ext cx="1506894" cy="84350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6310" y="629158"/>
            <a:ext cx="391541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Empirical</a:t>
            </a:r>
            <a:r>
              <a:rPr spc="-100" dirty="0"/>
              <a:t> </a:t>
            </a:r>
            <a:r>
              <a:rPr spc="-5" dirty="0"/>
              <a:t>evidence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7243" y="1446657"/>
            <a:ext cx="8642985" cy="3952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95300">
              <a:lnSpc>
                <a:spcPct val="100000"/>
              </a:lnSpc>
              <a:spcBef>
                <a:spcPts val="100"/>
              </a:spcBef>
              <a:buSzPct val="94444"/>
              <a:buAutoNum type="arabicPeriod"/>
              <a:tabLst>
                <a:tab pos="217170" algn="l"/>
                <a:tab pos="2820670" algn="l"/>
              </a:tabLst>
            </a:pPr>
            <a:r>
              <a:rPr sz="1800" spc="-5" dirty="0">
                <a:solidFill>
                  <a:srgbClr val="17AFE3"/>
                </a:solidFill>
                <a:latin typeface="Trebuchet MS"/>
                <a:cs typeface="Trebuchet MS"/>
              </a:rPr>
              <a:t>Filter rule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: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technical trading strategy based on historical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prices.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If price of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a </a:t>
            </a:r>
            <a:r>
              <a:rPr sz="1800" spc="-5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security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increases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at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least	by “x”% investor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should by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and hold until its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price 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decline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by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at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least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“x”%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from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subsequent</a:t>
            </a:r>
            <a:r>
              <a:rPr sz="1800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high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-145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Several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studies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have</a:t>
            </a:r>
            <a:r>
              <a:rPr sz="1800" spc="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found that average</a:t>
            </a:r>
            <a:r>
              <a:rPr sz="1800" spc="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gains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by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filter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rule were much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below</a:t>
            </a:r>
            <a:endParaRPr sz="1800">
              <a:latin typeface="Trebuchet MS"/>
              <a:cs typeface="Trebuchet MS"/>
            </a:endParaRPr>
          </a:p>
          <a:p>
            <a:pPr marL="355600">
              <a:lnSpc>
                <a:spcPct val="100000"/>
              </a:lnSpc>
            </a:pP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than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simple</a:t>
            </a:r>
            <a:r>
              <a:rPr sz="1800" spc="-4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buy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hold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strategy</a:t>
            </a:r>
            <a:endParaRPr sz="1800">
              <a:latin typeface="Trebuchet MS"/>
              <a:cs typeface="Trebuchet MS"/>
            </a:endParaRPr>
          </a:p>
          <a:p>
            <a:pPr marL="12700" marR="33020">
              <a:lnSpc>
                <a:spcPct val="100000"/>
              </a:lnSpc>
              <a:spcBef>
                <a:spcPts val="1000"/>
              </a:spcBef>
              <a:buSzPct val="94444"/>
              <a:buAutoNum type="arabicPeriod" startAt="2"/>
              <a:tabLst>
                <a:tab pos="217170" algn="l"/>
                <a:tab pos="1911350" algn="l"/>
              </a:tabLst>
            </a:pPr>
            <a:r>
              <a:rPr sz="1800" spc="-20" dirty="0">
                <a:solidFill>
                  <a:srgbClr val="17AFE3"/>
                </a:solidFill>
                <a:latin typeface="Trebuchet MS"/>
                <a:cs typeface="Trebuchet MS"/>
              </a:rPr>
              <a:t>Run</a:t>
            </a:r>
            <a:r>
              <a:rPr sz="1800" spc="5" dirty="0">
                <a:solidFill>
                  <a:srgbClr val="17AFE3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17AFE3"/>
                </a:solidFill>
                <a:latin typeface="Trebuchet MS"/>
                <a:cs typeface="Trebuchet MS"/>
              </a:rPr>
              <a:t>test</a:t>
            </a:r>
            <a:r>
              <a:rPr sz="1800" spc="5" dirty="0">
                <a:solidFill>
                  <a:srgbClr val="17AFE3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: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 Used	to find out whether ,the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series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of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price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movement have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occurred </a:t>
            </a:r>
            <a:r>
              <a:rPr sz="1800" spc="-5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by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chance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5"/>
              </a:spcBef>
              <a:tabLst>
                <a:tab pos="354965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Published</a:t>
            </a:r>
            <a:r>
              <a:rPr sz="1800" spc="-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results</a:t>
            </a:r>
            <a:r>
              <a:rPr sz="1800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study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 using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run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test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suggest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that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runs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price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series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are</a:t>
            </a:r>
            <a:endParaRPr sz="1800">
              <a:latin typeface="Trebuchet MS"/>
              <a:cs typeface="Trebuchet MS"/>
            </a:endParaRPr>
          </a:p>
          <a:p>
            <a:pPr marL="355600">
              <a:lnSpc>
                <a:spcPct val="100000"/>
              </a:lnSpc>
            </a:pP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not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significantly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different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form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that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of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 random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numbers</a:t>
            </a:r>
            <a:endParaRPr sz="1800">
              <a:latin typeface="Trebuchet MS"/>
              <a:cs typeface="Trebuchet MS"/>
            </a:endParaRPr>
          </a:p>
          <a:p>
            <a:pPr marL="216535" indent="-204470">
              <a:lnSpc>
                <a:spcPct val="100000"/>
              </a:lnSpc>
              <a:spcBef>
                <a:spcPts val="1000"/>
              </a:spcBef>
              <a:buSzPct val="94444"/>
              <a:buAutoNum type="arabicPeriod" startAt="3"/>
              <a:tabLst>
                <a:tab pos="217170" algn="l"/>
                <a:tab pos="6634480" algn="l"/>
              </a:tabLst>
            </a:pPr>
            <a:r>
              <a:rPr sz="1800" spc="-5" dirty="0">
                <a:solidFill>
                  <a:srgbClr val="17AFE3"/>
                </a:solidFill>
                <a:latin typeface="Trebuchet MS"/>
                <a:cs typeface="Trebuchet MS"/>
              </a:rPr>
              <a:t>Serial</a:t>
            </a:r>
            <a:r>
              <a:rPr sz="1800" spc="10" dirty="0">
                <a:solidFill>
                  <a:srgbClr val="17AFE3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17AFE3"/>
                </a:solidFill>
                <a:latin typeface="Trebuchet MS"/>
                <a:cs typeface="Trebuchet MS"/>
              </a:rPr>
              <a:t>correlations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:</a:t>
            </a:r>
            <a:r>
              <a:rPr sz="1800" spc="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test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independence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between</a:t>
            </a:r>
            <a:r>
              <a:rPr sz="1800" spc="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successive	price</a:t>
            </a:r>
            <a:r>
              <a:rPr sz="1800" spc="-5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changes</a:t>
            </a:r>
            <a:endParaRPr sz="1800">
              <a:latin typeface="Trebuchet MS"/>
              <a:cs typeface="Trebuchet MS"/>
            </a:endParaRPr>
          </a:p>
          <a:p>
            <a:pPr marL="355600" marR="5080" indent="-342900">
              <a:lnSpc>
                <a:spcPct val="100000"/>
              </a:lnSpc>
              <a:spcBef>
                <a:spcPts val="994"/>
              </a:spcBef>
              <a:tabLst>
                <a:tab pos="354965" algn="l"/>
                <a:tab pos="6615430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Many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studies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 have</a:t>
            </a:r>
            <a:r>
              <a:rPr sz="1800" spc="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failed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to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show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 any</a:t>
            </a:r>
            <a:r>
              <a:rPr sz="1800" spc="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significant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correlation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between successive </a:t>
            </a:r>
            <a:r>
              <a:rPr sz="1800" spc="-5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price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changes.</a:t>
            </a:r>
            <a:endParaRPr sz="1800">
              <a:latin typeface="Trebuchet MS"/>
              <a:cs typeface="Trebuchet MS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6796" y="190500"/>
            <a:ext cx="1589531" cy="110642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6310" y="629158"/>
            <a:ext cx="24117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Semi</a:t>
            </a:r>
            <a:r>
              <a:rPr spc="-100" dirty="0"/>
              <a:t> </a:t>
            </a:r>
            <a:r>
              <a:rPr dirty="0"/>
              <a:t>strong</a:t>
            </a:r>
          </a:p>
        </p:txBody>
      </p:sp>
      <p:sp>
        <p:nvSpPr>
          <p:cNvPr id="3" name="object 3"/>
          <p:cNvSpPr/>
          <p:nvPr/>
        </p:nvSpPr>
        <p:spPr>
          <a:xfrm>
            <a:off x="4068826" y="4985130"/>
            <a:ext cx="66040" cy="13970"/>
          </a:xfrm>
          <a:custGeom>
            <a:avLst/>
            <a:gdLst/>
            <a:ahLst/>
            <a:cxnLst/>
            <a:rect l="l" t="t" r="r" b="b"/>
            <a:pathLst>
              <a:path w="66039" h="13970">
                <a:moveTo>
                  <a:pt x="65532" y="0"/>
                </a:moveTo>
                <a:lnTo>
                  <a:pt x="0" y="0"/>
                </a:lnTo>
                <a:lnTo>
                  <a:pt x="0" y="13716"/>
                </a:lnTo>
                <a:lnTo>
                  <a:pt x="65532" y="13716"/>
                </a:lnTo>
                <a:lnTo>
                  <a:pt x="65532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46887" y="1464690"/>
            <a:ext cx="8441690" cy="3825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296545" indent="-342900">
              <a:lnSpc>
                <a:spcPct val="100000"/>
              </a:lnSpc>
              <a:spcBef>
                <a:spcPts val="100"/>
              </a:spcBef>
              <a:tabLst>
                <a:tab pos="354965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The semi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strong form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of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EMH states that security prices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adjust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rapidly to all </a:t>
            </a:r>
            <a:r>
              <a:rPr sz="1800" spc="-5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publicly</a:t>
            </a:r>
            <a:r>
              <a:rPr sz="1800" spc="-3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available information</a:t>
            </a:r>
            <a:endParaRPr sz="1800">
              <a:latin typeface="Trebuchet MS"/>
              <a:cs typeface="Trebuchet MS"/>
            </a:endParaRPr>
          </a:p>
          <a:p>
            <a:pPr marL="355600" marR="55244" indent="-3429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The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assertion behind semi-strong market efficiency is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still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that one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should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not </a:t>
            </a:r>
            <a:r>
              <a:rPr sz="1800" spc="-5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be able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to profit using something that “everybody else knows” (the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information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i="1" dirty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1800" i="1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public).</a:t>
            </a:r>
            <a:endParaRPr sz="1800">
              <a:latin typeface="Trebuchet MS"/>
              <a:cs typeface="Trebuchet MS"/>
            </a:endParaRPr>
          </a:p>
          <a:p>
            <a:pPr marL="355600" marR="332105" indent="-342900">
              <a:lnSpc>
                <a:spcPct val="100000"/>
              </a:lnSpc>
              <a:spcBef>
                <a:spcPts val="1000"/>
              </a:spcBef>
              <a:tabLst>
                <a:tab pos="354965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“public”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information</a:t>
            </a:r>
            <a:r>
              <a:rPr sz="1800" spc="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may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be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relatively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difficult to gather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costly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to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process.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It may not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be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 sufficient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gain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 the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information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from,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5" dirty="0">
                <a:solidFill>
                  <a:srgbClr val="404040"/>
                </a:solidFill>
                <a:latin typeface="Trebuchet MS"/>
                <a:cs typeface="Trebuchet MS"/>
              </a:rPr>
              <a:t>say,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major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newspapers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company-produced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publications.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etc.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in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order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gather</a:t>
            </a:r>
            <a:r>
              <a:rPr sz="1800" spc="3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all </a:t>
            </a:r>
            <a:r>
              <a:rPr sz="1800" spc="-5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information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necessary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effectively</a:t>
            </a:r>
            <a:r>
              <a:rPr sz="1800" spc="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analyse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securities.</a:t>
            </a:r>
            <a:endParaRPr sz="1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2100">
              <a:latin typeface="Trebuchet MS"/>
              <a:cs typeface="Trebuchet MS"/>
            </a:endParaRPr>
          </a:p>
          <a:p>
            <a:pPr marL="355600" marR="5080" indent="-342900">
              <a:lnSpc>
                <a:spcPct val="100000"/>
              </a:lnSpc>
              <a:spcBef>
                <a:spcPts val="1725"/>
              </a:spcBef>
              <a:tabLst>
                <a:tab pos="423545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	</a:t>
            </a:r>
            <a:r>
              <a:rPr sz="1800" u="heavy" spc="-5" dirty="0">
                <a:solidFill>
                  <a:srgbClr val="3ECDE7"/>
                </a:solidFill>
                <a:uFill>
                  <a:solidFill>
                    <a:srgbClr val="3ECDE7"/>
                  </a:solidFill>
                </a:uFill>
                <a:latin typeface="Trebuchet MS"/>
                <a:cs typeface="Trebuchet MS"/>
                <a:hlinkClick r:id="rId2"/>
              </a:rPr>
              <a:t>”Nither</a:t>
            </a:r>
            <a:r>
              <a:rPr sz="1800" u="heavy" spc="5" dirty="0">
                <a:solidFill>
                  <a:srgbClr val="3ECDE7"/>
                </a:solidFill>
                <a:uFill>
                  <a:solidFill>
                    <a:srgbClr val="3ECDE7"/>
                  </a:solidFill>
                </a:uFill>
                <a:latin typeface="Trebuchet MS"/>
                <a:cs typeface="Trebuchet MS"/>
                <a:hlinkClick r:id="rId2"/>
              </a:rPr>
              <a:t> </a:t>
            </a:r>
            <a:r>
              <a:rPr sz="1800" u="heavy" spc="-5" dirty="0">
                <a:solidFill>
                  <a:srgbClr val="3ECDE7"/>
                </a:solidFill>
                <a:uFill>
                  <a:solidFill>
                    <a:srgbClr val="3ECDE7"/>
                  </a:solidFill>
                </a:uFill>
                <a:latin typeface="Trebuchet MS"/>
                <a:cs typeface="Trebuchet MS"/>
                <a:hlinkClick r:id="rId2"/>
              </a:rPr>
              <a:t>fundamental</a:t>
            </a:r>
            <a:r>
              <a:rPr sz="1800" u="heavy" spc="15" dirty="0">
                <a:solidFill>
                  <a:srgbClr val="3ECDE7"/>
                </a:solidFill>
                <a:uFill>
                  <a:solidFill>
                    <a:srgbClr val="3ECDE7"/>
                  </a:solidFill>
                </a:uFill>
                <a:latin typeface="Trebuchet MS"/>
                <a:cs typeface="Trebuchet MS"/>
                <a:hlinkClick r:id="rId2"/>
              </a:rPr>
              <a:t> </a:t>
            </a:r>
            <a:r>
              <a:rPr sz="1800" u="heavy" spc="-5" dirty="0">
                <a:solidFill>
                  <a:srgbClr val="3ECDE7"/>
                </a:solidFill>
                <a:uFill>
                  <a:solidFill>
                    <a:srgbClr val="3ECDE7"/>
                  </a:solidFill>
                </a:uFill>
                <a:latin typeface="Trebuchet MS"/>
                <a:cs typeface="Trebuchet MS"/>
                <a:hlinkClick r:id="rId2"/>
              </a:rPr>
              <a:t>analysis</a:t>
            </a:r>
            <a:r>
              <a:rPr sz="1800" spc="-15" dirty="0">
                <a:solidFill>
                  <a:srgbClr val="3ECDE7"/>
                </a:solidFill>
                <a:latin typeface="Trebuchet MS"/>
                <a:cs typeface="Trebuchet MS"/>
                <a:hlinkClick r:id="rId2"/>
              </a:rPr>
              <a:t> </a:t>
            </a:r>
            <a:r>
              <a:rPr sz="1800" spc="-5" dirty="0">
                <a:solidFill>
                  <a:srgbClr val="17AFE3"/>
                </a:solidFill>
                <a:latin typeface="Trebuchet MS"/>
                <a:cs typeface="Trebuchet MS"/>
              </a:rPr>
              <a:t>nor</a:t>
            </a:r>
            <a:r>
              <a:rPr sz="1800" dirty="0">
                <a:solidFill>
                  <a:srgbClr val="17AFE3"/>
                </a:solidFill>
                <a:latin typeface="Trebuchet MS"/>
                <a:cs typeface="Trebuchet MS"/>
              </a:rPr>
              <a:t> </a:t>
            </a:r>
            <a:r>
              <a:rPr sz="1800" u="heavy" spc="-5" dirty="0">
                <a:solidFill>
                  <a:srgbClr val="3ECDE7"/>
                </a:solidFill>
                <a:uFill>
                  <a:solidFill>
                    <a:srgbClr val="3ECDE7"/>
                  </a:solidFill>
                </a:uFill>
                <a:latin typeface="Trebuchet MS"/>
                <a:cs typeface="Trebuchet MS"/>
                <a:hlinkClick r:id="rId3"/>
              </a:rPr>
              <a:t>technical analysis</a:t>
            </a:r>
            <a:r>
              <a:rPr sz="1800" spc="10" dirty="0">
                <a:solidFill>
                  <a:srgbClr val="3ECDE7"/>
                </a:solidFill>
                <a:latin typeface="Trebuchet MS"/>
                <a:cs typeface="Trebuchet MS"/>
                <a:hlinkClick r:id="rId3"/>
              </a:rPr>
              <a:t> </a:t>
            </a:r>
            <a:r>
              <a:rPr sz="1800" spc="-5" dirty="0">
                <a:solidFill>
                  <a:srgbClr val="17AFE3"/>
                </a:solidFill>
                <a:latin typeface="Trebuchet MS"/>
                <a:cs typeface="Trebuchet MS"/>
              </a:rPr>
              <a:t>techniques</a:t>
            </a:r>
            <a:r>
              <a:rPr sz="1800" dirty="0">
                <a:solidFill>
                  <a:srgbClr val="17AFE3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17AFE3"/>
                </a:solidFill>
                <a:latin typeface="Trebuchet MS"/>
                <a:cs typeface="Trebuchet MS"/>
              </a:rPr>
              <a:t>will</a:t>
            </a:r>
            <a:r>
              <a:rPr sz="1800" spc="-20" dirty="0">
                <a:solidFill>
                  <a:srgbClr val="17AFE3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17AFE3"/>
                </a:solidFill>
                <a:latin typeface="Trebuchet MS"/>
                <a:cs typeface="Trebuchet MS"/>
              </a:rPr>
              <a:t>be</a:t>
            </a:r>
            <a:r>
              <a:rPr sz="1800" spc="-15" dirty="0">
                <a:solidFill>
                  <a:srgbClr val="17AFE3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17AFE3"/>
                </a:solidFill>
                <a:latin typeface="Trebuchet MS"/>
                <a:cs typeface="Trebuchet MS"/>
              </a:rPr>
              <a:t>able</a:t>
            </a:r>
            <a:r>
              <a:rPr sz="1800" spc="-15" dirty="0">
                <a:solidFill>
                  <a:srgbClr val="17AFE3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17AFE3"/>
                </a:solidFill>
                <a:latin typeface="Trebuchet MS"/>
                <a:cs typeface="Trebuchet MS"/>
              </a:rPr>
              <a:t>to </a:t>
            </a:r>
            <a:r>
              <a:rPr sz="1800" spc="-525" dirty="0">
                <a:solidFill>
                  <a:srgbClr val="17AFE3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17AFE3"/>
                </a:solidFill>
                <a:latin typeface="Trebuchet MS"/>
                <a:cs typeface="Trebuchet MS"/>
              </a:rPr>
              <a:t>reliably</a:t>
            </a:r>
            <a:r>
              <a:rPr sz="1800" spc="-25" dirty="0">
                <a:solidFill>
                  <a:srgbClr val="17AFE3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17AFE3"/>
                </a:solidFill>
                <a:latin typeface="Trebuchet MS"/>
                <a:cs typeface="Trebuchet MS"/>
              </a:rPr>
              <a:t>produce excess</a:t>
            </a:r>
            <a:r>
              <a:rPr sz="1800" spc="-15" dirty="0">
                <a:solidFill>
                  <a:srgbClr val="17AFE3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17AFE3"/>
                </a:solidFill>
                <a:latin typeface="Trebuchet MS"/>
                <a:cs typeface="Trebuchet MS"/>
              </a:rPr>
              <a:t>returns.”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6310" y="629158"/>
            <a:ext cx="52101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46705" algn="l"/>
              </a:tabLst>
            </a:pPr>
            <a:r>
              <a:rPr dirty="0"/>
              <a:t>Evidence</a:t>
            </a:r>
            <a:r>
              <a:rPr spc="-25" dirty="0"/>
              <a:t> </a:t>
            </a:r>
            <a:r>
              <a:rPr dirty="0"/>
              <a:t>for	</a:t>
            </a:r>
            <a:r>
              <a:rPr spc="-5" dirty="0"/>
              <a:t>semi</a:t>
            </a:r>
            <a:r>
              <a:rPr spc="-90" dirty="0"/>
              <a:t> </a:t>
            </a:r>
            <a:r>
              <a:rPr dirty="0"/>
              <a:t>strong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1977" y="1569465"/>
            <a:ext cx="8454390" cy="3495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3700" marR="106680" indent="-342900">
              <a:lnSpc>
                <a:spcPct val="100000"/>
              </a:lnSpc>
              <a:spcBef>
                <a:spcPts val="100"/>
              </a:spcBef>
              <a:tabLst>
                <a:tab pos="393065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spc="-25" dirty="0">
                <a:solidFill>
                  <a:srgbClr val="404040"/>
                </a:solidFill>
                <a:latin typeface="Trebuchet MS"/>
                <a:cs typeface="Trebuchet MS"/>
              </a:rPr>
              <a:t>Various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studies</a:t>
            </a:r>
            <a:r>
              <a:rPr sz="1800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were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carried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out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by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Fama,fisher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,jenson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roll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in examining </a:t>
            </a:r>
            <a:r>
              <a:rPr sz="1800" spc="-5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semi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strong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form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EMH.</a:t>
            </a:r>
            <a:endParaRPr sz="1800">
              <a:latin typeface="Trebuchet MS"/>
              <a:cs typeface="Trebuchet MS"/>
            </a:endParaRPr>
          </a:p>
          <a:p>
            <a:pPr marL="50800">
              <a:lnSpc>
                <a:spcPct val="100000"/>
              </a:lnSpc>
              <a:spcBef>
                <a:spcPts val="994"/>
              </a:spcBef>
              <a:tabLst>
                <a:tab pos="393065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Analysed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effect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of stock</a:t>
            </a:r>
            <a:r>
              <a:rPr sz="1800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split</a:t>
            </a:r>
            <a:r>
              <a:rPr sz="1800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on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share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 prices</a:t>
            </a:r>
            <a:endParaRPr sz="1800">
              <a:latin typeface="Trebuchet MS"/>
              <a:cs typeface="Trebuchet MS"/>
            </a:endParaRPr>
          </a:p>
          <a:p>
            <a:pPr marL="393700" marR="43180" indent="-342900">
              <a:lnSpc>
                <a:spcPct val="100000"/>
              </a:lnSpc>
              <a:spcBef>
                <a:spcPts val="1000"/>
              </a:spcBef>
              <a:tabLst>
                <a:tab pos="393065" algn="l"/>
                <a:tab pos="1601470" algn="l"/>
                <a:tab pos="3806825" algn="l"/>
                <a:tab pos="3997325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Developed	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 method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calculate	abnormal return using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simple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regression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technique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,security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return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were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regressed</a:t>
            </a:r>
            <a:r>
              <a:rPr sz="1800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against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return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market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 index</a:t>
            </a:r>
            <a:endParaRPr sz="1800">
              <a:latin typeface="Trebuchet MS"/>
              <a:cs typeface="Trebuchet MS"/>
            </a:endParaRPr>
          </a:p>
          <a:p>
            <a:pPr marR="68580" algn="ctr">
              <a:lnSpc>
                <a:spcPts val="3815"/>
              </a:lnSpc>
              <a:tabLst>
                <a:tab pos="563880" algn="l"/>
                <a:tab pos="1334770" algn="l"/>
                <a:tab pos="2527300" algn="l"/>
              </a:tabLst>
            </a:pPr>
            <a:r>
              <a:rPr sz="3450" i="1" spc="-125" dirty="0">
                <a:latin typeface="Times New Roman"/>
                <a:cs typeface="Times New Roman"/>
              </a:rPr>
              <a:t>R</a:t>
            </a:r>
            <a:r>
              <a:rPr sz="3000" i="1" spc="37" baseline="-25000" dirty="0">
                <a:latin typeface="Times New Roman"/>
                <a:cs typeface="Times New Roman"/>
              </a:rPr>
              <a:t>it</a:t>
            </a:r>
            <a:r>
              <a:rPr sz="3000" i="1" baseline="-25000" dirty="0">
                <a:latin typeface="Times New Roman"/>
                <a:cs typeface="Times New Roman"/>
              </a:rPr>
              <a:t>	</a:t>
            </a:r>
            <a:r>
              <a:rPr sz="3450" spc="85" dirty="0">
                <a:latin typeface="Symbol"/>
                <a:cs typeface="Symbol"/>
              </a:rPr>
              <a:t></a:t>
            </a:r>
            <a:r>
              <a:rPr sz="3450" spc="-75" dirty="0">
                <a:latin typeface="Times New Roman"/>
                <a:cs typeface="Times New Roman"/>
              </a:rPr>
              <a:t> </a:t>
            </a:r>
            <a:r>
              <a:rPr sz="3450" i="1" spc="-25" dirty="0">
                <a:latin typeface="Times New Roman"/>
                <a:cs typeface="Times New Roman"/>
              </a:rPr>
              <a:t>a</a:t>
            </a:r>
            <a:r>
              <a:rPr sz="3000" i="1" spc="37" baseline="-25000" dirty="0">
                <a:latin typeface="Times New Roman"/>
                <a:cs typeface="Times New Roman"/>
              </a:rPr>
              <a:t>i</a:t>
            </a:r>
            <a:r>
              <a:rPr sz="3000" i="1" baseline="-25000" dirty="0">
                <a:latin typeface="Times New Roman"/>
                <a:cs typeface="Times New Roman"/>
              </a:rPr>
              <a:t>	</a:t>
            </a:r>
            <a:r>
              <a:rPr sz="3450" spc="85" dirty="0">
                <a:latin typeface="Symbol"/>
                <a:cs typeface="Symbol"/>
              </a:rPr>
              <a:t></a:t>
            </a:r>
            <a:r>
              <a:rPr sz="3450" spc="-350" dirty="0">
                <a:latin typeface="Times New Roman"/>
                <a:cs typeface="Times New Roman"/>
              </a:rPr>
              <a:t> </a:t>
            </a:r>
            <a:r>
              <a:rPr sz="3450" i="1" spc="-190" dirty="0">
                <a:latin typeface="Times New Roman"/>
                <a:cs typeface="Times New Roman"/>
              </a:rPr>
              <a:t>b</a:t>
            </a:r>
            <a:r>
              <a:rPr sz="3000" i="1" spc="37" baseline="-25000" dirty="0">
                <a:latin typeface="Times New Roman"/>
                <a:cs typeface="Times New Roman"/>
              </a:rPr>
              <a:t>i</a:t>
            </a:r>
            <a:r>
              <a:rPr sz="3000" i="1" spc="-247" baseline="-25000" dirty="0">
                <a:latin typeface="Times New Roman"/>
                <a:cs typeface="Times New Roman"/>
              </a:rPr>
              <a:t> </a:t>
            </a:r>
            <a:r>
              <a:rPr sz="3450" i="1" dirty="0">
                <a:latin typeface="Times New Roman"/>
                <a:cs typeface="Times New Roman"/>
              </a:rPr>
              <a:t>R</a:t>
            </a:r>
            <a:r>
              <a:rPr sz="3000" i="1" baseline="-25000" dirty="0">
                <a:latin typeface="Times New Roman"/>
                <a:cs typeface="Times New Roman"/>
              </a:rPr>
              <a:t>I</a:t>
            </a:r>
            <a:r>
              <a:rPr sz="3000" i="1" spc="37" baseline="-25000" dirty="0">
                <a:latin typeface="Times New Roman"/>
                <a:cs typeface="Times New Roman"/>
              </a:rPr>
              <a:t>t</a:t>
            </a:r>
            <a:r>
              <a:rPr sz="3000" i="1" baseline="-25000" dirty="0">
                <a:latin typeface="Times New Roman"/>
                <a:cs typeface="Times New Roman"/>
              </a:rPr>
              <a:t>	</a:t>
            </a:r>
            <a:r>
              <a:rPr sz="3450" spc="85" dirty="0">
                <a:latin typeface="Symbol"/>
                <a:cs typeface="Symbol"/>
              </a:rPr>
              <a:t></a:t>
            </a:r>
            <a:r>
              <a:rPr sz="3450" spc="-300" dirty="0">
                <a:latin typeface="Times New Roman"/>
                <a:cs typeface="Times New Roman"/>
              </a:rPr>
              <a:t> </a:t>
            </a:r>
            <a:r>
              <a:rPr sz="3450" i="1" spc="-100" dirty="0">
                <a:latin typeface="Times New Roman"/>
                <a:cs typeface="Times New Roman"/>
              </a:rPr>
              <a:t>e</a:t>
            </a:r>
            <a:r>
              <a:rPr sz="3000" i="1" spc="37" baseline="-25000" dirty="0">
                <a:latin typeface="Times New Roman"/>
                <a:cs typeface="Times New Roman"/>
              </a:rPr>
              <a:t>it</a:t>
            </a:r>
            <a:endParaRPr sz="3000" baseline="-250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320"/>
              </a:spcBef>
              <a:tabLst>
                <a:tab pos="597535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Here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2400" dirty="0">
                <a:solidFill>
                  <a:srgbClr val="404040"/>
                </a:solidFill>
                <a:latin typeface="Trebuchet MS"/>
                <a:cs typeface="Trebuchet MS"/>
              </a:rPr>
              <a:t>e</a:t>
            </a:r>
            <a:r>
              <a:rPr sz="1200" dirty="0">
                <a:solidFill>
                  <a:srgbClr val="404040"/>
                </a:solidFill>
                <a:latin typeface="Trebuchet MS"/>
                <a:cs typeface="Trebuchet MS"/>
              </a:rPr>
              <a:t>it</a:t>
            </a:r>
            <a:r>
              <a:rPr sz="1200" spc="17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is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assumed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indicate the abnormal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return</a:t>
            </a:r>
            <a:endParaRPr sz="1800">
              <a:latin typeface="Trebuchet MS"/>
              <a:cs typeface="Trebuchet MS"/>
            </a:endParaRPr>
          </a:p>
          <a:p>
            <a:pPr marL="393700" marR="149860" indent="-342900">
              <a:lnSpc>
                <a:spcPct val="100000"/>
              </a:lnSpc>
              <a:spcBef>
                <a:spcPts val="1025"/>
              </a:spcBef>
              <a:tabLst>
                <a:tab pos="393065" algn="l"/>
                <a:tab pos="2294890" algn="l"/>
                <a:tab pos="3240405" algn="l"/>
                <a:tab pos="5267325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Authors</a:t>
            </a:r>
            <a:r>
              <a:rPr sz="1800" spc="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studies reviewed</a:t>
            </a:r>
            <a:r>
              <a:rPr sz="1800" spc="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hundreds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cases	to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study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the effect of stock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splits</a:t>
            </a:r>
            <a:r>
              <a:rPr sz="1800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,examined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940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stock	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splits</a:t>
            </a:r>
            <a:r>
              <a:rPr sz="1800" spc="-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from 1927-1959,and</a:t>
            </a:r>
            <a:r>
              <a:rPr sz="1800" spc="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found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out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that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level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of </a:t>
            </a:r>
            <a:r>
              <a:rPr sz="1800" spc="-5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abnormal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returns	were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insignificant.</a:t>
            </a:r>
            <a:endParaRPr sz="1800">
              <a:latin typeface="Trebuchet MS"/>
              <a:cs typeface="Trebuchet MS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378695" y="0"/>
            <a:ext cx="2813304" cy="364236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6310" y="629158"/>
            <a:ext cx="24415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Strong</a:t>
            </a:r>
            <a:r>
              <a:rPr spc="-85" dirty="0"/>
              <a:t> </a:t>
            </a:r>
            <a:r>
              <a:rPr dirty="0"/>
              <a:t>from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56310" y="2187955"/>
            <a:ext cx="8307705" cy="35515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tabLst>
                <a:tab pos="354965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The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strong 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form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of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market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efficiency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hypothesis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states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that the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current</a:t>
            </a:r>
            <a:r>
              <a:rPr sz="1800" spc="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price </a:t>
            </a:r>
            <a:r>
              <a:rPr sz="1800" spc="-5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fully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incorporates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i="1" spc="-5" dirty="0">
                <a:solidFill>
                  <a:srgbClr val="404040"/>
                </a:solidFill>
                <a:latin typeface="Trebuchet MS"/>
                <a:cs typeface="Trebuchet MS"/>
              </a:rPr>
              <a:t>all</a:t>
            </a:r>
            <a:r>
              <a:rPr sz="1800" i="1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existing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information,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both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public</a:t>
            </a:r>
            <a:r>
              <a:rPr sz="1800" spc="-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and</a:t>
            </a:r>
            <a:r>
              <a:rPr sz="1800" spc="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private</a:t>
            </a:r>
            <a:endParaRPr sz="1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2100">
              <a:latin typeface="Trebuchet MS"/>
              <a:cs typeface="Trebuchet MS"/>
            </a:endParaRPr>
          </a:p>
          <a:p>
            <a:pPr marL="355600" marR="194310" indent="-342900">
              <a:lnSpc>
                <a:spcPct val="100000"/>
              </a:lnSpc>
              <a:spcBef>
                <a:spcPts val="1714"/>
              </a:spcBef>
              <a:tabLst>
                <a:tab pos="354965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states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that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a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company’s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management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(insiders)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are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not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be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able</a:t>
            </a:r>
            <a:r>
              <a:rPr sz="1800" spc="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to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systematically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gain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from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inside</a:t>
            </a:r>
            <a:r>
              <a:rPr sz="1800" spc="-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information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by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buying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company’s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shares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ten </a:t>
            </a:r>
            <a:r>
              <a:rPr sz="1800" spc="-5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minutes after</a:t>
            </a:r>
            <a:r>
              <a:rPr sz="1800" spc="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they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decided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(but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did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not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publicly</a:t>
            </a:r>
            <a:r>
              <a:rPr sz="1800" spc="-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announce)</a:t>
            </a:r>
            <a:r>
              <a:rPr sz="1800" spc="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pursue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what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they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perceive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be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a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 very</a:t>
            </a:r>
            <a:r>
              <a:rPr sz="1800" spc="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profitable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acquisition.</a:t>
            </a:r>
            <a:endParaRPr sz="1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2100">
              <a:latin typeface="Trebuchet MS"/>
              <a:cs typeface="Trebuchet MS"/>
            </a:endParaRPr>
          </a:p>
          <a:p>
            <a:pPr marL="355600" marR="5080" indent="-342900">
              <a:lnSpc>
                <a:spcPct val="100000"/>
              </a:lnSpc>
              <a:spcBef>
                <a:spcPts val="1730"/>
              </a:spcBef>
              <a:tabLst>
                <a:tab pos="354965" algn="l"/>
                <a:tab pos="2743200" algn="l"/>
                <a:tab pos="4442460" algn="l"/>
              </a:tabLst>
            </a:pPr>
            <a:r>
              <a:rPr sz="1450" spc="-150" dirty="0">
                <a:solidFill>
                  <a:srgbClr val="5FCAEE"/>
                </a:solidFill>
                <a:latin typeface="Lucida Sans Unicode"/>
                <a:cs typeface="Lucida Sans Unicode"/>
              </a:rPr>
              <a:t>▶	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This implies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that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that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security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analysis	and portfolio managers who have 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access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information</a:t>
            </a:r>
            <a:r>
              <a:rPr sz="1800" spc="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more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quickly</a:t>
            </a:r>
            <a:r>
              <a:rPr sz="1800" spc="-2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than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ordinary investors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would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not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be</a:t>
            </a:r>
            <a:r>
              <a:rPr sz="180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able </a:t>
            </a:r>
            <a:r>
              <a:rPr sz="1800" spc="-52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to</a:t>
            </a:r>
            <a:r>
              <a:rPr sz="1800" spc="-1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use</a:t>
            </a:r>
            <a:r>
              <a:rPr sz="1800" spc="5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it to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earn</a:t>
            </a:r>
            <a:r>
              <a:rPr sz="1800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404040"/>
                </a:solidFill>
                <a:latin typeface="Trebuchet MS"/>
                <a:cs typeface="Trebuchet MS"/>
              </a:rPr>
              <a:t>more	</a:t>
            </a:r>
            <a:r>
              <a:rPr sz="1800" spc="-10" dirty="0">
                <a:solidFill>
                  <a:srgbClr val="404040"/>
                </a:solidFill>
                <a:latin typeface="Trebuchet MS"/>
                <a:cs typeface="Trebuchet MS"/>
              </a:rPr>
              <a:t>profit</a:t>
            </a:r>
            <a:endParaRPr sz="1800">
              <a:latin typeface="Trebuchet MS"/>
              <a:cs typeface="Trebuchet MS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80176" y="121920"/>
            <a:ext cx="1278635" cy="162458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ECDE7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219</Words>
  <Application>Microsoft Office PowerPoint</Application>
  <PresentationFormat>Widescreen</PresentationFormat>
  <Paragraphs>66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Calibri</vt:lpstr>
      <vt:lpstr>Lucida Sans Unicode</vt:lpstr>
      <vt:lpstr>Symbol</vt:lpstr>
      <vt:lpstr>Times New Roman</vt:lpstr>
      <vt:lpstr>Trebuchet MS</vt:lpstr>
      <vt:lpstr>Office Theme</vt:lpstr>
      <vt:lpstr>PowerPoint Presentation</vt:lpstr>
      <vt:lpstr>Introduction</vt:lpstr>
      <vt:lpstr>Basic concepts</vt:lpstr>
      <vt:lpstr>Weak  form</vt:lpstr>
      <vt:lpstr>Weak form</vt:lpstr>
      <vt:lpstr>Empirical evidence</vt:lpstr>
      <vt:lpstr>Semi strong</vt:lpstr>
      <vt:lpstr>Evidence for semi strong</vt:lpstr>
      <vt:lpstr>Strong from</vt:lpstr>
      <vt:lpstr>Evidence for strong form of EMH</vt:lpstr>
      <vt:lpstr>Market inefficiencies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1</cp:revision>
  <dcterms:created xsi:type="dcterms:W3CDTF">2021-04-13T06:52:37Z</dcterms:created>
  <dcterms:modified xsi:type="dcterms:W3CDTF">2021-04-13T06:53:38Z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2018-09-23T00:00:00Z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2021-04-13T00:00:00Z</vt:filetime>
  </property>
</Properties>
</file>