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6" r:id="rId5"/>
    <p:sldId id="267" r:id="rId6"/>
    <p:sldId id="268" r:id="rId7"/>
    <p:sldId id="269"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a Mascarnhas" userId="35a5b03f11c66e1f" providerId="LiveId" clId="{6493FBC5-59C3-460A-A7CD-557944D1FD9B}"/>
    <pc:docChg chg="delSld">
      <pc:chgData name="Andrea Mascarnhas" userId="35a5b03f11c66e1f" providerId="LiveId" clId="{6493FBC5-59C3-460A-A7CD-557944D1FD9B}" dt="2021-04-12T15:19:09.949" v="1" actId="47"/>
      <pc:docMkLst>
        <pc:docMk/>
      </pc:docMkLst>
      <pc:sldChg chg="del">
        <pc:chgData name="Andrea Mascarnhas" userId="35a5b03f11c66e1f" providerId="LiveId" clId="{6493FBC5-59C3-460A-A7CD-557944D1FD9B}" dt="2021-04-12T15:19:09.949" v="1" actId="47"/>
        <pc:sldMkLst>
          <pc:docMk/>
          <pc:sldMk cId="2507732082" sldId="270"/>
        </pc:sldMkLst>
      </pc:sldChg>
      <pc:sldChg chg="del">
        <pc:chgData name="Andrea Mascarnhas" userId="35a5b03f11c66e1f" providerId="LiveId" clId="{6493FBC5-59C3-460A-A7CD-557944D1FD9B}" dt="2021-04-12T15:19:07.892" v="0" actId="47"/>
        <pc:sldMkLst>
          <pc:docMk/>
          <pc:sldMk cId="1981568042" sldId="27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DECE14F-8052-44CD-A1D6-0C21B8C50A63}" type="datetimeFigureOut">
              <a:rPr lang="en-GB" smtClean="0"/>
              <a:t>01/05/2021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20315325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ECE14F-8052-44CD-A1D6-0C21B8C50A63}" type="datetimeFigureOut">
              <a:rPr lang="en-GB" smtClean="0"/>
              <a:t>01/05/2021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3577054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2DECE14F-8052-44CD-A1D6-0C21B8C50A63}" type="datetimeFigureOut">
              <a:rPr lang="en-GB" smtClean="0"/>
              <a:t>01/05/2021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4223181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2DECE14F-8052-44CD-A1D6-0C21B8C50A63}" type="datetimeFigureOut">
              <a:rPr lang="en-GB" smtClean="0"/>
              <a:t>01/05/2021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2723882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ECE14F-8052-44CD-A1D6-0C21B8C50A63}" type="datetimeFigureOut">
              <a:rPr lang="en-GB" smtClean="0"/>
              <a:t>01/05/2021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8539310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ECE14F-8052-44CD-A1D6-0C21B8C50A63}" type="datetimeFigureOut">
              <a:rPr lang="en-GB" smtClean="0"/>
              <a:t>01/05/2021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3760731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ECE14F-8052-44CD-A1D6-0C21B8C50A63}" type="datetimeFigureOut">
              <a:rPr lang="en-GB" smtClean="0"/>
              <a:t>01/05/2021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3675433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ECE14F-8052-44CD-A1D6-0C21B8C50A63}" type="datetimeFigureOut">
              <a:rPr lang="en-GB" smtClean="0"/>
              <a:t>01/05/2021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3172397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DECE14F-8052-44CD-A1D6-0C21B8C50A63}" type="datetimeFigureOut">
              <a:rPr lang="en-GB" smtClean="0"/>
              <a:t>01/05/2021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2356183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DECE14F-8052-44CD-A1D6-0C21B8C50A63}" type="datetimeFigureOut">
              <a:rPr lang="en-GB" smtClean="0"/>
              <a:t>01/05/2021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757705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DECE14F-8052-44CD-A1D6-0C21B8C50A63}" type="datetimeFigureOut">
              <a:rPr lang="en-GB" smtClean="0"/>
              <a:t>01/05/2021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490803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ECE14F-8052-44CD-A1D6-0C21B8C50A63}" type="datetimeFigureOut">
              <a:rPr lang="en-GB" smtClean="0"/>
              <a:t>01/05/2021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4274316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ECE14F-8052-44CD-A1D6-0C21B8C50A63}" type="datetimeFigureOut">
              <a:rPr lang="en-GB" smtClean="0"/>
              <a:t>01/05/2021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3696869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2DECE14F-8052-44CD-A1D6-0C21B8C50A63}" type="datetimeFigureOut">
              <a:rPr lang="en-GB" smtClean="0"/>
              <a:t>01/05/2021</a:t>
            </a:fld>
            <a:endParaRPr lang="en-GB"/>
          </a:p>
        </p:txBody>
      </p:sp>
      <p:sp>
        <p:nvSpPr>
          <p:cNvPr id="6" name="Footer Placeholder 5"/>
          <p:cNvSpPr>
            <a:spLocks noGrp="1"/>
          </p:cNvSpPr>
          <p:nvPr>
            <p:ph type="ftr" sz="quarter" idx="11"/>
          </p:nvPr>
        </p:nvSpPr>
        <p:spPr>
          <a:xfrm>
            <a:off x="590396" y="6041362"/>
            <a:ext cx="3295413" cy="365125"/>
          </a:xfrm>
        </p:spPr>
        <p:txBody>
          <a:bodyPr/>
          <a:lstStyle/>
          <a:p>
            <a:endParaRPr lang="en-GB"/>
          </a:p>
        </p:txBody>
      </p:sp>
      <p:sp>
        <p:nvSpPr>
          <p:cNvPr id="7" name="Slide Number Placeholder 6"/>
          <p:cNvSpPr>
            <a:spLocks noGrp="1"/>
          </p:cNvSpPr>
          <p:nvPr>
            <p:ph type="sldNum" sz="quarter" idx="12"/>
          </p:nvPr>
        </p:nvSpPr>
        <p:spPr>
          <a:xfrm>
            <a:off x="4862689" y="5915888"/>
            <a:ext cx="1062155" cy="490599"/>
          </a:xfrm>
        </p:spPr>
        <p:txBody>
          <a:bodyPr/>
          <a:lstStyle/>
          <a:p>
            <a:fld id="{CEFD5042-FA55-4103-AC43-C134C41D4CC2}" type="slidenum">
              <a:rPr lang="en-GB" smtClean="0"/>
              <a:t>‹#›</a:t>
            </a:fld>
            <a:endParaRPr lang="en-GB"/>
          </a:p>
        </p:txBody>
      </p:sp>
    </p:spTree>
    <p:extLst>
      <p:ext uri="{BB962C8B-B14F-4D97-AF65-F5344CB8AC3E}">
        <p14:creationId xmlns:p14="http://schemas.microsoft.com/office/powerpoint/2010/main" val="1690572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GB"/>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2DECE14F-8052-44CD-A1D6-0C21B8C50A63}" type="datetimeFigureOut">
              <a:rPr lang="en-GB" smtClean="0"/>
              <a:t>01/05/2021</a:t>
            </a:fld>
            <a:endParaRPr lang="en-GB"/>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CEFD5042-FA55-4103-AC43-C134C41D4CC2}" type="slidenum">
              <a:rPr lang="en-GB" smtClean="0"/>
              <a:t>‹#›</a:t>
            </a:fld>
            <a:endParaRPr lang="en-GB"/>
          </a:p>
        </p:txBody>
      </p:sp>
    </p:spTree>
    <p:extLst>
      <p:ext uri="{BB962C8B-B14F-4D97-AF65-F5344CB8AC3E}">
        <p14:creationId xmlns:p14="http://schemas.microsoft.com/office/powerpoint/2010/main" val="59478649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6EBD0-1C45-4CE6-945D-36D51800296E}"/>
              </a:ext>
            </a:extLst>
          </p:cNvPr>
          <p:cNvSpPr>
            <a:spLocks noGrp="1"/>
          </p:cNvSpPr>
          <p:nvPr>
            <p:ph type="ctrTitle"/>
          </p:nvPr>
        </p:nvSpPr>
        <p:spPr/>
        <p:txBody>
          <a:bodyPr/>
          <a:lstStyle/>
          <a:p>
            <a:r>
              <a:rPr lang="en-GB" dirty="0"/>
              <a:t>Stress and Conflict</a:t>
            </a:r>
          </a:p>
        </p:txBody>
      </p:sp>
    </p:spTree>
    <p:extLst>
      <p:ext uri="{BB962C8B-B14F-4D97-AF65-F5344CB8AC3E}">
        <p14:creationId xmlns:p14="http://schemas.microsoft.com/office/powerpoint/2010/main" val="935930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9E51E-F0C7-4D45-A10A-B9D8C2D02375}"/>
              </a:ext>
            </a:extLst>
          </p:cNvPr>
          <p:cNvSpPr>
            <a:spLocks noGrp="1"/>
          </p:cNvSpPr>
          <p:nvPr>
            <p:ph type="title"/>
          </p:nvPr>
        </p:nvSpPr>
        <p:spPr>
          <a:xfrm>
            <a:off x="1145219" y="523781"/>
            <a:ext cx="3289034" cy="1185595"/>
          </a:xfrm>
        </p:spPr>
        <p:txBody>
          <a:bodyPr/>
          <a:lstStyle/>
          <a:p>
            <a:r>
              <a:rPr lang="en-GB" b="1" dirty="0">
                <a:solidFill>
                  <a:srgbClr val="444444"/>
                </a:solidFill>
                <a:latin typeface="Roboto"/>
              </a:rPr>
              <a:t>W</a:t>
            </a:r>
            <a:r>
              <a:rPr lang="en-GB" b="1" i="0" dirty="0">
                <a:solidFill>
                  <a:srgbClr val="444444"/>
                </a:solidFill>
                <a:effectLst/>
                <a:latin typeface="Roboto"/>
              </a:rPr>
              <a:t>hat is Conflict</a:t>
            </a:r>
            <a:r>
              <a:rPr lang="en-GB" b="0" i="0" dirty="0">
                <a:solidFill>
                  <a:srgbClr val="444444"/>
                </a:solidFill>
                <a:effectLst/>
                <a:latin typeface="Roboto"/>
              </a:rPr>
              <a:t>?</a:t>
            </a:r>
            <a:endParaRPr lang="en-GB" dirty="0"/>
          </a:p>
        </p:txBody>
      </p:sp>
      <p:sp>
        <p:nvSpPr>
          <p:cNvPr id="4" name="Text Placeholder 3">
            <a:extLst>
              <a:ext uri="{FF2B5EF4-FFF2-40B4-BE49-F238E27FC236}">
                <a16:creationId xmlns:a16="http://schemas.microsoft.com/office/drawing/2014/main" id="{72C6EAAB-97DA-4817-A6BF-618560338AB8}"/>
              </a:ext>
            </a:extLst>
          </p:cNvPr>
          <p:cNvSpPr>
            <a:spLocks noGrp="1"/>
          </p:cNvSpPr>
          <p:nvPr>
            <p:ph type="body" sz="half" idx="2"/>
          </p:nvPr>
        </p:nvSpPr>
        <p:spPr>
          <a:xfrm>
            <a:off x="1073151" y="3000652"/>
            <a:ext cx="3827322" cy="3178205"/>
          </a:xfrm>
        </p:spPr>
        <p:txBody>
          <a:bodyPr>
            <a:noAutofit/>
          </a:bodyPr>
          <a:lstStyle/>
          <a:p>
            <a:r>
              <a:rPr lang="en-US" sz="2000" dirty="0"/>
              <a:t>It can be described as a disagreement among groups or individuals characterized by antagonism and hostility. </a:t>
            </a:r>
          </a:p>
          <a:p>
            <a:r>
              <a:rPr lang="en-US" sz="2000" dirty="0"/>
              <a:t>This is usually fueled by the opposition of one party to another, in an attempt to reach an objective different from that of the other party. </a:t>
            </a:r>
          </a:p>
          <a:p>
            <a:r>
              <a:rPr lang="en-US" sz="2000" dirty="0"/>
              <a:t>The elements involved in the conflict have varied sets of principles and values, thus allowing such a conflict to arise.</a:t>
            </a:r>
            <a:endParaRPr lang="en-GB" sz="2000" dirty="0"/>
          </a:p>
        </p:txBody>
      </p:sp>
    </p:spTree>
    <p:extLst>
      <p:ext uri="{BB962C8B-B14F-4D97-AF65-F5344CB8AC3E}">
        <p14:creationId xmlns:p14="http://schemas.microsoft.com/office/powerpoint/2010/main" val="4056527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6324D-49B5-4466-91E9-EA4394C39713}"/>
              </a:ext>
            </a:extLst>
          </p:cNvPr>
          <p:cNvSpPr>
            <a:spLocks noGrp="1"/>
          </p:cNvSpPr>
          <p:nvPr>
            <p:ph type="title"/>
          </p:nvPr>
        </p:nvSpPr>
        <p:spPr/>
        <p:txBody>
          <a:bodyPr/>
          <a:lstStyle/>
          <a:p>
            <a:r>
              <a:rPr lang="en-US" dirty="0">
                <a:solidFill>
                  <a:srgbClr val="444444"/>
                </a:solidFill>
                <a:latin typeface="Roboto"/>
              </a:rPr>
              <a:t>C</a:t>
            </a:r>
            <a:r>
              <a:rPr lang="en-US" b="0" i="0" dirty="0">
                <a:solidFill>
                  <a:srgbClr val="444444"/>
                </a:solidFill>
                <a:effectLst/>
                <a:latin typeface="Roboto"/>
              </a:rPr>
              <a:t>onflict arises primarily due to:</a:t>
            </a:r>
            <a:endParaRPr lang="en-GB" dirty="0"/>
          </a:p>
        </p:txBody>
      </p:sp>
      <p:sp>
        <p:nvSpPr>
          <p:cNvPr id="3" name="Content Placeholder 2">
            <a:extLst>
              <a:ext uri="{FF2B5EF4-FFF2-40B4-BE49-F238E27FC236}">
                <a16:creationId xmlns:a16="http://schemas.microsoft.com/office/drawing/2014/main" id="{711D5FE1-B5FA-4DD7-8E77-73A5AB129D4A}"/>
              </a:ext>
            </a:extLst>
          </p:cNvPr>
          <p:cNvSpPr>
            <a:spLocks noGrp="1"/>
          </p:cNvSpPr>
          <p:nvPr>
            <p:ph idx="1"/>
          </p:nvPr>
        </p:nvSpPr>
        <p:spPr/>
        <p:txBody>
          <a:bodyPr>
            <a:normAutofit lnSpcReduction="10000"/>
          </a:bodyPr>
          <a:lstStyle/>
          <a:p>
            <a:r>
              <a:rPr lang="en-US" b="1" dirty="0"/>
              <a:t>Economic</a:t>
            </a:r>
            <a:r>
              <a:rPr lang="en-US" dirty="0"/>
              <a:t> conflict is brought about by a limited amount of resources. The groups or individuals involved then comes into conflict to attain the most of these resources, thus bringing forth hostile behaviors among those involved.</a:t>
            </a:r>
          </a:p>
          <a:p>
            <a:endParaRPr lang="en-US" dirty="0"/>
          </a:p>
          <a:p>
            <a:r>
              <a:rPr lang="en-US" b="1" dirty="0"/>
              <a:t>Value</a:t>
            </a:r>
            <a:r>
              <a:rPr lang="en-US" dirty="0"/>
              <a:t> conflict is concerned with the varied preferences and ideologies that people have as their principles. Conflicts driven by this factor are demonstrated in wars wherein separate parties have sets of beliefs that they assert (in an aggressive manner at that).</a:t>
            </a:r>
          </a:p>
          <a:p>
            <a:endParaRPr lang="en-US" dirty="0"/>
          </a:p>
          <a:p>
            <a:r>
              <a:rPr lang="en-US" b="1" dirty="0"/>
              <a:t>Power</a:t>
            </a:r>
            <a:r>
              <a:rPr lang="en-US" dirty="0"/>
              <a:t> conflict occurs when the parties involved intends to maximize what influence it has in the social setting. Such a situation can happen among individuals, groups or even nations. In other types of conflict, power is also evident as it involves an asserting of influence to another.</a:t>
            </a:r>
            <a:endParaRPr lang="en-GB" dirty="0"/>
          </a:p>
        </p:txBody>
      </p:sp>
    </p:spTree>
    <p:extLst>
      <p:ext uri="{BB962C8B-B14F-4D97-AF65-F5344CB8AC3E}">
        <p14:creationId xmlns:p14="http://schemas.microsoft.com/office/powerpoint/2010/main" val="2851147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9D394-4C55-4D34-AC90-7BAEBFF7BEBB}"/>
              </a:ext>
            </a:extLst>
          </p:cNvPr>
          <p:cNvSpPr>
            <a:spLocks noGrp="1"/>
          </p:cNvSpPr>
          <p:nvPr>
            <p:ph type="title"/>
          </p:nvPr>
        </p:nvSpPr>
        <p:spPr/>
        <p:txBody>
          <a:bodyPr/>
          <a:lstStyle/>
          <a:p>
            <a:r>
              <a:rPr lang="en-GB" dirty="0"/>
              <a:t>Types of Conflict </a:t>
            </a:r>
          </a:p>
        </p:txBody>
      </p:sp>
      <p:sp>
        <p:nvSpPr>
          <p:cNvPr id="3" name="Content Placeholder 2">
            <a:extLst>
              <a:ext uri="{FF2B5EF4-FFF2-40B4-BE49-F238E27FC236}">
                <a16:creationId xmlns:a16="http://schemas.microsoft.com/office/drawing/2014/main" id="{3C18CA0A-50CE-4D90-B37F-43F9A2614688}"/>
              </a:ext>
            </a:extLst>
          </p:cNvPr>
          <p:cNvSpPr>
            <a:spLocks noGrp="1"/>
          </p:cNvSpPr>
          <p:nvPr>
            <p:ph idx="1"/>
          </p:nvPr>
        </p:nvSpPr>
        <p:spPr>
          <a:xfrm>
            <a:off x="810000" y="2355452"/>
            <a:ext cx="10554574" cy="3636511"/>
          </a:xfrm>
        </p:spPr>
        <p:txBody>
          <a:bodyPr>
            <a:normAutofit/>
          </a:bodyPr>
          <a:lstStyle/>
          <a:p>
            <a:pPr marL="0" indent="0">
              <a:buNone/>
            </a:pPr>
            <a:r>
              <a:rPr lang="en-US" b="1" dirty="0"/>
              <a:t>Interpersonal Conflict </a:t>
            </a:r>
            <a:r>
              <a:rPr lang="en-US" dirty="0"/>
              <a:t>refers to a conflict between two individuals. </a:t>
            </a:r>
          </a:p>
          <a:p>
            <a:r>
              <a:rPr lang="en-US" dirty="0"/>
              <a:t>This occurs typically due to how people are different from one another. </a:t>
            </a:r>
          </a:p>
          <a:p>
            <a:r>
              <a:rPr lang="en-US" dirty="0"/>
              <a:t>We have varied personalities which usually results to incompatible choices and opinions. </a:t>
            </a:r>
          </a:p>
          <a:p>
            <a:r>
              <a:rPr lang="en-US" dirty="0"/>
              <a:t>Apparently, it is a natural occurrence which can eventually help in personal growth or developing your relationships with others. </a:t>
            </a:r>
          </a:p>
          <a:p>
            <a:r>
              <a:rPr lang="en-US" dirty="0"/>
              <a:t>In addition, coming up with adjustments is necessary for managing this type of conflict.</a:t>
            </a:r>
          </a:p>
          <a:p>
            <a:r>
              <a:rPr lang="en-US" dirty="0"/>
              <a:t> However, when interpersonal conflict gets too destructive, calling in a mediator would help so as to have it resolved.</a:t>
            </a:r>
            <a:endParaRPr lang="en-GB" dirty="0"/>
          </a:p>
          <a:p>
            <a:endParaRPr lang="en-GB" dirty="0"/>
          </a:p>
        </p:txBody>
      </p:sp>
    </p:spTree>
    <p:extLst>
      <p:ext uri="{BB962C8B-B14F-4D97-AF65-F5344CB8AC3E}">
        <p14:creationId xmlns:p14="http://schemas.microsoft.com/office/powerpoint/2010/main" val="2799948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DFF676-7C1B-47DB-B975-CBF04F49DCE2}"/>
              </a:ext>
            </a:extLst>
          </p:cNvPr>
          <p:cNvSpPr>
            <a:spLocks noGrp="1"/>
          </p:cNvSpPr>
          <p:nvPr>
            <p:ph idx="1"/>
          </p:nvPr>
        </p:nvSpPr>
        <p:spPr>
          <a:xfrm>
            <a:off x="577049" y="2317071"/>
            <a:ext cx="10705730" cy="4081833"/>
          </a:xfrm>
        </p:spPr>
        <p:txBody>
          <a:bodyPr>
            <a:normAutofit fontScale="92500" lnSpcReduction="20000"/>
          </a:bodyPr>
          <a:lstStyle/>
          <a:p>
            <a:pPr marL="0" indent="0">
              <a:buNone/>
            </a:pPr>
            <a:r>
              <a:rPr lang="en-US" b="1" dirty="0"/>
              <a:t>Intrapersonal Conflict </a:t>
            </a:r>
            <a:r>
              <a:rPr lang="en-US" dirty="0"/>
              <a:t>occurs within an individual. </a:t>
            </a:r>
          </a:p>
          <a:p>
            <a:r>
              <a:rPr lang="en-US" dirty="0"/>
              <a:t>The experience takes place in the person’s mind. Hence, it is a type of conflict that is psychological involving the individual’s thoughts, values, principles and emotions. </a:t>
            </a:r>
          </a:p>
          <a:p>
            <a:r>
              <a:rPr lang="en-US"/>
              <a:t>Intrapersonal </a:t>
            </a:r>
            <a:r>
              <a:rPr lang="en-US" dirty="0"/>
              <a:t>conflict may come in different scales, from the simpler mundane ones like deciding whether or not to go organic for lunch to ones that can affect major decisions such as choosing a career path.</a:t>
            </a:r>
          </a:p>
          <a:p>
            <a:r>
              <a:rPr lang="en-US" dirty="0"/>
              <a:t> Furthermore, this type of conflict can be quite difficult to handle if you find it hard to decipher your inner struggles. </a:t>
            </a:r>
          </a:p>
          <a:p>
            <a:r>
              <a:rPr lang="en-US" dirty="0"/>
              <a:t>It leads to restlessness and uneasiness, or can even cause depression. </a:t>
            </a:r>
          </a:p>
          <a:p>
            <a:r>
              <a:rPr lang="en-US" dirty="0"/>
              <a:t>In such occasions, it would be best to seek a way to let go of the anxiety through communicating with other people. </a:t>
            </a:r>
          </a:p>
          <a:p>
            <a:r>
              <a:rPr lang="en-US" dirty="0"/>
              <a:t>Eventually, when you find yourself out of the situation, you can become more empowered as a person. </a:t>
            </a:r>
          </a:p>
          <a:p>
            <a:r>
              <a:rPr lang="en-US" dirty="0"/>
              <a:t>Thus, the experience evoked a positive change which will help you in your own personal growth.</a:t>
            </a:r>
            <a:endParaRPr lang="en-GB" dirty="0"/>
          </a:p>
          <a:p>
            <a:endParaRPr lang="en-GB" dirty="0"/>
          </a:p>
        </p:txBody>
      </p:sp>
    </p:spTree>
    <p:extLst>
      <p:ext uri="{BB962C8B-B14F-4D97-AF65-F5344CB8AC3E}">
        <p14:creationId xmlns:p14="http://schemas.microsoft.com/office/powerpoint/2010/main" val="3352456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1463CB-2671-4AD0-B0BE-8EDFC7EC63E4}"/>
              </a:ext>
            </a:extLst>
          </p:cNvPr>
          <p:cNvSpPr>
            <a:spLocks noGrp="1"/>
          </p:cNvSpPr>
          <p:nvPr>
            <p:ph idx="1"/>
          </p:nvPr>
        </p:nvSpPr>
        <p:spPr>
          <a:xfrm>
            <a:off x="790113" y="1772990"/>
            <a:ext cx="9906740" cy="5085010"/>
          </a:xfrm>
        </p:spPr>
        <p:txBody>
          <a:bodyPr>
            <a:normAutofit/>
          </a:bodyPr>
          <a:lstStyle/>
          <a:p>
            <a:pPr marL="0" indent="0">
              <a:buNone/>
            </a:pPr>
            <a:r>
              <a:rPr lang="en-US" b="1" dirty="0"/>
              <a:t>Intragroup Conflict </a:t>
            </a:r>
            <a:r>
              <a:rPr lang="en-US" dirty="0"/>
              <a:t>is a type of conflict that happens among individuals within a team.</a:t>
            </a:r>
          </a:p>
          <a:p>
            <a:r>
              <a:rPr lang="en-US" dirty="0"/>
              <a:t>The incompatibilities and misunderstandings among these individuals lead to an intragroup conflict. </a:t>
            </a:r>
          </a:p>
          <a:p>
            <a:r>
              <a:rPr lang="en-US" dirty="0"/>
              <a:t>It is arises from interpersonal disagreements (e.g. team members have different personalities which may lead to tension) or differences in views and ideas (e.g. in a presentation, members of the team might find the notions presented by the one presiding to be erroneous due to their differences in opinion). </a:t>
            </a:r>
          </a:p>
          <a:p>
            <a:r>
              <a:rPr lang="en-US" dirty="0"/>
              <a:t>Within a team, conflict can be helpful in coming up with decisions which will eventually allow them to reach their objectives as a team. </a:t>
            </a:r>
          </a:p>
          <a:p>
            <a:r>
              <a:rPr lang="en-US" dirty="0"/>
              <a:t>However, if the degree of conflict disrupts harmony among the members, then some serious guidance from a different party will be needed for it to be settled.</a:t>
            </a:r>
            <a:endParaRPr lang="en-GB" dirty="0"/>
          </a:p>
          <a:p>
            <a:endParaRPr lang="en-GB" dirty="0"/>
          </a:p>
        </p:txBody>
      </p:sp>
    </p:spTree>
    <p:extLst>
      <p:ext uri="{BB962C8B-B14F-4D97-AF65-F5344CB8AC3E}">
        <p14:creationId xmlns:p14="http://schemas.microsoft.com/office/powerpoint/2010/main" val="2791671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1D455E-DFBD-4DA2-949A-7ACE79F80ACE}"/>
              </a:ext>
            </a:extLst>
          </p:cNvPr>
          <p:cNvSpPr>
            <a:spLocks noGrp="1"/>
          </p:cNvSpPr>
          <p:nvPr>
            <p:ph idx="1"/>
          </p:nvPr>
        </p:nvSpPr>
        <p:spPr>
          <a:xfrm>
            <a:off x="736846" y="1953087"/>
            <a:ext cx="10937289" cy="4580878"/>
          </a:xfrm>
        </p:spPr>
        <p:txBody>
          <a:bodyPr>
            <a:normAutofit/>
          </a:bodyPr>
          <a:lstStyle/>
          <a:p>
            <a:pPr marL="0" indent="0">
              <a:buNone/>
            </a:pPr>
            <a:r>
              <a:rPr lang="en-US" b="1" dirty="0"/>
              <a:t>Intergroup Conflict </a:t>
            </a:r>
            <a:r>
              <a:rPr lang="en-US" dirty="0"/>
              <a:t>takes place when a misunderstanding arises among different teams within an organization. </a:t>
            </a:r>
          </a:p>
          <a:p>
            <a:r>
              <a:rPr lang="en-US" dirty="0"/>
              <a:t>For instance, the sales department of an organization can come in conflict with the customer support department. </a:t>
            </a:r>
          </a:p>
          <a:p>
            <a:r>
              <a:rPr lang="en-US" dirty="0"/>
              <a:t>This is due to the varied sets of goals and interests of these different groups. In addition, competition also contributes for intergroup conflict to arise. </a:t>
            </a:r>
          </a:p>
          <a:p>
            <a:r>
              <a:rPr lang="en-US" dirty="0"/>
              <a:t>There are other factors which fuel this type of conflict. </a:t>
            </a:r>
          </a:p>
          <a:p>
            <a:r>
              <a:rPr lang="en-US" dirty="0"/>
              <a:t>Some of these factors may include a rivalry in resources or the boundaries set by a group to others which establishes their own identity as a team.</a:t>
            </a:r>
            <a:endParaRPr lang="en-GB" dirty="0"/>
          </a:p>
          <a:p>
            <a:endParaRPr lang="en-GB" dirty="0"/>
          </a:p>
        </p:txBody>
      </p:sp>
    </p:spTree>
    <p:extLst>
      <p:ext uri="{BB962C8B-B14F-4D97-AF65-F5344CB8AC3E}">
        <p14:creationId xmlns:p14="http://schemas.microsoft.com/office/powerpoint/2010/main" val="9114568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Quotable</Template>
  <TotalTime>32</TotalTime>
  <Words>732</Words>
  <Application>Microsoft Office PowerPoint</Application>
  <PresentationFormat>Widescreen</PresentationFormat>
  <Paragraphs>36</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Century Gothic</vt:lpstr>
      <vt:lpstr>Roboto</vt:lpstr>
      <vt:lpstr>Wingdings 2</vt:lpstr>
      <vt:lpstr>Quotable</vt:lpstr>
      <vt:lpstr>Stress and Conflict</vt:lpstr>
      <vt:lpstr>What is Conflict?</vt:lpstr>
      <vt:lpstr>Conflict arises primarily due to:</vt:lpstr>
      <vt:lpstr>Types of Conflict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Stress and Conflict</dc:title>
  <dc:creator>Andrea Mascarnhas</dc:creator>
  <cp:lastModifiedBy>Dr.Shrikrishna Patil</cp:lastModifiedBy>
  <cp:revision>4</cp:revision>
  <dcterms:created xsi:type="dcterms:W3CDTF">2021-04-12T14:45:07Z</dcterms:created>
  <dcterms:modified xsi:type="dcterms:W3CDTF">2021-05-01T13:32:10Z</dcterms:modified>
</cp:coreProperties>
</file>