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6" r:id="rId2"/>
    <p:sldId id="257" r:id="rId3"/>
    <p:sldId id="335" r:id="rId4"/>
    <p:sldId id="258" r:id="rId5"/>
    <p:sldId id="336" r:id="rId6"/>
    <p:sldId id="337" r:id="rId7"/>
    <p:sldId id="260" r:id="rId8"/>
    <p:sldId id="261" r:id="rId9"/>
    <p:sldId id="262" r:id="rId10"/>
    <p:sldId id="338" r:id="rId11"/>
    <p:sldId id="406" r:id="rId12"/>
    <p:sldId id="339" r:id="rId13"/>
    <p:sldId id="340" r:id="rId14"/>
    <p:sldId id="263" r:id="rId15"/>
    <p:sldId id="341" r:id="rId16"/>
    <p:sldId id="342" r:id="rId17"/>
    <p:sldId id="264" r:id="rId18"/>
    <p:sldId id="265" r:id="rId19"/>
    <p:sldId id="266" r:id="rId20"/>
    <p:sldId id="267" r:id="rId21"/>
    <p:sldId id="268" r:id="rId22"/>
    <p:sldId id="344" r:id="rId23"/>
    <p:sldId id="345" r:id="rId24"/>
    <p:sldId id="269" r:id="rId25"/>
    <p:sldId id="346" r:id="rId26"/>
    <p:sldId id="347" r:id="rId27"/>
    <p:sldId id="270" r:id="rId28"/>
    <p:sldId id="348" r:id="rId29"/>
    <p:sldId id="271" r:id="rId30"/>
    <p:sldId id="272" r:id="rId31"/>
    <p:sldId id="273" r:id="rId32"/>
    <p:sldId id="274" r:id="rId33"/>
    <p:sldId id="275" r:id="rId34"/>
    <p:sldId id="351" r:id="rId35"/>
    <p:sldId id="350" r:id="rId36"/>
    <p:sldId id="276" r:id="rId37"/>
    <p:sldId id="286" r:id="rId38"/>
    <p:sldId id="287" r:id="rId39"/>
    <p:sldId id="288" r:id="rId40"/>
    <p:sldId id="405" r:id="rId41"/>
    <p:sldId id="404" r:id="rId42"/>
    <p:sldId id="352" r:id="rId43"/>
    <p:sldId id="353" r:id="rId44"/>
    <p:sldId id="354" r:id="rId45"/>
    <p:sldId id="355" r:id="rId46"/>
    <p:sldId id="397" r:id="rId47"/>
    <p:sldId id="398" r:id="rId48"/>
    <p:sldId id="399" r:id="rId49"/>
    <p:sldId id="400" r:id="rId50"/>
    <p:sldId id="401" r:id="rId51"/>
    <p:sldId id="402" r:id="rId52"/>
    <p:sldId id="403" r:id="rId53"/>
    <p:sldId id="356" r:id="rId54"/>
    <p:sldId id="357" r:id="rId55"/>
    <p:sldId id="358" r:id="rId56"/>
    <p:sldId id="359" r:id="rId57"/>
    <p:sldId id="360" r:id="rId58"/>
    <p:sldId id="361" r:id="rId59"/>
    <p:sldId id="362" r:id="rId60"/>
    <p:sldId id="363" r:id="rId61"/>
    <p:sldId id="364" r:id="rId62"/>
    <p:sldId id="365" r:id="rId63"/>
    <p:sldId id="381" r:id="rId64"/>
    <p:sldId id="380" r:id="rId65"/>
    <p:sldId id="385" r:id="rId66"/>
    <p:sldId id="384" r:id="rId67"/>
    <p:sldId id="366" r:id="rId68"/>
    <p:sldId id="367" r:id="rId69"/>
    <p:sldId id="368" r:id="rId70"/>
    <p:sldId id="369" r:id="rId71"/>
    <p:sldId id="370" r:id="rId72"/>
    <p:sldId id="371" r:id="rId73"/>
    <p:sldId id="372" r:id="rId74"/>
    <p:sldId id="373" r:id="rId75"/>
    <p:sldId id="374" r:id="rId76"/>
    <p:sldId id="375" r:id="rId77"/>
    <p:sldId id="376" r:id="rId78"/>
    <p:sldId id="377" r:id="rId79"/>
    <p:sldId id="378" r:id="rId80"/>
    <p:sldId id="387" r:id="rId81"/>
    <p:sldId id="386" r:id="rId82"/>
    <p:sldId id="388" r:id="rId83"/>
    <p:sldId id="389" r:id="rId84"/>
    <p:sldId id="390" r:id="rId85"/>
    <p:sldId id="391" r:id="rId86"/>
    <p:sldId id="392" r:id="rId87"/>
    <p:sldId id="393" r:id="rId88"/>
    <p:sldId id="394" r:id="rId89"/>
    <p:sldId id="395" r:id="rId90"/>
    <p:sldId id="396" r:id="rId91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799" y="2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://kalyan-city.blogspot.com/2010/05/marketing-marketing-mix-4-ps-of.html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://kalyan-city.blogspot.com/2010/05/marketing-marketing-mix-4-ps-of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BF0977-1AEA-4B7F-90E6-538EC72FD36D}" type="doc">
      <dgm:prSet loTypeId="urn:microsoft.com/office/officeart/2005/8/layout/hierarchy6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dgm:pt modelId="{8784D9E3-AA6A-43ED-A6DE-A246C3E15D5B}">
      <dgm:prSet phldrT="[Text]"/>
      <dgm:spPr/>
      <dgm:t>
        <a:bodyPr/>
        <a:lstStyle/>
        <a:p>
          <a:r>
            <a:rPr lang="en-IN" dirty="0"/>
            <a:t>Methods of Primary Data Collection</a:t>
          </a:r>
        </a:p>
      </dgm:t>
    </dgm:pt>
    <dgm:pt modelId="{271A9711-5404-47B0-846B-1EAAD3D07321}" type="parTrans" cxnId="{B99998F9-A909-42BC-9176-E763968C6748}">
      <dgm:prSet/>
      <dgm:spPr/>
      <dgm:t>
        <a:bodyPr/>
        <a:lstStyle/>
        <a:p>
          <a:endParaRPr lang="en-IN"/>
        </a:p>
      </dgm:t>
    </dgm:pt>
    <dgm:pt modelId="{5441564E-2588-4349-84D1-DFF2BFC56A2F}" type="sibTrans" cxnId="{B99998F9-A909-42BC-9176-E763968C6748}">
      <dgm:prSet/>
      <dgm:spPr/>
      <dgm:t>
        <a:bodyPr/>
        <a:lstStyle/>
        <a:p>
          <a:endParaRPr lang="en-IN"/>
        </a:p>
      </dgm:t>
    </dgm:pt>
    <dgm:pt modelId="{B33085C9-5921-45EF-BE39-E2247032F099}">
      <dgm:prSet phldrT="[Text]"/>
      <dgm:spPr/>
      <dgm:t>
        <a:bodyPr/>
        <a:lstStyle/>
        <a:p>
          <a:r>
            <a:rPr lang="en-IN" dirty="0"/>
            <a:t>Observation Method</a:t>
          </a:r>
        </a:p>
      </dgm:t>
    </dgm:pt>
    <dgm:pt modelId="{3D40799A-1A02-44F3-817B-4B371926B88D}" type="parTrans" cxnId="{1B7D831E-7D2A-458D-8693-F48251790D80}">
      <dgm:prSet/>
      <dgm:spPr/>
      <dgm:t>
        <a:bodyPr/>
        <a:lstStyle/>
        <a:p>
          <a:endParaRPr lang="en-IN"/>
        </a:p>
      </dgm:t>
    </dgm:pt>
    <dgm:pt modelId="{F37CEDBC-AF0A-4C6D-9CAB-247A3C31B972}" type="sibTrans" cxnId="{1B7D831E-7D2A-458D-8693-F48251790D80}">
      <dgm:prSet/>
      <dgm:spPr/>
      <dgm:t>
        <a:bodyPr/>
        <a:lstStyle/>
        <a:p>
          <a:endParaRPr lang="en-IN"/>
        </a:p>
      </dgm:t>
    </dgm:pt>
    <dgm:pt modelId="{3E9CC54B-70BE-40FF-BEA1-E66C8A84C316}">
      <dgm:prSet phldrT="[Text]"/>
      <dgm:spPr/>
      <dgm:t>
        <a:bodyPr/>
        <a:lstStyle/>
        <a:p>
          <a:r>
            <a:rPr lang="en-IN" dirty="0"/>
            <a:t>Survey Method</a:t>
          </a:r>
        </a:p>
      </dgm:t>
    </dgm:pt>
    <dgm:pt modelId="{A335661E-47E4-42EE-8171-7BA177C8766C}" type="parTrans" cxnId="{EFD4E66E-2311-4FB4-9A78-9C852956D6AF}">
      <dgm:prSet/>
      <dgm:spPr/>
      <dgm:t>
        <a:bodyPr/>
        <a:lstStyle/>
        <a:p>
          <a:endParaRPr lang="en-IN"/>
        </a:p>
      </dgm:t>
    </dgm:pt>
    <dgm:pt modelId="{4F17FFC4-CFCD-4B8E-A238-C7A2D4C647D0}" type="sibTrans" cxnId="{EFD4E66E-2311-4FB4-9A78-9C852956D6AF}">
      <dgm:prSet/>
      <dgm:spPr/>
      <dgm:t>
        <a:bodyPr/>
        <a:lstStyle/>
        <a:p>
          <a:endParaRPr lang="en-IN"/>
        </a:p>
      </dgm:t>
    </dgm:pt>
    <dgm:pt modelId="{797470DB-680B-42E1-BD52-F1029DD4A653}">
      <dgm:prSet phldrT="[Text]"/>
      <dgm:spPr/>
      <dgm:t>
        <a:bodyPr/>
        <a:lstStyle/>
        <a:p>
          <a:r>
            <a:rPr lang="en-IN" dirty="0"/>
            <a:t>Experimentation</a:t>
          </a:r>
        </a:p>
      </dgm:t>
    </dgm:pt>
    <dgm:pt modelId="{668BA781-6BFC-4114-94E8-8BCD51A4727D}" type="parTrans" cxnId="{58179AE6-8FB1-4168-A6DA-7F6702805155}">
      <dgm:prSet/>
      <dgm:spPr/>
      <dgm:t>
        <a:bodyPr/>
        <a:lstStyle/>
        <a:p>
          <a:endParaRPr lang="en-IN"/>
        </a:p>
      </dgm:t>
    </dgm:pt>
    <dgm:pt modelId="{62784501-9315-494E-9080-5221230E3D5D}" type="sibTrans" cxnId="{58179AE6-8FB1-4168-A6DA-7F6702805155}">
      <dgm:prSet/>
      <dgm:spPr/>
      <dgm:t>
        <a:bodyPr/>
        <a:lstStyle/>
        <a:p>
          <a:endParaRPr lang="en-IN"/>
        </a:p>
      </dgm:t>
    </dgm:pt>
    <dgm:pt modelId="{FE864CEA-7D37-4373-B1E0-09DC354ADBFB}" type="pres">
      <dgm:prSet presAssocID="{5DBF0977-1AEA-4B7F-90E6-538EC72FD36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C0F8358-978A-40DC-B70F-19140ED1D78D}" type="pres">
      <dgm:prSet presAssocID="{5DBF0977-1AEA-4B7F-90E6-538EC72FD36D}" presName="hierFlow" presStyleCnt="0"/>
      <dgm:spPr/>
    </dgm:pt>
    <dgm:pt modelId="{92CA52A3-F06C-4A9B-BD16-72B19D5F3E6C}" type="pres">
      <dgm:prSet presAssocID="{5DBF0977-1AEA-4B7F-90E6-538EC72FD36D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FCE66B1-E6DA-4843-91D3-F8AC05B81C44}" type="pres">
      <dgm:prSet presAssocID="{8784D9E3-AA6A-43ED-A6DE-A246C3E15D5B}" presName="Name14" presStyleCnt="0"/>
      <dgm:spPr/>
    </dgm:pt>
    <dgm:pt modelId="{7F2D6BA8-A59D-452B-9938-41305D006F25}" type="pres">
      <dgm:prSet presAssocID="{8784D9E3-AA6A-43ED-A6DE-A246C3E15D5B}" presName="level1Shape" presStyleLbl="node0" presStyleIdx="0" presStyleCnt="1">
        <dgm:presLayoutVars>
          <dgm:chPref val="3"/>
        </dgm:presLayoutVars>
      </dgm:prSet>
      <dgm:spPr/>
    </dgm:pt>
    <dgm:pt modelId="{6D3CE8BE-257C-4388-9E2D-205B1503950B}" type="pres">
      <dgm:prSet presAssocID="{8784D9E3-AA6A-43ED-A6DE-A246C3E15D5B}" presName="hierChild2" presStyleCnt="0"/>
      <dgm:spPr/>
    </dgm:pt>
    <dgm:pt modelId="{EF6A39D7-2A0A-41C7-A03F-1D4D008E7D1A}" type="pres">
      <dgm:prSet presAssocID="{3D40799A-1A02-44F3-817B-4B371926B88D}" presName="Name19" presStyleLbl="parChTrans1D2" presStyleIdx="0" presStyleCnt="3"/>
      <dgm:spPr/>
    </dgm:pt>
    <dgm:pt modelId="{962C626C-B533-4B5D-8651-3C8522C617B3}" type="pres">
      <dgm:prSet presAssocID="{B33085C9-5921-45EF-BE39-E2247032F099}" presName="Name21" presStyleCnt="0"/>
      <dgm:spPr/>
    </dgm:pt>
    <dgm:pt modelId="{25A5E1D6-D86F-4AA0-9C99-B75FFE2981F6}" type="pres">
      <dgm:prSet presAssocID="{B33085C9-5921-45EF-BE39-E2247032F099}" presName="level2Shape" presStyleLbl="node2" presStyleIdx="0" presStyleCnt="3"/>
      <dgm:spPr/>
    </dgm:pt>
    <dgm:pt modelId="{BD75870D-1CCE-4293-988A-8823788DF97E}" type="pres">
      <dgm:prSet presAssocID="{B33085C9-5921-45EF-BE39-E2247032F099}" presName="hierChild3" presStyleCnt="0"/>
      <dgm:spPr/>
    </dgm:pt>
    <dgm:pt modelId="{DDB433DE-1799-427E-9CCD-18A8DC744E16}" type="pres">
      <dgm:prSet presAssocID="{A335661E-47E4-42EE-8171-7BA177C8766C}" presName="Name19" presStyleLbl="parChTrans1D2" presStyleIdx="1" presStyleCnt="3"/>
      <dgm:spPr/>
    </dgm:pt>
    <dgm:pt modelId="{ECB3AF22-9417-4893-B7D2-1A4A0B5C8B81}" type="pres">
      <dgm:prSet presAssocID="{3E9CC54B-70BE-40FF-BEA1-E66C8A84C316}" presName="Name21" presStyleCnt="0"/>
      <dgm:spPr/>
    </dgm:pt>
    <dgm:pt modelId="{06249A74-3036-4C2C-8050-D42E41A71F5F}" type="pres">
      <dgm:prSet presAssocID="{3E9CC54B-70BE-40FF-BEA1-E66C8A84C316}" presName="level2Shape" presStyleLbl="node2" presStyleIdx="1" presStyleCnt="3"/>
      <dgm:spPr/>
    </dgm:pt>
    <dgm:pt modelId="{A4A2CB18-02BF-45DD-992E-CDEB38E380C3}" type="pres">
      <dgm:prSet presAssocID="{3E9CC54B-70BE-40FF-BEA1-E66C8A84C316}" presName="hierChild3" presStyleCnt="0"/>
      <dgm:spPr/>
    </dgm:pt>
    <dgm:pt modelId="{D8FB57D3-B1E4-4D3A-825F-C742A8221CDB}" type="pres">
      <dgm:prSet presAssocID="{668BA781-6BFC-4114-94E8-8BCD51A4727D}" presName="Name19" presStyleLbl="parChTrans1D2" presStyleIdx="2" presStyleCnt="3"/>
      <dgm:spPr/>
    </dgm:pt>
    <dgm:pt modelId="{B2F66E82-BA67-4CE4-973B-68883CAA0834}" type="pres">
      <dgm:prSet presAssocID="{797470DB-680B-42E1-BD52-F1029DD4A653}" presName="Name21" presStyleCnt="0"/>
      <dgm:spPr/>
    </dgm:pt>
    <dgm:pt modelId="{AB988120-D126-42AD-AA49-A77A35540A0F}" type="pres">
      <dgm:prSet presAssocID="{797470DB-680B-42E1-BD52-F1029DD4A653}" presName="level2Shape" presStyleLbl="node2" presStyleIdx="2" presStyleCnt="3"/>
      <dgm:spPr/>
    </dgm:pt>
    <dgm:pt modelId="{088621A9-EAA1-4AD6-8794-4D99025DADBD}" type="pres">
      <dgm:prSet presAssocID="{797470DB-680B-42E1-BD52-F1029DD4A653}" presName="hierChild3" presStyleCnt="0"/>
      <dgm:spPr/>
    </dgm:pt>
    <dgm:pt modelId="{39ED9288-8B92-40D1-A462-936BB9629201}" type="pres">
      <dgm:prSet presAssocID="{5DBF0977-1AEA-4B7F-90E6-538EC72FD36D}" presName="bgShapesFlow" presStyleCnt="0"/>
      <dgm:spPr/>
    </dgm:pt>
  </dgm:ptLst>
  <dgm:cxnLst>
    <dgm:cxn modelId="{D559670D-135D-40BF-921F-25FC0F0E16DB}" type="presOf" srcId="{5DBF0977-1AEA-4B7F-90E6-538EC72FD36D}" destId="{FE864CEA-7D37-4373-B1E0-09DC354ADBFB}" srcOrd="0" destOrd="0" presId="urn:microsoft.com/office/officeart/2005/8/layout/hierarchy6"/>
    <dgm:cxn modelId="{1B7D831E-7D2A-458D-8693-F48251790D80}" srcId="{8784D9E3-AA6A-43ED-A6DE-A246C3E15D5B}" destId="{B33085C9-5921-45EF-BE39-E2247032F099}" srcOrd="0" destOrd="0" parTransId="{3D40799A-1A02-44F3-817B-4B371926B88D}" sibTransId="{F37CEDBC-AF0A-4C6D-9CAB-247A3C31B972}"/>
    <dgm:cxn modelId="{22FDCF29-F6EC-4FD2-851F-9EAB64E0579D}" type="presOf" srcId="{8784D9E3-AA6A-43ED-A6DE-A246C3E15D5B}" destId="{7F2D6BA8-A59D-452B-9938-41305D006F25}" srcOrd="0" destOrd="0" presId="urn:microsoft.com/office/officeart/2005/8/layout/hierarchy6"/>
    <dgm:cxn modelId="{C779A33A-5DB6-4FEF-88FC-B1649F737C7E}" type="presOf" srcId="{3E9CC54B-70BE-40FF-BEA1-E66C8A84C316}" destId="{06249A74-3036-4C2C-8050-D42E41A71F5F}" srcOrd="0" destOrd="0" presId="urn:microsoft.com/office/officeart/2005/8/layout/hierarchy6"/>
    <dgm:cxn modelId="{6B410D47-1F64-44A1-9935-4BAE2764A413}" type="presOf" srcId="{A335661E-47E4-42EE-8171-7BA177C8766C}" destId="{DDB433DE-1799-427E-9CCD-18A8DC744E16}" srcOrd="0" destOrd="0" presId="urn:microsoft.com/office/officeart/2005/8/layout/hierarchy6"/>
    <dgm:cxn modelId="{EFD4E66E-2311-4FB4-9A78-9C852956D6AF}" srcId="{8784D9E3-AA6A-43ED-A6DE-A246C3E15D5B}" destId="{3E9CC54B-70BE-40FF-BEA1-E66C8A84C316}" srcOrd="1" destOrd="0" parTransId="{A335661E-47E4-42EE-8171-7BA177C8766C}" sibTransId="{4F17FFC4-CFCD-4B8E-A238-C7A2D4C647D0}"/>
    <dgm:cxn modelId="{AA88C176-DBFE-4AA4-B00B-ACCCCE357805}" type="presOf" srcId="{3D40799A-1A02-44F3-817B-4B371926B88D}" destId="{EF6A39D7-2A0A-41C7-A03F-1D4D008E7D1A}" srcOrd="0" destOrd="0" presId="urn:microsoft.com/office/officeart/2005/8/layout/hierarchy6"/>
    <dgm:cxn modelId="{3D8BCFA0-D35F-4FBA-B770-098692B0DE29}" type="presOf" srcId="{797470DB-680B-42E1-BD52-F1029DD4A653}" destId="{AB988120-D126-42AD-AA49-A77A35540A0F}" srcOrd="0" destOrd="0" presId="urn:microsoft.com/office/officeart/2005/8/layout/hierarchy6"/>
    <dgm:cxn modelId="{58179AE6-8FB1-4168-A6DA-7F6702805155}" srcId="{8784D9E3-AA6A-43ED-A6DE-A246C3E15D5B}" destId="{797470DB-680B-42E1-BD52-F1029DD4A653}" srcOrd="2" destOrd="0" parTransId="{668BA781-6BFC-4114-94E8-8BCD51A4727D}" sibTransId="{62784501-9315-494E-9080-5221230E3D5D}"/>
    <dgm:cxn modelId="{CA4A85E7-6554-498B-B9F5-DE70F63E9445}" type="presOf" srcId="{B33085C9-5921-45EF-BE39-E2247032F099}" destId="{25A5E1D6-D86F-4AA0-9C99-B75FFE2981F6}" srcOrd="0" destOrd="0" presId="urn:microsoft.com/office/officeart/2005/8/layout/hierarchy6"/>
    <dgm:cxn modelId="{E4E136F8-2CCE-43D8-85EF-D8195C355D7E}" type="presOf" srcId="{668BA781-6BFC-4114-94E8-8BCD51A4727D}" destId="{D8FB57D3-B1E4-4D3A-825F-C742A8221CDB}" srcOrd="0" destOrd="0" presId="urn:microsoft.com/office/officeart/2005/8/layout/hierarchy6"/>
    <dgm:cxn modelId="{B99998F9-A909-42BC-9176-E763968C6748}" srcId="{5DBF0977-1AEA-4B7F-90E6-538EC72FD36D}" destId="{8784D9E3-AA6A-43ED-A6DE-A246C3E15D5B}" srcOrd="0" destOrd="0" parTransId="{271A9711-5404-47B0-846B-1EAAD3D07321}" sibTransId="{5441564E-2588-4349-84D1-DFF2BFC56A2F}"/>
    <dgm:cxn modelId="{59D91762-7EB9-493B-96B3-85334349F19C}" type="presParOf" srcId="{FE864CEA-7D37-4373-B1E0-09DC354ADBFB}" destId="{2C0F8358-978A-40DC-B70F-19140ED1D78D}" srcOrd="0" destOrd="0" presId="urn:microsoft.com/office/officeart/2005/8/layout/hierarchy6"/>
    <dgm:cxn modelId="{21D0C69D-EA89-4923-9C14-439113FC8408}" type="presParOf" srcId="{2C0F8358-978A-40DC-B70F-19140ED1D78D}" destId="{92CA52A3-F06C-4A9B-BD16-72B19D5F3E6C}" srcOrd="0" destOrd="0" presId="urn:microsoft.com/office/officeart/2005/8/layout/hierarchy6"/>
    <dgm:cxn modelId="{18456AD4-D180-446E-A77A-7D151D6A62B6}" type="presParOf" srcId="{92CA52A3-F06C-4A9B-BD16-72B19D5F3E6C}" destId="{3FCE66B1-E6DA-4843-91D3-F8AC05B81C44}" srcOrd="0" destOrd="0" presId="urn:microsoft.com/office/officeart/2005/8/layout/hierarchy6"/>
    <dgm:cxn modelId="{BFFF1934-9350-4862-9277-385A4A3A5DC8}" type="presParOf" srcId="{3FCE66B1-E6DA-4843-91D3-F8AC05B81C44}" destId="{7F2D6BA8-A59D-452B-9938-41305D006F25}" srcOrd="0" destOrd="0" presId="urn:microsoft.com/office/officeart/2005/8/layout/hierarchy6"/>
    <dgm:cxn modelId="{828D4E9C-C821-46B2-B83F-9774A0738777}" type="presParOf" srcId="{3FCE66B1-E6DA-4843-91D3-F8AC05B81C44}" destId="{6D3CE8BE-257C-4388-9E2D-205B1503950B}" srcOrd="1" destOrd="0" presId="urn:microsoft.com/office/officeart/2005/8/layout/hierarchy6"/>
    <dgm:cxn modelId="{782A90D3-1317-4D60-999B-91B81BFFDEC3}" type="presParOf" srcId="{6D3CE8BE-257C-4388-9E2D-205B1503950B}" destId="{EF6A39D7-2A0A-41C7-A03F-1D4D008E7D1A}" srcOrd="0" destOrd="0" presId="urn:microsoft.com/office/officeart/2005/8/layout/hierarchy6"/>
    <dgm:cxn modelId="{71805BA3-F259-4A81-905D-DD1370D70303}" type="presParOf" srcId="{6D3CE8BE-257C-4388-9E2D-205B1503950B}" destId="{962C626C-B533-4B5D-8651-3C8522C617B3}" srcOrd="1" destOrd="0" presId="urn:microsoft.com/office/officeart/2005/8/layout/hierarchy6"/>
    <dgm:cxn modelId="{3F21BCB9-9F2A-4C16-B78C-503CF33C1005}" type="presParOf" srcId="{962C626C-B533-4B5D-8651-3C8522C617B3}" destId="{25A5E1D6-D86F-4AA0-9C99-B75FFE2981F6}" srcOrd="0" destOrd="0" presId="urn:microsoft.com/office/officeart/2005/8/layout/hierarchy6"/>
    <dgm:cxn modelId="{1B31DE05-07E9-4ED4-8E61-CF99EDF5F8D3}" type="presParOf" srcId="{962C626C-B533-4B5D-8651-3C8522C617B3}" destId="{BD75870D-1CCE-4293-988A-8823788DF97E}" srcOrd="1" destOrd="0" presId="urn:microsoft.com/office/officeart/2005/8/layout/hierarchy6"/>
    <dgm:cxn modelId="{CE5AD1CB-7929-463A-B1A1-891AABC1482F}" type="presParOf" srcId="{6D3CE8BE-257C-4388-9E2D-205B1503950B}" destId="{DDB433DE-1799-427E-9CCD-18A8DC744E16}" srcOrd="2" destOrd="0" presId="urn:microsoft.com/office/officeart/2005/8/layout/hierarchy6"/>
    <dgm:cxn modelId="{2E469F1C-E16A-4A8B-81B6-676359589AD5}" type="presParOf" srcId="{6D3CE8BE-257C-4388-9E2D-205B1503950B}" destId="{ECB3AF22-9417-4893-B7D2-1A4A0B5C8B81}" srcOrd="3" destOrd="0" presId="urn:microsoft.com/office/officeart/2005/8/layout/hierarchy6"/>
    <dgm:cxn modelId="{41B320C7-8AAA-48D9-922F-2EDCE13F1FD4}" type="presParOf" srcId="{ECB3AF22-9417-4893-B7D2-1A4A0B5C8B81}" destId="{06249A74-3036-4C2C-8050-D42E41A71F5F}" srcOrd="0" destOrd="0" presId="urn:microsoft.com/office/officeart/2005/8/layout/hierarchy6"/>
    <dgm:cxn modelId="{092CF231-7A8B-466D-9E4D-8311091A268F}" type="presParOf" srcId="{ECB3AF22-9417-4893-B7D2-1A4A0B5C8B81}" destId="{A4A2CB18-02BF-45DD-992E-CDEB38E380C3}" srcOrd="1" destOrd="0" presId="urn:microsoft.com/office/officeart/2005/8/layout/hierarchy6"/>
    <dgm:cxn modelId="{F554A445-921D-40AD-A701-718E6A56662D}" type="presParOf" srcId="{6D3CE8BE-257C-4388-9E2D-205B1503950B}" destId="{D8FB57D3-B1E4-4D3A-825F-C742A8221CDB}" srcOrd="4" destOrd="0" presId="urn:microsoft.com/office/officeart/2005/8/layout/hierarchy6"/>
    <dgm:cxn modelId="{FDD9347A-F2CF-4812-8135-57D850065C1A}" type="presParOf" srcId="{6D3CE8BE-257C-4388-9E2D-205B1503950B}" destId="{B2F66E82-BA67-4CE4-973B-68883CAA0834}" srcOrd="5" destOrd="0" presId="urn:microsoft.com/office/officeart/2005/8/layout/hierarchy6"/>
    <dgm:cxn modelId="{7AE92B5E-7410-44DC-9A2C-9356A76D92DB}" type="presParOf" srcId="{B2F66E82-BA67-4CE4-973B-68883CAA0834}" destId="{AB988120-D126-42AD-AA49-A77A35540A0F}" srcOrd="0" destOrd="0" presId="urn:microsoft.com/office/officeart/2005/8/layout/hierarchy6"/>
    <dgm:cxn modelId="{A189803F-7A84-47EB-9BA0-ECDA8616452B}" type="presParOf" srcId="{B2F66E82-BA67-4CE4-973B-68883CAA0834}" destId="{088621A9-EAA1-4AD6-8794-4D99025DADBD}" srcOrd="1" destOrd="0" presId="urn:microsoft.com/office/officeart/2005/8/layout/hierarchy6"/>
    <dgm:cxn modelId="{CED518E8-8DAC-40A4-A97A-7EABF7727254}" type="presParOf" srcId="{FE864CEA-7D37-4373-B1E0-09DC354ADBFB}" destId="{39ED9288-8B92-40D1-A462-936BB9629201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4AA9FE-2947-4426-80EC-7E97D204472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D80248AB-883E-496A-8E16-0F2421229A20}">
      <dgm:prSet phldrT="[Text]" custT="1"/>
      <dgm:spPr/>
      <dgm:t>
        <a:bodyPr/>
        <a:lstStyle/>
        <a:p>
          <a:r>
            <a:rPr lang="en-IN" sz="1600" b="1" dirty="0"/>
            <a:t>Internal Sources</a:t>
          </a:r>
        </a:p>
      </dgm:t>
    </dgm:pt>
    <dgm:pt modelId="{AC6D6DA8-5178-4AE8-8E60-87B239947F3A}" type="parTrans" cxnId="{5B5CE581-77FF-470B-AC3F-04B1EA228DB9}">
      <dgm:prSet/>
      <dgm:spPr/>
      <dgm:t>
        <a:bodyPr/>
        <a:lstStyle/>
        <a:p>
          <a:endParaRPr lang="en-IN"/>
        </a:p>
      </dgm:t>
    </dgm:pt>
    <dgm:pt modelId="{3C10DB61-08B5-4916-89C2-59F720BC294B}" type="sibTrans" cxnId="{5B5CE581-77FF-470B-AC3F-04B1EA228DB9}">
      <dgm:prSet/>
      <dgm:spPr/>
      <dgm:t>
        <a:bodyPr/>
        <a:lstStyle/>
        <a:p>
          <a:endParaRPr lang="en-IN"/>
        </a:p>
      </dgm:t>
    </dgm:pt>
    <dgm:pt modelId="{68278CB4-FAA5-476A-8613-AC8AEE4E7206}">
      <dgm:prSet phldrT="[Text]"/>
      <dgm:spPr/>
      <dgm:t>
        <a:bodyPr/>
        <a:lstStyle/>
        <a:p>
          <a:r>
            <a:rPr lang="en-IN" dirty="0"/>
            <a:t>Company's accounts,</a:t>
          </a:r>
        </a:p>
      </dgm:t>
    </dgm:pt>
    <dgm:pt modelId="{F5AC0944-3AB2-4C5D-83CC-DE7EA285EC7E}" type="parTrans" cxnId="{A81207F4-630D-4919-A9B7-5CBE96C21EC5}">
      <dgm:prSet/>
      <dgm:spPr/>
      <dgm:t>
        <a:bodyPr/>
        <a:lstStyle/>
        <a:p>
          <a:endParaRPr lang="en-IN"/>
        </a:p>
      </dgm:t>
    </dgm:pt>
    <dgm:pt modelId="{D74E0CA4-CA31-45FF-9980-533AC3BF1FD8}" type="sibTrans" cxnId="{A81207F4-630D-4919-A9B7-5CBE96C21EC5}">
      <dgm:prSet/>
      <dgm:spPr/>
      <dgm:t>
        <a:bodyPr/>
        <a:lstStyle/>
        <a:p>
          <a:endParaRPr lang="en-IN"/>
        </a:p>
      </dgm:t>
    </dgm:pt>
    <dgm:pt modelId="{688AB871-D17A-4EED-954F-0D66CD2741AA}">
      <dgm:prSet phldrT="[Text]" custT="1"/>
      <dgm:spPr/>
      <dgm:t>
        <a:bodyPr/>
        <a:lstStyle/>
        <a:p>
          <a:r>
            <a:rPr lang="en-IN" sz="1600" b="1" dirty="0"/>
            <a:t>External Sources</a:t>
          </a:r>
        </a:p>
      </dgm:t>
    </dgm:pt>
    <dgm:pt modelId="{8663470E-1640-43B3-B9F4-A755F1D15B4C}" type="parTrans" cxnId="{99E125FB-9604-49B5-8958-FCB2BF55D620}">
      <dgm:prSet/>
      <dgm:spPr/>
      <dgm:t>
        <a:bodyPr/>
        <a:lstStyle/>
        <a:p>
          <a:endParaRPr lang="en-IN"/>
        </a:p>
      </dgm:t>
    </dgm:pt>
    <dgm:pt modelId="{603EAB27-2837-4B2F-BA36-AA7A972554B6}" type="sibTrans" cxnId="{99E125FB-9604-49B5-8958-FCB2BF55D620}">
      <dgm:prSet/>
      <dgm:spPr/>
      <dgm:t>
        <a:bodyPr/>
        <a:lstStyle/>
        <a:p>
          <a:endParaRPr lang="en-IN"/>
        </a:p>
      </dgm:t>
    </dgm:pt>
    <dgm:pt modelId="{A912087C-0D5B-465A-AB76-C7AB869BE7B1}">
      <dgm:prSet phldrT="[Text]"/>
      <dgm:spPr/>
      <dgm:t>
        <a:bodyPr/>
        <a:lstStyle/>
        <a:p>
          <a:r>
            <a:rPr lang="en-IN" dirty="0"/>
            <a:t>Data published by country's central, state and local governments,</a:t>
          </a:r>
        </a:p>
      </dgm:t>
    </dgm:pt>
    <dgm:pt modelId="{2E076754-3ECD-49B4-AD0D-E40297ED231D}" type="parTrans" cxnId="{D464495F-7AEB-4B89-B520-1A817EEB6C12}">
      <dgm:prSet/>
      <dgm:spPr/>
      <dgm:t>
        <a:bodyPr/>
        <a:lstStyle/>
        <a:p>
          <a:endParaRPr lang="en-IN"/>
        </a:p>
      </dgm:t>
    </dgm:pt>
    <dgm:pt modelId="{6F702113-217B-4113-A932-B5DDE62CE754}" type="sibTrans" cxnId="{D464495F-7AEB-4B89-B520-1A817EEB6C12}">
      <dgm:prSet/>
      <dgm:spPr/>
      <dgm:t>
        <a:bodyPr/>
        <a:lstStyle/>
        <a:p>
          <a:endParaRPr lang="en-IN"/>
        </a:p>
      </dgm:t>
    </dgm:pt>
    <dgm:pt modelId="{EDE974DE-C60E-4DCF-ACB7-48A770A139D8}">
      <dgm:prSet phldrT="[Text]"/>
      <dgm:spPr/>
      <dgm:t>
        <a:bodyPr/>
        <a:lstStyle/>
        <a:p>
          <a:r>
            <a:rPr lang="en-IN" dirty="0"/>
            <a:t>Trade Journals / Business Journals</a:t>
          </a:r>
        </a:p>
      </dgm:t>
    </dgm:pt>
    <dgm:pt modelId="{7BF37464-8464-4A9F-B9A1-F67B40EDE6FD}" type="parTrans" cxnId="{3847B594-FF4B-41F3-A11D-CCF52E0B908C}">
      <dgm:prSet/>
      <dgm:spPr/>
      <dgm:t>
        <a:bodyPr/>
        <a:lstStyle/>
        <a:p>
          <a:endParaRPr lang="en-IN"/>
        </a:p>
      </dgm:t>
    </dgm:pt>
    <dgm:pt modelId="{BAFB5C37-DB18-4202-AEA9-ED94C8E5AE1E}" type="sibTrans" cxnId="{3847B594-FF4B-41F3-A11D-CCF52E0B908C}">
      <dgm:prSet/>
      <dgm:spPr/>
      <dgm:t>
        <a:bodyPr/>
        <a:lstStyle/>
        <a:p>
          <a:endParaRPr lang="en-IN"/>
        </a:p>
      </dgm:t>
    </dgm:pt>
    <dgm:pt modelId="{90C7BAC2-0195-4232-BBF5-B553AEC0F066}">
      <dgm:prSet/>
      <dgm:spPr/>
      <dgm:t>
        <a:bodyPr/>
        <a:lstStyle/>
        <a:p>
          <a:r>
            <a:rPr lang="en-IN"/>
            <a:t>Sales figures,</a:t>
          </a:r>
          <a:endParaRPr lang="en-IN" dirty="0"/>
        </a:p>
      </dgm:t>
    </dgm:pt>
    <dgm:pt modelId="{27B6B645-9B26-41F5-9BA2-843CF0F68A42}" type="parTrans" cxnId="{8B91E27D-4098-4084-90FB-6C93E99E2581}">
      <dgm:prSet/>
      <dgm:spPr/>
      <dgm:t>
        <a:bodyPr/>
        <a:lstStyle/>
        <a:p>
          <a:endParaRPr lang="en-IN"/>
        </a:p>
      </dgm:t>
    </dgm:pt>
    <dgm:pt modelId="{60F8E1A9-6AF1-403E-8E33-5C8BD41AF591}" type="sibTrans" cxnId="{8B91E27D-4098-4084-90FB-6C93E99E2581}">
      <dgm:prSet/>
      <dgm:spPr/>
      <dgm:t>
        <a:bodyPr/>
        <a:lstStyle/>
        <a:p>
          <a:endParaRPr lang="en-IN"/>
        </a:p>
      </dgm:t>
    </dgm:pt>
    <dgm:pt modelId="{E1C75A99-475C-4319-80CB-80990A7C1019}">
      <dgm:prSet/>
      <dgm:spPr/>
      <dgm:t>
        <a:bodyPr/>
        <a:lstStyle/>
        <a:p>
          <a:r>
            <a:rPr lang="en-IN"/>
            <a:t>Reports and records,</a:t>
          </a:r>
          <a:endParaRPr lang="en-IN" dirty="0"/>
        </a:p>
      </dgm:t>
    </dgm:pt>
    <dgm:pt modelId="{12C4A31F-E4FD-4A30-B66D-11DCC2827FCF}" type="parTrans" cxnId="{7DC0CD14-C8FA-4953-913E-FAE8CD719ECE}">
      <dgm:prSet/>
      <dgm:spPr/>
      <dgm:t>
        <a:bodyPr/>
        <a:lstStyle/>
        <a:p>
          <a:endParaRPr lang="en-IN"/>
        </a:p>
      </dgm:t>
    </dgm:pt>
    <dgm:pt modelId="{265102D1-9602-4BF7-9E75-65600B82BC1B}" type="sibTrans" cxnId="{7DC0CD14-C8FA-4953-913E-FAE8CD719ECE}">
      <dgm:prSet/>
      <dgm:spPr/>
      <dgm:t>
        <a:bodyPr/>
        <a:lstStyle/>
        <a:p>
          <a:endParaRPr lang="en-IN"/>
        </a:p>
      </dgm:t>
    </dgm:pt>
    <dgm:pt modelId="{AE7E34D8-CF36-4B22-AB87-B8AA8630CC12}">
      <dgm:prSet/>
      <dgm:spPr/>
      <dgm:t>
        <a:bodyPr/>
        <a:lstStyle/>
        <a:p>
          <a:r>
            <a:rPr lang="en-IN"/>
            <a:t>Promotional campaigns' data,</a:t>
          </a:r>
          <a:endParaRPr lang="en-IN" dirty="0"/>
        </a:p>
      </dgm:t>
    </dgm:pt>
    <dgm:pt modelId="{30AD63D9-7826-4640-AE07-81391E2C7CE5}" type="parTrans" cxnId="{8DD8867D-9A40-4A01-9194-029ECF361AC4}">
      <dgm:prSet/>
      <dgm:spPr/>
      <dgm:t>
        <a:bodyPr/>
        <a:lstStyle/>
        <a:p>
          <a:endParaRPr lang="en-IN"/>
        </a:p>
      </dgm:t>
    </dgm:pt>
    <dgm:pt modelId="{5482963E-4745-4395-8CAE-9B8D72C9581C}" type="sibTrans" cxnId="{8DD8867D-9A40-4A01-9194-029ECF361AC4}">
      <dgm:prSet/>
      <dgm:spPr/>
      <dgm:t>
        <a:bodyPr/>
        <a:lstStyle/>
        <a:p>
          <a:endParaRPr lang="en-IN"/>
        </a:p>
      </dgm:t>
    </dgm:pt>
    <dgm:pt modelId="{A1CE1778-E134-4417-93B9-52C719C730A9}">
      <dgm:prSet/>
      <dgm:spPr/>
      <dgm:t>
        <a:bodyPr/>
        <a:lstStyle/>
        <a:p>
          <a:r>
            <a:rPr lang="en-IN"/>
            <a:t>Customers' feedback,</a:t>
          </a:r>
          <a:endParaRPr lang="en-IN" dirty="0"/>
        </a:p>
      </dgm:t>
    </dgm:pt>
    <dgm:pt modelId="{50F604E7-D921-493B-BD67-9BD8AF1A801E}" type="parTrans" cxnId="{34AD419D-268B-4046-B7F3-1310F1970714}">
      <dgm:prSet/>
      <dgm:spPr/>
      <dgm:t>
        <a:bodyPr/>
        <a:lstStyle/>
        <a:p>
          <a:endParaRPr lang="en-IN"/>
        </a:p>
      </dgm:t>
    </dgm:pt>
    <dgm:pt modelId="{383D9ED7-89F9-43CF-BD05-D92DD852C563}" type="sibTrans" cxnId="{34AD419D-268B-4046-B7F3-1310F1970714}">
      <dgm:prSet/>
      <dgm:spPr/>
      <dgm:t>
        <a:bodyPr/>
        <a:lstStyle/>
        <a:p>
          <a:endParaRPr lang="en-IN"/>
        </a:p>
      </dgm:t>
    </dgm:pt>
    <dgm:pt modelId="{6501E2CA-C04D-44F9-B3DE-492001336EC3}">
      <dgm:prSet/>
      <dgm:spPr/>
      <dgm:t>
        <a:bodyPr/>
        <a:lstStyle/>
        <a:p>
          <a:r>
            <a:rPr lang="en-IN"/>
            <a:t>Cost information,</a:t>
          </a:r>
          <a:endParaRPr lang="en-IN" dirty="0"/>
        </a:p>
      </dgm:t>
    </dgm:pt>
    <dgm:pt modelId="{05D3FAD2-73EA-4978-A418-0A8973FBC98D}" type="parTrans" cxnId="{D7876E15-719B-44A8-8F8E-1EA44ECA3B1C}">
      <dgm:prSet/>
      <dgm:spPr/>
      <dgm:t>
        <a:bodyPr/>
        <a:lstStyle/>
        <a:p>
          <a:endParaRPr lang="en-IN"/>
        </a:p>
      </dgm:t>
    </dgm:pt>
    <dgm:pt modelId="{B96FFB23-ED21-4D85-9432-1A85D2103173}" type="sibTrans" cxnId="{D7876E15-719B-44A8-8F8E-1EA44ECA3B1C}">
      <dgm:prSet/>
      <dgm:spPr/>
      <dgm:t>
        <a:bodyPr/>
        <a:lstStyle/>
        <a:p>
          <a:endParaRPr lang="en-IN"/>
        </a:p>
      </dgm:t>
    </dgm:pt>
    <dgm:pt modelId="{36675FCC-AB94-4210-84A4-C021E4D5578E}">
      <dgm:prSet/>
      <dgm:spPr/>
      <dgm:t>
        <a:bodyPr/>
        <a:lstStyle/>
        <a:p>
          <a:r>
            <a:rPr lang="en-IN" dirty="0">
              <a:hlinkClick xmlns:r="http://schemas.openxmlformats.org/officeDocument/2006/relationships" r:id="rId1"/>
            </a:rPr>
            <a:t>Marketing</a:t>
          </a:r>
          <a:r>
            <a:rPr lang="en-IN" dirty="0"/>
            <a:t> activities</a:t>
          </a:r>
        </a:p>
      </dgm:t>
    </dgm:pt>
    <dgm:pt modelId="{151483C8-C793-49B1-9DDB-38B7CC065820}" type="parTrans" cxnId="{57664751-ADAB-495E-AA3F-F6FB5BF49487}">
      <dgm:prSet/>
      <dgm:spPr/>
      <dgm:t>
        <a:bodyPr/>
        <a:lstStyle/>
        <a:p>
          <a:endParaRPr lang="en-IN"/>
        </a:p>
      </dgm:t>
    </dgm:pt>
    <dgm:pt modelId="{88727017-C62C-456B-A708-22AD429AF725}" type="sibTrans" cxnId="{57664751-ADAB-495E-AA3F-F6FB5BF49487}">
      <dgm:prSet/>
      <dgm:spPr/>
      <dgm:t>
        <a:bodyPr/>
        <a:lstStyle/>
        <a:p>
          <a:endParaRPr lang="en-IN"/>
        </a:p>
      </dgm:t>
    </dgm:pt>
    <dgm:pt modelId="{F3BD583E-33EC-4DC0-B8FA-371A0445AE7D}">
      <dgm:prSet/>
      <dgm:spPr/>
      <dgm:t>
        <a:bodyPr/>
        <a:lstStyle/>
        <a:p>
          <a:r>
            <a:rPr lang="en-IN" dirty="0"/>
            <a:t>Data published by foreign governments,</a:t>
          </a:r>
        </a:p>
      </dgm:t>
    </dgm:pt>
    <dgm:pt modelId="{BD8B6594-4637-4E4E-8505-7989ED1469EC}" type="parTrans" cxnId="{38A00158-7ADF-40D0-99E7-29284B277E5F}">
      <dgm:prSet/>
      <dgm:spPr/>
      <dgm:t>
        <a:bodyPr/>
        <a:lstStyle/>
        <a:p>
          <a:endParaRPr lang="en-IN"/>
        </a:p>
      </dgm:t>
    </dgm:pt>
    <dgm:pt modelId="{68E68445-75A1-4C3C-8EED-CFA58B7331C9}" type="sibTrans" cxnId="{38A00158-7ADF-40D0-99E7-29284B277E5F}">
      <dgm:prSet/>
      <dgm:spPr/>
      <dgm:t>
        <a:bodyPr/>
        <a:lstStyle/>
        <a:p>
          <a:endParaRPr lang="en-IN"/>
        </a:p>
      </dgm:t>
    </dgm:pt>
    <dgm:pt modelId="{D0622C57-1130-43EE-BB8E-8A648C5C92AB}">
      <dgm:prSet/>
      <dgm:spPr/>
      <dgm:t>
        <a:bodyPr/>
        <a:lstStyle/>
        <a:p>
          <a:r>
            <a:rPr lang="en-IN" dirty="0"/>
            <a:t>Publications released by international organizations (like the IMF, WHO, ILO, UNO, WWF, etc.) and their subsidiary bodies,</a:t>
          </a:r>
        </a:p>
      </dgm:t>
    </dgm:pt>
    <dgm:pt modelId="{C504E8BF-6564-466F-89FF-B6886AF4CF68}" type="parTrans" cxnId="{97C3E80E-0B58-401A-AE1F-63FD9FBE0520}">
      <dgm:prSet/>
      <dgm:spPr/>
      <dgm:t>
        <a:bodyPr/>
        <a:lstStyle/>
        <a:p>
          <a:endParaRPr lang="en-IN"/>
        </a:p>
      </dgm:t>
    </dgm:pt>
    <dgm:pt modelId="{1197715F-9FC1-4300-B13A-93BDA504E04D}" type="sibTrans" cxnId="{97C3E80E-0B58-401A-AE1F-63FD9FBE0520}">
      <dgm:prSet/>
      <dgm:spPr/>
      <dgm:t>
        <a:bodyPr/>
        <a:lstStyle/>
        <a:p>
          <a:endParaRPr lang="en-IN"/>
        </a:p>
      </dgm:t>
    </dgm:pt>
    <dgm:pt modelId="{6953518C-3519-445F-8996-977BD6AB3C1D}">
      <dgm:prSet/>
      <dgm:spPr/>
      <dgm:t>
        <a:bodyPr/>
        <a:lstStyle/>
        <a:p>
          <a:r>
            <a:rPr lang="en-IN"/>
            <a:t>Reports prepared by various commissions and other appointed committees,</a:t>
          </a:r>
          <a:endParaRPr lang="en-IN" dirty="0"/>
        </a:p>
      </dgm:t>
    </dgm:pt>
    <dgm:pt modelId="{84E5DCAA-645B-4719-8E0E-5E54BD6525D6}" type="parTrans" cxnId="{4A533741-9A54-4B54-8C07-D99FE95148AB}">
      <dgm:prSet/>
      <dgm:spPr/>
      <dgm:t>
        <a:bodyPr/>
        <a:lstStyle/>
        <a:p>
          <a:endParaRPr lang="en-IN"/>
        </a:p>
      </dgm:t>
    </dgm:pt>
    <dgm:pt modelId="{31EDF6C7-C417-4AF8-B308-65520438563D}" type="sibTrans" cxnId="{4A533741-9A54-4B54-8C07-D99FE95148AB}">
      <dgm:prSet/>
      <dgm:spPr/>
      <dgm:t>
        <a:bodyPr/>
        <a:lstStyle/>
        <a:p>
          <a:endParaRPr lang="en-IN"/>
        </a:p>
      </dgm:t>
    </dgm:pt>
    <dgm:pt modelId="{944D4FDD-84E8-4C7C-A3B0-BE1D914E955A}">
      <dgm:prSet/>
      <dgm:spPr/>
      <dgm:t>
        <a:bodyPr/>
        <a:lstStyle/>
        <a:p>
          <a:r>
            <a:rPr lang="en-IN"/>
            <a:t>Results of research work published by research institutions, universities, subject scholars, economists, etc.,</a:t>
          </a:r>
          <a:endParaRPr lang="en-IN" dirty="0"/>
        </a:p>
      </dgm:t>
    </dgm:pt>
    <dgm:pt modelId="{947CA6AF-B23B-415B-B155-DA7D7394466A}" type="parTrans" cxnId="{67FAB327-1279-4660-BF65-89C05BCE3F76}">
      <dgm:prSet/>
      <dgm:spPr/>
      <dgm:t>
        <a:bodyPr/>
        <a:lstStyle/>
        <a:p>
          <a:endParaRPr lang="en-IN"/>
        </a:p>
      </dgm:t>
    </dgm:pt>
    <dgm:pt modelId="{4D256A5A-F6AF-43AA-9219-849B117F28CC}" type="sibTrans" cxnId="{67FAB327-1279-4660-BF65-89C05BCE3F76}">
      <dgm:prSet/>
      <dgm:spPr/>
      <dgm:t>
        <a:bodyPr/>
        <a:lstStyle/>
        <a:p>
          <a:endParaRPr lang="en-IN"/>
        </a:p>
      </dgm:t>
    </dgm:pt>
    <dgm:pt modelId="{C8F8A7E7-9CFA-4883-9561-6A9D6F334309}">
      <dgm:prSet/>
      <dgm:spPr/>
      <dgm:t>
        <a:bodyPr/>
        <a:lstStyle/>
        <a:p>
          <a:r>
            <a:rPr lang="en-IN"/>
            <a:t>Books, newspapers, and magazines,</a:t>
          </a:r>
          <a:endParaRPr lang="en-IN" dirty="0"/>
        </a:p>
      </dgm:t>
    </dgm:pt>
    <dgm:pt modelId="{FBC7A643-030B-46D9-9A6F-3E9EC4A758A2}" type="parTrans" cxnId="{8B03F8E4-F8F1-44B3-BA3D-D269D9CCC15D}">
      <dgm:prSet/>
      <dgm:spPr/>
      <dgm:t>
        <a:bodyPr/>
        <a:lstStyle/>
        <a:p>
          <a:endParaRPr lang="en-IN"/>
        </a:p>
      </dgm:t>
    </dgm:pt>
    <dgm:pt modelId="{A24C8DA8-003D-4D44-9F4F-338A58B9CA58}" type="sibTrans" cxnId="{8B03F8E4-F8F1-44B3-BA3D-D269D9CCC15D}">
      <dgm:prSet/>
      <dgm:spPr/>
      <dgm:t>
        <a:bodyPr/>
        <a:lstStyle/>
        <a:p>
          <a:endParaRPr lang="en-IN"/>
        </a:p>
      </dgm:t>
    </dgm:pt>
    <dgm:pt modelId="{2C11816C-2808-48B3-867D-33DFC5AC1E9B}">
      <dgm:prSet/>
      <dgm:spPr/>
      <dgm:t>
        <a:bodyPr/>
        <a:lstStyle/>
        <a:p>
          <a:r>
            <a:rPr lang="en-IN"/>
            <a:t>Reports and journals of trade unions, industries, and business associations,</a:t>
          </a:r>
          <a:endParaRPr lang="en-IN" dirty="0"/>
        </a:p>
      </dgm:t>
    </dgm:pt>
    <dgm:pt modelId="{3EB4C2BF-7872-4519-A80C-8F5C1874223E}" type="parTrans" cxnId="{BB8DACBE-14EE-4A97-8122-4FAE89128F38}">
      <dgm:prSet/>
      <dgm:spPr/>
      <dgm:t>
        <a:bodyPr/>
        <a:lstStyle/>
        <a:p>
          <a:endParaRPr lang="en-IN"/>
        </a:p>
      </dgm:t>
    </dgm:pt>
    <dgm:pt modelId="{A5113B74-2CF2-4BB3-9590-F13D16B7C346}" type="sibTrans" cxnId="{BB8DACBE-14EE-4A97-8122-4FAE89128F38}">
      <dgm:prSet/>
      <dgm:spPr/>
      <dgm:t>
        <a:bodyPr/>
        <a:lstStyle/>
        <a:p>
          <a:endParaRPr lang="en-IN"/>
        </a:p>
      </dgm:t>
    </dgm:pt>
    <dgm:pt modelId="{6CAF3298-BACA-4082-9048-C20046FF3C15}">
      <dgm:prSet/>
      <dgm:spPr/>
      <dgm:t>
        <a:bodyPr/>
        <a:lstStyle/>
        <a:p>
          <a:r>
            <a:rPr lang="en-IN"/>
            <a:t>Information released by a central bank, stock exchanges, etc.,</a:t>
          </a:r>
          <a:endParaRPr lang="en-IN" dirty="0"/>
        </a:p>
      </dgm:t>
    </dgm:pt>
    <dgm:pt modelId="{31573A11-96A5-44AC-AE06-9A5DE06CB405}" type="parTrans" cxnId="{DA11EBFF-6F08-494A-A8BA-6C6F6D378695}">
      <dgm:prSet/>
      <dgm:spPr/>
      <dgm:t>
        <a:bodyPr/>
        <a:lstStyle/>
        <a:p>
          <a:endParaRPr lang="en-IN"/>
        </a:p>
      </dgm:t>
    </dgm:pt>
    <dgm:pt modelId="{A0262662-67FF-4E91-94F6-30C85D0E8DFA}" type="sibTrans" cxnId="{DA11EBFF-6F08-494A-A8BA-6C6F6D378695}">
      <dgm:prSet/>
      <dgm:spPr/>
      <dgm:t>
        <a:bodyPr/>
        <a:lstStyle/>
        <a:p>
          <a:endParaRPr lang="en-IN"/>
        </a:p>
      </dgm:t>
    </dgm:pt>
    <dgm:pt modelId="{9FFD000E-2A0F-45F1-92A2-E3A94DC3EB03}">
      <dgm:prSet/>
      <dgm:spPr/>
      <dgm:t>
        <a:bodyPr/>
        <a:lstStyle/>
        <a:p>
          <a:r>
            <a:rPr lang="en-IN"/>
            <a:t>Public libraries,</a:t>
          </a:r>
          <a:endParaRPr lang="en-IN" dirty="0"/>
        </a:p>
      </dgm:t>
    </dgm:pt>
    <dgm:pt modelId="{92371164-8124-4734-B6C5-1681A7D7661B}" type="parTrans" cxnId="{E0977F5D-3C55-4E41-87BF-C4B4B7384467}">
      <dgm:prSet/>
      <dgm:spPr/>
      <dgm:t>
        <a:bodyPr/>
        <a:lstStyle/>
        <a:p>
          <a:endParaRPr lang="en-IN"/>
        </a:p>
      </dgm:t>
    </dgm:pt>
    <dgm:pt modelId="{EB2FA254-8B67-43CE-B5BD-DFF0FC104F5B}" type="sibTrans" cxnId="{E0977F5D-3C55-4E41-87BF-C4B4B7384467}">
      <dgm:prSet/>
      <dgm:spPr/>
      <dgm:t>
        <a:bodyPr/>
        <a:lstStyle/>
        <a:p>
          <a:endParaRPr lang="en-IN"/>
        </a:p>
      </dgm:t>
    </dgm:pt>
    <dgm:pt modelId="{DC7AC339-C289-4D37-8F1E-A39D6AD220B2}">
      <dgm:prSet/>
      <dgm:spPr/>
      <dgm:t>
        <a:bodyPr/>
        <a:lstStyle/>
        <a:p>
          <a:r>
            <a:rPr lang="en-IN"/>
            <a:t>Archives, Directories, Databases, and Indexes,</a:t>
          </a:r>
          <a:endParaRPr lang="en-IN" dirty="0"/>
        </a:p>
      </dgm:t>
    </dgm:pt>
    <dgm:pt modelId="{EF93EAB1-3754-4342-AC5B-9F87F7760486}" type="parTrans" cxnId="{66B6D5EC-2E4B-4478-A7DD-28CE415FBB82}">
      <dgm:prSet/>
      <dgm:spPr/>
      <dgm:t>
        <a:bodyPr/>
        <a:lstStyle/>
        <a:p>
          <a:endParaRPr lang="en-IN"/>
        </a:p>
      </dgm:t>
    </dgm:pt>
    <dgm:pt modelId="{FC0D2239-D3F9-41D5-BAE4-F78CF01233BE}" type="sibTrans" cxnId="{66B6D5EC-2E4B-4478-A7DD-28CE415FBB82}">
      <dgm:prSet/>
      <dgm:spPr/>
      <dgm:t>
        <a:bodyPr/>
        <a:lstStyle/>
        <a:p>
          <a:endParaRPr lang="en-IN"/>
        </a:p>
      </dgm:t>
    </dgm:pt>
    <dgm:pt modelId="{A6A695BF-34C0-47FE-A8F6-8CB24200D273}">
      <dgm:prSet/>
      <dgm:spPr/>
      <dgm:t>
        <a:bodyPr/>
        <a:lstStyle/>
        <a:p>
          <a:r>
            <a:rPr lang="en-IN"/>
            <a:t>Old historical records,</a:t>
          </a:r>
          <a:endParaRPr lang="en-IN" dirty="0"/>
        </a:p>
      </dgm:t>
    </dgm:pt>
    <dgm:pt modelId="{DDBD6B98-0769-4A7C-AA5C-14B12D80DFF4}" type="parTrans" cxnId="{050C6CB2-9BED-4C8A-A18E-3364C0AC1C57}">
      <dgm:prSet/>
      <dgm:spPr/>
      <dgm:t>
        <a:bodyPr/>
        <a:lstStyle/>
        <a:p>
          <a:endParaRPr lang="en-IN"/>
        </a:p>
      </dgm:t>
    </dgm:pt>
    <dgm:pt modelId="{23199459-D5B0-4789-B37E-ED3366A008F5}" type="sibTrans" cxnId="{050C6CB2-9BED-4C8A-A18E-3364C0AC1C57}">
      <dgm:prSet/>
      <dgm:spPr/>
      <dgm:t>
        <a:bodyPr/>
        <a:lstStyle/>
        <a:p>
          <a:endParaRPr lang="en-IN"/>
        </a:p>
      </dgm:t>
    </dgm:pt>
    <dgm:pt modelId="{F8DD2270-6C23-4550-86D8-E8C0378EC28A}">
      <dgm:prSet/>
      <dgm:spPr/>
      <dgm:t>
        <a:bodyPr/>
        <a:lstStyle/>
        <a:p>
          <a:r>
            <a:rPr lang="en-IN" dirty="0"/>
            <a:t>Online websites, blogs, and forums.</a:t>
          </a:r>
        </a:p>
      </dgm:t>
    </dgm:pt>
    <dgm:pt modelId="{2EC12D77-B0CC-4BEF-B32F-9E61A03C8281}" type="parTrans" cxnId="{727FEEC7-8726-40CD-AB01-51C63988CC4F}">
      <dgm:prSet/>
      <dgm:spPr/>
      <dgm:t>
        <a:bodyPr/>
        <a:lstStyle/>
        <a:p>
          <a:endParaRPr lang="en-IN"/>
        </a:p>
      </dgm:t>
    </dgm:pt>
    <dgm:pt modelId="{D841C84F-3041-4711-BD4C-E1173A1E77EA}" type="sibTrans" cxnId="{727FEEC7-8726-40CD-AB01-51C63988CC4F}">
      <dgm:prSet/>
      <dgm:spPr/>
      <dgm:t>
        <a:bodyPr/>
        <a:lstStyle/>
        <a:p>
          <a:endParaRPr lang="en-IN"/>
        </a:p>
      </dgm:t>
    </dgm:pt>
    <dgm:pt modelId="{3CDF1FC4-EACF-4A30-B5B1-B985C83B9A1E}" type="pres">
      <dgm:prSet presAssocID="{AA4AA9FE-2947-4426-80EC-7E97D2044722}" presName="Name0" presStyleCnt="0">
        <dgm:presLayoutVars>
          <dgm:dir/>
          <dgm:animLvl val="lvl"/>
          <dgm:resizeHandles val="exact"/>
        </dgm:presLayoutVars>
      </dgm:prSet>
      <dgm:spPr/>
    </dgm:pt>
    <dgm:pt modelId="{E6DCEAB4-EA78-4211-9A6C-9C6B086A7B48}" type="pres">
      <dgm:prSet presAssocID="{D80248AB-883E-496A-8E16-0F2421229A20}" presName="composite" presStyleCnt="0"/>
      <dgm:spPr/>
    </dgm:pt>
    <dgm:pt modelId="{A3C6C522-D1BB-4AAC-8715-F2E88DBD1EE6}" type="pres">
      <dgm:prSet presAssocID="{D80248AB-883E-496A-8E16-0F2421229A2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750322D4-AB57-4426-9C68-CC4092E2985A}" type="pres">
      <dgm:prSet presAssocID="{D80248AB-883E-496A-8E16-0F2421229A20}" presName="desTx" presStyleLbl="alignAccFollowNode1" presStyleIdx="0" presStyleCnt="2">
        <dgm:presLayoutVars>
          <dgm:bulletEnabled val="1"/>
        </dgm:presLayoutVars>
      </dgm:prSet>
      <dgm:spPr/>
    </dgm:pt>
    <dgm:pt modelId="{45CA937C-A9CC-40D8-9976-A75C23DA9D31}" type="pres">
      <dgm:prSet presAssocID="{3C10DB61-08B5-4916-89C2-59F720BC294B}" presName="space" presStyleCnt="0"/>
      <dgm:spPr/>
    </dgm:pt>
    <dgm:pt modelId="{2EA2F9B7-F9E8-4251-92EF-25B50FB75323}" type="pres">
      <dgm:prSet presAssocID="{688AB871-D17A-4EED-954F-0D66CD2741AA}" presName="composite" presStyleCnt="0"/>
      <dgm:spPr/>
    </dgm:pt>
    <dgm:pt modelId="{66FC498C-B490-4119-BC03-5011F7AA0464}" type="pres">
      <dgm:prSet presAssocID="{688AB871-D17A-4EED-954F-0D66CD2741AA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45F604D4-59C1-4E38-BA1E-EC4388A4B48D}" type="pres">
      <dgm:prSet presAssocID="{688AB871-D17A-4EED-954F-0D66CD2741AA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97C3E80E-0B58-401A-AE1F-63FD9FBE0520}" srcId="{688AB871-D17A-4EED-954F-0D66CD2741AA}" destId="{D0622C57-1130-43EE-BB8E-8A648C5C92AB}" srcOrd="2" destOrd="0" parTransId="{C504E8BF-6564-466F-89FF-B6886AF4CF68}" sibTransId="{1197715F-9FC1-4300-B13A-93BDA504E04D}"/>
    <dgm:cxn modelId="{17984B0F-D12A-463C-80A4-A6D9744986ED}" type="presOf" srcId="{F3BD583E-33EC-4DC0-B8FA-371A0445AE7D}" destId="{45F604D4-59C1-4E38-BA1E-EC4388A4B48D}" srcOrd="0" destOrd="1" presId="urn:microsoft.com/office/officeart/2005/8/layout/hList1"/>
    <dgm:cxn modelId="{88B41011-0820-4A30-972D-8ADC206DB472}" type="presOf" srcId="{DC7AC339-C289-4D37-8F1E-A39D6AD220B2}" destId="{45F604D4-59C1-4E38-BA1E-EC4388A4B48D}" srcOrd="0" destOrd="9" presId="urn:microsoft.com/office/officeart/2005/8/layout/hList1"/>
    <dgm:cxn modelId="{7DC0CD14-C8FA-4953-913E-FAE8CD719ECE}" srcId="{D80248AB-883E-496A-8E16-0F2421229A20}" destId="{E1C75A99-475C-4319-80CB-80990A7C1019}" srcOrd="2" destOrd="0" parTransId="{12C4A31F-E4FD-4A30-B66D-11DCC2827FCF}" sibTransId="{265102D1-9602-4BF7-9E75-65600B82BC1B}"/>
    <dgm:cxn modelId="{D7876E15-719B-44A8-8F8E-1EA44ECA3B1C}" srcId="{D80248AB-883E-496A-8E16-0F2421229A20}" destId="{6501E2CA-C04D-44F9-B3DE-492001336EC3}" srcOrd="5" destOrd="0" parTransId="{05D3FAD2-73EA-4978-A418-0A8973FBC98D}" sibTransId="{B96FFB23-ED21-4D85-9432-1A85D2103173}"/>
    <dgm:cxn modelId="{6A5C331B-652A-4C97-AF30-DA7208C4D46C}" type="presOf" srcId="{36675FCC-AB94-4210-84A4-C021E4D5578E}" destId="{750322D4-AB57-4426-9C68-CC4092E2985A}" srcOrd="0" destOrd="6" presId="urn:microsoft.com/office/officeart/2005/8/layout/hList1"/>
    <dgm:cxn modelId="{67FAB327-1279-4660-BF65-89C05BCE3F76}" srcId="{688AB871-D17A-4EED-954F-0D66CD2741AA}" destId="{944D4FDD-84E8-4C7C-A3B0-BE1D914E955A}" srcOrd="4" destOrd="0" parTransId="{947CA6AF-B23B-415B-B155-DA7D7394466A}" sibTransId="{4D256A5A-F6AF-43AA-9219-849B117F28CC}"/>
    <dgm:cxn modelId="{50F8512A-46F9-4155-8E2F-26861A553270}" type="presOf" srcId="{A912087C-0D5B-465A-AB76-C7AB869BE7B1}" destId="{45F604D4-59C1-4E38-BA1E-EC4388A4B48D}" srcOrd="0" destOrd="0" presId="urn:microsoft.com/office/officeart/2005/8/layout/hList1"/>
    <dgm:cxn modelId="{684AB333-C5E2-4B3F-9021-BBB43A804ED6}" type="presOf" srcId="{D0622C57-1130-43EE-BB8E-8A648C5C92AB}" destId="{45F604D4-59C1-4E38-BA1E-EC4388A4B48D}" srcOrd="0" destOrd="2" presId="urn:microsoft.com/office/officeart/2005/8/layout/hList1"/>
    <dgm:cxn modelId="{251D3134-4859-4A73-A901-626D3308FAFA}" type="presOf" srcId="{E1C75A99-475C-4319-80CB-80990A7C1019}" destId="{750322D4-AB57-4426-9C68-CC4092E2985A}" srcOrd="0" destOrd="2" presId="urn:microsoft.com/office/officeart/2005/8/layout/hList1"/>
    <dgm:cxn modelId="{70A55037-F1C8-43E7-8205-E192E730204A}" type="presOf" srcId="{A6A695BF-34C0-47FE-A8F6-8CB24200D273}" destId="{45F604D4-59C1-4E38-BA1E-EC4388A4B48D}" srcOrd="0" destOrd="10" presId="urn:microsoft.com/office/officeart/2005/8/layout/hList1"/>
    <dgm:cxn modelId="{23E68D39-2D0F-4C16-9011-7E284BC5D241}" type="presOf" srcId="{6CAF3298-BACA-4082-9048-C20046FF3C15}" destId="{45F604D4-59C1-4E38-BA1E-EC4388A4B48D}" srcOrd="0" destOrd="7" presId="urn:microsoft.com/office/officeart/2005/8/layout/hList1"/>
    <dgm:cxn modelId="{E0977F5D-3C55-4E41-87BF-C4B4B7384467}" srcId="{688AB871-D17A-4EED-954F-0D66CD2741AA}" destId="{9FFD000E-2A0F-45F1-92A2-E3A94DC3EB03}" srcOrd="8" destOrd="0" parTransId="{92371164-8124-4734-B6C5-1681A7D7661B}" sibTransId="{EB2FA254-8B67-43CE-B5BD-DFF0FC104F5B}"/>
    <dgm:cxn modelId="{D464495F-7AEB-4B89-B520-1A817EEB6C12}" srcId="{688AB871-D17A-4EED-954F-0D66CD2741AA}" destId="{A912087C-0D5B-465A-AB76-C7AB869BE7B1}" srcOrd="0" destOrd="0" parTransId="{2E076754-3ECD-49B4-AD0D-E40297ED231D}" sibTransId="{6F702113-217B-4113-A932-B5DDE62CE754}"/>
    <dgm:cxn modelId="{4A533741-9A54-4B54-8C07-D99FE95148AB}" srcId="{688AB871-D17A-4EED-954F-0D66CD2741AA}" destId="{6953518C-3519-445F-8996-977BD6AB3C1D}" srcOrd="3" destOrd="0" parTransId="{84E5DCAA-645B-4719-8E0E-5E54BD6525D6}" sibTransId="{31EDF6C7-C417-4AF8-B308-65520438563D}"/>
    <dgm:cxn modelId="{B01F8262-ACE5-46B0-AC50-DC8BAB18FD1E}" type="presOf" srcId="{EDE974DE-C60E-4DCF-ACB7-48A770A139D8}" destId="{45F604D4-59C1-4E38-BA1E-EC4388A4B48D}" srcOrd="0" destOrd="12" presId="urn:microsoft.com/office/officeart/2005/8/layout/hList1"/>
    <dgm:cxn modelId="{B3436566-D44D-49E9-BA23-CFDF45DCE315}" type="presOf" srcId="{D80248AB-883E-496A-8E16-0F2421229A20}" destId="{A3C6C522-D1BB-4AAC-8715-F2E88DBD1EE6}" srcOrd="0" destOrd="0" presId="urn:microsoft.com/office/officeart/2005/8/layout/hList1"/>
    <dgm:cxn modelId="{3B42634D-B4F2-4141-9E50-44B54AEF6599}" type="presOf" srcId="{688AB871-D17A-4EED-954F-0D66CD2741AA}" destId="{66FC498C-B490-4119-BC03-5011F7AA0464}" srcOrd="0" destOrd="0" presId="urn:microsoft.com/office/officeart/2005/8/layout/hList1"/>
    <dgm:cxn modelId="{4295D04E-1B84-4458-B8A6-899C67C017F5}" type="presOf" srcId="{6953518C-3519-445F-8996-977BD6AB3C1D}" destId="{45F604D4-59C1-4E38-BA1E-EC4388A4B48D}" srcOrd="0" destOrd="3" presId="urn:microsoft.com/office/officeart/2005/8/layout/hList1"/>
    <dgm:cxn modelId="{57664751-ADAB-495E-AA3F-F6FB5BF49487}" srcId="{D80248AB-883E-496A-8E16-0F2421229A20}" destId="{36675FCC-AB94-4210-84A4-C021E4D5578E}" srcOrd="6" destOrd="0" parTransId="{151483C8-C793-49B1-9DDB-38B7CC065820}" sibTransId="{88727017-C62C-456B-A708-22AD429AF725}"/>
    <dgm:cxn modelId="{38A00158-7ADF-40D0-99E7-29284B277E5F}" srcId="{688AB871-D17A-4EED-954F-0D66CD2741AA}" destId="{F3BD583E-33EC-4DC0-B8FA-371A0445AE7D}" srcOrd="1" destOrd="0" parTransId="{BD8B6594-4637-4E4E-8505-7989ED1469EC}" sibTransId="{68E68445-75A1-4C3C-8EED-CFA58B7331C9}"/>
    <dgm:cxn modelId="{BE77F95A-9A69-43FC-878B-64D685FF6CDD}" type="presOf" srcId="{AA4AA9FE-2947-4426-80EC-7E97D2044722}" destId="{3CDF1FC4-EACF-4A30-B5B1-B985C83B9A1E}" srcOrd="0" destOrd="0" presId="urn:microsoft.com/office/officeart/2005/8/layout/hList1"/>
    <dgm:cxn modelId="{8DD8867D-9A40-4A01-9194-029ECF361AC4}" srcId="{D80248AB-883E-496A-8E16-0F2421229A20}" destId="{AE7E34D8-CF36-4B22-AB87-B8AA8630CC12}" srcOrd="3" destOrd="0" parTransId="{30AD63D9-7826-4640-AE07-81391E2C7CE5}" sibTransId="{5482963E-4745-4395-8CAE-9B8D72C9581C}"/>
    <dgm:cxn modelId="{D70DB67D-A10D-424F-AEF2-7E460B917E80}" type="presOf" srcId="{2C11816C-2808-48B3-867D-33DFC5AC1E9B}" destId="{45F604D4-59C1-4E38-BA1E-EC4388A4B48D}" srcOrd="0" destOrd="6" presId="urn:microsoft.com/office/officeart/2005/8/layout/hList1"/>
    <dgm:cxn modelId="{8B91E27D-4098-4084-90FB-6C93E99E2581}" srcId="{D80248AB-883E-496A-8E16-0F2421229A20}" destId="{90C7BAC2-0195-4232-BBF5-B553AEC0F066}" srcOrd="1" destOrd="0" parTransId="{27B6B645-9B26-41F5-9BA2-843CF0F68A42}" sibTransId="{60F8E1A9-6AF1-403E-8E33-5C8BD41AF591}"/>
    <dgm:cxn modelId="{5B5CE581-77FF-470B-AC3F-04B1EA228DB9}" srcId="{AA4AA9FE-2947-4426-80EC-7E97D2044722}" destId="{D80248AB-883E-496A-8E16-0F2421229A20}" srcOrd="0" destOrd="0" parTransId="{AC6D6DA8-5178-4AE8-8E60-87B239947F3A}" sibTransId="{3C10DB61-08B5-4916-89C2-59F720BC294B}"/>
    <dgm:cxn modelId="{D5315288-4748-4E5A-8587-F459D3D46982}" type="presOf" srcId="{9FFD000E-2A0F-45F1-92A2-E3A94DC3EB03}" destId="{45F604D4-59C1-4E38-BA1E-EC4388A4B48D}" srcOrd="0" destOrd="8" presId="urn:microsoft.com/office/officeart/2005/8/layout/hList1"/>
    <dgm:cxn modelId="{3847B594-FF4B-41F3-A11D-CCF52E0B908C}" srcId="{688AB871-D17A-4EED-954F-0D66CD2741AA}" destId="{EDE974DE-C60E-4DCF-ACB7-48A770A139D8}" srcOrd="12" destOrd="0" parTransId="{7BF37464-8464-4A9F-B9A1-F67B40EDE6FD}" sibTransId="{BAFB5C37-DB18-4202-AEA9-ED94C8E5AE1E}"/>
    <dgm:cxn modelId="{34AD419D-268B-4046-B7F3-1310F1970714}" srcId="{D80248AB-883E-496A-8E16-0F2421229A20}" destId="{A1CE1778-E134-4417-93B9-52C719C730A9}" srcOrd="4" destOrd="0" parTransId="{50F604E7-D921-493B-BD67-9BD8AF1A801E}" sibTransId="{383D9ED7-89F9-43CF-BD05-D92DD852C563}"/>
    <dgm:cxn modelId="{050C6CB2-9BED-4C8A-A18E-3364C0AC1C57}" srcId="{688AB871-D17A-4EED-954F-0D66CD2741AA}" destId="{A6A695BF-34C0-47FE-A8F6-8CB24200D273}" srcOrd="10" destOrd="0" parTransId="{DDBD6B98-0769-4A7C-AA5C-14B12D80DFF4}" sibTransId="{23199459-D5B0-4789-B37E-ED3366A008F5}"/>
    <dgm:cxn modelId="{E96580BA-9D1B-4C2B-B514-5B4CE71E1475}" type="presOf" srcId="{F8DD2270-6C23-4550-86D8-E8C0378EC28A}" destId="{45F604D4-59C1-4E38-BA1E-EC4388A4B48D}" srcOrd="0" destOrd="11" presId="urn:microsoft.com/office/officeart/2005/8/layout/hList1"/>
    <dgm:cxn modelId="{BB8DACBE-14EE-4A97-8122-4FAE89128F38}" srcId="{688AB871-D17A-4EED-954F-0D66CD2741AA}" destId="{2C11816C-2808-48B3-867D-33DFC5AC1E9B}" srcOrd="6" destOrd="0" parTransId="{3EB4C2BF-7872-4519-A80C-8F5C1874223E}" sibTransId="{A5113B74-2CF2-4BB3-9590-F13D16B7C346}"/>
    <dgm:cxn modelId="{28DDDABE-42CD-408F-9668-332209287667}" type="presOf" srcId="{C8F8A7E7-9CFA-4883-9561-6A9D6F334309}" destId="{45F604D4-59C1-4E38-BA1E-EC4388A4B48D}" srcOrd="0" destOrd="5" presId="urn:microsoft.com/office/officeart/2005/8/layout/hList1"/>
    <dgm:cxn modelId="{D2C0DFBF-FA06-4AD9-A7E4-EEFA2C7F8E3F}" type="presOf" srcId="{AE7E34D8-CF36-4B22-AB87-B8AA8630CC12}" destId="{750322D4-AB57-4426-9C68-CC4092E2985A}" srcOrd="0" destOrd="3" presId="urn:microsoft.com/office/officeart/2005/8/layout/hList1"/>
    <dgm:cxn modelId="{381710C1-4814-4816-ADBD-3490FB2317EF}" type="presOf" srcId="{6501E2CA-C04D-44F9-B3DE-492001336EC3}" destId="{750322D4-AB57-4426-9C68-CC4092E2985A}" srcOrd="0" destOrd="5" presId="urn:microsoft.com/office/officeart/2005/8/layout/hList1"/>
    <dgm:cxn modelId="{727FEEC7-8726-40CD-AB01-51C63988CC4F}" srcId="{688AB871-D17A-4EED-954F-0D66CD2741AA}" destId="{F8DD2270-6C23-4550-86D8-E8C0378EC28A}" srcOrd="11" destOrd="0" parTransId="{2EC12D77-B0CC-4BEF-B32F-9E61A03C8281}" sibTransId="{D841C84F-3041-4711-BD4C-E1173A1E77EA}"/>
    <dgm:cxn modelId="{E0F195C9-3C5B-465D-8F5A-33AD73BE5484}" type="presOf" srcId="{944D4FDD-84E8-4C7C-A3B0-BE1D914E955A}" destId="{45F604D4-59C1-4E38-BA1E-EC4388A4B48D}" srcOrd="0" destOrd="4" presId="urn:microsoft.com/office/officeart/2005/8/layout/hList1"/>
    <dgm:cxn modelId="{A33DE1CA-A1E3-4A34-A6B0-3478E69B0A58}" type="presOf" srcId="{90C7BAC2-0195-4232-BBF5-B553AEC0F066}" destId="{750322D4-AB57-4426-9C68-CC4092E2985A}" srcOrd="0" destOrd="1" presId="urn:microsoft.com/office/officeart/2005/8/layout/hList1"/>
    <dgm:cxn modelId="{E207FAD3-115B-4620-9AD7-B868A7036FB6}" type="presOf" srcId="{68278CB4-FAA5-476A-8613-AC8AEE4E7206}" destId="{750322D4-AB57-4426-9C68-CC4092E2985A}" srcOrd="0" destOrd="0" presId="urn:microsoft.com/office/officeart/2005/8/layout/hList1"/>
    <dgm:cxn modelId="{8B03F8E4-F8F1-44B3-BA3D-D269D9CCC15D}" srcId="{688AB871-D17A-4EED-954F-0D66CD2741AA}" destId="{C8F8A7E7-9CFA-4883-9561-6A9D6F334309}" srcOrd="5" destOrd="0" parTransId="{FBC7A643-030B-46D9-9A6F-3E9EC4A758A2}" sibTransId="{A24C8DA8-003D-4D44-9F4F-338A58B9CA58}"/>
    <dgm:cxn modelId="{66B6D5EC-2E4B-4478-A7DD-28CE415FBB82}" srcId="{688AB871-D17A-4EED-954F-0D66CD2741AA}" destId="{DC7AC339-C289-4D37-8F1E-A39D6AD220B2}" srcOrd="9" destOrd="0" parTransId="{EF93EAB1-3754-4342-AC5B-9F87F7760486}" sibTransId="{FC0D2239-D3F9-41D5-BAE4-F78CF01233BE}"/>
    <dgm:cxn modelId="{A81207F4-630D-4919-A9B7-5CBE96C21EC5}" srcId="{D80248AB-883E-496A-8E16-0F2421229A20}" destId="{68278CB4-FAA5-476A-8613-AC8AEE4E7206}" srcOrd="0" destOrd="0" parTransId="{F5AC0944-3AB2-4C5D-83CC-DE7EA285EC7E}" sibTransId="{D74E0CA4-CA31-45FF-9980-533AC3BF1FD8}"/>
    <dgm:cxn modelId="{36E07FF4-3E49-4059-A39C-1AB338B7F514}" type="presOf" srcId="{A1CE1778-E134-4417-93B9-52C719C730A9}" destId="{750322D4-AB57-4426-9C68-CC4092E2985A}" srcOrd="0" destOrd="4" presId="urn:microsoft.com/office/officeart/2005/8/layout/hList1"/>
    <dgm:cxn modelId="{99E125FB-9604-49B5-8958-FCB2BF55D620}" srcId="{AA4AA9FE-2947-4426-80EC-7E97D2044722}" destId="{688AB871-D17A-4EED-954F-0D66CD2741AA}" srcOrd="1" destOrd="0" parTransId="{8663470E-1640-43B3-B9F4-A755F1D15B4C}" sibTransId="{603EAB27-2837-4B2F-BA36-AA7A972554B6}"/>
    <dgm:cxn modelId="{DA11EBFF-6F08-494A-A8BA-6C6F6D378695}" srcId="{688AB871-D17A-4EED-954F-0D66CD2741AA}" destId="{6CAF3298-BACA-4082-9048-C20046FF3C15}" srcOrd="7" destOrd="0" parTransId="{31573A11-96A5-44AC-AE06-9A5DE06CB405}" sibTransId="{A0262662-67FF-4E91-94F6-30C85D0E8DFA}"/>
    <dgm:cxn modelId="{0797EF1E-9276-4106-ABBD-D7093AFDEB7F}" type="presParOf" srcId="{3CDF1FC4-EACF-4A30-B5B1-B985C83B9A1E}" destId="{E6DCEAB4-EA78-4211-9A6C-9C6B086A7B48}" srcOrd="0" destOrd="0" presId="urn:microsoft.com/office/officeart/2005/8/layout/hList1"/>
    <dgm:cxn modelId="{9715E0A9-BACF-453B-8B04-0232CE426B2A}" type="presParOf" srcId="{E6DCEAB4-EA78-4211-9A6C-9C6B086A7B48}" destId="{A3C6C522-D1BB-4AAC-8715-F2E88DBD1EE6}" srcOrd="0" destOrd="0" presId="urn:microsoft.com/office/officeart/2005/8/layout/hList1"/>
    <dgm:cxn modelId="{F51ACA1B-4D8F-46DC-81A5-C46A5F912D77}" type="presParOf" srcId="{E6DCEAB4-EA78-4211-9A6C-9C6B086A7B48}" destId="{750322D4-AB57-4426-9C68-CC4092E2985A}" srcOrd="1" destOrd="0" presId="urn:microsoft.com/office/officeart/2005/8/layout/hList1"/>
    <dgm:cxn modelId="{1467DC30-6092-44B6-BE6B-50B7E1404ADF}" type="presParOf" srcId="{3CDF1FC4-EACF-4A30-B5B1-B985C83B9A1E}" destId="{45CA937C-A9CC-40D8-9976-A75C23DA9D31}" srcOrd="1" destOrd="0" presId="urn:microsoft.com/office/officeart/2005/8/layout/hList1"/>
    <dgm:cxn modelId="{318F6799-A916-4638-8449-DCE84A9ABC3A}" type="presParOf" srcId="{3CDF1FC4-EACF-4A30-B5B1-B985C83B9A1E}" destId="{2EA2F9B7-F9E8-4251-92EF-25B50FB75323}" srcOrd="2" destOrd="0" presId="urn:microsoft.com/office/officeart/2005/8/layout/hList1"/>
    <dgm:cxn modelId="{E86C26A9-7773-4823-94EB-A115308A2590}" type="presParOf" srcId="{2EA2F9B7-F9E8-4251-92EF-25B50FB75323}" destId="{66FC498C-B490-4119-BC03-5011F7AA0464}" srcOrd="0" destOrd="0" presId="urn:microsoft.com/office/officeart/2005/8/layout/hList1"/>
    <dgm:cxn modelId="{EA98E915-3608-4F63-A8C5-957EB8021EA6}" type="presParOf" srcId="{2EA2F9B7-F9E8-4251-92EF-25B50FB75323}" destId="{45F604D4-59C1-4E38-BA1E-EC4388A4B48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D6BA8-A59D-452B-9938-41305D006F25}">
      <dsp:nvSpPr>
        <dsp:cNvPr id="0" name=""/>
        <dsp:cNvSpPr/>
      </dsp:nvSpPr>
      <dsp:spPr>
        <a:xfrm>
          <a:off x="3678975" y="3720"/>
          <a:ext cx="2471849" cy="1647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kern="1200" dirty="0"/>
            <a:t>Methods of Primary Data Collection</a:t>
          </a:r>
        </a:p>
      </dsp:txBody>
      <dsp:txXfrm>
        <a:off x="3727240" y="51985"/>
        <a:ext cx="2375319" cy="1551369"/>
      </dsp:txXfrm>
    </dsp:sp>
    <dsp:sp modelId="{EF6A39D7-2A0A-41C7-A03F-1D4D008E7D1A}">
      <dsp:nvSpPr>
        <dsp:cNvPr id="0" name=""/>
        <dsp:cNvSpPr/>
      </dsp:nvSpPr>
      <dsp:spPr>
        <a:xfrm>
          <a:off x="1701496" y="1651620"/>
          <a:ext cx="3213403" cy="659159"/>
        </a:xfrm>
        <a:custGeom>
          <a:avLst/>
          <a:gdLst/>
          <a:ahLst/>
          <a:cxnLst/>
          <a:rect l="0" t="0" r="0" b="0"/>
          <a:pathLst>
            <a:path>
              <a:moveTo>
                <a:pt x="3213403" y="0"/>
              </a:moveTo>
              <a:lnTo>
                <a:pt x="3213403" y="329579"/>
              </a:lnTo>
              <a:lnTo>
                <a:pt x="0" y="329579"/>
              </a:lnTo>
              <a:lnTo>
                <a:pt x="0" y="65915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A5E1D6-D86F-4AA0-9C99-B75FFE2981F6}">
      <dsp:nvSpPr>
        <dsp:cNvPr id="0" name=""/>
        <dsp:cNvSpPr/>
      </dsp:nvSpPr>
      <dsp:spPr>
        <a:xfrm>
          <a:off x="465571" y="2310779"/>
          <a:ext cx="2471849" cy="1647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kern="1200" dirty="0"/>
            <a:t>Observation Method</a:t>
          </a:r>
        </a:p>
      </dsp:txBody>
      <dsp:txXfrm>
        <a:off x="513836" y="2359044"/>
        <a:ext cx="2375319" cy="1551369"/>
      </dsp:txXfrm>
    </dsp:sp>
    <dsp:sp modelId="{DDB433DE-1799-427E-9CCD-18A8DC744E16}">
      <dsp:nvSpPr>
        <dsp:cNvPr id="0" name=""/>
        <dsp:cNvSpPr/>
      </dsp:nvSpPr>
      <dsp:spPr>
        <a:xfrm>
          <a:off x="4869180" y="1651620"/>
          <a:ext cx="91440" cy="6591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915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249A74-3036-4C2C-8050-D42E41A71F5F}">
      <dsp:nvSpPr>
        <dsp:cNvPr id="0" name=""/>
        <dsp:cNvSpPr/>
      </dsp:nvSpPr>
      <dsp:spPr>
        <a:xfrm>
          <a:off x="3678975" y="2310779"/>
          <a:ext cx="2471849" cy="1647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kern="1200" dirty="0"/>
            <a:t>Survey Method</a:t>
          </a:r>
        </a:p>
      </dsp:txBody>
      <dsp:txXfrm>
        <a:off x="3727240" y="2359044"/>
        <a:ext cx="2375319" cy="1551369"/>
      </dsp:txXfrm>
    </dsp:sp>
    <dsp:sp modelId="{D8FB57D3-B1E4-4D3A-825F-C742A8221CDB}">
      <dsp:nvSpPr>
        <dsp:cNvPr id="0" name=""/>
        <dsp:cNvSpPr/>
      </dsp:nvSpPr>
      <dsp:spPr>
        <a:xfrm>
          <a:off x="4914900" y="1651620"/>
          <a:ext cx="3213403" cy="659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579"/>
              </a:lnTo>
              <a:lnTo>
                <a:pt x="3213403" y="329579"/>
              </a:lnTo>
              <a:lnTo>
                <a:pt x="3213403" y="65915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988120-D126-42AD-AA49-A77A35540A0F}">
      <dsp:nvSpPr>
        <dsp:cNvPr id="0" name=""/>
        <dsp:cNvSpPr/>
      </dsp:nvSpPr>
      <dsp:spPr>
        <a:xfrm>
          <a:off x="6892379" y="2310779"/>
          <a:ext cx="2471849" cy="1647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300" kern="1200" dirty="0"/>
            <a:t>Experimentation</a:t>
          </a:r>
        </a:p>
      </dsp:txBody>
      <dsp:txXfrm>
        <a:off x="6940644" y="2359044"/>
        <a:ext cx="2375319" cy="15513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C6C522-D1BB-4AAC-8715-F2E88DBD1EE6}">
      <dsp:nvSpPr>
        <dsp:cNvPr id="0" name=""/>
        <dsp:cNvSpPr/>
      </dsp:nvSpPr>
      <dsp:spPr>
        <a:xfrm>
          <a:off x="53" y="251861"/>
          <a:ext cx="5127426" cy="403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kern="1200" dirty="0"/>
            <a:t>Internal Sources</a:t>
          </a:r>
        </a:p>
      </dsp:txBody>
      <dsp:txXfrm>
        <a:off x="53" y="251861"/>
        <a:ext cx="5127426" cy="403200"/>
      </dsp:txXfrm>
    </dsp:sp>
    <dsp:sp modelId="{750322D4-AB57-4426-9C68-CC4092E2985A}">
      <dsp:nvSpPr>
        <dsp:cNvPr id="0" name=""/>
        <dsp:cNvSpPr/>
      </dsp:nvSpPr>
      <dsp:spPr>
        <a:xfrm>
          <a:off x="53" y="655061"/>
          <a:ext cx="5127426" cy="41984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 dirty="0"/>
            <a:t>Company's accounts,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Sales figures,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Reports and records,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Promotional campaigns' data,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Customers' feedback,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Cost information,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 dirty="0">
              <a:hlinkClick xmlns:r="http://schemas.openxmlformats.org/officeDocument/2006/relationships" r:id="rId1"/>
            </a:rPr>
            <a:t>Marketing</a:t>
          </a:r>
          <a:r>
            <a:rPr lang="en-IN" sz="1400" kern="1200" dirty="0"/>
            <a:t> activities</a:t>
          </a:r>
        </a:p>
      </dsp:txBody>
      <dsp:txXfrm>
        <a:off x="53" y="655061"/>
        <a:ext cx="5127426" cy="4198477"/>
      </dsp:txXfrm>
    </dsp:sp>
    <dsp:sp modelId="{66FC498C-B490-4119-BC03-5011F7AA0464}">
      <dsp:nvSpPr>
        <dsp:cNvPr id="0" name=""/>
        <dsp:cNvSpPr/>
      </dsp:nvSpPr>
      <dsp:spPr>
        <a:xfrm>
          <a:off x="5845319" y="251861"/>
          <a:ext cx="5127426" cy="403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kern="1200" dirty="0"/>
            <a:t>External Sources</a:t>
          </a:r>
        </a:p>
      </dsp:txBody>
      <dsp:txXfrm>
        <a:off x="5845319" y="251861"/>
        <a:ext cx="5127426" cy="403200"/>
      </dsp:txXfrm>
    </dsp:sp>
    <dsp:sp modelId="{45F604D4-59C1-4E38-BA1E-EC4388A4B48D}">
      <dsp:nvSpPr>
        <dsp:cNvPr id="0" name=""/>
        <dsp:cNvSpPr/>
      </dsp:nvSpPr>
      <dsp:spPr>
        <a:xfrm>
          <a:off x="5845319" y="655061"/>
          <a:ext cx="5127426" cy="41984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 dirty="0"/>
            <a:t>Data published by country's central, state and local governments,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 dirty="0"/>
            <a:t>Data published by foreign governments,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 dirty="0"/>
            <a:t>Publications released by international organizations (like the IMF, WHO, ILO, UNO, WWF, etc.) and their subsidiary bodies,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Reports prepared by various commissions and other appointed committees,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Results of research work published by research institutions, universities, subject scholars, economists, etc.,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Books, newspapers, and magazines,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Reports and journals of trade unions, industries, and business associations,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Information released by a central bank, stock exchanges, etc.,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Public libraries,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Archives, Directories, Databases, and Indexes,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/>
            <a:t>Old historical records,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 dirty="0"/>
            <a:t>Online websites, blogs, and forums.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 dirty="0"/>
            <a:t>Trade Journals / Business Journals</a:t>
          </a:r>
        </a:p>
      </dsp:txBody>
      <dsp:txXfrm>
        <a:off x="5845319" y="655061"/>
        <a:ext cx="5127426" cy="4198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52400" y="1829967"/>
            <a:ext cx="11811000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110740">
              <a:lnSpc>
                <a:spcPct val="100000"/>
              </a:lnSpc>
              <a:spcBef>
                <a:spcPts val="100"/>
              </a:spcBef>
            </a:pPr>
            <a:r>
              <a:rPr lang="en-IN" sz="6600"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Business Research Methods</a:t>
            </a:r>
            <a:r>
              <a:rPr lang="en-IN" sz="5400" spc="-5" dirty="0">
                <a:solidFill>
                  <a:schemeClr val="bg1"/>
                </a:solidFill>
                <a:latin typeface="Arial Black"/>
                <a:cs typeface="Arial Black"/>
              </a:rPr>
              <a:t> 					</a:t>
            </a:r>
            <a:r>
              <a:rPr sz="5400" spc="-5" dirty="0">
                <a:solidFill>
                  <a:schemeClr val="bg1"/>
                </a:solidFill>
                <a:latin typeface="Arial Black"/>
                <a:cs typeface="Arial Black"/>
              </a:rPr>
              <a:t>UNIT I</a:t>
            </a:r>
            <a:r>
              <a:rPr lang="en-IN" sz="5400" spc="-5" dirty="0">
                <a:solidFill>
                  <a:schemeClr val="bg1"/>
                </a:solidFill>
                <a:latin typeface="Arial Black"/>
                <a:cs typeface="Arial Black"/>
              </a:rPr>
              <a:t>I</a:t>
            </a:r>
            <a:endParaRPr sz="54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70532"/>
            <a:ext cx="10437876" cy="3215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585704" y="1970532"/>
            <a:ext cx="1603248" cy="1447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609600"/>
            <a:ext cx="10438130" cy="1369060"/>
          </a:xfrm>
          <a:custGeom>
            <a:avLst/>
            <a:gdLst/>
            <a:ahLst/>
            <a:cxnLst/>
            <a:rect l="l" t="t" r="r" b="b"/>
            <a:pathLst>
              <a:path w="10438130" h="1369060">
                <a:moveTo>
                  <a:pt x="0" y="1368552"/>
                </a:moveTo>
                <a:lnTo>
                  <a:pt x="10437876" y="1368552"/>
                </a:lnTo>
                <a:lnTo>
                  <a:pt x="10437876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585704" y="609600"/>
            <a:ext cx="1603375" cy="1369060"/>
          </a:xfrm>
          <a:custGeom>
            <a:avLst/>
            <a:gdLst/>
            <a:ahLst/>
            <a:cxnLst/>
            <a:rect l="l" t="t" r="r" b="b"/>
            <a:pathLst>
              <a:path w="1603375" h="1369060">
                <a:moveTo>
                  <a:pt x="0" y="1368552"/>
                </a:moveTo>
                <a:lnTo>
                  <a:pt x="1603248" y="1368552"/>
                </a:lnTo>
                <a:lnTo>
                  <a:pt x="1603248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8739" y="934288"/>
            <a:ext cx="543369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Collection </a:t>
            </a:r>
            <a:r>
              <a:rPr sz="3600" dirty="0"/>
              <a:t>of </a:t>
            </a:r>
            <a:r>
              <a:rPr sz="3600" spc="-25" dirty="0"/>
              <a:t>Primary</a:t>
            </a:r>
            <a:r>
              <a:rPr sz="3600" spc="-40" dirty="0"/>
              <a:t> </a:t>
            </a:r>
            <a:r>
              <a:rPr sz="3600" spc="-5" dirty="0"/>
              <a:t>Data</a:t>
            </a:r>
            <a:endParaRPr sz="3600"/>
          </a:p>
        </p:txBody>
      </p:sp>
      <p:sp>
        <p:nvSpPr>
          <p:cNvPr id="7" name="object 7"/>
          <p:cNvSpPr txBox="1"/>
          <p:nvPr/>
        </p:nvSpPr>
        <p:spPr>
          <a:xfrm>
            <a:off x="479247" y="2154682"/>
            <a:ext cx="8724900" cy="409447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u="heavy" spc="-20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Primary </a:t>
            </a:r>
            <a:r>
              <a:rPr sz="3200" u="heavy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Data may </a:t>
            </a:r>
            <a:r>
              <a:rPr sz="3200" u="heavy" spc="-5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be collected</a:t>
            </a:r>
            <a:r>
              <a:rPr sz="3200" u="heavy" spc="5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</a:t>
            </a:r>
            <a:r>
              <a:rPr sz="3200" u="heavy" spc="-5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through:</a:t>
            </a:r>
            <a:endParaRPr sz="32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950" dirty="0">
              <a:latin typeface="Times New Roman"/>
              <a:cs typeface="Times New Roman"/>
            </a:endParaRPr>
          </a:p>
          <a:p>
            <a:pPr marL="1035050" indent="-565785">
              <a:lnSpc>
                <a:spcPct val="100000"/>
              </a:lnSpc>
              <a:buFont typeface="Wingdings"/>
              <a:buChar char=""/>
              <a:tabLst>
                <a:tab pos="1035050" algn="l"/>
                <a:tab pos="1035685" algn="l"/>
              </a:tabLst>
            </a:pPr>
            <a:r>
              <a:rPr sz="3200" dirty="0">
                <a:latin typeface="Trebuchet MS"/>
                <a:cs typeface="Trebuchet MS"/>
              </a:rPr>
              <a:t>Experiments</a:t>
            </a:r>
          </a:p>
          <a:p>
            <a:pPr marL="913130" indent="-443865">
              <a:lnSpc>
                <a:spcPct val="100000"/>
              </a:lnSpc>
              <a:spcBef>
                <a:spcPts val="125"/>
              </a:spcBef>
              <a:buFont typeface="Wingdings"/>
              <a:buChar char=""/>
              <a:tabLst>
                <a:tab pos="913765" algn="l"/>
              </a:tabLst>
            </a:pPr>
            <a:r>
              <a:rPr sz="3200" dirty="0">
                <a:latin typeface="Trebuchet MS"/>
                <a:cs typeface="Trebuchet MS"/>
              </a:rPr>
              <a:t>Surveys </a:t>
            </a:r>
            <a:r>
              <a:rPr sz="3200" spc="-5" dirty="0">
                <a:latin typeface="Trebuchet MS"/>
                <a:cs typeface="Trebuchet MS"/>
              </a:rPr>
              <a:t>(sample </a:t>
            </a:r>
            <a:r>
              <a:rPr sz="3200" dirty="0">
                <a:latin typeface="Trebuchet MS"/>
                <a:cs typeface="Trebuchet MS"/>
              </a:rPr>
              <a:t>surveys or </a:t>
            </a:r>
            <a:r>
              <a:rPr sz="3200" spc="-5" dirty="0">
                <a:latin typeface="Trebuchet MS"/>
                <a:cs typeface="Trebuchet MS"/>
              </a:rPr>
              <a:t>census</a:t>
            </a:r>
            <a:r>
              <a:rPr sz="3200" spc="-30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surveys)</a:t>
            </a:r>
          </a:p>
          <a:p>
            <a:pPr marL="793750" indent="-324485">
              <a:lnSpc>
                <a:spcPts val="3835"/>
              </a:lnSpc>
              <a:spcBef>
                <a:spcPts val="240"/>
              </a:spcBef>
              <a:buFont typeface="Wingdings"/>
              <a:buChar char=""/>
              <a:tabLst>
                <a:tab pos="794385" algn="l"/>
              </a:tabLst>
            </a:pPr>
            <a:r>
              <a:rPr sz="3200" u="heavy" spc="-5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</a:t>
            </a:r>
            <a:r>
              <a:rPr sz="3200" u="heavy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Interviews</a:t>
            </a:r>
            <a:endParaRPr sz="3200" dirty="0">
              <a:latin typeface="Trebuchet MS"/>
              <a:cs typeface="Trebuchet MS"/>
            </a:endParaRPr>
          </a:p>
          <a:p>
            <a:pPr marL="793750" indent="-324485">
              <a:lnSpc>
                <a:spcPts val="3835"/>
              </a:lnSpc>
              <a:buFont typeface="Wingdings"/>
              <a:buChar char=""/>
              <a:tabLst>
                <a:tab pos="794385" algn="l"/>
              </a:tabLst>
            </a:pPr>
            <a:r>
              <a:rPr sz="3200" u="heavy" spc="-5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</a:t>
            </a:r>
            <a:r>
              <a:rPr sz="3200" u="heavy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Observation</a:t>
            </a:r>
            <a:endParaRPr sz="3200" dirty="0">
              <a:latin typeface="Trebuchet MS"/>
              <a:cs typeface="Trebuchet MS"/>
            </a:endParaRPr>
          </a:p>
          <a:p>
            <a:pPr marL="793750" indent="-324485">
              <a:lnSpc>
                <a:spcPct val="100000"/>
              </a:lnSpc>
              <a:spcBef>
                <a:spcPts val="125"/>
              </a:spcBef>
              <a:buFont typeface="Wingdings"/>
              <a:buChar char=""/>
              <a:tabLst>
                <a:tab pos="794385" algn="l"/>
              </a:tabLst>
            </a:pPr>
            <a:r>
              <a:rPr sz="3200" u="heavy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</a:t>
            </a:r>
            <a:r>
              <a:rPr sz="3200" u="heavy" spc="-335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</a:t>
            </a:r>
            <a:r>
              <a:rPr sz="3200" u="heavy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Questionnaires</a:t>
            </a:r>
            <a:endParaRPr sz="3200" dirty="0">
              <a:latin typeface="Trebuchet MS"/>
              <a:cs typeface="Trebuchet MS"/>
            </a:endParaRPr>
          </a:p>
          <a:p>
            <a:pPr marL="793750" indent="-324485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794385" algn="l"/>
              </a:tabLst>
            </a:pPr>
            <a:r>
              <a:rPr sz="3200" u="heavy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</a:t>
            </a:r>
            <a:r>
              <a:rPr sz="3200" u="heavy" spc="-335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</a:t>
            </a:r>
            <a:r>
              <a:rPr sz="3200" u="heavy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Schedules</a:t>
            </a:r>
            <a:endParaRPr sz="3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739008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584867F-05BB-496B-A7FA-771E4737D5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2607309"/>
              </p:ext>
            </p:extLst>
          </p:nvPr>
        </p:nvGraphicFramePr>
        <p:xfrm>
          <a:off x="609600" y="381000"/>
          <a:ext cx="98298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04AF3D3-6391-482F-BCAD-660BE6B8BA29}"/>
              </a:ext>
            </a:extLst>
          </p:cNvPr>
          <p:cNvSpPr txBox="1"/>
          <p:nvPr/>
        </p:nvSpPr>
        <p:spPr>
          <a:xfrm>
            <a:off x="457200" y="46482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Live &amp; Mechanical</a:t>
            </a:r>
          </a:p>
          <a:p>
            <a:r>
              <a:rPr lang="en-IN" dirty="0"/>
              <a:t>Disguised &amp; Undisguised</a:t>
            </a:r>
          </a:p>
          <a:p>
            <a:r>
              <a:rPr lang="en-IN" dirty="0"/>
              <a:t>Structured &amp; Unstructured</a:t>
            </a:r>
          </a:p>
          <a:p>
            <a:r>
              <a:rPr lang="en-IN" dirty="0"/>
              <a:t>Direct &amp; Indirect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9B9410-94F5-4BD1-8A11-08150AA8072D}"/>
              </a:ext>
            </a:extLst>
          </p:cNvPr>
          <p:cNvSpPr txBox="1"/>
          <p:nvPr/>
        </p:nvSpPr>
        <p:spPr>
          <a:xfrm>
            <a:off x="4114800" y="4572000"/>
            <a:ext cx="312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Interviews</a:t>
            </a:r>
          </a:p>
          <a:p>
            <a:r>
              <a:rPr lang="en-IN" dirty="0"/>
              <a:t>Telephone Interviews</a:t>
            </a:r>
          </a:p>
          <a:p>
            <a:r>
              <a:rPr lang="en-IN" dirty="0"/>
              <a:t>Mail Survey</a:t>
            </a:r>
          </a:p>
          <a:p>
            <a:r>
              <a:rPr lang="en-IN" dirty="0"/>
              <a:t>E-mail Survey</a:t>
            </a:r>
          </a:p>
          <a:p>
            <a:r>
              <a:rPr lang="en-IN" dirty="0"/>
              <a:t>Consumer Panel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40A378-FF0A-43BA-A7AD-A9EE695E9369}"/>
              </a:ext>
            </a:extLst>
          </p:cNvPr>
          <p:cNvSpPr txBox="1"/>
          <p:nvPr/>
        </p:nvSpPr>
        <p:spPr>
          <a:xfrm>
            <a:off x="7010400" y="4539343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Field Experimentation</a:t>
            </a:r>
          </a:p>
          <a:p>
            <a:r>
              <a:rPr lang="en-IN" dirty="0"/>
              <a:t>Laboratory </a:t>
            </a:r>
          </a:p>
        </p:txBody>
      </p:sp>
    </p:spTree>
    <p:extLst>
      <p:ext uri="{BB962C8B-B14F-4D97-AF65-F5344CB8AC3E}">
        <p14:creationId xmlns:p14="http://schemas.microsoft.com/office/powerpoint/2010/main" val="3703451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70532"/>
            <a:ext cx="10437876" cy="3215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585704" y="1970532"/>
            <a:ext cx="1603248" cy="1447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609600"/>
            <a:ext cx="10438130" cy="1369060"/>
          </a:xfrm>
          <a:custGeom>
            <a:avLst/>
            <a:gdLst/>
            <a:ahLst/>
            <a:cxnLst/>
            <a:rect l="l" t="t" r="r" b="b"/>
            <a:pathLst>
              <a:path w="10438130" h="1369060">
                <a:moveTo>
                  <a:pt x="0" y="1368552"/>
                </a:moveTo>
                <a:lnTo>
                  <a:pt x="10437876" y="1368552"/>
                </a:lnTo>
                <a:lnTo>
                  <a:pt x="10437876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585704" y="609600"/>
            <a:ext cx="1603375" cy="1369060"/>
          </a:xfrm>
          <a:custGeom>
            <a:avLst/>
            <a:gdLst/>
            <a:ahLst/>
            <a:cxnLst/>
            <a:rect l="l" t="t" r="r" b="b"/>
            <a:pathLst>
              <a:path w="1603375" h="1369060">
                <a:moveTo>
                  <a:pt x="0" y="1368552"/>
                </a:moveTo>
                <a:lnTo>
                  <a:pt x="1603248" y="1368552"/>
                </a:lnTo>
                <a:lnTo>
                  <a:pt x="1603248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8739" y="950163"/>
            <a:ext cx="543369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Collection </a:t>
            </a:r>
            <a:r>
              <a:rPr sz="3600" dirty="0"/>
              <a:t>of </a:t>
            </a:r>
            <a:r>
              <a:rPr sz="3600" spc="-25" dirty="0"/>
              <a:t>Primary</a:t>
            </a:r>
            <a:r>
              <a:rPr sz="3600" spc="-40" dirty="0"/>
              <a:t> </a:t>
            </a:r>
            <a:r>
              <a:rPr sz="3600" spc="-5" dirty="0"/>
              <a:t>Data</a:t>
            </a:r>
            <a:endParaRPr sz="3600"/>
          </a:p>
        </p:txBody>
      </p:sp>
      <p:sp>
        <p:nvSpPr>
          <p:cNvPr id="7" name="object 7"/>
          <p:cNvSpPr txBox="1"/>
          <p:nvPr/>
        </p:nvSpPr>
        <p:spPr>
          <a:xfrm>
            <a:off x="530758" y="2042287"/>
            <a:ext cx="7284720" cy="31220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u="heavy" spc="-5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Of the </a:t>
            </a:r>
            <a:r>
              <a:rPr sz="3200" b="1" u="heavy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above, </a:t>
            </a:r>
            <a:r>
              <a:rPr sz="3200" b="1" u="heavy" spc="-5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the important </a:t>
            </a:r>
            <a:r>
              <a:rPr sz="3200" b="1" u="heavy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ones</a:t>
            </a:r>
            <a:r>
              <a:rPr sz="3200" b="1" u="heavy" spc="-75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</a:t>
            </a:r>
            <a:r>
              <a:rPr sz="3200" b="1" u="heavy" spc="-5" dirty="0"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are:</a:t>
            </a:r>
            <a:endParaRPr sz="32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950" dirty="0">
              <a:latin typeface="Times New Roman"/>
              <a:cs typeface="Times New Roman"/>
            </a:endParaRPr>
          </a:p>
          <a:p>
            <a:pPr marL="926465" indent="-457200">
              <a:lnSpc>
                <a:spcPct val="100000"/>
              </a:lnSpc>
              <a:buAutoNum type="arabicPeriod"/>
              <a:tabLst>
                <a:tab pos="927100" algn="l"/>
              </a:tabLst>
            </a:pPr>
            <a:r>
              <a:rPr sz="3200" dirty="0">
                <a:latin typeface="Trebuchet MS"/>
                <a:cs typeface="Trebuchet MS"/>
              </a:rPr>
              <a:t>Observation</a:t>
            </a:r>
            <a:r>
              <a:rPr sz="3200" spc="-5" dirty="0">
                <a:latin typeface="Trebuchet MS"/>
                <a:cs typeface="Trebuchet MS"/>
              </a:rPr>
              <a:t> Method</a:t>
            </a:r>
            <a:endParaRPr sz="3200" dirty="0">
              <a:latin typeface="Trebuchet MS"/>
              <a:cs typeface="Trebuchet MS"/>
            </a:endParaRPr>
          </a:p>
          <a:p>
            <a:pPr marL="1048385" indent="-579120">
              <a:lnSpc>
                <a:spcPct val="100000"/>
              </a:lnSpc>
              <a:spcBef>
                <a:spcPts val="120"/>
              </a:spcBef>
              <a:buAutoNum type="arabicPeriod"/>
              <a:tabLst>
                <a:tab pos="1048385" algn="l"/>
                <a:tab pos="1049020" algn="l"/>
              </a:tabLst>
            </a:pPr>
            <a:r>
              <a:rPr sz="3200" dirty="0">
                <a:latin typeface="Trebuchet MS"/>
                <a:cs typeface="Trebuchet MS"/>
              </a:rPr>
              <a:t>Interview </a:t>
            </a:r>
            <a:r>
              <a:rPr sz="3200" spc="-5" dirty="0">
                <a:latin typeface="Trebuchet MS"/>
                <a:cs typeface="Trebuchet MS"/>
              </a:rPr>
              <a:t>Method</a:t>
            </a:r>
            <a:endParaRPr sz="3200" dirty="0">
              <a:latin typeface="Trebuchet MS"/>
              <a:cs typeface="Trebuchet MS"/>
            </a:endParaRPr>
          </a:p>
          <a:p>
            <a:pPr marL="926465" indent="-457200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927100" algn="l"/>
              </a:tabLst>
            </a:pPr>
            <a:r>
              <a:rPr sz="3200" dirty="0">
                <a:latin typeface="Trebuchet MS"/>
                <a:cs typeface="Trebuchet MS"/>
              </a:rPr>
              <a:t>Questionnaires</a:t>
            </a:r>
          </a:p>
          <a:p>
            <a:pPr marL="926465" indent="-457200">
              <a:lnSpc>
                <a:spcPct val="100000"/>
              </a:lnSpc>
              <a:spcBef>
                <a:spcPts val="125"/>
              </a:spcBef>
              <a:buAutoNum type="arabicPeriod"/>
              <a:tabLst>
                <a:tab pos="927100" algn="l"/>
              </a:tabLst>
            </a:pPr>
            <a:r>
              <a:rPr sz="3200" dirty="0">
                <a:latin typeface="Trebuchet MS"/>
                <a:cs typeface="Trebuchet MS"/>
              </a:rPr>
              <a:t>Schedules</a:t>
            </a:r>
          </a:p>
        </p:txBody>
      </p:sp>
    </p:spTree>
    <p:extLst>
      <p:ext uri="{BB962C8B-B14F-4D97-AF65-F5344CB8AC3E}">
        <p14:creationId xmlns:p14="http://schemas.microsoft.com/office/powerpoint/2010/main" val="427516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70532"/>
            <a:ext cx="10437876" cy="3215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585704" y="1970532"/>
            <a:ext cx="1603248" cy="1447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609600"/>
            <a:ext cx="10438130" cy="1369060"/>
          </a:xfrm>
          <a:custGeom>
            <a:avLst/>
            <a:gdLst/>
            <a:ahLst/>
            <a:cxnLst/>
            <a:rect l="l" t="t" r="r" b="b"/>
            <a:pathLst>
              <a:path w="10438130" h="1369060">
                <a:moveTo>
                  <a:pt x="0" y="1368552"/>
                </a:moveTo>
                <a:lnTo>
                  <a:pt x="10437876" y="1368552"/>
                </a:lnTo>
                <a:lnTo>
                  <a:pt x="10437876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585704" y="609600"/>
            <a:ext cx="1603375" cy="1369060"/>
          </a:xfrm>
          <a:custGeom>
            <a:avLst/>
            <a:gdLst/>
            <a:ahLst/>
            <a:cxnLst/>
            <a:rect l="l" t="t" r="r" b="b"/>
            <a:pathLst>
              <a:path w="1603375" h="1369060">
                <a:moveTo>
                  <a:pt x="0" y="1368552"/>
                </a:moveTo>
                <a:lnTo>
                  <a:pt x="1603248" y="1368552"/>
                </a:lnTo>
                <a:lnTo>
                  <a:pt x="1603248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8739" y="973328"/>
            <a:ext cx="45415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Arial"/>
                <a:cs typeface="Arial"/>
              </a:rPr>
              <a:t>1</a:t>
            </a:r>
            <a:r>
              <a:rPr sz="3600" dirty="0"/>
              <a:t>.Observation</a:t>
            </a:r>
            <a:r>
              <a:rPr sz="3600" spc="-80" dirty="0"/>
              <a:t> </a:t>
            </a:r>
            <a:r>
              <a:rPr sz="3600" spc="-5" dirty="0"/>
              <a:t>Method</a:t>
            </a:r>
            <a:endParaRPr sz="3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90650" y="2355849"/>
            <a:ext cx="10478135" cy="342606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 marR="5080" indent="456565" algn="just">
              <a:lnSpc>
                <a:spcPct val="88400"/>
              </a:lnSpc>
              <a:spcBef>
                <a:spcPts val="484"/>
              </a:spcBef>
            </a:pPr>
            <a:r>
              <a:rPr sz="2800" spc="-5" dirty="0">
                <a:latin typeface="Trebuchet MS"/>
                <a:cs typeface="Trebuchet MS"/>
              </a:rPr>
              <a:t>Observation method </a:t>
            </a:r>
            <a:r>
              <a:rPr sz="2800" dirty="0">
                <a:latin typeface="Trebuchet MS"/>
                <a:cs typeface="Trebuchet MS"/>
              </a:rPr>
              <a:t>is </a:t>
            </a:r>
            <a:r>
              <a:rPr sz="2800" spc="-5" dirty="0">
                <a:latin typeface="Trebuchet MS"/>
                <a:cs typeface="Trebuchet MS"/>
              </a:rPr>
              <a:t>a </a:t>
            </a:r>
            <a:r>
              <a:rPr sz="2800" spc="-10" dirty="0">
                <a:latin typeface="Trebuchet MS"/>
                <a:cs typeface="Trebuchet MS"/>
              </a:rPr>
              <a:t>method under which </a:t>
            </a:r>
            <a:r>
              <a:rPr sz="2800" spc="-5" dirty="0">
                <a:latin typeface="Trebuchet MS"/>
                <a:cs typeface="Trebuchet MS"/>
              </a:rPr>
              <a:t>data </a:t>
            </a:r>
            <a:r>
              <a:rPr sz="2800" dirty="0">
                <a:latin typeface="Trebuchet MS"/>
                <a:cs typeface="Trebuchet MS"/>
              </a:rPr>
              <a:t>from </a:t>
            </a:r>
            <a:r>
              <a:rPr sz="2800" spc="-10" dirty="0">
                <a:latin typeface="Trebuchet MS"/>
                <a:cs typeface="Trebuchet MS"/>
              </a:rPr>
              <a:t>the  </a:t>
            </a:r>
            <a:r>
              <a:rPr sz="2800" spc="-5" dirty="0">
                <a:latin typeface="Trebuchet MS"/>
                <a:cs typeface="Trebuchet MS"/>
              </a:rPr>
              <a:t>field </a:t>
            </a:r>
            <a:r>
              <a:rPr sz="2800" dirty="0">
                <a:latin typeface="Trebuchet MS"/>
                <a:cs typeface="Trebuchet MS"/>
              </a:rPr>
              <a:t>is </a:t>
            </a:r>
            <a:r>
              <a:rPr sz="2800" spc="-5" dirty="0">
                <a:latin typeface="Trebuchet MS"/>
                <a:cs typeface="Trebuchet MS"/>
              </a:rPr>
              <a:t>collected </a:t>
            </a:r>
            <a:r>
              <a:rPr sz="2800" spc="-10" dirty="0">
                <a:latin typeface="Trebuchet MS"/>
                <a:cs typeface="Trebuchet MS"/>
              </a:rPr>
              <a:t>with the help </a:t>
            </a:r>
            <a:r>
              <a:rPr sz="2800" spc="-5" dirty="0">
                <a:latin typeface="Trebuchet MS"/>
                <a:cs typeface="Trebuchet MS"/>
              </a:rPr>
              <a:t>of observation by </a:t>
            </a:r>
            <a:r>
              <a:rPr sz="2800" spc="-10" dirty="0">
                <a:latin typeface="Trebuchet MS"/>
                <a:cs typeface="Trebuchet MS"/>
              </a:rPr>
              <a:t>the </a:t>
            </a:r>
            <a:r>
              <a:rPr sz="2800" spc="-5" dirty="0">
                <a:latin typeface="Trebuchet MS"/>
                <a:cs typeface="Trebuchet MS"/>
              </a:rPr>
              <a:t>observer </a:t>
            </a:r>
            <a:r>
              <a:rPr sz="2800" spc="-10" dirty="0">
                <a:latin typeface="Trebuchet MS"/>
                <a:cs typeface="Trebuchet MS"/>
              </a:rPr>
              <a:t>or  </a:t>
            </a:r>
            <a:r>
              <a:rPr sz="2800" spc="-5" dirty="0">
                <a:latin typeface="Trebuchet MS"/>
                <a:cs typeface="Trebuchet MS"/>
              </a:rPr>
              <a:t>by </a:t>
            </a:r>
            <a:r>
              <a:rPr sz="2800" spc="-10" dirty="0">
                <a:latin typeface="Trebuchet MS"/>
                <a:cs typeface="Trebuchet MS"/>
              </a:rPr>
              <a:t>personally </a:t>
            </a:r>
            <a:r>
              <a:rPr sz="2800" spc="-5" dirty="0">
                <a:latin typeface="Trebuchet MS"/>
                <a:cs typeface="Trebuchet MS"/>
              </a:rPr>
              <a:t>going to </a:t>
            </a:r>
            <a:r>
              <a:rPr sz="2800" spc="-10" dirty="0">
                <a:latin typeface="Trebuchet MS"/>
                <a:cs typeface="Trebuchet MS"/>
              </a:rPr>
              <a:t>the</a:t>
            </a:r>
            <a:r>
              <a:rPr sz="2800" spc="10" dirty="0">
                <a:latin typeface="Trebuchet MS"/>
                <a:cs typeface="Trebuchet MS"/>
              </a:rPr>
              <a:t> </a:t>
            </a:r>
            <a:r>
              <a:rPr sz="2800" dirty="0">
                <a:latin typeface="Trebuchet MS"/>
                <a:cs typeface="Trebuchet MS"/>
              </a:rPr>
              <a:t>field</a:t>
            </a:r>
            <a:r>
              <a:rPr sz="2800" dirty="0">
                <a:latin typeface="Arial"/>
                <a:cs typeface="Arial"/>
              </a:rPr>
              <a:t>.</a:t>
            </a: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62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spc="-5" dirty="0">
                <a:latin typeface="Trebuchet MS"/>
                <a:cs typeface="Trebuchet MS"/>
              </a:rPr>
              <a:t>In </a:t>
            </a:r>
            <a:r>
              <a:rPr sz="2800" spc="-10" dirty="0">
                <a:latin typeface="Trebuchet MS"/>
                <a:cs typeface="Trebuchet MS"/>
              </a:rPr>
              <a:t>the words </a:t>
            </a:r>
            <a:r>
              <a:rPr sz="2800" spc="-5" dirty="0">
                <a:latin typeface="Trebuchet MS"/>
                <a:cs typeface="Trebuchet MS"/>
              </a:rPr>
              <a:t>of </a:t>
            </a:r>
            <a:r>
              <a:rPr sz="2800" spc="-190" dirty="0">
                <a:latin typeface="Trebuchet MS"/>
                <a:cs typeface="Trebuchet MS"/>
              </a:rPr>
              <a:t>P.V</a:t>
            </a:r>
            <a:r>
              <a:rPr sz="2800" spc="-20" dirty="0">
                <a:latin typeface="Trebuchet MS"/>
                <a:cs typeface="Trebuchet MS"/>
              </a:rPr>
              <a:t> </a:t>
            </a:r>
            <a:r>
              <a:rPr sz="2800" spc="-70" dirty="0">
                <a:latin typeface="Trebuchet MS"/>
                <a:cs typeface="Trebuchet MS"/>
              </a:rPr>
              <a:t>Young</a:t>
            </a:r>
            <a:endParaRPr sz="2800" dirty="0">
              <a:latin typeface="Trebuchet MS"/>
              <a:cs typeface="Trebuchet MS"/>
            </a:endParaRPr>
          </a:p>
          <a:p>
            <a:pPr marL="12700" marR="6350" indent="456565" algn="just">
              <a:lnSpc>
                <a:spcPts val="3030"/>
              </a:lnSpc>
              <a:spcBef>
                <a:spcPts val="545"/>
              </a:spcBef>
            </a:pPr>
            <a:r>
              <a:rPr sz="2800" spc="-5" dirty="0">
                <a:latin typeface="Trebuchet MS"/>
                <a:cs typeface="Trebuchet MS"/>
              </a:rPr>
              <a:t>“Observation may be defined </a:t>
            </a:r>
            <a:r>
              <a:rPr sz="2800" dirty="0">
                <a:latin typeface="Trebuchet MS"/>
                <a:cs typeface="Trebuchet MS"/>
              </a:rPr>
              <a:t>as </a:t>
            </a:r>
            <a:r>
              <a:rPr sz="2800" spc="-5" dirty="0">
                <a:latin typeface="Trebuchet MS"/>
                <a:cs typeface="Trebuchet MS"/>
              </a:rPr>
              <a:t>systematic </a:t>
            </a:r>
            <a:r>
              <a:rPr sz="2800" spc="-10" dirty="0">
                <a:latin typeface="Trebuchet MS"/>
                <a:cs typeface="Trebuchet MS"/>
              </a:rPr>
              <a:t>viewing,coupled  with consideration </a:t>
            </a:r>
            <a:r>
              <a:rPr sz="2800" spc="-5" dirty="0">
                <a:latin typeface="Trebuchet MS"/>
                <a:cs typeface="Trebuchet MS"/>
              </a:rPr>
              <a:t>of seen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-160" dirty="0">
                <a:latin typeface="Trebuchet MS"/>
                <a:cs typeface="Trebuchet MS"/>
              </a:rPr>
              <a:t>phenomenon</a:t>
            </a:r>
            <a:r>
              <a:rPr sz="2800" spc="-160" dirty="0">
                <a:latin typeface="Arial"/>
                <a:cs typeface="Arial"/>
              </a:rPr>
              <a:t>.</a:t>
            </a:r>
            <a:r>
              <a:rPr sz="2800" spc="-160" dirty="0">
                <a:latin typeface="SimSun"/>
                <a:cs typeface="SimSun"/>
              </a:rPr>
              <a:t>”</a:t>
            </a:r>
            <a:endParaRPr sz="2800" dirty="0">
              <a:latin typeface="SimSun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1134272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451358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60" dirty="0">
                <a:solidFill>
                  <a:srgbClr val="000000"/>
                </a:solidFill>
                <a:latin typeface="Arial Black"/>
                <a:cs typeface="Arial Black"/>
              </a:rPr>
              <a:t>OBSERVATION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707918"/>
            <a:ext cx="10328910" cy="309372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241935" algn="l"/>
              </a:tabLst>
            </a:pPr>
            <a:r>
              <a:rPr sz="2800" spc="-10" dirty="0">
                <a:latin typeface="Calibri"/>
                <a:cs typeface="Calibri"/>
              </a:rPr>
              <a:t>Study </a:t>
            </a:r>
            <a:r>
              <a:rPr sz="2800" spc="-15" dirty="0">
                <a:latin typeface="Calibri"/>
                <a:cs typeface="Calibri"/>
              </a:rPr>
              <a:t>relating </a:t>
            </a:r>
            <a:r>
              <a:rPr sz="2800" spc="-20" dirty="0">
                <a:latin typeface="Calibri"/>
                <a:cs typeface="Calibri"/>
              </a:rPr>
              <a:t>to </a:t>
            </a:r>
            <a:r>
              <a:rPr sz="2800" spc="-15" dirty="0">
                <a:latin typeface="Calibri"/>
                <a:cs typeface="Calibri"/>
              </a:rPr>
              <a:t>Behavioral</a:t>
            </a:r>
            <a:r>
              <a:rPr sz="2800" spc="6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Science</a:t>
            </a:r>
            <a:endParaRPr sz="2800">
              <a:latin typeface="Calibri"/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241935" algn="l"/>
              </a:tabLst>
            </a:pPr>
            <a:r>
              <a:rPr sz="2800" spc="-15" dirty="0">
                <a:latin typeface="Calibri"/>
                <a:cs typeface="Calibri"/>
              </a:rPr>
              <a:t>Information </a:t>
            </a:r>
            <a:r>
              <a:rPr sz="2800" spc="-5" dirty="0">
                <a:latin typeface="Calibri"/>
                <a:cs typeface="Calibri"/>
              </a:rPr>
              <a:t>is </a:t>
            </a:r>
            <a:r>
              <a:rPr sz="2800" spc="-10" dirty="0">
                <a:latin typeface="Calibri"/>
                <a:cs typeface="Calibri"/>
              </a:rPr>
              <a:t>sought </a:t>
            </a:r>
            <a:r>
              <a:rPr sz="2800" spc="-15" dirty="0">
                <a:latin typeface="Calibri"/>
                <a:cs typeface="Calibri"/>
              </a:rPr>
              <a:t>by </a:t>
            </a:r>
            <a:r>
              <a:rPr sz="2800" spc="-25" dirty="0">
                <a:latin typeface="Calibri"/>
                <a:cs typeface="Calibri"/>
              </a:rPr>
              <a:t>way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spc="-25" dirty="0">
                <a:latin typeface="Calibri"/>
                <a:cs typeface="Calibri"/>
              </a:rPr>
              <a:t>investigator’s </a:t>
            </a:r>
            <a:r>
              <a:rPr sz="2800" spc="-10" dirty="0">
                <a:latin typeface="Calibri"/>
                <a:cs typeface="Calibri"/>
              </a:rPr>
              <a:t>own </a:t>
            </a:r>
            <a:r>
              <a:rPr sz="2800" spc="-15" dirty="0">
                <a:latin typeface="Calibri"/>
                <a:cs typeface="Calibri"/>
              </a:rPr>
              <a:t>direct</a:t>
            </a:r>
            <a:r>
              <a:rPr sz="2800" spc="21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observations</a:t>
            </a:r>
            <a:endParaRPr sz="2800">
              <a:latin typeface="Calibri"/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665"/>
              </a:spcBef>
              <a:buFont typeface="Arial"/>
              <a:buChar char="•"/>
              <a:tabLst>
                <a:tab pos="241935" algn="l"/>
              </a:tabLst>
            </a:pPr>
            <a:r>
              <a:rPr sz="2800" spc="-15" dirty="0">
                <a:latin typeface="Calibri"/>
                <a:cs typeface="Calibri"/>
              </a:rPr>
              <a:t>Respondent </a:t>
            </a:r>
            <a:r>
              <a:rPr sz="2800" spc="-5" dirty="0">
                <a:latin typeface="Calibri"/>
                <a:cs typeface="Calibri"/>
              </a:rPr>
              <a:t>is </a:t>
            </a:r>
            <a:r>
              <a:rPr sz="2800" spc="-10" dirty="0">
                <a:latin typeface="Calibri"/>
                <a:cs typeface="Calibri"/>
              </a:rPr>
              <a:t>not</a:t>
            </a:r>
            <a:r>
              <a:rPr sz="2800" spc="8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asked/communicated.</a:t>
            </a:r>
            <a:endParaRPr sz="2800">
              <a:latin typeface="Calibri"/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935" algn="l"/>
              </a:tabLst>
            </a:pPr>
            <a:r>
              <a:rPr sz="2800" spc="-5" dirty="0">
                <a:latin typeface="Calibri"/>
                <a:cs typeface="Calibri"/>
              </a:rPr>
              <a:t>Eg. </a:t>
            </a:r>
            <a:r>
              <a:rPr sz="2800" spc="-15" dirty="0">
                <a:latin typeface="Calibri"/>
                <a:cs typeface="Calibri"/>
              </a:rPr>
              <a:t>Brand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spc="-15" dirty="0">
                <a:latin typeface="Calibri"/>
                <a:cs typeface="Calibri"/>
              </a:rPr>
              <a:t>wrist</a:t>
            </a:r>
            <a:r>
              <a:rPr sz="2800" spc="5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watch</a:t>
            </a:r>
            <a:endParaRPr sz="2800">
              <a:latin typeface="Calibri"/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241935" algn="l"/>
              </a:tabLst>
            </a:pPr>
            <a:r>
              <a:rPr sz="2800" spc="-5" dirty="0">
                <a:latin typeface="Calibri"/>
                <a:cs typeface="Calibri"/>
              </a:rPr>
              <a:t>Willingness of </a:t>
            </a:r>
            <a:r>
              <a:rPr sz="2800" spc="-15" dirty="0">
                <a:latin typeface="Calibri"/>
                <a:cs typeface="Calibri"/>
              </a:rPr>
              <a:t>respondent </a:t>
            </a:r>
            <a:r>
              <a:rPr sz="2800" spc="-20" dirty="0">
                <a:latin typeface="Calibri"/>
                <a:cs typeface="Calibri"/>
              </a:rPr>
              <a:t>to </a:t>
            </a:r>
            <a:r>
              <a:rPr sz="2800" spc="-10" dirty="0">
                <a:latin typeface="Calibri"/>
                <a:cs typeface="Calibri"/>
              </a:rPr>
              <a:t>respond </a:t>
            </a:r>
            <a:r>
              <a:rPr sz="2800" spc="-5" dirty="0">
                <a:latin typeface="Calibri"/>
                <a:cs typeface="Calibri"/>
              </a:rPr>
              <a:t>is not</a:t>
            </a:r>
            <a:r>
              <a:rPr sz="2800" spc="14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necessary</a:t>
            </a:r>
            <a:endParaRPr sz="2800">
              <a:latin typeface="Calibri"/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935" algn="l"/>
              </a:tabLst>
            </a:pPr>
            <a:r>
              <a:rPr sz="2800" spc="-10" dirty="0">
                <a:latin typeface="Calibri"/>
                <a:cs typeface="Calibri"/>
              </a:rPr>
              <a:t>Less demanding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spc="-10" dirty="0">
                <a:latin typeface="Calibri"/>
                <a:cs typeface="Calibri"/>
              </a:rPr>
              <a:t>active</a:t>
            </a:r>
            <a:r>
              <a:rPr sz="2800" spc="5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cooperation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70532"/>
            <a:ext cx="10437876" cy="3215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585704" y="1970532"/>
            <a:ext cx="1603248" cy="1447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609600"/>
            <a:ext cx="10438130" cy="1369060"/>
          </a:xfrm>
          <a:custGeom>
            <a:avLst/>
            <a:gdLst/>
            <a:ahLst/>
            <a:cxnLst/>
            <a:rect l="l" t="t" r="r" b="b"/>
            <a:pathLst>
              <a:path w="10438130" h="1369060">
                <a:moveTo>
                  <a:pt x="0" y="1368552"/>
                </a:moveTo>
                <a:lnTo>
                  <a:pt x="10437876" y="1368552"/>
                </a:lnTo>
                <a:lnTo>
                  <a:pt x="10437876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585704" y="609600"/>
            <a:ext cx="1603375" cy="1369060"/>
          </a:xfrm>
          <a:custGeom>
            <a:avLst/>
            <a:gdLst/>
            <a:ahLst/>
            <a:cxnLst/>
            <a:rect l="l" t="t" r="r" b="b"/>
            <a:pathLst>
              <a:path w="1603375" h="1369060">
                <a:moveTo>
                  <a:pt x="0" y="1368552"/>
                </a:moveTo>
                <a:lnTo>
                  <a:pt x="1603248" y="1368552"/>
                </a:lnTo>
                <a:lnTo>
                  <a:pt x="1603248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94791" y="938275"/>
            <a:ext cx="826325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10" dirty="0">
                <a:latin typeface="Trebuchet MS"/>
                <a:cs typeface="Trebuchet MS"/>
              </a:rPr>
              <a:t>Steps </a:t>
            </a:r>
            <a:r>
              <a:rPr sz="4000" b="1" spc="-70" dirty="0">
                <a:latin typeface="Trebuchet MS"/>
                <a:cs typeface="Trebuchet MS"/>
              </a:rPr>
              <a:t>For </a:t>
            </a:r>
            <a:r>
              <a:rPr sz="4000" b="1" spc="-5" dirty="0">
                <a:latin typeface="Trebuchet MS"/>
                <a:cs typeface="Trebuchet MS"/>
              </a:rPr>
              <a:t>An Effective</a:t>
            </a:r>
            <a:r>
              <a:rPr sz="4000" b="1" spc="-100" dirty="0">
                <a:latin typeface="Trebuchet MS"/>
                <a:cs typeface="Trebuchet MS"/>
              </a:rPr>
              <a:t> </a:t>
            </a:r>
            <a:r>
              <a:rPr sz="4000" b="1" spc="-10" dirty="0">
                <a:latin typeface="Trebuchet MS"/>
                <a:cs typeface="Trebuchet MS"/>
              </a:rPr>
              <a:t>Observation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12338" y="2164537"/>
            <a:ext cx="5974715" cy="417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  <a:tabLst>
                <a:tab pos="3989704" algn="l"/>
              </a:tabLst>
            </a:pPr>
            <a:r>
              <a:rPr sz="2200" b="1" spc="-5" dirty="0">
                <a:latin typeface="Century Gothic"/>
                <a:cs typeface="Century Gothic"/>
              </a:rPr>
              <a:t>Determine </a:t>
            </a:r>
            <a:r>
              <a:rPr sz="2200" b="1" spc="-10" dirty="0">
                <a:latin typeface="Century Gothic"/>
                <a:cs typeface="Century Gothic"/>
              </a:rPr>
              <a:t>what </a:t>
            </a:r>
            <a:r>
              <a:rPr sz="2200" b="1" spc="-5" dirty="0">
                <a:latin typeface="Century Gothic"/>
                <a:cs typeface="Century Gothic"/>
              </a:rPr>
              <a:t>needs</a:t>
            </a:r>
            <a:r>
              <a:rPr sz="2200" b="1" spc="60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to</a:t>
            </a:r>
            <a:r>
              <a:rPr sz="2200" b="1" spc="5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be	</a:t>
            </a:r>
            <a:r>
              <a:rPr sz="2200" b="1" spc="-10" dirty="0">
                <a:latin typeface="Century Gothic"/>
                <a:cs typeface="Century Gothic"/>
              </a:rPr>
              <a:t>observed</a:t>
            </a:r>
            <a:endParaRPr sz="22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7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2130"/>
              </a:spcBef>
            </a:pPr>
            <a:r>
              <a:rPr sz="2200" b="1" spc="-10" dirty="0">
                <a:latin typeface="Century Gothic"/>
                <a:cs typeface="Century Gothic"/>
              </a:rPr>
              <a:t>Select</a:t>
            </a:r>
            <a:r>
              <a:rPr sz="2200" b="1" spc="25" dirty="0">
                <a:latin typeface="Century Gothic"/>
                <a:cs typeface="Century Gothic"/>
              </a:rPr>
              <a:t> </a:t>
            </a:r>
            <a:r>
              <a:rPr sz="2200" b="1" spc="-5" dirty="0">
                <a:latin typeface="Century Gothic"/>
                <a:cs typeface="Century Gothic"/>
              </a:rPr>
              <a:t>participants</a:t>
            </a:r>
            <a:endParaRPr sz="2200" dirty="0">
              <a:latin typeface="Century Gothic"/>
              <a:cs typeface="Century Gothic"/>
            </a:endParaRPr>
          </a:p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sz="1800" spc="-5" dirty="0">
                <a:latin typeface="Trebuchet MS"/>
                <a:cs typeface="Trebuchet MS"/>
              </a:rPr>
              <a:t>Random/Selected</a:t>
            </a:r>
            <a:endParaRPr sz="18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26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200" b="1" spc="-5" dirty="0">
                <a:latin typeface="Century Gothic"/>
                <a:cs typeface="Century Gothic"/>
              </a:rPr>
              <a:t>Conduct the</a:t>
            </a:r>
            <a:r>
              <a:rPr sz="2200" b="1" spc="25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observation</a:t>
            </a:r>
            <a:endParaRPr sz="2200" dirty="0">
              <a:latin typeface="Century Gothic"/>
              <a:cs typeface="Century Gothic"/>
            </a:endParaRPr>
          </a:p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sz="1800" spc="-5" dirty="0">
                <a:latin typeface="Trebuchet MS"/>
                <a:cs typeface="Trebuchet MS"/>
              </a:rPr>
              <a:t>(venue, duration, recording materials, take photographs</a:t>
            </a:r>
            <a:r>
              <a:rPr sz="1800" spc="40" dirty="0">
                <a:latin typeface="Trebuchet MS"/>
                <a:cs typeface="Trebuchet MS"/>
              </a:rPr>
              <a:t> </a:t>
            </a:r>
            <a:r>
              <a:rPr sz="1800" dirty="0">
                <a:latin typeface="Trebuchet MS"/>
                <a:cs typeface="Trebuchet MS"/>
              </a:rPr>
              <a:t>)</a:t>
            </a:r>
          </a:p>
          <a:p>
            <a:pPr marL="488315" marR="480695" indent="877569">
              <a:lnSpc>
                <a:spcPts val="5700"/>
              </a:lnSpc>
              <a:spcBef>
                <a:spcPts val="685"/>
              </a:spcBef>
            </a:pPr>
            <a:r>
              <a:rPr sz="2200" b="1" spc="-5" dirty="0">
                <a:latin typeface="Century Gothic"/>
                <a:cs typeface="Century Gothic"/>
              </a:rPr>
              <a:t>Compile data </a:t>
            </a:r>
            <a:r>
              <a:rPr sz="2200" b="1" spc="-10" dirty="0">
                <a:latin typeface="Century Gothic"/>
                <a:cs typeface="Century Gothic"/>
              </a:rPr>
              <a:t>collected  </a:t>
            </a:r>
            <a:r>
              <a:rPr sz="2200" b="1" spc="-5" dirty="0">
                <a:latin typeface="Century Gothic"/>
                <a:cs typeface="Century Gothic"/>
              </a:rPr>
              <a:t>Analyze </a:t>
            </a:r>
            <a:r>
              <a:rPr sz="2200" b="1" spc="-10" dirty="0">
                <a:latin typeface="Century Gothic"/>
                <a:cs typeface="Century Gothic"/>
              </a:rPr>
              <a:t>and </a:t>
            </a:r>
            <a:r>
              <a:rPr sz="2200" b="1" spc="-5" dirty="0">
                <a:latin typeface="Century Gothic"/>
                <a:cs typeface="Century Gothic"/>
              </a:rPr>
              <a:t>interpret data</a:t>
            </a:r>
            <a:r>
              <a:rPr sz="2200" b="1" spc="30" dirty="0">
                <a:latin typeface="Century Gothic"/>
                <a:cs typeface="Century Gothic"/>
              </a:rPr>
              <a:t> </a:t>
            </a:r>
            <a:r>
              <a:rPr sz="2200" b="1" spc="-10" dirty="0">
                <a:latin typeface="Century Gothic"/>
                <a:cs typeface="Century Gothic"/>
              </a:rPr>
              <a:t>collected</a:t>
            </a:r>
            <a:endParaRPr sz="2200" dirty="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972555" y="2795016"/>
            <a:ext cx="152400" cy="228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967984" y="2790444"/>
            <a:ext cx="161544" cy="2377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077711" y="4975859"/>
            <a:ext cx="152400" cy="2286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073140" y="4971288"/>
            <a:ext cx="161544" cy="2377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996940" y="3956303"/>
            <a:ext cx="152400" cy="2286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992367" y="3951732"/>
            <a:ext cx="161544" cy="2377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074664" y="5768340"/>
            <a:ext cx="152400" cy="228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070091" y="5763767"/>
            <a:ext cx="161544" cy="2377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1404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70532"/>
            <a:ext cx="10437876" cy="3215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585704" y="1970532"/>
            <a:ext cx="1603248" cy="1447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609600"/>
            <a:ext cx="10438130" cy="1369060"/>
          </a:xfrm>
          <a:custGeom>
            <a:avLst/>
            <a:gdLst/>
            <a:ahLst/>
            <a:cxnLst/>
            <a:rect l="l" t="t" r="r" b="b"/>
            <a:pathLst>
              <a:path w="10438130" h="1369060">
                <a:moveTo>
                  <a:pt x="0" y="1368552"/>
                </a:moveTo>
                <a:lnTo>
                  <a:pt x="10437876" y="1368552"/>
                </a:lnTo>
                <a:lnTo>
                  <a:pt x="10437876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585704" y="609600"/>
            <a:ext cx="1603375" cy="1369060"/>
          </a:xfrm>
          <a:custGeom>
            <a:avLst/>
            <a:gdLst/>
            <a:ahLst/>
            <a:cxnLst/>
            <a:rect l="l" t="t" r="r" b="b"/>
            <a:pathLst>
              <a:path w="1603375" h="1369060">
                <a:moveTo>
                  <a:pt x="0" y="1368552"/>
                </a:moveTo>
                <a:lnTo>
                  <a:pt x="1603248" y="1368552"/>
                </a:lnTo>
                <a:lnTo>
                  <a:pt x="1603248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59053" y="965403"/>
            <a:ext cx="548894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Advantages of</a:t>
            </a:r>
            <a:r>
              <a:rPr sz="3600" spc="-60" dirty="0"/>
              <a:t> </a:t>
            </a:r>
            <a:r>
              <a:rPr sz="3600" spc="-5" dirty="0"/>
              <a:t>Observation</a:t>
            </a:r>
            <a:endParaRPr sz="3600"/>
          </a:p>
        </p:txBody>
      </p:sp>
      <p:sp>
        <p:nvSpPr>
          <p:cNvPr id="7" name="object 7"/>
          <p:cNvSpPr txBox="1"/>
          <p:nvPr/>
        </p:nvSpPr>
        <p:spPr>
          <a:xfrm>
            <a:off x="759053" y="2222754"/>
            <a:ext cx="9151620" cy="1850389"/>
          </a:xfrm>
          <a:prstGeom prst="rect">
            <a:avLst/>
          </a:prstGeom>
        </p:spPr>
        <p:txBody>
          <a:bodyPr vert="horz" wrap="square" lIns="0" tIns="102235" rIns="0" bIns="0" rtlCol="0">
            <a:spAutoFit/>
          </a:bodyPr>
          <a:lstStyle/>
          <a:p>
            <a:pPr marL="255270" indent="-243204">
              <a:lnSpc>
                <a:spcPct val="100000"/>
              </a:lnSpc>
              <a:spcBef>
                <a:spcPts val="805"/>
              </a:spcBef>
              <a:buSzPct val="95833"/>
              <a:buFont typeface="Wingdings"/>
              <a:buChar char=""/>
              <a:tabLst>
                <a:tab pos="255904" algn="l"/>
              </a:tabLst>
            </a:pPr>
            <a:r>
              <a:rPr sz="2400" spc="-20" dirty="0">
                <a:latin typeface="Trebuchet MS"/>
                <a:cs typeface="Trebuchet MS"/>
              </a:rPr>
              <a:t>Produces </a:t>
            </a:r>
            <a:r>
              <a:rPr sz="2400" spc="-5" dirty="0">
                <a:latin typeface="Trebuchet MS"/>
                <a:cs typeface="Trebuchet MS"/>
              </a:rPr>
              <a:t>Large quantities </a:t>
            </a:r>
            <a:r>
              <a:rPr sz="2400" dirty="0">
                <a:latin typeface="Trebuchet MS"/>
                <a:cs typeface="Trebuchet MS"/>
              </a:rPr>
              <a:t>of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data.</a:t>
            </a:r>
            <a:endParaRPr sz="2400" dirty="0">
              <a:latin typeface="Trebuchet MS"/>
              <a:cs typeface="Trebuchet MS"/>
            </a:endParaRPr>
          </a:p>
          <a:p>
            <a:pPr marL="255270" indent="-243204">
              <a:lnSpc>
                <a:spcPct val="100000"/>
              </a:lnSpc>
              <a:spcBef>
                <a:spcPts val="710"/>
              </a:spcBef>
              <a:buSzPct val="95833"/>
              <a:buFont typeface="Wingdings"/>
              <a:buChar char=""/>
              <a:tabLst>
                <a:tab pos="255904" algn="l"/>
              </a:tabLst>
            </a:pPr>
            <a:r>
              <a:rPr sz="2400" dirty="0">
                <a:latin typeface="Trebuchet MS"/>
                <a:cs typeface="Trebuchet MS"/>
              </a:rPr>
              <a:t>All </a:t>
            </a:r>
            <a:r>
              <a:rPr sz="2400" spc="-5" dirty="0">
                <a:latin typeface="Trebuchet MS"/>
                <a:cs typeface="Trebuchet MS"/>
              </a:rPr>
              <a:t>data obtained </a:t>
            </a:r>
            <a:r>
              <a:rPr sz="2400" dirty="0">
                <a:latin typeface="Trebuchet MS"/>
                <a:cs typeface="Trebuchet MS"/>
              </a:rPr>
              <a:t>from </a:t>
            </a:r>
            <a:r>
              <a:rPr sz="2400" spc="-5" dirty="0">
                <a:latin typeface="Trebuchet MS"/>
                <a:cs typeface="Trebuchet MS"/>
              </a:rPr>
              <a:t>observations are</a:t>
            </a:r>
            <a:r>
              <a:rPr sz="2400" spc="55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usable.</a:t>
            </a:r>
            <a:endParaRPr sz="2400" dirty="0">
              <a:latin typeface="Trebuchet MS"/>
              <a:cs typeface="Trebuchet MS"/>
            </a:endParaRPr>
          </a:p>
          <a:p>
            <a:pPr marL="255270" indent="-243204">
              <a:lnSpc>
                <a:spcPct val="100000"/>
              </a:lnSpc>
              <a:spcBef>
                <a:spcPts val="720"/>
              </a:spcBef>
              <a:buSzPct val="95833"/>
              <a:buFont typeface="Wingdings"/>
              <a:buChar char=""/>
              <a:tabLst>
                <a:tab pos="255904" algn="l"/>
              </a:tabLst>
            </a:pPr>
            <a:r>
              <a:rPr sz="2400" spc="-5" dirty="0">
                <a:latin typeface="Trebuchet MS"/>
                <a:cs typeface="Trebuchet MS"/>
              </a:rPr>
              <a:t>The observation </a:t>
            </a:r>
            <a:r>
              <a:rPr sz="2400" spc="-10" dirty="0">
                <a:latin typeface="Trebuchet MS"/>
                <a:cs typeface="Trebuchet MS"/>
              </a:rPr>
              <a:t>technique </a:t>
            </a:r>
            <a:r>
              <a:rPr sz="2400" spc="-5" dirty="0">
                <a:latin typeface="Trebuchet MS"/>
                <a:cs typeface="Trebuchet MS"/>
              </a:rPr>
              <a:t>can be stopped </a:t>
            </a:r>
            <a:r>
              <a:rPr sz="2400" dirty="0">
                <a:latin typeface="Trebuchet MS"/>
                <a:cs typeface="Trebuchet MS"/>
              </a:rPr>
              <a:t>or </a:t>
            </a:r>
            <a:r>
              <a:rPr sz="2400" spc="-5" dirty="0">
                <a:latin typeface="Trebuchet MS"/>
                <a:cs typeface="Trebuchet MS"/>
              </a:rPr>
              <a:t>begun at any</a:t>
            </a:r>
            <a:r>
              <a:rPr sz="2400" spc="155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time.</a:t>
            </a:r>
            <a:endParaRPr sz="2400" dirty="0">
              <a:latin typeface="Trebuchet MS"/>
              <a:cs typeface="Trebuchet MS"/>
            </a:endParaRPr>
          </a:p>
          <a:p>
            <a:pPr marL="255270" indent="-243204">
              <a:lnSpc>
                <a:spcPct val="100000"/>
              </a:lnSpc>
              <a:spcBef>
                <a:spcPts val="710"/>
              </a:spcBef>
              <a:buSzPct val="95833"/>
              <a:buFont typeface="Wingdings"/>
              <a:buChar char=""/>
              <a:tabLst>
                <a:tab pos="255904" algn="l"/>
              </a:tabLst>
            </a:pPr>
            <a:r>
              <a:rPr sz="2400" spc="-20" dirty="0">
                <a:latin typeface="Trebuchet MS"/>
                <a:cs typeface="Trebuchet MS"/>
              </a:rPr>
              <a:t>Relative</a:t>
            </a:r>
            <a:r>
              <a:rPr sz="2400" spc="20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Inexpensive</a:t>
            </a:r>
            <a:endParaRPr sz="2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152090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451358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60" dirty="0">
                <a:solidFill>
                  <a:srgbClr val="000000"/>
                </a:solidFill>
                <a:latin typeface="Arial Black"/>
                <a:cs typeface="Arial Black"/>
              </a:rPr>
              <a:t>OBSERVATION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793493"/>
            <a:ext cx="5721985" cy="25374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1935" algn="l"/>
              </a:tabLst>
            </a:pPr>
            <a:r>
              <a:rPr sz="2800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Limitations: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3700">
              <a:latin typeface="Times New Roman"/>
              <a:cs typeface="Times New Roman"/>
            </a:endParaRPr>
          </a:p>
          <a:p>
            <a:pPr marL="927100" lvl="1" indent="-457834">
              <a:lnSpc>
                <a:spcPct val="100000"/>
              </a:lnSpc>
              <a:buAutoNum type="arabicPeriod"/>
              <a:tabLst>
                <a:tab pos="927100" algn="l"/>
                <a:tab pos="927735" algn="l"/>
              </a:tabLst>
            </a:pPr>
            <a:r>
              <a:rPr sz="2400" spc="-10" dirty="0">
                <a:latin typeface="Calibri"/>
                <a:cs typeface="Calibri"/>
              </a:rPr>
              <a:t>Expensive</a:t>
            </a:r>
            <a:endParaRPr sz="2400">
              <a:latin typeface="Calibri"/>
              <a:cs typeface="Calibri"/>
            </a:endParaRPr>
          </a:p>
          <a:p>
            <a:pPr marL="927100" lvl="1" indent="-457834">
              <a:lnSpc>
                <a:spcPct val="100000"/>
              </a:lnSpc>
              <a:spcBef>
                <a:spcPts val="219"/>
              </a:spcBef>
              <a:buAutoNum type="arabicPeriod"/>
              <a:tabLst>
                <a:tab pos="927100" algn="l"/>
                <a:tab pos="927735" algn="l"/>
              </a:tabLst>
            </a:pPr>
            <a:r>
              <a:rPr sz="2400" spc="-10" dirty="0">
                <a:latin typeface="Calibri"/>
                <a:cs typeface="Calibri"/>
              </a:rPr>
              <a:t>Limited</a:t>
            </a:r>
            <a:r>
              <a:rPr sz="2400" spc="-15" dirty="0">
                <a:latin typeface="Calibri"/>
                <a:cs typeface="Calibri"/>
              </a:rPr>
              <a:t> Data</a:t>
            </a:r>
            <a:endParaRPr sz="2400">
              <a:latin typeface="Calibri"/>
              <a:cs typeface="Calibri"/>
            </a:endParaRPr>
          </a:p>
          <a:p>
            <a:pPr marL="927100" lvl="1" indent="-457834">
              <a:lnSpc>
                <a:spcPct val="100000"/>
              </a:lnSpc>
              <a:spcBef>
                <a:spcPts val="215"/>
              </a:spcBef>
              <a:buAutoNum type="arabicPeriod"/>
              <a:tabLst>
                <a:tab pos="927100" algn="l"/>
                <a:tab pos="927735" algn="l"/>
              </a:tabLst>
            </a:pPr>
            <a:r>
              <a:rPr sz="2400" spc="-5" dirty="0">
                <a:latin typeface="Calibri"/>
                <a:cs typeface="Calibri"/>
              </a:rPr>
              <a:t>Can’t </a:t>
            </a:r>
            <a:r>
              <a:rPr sz="2400" spc="-10" dirty="0">
                <a:latin typeface="Calibri"/>
                <a:cs typeface="Calibri"/>
              </a:rPr>
              <a:t>observe </a:t>
            </a:r>
            <a:r>
              <a:rPr sz="2400" spc="-5" dirty="0">
                <a:latin typeface="Calibri"/>
                <a:cs typeface="Calibri"/>
              </a:rPr>
              <a:t>what </a:t>
            </a:r>
            <a:r>
              <a:rPr sz="2400" dirty="0">
                <a:latin typeface="Calibri"/>
                <a:cs typeface="Calibri"/>
              </a:rPr>
              <a:t>is </a:t>
            </a:r>
            <a:r>
              <a:rPr sz="2400" spc="-10" dirty="0">
                <a:latin typeface="Calibri"/>
                <a:cs typeface="Calibri"/>
              </a:rPr>
              <a:t>going </a:t>
            </a:r>
            <a:r>
              <a:rPr sz="2400" spc="-5" dirty="0">
                <a:latin typeface="Calibri"/>
                <a:cs typeface="Calibri"/>
              </a:rPr>
              <a:t>on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mind</a:t>
            </a:r>
            <a:endParaRPr sz="2400">
              <a:latin typeface="Calibri"/>
              <a:cs typeface="Calibri"/>
            </a:endParaRPr>
          </a:p>
          <a:p>
            <a:pPr marL="927100" lvl="1" indent="-457834">
              <a:lnSpc>
                <a:spcPct val="100000"/>
              </a:lnSpc>
              <a:spcBef>
                <a:spcPts val="204"/>
              </a:spcBef>
              <a:buAutoNum type="arabicPeriod"/>
              <a:tabLst>
                <a:tab pos="927100" algn="l"/>
                <a:tab pos="927735" algn="l"/>
              </a:tabLst>
            </a:pPr>
            <a:r>
              <a:rPr sz="2400" spc="-5" dirty="0">
                <a:latin typeface="Calibri"/>
                <a:cs typeface="Calibri"/>
              </a:rPr>
              <a:t>Some people </a:t>
            </a:r>
            <a:r>
              <a:rPr sz="2400" spc="-15" dirty="0">
                <a:latin typeface="Calibri"/>
                <a:cs typeface="Calibri"/>
              </a:rPr>
              <a:t>are rarely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accessible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451358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60" dirty="0">
                <a:solidFill>
                  <a:srgbClr val="000000"/>
                </a:solidFill>
                <a:latin typeface="Arial Black"/>
                <a:cs typeface="Arial Black"/>
              </a:rPr>
              <a:t>OBSERVATION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793493"/>
            <a:ext cx="6951345" cy="2145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1935" algn="l"/>
              </a:tabLst>
            </a:pP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Things </a:t>
            </a:r>
            <a:r>
              <a:rPr sz="2800" u="heavy" spc="-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to </a:t>
            </a:r>
            <a:r>
              <a:rPr sz="2800" u="heavy" spc="-2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keep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</a:t>
            </a:r>
            <a:r>
              <a:rPr sz="2800" u="heavy" spc="7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mind: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3700">
              <a:latin typeface="Times New Roman"/>
              <a:cs typeface="Times New Roman"/>
            </a:endParaRPr>
          </a:p>
          <a:p>
            <a:pPr marL="927100" lvl="1" indent="-457834">
              <a:lnSpc>
                <a:spcPct val="100000"/>
              </a:lnSpc>
              <a:buAutoNum type="arabicPeriod"/>
              <a:tabLst>
                <a:tab pos="927100" algn="l"/>
                <a:tab pos="927735" algn="l"/>
              </a:tabLst>
            </a:pPr>
            <a:r>
              <a:rPr sz="2400" spc="-10" dirty="0">
                <a:latin typeface="Calibri"/>
                <a:cs typeface="Calibri"/>
              </a:rPr>
              <a:t>What </a:t>
            </a:r>
            <a:r>
              <a:rPr sz="2400" spc="-5" dirty="0">
                <a:latin typeface="Calibri"/>
                <a:cs typeface="Calibri"/>
              </a:rPr>
              <a:t>should be observed?</a:t>
            </a:r>
            <a:endParaRPr sz="2400">
              <a:latin typeface="Calibri"/>
              <a:cs typeface="Calibri"/>
            </a:endParaRPr>
          </a:p>
          <a:p>
            <a:pPr marL="927100" lvl="1" indent="-457834">
              <a:lnSpc>
                <a:spcPct val="100000"/>
              </a:lnSpc>
              <a:spcBef>
                <a:spcPts val="219"/>
              </a:spcBef>
              <a:buAutoNum type="arabicPeriod"/>
              <a:tabLst>
                <a:tab pos="927100" algn="l"/>
                <a:tab pos="927735" algn="l"/>
              </a:tabLst>
            </a:pPr>
            <a:r>
              <a:rPr sz="2400" spc="-10" dirty="0">
                <a:latin typeface="Calibri"/>
                <a:cs typeface="Calibri"/>
              </a:rPr>
              <a:t>How observation </a:t>
            </a:r>
            <a:r>
              <a:rPr sz="2400" spc="-5" dirty="0">
                <a:latin typeface="Calibri"/>
                <a:cs typeface="Calibri"/>
              </a:rPr>
              <a:t>should be </a:t>
            </a:r>
            <a:r>
              <a:rPr sz="2400" dirty="0">
                <a:latin typeface="Calibri"/>
                <a:cs typeface="Calibri"/>
              </a:rPr>
              <a:t>made and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recorded?</a:t>
            </a:r>
            <a:endParaRPr sz="2400">
              <a:latin typeface="Calibri"/>
              <a:cs typeface="Calibri"/>
            </a:endParaRPr>
          </a:p>
          <a:p>
            <a:pPr marL="927100" lvl="1" indent="-457834">
              <a:lnSpc>
                <a:spcPct val="100000"/>
              </a:lnSpc>
              <a:spcBef>
                <a:spcPts val="215"/>
              </a:spcBef>
              <a:buAutoNum type="arabicPeriod"/>
              <a:tabLst>
                <a:tab pos="927100" algn="l"/>
                <a:tab pos="927735" algn="l"/>
              </a:tabLst>
            </a:pPr>
            <a:r>
              <a:rPr sz="2400" spc="-10" dirty="0">
                <a:latin typeface="Calibri"/>
                <a:cs typeface="Calibri"/>
              </a:rPr>
              <a:t>How </a:t>
            </a:r>
            <a:r>
              <a:rPr sz="2400" spc="-15" dirty="0">
                <a:latin typeface="Calibri"/>
                <a:cs typeface="Calibri"/>
              </a:rPr>
              <a:t>to </a:t>
            </a:r>
            <a:r>
              <a:rPr sz="2400" spc="-10" dirty="0">
                <a:latin typeface="Calibri"/>
                <a:cs typeface="Calibri"/>
              </a:rPr>
              <a:t>ensure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accuracy?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451358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60" dirty="0">
                <a:solidFill>
                  <a:srgbClr val="000000"/>
                </a:solidFill>
                <a:latin typeface="Arial Black"/>
                <a:cs typeface="Arial Black"/>
              </a:rPr>
              <a:t>OBSERVATION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793493"/>
            <a:ext cx="6312535" cy="40309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1935" algn="l"/>
              </a:tabLst>
            </a:pPr>
            <a:r>
              <a:rPr sz="2800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Structured </a:t>
            </a:r>
            <a:r>
              <a:rPr sz="2800" u="heavy" spc="-4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Vs. 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Unstructured</a:t>
            </a:r>
            <a:r>
              <a:rPr sz="2800" u="heavy" spc="14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observations: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Font typeface="Arial"/>
              <a:buChar char="•"/>
              <a:tabLst>
                <a:tab pos="241935" algn="l"/>
              </a:tabLst>
            </a:pPr>
            <a:r>
              <a:rPr sz="2800" spc="-15" dirty="0">
                <a:latin typeface="Calibri"/>
                <a:cs typeface="Calibri"/>
              </a:rPr>
              <a:t>Careful </a:t>
            </a:r>
            <a:r>
              <a:rPr sz="2800" spc="-10" dirty="0">
                <a:latin typeface="Calibri"/>
                <a:cs typeface="Calibri"/>
              </a:rPr>
              <a:t>definition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spc="-10" dirty="0">
                <a:latin typeface="Calibri"/>
                <a:cs typeface="Calibri"/>
              </a:rPr>
              <a:t>units </a:t>
            </a:r>
            <a:r>
              <a:rPr sz="2800" spc="-20" dirty="0">
                <a:latin typeface="Calibri"/>
                <a:cs typeface="Calibri"/>
              </a:rPr>
              <a:t>to </a:t>
            </a:r>
            <a:r>
              <a:rPr sz="2800" spc="-5" dirty="0">
                <a:latin typeface="Calibri"/>
                <a:cs typeface="Calibri"/>
              </a:rPr>
              <a:t>be</a:t>
            </a:r>
            <a:r>
              <a:rPr sz="2800" spc="6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observed</a:t>
            </a:r>
            <a:endParaRPr sz="2800">
              <a:latin typeface="Calibri"/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935" algn="l"/>
              </a:tabLst>
            </a:pPr>
            <a:r>
              <a:rPr sz="2800" spc="-10" dirty="0">
                <a:latin typeface="Calibri"/>
                <a:cs typeface="Calibri"/>
              </a:rPr>
              <a:t>Style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spc="-20" dirty="0">
                <a:latin typeface="Calibri"/>
                <a:cs typeface="Calibri"/>
              </a:rPr>
              <a:t>recording </a:t>
            </a:r>
            <a:r>
              <a:rPr sz="2800" spc="-10" dirty="0">
                <a:latin typeface="Calibri"/>
                <a:cs typeface="Calibri"/>
              </a:rPr>
              <a:t>observed</a:t>
            </a:r>
            <a:r>
              <a:rPr sz="2800" spc="6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information</a:t>
            </a:r>
            <a:endParaRPr sz="2800">
              <a:latin typeface="Calibri"/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1935" algn="l"/>
              </a:tabLst>
            </a:pPr>
            <a:r>
              <a:rPr sz="2800" spc="-20" dirty="0">
                <a:latin typeface="Calibri"/>
                <a:cs typeface="Calibri"/>
              </a:rPr>
              <a:t>Standardized </a:t>
            </a:r>
            <a:r>
              <a:rPr sz="2800" spc="-10" dirty="0">
                <a:latin typeface="Calibri"/>
                <a:cs typeface="Calibri"/>
              </a:rPr>
              <a:t>conditions </a:t>
            </a:r>
            <a:r>
              <a:rPr sz="2800" spc="-5" dirty="0">
                <a:latin typeface="Calibri"/>
                <a:cs typeface="Calibri"/>
              </a:rPr>
              <a:t>of</a:t>
            </a:r>
            <a:r>
              <a:rPr sz="2800" spc="9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observation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Font typeface="Arial"/>
              <a:buChar char="•"/>
              <a:tabLst>
                <a:tab pos="241935" algn="l"/>
              </a:tabLst>
            </a:pPr>
            <a:r>
              <a:rPr sz="2800" spc="-15" dirty="0">
                <a:latin typeface="Calibri"/>
                <a:cs typeface="Calibri"/>
              </a:rPr>
              <a:t>Structured </a:t>
            </a:r>
            <a:r>
              <a:rPr sz="2800" spc="-10" dirty="0">
                <a:latin typeface="Calibri"/>
                <a:cs typeface="Calibri"/>
              </a:rPr>
              <a:t>&gt;&gt;&gt;</a:t>
            </a:r>
            <a:r>
              <a:rPr sz="2800" spc="8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Descriptive</a:t>
            </a:r>
            <a:endParaRPr sz="2800">
              <a:latin typeface="Calibri"/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241935" algn="l"/>
              </a:tabLst>
            </a:pPr>
            <a:r>
              <a:rPr sz="2800" spc="-10" dirty="0">
                <a:latin typeface="Calibri"/>
                <a:cs typeface="Calibri"/>
              </a:rPr>
              <a:t>Unstructured </a:t>
            </a:r>
            <a:r>
              <a:rPr sz="2800" spc="-5" dirty="0">
                <a:latin typeface="Calibri"/>
                <a:cs typeface="Calibri"/>
              </a:rPr>
              <a:t>&gt;&gt;&gt;</a:t>
            </a:r>
            <a:r>
              <a:rPr sz="2800" spc="7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Exploratory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93058" y="466470"/>
            <a:ext cx="440690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80" dirty="0">
                <a:solidFill>
                  <a:srgbClr val="252525"/>
                </a:solidFill>
                <a:latin typeface="Arial"/>
                <a:cs typeface="Arial"/>
              </a:rPr>
              <a:t>WHAT </a:t>
            </a:r>
            <a:r>
              <a:rPr sz="4400" dirty="0">
                <a:solidFill>
                  <a:srgbClr val="252525"/>
                </a:solidFill>
                <a:latin typeface="Arial"/>
                <a:cs typeface="Arial"/>
              </a:rPr>
              <a:t>IS</a:t>
            </a:r>
            <a:r>
              <a:rPr sz="4400" spc="-85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4400" spc="-165" dirty="0">
                <a:solidFill>
                  <a:srgbClr val="252525"/>
                </a:solidFill>
                <a:latin typeface="Arial Black"/>
                <a:cs typeface="Arial Black"/>
              </a:rPr>
              <a:t>DATA?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75969" y="2263520"/>
            <a:ext cx="9642475" cy="23329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3200" b="1" spc="-15" dirty="0">
                <a:solidFill>
                  <a:srgbClr val="464646"/>
                </a:solidFill>
                <a:latin typeface="Calibri"/>
                <a:cs typeface="Calibri"/>
              </a:rPr>
              <a:t>“Data </a:t>
            </a:r>
            <a:r>
              <a:rPr sz="3200" b="1" dirty="0">
                <a:solidFill>
                  <a:srgbClr val="464646"/>
                </a:solidFill>
                <a:latin typeface="Calibri"/>
                <a:cs typeface="Calibri"/>
              </a:rPr>
              <a:t>is a </a:t>
            </a:r>
            <a:r>
              <a:rPr sz="3200" b="1" spc="-5" dirty="0">
                <a:solidFill>
                  <a:srgbClr val="464646"/>
                </a:solidFill>
                <a:latin typeface="Calibri"/>
                <a:cs typeface="Calibri"/>
              </a:rPr>
              <a:t>collection </a:t>
            </a:r>
            <a:r>
              <a:rPr sz="3200" b="1" dirty="0">
                <a:solidFill>
                  <a:srgbClr val="464646"/>
                </a:solidFill>
                <a:latin typeface="Calibri"/>
                <a:cs typeface="Calibri"/>
              </a:rPr>
              <a:t>of</a:t>
            </a:r>
            <a:r>
              <a:rPr sz="3200" b="1" spc="-5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3200" b="1" spc="-40" dirty="0">
                <a:solidFill>
                  <a:srgbClr val="464646"/>
                </a:solidFill>
                <a:latin typeface="Calibri"/>
                <a:cs typeface="Calibri"/>
              </a:rPr>
              <a:t>facts.”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40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Such </a:t>
            </a:r>
            <a:r>
              <a:rPr sz="2800" spc="-5" dirty="0">
                <a:solidFill>
                  <a:srgbClr val="464646"/>
                </a:solidFill>
                <a:latin typeface="Calibri"/>
                <a:cs typeface="Calibri"/>
              </a:rPr>
              <a:t>as </a:t>
            </a:r>
            <a:r>
              <a:rPr sz="2800" spc="-15" dirty="0">
                <a:solidFill>
                  <a:srgbClr val="464646"/>
                </a:solidFill>
                <a:latin typeface="Calibri"/>
                <a:cs typeface="Calibri"/>
              </a:rPr>
              <a:t>numbers, words, </a:t>
            </a: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measurements, observations </a:t>
            </a:r>
            <a:r>
              <a:rPr sz="2800" spc="-5" dirty="0">
                <a:solidFill>
                  <a:srgbClr val="464646"/>
                </a:solidFill>
                <a:latin typeface="Calibri"/>
                <a:cs typeface="Calibri"/>
              </a:rPr>
              <a:t>or </a:t>
            </a:r>
            <a:r>
              <a:rPr sz="2800" spc="-15" dirty="0">
                <a:solidFill>
                  <a:srgbClr val="464646"/>
                </a:solidFill>
                <a:latin typeface="Calibri"/>
                <a:cs typeface="Calibri"/>
              </a:rPr>
              <a:t>even just  </a:t>
            </a: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descriptions </a:t>
            </a:r>
            <a:r>
              <a:rPr sz="2800" spc="-5" dirty="0">
                <a:solidFill>
                  <a:srgbClr val="464646"/>
                </a:solidFill>
                <a:latin typeface="Calibri"/>
                <a:cs typeface="Calibri"/>
              </a:rPr>
              <a:t>of</a:t>
            </a:r>
            <a:r>
              <a:rPr sz="2800" spc="4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464646"/>
                </a:solidFill>
                <a:latin typeface="Calibri"/>
                <a:cs typeface="Calibri"/>
              </a:rPr>
              <a:t>things.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451358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60" dirty="0">
                <a:solidFill>
                  <a:srgbClr val="000000"/>
                </a:solidFill>
                <a:latin typeface="Arial Black"/>
                <a:cs typeface="Arial Black"/>
              </a:rPr>
              <a:t>OBSERVATION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793493"/>
            <a:ext cx="10142855" cy="3286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1935" algn="l"/>
              </a:tabLst>
            </a:pPr>
            <a:r>
              <a:rPr sz="2800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Participant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and</a:t>
            </a:r>
            <a:r>
              <a:rPr sz="2800" u="heavy" spc="5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non-participant: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Font typeface="Arial"/>
              <a:buChar char="•"/>
              <a:tabLst>
                <a:tab pos="241935" algn="l"/>
              </a:tabLst>
            </a:pPr>
            <a:r>
              <a:rPr sz="2800" spc="-15" dirty="0">
                <a:latin typeface="Calibri"/>
                <a:cs typeface="Calibri"/>
              </a:rPr>
              <a:t>Researched </a:t>
            </a:r>
            <a:r>
              <a:rPr sz="2800" spc="-5" dirty="0">
                <a:latin typeface="Calibri"/>
                <a:cs typeface="Calibri"/>
              </a:rPr>
              <a:t>is member of </a:t>
            </a:r>
            <a:r>
              <a:rPr sz="2800" spc="-15" dirty="0">
                <a:latin typeface="Calibri"/>
                <a:cs typeface="Calibri"/>
              </a:rPr>
              <a:t>group </a:t>
            </a:r>
            <a:r>
              <a:rPr sz="2800" spc="-10" dirty="0">
                <a:latin typeface="Calibri"/>
                <a:cs typeface="Calibri"/>
              </a:rPr>
              <a:t>that </a:t>
            </a:r>
            <a:r>
              <a:rPr sz="2800" spc="-5" dirty="0">
                <a:latin typeface="Calibri"/>
                <a:cs typeface="Calibri"/>
              </a:rPr>
              <a:t>he </a:t>
            </a:r>
            <a:r>
              <a:rPr sz="2800" spc="-10" dirty="0">
                <a:latin typeface="Calibri"/>
                <a:cs typeface="Calibri"/>
              </a:rPr>
              <a:t>observes </a:t>
            </a:r>
            <a:r>
              <a:rPr sz="2800" spc="-5" dirty="0">
                <a:latin typeface="Calibri"/>
                <a:cs typeface="Calibri"/>
              </a:rPr>
              <a:t>&gt;</a:t>
            </a:r>
            <a:r>
              <a:rPr sz="2800" spc="14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Participant</a:t>
            </a:r>
            <a:endParaRPr sz="2800">
              <a:latin typeface="Calibri"/>
              <a:cs typeface="Calibri"/>
            </a:endParaRPr>
          </a:p>
          <a:p>
            <a:pPr marL="698500" lvl="1" indent="-229235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9135" algn="l"/>
              </a:tabLst>
            </a:pPr>
            <a:r>
              <a:rPr sz="2400" dirty="0">
                <a:latin typeface="Calibri"/>
                <a:cs typeface="Calibri"/>
              </a:rPr>
              <a:t>Ex: </a:t>
            </a:r>
            <a:r>
              <a:rPr sz="2400" spc="-5" dirty="0">
                <a:latin typeface="Calibri"/>
                <a:cs typeface="Calibri"/>
              </a:rPr>
              <a:t>Going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5" dirty="0">
                <a:latin typeface="Calibri"/>
                <a:cs typeface="Calibri"/>
              </a:rPr>
              <a:t>slum </a:t>
            </a:r>
            <a:r>
              <a:rPr sz="2400" dirty="0">
                <a:latin typeface="Calibri"/>
                <a:cs typeface="Calibri"/>
              </a:rPr>
              <a:t>and living their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life</a:t>
            </a:r>
            <a:endParaRPr sz="24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55"/>
              </a:spcBef>
              <a:buFont typeface="Arial"/>
              <a:buChar char="•"/>
            </a:pPr>
            <a:endParaRPr sz="400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Font typeface="Arial"/>
              <a:buChar char="•"/>
              <a:tabLst>
                <a:tab pos="241935" algn="l"/>
              </a:tabLst>
            </a:pPr>
            <a:r>
              <a:rPr sz="2800" spc="-15" dirty="0">
                <a:latin typeface="Calibri"/>
                <a:cs typeface="Calibri"/>
              </a:rPr>
              <a:t>Researched </a:t>
            </a:r>
            <a:r>
              <a:rPr sz="2800" spc="-5" dirty="0">
                <a:latin typeface="Calibri"/>
                <a:cs typeface="Calibri"/>
              </a:rPr>
              <a:t>is </a:t>
            </a:r>
            <a:r>
              <a:rPr sz="2800" spc="-10" dirty="0">
                <a:latin typeface="Calibri"/>
                <a:cs typeface="Calibri"/>
              </a:rPr>
              <a:t>detached </a:t>
            </a:r>
            <a:r>
              <a:rPr sz="2800" spc="-20" dirty="0">
                <a:latin typeface="Calibri"/>
                <a:cs typeface="Calibri"/>
              </a:rPr>
              <a:t>from </a:t>
            </a:r>
            <a:r>
              <a:rPr sz="2800" spc="-15" dirty="0">
                <a:latin typeface="Calibri"/>
                <a:cs typeface="Calibri"/>
              </a:rPr>
              <a:t>group </a:t>
            </a:r>
            <a:r>
              <a:rPr sz="2800" spc="-5" dirty="0">
                <a:latin typeface="Calibri"/>
                <a:cs typeface="Calibri"/>
              </a:rPr>
              <a:t>and </a:t>
            </a:r>
            <a:r>
              <a:rPr sz="2800" spc="-10" dirty="0">
                <a:latin typeface="Calibri"/>
                <a:cs typeface="Calibri"/>
              </a:rPr>
              <a:t>observes </a:t>
            </a:r>
            <a:r>
              <a:rPr sz="2800" spc="-5" dirty="0">
                <a:latin typeface="Calibri"/>
                <a:cs typeface="Calibri"/>
              </a:rPr>
              <a:t>&gt; Non -</a:t>
            </a:r>
            <a:r>
              <a:rPr sz="2800" spc="25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participant</a:t>
            </a:r>
            <a:endParaRPr sz="2800">
              <a:latin typeface="Calibri"/>
              <a:cs typeface="Calibri"/>
            </a:endParaRPr>
          </a:p>
          <a:p>
            <a:pPr marL="698500" lvl="1" indent="-229235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9135" algn="l"/>
              </a:tabLst>
            </a:pPr>
            <a:r>
              <a:rPr sz="2400" dirty="0">
                <a:latin typeface="Calibri"/>
                <a:cs typeface="Calibri"/>
              </a:rPr>
              <a:t>Ex: </a:t>
            </a:r>
            <a:r>
              <a:rPr sz="2400" spc="-5" dirty="0">
                <a:latin typeface="Calibri"/>
                <a:cs typeface="Calibri"/>
              </a:rPr>
              <a:t>Study of slum people </a:t>
            </a:r>
            <a:r>
              <a:rPr sz="2400" dirty="0">
                <a:latin typeface="Calibri"/>
                <a:cs typeface="Calibri"/>
              </a:rPr>
              <a:t>without </a:t>
            </a:r>
            <a:r>
              <a:rPr sz="2400" spc="-5" dirty="0">
                <a:latin typeface="Calibri"/>
                <a:cs typeface="Calibri"/>
              </a:rPr>
              <a:t>being </a:t>
            </a:r>
            <a:r>
              <a:rPr sz="2400" dirty="0">
                <a:latin typeface="Calibri"/>
                <a:cs typeface="Calibri"/>
              </a:rPr>
              <a:t>its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part/member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451358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60" dirty="0">
                <a:solidFill>
                  <a:srgbClr val="000000"/>
                </a:solidFill>
                <a:latin typeface="Arial Black"/>
                <a:cs typeface="Arial Black"/>
              </a:rPr>
              <a:t>OBSERVATION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793493"/>
            <a:ext cx="7808595" cy="31673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1935" algn="l"/>
              </a:tabLst>
            </a:pPr>
            <a:r>
              <a:rPr sz="2800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Controlled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and</a:t>
            </a:r>
            <a:r>
              <a:rPr sz="2800" u="heavy" spc="5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800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Uncontrolled: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Font typeface="Arial"/>
              <a:buChar char="•"/>
              <a:tabLst>
                <a:tab pos="241935" algn="l"/>
              </a:tabLst>
            </a:pPr>
            <a:r>
              <a:rPr sz="2800" spc="-10" dirty="0">
                <a:latin typeface="Calibri"/>
                <a:cs typeface="Calibri"/>
              </a:rPr>
              <a:t>Observation </a:t>
            </a:r>
            <a:r>
              <a:rPr sz="2800" spc="-5" dirty="0">
                <a:latin typeface="Calibri"/>
                <a:cs typeface="Calibri"/>
              </a:rPr>
              <a:t>in </a:t>
            </a:r>
            <a:r>
              <a:rPr sz="2800" spc="-20" dirty="0">
                <a:latin typeface="Calibri"/>
                <a:cs typeface="Calibri"/>
              </a:rPr>
              <a:t>natural </a:t>
            </a:r>
            <a:r>
              <a:rPr sz="2800" spc="-15" dirty="0">
                <a:latin typeface="Calibri"/>
                <a:cs typeface="Calibri"/>
              </a:rPr>
              <a:t>setting </a:t>
            </a:r>
            <a:r>
              <a:rPr sz="2800" spc="-5" dirty="0">
                <a:latin typeface="Calibri"/>
                <a:cs typeface="Calibri"/>
              </a:rPr>
              <a:t>&gt;</a:t>
            </a:r>
            <a:r>
              <a:rPr sz="2800" spc="9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Uncontrolled</a:t>
            </a:r>
            <a:endParaRPr sz="2800">
              <a:latin typeface="Calibri"/>
              <a:cs typeface="Calibri"/>
            </a:endParaRPr>
          </a:p>
          <a:p>
            <a:pPr marL="698500" lvl="1" indent="-229235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9135" algn="l"/>
              </a:tabLst>
            </a:pPr>
            <a:r>
              <a:rPr sz="2400" dirty="0">
                <a:latin typeface="Calibri"/>
                <a:cs typeface="Calibri"/>
              </a:rPr>
              <a:t>Ex. </a:t>
            </a:r>
            <a:r>
              <a:rPr sz="2400" spc="-5" dirty="0">
                <a:latin typeface="Calibri"/>
                <a:cs typeface="Calibri"/>
              </a:rPr>
              <a:t>Study of </a:t>
            </a:r>
            <a:r>
              <a:rPr sz="2400" spc="-10" dirty="0">
                <a:latin typeface="Calibri"/>
                <a:cs typeface="Calibri"/>
              </a:rPr>
              <a:t>consumers </a:t>
            </a:r>
            <a:r>
              <a:rPr sz="2400" dirty="0">
                <a:latin typeface="Calibri"/>
                <a:cs typeface="Calibri"/>
              </a:rPr>
              <a:t>in a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mall</a:t>
            </a:r>
            <a:endParaRPr sz="24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50"/>
              </a:spcBef>
              <a:buFont typeface="Arial"/>
              <a:buChar char="•"/>
            </a:pPr>
            <a:endParaRPr sz="320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Font typeface="Arial"/>
              <a:buChar char="•"/>
              <a:tabLst>
                <a:tab pos="241935" algn="l"/>
              </a:tabLst>
            </a:pPr>
            <a:r>
              <a:rPr sz="2800" spc="-15" dirty="0">
                <a:latin typeface="Calibri"/>
                <a:cs typeface="Calibri"/>
              </a:rPr>
              <a:t>Observation </a:t>
            </a:r>
            <a:r>
              <a:rPr sz="2800" spc="-5" dirty="0">
                <a:latin typeface="Calibri"/>
                <a:cs typeface="Calibri"/>
              </a:rPr>
              <a:t>in </a:t>
            </a:r>
            <a:r>
              <a:rPr sz="2800" spc="-15" dirty="0">
                <a:latin typeface="Calibri"/>
                <a:cs typeface="Calibri"/>
              </a:rPr>
              <a:t>predefined </a:t>
            </a:r>
            <a:r>
              <a:rPr sz="2800" spc="-20" dirty="0">
                <a:latin typeface="Calibri"/>
                <a:cs typeface="Calibri"/>
              </a:rPr>
              <a:t>environment </a:t>
            </a:r>
            <a:r>
              <a:rPr sz="2800" spc="-5" dirty="0">
                <a:latin typeface="Calibri"/>
                <a:cs typeface="Calibri"/>
              </a:rPr>
              <a:t>&gt;</a:t>
            </a:r>
            <a:r>
              <a:rPr sz="2800" spc="17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Controlled</a:t>
            </a:r>
            <a:endParaRPr sz="2800">
              <a:latin typeface="Calibri"/>
              <a:cs typeface="Calibri"/>
            </a:endParaRPr>
          </a:p>
          <a:p>
            <a:pPr marL="698500" lvl="1" indent="-229235">
              <a:lnSpc>
                <a:spcPct val="100000"/>
              </a:lnSpc>
              <a:spcBef>
                <a:spcPts val="235"/>
              </a:spcBef>
              <a:buFont typeface="Arial"/>
              <a:buChar char="•"/>
              <a:tabLst>
                <a:tab pos="699135" algn="l"/>
              </a:tabLst>
            </a:pPr>
            <a:r>
              <a:rPr sz="2400" dirty="0">
                <a:latin typeface="Calibri"/>
                <a:cs typeface="Calibri"/>
              </a:rPr>
              <a:t>Ex. </a:t>
            </a:r>
            <a:r>
              <a:rPr sz="2400" spc="-10" dirty="0">
                <a:latin typeface="Calibri"/>
                <a:cs typeface="Calibri"/>
              </a:rPr>
              <a:t>Marshmallow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65" dirty="0">
                <a:latin typeface="Calibri"/>
                <a:cs typeface="Calibri"/>
              </a:rPr>
              <a:t>Test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451358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60" dirty="0">
                <a:solidFill>
                  <a:srgbClr val="000000"/>
                </a:solidFill>
                <a:latin typeface="Arial Black"/>
                <a:cs typeface="Arial Black"/>
              </a:rPr>
              <a:t>OBSERVATION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793493"/>
            <a:ext cx="7808595" cy="402353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1935" algn="l"/>
              </a:tabLst>
            </a:pPr>
            <a:r>
              <a:rPr lang="en-IN" sz="2800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Disguised &amp; Non-Disguised</a:t>
            </a:r>
            <a:r>
              <a:rPr sz="2800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:</a:t>
            </a:r>
            <a:endParaRPr sz="2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4050" dirty="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Font typeface="Arial"/>
              <a:buChar char="•"/>
              <a:tabLst>
                <a:tab pos="241935" algn="l"/>
              </a:tabLst>
            </a:pPr>
            <a:r>
              <a:rPr sz="2800" spc="-10" dirty="0">
                <a:latin typeface="Calibri"/>
                <a:cs typeface="Calibri"/>
              </a:rPr>
              <a:t>Observation </a:t>
            </a:r>
            <a:r>
              <a:rPr sz="2800" spc="-5" dirty="0">
                <a:latin typeface="Calibri"/>
                <a:cs typeface="Calibri"/>
              </a:rPr>
              <a:t>in </a:t>
            </a:r>
            <a:r>
              <a:rPr lang="en-IN" sz="2800" spc="-20" dirty="0">
                <a:latin typeface="Calibri"/>
                <a:cs typeface="Calibri"/>
              </a:rPr>
              <a:t>a cover, act like one of the shoppers or customers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&gt;</a:t>
            </a:r>
            <a:r>
              <a:rPr sz="2800" spc="95" dirty="0">
                <a:latin typeface="Calibri"/>
                <a:cs typeface="Calibri"/>
              </a:rPr>
              <a:t> </a:t>
            </a:r>
            <a:r>
              <a:rPr lang="en-IN" sz="2800" spc="-15" dirty="0">
                <a:latin typeface="Calibri"/>
                <a:cs typeface="Calibri"/>
              </a:rPr>
              <a:t>Disguised</a:t>
            </a:r>
            <a:endParaRPr sz="2800" dirty="0">
              <a:latin typeface="Calibri"/>
              <a:cs typeface="Calibri"/>
            </a:endParaRPr>
          </a:p>
          <a:p>
            <a:pPr marL="698500" lvl="1" indent="-229235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9135" algn="l"/>
              </a:tabLst>
            </a:pPr>
            <a:r>
              <a:rPr sz="2400" dirty="0">
                <a:latin typeface="Calibri"/>
                <a:cs typeface="Calibri"/>
              </a:rPr>
              <a:t>Ex. </a:t>
            </a:r>
            <a:r>
              <a:rPr sz="2400" spc="-5" dirty="0">
                <a:latin typeface="Calibri"/>
                <a:cs typeface="Calibri"/>
              </a:rPr>
              <a:t>Study of </a:t>
            </a:r>
            <a:r>
              <a:rPr sz="2400" spc="-10" dirty="0">
                <a:latin typeface="Calibri"/>
                <a:cs typeface="Calibri"/>
              </a:rPr>
              <a:t>consumers </a:t>
            </a:r>
            <a:r>
              <a:rPr sz="2400" dirty="0">
                <a:latin typeface="Calibri"/>
                <a:cs typeface="Calibri"/>
              </a:rPr>
              <a:t>in a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mall</a:t>
            </a:r>
            <a:r>
              <a:rPr lang="en-IN" sz="2400" dirty="0">
                <a:latin typeface="Calibri"/>
                <a:cs typeface="Calibri"/>
              </a:rPr>
              <a:t> acting like one of them</a:t>
            </a:r>
            <a:endParaRPr sz="24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50"/>
              </a:spcBef>
              <a:buFont typeface="Arial"/>
              <a:buChar char="•"/>
            </a:pPr>
            <a:endParaRPr sz="3200" dirty="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Font typeface="Arial"/>
              <a:buChar char="•"/>
              <a:tabLst>
                <a:tab pos="241935" algn="l"/>
              </a:tabLst>
            </a:pPr>
            <a:r>
              <a:rPr sz="2800" spc="-15" dirty="0">
                <a:latin typeface="Calibri"/>
                <a:cs typeface="Calibri"/>
              </a:rPr>
              <a:t>Observation </a:t>
            </a:r>
            <a:r>
              <a:rPr sz="2800" spc="-5" dirty="0">
                <a:latin typeface="Calibri"/>
                <a:cs typeface="Calibri"/>
              </a:rPr>
              <a:t>in </a:t>
            </a:r>
            <a:r>
              <a:rPr lang="en-IN" sz="2800" spc="-15" dirty="0">
                <a:latin typeface="Calibri"/>
                <a:cs typeface="Calibri"/>
              </a:rPr>
              <a:t>Uniform or Identity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&gt;</a:t>
            </a:r>
            <a:r>
              <a:rPr sz="2800" spc="170" dirty="0">
                <a:latin typeface="Calibri"/>
                <a:cs typeface="Calibri"/>
              </a:rPr>
              <a:t> </a:t>
            </a:r>
            <a:r>
              <a:rPr lang="en-IN" sz="2800" spc="-15" dirty="0">
                <a:latin typeface="Calibri"/>
                <a:cs typeface="Calibri"/>
              </a:rPr>
              <a:t>Non Disguised</a:t>
            </a:r>
            <a:endParaRPr sz="2800" dirty="0">
              <a:latin typeface="Calibri"/>
              <a:cs typeface="Calibri"/>
            </a:endParaRPr>
          </a:p>
          <a:p>
            <a:pPr marL="698500" lvl="1" indent="-229235">
              <a:lnSpc>
                <a:spcPct val="100000"/>
              </a:lnSpc>
              <a:spcBef>
                <a:spcPts val="235"/>
              </a:spcBef>
              <a:buFont typeface="Arial"/>
              <a:buChar char="•"/>
              <a:tabLst>
                <a:tab pos="699135" algn="l"/>
              </a:tabLst>
            </a:pPr>
            <a:r>
              <a:rPr sz="2400" dirty="0">
                <a:latin typeface="Calibri"/>
                <a:cs typeface="Calibri"/>
              </a:rPr>
              <a:t>Ex. </a:t>
            </a:r>
            <a:r>
              <a:rPr lang="en-IN" sz="2400" spc="-10" dirty="0" err="1">
                <a:latin typeface="Calibri"/>
                <a:cs typeface="Calibri"/>
              </a:rPr>
              <a:t>Observor</a:t>
            </a:r>
            <a:r>
              <a:rPr lang="en-IN" sz="2400" spc="-10" dirty="0">
                <a:latin typeface="Calibri"/>
                <a:cs typeface="Calibri"/>
              </a:rPr>
              <a:t> in a Uniform checking customers responses to a new product</a:t>
            </a: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926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451358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60" dirty="0">
                <a:solidFill>
                  <a:srgbClr val="000000"/>
                </a:solidFill>
                <a:latin typeface="Arial Black"/>
                <a:cs typeface="Arial Black"/>
              </a:rPr>
              <a:t>OBSERVATION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793493"/>
            <a:ext cx="10436861" cy="36542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1935" algn="l"/>
              </a:tabLst>
            </a:pPr>
            <a:r>
              <a:rPr lang="en-IN" sz="2800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Mechanical &amp; Human </a:t>
            </a:r>
            <a:r>
              <a:rPr sz="2800" u="heavy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:</a:t>
            </a:r>
            <a:endParaRPr sz="2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4050" dirty="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Font typeface="Arial"/>
              <a:buChar char="•"/>
              <a:tabLst>
                <a:tab pos="241935" algn="l"/>
              </a:tabLst>
            </a:pPr>
            <a:r>
              <a:rPr sz="2800" spc="-10" dirty="0">
                <a:latin typeface="Calibri"/>
                <a:cs typeface="Calibri"/>
              </a:rPr>
              <a:t>Observation </a:t>
            </a:r>
            <a:r>
              <a:rPr lang="en-IN" sz="2800" spc="-5" dirty="0">
                <a:latin typeface="Calibri"/>
                <a:cs typeface="Calibri"/>
              </a:rPr>
              <a:t>done by mechanical </a:t>
            </a:r>
            <a:r>
              <a:rPr lang="en-IN" sz="2800" spc="-5" dirty="0" err="1">
                <a:latin typeface="Calibri"/>
                <a:cs typeface="Calibri"/>
              </a:rPr>
              <a:t>equipments</a:t>
            </a:r>
            <a:r>
              <a:rPr lang="en-IN" sz="2800" spc="-5" dirty="0">
                <a:latin typeface="Calibri"/>
                <a:cs typeface="Calibri"/>
              </a:rPr>
              <a:t> like CCTV, camera, Log Book </a:t>
            </a:r>
            <a:r>
              <a:rPr lang="en-IN" sz="2800" spc="-5" dirty="0" err="1">
                <a:latin typeface="Calibri"/>
                <a:cs typeface="Calibri"/>
              </a:rPr>
              <a:t>etc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&gt;</a:t>
            </a:r>
            <a:r>
              <a:rPr sz="2800" spc="95" dirty="0">
                <a:latin typeface="Calibri"/>
                <a:cs typeface="Calibri"/>
              </a:rPr>
              <a:t> </a:t>
            </a:r>
            <a:r>
              <a:rPr lang="en-IN" sz="2800" spc="-15" dirty="0">
                <a:latin typeface="Calibri"/>
                <a:cs typeface="Calibri"/>
              </a:rPr>
              <a:t>Mechanical</a:t>
            </a:r>
            <a:endParaRPr sz="2800" dirty="0">
              <a:latin typeface="Calibri"/>
              <a:cs typeface="Calibri"/>
            </a:endParaRPr>
          </a:p>
          <a:p>
            <a:pPr marL="698500" lvl="1" indent="-229235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9135" algn="l"/>
              </a:tabLst>
            </a:pPr>
            <a:r>
              <a:rPr sz="2400" dirty="0">
                <a:latin typeface="Calibri"/>
                <a:cs typeface="Calibri"/>
              </a:rPr>
              <a:t>Ex. </a:t>
            </a:r>
            <a:r>
              <a:rPr lang="en-IN" sz="2400" spc="-5" dirty="0">
                <a:latin typeface="Calibri"/>
                <a:cs typeface="Calibri"/>
              </a:rPr>
              <a:t>CCTV Cameras in a classroom or office</a:t>
            </a:r>
            <a:endParaRPr sz="24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50"/>
              </a:spcBef>
              <a:buFont typeface="Arial"/>
              <a:buChar char="•"/>
            </a:pPr>
            <a:endParaRPr sz="3200" dirty="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Font typeface="Arial"/>
              <a:buChar char="•"/>
              <a:tabLst>
                <a:tab pos="241935" algn="l"/>
              </a:tabLst>
            </a:pPr>
            <a:r>
              <a:rPr sz="2800" spc="-15" dirty="0">
                <a:latin typeface="Calibri"/>
                <a:cs typeface="Calibri"/>
              </a:rPr>
              <a:t>Observation </a:t>
            </a:r>
            <a:r>
              <a:rPr lang="en-IN" sz="2800" spc="-5" dirty="0">
                <a:latin typeface="Calibri"/>
                <a:cs typeface="Calibri"/>
              </a:rPr>
              <a:t>done in person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&gt;</a:t>
            </a:r>
            <a:r>
              <a:rPr sz="2800" spc="170" dirty="0">
                <a:latin typeface="Calibri"/>
                <a:cs typeface="Calibri"/>
              </a:rPr>
              <a:t> </a:t>
            </a:r>
            <a:r>
              <a:rPr lang="en-IN" sz="2800" spc="-15" dirty="0">
                <a:latin typeface="Calibri"/>
                <a:cs typeface="Calibri"/>
              </a:rPr>
              <a:t>Human</a:t>
            </a:r>
            <a:endParaRPr sz="2800" dirty="0">
              <a:latin typeface="Calibri"/>
              <a:cs typeface="Calibri"/>
            </a:endParaRPr>
          </a:p>
          <a:p>
            <a:pPr marL="469265" lvl="1">
              <a:lnSpc>
                <a:spcPct val="100000"/>
              </a:lnSpc>
              <a:spcBef>
                <a:spcPts val="235"/>
              </a:spcBef>
              <a:tabLst>
                <a:tab pos="699135" algn="l"/>
              </a:tabLst>
            </a:pP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9266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96208" y="2352878"/>
            <a:ext cx="580326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-5" dirty="0">
                <a:solidFill>
                  <a:srgbClr val="464646"/>
                </a:solidFill>
                <a:latin typeface="Arial Black"/>
                <a:cs typeface="Arial Black"/>
              </a:rPr>
              <a:t>INTE</a:t>
            </a:r>
            <a:r>
              <a:rPr sz="7200" spc="-125" dirty="0">
                <a:solidFill>
                  <a:srgbClr val="464646"/>
                </a:solidFill>
                <a:latin typeface="Arial Black"/>
                <a:cs typeface="Arial Black"/>
              </a:rPr>
              <a:t>R</a:t>
            </a:r>
            <a:r>
              <a:rPr sz="7200" dirty="0">
                <a:solidFill>
                  <a:srgbClr val="464646"/>
                </a:solidFill>
                <a:latin typeface="Arial Black"/>
                <a:cs typeface="Arial Black"/>
              </a:rPr>
              <a:t>VIEW</a:t>
            </a:r>
            <a:endParaRPr sz="72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Interview method involves face-to-face interaction of the interviewer/ researcher with the </a:t>
            </a:r>
            <a:r>
              <a:rPr lang="en-IN" dirty="0" err="1"/>
              <a:t>respndents</a:t>
            </a:r>
            <a:r>
              <a:rPr lang="en-IN" dirty="0"/>
              <a:t>.</a:t>
            </a:r>
          </a:p>
          <a:p>
            <a:r>
              <a:rPr lang="en-IN" dirty="0"/>
              <a:t>The questions and responses during an interview may be oral or verbal as the case may be</a:t>
            </a:r>
          </a:p>
          <a:p>
            <a:r>
              <a:rPr lang="en-IN" dirty="0"/>
              <a:t>Conducted in order to reflect emotions and experiences, and explore issues with a greater focus</a:t>
            </a:r>
          </a:p>
        </p:txBody>
      </p:sp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609600" y="681026"/>
            <a:ext cx="109728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4400" spc="-10" dirty="0">
                <a:solidFill>
                  <a:srgbClr val="252525"/>
                </a:solidFill>
                <a:latin typeface="Arial Black"/>
                <a:cs typeface="Arial Black"/>
              </a:rPr>
              <a:t>INTERVIEW</a:t>
            </a:r>
            <a:endParaRPr sz="4400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080965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Personal Interview</a:t>
            </a:r>
          </a:p>
          <a:p>
            <a:r>
              <a:rPr lang="en-IN" dirty="0"/>
              <a:t>Telephonic Interview</a:t>
            </a:r>
          </a:p>
          <a:p>
            <a:r>
              <a:rPr lang="en-IN" dirty="0"/>
              <a:t>Focussed Group Interview</a:t>
            </a:r>
          </a:p>
          <a:p>
            <a:r>
              <a:rPr lang="en-IN" dirty="0"/>
              <a:t>In-depth Interview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Types of Interviews</a:t>
            </a:r>
          </a:p>
        </p:txBody>
      </p:sp>
    </p:spTree>
    <p:extLst>
      <p:ext uri="{BB962C8B-B14F-4D97-AF65-F5344CB8AC3E}">
        <p14:creationId xmlns:p14="http://schemas.microsoft.com/office/powerpoint/2010/main" val="16260409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6400" y="467920"/>
            <a:ext cx="80771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27685" indent="-515620" algn="ctr">
              <a:lnSpc>
                <a:spcPct val="100000"/>
              </a:lnSpc>
              <a:tabLst>
                <a:tab pos="527685" algn="l"/>
                <a:tab pos="528320" algn="l"/>
              </a:tabLst>
            </a:pPr>
            <a:r>
              <a:rPr lang="en-IN" sz="4400" spc="-15" dirty="0">
                <a:solidFill>
                  <a:srgbClr val="464646"/>
                </a:solidFill>
                <a:latin typeface="Calibri"/>
                <a:cs typeface="Calibri"/>
              </a:rPr>
              <a:t>Personal</a:t>
            </a:r>
            <a:r>
              <a:rPr lang="en-IN" sz="4400" spc="-2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lang="en-IN" sz="4400" spc="-5" dirty="0">
                <a:solidFill>
                  <a:srgbClr val="464646"/>
                </a:solidFill>
                <a:latin typeface="Calibri"/>
                <a:cs typeface="Calibri"/>
              </a:rPr>
              <a:t>Interview:</a:t>
            </a:r>
            <a:endParaRPr lang="en-IN" sz="4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3661"/>
            <a:ext cx="9663430" cy="38341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Presentation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of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oral-verbal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stimuli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and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reply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in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terms of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oral-verbal</a:t>
            </a:r>
            <a:r>
              <a:rPr sz="2400" spc="-4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responses.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 dirty="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Personal</a:t>
            </a:r>
            <a:r>
              <a:rPr sz="2400" spc="-2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Interview:</a:t>
            </a:r>
            <a:endParaRPr sz="2400" dirty="0">
              <a:latin typeface="Calibri"/>
              <a:cs typeface="Calibri"/>
            </a:endParaRPr>
          </a:p>
          <a:p>
            <a:pPr marL="927100" lvl="1" indent="-514350">
              <a:lnSpc>
                <a:spcPct val="100000"/>
              </a:lnSpc>
              <a:spcBef>
                <a:spcPts val="505"/>
              </a:spcBef>
              <a:buFont typeface="Wingdings"/>
              <a:buChar char=""/>
              <a:tabLst>
                <a:tab pos="927100" algn="l"/>
                <a:tab pos="927735" algn="l"/>
              </a:tabLst>
            </a:pPr>
            <a:r>
              <a:rPr sz="2000" spc="-40" dirty="0">
                <a:solidFill>
                  <a:srgbClr val="464646"/>
                </a:solidFill>
                <a:latin typeface="Calibri"/>
                <a:cs typeface="Calibri"/>
              </a:rPr>
              <a:t>Two </a:t>
            </a: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persons (Interviewer </a:t>
            </a: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and</a:t>
            </a:r>
            <a:r>
              <a:rPr sz="2000" spc="6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interviewee)</a:t>
            </a:r>
            <a:endParaRPr sz="2000" dirty="0">
              <a:latin typeface="Calibri"/>
              <a:cs typeface="Calibri"/>
            </a:endParaRPr>
          </a:p>
          <a:p>
            <a:pPr marL="927100" lvl="1" indent="-514350">
              <a:lnSpc>
                <a:spcPct val="100000"/>
              </a:lnSpc>
              <a:spcBef>
                <a:spcPts val="480"/>
              </a:spcBef>
              <a:buFont typeface="Wingdings"/>
              <a:buChar char=""/>
              <a:tabLst>
                <a:tab pos="927100" algn="l"/>
                <a:tab pos="927735" algn="l"/>
              </a:tabLst>
            </a:pP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Face-to-face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contact</a:t>
            </a:r>
            <a:endParaRPr sz="2000" dirty="0">
              <a:latin typeface="Calibri"/>
              <a:cs typeface="Calibri"/>
            </a:endParaRPr>
          </a:p>
          <a:p>
            <a:pPr marL="927100" lvl="1" indent="-514350">
              <a:lnSpc>
                <a:spcPct val="100000"/>
              </a:lnSpc>
              <a:spcBef>
                <a:spcPts val="484"/>
              </a:spcBef>
              <a:buFont typeface="Wingdings"/>
              <a:buChar char=""/>
              <a:tabLst>
                <a:tab pos="927100" algn="l"/>
                <a:tab pos="927735" algn="l"/>
              </a:tabLst>
            </a:pP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Direct or indirect</a:t>
            </a: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interview</a:t>
            </a:r>
            <a:endParaRPr sz="2000" dirty="0">
              <a:latin typeface="Calibri"/>
              <a:cs typeface="Calibri"/>
            </a:endParaRPr>
          </a:p>
          <a:p>
            <a:pPr marL="927100" lvl="1" indent="-514350">
              <a:lnSpc>
                <a:spcPct val="100000"/>
              </a:lnSpc>
              <a:spcBef>
                <a:spcPts val="480"/>
              </a:spcBef>
              <a:buFont typeface="Wingdings"/>
              <a:buChar char=""/>
              <a:tabLst>
                <a:tab pos="927100" algn="l"/>
                <a:tab pos="927735" algn="l"/>
              </a:tabLst>
            </a:pP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Structured (Descriptive </a:t>
            </a: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Study)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or unstructured </a:t>
            </a: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(Exploratory </a:t>
            </a: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Study)</a:t>
            </a:r>
            <a:r>
              <a:rPr sz="2000" spc="-2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interview</a:t>
            </a:r>
            <a:endParaRPr sz="2000" dirty="0">
              <a:latin typeface="Calibri"/>
              <a:cs typeface="Calibri"/>
            </a:endParaRPr>
          </a:p>
          <a:p>
            <a:pPr marL="927100" lvl="1" indent="-514350">
              <a:lnSpc>
                <a:spcPct val="100000"/>
              </a:lnSpc>
              <a:spcBef>
                <a:spcPts val="480"/>
              </a:spcBef>
              <a:buFont typeface="Wingdings"/>
              <a:buChar char=""/>
              <a:tabLst>
                <a:tab pos="927100" algn="l"/>
                <a:tab pos="927735" algn="l"/>
              </a:tabLst>
            </a:pP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Pre-determined</a:t>
            </a:r>
            <a:r>
              <a:rPr sz="2000" spc="2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questions</a:t>
            </a:r>
            <a:endParaRPr sz="2000" dirty="0">
              <a:latin typeface="Calibri"/>
              <a:cs typeface="Calibri"/>
            </a:endParaRPr>
          </a:p>
          <a:p>
            <a:pPr marL="927100" lvl="1" indent="-514350">
              <a:lnSpc>
                <a:spcPct val="100000"/>
              </a:lnSpc>
              <a:spcBef>
                <a:spcPts val="480"/>
              </a:spcBef>
              <a:buFont typeface="Wingdings"/>
              <a:buChar char=""/>
              <a:tabLst>
                <a:tab pos="927100" algn="l"/>
                <a:tab pos="927735" algn="l"/>
              </a:tabLst>
            </a:pP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Standardized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technique of</a:t>
            </a:r>
            <a:r>
              <a:rPr sz="2000" spc="-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recording</a:t>
            </a:r>
            <a:endParaRPr sz="2000" dirty="0">
              <a:latin typeface="Calibri"/>
              <a:cs typeface="Calibri"/>
            </a:endParaRPr>
          </a:p>
          <a:p>
            <a:pPr marL="927100" lvl="1" indent="-514350">
              <a:lnSpc>
                <a:spcPct val="100000"/>
              </a:lnSpc>
              <a:spcBef>
                <a:spcPts val="480"/>
              </a:spcBef>
              <a:buFont typeface="Wingdings"/>
              <a:buChar char=""/>
              <a:tabLst>
                <a:tab pos="927100" algn="l"/>
                <a:tab pos="927735" algn="l"/>
              </a:tabLst>
            </a:pPr>
            <a:r>
              <a:rPr sz="2000" b="1" spc="-5" dirty="0">
                <a:solidFill>
                  <a:srgbClr val="464646"/>
                </a:solidFill>
                <a:latin typeface="Calibri"/>
                <a:cs typeface="Calibri"/>
              </a:rPr>
              <a:t>Example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000" spc="-15" dirty="0">
                <a:solidFill>
                  <a:srgbClr val="464646"/>
                </a:solidFill>
                <a:latin typeface="Calibri"/>
                <a:cs typeface="Calibri"/>
              </a:rPr>
              <a:t>Investigation, </a:t>
            </a:r>
            <a:r>
              <a:rPr sz="2000" spc="-20" dirty="0">
                <a:solidFill>
                  <a:srgbClr val="464646"/>
                </a:solidFill>
                <a:latin typeface="Calibri"/>
                <a:cs typeface="Calibri"/>
              </a:rPr>
              <a:t>documentary, </a:t>
            </a:r>
            <a:r>
              <a:rPr sz="2000" spc="-15" dirty="0">
                <a:solidFill>
                  <a:srgbClr val="464646"/>
                </a:solidFill>
                <a:latin typeface="Calibri"/>
                <a:cs typeface="Calibri"/>
              </a:rPr>
              <a:t>exit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interview</a:t>
            </a:r>
            <a:r>
              <a:rPr sz="2000" spc="7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etc.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Formal &amp; Informal</a:t>
            </a:r>
          </a:p>
          <a:p>
            <a:r>
              <a:rPr lang="en-IN" dirty="0"/>
              <a:t>Structured &amp; Unstructured</a:t>
            </a:r>
          </a:p>
          <a:p>
            <a:r>
              <a:rPr lang="en-IN" dirty="0"/>
              <a:t>Individual &amp; Group</a:t>
            </a:r>
          </a:p>
          <a:p>
            <a:r>
              <a:rPr lang="en-IN" dirty="0"/>
              <a:t>General or Specific</a:t>
            </a:r>
          </a:p>
          <a:p>
            <a:r>
              <a:rPr lang="en-IN" dirty="0"/>
              <a:t>Directive &amp; Non-directive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Types of Personal Interviews</a:t>
            </a:r>
          </a:p>
        </p:txBody>
      </p:sp>
    </p:spTree>
    <p:extLst>
      <p:ext uri="{BB962C8B-B14F-4D97-AF65-F5344CB8AC3E}">
        <p14:creationId xmlns:p14="http://schemas.microsoft.com/office/powerpoint/2010/main" val="25902576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16729" y="461899"/>
            <a:ext cx="355917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0" dirty="0">
                <a:solidFill>
                  <a:srgbClr val="252525"/>
                </a:solidFill>
                <a:latin typeface="Arial Black"/>
                <a:cs typeface="Arial Black"/>
              </a:rPr>
              <a:t>INTERVIEW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577085"/>
            <a:ext cx="6940550" cy="4415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u="heavy" spc="-1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Advantages </a:t>
            </a:r>
            <a:r>
              <a:rPr sz="2400" b="1" u="heavy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of </a:t>
            </a:r>
            <a:r>
              <a:rPr sz="2400" b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personal </a:t>
            </a:r>
            <a:r>
              <a:rPr sz="24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interview: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00">
              <a:latin typeface="Times New Roman"/>
              <a:cs typeface="Times New Roman"/>
            </a:endParaRPr>
          </a:p>
          <a:p>
            <a:pPr marL="469900" indent="-457834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More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and in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depth</a:t>
            </a:r>
            <a:r>
              <a:rPr sz="2400" spc="-2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information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28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Interviewer can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overcome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the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resistance by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his skills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290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Greater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flexibility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290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Observation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method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can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also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be</a:t>
            </a:r>
            <a:r>
              <a:rPr sz="2400" spc="-3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applied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28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Personal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information can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be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easily</a:t>
            </a:r>
            <a:r>
              <a:rPr sz="2400" spc="-2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obtained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290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Greater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response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290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Catch spontaneous</a:t>
            </a:r>
            <a:r>
              <a:rPr sz="2400" spc="-3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reaction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290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Language can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be</a:t>
            </a:r>
            <a:r>
              <a:rPr sz="2400" spc="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adapted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28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Can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also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collect supplementary</a:t>
            </a:r>
            <a:r>
              <a:rPr sz="2400" spc="-5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information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70532"/>
            <a:ext cx="10437876" cy="3215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609600"/>
            <a:ext cx="10438130" cy="1369060"/>
          </a:xfrm>
          <a:custGeom>
            <a:avLst/>
            <a:gdLst/>
            <a:ahLst/>
            <a:cxnLst/>
            <a:rect l="l" t="t" r="r" b="b"/>
            <a:pathLst>
              <a:path w="10438130" h="1369060">
                <a:moveTo>
                  <a:pt x="0" y="1368552"/>
                </a:moveTo>
                <a:lnTo>
                  <a:pt x="10437876" y="1368552"/>
                </a:lnTo>
                <a:lnTo>
                  <a:pt x="10437876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8739" y="952880"/>
            <a:ext cx="49904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chemeClr val="tx1"/>
                </a:solidFill>
              </a:rPr>
              <a:t>What </a:t>
            </a:r>
            <a:r>
              <a:rPr sz="3600" spc="-5" dirty="0">
                <a:solidFill>
                  <a:schemeClr val="tx1"/>
                </a:solidFill>
              </a:rPr>
              <a:t>is Data</a:t>
            </a:r>
            <a:r>
              <a:rPr sz="3600" spc="-114" dirty="0">
                <a:solidFill>
                  <a:schemeClr val="tx1"/>
                </a:solidFill>
              </a:rPr>
              <a:t> </a:t>
            </a:r>
            <a:r>
              <a:rPr sz="3600" spc="-5" dirty="0">
                <a:solidFill>
                  <a:schemeClr val="tx1"/>
                </a:solidFill>
              </a:rPr>
              <a:t>Collection?</a:t>
            </a: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2401" y="2309622"/>
            <a:ext cx="11658600" cy="1957715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241300" marR="6985" indent="-229235" algn="just">
              <a:lnSpc>
                <a:spcPct val="88300"/>
              </a:lnSpc>
              <a:spcBef>
                <a:spcPts val="550"/>
              </a:spcBef>
              <a:buSzPct val="96875"/>
              <a:buFont typeface="Wingdings"/>
              <a:buChar char=""/>
              <a:tabLst>
                <a:tab pos="337185" algn="l"/>
              </a:tabLst>
            </a:pPr>
            <a:r>
              <a:rPr sz="3200" spc="-5" dirty="0">
                <a:latin typeface="Trebuchet MS"/>
                <a:cs typeface="Trebuchet MS"/>
              </a:rPr>
              <a:t>It is </a:t>
            </a:r>
            <a:r>
              <a:rPr sz="3200" dirty="0">
                <a:latin typeface="Trebuchet MS"/>
                <a:cs typeface="Trebuchet MS"/>
              </a:rPr>
              <a:t>the </a:t>
            </a:r>
            <a:r>
              <a:rPr sz="3200" spc="-5" dirty="0">
                <a:latin typeface="Trebuchet MS"/>
                <a:cs typeface="Trebuchet MS"/>
              </a:rPr>
              <a:t>process </a:t>
            </a:r>
            <a:r>
              <a:rPr sz="3200" dirty="0">
                <a:latin typeface="Trebuchet MS"/>
                <a:cs typeface="Trebuchet MS"/>
              </a:rPr>
              <a:t>by </a:t>
            </a:r>
            <a:r>
              <a:rPr sz="3200" spc="-5" dirty="0">
                <a:latin typeface="Trebuchet MS"/>
                <a:cs typeface="Trebuchet MS"/>
              </a:rPr>
              <a:t>which </a:t>
            </a:r>
            <a:r>
              <a:rPr sz="3200" dirty="0">
                <a:latin typeface="Trebuchet MS"/>
                <a:cs typeface="Trebuchet MS"/>
              </a:rPr>
              <a:t>the researcher collects  the </a:t>
            </a:r>
            <a:r>
              <a:rPr sz="3200" spc="-5" dirty="0">
                <a:latin typeface="Trebuchet MS"/>
                <a:cs typeface="Trebuchet MS"/>
              </a:rPr>
              <a:t>information needed </a:t>
            </a:r>
            <a:r>
              <a:rPr sz="3200" dirty="0">
                <a:latin typeface="Trebuchet MS"/>
                <a:cs typeface="Trebuchet MS"/>
              </a:rPr>
              <a:t>to answer the research  </a:t>
            </a:r>
            <a:r>
              <a:rPr sz="3200" spc="-5" dirty="0">
                <a:latin typeface="Trebuchet MS"/>
                <a:cs typeface="Trebuchet MS"/>
              </a:rPr>
              <a:t>problem</a:t>
            </a:r>
            <a:endParaRPr sz="3200" dirty="0">
              <a:latin typeface="Trebuchet MS"/>
              <a:cs typeface="Trebuchet MS"/>
            </a:endParaRPr>
          </a:p>
          <a:p>
            <a:pPr marL="241300" marR="5080" indent="-229235" algn="just">
              <a:lnSpc>
                <a:spcPct val="88300"/>
              </a:lnSpc>
              <a:spcBef>
                <a:spcPts val="1195"/>
              </a:spcBef>
              <a:buSzPct val="96875"/>
              <a:buFont typeface="Wingdings"/>
              <a:buChar char=""/>
              <a:tabLst>
                <a:tab pos="337185" algn="l"/>
              </a:tabLst>
            </a:pPr>
            <a:r>
              <a:rPr sz="3200" dirty="0">
                <a:latin typeface="Trebuchet MS"/>
                <a:cs typeface="Trebuchet MS"/>
              </a:rPr>
              <a:t>The task </a:t>
            </a:r>
            <a:r>
              <a:rPr sz="3200" spc="-5" dirty="0">
                <a:latin typeface="Trebuchet MS"/>
                <a:cs typeface="Trebuchet MS"/>
              </a:rPr>
              <a:t>of data </a:t>
            </a:r>
            <a:r>
              <a:rPr sz="3200" dirty="0">
                <a:latin typeface="Trebuchet MS"/>
                <a:cs typeface="Trebuchet MS"/>
              </a:rPr>
              <a:t>collection </a:t>
            </a:r>
            <a:r>
              <a:rPr sz="3200" spc="-5" dirty="0">
                <a:latin typeface="Trebuchet MS"/>
                <a:cs typeface="Trebuchet MS"/>
              </a:rPr>
              <a:t>begins after </a:t>
            </a:r>
            <a:r>
              <a:rPr sz="3200" dirty="0">
                <a:latin typeface="Trebuchet MS"/>
                <a:cs typeface="Trebuchet MS"/>
              </a:rPr>
              <a:t>a  research </a:t>
            </a:r>
            <a:r>
              <a:rPr sz="3200" spc="-5" dirty="0">
                <a:latin typeface="Trebuchet MS"/>
                <a:cs typeface="Trebuchet MS"/>
              </a:rPr>
              <a:t>problem has </a:t>
            </a:r>
            <a:r>
              <a:rPr sz="3200" dirty="0">
                <a:latin typeface="Trebuchet MS"/>
                <a:cs typeface="Trebuchet MS"/>
              </a:rPr>
              <a:t>been </a:t>
            </a:r>
            <a:r>
              <a:rPr sz="3200" spc="-5" dirty="0">
                <a:latin typeface="Trebuchet MS"/>
                <a:cs typeface="Trebuchet MS"/>
              </a:rPr>
              <a:t>defined and </a:t>
            </a:r>
            <a:r>
              <a:rPr sz="3200" dirty="0">
                <a:latin typeface="Trebuchet MS"/>
                <a:cs typeface="Trebuchet MS"/>
              </a:rPr>
              <a:t>research  </a:t>
            </a:r>
            <a:r>
              <a:rPr sz="3200" spc="-5" dirty="0">
                <a:latin typeface="Trebuchet MS"/>
                <a:cs typeface="Trebuchet MS"/>
              </a:rPr>
              <a:t>design chalked</a:t>
            </a:r>
            <a:r>
              <a:rPr sz="3200" spc="5" dirty="0">
                <a:latin typeface="Trebuchet MS"/>
                <a:cs typeface="Trebuchet MS"/>
              </a:rPr>
              <a:t> out</a:t>
            </a:r>
            <a:r>
              <a:rPr sz="3200" spc="5" dirty="0">
                <a:latin typeface="Arial"/>
                <a:cs typeface="Arial"/>
              </a:rPr>
              <a:t>.</a:t>
            </a:r>
            <a:endParaRPr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84320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16729" y="461899"/>
            <a:ext cx="355917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0" dirty="0">
                <a:solidFill>
                  <a:srgbClr val="252525"/>
                </a:solidFill>
                <a:latin typeface="Arial Black"/>
                <a:cs typeface="Arial Black"/>
              </a:rPr>
              <a:t>INTERVIEW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3661"/>
            <a:ext cx="6560820" cy="3464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u="heavy" spc="-1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Disadvantages </a:t>
            </a:r>
            <a:r>
              <a:rPr sz="2400" b="1" u="heavy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of </a:t>
            </a:r>
            <a:r>
              <a:rPr sz="2400" b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personal</a:t>
            </a:r>
            <a:r>
              <a:rPr sz="2400" b="1" u="heavy" spc="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 </a:t>
            </a:r>
            <a:r>
              <a:rPr sz="24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interview: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46990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Expensive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Possibility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of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bias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Certain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respondents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may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not be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approachable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580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More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time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consuming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25" dirty="0">
                <a:solidFill>
                  <a:srgbClr val="464646"/>
                </a:solidFill>
                <a:latin typeface="Calibri"/>
                <a:cs typeface="Calibri"/>
              </a:rPr>
              <a:t>Training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and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selecting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the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field</a:t>
            </a:r>
            <a:r>
              <a:rPr sz="2400" spc="-20" dirty="0">
                <a:solidFill>
                  <a:srgbClr val="464646"/>
                </a:solidFill>
                <a:latin typeface="Calibri"/>
                <a:cs typeface="Calibri"/>
              </a:rPr>
              <a:t> staff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Requirement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of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proper rapport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with</a:t>
            </a:r>
            <a:r>
              <a:rPr sz="2400" spc="-2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respondents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16729" y="461899"/>
            <a:ext cx="355917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0" dirty="0">
                <a:solidFill>
                  <a:srgbClr val="252525"/>
                </a:solidFill>
                <a:latin typeface="Arial Black"/>
                <a:cs typeface="Arial Black"/>
              </a:rPr>
              <a:t>INTERVIEW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3661"/>
            <a:ext cx="4420235" cy="39039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9900" algn="l"/>
              </a:tabLst>
            </a:pPr>
            <a:r>
              <a:rPr sz="2400" b="1" spc="-5" dirty="0">
                <a:solidFill>
                  <a:srgbClr val="464646"/>
                </a:solidFill>
                <a:latin typeface="Calibri"/>
                <a:cs typeface="Calibri"/>
              </a:rPr>
              <a:t>2.	</a:t>
            </a:r>
            <a:r>
              <a:rPr sz="2400" b="1" u="heavy" spc="-2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Telephonic </a:t>
            </a:r>
            <a:r>
              <a:rPr sz="24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Interview: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20" dirty="0">
                <a:solidFill>
                  <a:srgbClr val="464646"/>
                </a:solidFill>
                <a:latin typeface="Calibri"/>
                <a:cs typeface="Calibri"/>
              </a:rPr>
              <a:t>Faster</a:t>
            </a:r>
            <a:r>
              <a:rPr sz="2400" spc="-2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method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Suitable </a:t>
            </a:r>
            <a:r>
              <a:rPr sz="2400" spc="-20" dirty="0">
                <a:solidFill>
                  <a:srgbClr val="464646"/>
                </a:solidFill>
                <a:latin typeface="Calibri"/>
                <a:cs typeface="Calibri"/>
              </a:rPr>
              <a:t>for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long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distances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Cheaper than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personal</a:t>
            </a:r>
            <a:r>
              <a:rPr sz="2400" spc="-5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interview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Simple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and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economical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Higher </a:t>
            </a:r>
            <a:r>
              <a:rPr sz="2400" spc="-25" dirty="0">
                <a:solidFill>
                  <a:srgbClr val="464646"/>
                </a:solidFill>
                <a:latin typeface="Calibri"/>
                <a:cs typeface="Calibri"/>
              </a:rPr>
              <a:t>rate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of</a:t>
            </a:r>
            <a:r>
              <a:rPr sz="2400" spc="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response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Replies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can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be easily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 recorded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No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field </a:t>
            </a:r>
            <a:r>
              <a:rPr sz="2400" spc="-20" dirty="0">
                <a:solidFill>
                  <a:srgbClr val="464646"/>
                </a:solidFill>
                <a:latin typeface="Calibri"/>
                <a:cs typeface="Calibri"/>
              </a:rPr>
              <a:t>staff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is</a:t>
            </a:r>
            <a:r>
              <a:rPr sz="2400" spc="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required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16729" y="461899"/>
            <a:ext cx="355917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0" dirty="0">
                <a:solidFill>
                  <a:srgbClr val="252525"/>
                </a:solidFill>
                <a:latin typeface="Arial Black"/>
                <a:cs typeface="Arial Black"/>
              </a:rPr>
              <a:t>INTERVIEW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3661"/>
            <a:ext cx="6450965" cy="2586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9900" algn="l"/>
              </a:tabLst>
            </a:pPr>
            <a:r>
              <a:rPr sz="2400" b="1" spc="-5" dirty="0">
                <a:solidFill>
                  <a:srgbClr val="464646"/>
                </a:solidFill>
                <a:latin typeface="Calibri"/>
                <a:cs typeface="Calibri"/>
              </a:rPr>
              <a:t>2.	</a:t>
            </a:r>
            <a:r>
              <a:rPr sz="2400" b="1" u="heavy" spc="-2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Telephonic </a:t>
            </a:r>
            <a:r>
              <a:rPr sz="24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Interview </a:t>
            </a:r>
            <a:r>
              <a:rPr sz="2400" b="1" u="heavy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–</a:t>
            </a:r>
            <a:r>
              <a:rPr sz="2400" b="1" u="heavy" spc="2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 </a:t>
            </a:r>
            <a:r>
              <a:rPr sz="2400" b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Demerits: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Interview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duration can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not be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too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 long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Restricted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only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those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having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telephonic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 facility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Questions </a:t>
            </a:r>
            <a:r>
              <a:rPr sz="2400" spc="-20" dirty="0">
                <a:solidFill>
                  <a:srgbClr val="464646"/>
                </a:solidFill>
                <a:latin typeface="Calibri"/>
                <a:cs typeface="Calibri"/>
              </a:rPr>
              <a:t>have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be short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and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the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point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Non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verbal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responses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not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able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to</a:t>
            </a:r>
            <a:r>
              <a:rPr sz="2400" spc="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judge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16729" y="461899"/>
            <a:ext cx="355917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0" dirty="0">
                <a:solidFill>
                  <a:srgbClr val="252525"/>
                </a:solidFill>
                <a:latin typeface="Arial Black"/>
                <a:cs typeface="Arial Black"/>
              </a:rPr>
              <a:t>INTERVIEW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3661"/>
            <a:ext cx="10522585" cy="44191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itchFamily="34" charset="0"/>
              <a:buChar char="•"/>
              <a:tabLst>
                <a:tab pos="469900" algn="l"/>
              </a:tabLst>
            </a:pPr>
            <a:r>
              <a:rPr sz="2800" b="1" spc="-5" dirty="0">
                <a:solidFill>
                  <a:srgbClr val="464646"/>
                </a:solidFill>
                <a:latin typeface="Calibri"/>
                <a:cs typeface="Calibri"/>
              </a:rPr>
              <a:t>3.	</a:t>
            </a:r>
            <a:r>
              <a:rPr lang="en-IN" sz="2800" b="1" spc="-5" dirty="0">
                <a:solidFill>
                  <a:srgbClr val="464646"/>
                </a:solidFill>
                <a:latin typeface="Calibri"/>
                <a:cs typeface="Calibri"/>
              </a:rPr>
              <a:t>Focused </a:t>
            </a:r>
            <a:r>
              <a:rPr sz="28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Group</a:t>
            </a:r>
            <a:r>
              <a:rPr sz="2800" b="1" u="heavy" spc="-2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Interview:</a:t>
            </a:r>
            <a:r>
              <a:rPr lang="en-IN" sz="28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 </a:t>
            </a:r>
            <a:endParaRPr lang="en-IN" sz="2400" b="1" u="heavy" spc="-10" dirty="0">
              <a:solidFill>
                <a:schemeClr val="tx2">
                  <a:lumMod val="10000"/>
                </a:schemeClr>
              </a:solidFill>
              <a:uFill>
                <a:solidFill>
                  <a:srgbClr val="464646"/>
                </a:solidFill>
              </a:uFill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itchFamily="34" charset="0"/>
              <a:buChar char="•"/>
              <a:tabLst>
                <a:tab pos="469900" algn="l"/>
              </a:tabLst>
            </a:pPr>
            <a:r>
              <a:rPr lang="en-IN" sz="2000" dirty="0">
                <a:solidFill>
                  <a:schemeClr val="tx2">
                    <a:lumMod val="10000"/>
                  </a:schemeClr>
                </a:solidFill>
              </a:rPr>
              <a:t>Focus groups are also known as group interviews or group discussions. They are used to understand the attitude or behaviour of the audience. 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itchFamily="34" charset="0"/>
              <a:buChar char="•"/>
              <a:tabLst>
                <a:tab pos="469900" algn="l"/>
              </a:tabLst>
            </a:pPr>
            <a:r>
              <a:rPr lang="en-IN" sz="2000" dirty="0">
                <a:solidFill>
                  <a:schemeClr val="tx2">
                    <a:lumMod val="10000"/>
                  </a:schemeClr>
                </a:solidFill>
              </a:rPr>
              <a:t>Six to twelve individuals are selected and either one or two moderators (those who lead the discussions) are selected. 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itchFamily="34" charset="0"/>
              <a:buChar char="•"/>
              <a:tabLst>
                <a:tab pos="469900" algn="l"/>
              </a:tabLst>
            </a:pPr>
            <a:r>
              <a:rPr lang="en-IN" sz="2000" dirty="0">
                <a:solidFill>
                  <a:schemeClr val="tx2">
                    <a:lumMod val="10000"/>
                  </a:schemeClr>
                </a:solidFill>
              </a:rPr>
              <a:t>If there are two moderators, they will adopt opposite positions. It is the moderator who introduces the topic. Discussion is controlled through these moderators. 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itchFamily="34" charset="0"/>
              <a:buChar char="•"/>
              <a:tabLst>
                <a:tab pos="469900" algn="l"/>
              </a:tabLst>
            </a:pPr>
            <a:r>
              <a:rPr lang="en-IN" sz="2000" dirty="0">
                <a:solidFill>
                  <a:schemeClr val="tx2">
                    <a:lumMod val="10000"/>
                  </a:schemeClr>
                </a:solidFill>
              </a:rPr>
              <a:t>The group is watched from adjacent rooms. There are various devices which are used to record these discussions.</a:t>
            </a:r>
            <a:endParaRPr sz="2000" dirty="0">
              <a:solidFill>
                <a:schemeClr val="tx2">
                  <a:lumMod val="10000"/>
                </a:schemeClr>
              </a:solidFill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solidFill>
                  <a:schemeClr val="tx2">
                    <a:lumMod val="10000"/>
                  </a:schemeClr>
                </a:solidFill>
                <a:cs typeface="Calibri"/>
              </a:rPr>
              <a:t>Number </a:t>
            </a:r>
            <a:r>
              <a:rPr sz="2000" spc="-5" dirty="0">
                <a:solidFill>
                  <a:schemeClr val="tx2">
                    <a:lumMod val="10000"/>
                  </a:schemeClr>
                </a:solidFill>
                <a:cs typeface="Calibri"/>
              </a:rPr>
              <a:t>of </a:t>
            </a:r>
            <a:r>
              <a:rPr sz="2000" dirty="0">
                <a:solidFill>
                  <a:schemeClr val="tx2">
                    <a:lumMod val="10000"/>
                  </a:schemeClr>
                </a:solidFill>
                <a:cs typeface="Calibri"/>
              </a:rPr>
              <a:t>individuals with </a:t>
            </a:r>
            <a:r>
              <a:rPr sz="2000" spc="-10" dirty="0">
                <a:solidFill>
                  <a:schemeClr val="tx2">
                    <a:lumMod val="10000"/>
                  </a:schemeClr>
                </a:solidFill>
                <a:cs typeface="Calibri"/>
              </a:rPr>
              <a:t>common </a:t>
            </a:r>
            <a:r>
              <a:rPr sz="2000" spc="-15" dirty="0">
                <a:solidFill>
                  <a:schemeClr val="tx2">
                    <a:lumMod val="10000"/>
                  </a:schemeClr>
                </a:solidFill>
                <a:cs typeface="Calibri"/>
              </a:rPr>
              <a:t>interest </a:t>
            </a:r>
            <a:r>
              <a:rPr sz="2000" spc="-10" dirty="0">
                <a:solidFill>
                  <a:schemeClr val="tx2">
                    <a:lumMod val="10000"/>
                  </a:schemeClr>
                </a:solidFill>
                <a:cs typeface="Calibri"/>
              </a:rPr>
              <a:t>are</a:t>
            </a:r>
            <a:r>
              <a:rPr sz="2000" spc="-5" dirty="0">
                <a:solidFill>
                  <a:schemeClr val="tx2">
                    <a:lumMod val="10000"/>
                  </a:schemeClr>
                </a:solidFill>
                <a:cs typeface="Calibri"/>
              </a:rPr>
              <a:t> interviewed</a:t>
            </a:r>
            <a:endParaRPr sz="2000" dirty="0">
              <a:solidFill>
                <a:schemeClr val="tx2">
                  <a:lumMod val="10000"/>
                </a:schemeClr>
              </a:solidFill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10" dirty="0">
                <a:solidFill>
                  <a:schemeClr val="tx2">
                    <a:lumMod val="10000"/>
                  </a:schemeClr>
                </a:solidFill>
                <a:cs typeface="Calibri"/>
              </a:rPr>
              <a:t>Free </a:t>
            </a:r>
            <a:r>
              <a:rPr sz="2000" spc="-5" dirty="0">
                <a:solidFill>
                  <a:schemeClr val="tx2">
                    <a:lumMod val="10000"/>
                  </a:schemeClr>
                </a:solidFill>
                <a:cs typeface="Calibri"/>
              </a:rPr>
              <a:t>discussion </a:t>
            </a:r>
            <a:r>
              <a:rPr sz="2000" dirty="0">
                <a:solidFill>
                  <a:schemeClr val="tx2">
                    <a:lumMod val="10000"/>
                  </a:schemeClr>
                </a:solidFill>
                <a:cs typeface="Calibri"/>
              </a:rPr>
              <a:t>is </a:t>
            </a:r>
            <a:r>
              <a:rPr sz="2000" spc="-10" dirty="0">
                <a:solidFill>
                  <a:schemeClr val="tx2">
                    <a:lumMod val="10000"/>
                  </a:schemeClr>
                </a:solidFill>
                <a:cs typeface="Calibri"/>
              </a:rPr>
              <a:t>encouraged</a:t>
            </a:r>
            <a:endParaRPr sz="2000" dirty="0">
              <a:solidFill>
                <a:schemeClr val="tx2">
                  <a:lumMod val="10000"/>
                </a:schemeClr>
              </a:solidFill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10" dirty="0">
                <a:solidFill>
                  <a:schemeClr val="tx2">
                    <a:lumMod val="10000"/>
                  </a:schemeClr>
                </a:solidFill>
                <a:cs typeface="Calibri"/>
              </a:rPr>
              <a:t>Information </a:t>
            </a:r>
            <a:r>
              <a:rPr sz="2000" spc="-15" dirty="0">
                <a:solidFill>
                  <a:schemeClr val="tx2">
                    <a:lumMod val="10000"/>
                  </a:schemeClr>
                </a:solidFill>
                <a:cs typeface="Calibri"/>
              </a:rPr>
              <a:t>may </a:t>
            </a:r>
            <a:r>
              <a:rPr sz="2000" spc="-5" dirty="0">
                <a:solidFill>
                  <a:schemeClr val="tx2">
                    <a:lumMod val="10000"/>
                  </a:schemeClr>
                </a:solidFill>
                <a:cs typeface="Calibri"/>
              </a:rPr>
              <a:t>be obtained </a:t>
            </a:r>
            <a:r>
              <a:rPr sz="2000" spc="-10" dirty="0">
                <a:solidFill>
                  <a:schemeClr val="tx2">
                    <a:lumMod val="10000"/>
                  </a:schemeClr>
                </a:solidFill>
                <a:cs typeface="Calibri"/>
              </a:rPr>
              <a:t>through</a:t>
            </a:r>
            <a:r>
              <a:rPr sz="2000" spc="-15" dirty="0">
                <a:solidFill>
                  <a:schemeClr val="tx2">
                    <a:lumMod val="10000"/>
                  </a:schemeClr>
                </a:solidFill>
                <a:cs typeface="Calibri"/>
              </a:rPr>
              <a:t> </a:t>
            </a:r>
            <a:r>
              <a:rPr sz="2000" spc="-5" dirty="0">
                <a:solidFill>
                  <a:schemeClr val="tx2">
                    <a:lumMod val="10000"/>
                  </a:schemeClr>
                </a:solidFill>
                <a:cs typeface="Calibri"/>
              </a:rPr>
              <a:t>questionnaire</a:t>
            </a:r>
            <a:endParaRPr sz="2000" dirty="0">
              <a:solidFill>
                <a:schemeClr val="tx2">
                  <a:lumMod val="10000"/>
                </a:schemeClr>
              </a:solidFill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solidFill>
                  <a:schemeClr val="tx2">
                    <a:lumMod val="10000"/>
                  </a:schemeClr>
                </a:solidFill>
                <a:cs typeface="Calibri"/>
              </a:rPr>
              <a:t>Eg. </a:t>
            </a:r>
            <a:r>
              <a:rPr sz="2000" spc="-25" dirty="0">
                <a:solidFill>
                  <a:schemeClr val="tx2">
                    <a:lumMod val="10000"/>
                  </a:schemeClr>
                </a:solidFill>
                <a:cs typeface="Calibri"/>
              </a:rPr>
              <a:t>People’s </a:t>
            </a:r>
            <a:r>
              <a:rPr sz="2000" spc="-5" dirty="0">
                <a:solidFill>
                  <a:schemeClr val="tx2">
                    <a:lumMod val="10000"/>
                  </a:schemeClr>
                </a:solidFill>
                <a:cs typeface="Calibri"/>
              </a:rPr>
              <a:t>reaction on public amenities, health </a:t>
            </a:r>
            <a:r>
              <a:rPr sz="2000" spc="-10" dirty="0">
                <a:solidFill>
                  <a:schemeClr val="tx2">
                    <a:lumMod val="10000"/>
                  </a:schemeClr>
                </a:solidFill>
                <a:cs typeface="Calibri"/>
              </a:rPr>
              <a:t>projects, </a:t>
            </a:r>
            <a:r>
              <a:rPr sz="2000" spc="-15" dirty="0">
                <a:solidFill>
                  <a:schemeClr val="tx2">
                    <a:lumMod val="10000"/>
                  </a:schemeClr>
                </a:solidFill>
                <a:cs typeface="Calibri"/>
              </a:rPr>
              <a:t>welfare </a:t>
            </a:r>
            <a:r>
              <a:rPr sz="2000" spc="-5" dirty="0">
                <a:solidFill>
                  <a:schemeClr val="tx2">
                    <a:lumMod val="10000"/>
                  </a:schemeClr>
                </a:solidFill>
                <a:cs typeface="Calibri"/>
              </a:rPr>
              <a:t>schemes, movie  </a:t>
            </a:r>
            <a:r>
              <a:rPr sz="2000" spc="-10" dirty="0">
                <a:solidFill>
                  <a:schemeClr val="tx2">
                    <a:lumMod val="10000"/>
                  </a:schemeClr>
                </a:solidFill>
                <a:cs typeface="Calibri"/>
              </a:rPr>
              <a:t>review</a:t>
            </a:r>
            <a:r>
              <a:rPr sz="2000" spc="-5" dirty="0">
                <a:solidFill>
                  <a:schemeClr val="tx2">
                    <a:lumMod val="10000"/>
                  </a:schemeClr>
                </a:solidFill>
                <a:cs typeface="Calibri"/>
              </a:rPr>
              <a:t> </a:t>
            </a:r>
            <a:r>
              <a:rPr sz="2000" spc="-10" dirty="0">
                <a:solidFill>
                  <a:schemeClr val="tx2">
                    <a:lumMod val="10000"/>
                  </a:schemeClr>
                </a:solidFill>
                <a:cs typeface="Calibri"/>
              </a:rPr>
              <a:t>etc.</a:t>
            </a:r>
            <a:endParaRPr sz="2000" dirty="0">
              <a:solidFill>
                <a:schemeClr val="tx2">
                  <a:lumMod val="10000"/>
                </a:schemeClr>
              </a:solidFill>
              <a:cs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457200"/>
            <a:ext cx="10972800" cy="5943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IN" sz="2900" b="1" u="sng" dirty="0"/>
              <a:t>Advantages of Focus Group</a:t>
            </a:r>
          </a:p>
          <a:p>
            <a:r>
              <a:rPr lang="en-IN" dirty="0"/>
              <a:t>It is used to collect primary information and therefore it can conduct a pilot study also.</a:t>
            </a:r>
          </a:p>
          <a:p>
            <a:r>
              <a:rPr lang="en-IN" dirty="0"/>
              <a:t>Relative cost is not much.</a:t>
            </a:r>
          </a:p>
          <a:p>
            <a:r>
              <a:rPr lang="en-IN" dirty="0"/>
              <a:t>It can be conducted quickly.</a:t>
            </a:r>
          </a:p>
          <a:p>
            <a:r>
              <a:rPr lang="en-IN" dirty="0"/>
              <a:t>It has flexibility.</a:t>
            </a:r>
          </a:p>
          <a:p>
            <a:r>
              <a:rPr lang="en-IN" dirty="0"/>
              <a:t>Moderator can detect the opinion and certificates of those who cannot speak well by facial expression and other non verbal behaviour.</a:t>
            </a:r>
          </a:p>
          <a:p>
            <a:r>
              <a:rPr lang="en-IN" dirty="0"/>
              <a:t>We can get the questionnaire filled up either before or after the discussion.</a:t>
            </a:r>
          </a:p>
          <a:p>
            <a:pPr marL="0" indent="0">
              <a:buNone/>
            </a:pPr>
            <a:r>
              <a:rPr lang="en-IN" sz="2900" b="1" u="sng" dirty="0"/>
              <a:t>Disadvantages of Focus Group</a:t>
            </a:r>
          </a:p>
          <a:p>
            <a:r>
              <a:rPr lang="en-IN" dirty="0"/>
              <a:t>It is inappropriate for gathering quantitative data.</a:t>
            </a:r>
          </a:p>
          <a:p>
            <a:r>
              <a:rPr lang="en-IN" dirty="0"/>
              <a:t>Self appointed group leader may impose his /her opinion on other members. Moderators can restrict people.</a:t>
            </a:r>
          </a:p>
          <a:p>
            <a:r>
              <a:rPr lang="en-IN" dirty="0"/>
              <a:t>t depends heavily on skills of moderator.</a:t>
            </a:r>
          </a:p>
          <a:p>
            <a:r>
              <a:rPr lang="en-IN" dirty="0"/>
              <a:t>Respondents in the focus group may or may not represent the population from which they are drawn.</a:t>
            </a:r>
          </a:p>
          <a:p>
            <a:r>
              <a:rPr lang="en-IN" dirty="0"/>
              <a:t>Recording </a:t>
            </a:r>
            <a:r>
              <a:rPr lang="en-IN" dirty="0" err="1"/>
              <a:t>equipments</a:t>
            </a:r>
            <a:r>
              <a:rPr lang="en-IN" dirty="0"/>
              <a:t> are likely to restrict respondents. Location of recording equipment is very important.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363528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16729" y="461899"/>
            <a:ext cx="355917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0" dirty="0">
                <a:solidFill>
                  <a:srgbClr val="252525"/>
                </a:solidFill>
                <a:latin typeface="Arial Black"/>
                <a:cs typeface="Arial Black"/>
              </a:rPr>
              <a:t>INTERVIEW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3661"/>
            <a:ext cx="10522585" cy="35060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9900" algn="l"/>
              </a:tabLst>
            </a:pPr>
            <a:r>
              <a:rPr lang="en-IN" sz="2400" b="1" spc="-5" dirty="0">
                <a:solidFill>
                  <a:srgbClr val="464646"/>
                </a:solidFill>
                <a:latin typeface="Calibri"/>
                <a:cs typeface="Calibri"/>
              </a:rPr>
              <a:t>4</a:t>
            </a:r>
            <a:r>
              <a:rPr sz="2400" b="1" spc="-5" dirty="0">
                <a:solidFill>
                  <a:srgbClr val="464646"/>
                </a:solidFill>
                <a:latin typeface="Calibri"/>
                <a:cs typeface="Calibri"/>
              </a:rPr>
              <a:t>.	</a:t>
            </a:r>
            <a:r>
              <a:rPr lang="en-IN" sz="2400" b="1" spc="-5" dirty="0">
                <a:solidFill>
                  <a:srgbClr val="464646"/>
                </a:solidFill>
                <a:latin typeface="Calibri"/>
                <a:cs typeface="Calibri"/>
              </a:rPr>
              <a:t>In-depth Interview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IN" sz="2400" dirty="0">
                <a:solidFill>
                  <a:srgbClr val="464646"/>
                </a:solidFill>
                <a:latin typeface="Calibri"/>
                <a:cs typeface="Calibri"/>
              </a:rPr>
              <a:t>Semi-structured approach where respondents opinions, emotions, attitudes, convictions </a:t>
            </a:r>
            <a:r>
              <a:rPr lang="en-IN" sz="2400" dirty="0" err="1">
                <a:solidFill>
                  <a:srgbClr val="464646"/>
                </a:solidFill>
                <a:latin typeface="Calibri"/>
                <a:cs typeface="Calibri"/>
              </a:rPr>
              <a:t>etc</a:t>
            </a:r>
            <a:r>
              <a:rPr lang="en-IN" sz="2400" dirty="0">
                <a:solidFill>
                  <a:srgbClr val="464646"/>
                </a:solidFill>
                <a:latin typeface="Calibri"/>
                <a:cs typeface="Calibri"/>
              </a:rPr>
              <a:t> are sought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IN" sz="2400" dirty="0">
                <a:solidFill>
                  <a:srgbClr val="464646"/>
                </a:solidFill>
                <a:latin typeface="Calibri"/>
                <a:cs typeface="Calibri"/>
              </a:rPr>
              <a:t>Purpose is to get a true picture of the respondent through deep probing into his mind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IN" sz="2400" dirty="0">
                <a:solidFill>
                  <a:srgbClr val="464646"/>
                </a:solidFill>
                <a:latin typeface="Calibri"/>
                <a:cs typeface="Calibri"/>
              </a:rPr>
              <a:t>Requires a through training of the interviewer, a mature understanding of human behaviour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IN" sz="2400" dirty="0"/>
              <a:t>The possibility to collect the specific type of information required</a:t>
            </a: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64463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83030" y="461899"/>
            <a:ext cx="982535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PREREQUISITES </a:t>
            </a:r>
            <a:r>
              <a:rPr sz="4400" dirty="0">
                <a:solidFill>
                  <a:srgbClr val="252525"/>
                </a:solidFill>
                <a:latin typeface="Arial Black"/>
                <a:cs typeface="Arial Black"/>
              </a:rPr>
              <a:t>OF</a:t>
            </a:r>
            <a:r>
              <a:rPr sz="4400" spc="-95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spc="-10" dirty="0">
                <a:solidFill>
                  <a:srgbClr val="252525"/>
                </a:solidFill>
                <a:latin typeface="Arial Black"/>
                <a:cs typeface="Arial Black"/>
              </a:rPr>
              <a:t>INTERVIEW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540129"/>
            <a:ext cx="8182609" cy="3977004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527685" indent="-515620">
              <a:lnSpc>
                <a:spcPct val="100000"/>
              </a:lnSpc>
              <a:spcBef>
                <a:spcPts val="67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Interviewers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should be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carefully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selected,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trained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and</a:t>
            </a:r>
            <a:r>
              <a:rPr sz="2400" spc="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briefed.</a:t>
            </a:r>
            <a:endParaRPr sz="24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58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Honest, sincere, hardworking,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impartial,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 unbiased</a:t>
            </a:r>
            <a:endParaRPr sz="24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Must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possess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technical</a:t>
            </a:r>
            <a:r>
              <a:rPr sz="2400" spc="-3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competence</a:t>
            </a:r>
            <a:endParaRPr sz="24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58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Practical</a:t>
            </a:r>
            <a:r>
              <a:rPr sz="2400" spc="-3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experience</a:t>
            </a:r>
            <a:endParaRPr sz="24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Create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friendly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atmosphere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of trust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and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confidence</a:t>
            </a:r>
            <a:endParaRPr sz="24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58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Recording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responses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accurately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and</a:t>
            </a:r>
            <a:r>
              <a:rPr sz="2400" spc="-4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completely</a:t>
            </a:r>
            <a:endParaRPr sz="24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Interviewer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should not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show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surprise or</a:t>
            </a:r>
            <a:r>
              <a:rPr sz="2400" spc="2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disapproval</a:t>
            </a:r>
            <a:endParaRPr sz="24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Should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not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argue</a:t>
            </a:r>
            <a:endParaRPr sz="24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58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Keep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things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on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track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98588"/>
            <a:ext cx="9623425" cy="105990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0" dirty="0">
                <a:solidFill>
                  <a:srgbClr val="252525"/>
                </a:solidFill>
                <a:latin typeface="Arial Black"/>
                <a:cs typeface="Arial Black"/>
              </a:rPr>
              <a:t>Disadvantages 0f Interview  - </a:t>
            </a:r>
            <a:r>
              <a:rPr sz="2400" spc="-50" dirty="0">
                <a:solidFill>
                  <a:srgbClr val="252525"/>
                </a:solidFill>
                <a:latin typeface="Arial Black"/>
                <a:cs typeface="Arial Black"/>
              </a:rPr>
              <a:t>INADEQUATE</a:t>
            </a:r>
            <a:r>
              <a:rPr sz="2400" spc="-100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2400" dirty="0">
                <a:solidFill>
                  <a:srgbClr val="252525"/>
                </a:solidFill>
                <a:latin typeface="Arial Black"/>
                <a:cs typeface="Arial Black"/>
              </a:rPr>
              <a:t>RESPONSE</a:t>
            </a:r>
            <a:endParaRPr sz="4400" dirty="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3661"/>
            <a:ext cx="8613775" cy="39039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10" dirty="0">
                <a:solidFill>
                  <a:srgbClr val="464646"/>
                </a:solidFill>
                <a:latin typeface="Calibri"/>
                <a:cs typeface="Calibri"/>
              </a:rPr>
              <a:t>Partial </a:t>
            </a:r>
            <a:r>
              <a:rPr sz="2400" b="1" spc="-5" dirty="0">
                <a:solidFill>
                  <a:srgbClr val="464646"/>
                </a:solidFill>
                <a:latin typeface="Calibri"/>
                <a:cs typeface="Calibri"/>
              </a:rPr>
              <a:t>response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Relevant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but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incomplete</a:t>
            </a:r>
            <a:r>
              <a:rPr sz="2400" spc="-4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answer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464646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464646"/>
                </a:solidFill>
                <a:latin typeface="Calibri"/>
                <a:cs typeface="Calibri"/>
              </a:rPr>
              <a:t>Non-response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Respondent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remains</a:t>
            </a:r>
            <a:r>
              <a:rPr sz="2400" spc="-2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silent/refuses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464646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10" dirty="0">
                <a:solidFill>
                  <a:srgbClr val="464646"/>
                </a:solidFill>
                <a:latin typeface="Calibri"/>
                <a:cs typeface="Calibri"/>
              </a:rPr>
              <a:t>Irrelevant </a:t>
            </a:r>
            <a:r>
              <a:rPr sz="2400" b="1" spc="-5" dirty="0">
                <a:solidFill>
                  <a:srgbClr val="464646"/>
                </a:solidFill>
                <a:latin typeface="Calibri"/>
                <a:cs typeface="Calibri"/>
              </a:rPr>
              <a:t>response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Answer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is</a:t>
            </a:r>
            <a:r>
              <a:rPr sz="2400" spc="-3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irrelevant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464646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10" dirty="0">
                <a:solidFill>
                  <a:srgbClr val="464646"/>
                </a:solidFill>
                <a:latin typeface="Calibri"/>
                <a:cs typeface="Calibri"/>
              </a:rPr>
              <a:t>Inaccurate </a:t>
            </a:r>
            <a:r>
              <a:rPr sz="2400" b="1" spc="-5" dirty="0">
                <a:solidFill>
                  <a:srgbClr val="464646"/>
                </a:solidFill>
                <a:latin typeface="Calibri"/>
                <a:cs typeface="Calibri"/>
              </a:rPr>
              <a:t>response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Reply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is</a:t>
            </a:r>
            <a:r>
              <a:rPr sz="2400" spc="-5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biased/distorted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464646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20" dirty="0">
                <a:solidFill>
                  <a:srgbClr val="464646"/>
                </a:solidFill>
                <a:latin typeface="Calibri"/>
                <a:cs typeface="Calibri"/>
              </a:rPr>
              <a:t>Verbalized </a:t>
            </a:r>
            <a:r>
              <a:rPr sz="2400" b="1" spc="-5" dirty="0">
                <a:solidFill>
                  <a:srgbClr val="464646"/>
                </a:solidFill>
                <a:latin typeface="Calibri"/>
                <a:cs typeface="Calibri"/>
              </a:rPr>
              <a:t>response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Respondent’s failure to understand</a:t>
            </a:r>
            <a:r>
              <a:rPr sz="2400" spc="5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question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81680" y="461899"/>
            <a:ext cx="6633209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INTERVIEWER’S</a:t>
            </a:r>
            <a:r>
              <a:rPr sz="4400" spc="-105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dirty="0">
                <a:solidFill>
                  <a:srgbClr val="252525"/>
                </a:solidFill>
                <a:latin typeface="Arial Black"/>
                <a:cs typeface="Arial Black"/>
              </a:rPr>
              <a:t>BIAS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3661"/>
            <a:ext cx="6701155" cy="2147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Interviewer’s own attitude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and</a:t>
            </a:r>
            <a:r>
              <a:rPr sz="2400" spc="2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expectations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464646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Interviewer’s own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 interest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464646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Interviewers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must be selected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and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trained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properly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32097" y="461899"/>
            <a:ext cx="452882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252525"/>
                </a:solidFill>
                <a:latin typeface="Arial Black"/>
                <a:cs typeface="Arial Black"/>
              </a:rPr>
              <a:t>NO</a:t>
            </a:r>
            <a:r>
              <a:rPr sz="4400" spc="-90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dirty="0">
                <a:solidFill>
                  <a:srgbClr val="252525"/>
                </a:solidFill>
                <a:latin typeface="Arial Black"/>
                <a:cs typeface="Arial Black"/>
              </a:rPr>
              <a:t>RESPONSE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3661"/>
            <a:ext cx="10737850" cy="4269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Failure to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obtain responses from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some</a:t>
            </a:r>
            <a:r>
              <a:rPr sz="2400" spc="3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respondents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464646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10" dirty="0">
                <a:solidFill>
                  <a:srgbClr val="464646"/>
                </a:solidFill>
                <a:latin typeface="Calibri"/>
                <a:cs typeface="Calibri"/>
              </a:rPr>
              <a:t>Non-availability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Respondents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are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not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available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at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home/office etc. </a:t>
            </a:r>
            <a:r>
              <a:rPr sz="2400" spc="-40" dirty="0">
                <a:solidFill>
                  <a:srgbClr val="464646"/>
                </a:solidFill>
                <a:latin typeface="Calibri"/>
                <a:cs typeface="Calibri"/>
              </a:rPr>
              <a:t>(busy,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tired,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out  of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 station)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464646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10" dirty="0">
                <a:solidFill>
                  <a:srgbClr val="464646"/>
                </a:solidFill>
                <a:latin typeface="Calibri"/>
                <a:cs typeface="Calibri"/>
              </a:rPr>
              <a:t>Refusal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Refuse to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furnish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information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464646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dirty="0">
                <a:solidFill>
                  <a:srgbClr val="464646"/>
                </a:solidFill>
                <a:latin typeface="Calibri"/>
                <a:cs typeface="Calibri"/>
              </a:rPr>
              <a:t>Inability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: Illness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or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physical</a:t>
            </a:r>
            <a:r>
              <a:rPr sz="2400" spc="-6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disability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464646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dirty="0">
                <a:solidFill>
                  <a:srgbClr val="464646"/>
                </a:solidFill>
                <a:latin typeface="Calibri"/>
                <a:cs typeface="Calibri"/>
              </a:rPr>
              <a:t>Inaccessibility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Due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migration, </a:t>
            </a:r>
            <a:r>
              <a:rPr sz="2400" spc="-20" dirty="0">
                <a:solidFill>
                  <a:srgbClr val="464646"/>
                </a:solidFill>
                <a:latin typeface="Calibri"/>
                <a:cs typeface="Calibri"/>
              </a:rPr>
              <a:t>transfer</a:t>
            </a:r>
            <a:r>
              <a:rPr sz="2400" spc="-7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etc.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73423" y="304800"/>
            <a:ext cx="5161787" cy="3657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1000" y="1524000"/>
            <a:ext cx="3220720" cy="923925"/>
          </a:xfrm>
          <a:prstGeom prst="rect">
            <a:avLst/>
          </a:prstGeom>
          <a:ln w="3175">
            <a:solidFill>
              <a:srgbClr val="252525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217804" marR="212090" algn="ctr">
              <a:lnSpc>
                <a:spcPct val="100000"/>
              </a:lnSpc>
              <a:spcBef>
                <a:spcPts val="240"/>
              </a:spcBef>
            </a:pP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Qualitative </a:t>
            </a:r>
            <a:r>
              <a:rPr sz="1800" b="1" spc="-10" dirty="0">
                <a:solidFill>
                  <a:srgbClr val="252525"/>
                </a:solidFill>
                <a:latin typeface="Calibri"/>
                <a:cs typeface="Calibri"/>
              </a:rPr>
              <a:t>data </a:t>
            </a: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is</a:t>
            </a:r>
            <a:r>
              <a:rPr sz="1800" spc="-5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descriptive  information</a:t>
            </a:r>
            <a:endParaRPr sz="1800">
              <a:latin typeface="Calibri"/>
              <a:cs typeface="Calibri"/>
            </a:endParaRPr>
          </a:p>
          <a:p>
            <a:pPr marL="2540" algn="ctr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(it </a:t>
            </a:r>
            <a:r>
              <a:rPr sz="1800" i="1" spc="-10" dirty="0">
                <a:solidFill>
                  <a:srgbClr val="252525"/>
                </a:solidFill>
                <a:latin typeface="Calibri"/>
                <a:cs typeface="Calibri"/>
              </a:rPr>
              <a:t>describes</a:t>
            </a:r>
            <a:r>
              <a:rPr sz="1800" i="1" spc="3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252525"/>
                </a:solidFill>
                <a:latin typeface="Calibri"/>
                <a:cs typeface="Calibri"/>
              </a:rPr>
              <a:t>something)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82000" y="1563624"/>
            <a:ext cx="3616960" cy="646430"/>
          </a:xfrm>
          <a:prstGeom prst="rect">
            <a:avLst/>
          </a:prstGeom>
          <a:ln w="3175">
            <a:solidFill>
              <a:srgbClr val="252525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725170" marR="351155" indent="-363220">
              <a:lnSpc>
                <a:spcPct val="100000"/>
              </a:lnSpc>
              <a:spcBef>
                <a:spcPts val="240"/>
              </a:spcBef>
            </a:pPr>
            <a:r>
              <a:rPr sz="1800" b="1" spc="-10" dirty="0">
                <a:solidFill>
                  <a:srgbClr val="252525"/>
                </a:solidFill>
                <a:latin typeface="Calibri"/>
                <a:cs typeface="Calibri"/>
              </a:rPr>
              <a:t>Quantitative data</a:t>
            </a: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, </a:t>
            </a:r>
            <a:r>
              <a:rPr sz="1800" dirty="0">
                <a:solidFill>
                  <a:srgbClr val="252525"/>
                </a:solidFill>
                <a:latin typeface="Calibri"/>
                <a:cs typeface="Calibri"/>
              </a:rPr>
              <a:t>is </a:t>
            </a: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numerical  </a:t>
            </a: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information</a:t>
            </a:r>
            <a:r>
              <a:rPr sz="180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(numbers).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05200" y="4267200"/>
            <a:ext cx="3491865" cy="646430"/>
          </a:xfrm>
          <a:prstGeom prst="rect">
            <a:avLst/>
          </a:prstGeom>
          <a:ln w="3175">
            <a:solidFill>
              <a:srgbClr val="252525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449580" marR="132715" indent="-311150">
              <a:lnSpc>
                <a:spcPct val="100000"/>
              </a:lnSpc>
              <a:spcBef>
                <a:spcPts val="245"/>
              </a:spcBef>
            </a:pPr>
            <a:r>
              <a:rPr sz="1800" b="1" spc="-10" dirty="0">
                <a:solidFill>
                  <a:srgbClr val="252525"/>
                </a:solidFill>
                <a:latin typeface="Calibri"/>
                <a:cs typeface="Calibri"/>
              </a:rPr>
              <a:t>Discrete data </a:t>
            </a: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can </a:t>
            </a: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only </a:t>
            </a:r>
            <a:r>
              <a:rPr sz="1800" spc="-25" dirty="0">
                <a:solidFill>
                  <a:srgbClr val="252525"/>
                </a:solidFill>
                <a:latin typeface="Calibri"/>
                <a:cs typeface="Calibri"/>
              </a:rPr>
              <a:t>take </a:t>
            </a: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certain  </a:t>
            </a: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values </a:t>
            </a:r>
            <a:r>
              <a:rPr sz="1800" spc="-20" dirty="0">
                <a:solidFill>
                  <a:srgbClr val="252525"/>
                </a:solidFill>
                <a:latin typeface="Calibri"/>
                <a:cs typeface="Calibri"/>
              </a:rPr>
              <a:t>(like </a:t>
            </a: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whole</a:t>
            </a:r>
            <a:r>
              <a:rPr sz="1800" spc="5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numbers)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96200" y="4267200"/>
            <a:ext cx="2700655" cy="646430"/>
          </a:xfrm>
          <a:prstGeom prst="rect">
            <a:avLst/>
          </a:prstGeom>
          <a:ln w="3175">
            <a:solidFill>
              <a:srgbClr val="252525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153670" marR="144145" indent="8890">
              <a:lnSpc>
                <a:spcPct val="100000"/>
              </a:lnSpc>
              <a:spcBef>
                <a:spcPts val="245"/>
              </a:spcBef>
            </a:pP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Continuous </a:t>
            </a:r>
            <a:r>
              <a:rPr sz="1800" b="1" spc="-10" dirty="0">
                <a:solidFill>
                  <a:srgbClr val="252525"/>
                </a:solidFill>
                <a:latin typeface="Calibri"/>
                <a:cs typeface="Calibri"/>
              </a:rPr>
              <a:t>data </a:t>
            </a: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can </a:t>
            </a:r>
            <a:r>
              <a:rPr sz="1800" spc="-25" dirty="0">
                <a:solidFill>
                  <a:srgbClr val="252525"/>
                </a:solidFill>
                <a:latin typeface="Calibri"/>
                <a:cs typeface="Calibri"/>
              </a:rPr>
              <a:t>take  </a:t>
            </a:r>
            <a:r>
              <a:rPr sz="1800" spc="-15" dirty="0">
                <a:solidFill>
                  <a:srgbClr val="252525"/>
                </a:solidFill>
                <a:latin typeface="Calibri"/>
                <a:cs typeface="Calibri"/>
              </a:rPr>
              <a:t>any </a:t>
            </a: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value (within </a:t>
            </a:r>
            <a:r>
              <a:rPr sz="1800" dirty="0">
                <a:solidFill>
                  <a:srgbClr val="252525"/>
                </a:solidFill>
                <a:latin typeface="Calibri"/>
                <a:cs typeface="Calibri"/>
              </a:rPr>
              <a:t>a</a:t>
            </a: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range)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922AE71-C43D-49B2-A5C9-DE259603E8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37C819-F799-49D4-82A0-4E8162610C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SURVEY thru a Questionnaire</a:t>
            </a:r>
          </a:p>
        </p:txBody>
      </p:sp>
    </p:spTree>
    <p:extLst>
      <p:ext uri="{BB962C8B-B14F-4D97-AF65-F5344CB8AC3E}">
        <p14:creationId xmlns:p14="http://schemas.microsoft.com/office/powerpoint/2010/main" val="7995387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F166B-595D-4F36-B480-DF3701DE5E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E-mail Survey</a:t>
            </a:r>
          </a:p>
          <a:p>
            <a:r>
              <a:rPr lang="en-IN" dirty="0"/>
              <a:t>Social Media Survey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A2EB43-C66B-48C3-A30B-E08F76657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Mail Survey</a:t>
            </a:r>
          </a:p>
        </p:txBody>
      </p:sp>
    </p:spTree>
    <p:extLst>
      <p:ext uri="{BB962C8B-B14F-4D97-AF65-F5344CB8AC3E}">
        <p14:creationId xmlns:p14="http://schemas.microsoft.com/office/powerpoint/2010/main" val="12209143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9294" y="564007"/>
            <a:ext cx="1017460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40" dirty="0">
                <a:solidFill>
                  <a:srgbClr val="252525"/>
                </a:solidFill>
                <a:latin typeface="Arial Black"/>
                <a:cs typeface="Arial Black"/>
              </a:rPr>
              <a:t>PREPARE </a:t>
            </a:r>
            <a:r>
              <a:rPr sz="3200" dirty="0">
                <a:solidFill>
                  <a:srgbClr val="252525"/>
                </a:solidFill>
                <a:latin typeface="Arial Black"/>
                <a:cs typeface="Arial Black"/>
              </a:rPr>
              <a:t>A </a:t>
            </a:r>
            <a:r>
              <a:rPr sz="3200" spc="-5" dirty="0">
                <a:solidFill>
                  <a:srgbClr val="252525"/>
                </a:solidFill>
                <a:latin typeface="Arial Black"/>
                <a:cs typeface="Arial Black"/>
              </a:rPr>
              <a:t>QUESTIONNAIRE </a:t>
            </a:r>
            <a:r>
              <a:rPr sz="3200" dirty="0">
                <a:solidFill>
                  <a:srgbClr val="252525"/>
                </a:solidFill>
                <a:latin typeface="Arial Black"/>
                <a:cs typeface="Arial Black"/>
              </a:rPr>
              <a:t>ON</a:t>
            </a:r>
            <a:r>
              <a:rPr sz="3200" spc="-60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3200" spc="-15" dirty="0">
                <a:solidFill>
                  <a:srgbClr val="252525"/>
                </a:solidFill>
                <a:latin typeface="Arial Black"/>
                <a:cs typeface="Arial Black"/>
              </a:rPr>
              <a:t>FOLLOWING</a:t>
            </a:r>
            <a:endParaRPr sz="320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4011489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9294" y="564007"/>
            <a:ext cx="1017460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40" dirty="0">
                <a:solidFill>
                  <a:srgbClr val="252525"/>
                </a:solidFill>
                <a:latin typeface="Arial Black"/>
                <a:cs typeface="Arial Black"/>
              </a:rPr>
              <a:t>PREPARE </a:t>
            </a:r>
            <a:r>
              <a:rPr sz="3200" dirty="0">
                <a:solidFill>
                  <a:srgbClr val="252525"/>
                </a:solidFill>
                <a:latin typeface="Arial Black"/>
                <a:cs typeface="Arial Black"/>
              </a:rPr>
              <a:t>A </a:t>
            </a:r>
            <a:r>
              <a:rPr sz="3200" spc="-5" dirty="0">
                <a:solidFill>
                  <a:srgbClr val="252525"/>
                </a:solidFill>
                <a:latin typeface="Arial Black"/>
                <a:cs typeface="Arial Black"/>
              </a:rPr>
              <a:t>QUESTIONNAIRE </a:t>
            </a:r>
            <a:r>
              <a:rPr sz="3200" dirty="0">
                <a:solidFill>
                  <a:srgbClr val="252525"/>
                </a:solidFill>
                <a:latin typeface="Arial Black"/>
                <a:cs typeface="Arial Black"/>
              </a:rPr>
              <a:t>ON</a:t>
            </a:r>
            <a:r>
              <a:rPr sz="3200" spc="-60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3200" spc="-15" dirty="0">
                <a:solidFill>
                  <a:srgbClr val="252525"/>
                </a:solidFill>
                <a:latin typeface="Arial Black"/>
                <a:cs typeface="Arial Black"/>
              </a:rPr>
              <a:t>FOLLOWING</a:t>
            </a:r>
            <a:endParaRPr sz="32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0309"/>
            <a:ext cx="8044815" cy="341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Objective of</a:t>
            </a:r>
            <a:r>
              <a:rPr sz="2800" b="1" u="heavy" spc="1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1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research:</a:t>
            </a:r>
            <a:endParaRPr sz="2800">
              <a:latin typeface="Calibri"/>
              <a:cs typeface="Calibri"/>
            </a:endParaRPr>
          </a:p>
          <a:p>
            <a:pPr marL="984885" lvl="1" indent="-515620">
              <a:lnSpc>
                <a:spcPct val="100000"/>
              </a:lnSpc>
              <a:spcBef>
                <a:spcPts val="2625"/>
              </a:spcBef>
              <a:buAutoNum type="arabicPeriod"/>
              <a:tabLst>
                <a:tab pos="984885" algn="l"/>
                <a:tab pos="985519" algn="l"/>
                <a:tab pos="6253480" algn="l"/>
              </a:tabLst>
            </a:pPr>
            <a:r>
              <a:rPr sz="2400" spc="-114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assess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the</a:t>
            </a:r>
            <a:r>
              <a:rPr sz="2400" spc="12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awareness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of</a:t>
            </a:r>
            <a:r>
              <a:rPr sz="2400" u="heavy" spc="-5" dirty="0">
                <a:solidFill>
                  <a:srgbClr val="464646"/>
                </a:solidFill>
                <a:uFill>
                  <a:solidFill>
                    <a:srgbClr val="454545"/>
                  </a:solidFill>
                </a:uFill>
                <a:latin typeface="Calibri"/>
                <a:cs typeface="Calibri"/>
              </a:rPr>
              <a:t> 	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among</a:t>
            </a:r>
            <a:r>
              <a:rPr sz="2400" spc="-8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people</a:t>
            </a:r>
            <a:endParaRPr sz="2400">
              <a:latin typeface="Calibri"/>
              <a:cs typeface="Calibri"/>
            </a:endParaRPr>
          </a:p>
          <a:p>
            <a:pPr marL="984885" lvl="1" indent="-515620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984885" algn="l"/>
                <a:tab pos="985519" algn="l"/>
              </a:tabLst>
            </a:pPr>
            <a:r>
              <a:rPr sz="2400" spc="-114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analyze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the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reasons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behind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unawareness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(if</a:t>
            </a:r>
            <a:r>
              <a:rPr sz="2400" spc="11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any)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50">
              <a:latin typeface="Times New Roman"/>
              <a:cs typeface="Times New Roman"/>
            </a:endParaRPr>
          </a:p>
          <a:p>
            <a:pPr marL="584200" indent="-514350">
              <a:lnSpc>
                <a:spcPct val="100000"/>
              </a:lnSpc>
              <a:buFont typeface="Arial"/>
              <a:buChar char="•"/>
              <a:tabLst>
                <a:tab pos="584200" algn="l"/>
                <a:tab pos="584835" algn="l"/>
              </a:tabLst>
            </a:pPr>
            <a:r>
              <a:rPr sz="28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Decide </a:t>
            </a:r>
            <a:r>
              <a:rPr sz="2800" b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in</a:t>
            </a:r>
            <a:r>
              <a:rPr sz="2800" b="1" u="heavy" spc="2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advance:</a:t>
            </a:r>
            <a:endParaRPr sz="2800">
              <a:latin typeface="Calibri"/>
              <a:cs typeface="Calibri"/>
            </a:endParaRPr>
          </a:p>
          <a:p>
            <a:pPr marL="984885" lvl="1" indent="-515620">
              <a:lnSpc>
                <a:spcPct val="100000"/>
              </a:lnSpc>
              <a:spcBef>
                <a:spcPts val="605"/>
              </a:spcBef>
              <a:buAutoNum type="arabicPeriod"/>
              <a:tabLst>
                <a:tab pos="984885" algn="l"/>
                <a:tab pos="985519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Sample</a:t>
            </a:r>
            <a:r>
              <a:rPr sz="2400" spc="-2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Size</a:t>
            </a:r>
            <a:endParaRPr sz="2400">
              <a:latin typeface="Calibri"/>
              <a:cs typeface="Calibri"/>
            </a:endParaRPr>
          </a:p>
          <a:p>
            <a:pPr marL="984885" lvl="1" indent="-515620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984885" algn="l"/>
                <a:tab pos="985519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Sample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Unit(i.e.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target</a:t>
            </a:r>
            <a:r>
              <a:rPr sz="2400" spc="-7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audience)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33611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7116" y="2550998"/>
            <a:ext cx="9560560" cy="1245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0" spc="-10" dirty="0">
                <a:solidFill>
                  <a:srgbClr val="464646"/>
                </a:solidFill>
                <a:latin typeface="Arial Black"/>
                <a:cs typeface="Arial Black"/>
              </a:rPr>
              <a:t>QUESTIONNAIRE</a:t>
            </a:r>
            <a:endParaRPr sz="800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5062559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82520" y="461899"/>
            <a:ext cx="842772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75" dirty="0">
                <a:solidFill>
                  <a:srgbClr val="252525"/>
                </a:solidFill>
                <a:latin typeface="Arial Black"/>
                <a:cs typeface="Arial Black"/>
              </a:rPr>
              <a:t>WHAT </a:t>
            </a: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IS</a:t>
            </a:r>
            <a:r>
              <a:rPr sz="4400" spc="10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QUESTIONNAIRE?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6710"/>
            <a:ext cx="10439400" cy="1567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05765">
              <a:lnSpc>
                <a:spcPct val="100000"/>
              </a:lnSpc>
              <a:spcBef>
                <a:spcPts val="95"/>
              </a:spcBef>
            </a:pPr>
            <a:r>
              <a:rPr sz="2200" b="1" spc="-90" dirty="0">
                <a:solidFill>
                  <a:srgbClr val="C00000"/>
                </a:solidFill>
                <a:latin typeface="Calibri"/>
                <a:cs typeface="Calibri"/>
              </a:rPr>
              <a:t>“A </a:t>
            </a:r>
            <a:r>
              <a:rPr sz="2200" b="1" spc="-10" dirty="0">
                <a:solidFill>
                  <a:srgbClr val="C00000"/>
                </a:solidFill>
                <a:latin typeface="Calibri"/>
                <a:cs typeface="Calibri"/>
              </a:rPr>
              <a:t>document containing </a:t>
            </a:r>
            <a:r>
              <a:rPr sz="2200" b="1" spc="-5" dirty="0">
                <a:solidFill>
                  <a:srgbClr val="C00000"/>
                </a:solidFill>
                <a:latin typeface="Calibri"/>
                <a:cs typeface="Calibri"/>
              </a:rPr>
              <a:t>set of </a:t>
            </a:r>
            <a:r>
              <a:rPr sz="2200" b="1" spc="-10" dirty="0">
                <a:solidFill>
                  <a:srgbClr val="C00000"/>
                </a:solidFill>
                <a:latin typeface="Calibri"/>
                <a:cs typeface="Calibri"/>
              </a:rPr>
              <a:t>questions </a:t>
            </a:r>
            <a:r>
              <a:rPr sz="2200" b="1" spc="-5" dirty="0">
                <a:solidFill>
                  <a:srgbClr val="C00000"/>
                </a:solidFill>
                <a:latin typeface="Calibri"/>
                <a:cs typeface="Calibri"/>
              </a:rPr>
              <a:t>logically </a:t>
            </a:r>
            <a:r>
              <a:rPr sz="2200" b="1" spc="-20" dirty="0">
                <a:solidFill>
                  <a:srgbClr val="C00000"/>
                </a:solidFill>
                <a:latin typeface="Calibri"/>
                <a:cs typeface="Calibri"/>
              </a:rPr>
              <a:t>related to </a:t>
            </a:r>
            <a:r>
              <a:rPr sz="2200" b="1" spc="-5" dirty="0">
                <a:solidFill>
                  <a:srgbClr val="C00000"/>
                </a:solidFill>
                <a:latin typeface="Calibri"/>
                <a:cs typeface="Calibri"/>
              </a:rPr>
              <a:t>the </a:t>
            </a:r>
            <a:r>
              <a:rPr sz="2200" b="1" spc="-10" dirty="0">
                <a:solidFill>
                  <a:srgbClr val="C00000"/>
                </a:solidFill>
                <a:latin typeface="Calibri"/>
                <a:cs typeface="Calibri"/>
              </a:rPr>
              <a:t>problem </a:t>
            </a:r>
            <a:r>
              <a:rPr sz="2200" b="1" spc="-5" dirty="0">
                <a:solidFill>
                  <a:srgbClr val="C00000"/>
                </a:solidFill>
                <a:latin typeface="Calibri"/>
                <a:cs typeface="Calibri"/>
              </a:rPr>
              <a:t>under</a:t>
            </a:r>
            <a:r>
              <a:rPr sz="2200" b="1" spc="3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200" b="1" spc="-50" dirty="0">
                <a:solidFill>
                  <a:srgbClr val="C00000"/>
                </a:solidFill>
                <a:latin typeface="Calibri"/>
                <a:cs typeface="Calibri"/>
              </a:rPr>
              <a:t>study.”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If the 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questions are filled </a:t>
            </a:r>
            <a:r>
              <a:rPr sz="2200" spc="-15" dirty="0">
                <a:solidFill>
                  <a:srgbClr val="252525"/>
                </a:solidFill>
                <a:latin typeface="Calibri"/>
                <a:cs typeface="Calibri"/>
              </a:rPr>
              <a:t>by 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respondents,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then its 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called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as</a:t>
            </a:r>
            <a:r>
              <a:rPr sz="2200" spc="19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200" spc="-15" dirty="0">
                <a:solidFill>
                  <a:srgbClr val="252525"/>
                </a:solidFill>
                <a:latin typeface="Calibri"/>
                <a:cs typeface="Calibri"/>
              </a:rPr>
              <a:t>‘</a:t>
            </a:r>
            <a:r>
              <a:rPr sz="2200" u="heavy" spc="-15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Calibri"/>
                <a:cs typeface="Calibri"/>
              </a:rPr>
              <a:t>Questionnaire</a:t>
            </a:r>
            <a:r>
              <a:rPr sz="2200" spc="-15" dirty="0">
                <a:solidFill>
                  <a:srgbClr val="252525"/>
                </a:solidFill>
                <a:latin typeface="Calibri"/>
                <a:cs typeface="Calibri"/>
              </a:rPr>
              <a:t>’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If 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filled by </a:t>
            </a:r>
            <a:r>
              <a:rPr sz="2200" spc="-25" dirty="0">
                <a:solidFill>
                  <a:srgbClr val="252525"/>
                </a:solidFill>
                <a:latin typeface="Calibri"/>
                <a:cs typeface="Calibri"/>
              </a:rPr>
              <a:t>interviewer, </a:t>
            </a:r>
            <a:r>
              <a:rPr sz="2200" spc="-20" dirty="0">
                <a:solidFill>
                  <a:srgbClr val="252525"/>
                </a:solidFill>
                <a:latin typeface="Calibri"/>
                <a:cs typeface="Calibri"/>
              </a:rPr>
              <a:t>it’s 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called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as</a:t>
            </a:r>
            <a:r>
              <a:rPr sz="2200" spc="14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‘</a:t>
            </a:r>
            <a:r>
              <a:rPr sz="2200" u="heavy" spc="-10" dirty="0">
                <a:solidFill>
                  <a:srgbClr val="252525"/>
                </a:solidFill>
                <a:uFill>
                  <a:solidFill>
                    <a:srgbClr val="252525"/>
                  </a:solidFill>
                </a:uFill>
                <a:latin typeface="Calibri"/>
                <a:cs typeface="Calibri"/>
              </a:rPr>
              <a:t>Schedule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’</a:t>
            </a:r>
            <a:endParaRPr sz="2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54166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1315" y="1253173"/>
            <a:ext cx="9144000" cy="2387600"/>
          </a:xfrm>
        </p:spPr>
        <p:txBody>
          <a:bodyPr/>
          <a:lstStyle/>
          <a:p>
            <a:r>
              <a:rPr lang="en-IN" altLang="en-US" dirty="0"/>
              <a:t>SURVEY INSTRUMENT-QUESTIONNAIRE</a:t>
            </a:r>
          </a:p>
        </p:txBody>
      </p:sp>
      <p:pic>
        <p:nvPicPr>
          <p:cNvPr id="3" name="Picture 2" descr="downloa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315" y="3641090"/>
            <a:ext cx="10177780" cy="292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29136"/>
      </p:ext>
    </p:ext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25" y="349885"/>
            <a:ext cx="10515600" cy="1035685"/>
          </a:xfrm>
        </p:spPr>
        <p:txBody>
          <a:bodyPr/>
          <a:lstStyle/>
          <a:p>
            <a:pPr marL="571500" indent="-571500">
              <a:buFont typeface="Wingdings" panose="05000000000000000000" charset="0"/>
              <a:buChar char="Ø"/>
            </a:pPr>
            <a:r>
              <a:rPr lang="en-IN" altLang="en-US" b="1" i="1" u="sng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735" y="1375743"/>
            <a:ext cx="10959465" cy="5132372"/>
          </a:xfrm>
        </p:spPr>
        <p:txBody>
          <a:bodyPr>
            <a:normAutofit/>
          </a:bodyPr>
          <a:lstStyle/>
          <a:p>
            <a:r>
              <a:rPr lang="en-IN" altLang="en-US" u="sng" dirty="0"/>
              <a:t>Meaning :-</a:t>
            </a:r>
            <a:r>
              <a:rPr lang="en-IN" altLang="en-US" dirty="0"/>
              <a:t> Questionnaire is the most common research instrument/tool used for data collection under field investigation.</a:t>
            </a:r>
          </a:p>
          <a:p>
            <a:r>
              <a:rPr lang="en-IN" altLang="en-US" u="sng" dirty="0" err="1"/>
              <a:t>Defination</a:t>
            </a:r>
            <a:r>
              <a:rPr lang="en-IN" altLang="en-US" u="sng" dirty="0"/>
              <a:t>:-</a:t>
            </a:r>
            <a:r>
              <a:rPr lang="en-IN" altLang="en-US" dirty="0"/>
              <a:t>According to David J. Luck and Ronald S. Rubin, “</a:t>
            </a:r>
            <a:r>
              <a:rPr lang="en-IN" altLang="en-US" i="1" dirty="0"/>
              <a:t>A questionnaire is simply a formalized schedule to obtain and record </a:t>
            </a:r>
            <a:r>
              <a:rPr lang="en-IN" altLang="en-US" i="1" dirty="0" err="1"/>
              <a:t>secified</a:t>
            </a:r>
            <a:r>
              <a:rPr lang="en-IN" altLang="en-US" i="1" dirty="0"/>
              <a:t> and relevant information with tolerable accuracy and completeness</a:t>
            </a:r>
            <a:r>
              <a:rPr lang="en-IN" altLang="en-US" dirty="0"/>
              <a:t>.”</a:t>
            </a:r>
          </a:p>
          <a:p>
            <a:r>
              <a:rPr lang="en-IN" altLang="en-US" dirty="0"/>
              <a:t>Questionnaire acts as an instrument for collecting uniform and comprehensive information.</a:t>
            </a:r>
          </a:p>
          <a:p>
            <a:r>
              <a:rPr lang="en-IN" altLang="en-US" dirty="0"/>
              <a:t>Questionnaire is normally treated as a tool rather than a method of data collection.</a:t>
            </a:r>
          </a:p>
          <a:p>
            <a:r>
              <a:rPr lang="en-IN" altLang="en-US" dirty="0"/>
              <a:t>Questionnaire is a fairly reliable tool for gathering data from large, varied and scattered groups.</a:t>
            </a:r>
          </a:p>
        </p:txBody>
      </p:sp>
    </p:spTree>
    <p:extLst>
      <p:ext uri="{BB962C8B-B14F-4D97-AF65-F5344CB8AC3E}">
        <p14:creationId xmlns:p14="http://schemas.microsoft.com/office/powerpoint/2010/main" val="18410309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0515" y="364490"/>
            <a:ext cx="11209655" cy="5489605"/>
          </a:xfrm>
        </p:spPr>
        <p:txBody>
          <a:bodyPr>
            <a:noAutofit/>
          </a:bodyPr>
          <a:lstStyle/>
          <a:p>
            <a:r>
              <a:rPr lang="en-IN" altLang="en-US" sz="2300" b="1">
                <a:solidFill>
                  <a:schemeClr val="tx1"/>
                </a:solidFill>
              </a:rPr>
              <a:t>Questionnaire is an intergrated series of questions used for data collection.</a:t>
            </a:r>
          </a:p>
          <a:p>
            <a:r>
              <a:rPr lang="en-IN" altLang="en-US" sz="2300" b="1">
                <a:solidFill>
                  <a:schemeClr val="tx1"/>
                </a:solidFill>
              </a:rPr>
              <a:t>When the questionnaire is handed over to respondents for recording their responses is called as schedule.</a:t>
            </a:r>
            <a:endParaRPr lang="en-IN" altLang="en-US" sz="2300"/>
          </a:p>
          <a:p>
            <a:pPr>
              <a:buFont typeface="Wingdings" panose="05000000000000000000" charset="0"/>
              <a:buChar char="Ø"/>
            </a:pPr>
            <a:r>
              <a:rPr lang="en-IN" altLang="en-US" sz="2300" b="1" i="1" u="sng">
                <a:solidFill>
                  <a:schemeClr val="tx1"/>
                </a:solidFill>
              </a:rPr>
              <a:t>MERITS OF QUESTIONNAIRE </a:t>
            </a:r>
          </a:p>
          <a:p>
            <a:pPr marL="514350" indent="-514350">
              <a:buAutoNum type="arabicPeriod"/>
            </a:pPr>
            <a:r>
              <a:rPr lang="en-IN" altLang="en-US" sz="2300"/>
              <a:t>Collection of comprehensive</a:t>
            </a:r>
          </a:p>
          <a:p>
            <a:pPr marL="514350" indent="-514350">
              <a:buAutoNum type="arabicPeriod"/>
            </a:pPr>
            <a:r>
              <a:rPr lang="en-IN" altLang="en-US" sz="2300"/>
              <a:t>Convenience to researchers &amp; respondents</a:t>
            </a:r>
          </a:p>
          <a:p>
            <a:pPr marL="514350" indent="-514350">
              <a:buAutoNum type="arabicPeriod"/>
            </a:pPr>
            <a:r>
              <a:rPr lang="en-IN" altLang="en-US" sz="2300"/>
              <a:t>Wide geographical coverage in data collection</a:t>
            </a:r>
          </a:p>
          <a:p>
            <a:pPr marL="514350" indent="-514350">
              <a:buAutoNum type="arabicPeriod"/>
            </a:pPr>
            <a:r>
              <a:rPr lang="en-IN" altLang="en-US" sz="2300"/>
              <a:t>Work is simple &amp; easy</a:t>
            </a:r>
          </a:p>
          <a:p>
            <a:pPr marL="514350" indent="-514350">
              <a:buAutoNum type="arabicPeriod"/>
            </a:pPr>
            <a:r>
              <a:rPr lang="en-IN" altLang="en-US" sz="2300"/>
              <a:t>Suitable for collecting data based on personal,emotional matters etc.</a:t>
            </a:r>
          </a:p>
          <a:p>
            <a:pPr marL="514350" indent="-514350">
              <a:buAutoNum type="arabicPeriod"/>
            </a:pPr>
            <a:r>
              <a:rPr lang="en-IN" altLang="en-US" sz="2300"/>
              <a:t>Collection of varied data</a:t>
            </a:r>
          </a:p>
          <a:p>
            <a:pPr marL="514350" indent="-514350">
              <a:buAutoNum type="arabicPeriod"/>
            </a:pPr>
            <a:r>
              <a:rPr lang="en-IN" altLang="en-US" sz="2300"/>
              <a:t>Information in a uniform manner is </a:t>
            </a:r>
            <a:r>
              <a:rPr lang="en-GB" altLang="en-US" sz="2300"/>
              <a:t>available </a:t>
            </a:r>
            <a:endParaRPr lang="en-IN" altLang="en-US" sz="2300"/>
          </a:p>
          <a:p>
            <a:pPr marL="514350" indent="-514350">
              <a:buAutoNum type="arabicPeriod"/>
            </a:pPr>
            <a:r>
              <a:rPr lang="en-IN" altLang="en-US" sz="2300"/>
              <a:t>Collection of quality data easily</a:t>
            </a:r>
          </a:p>
          <a:p>
            <a:pPr marL="514350" indent="-514350">
              <a:buAutoNum type="arabicPeriod"/>
            </a:pPr>
            <a:r>
              <a:rPr lang="en-IN" altLang="en-US" sz="2300"/>
              <a:t>Gives convenience to respondents</a:t>
            </a:r>
          </a:p>
          <a:p>
            <a:pPr marL="514350" indent="-514350">
              <a:buAutoNum type="arabicPeriod"/>
            </a:pPr>
            <a:r>
              <a:rPr lang="en-IN" altLang="en-US" sz="2300"/>
              <a:t>Done in Uniform manner and in structured data.</a:t>
            </a:r>
          </a:p>
        </p:txBody>
      </p:sp>
      <p:pic>
        <p:nvPicPr>
          <p:cNvPr id="2" name="Content Placeholder 1" descr="download (1)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40090" y="1196340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60983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" y="365125"/>
            <a:ext cx="11231880" cy="989330"/>
          </a:xfrm>
        </p:spPr>
        <p:txBody>
          <a:bodyPr/>
          <a:lstStyle/>
          <a:p>
            <a:pPr marL="571500" indent="-571500">
              <a:buFont typeface="Wingdings" panose="05000000000000000000" charset="0"/>
              <a:buChar char="Ø"/>
            </a:pPr>
            <a:r>
              <a:rPr lang="en-IN" altLang="en-US" b="1" i="1" u="sng"/>
              <a:t>IMPORTANCE OF QUESTIONNAIRE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2370667"/>
            <a:ext cx="11231880" cy="4143798"/>
          </a:xfrm>
        </p:spPr>
        <p:txBody>
          <a:bodyPr>
            <a:normAutofit lnSpcReduction="10000"/>
          </a:bodyPr>
          <a:lstStyle/>
          <a:p>
            <a:r>
              <a:rPr lang="en-IN" altLang="en-US"/>
              <a:t>Questionnaire plays an important role in data collection</a:t>
            </a:r>
          </a:p>
          <a:p>
            <a:r>
              <a:rPr lang="en-IN" altLang="en-US"/>
              <a:t>It is one basic tool used for data collection from the respondents.</a:t>
            </a:r>
          </a:p>
          <a:p>
            <a:r>
              <a:rPr lang="en-IN" altLang="en-US"/>
              <a:t>Ample information will be available if the survey is well planned and comprehensive.</a:t>
            </a:r>
          </a:p>
          <a:p>
            <a:r>
              <a:rPr lang="en-IN" altLang="en-US"/>
              <a:t>A good questionnaire serves as the backbone of whole data collection work.</a:t>
            </a:r>
          </a:p>
          <a:p>
            <a:r>
              <a:rPr lang="en-IN" altLang="en-US"/>
              <a:t>There are two types of questionnaire:</a:t>
            </a:r>
          </a:p>
          <a:p>
            <a:pPr marL="0" indent="0">
              <a:buNone/>
            </a:pPr>
            <a:r>
              <a:rPr lang="en-IN" altLang="en-US"/>
              <a:t>(A)Consumer Questionnaire     (B) Trade Questionnaire</a:t>
            </a:r>
          </a:p>
          <a:p>
            <a:r>
              <a:rPr lang="en-IN" altLang="en-US"/>
              <a:t>Consumer questionnaire is used for collecting information from consumers.</a:t>
            </a:r>
          </a:p>
          <a:p>
            <a:r>
              <a:rPr lang="en-IN" altLang="en-US"/>
              <a:t>Trade questionnaire is useful for collecting information from traders.</a:t>
            </a:r>
          </a:p>
        </p:txBody>
      </p:sp>
    </p:spTree>
    <p:extLst>
      <p:ext uri="{BB962C8B-B14F-4D97-AF65-F5344CB8AC3E}">
        <p14:creationId xmlns:p14="http://schemas.microsoft.com/office/powerpoint/2010/main" val="423335726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70532"/>
            <a:ext cx="10437876" cy="3215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609600"/>
            <a:ext cx="10438130" cy="1369060"/>
          </a:xfrm>
          <a:custGeom>
            <a:avLst/>
            <a:gdLst/>
            <a:ahLst/>
            <a:cxnLst/>
            <a:rect l="l" t="t" r="r" b="b"/>
            <a:pathLst>
              <a:path w="10438130" h="1369060">
                <a:moveTo>
                  <a:pt x="0" y="1368552"/>
                </a:moveTo>
                <a:lnTo>
                  <a:pt x="10437876" y="1368552"/>
                </a:lnTo>
                <a:lnTo>
                  <a:pt x="10437876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8739" y="970534"/>
            <a:ext cx="103905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In collecting the data,the </a:t>
            </a:r>
            <a:r>
              <a:rPr sz="3600" dirty="0"/>
              <a:t>researcher </a:t>
            </a:r>
            <a:r>
              <a:rPr sz="3600" spc="-5" dirty="0"/>
              <a:t>must</a:t>
            </a:r>
            <a:r>
              <a:rPr sz="3600" spc="-60" dirty="0"/>
              <a:t> </a:t>
            </a:r>
            <a:r>
              <a:rPr sz="3600" spc="-5" dirty="0"/>
              <a:t>decide:</a:t>
            </a:r>
            <a:endParaRPr sz="3600"/>
          </a:p>
        </p:txBody>
      </p:sp>
      <p:sp>
        <p:nvSpPr>
          <p:cNvPr id="7" name="object 7"/>
          <p:cNvSpPr txBox="1"/>
          <p:nvPr/>
        </p:nvSpPr>
        <p:spPr>
          <a:xfrm>
            <a:off x="759053" y="2215743"/>
            <a:ext cx="5119370" cy="2305685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336550" indent="-324485">
              <a:lnSpc>
                <a:spcPct val="100000"/>
              </a:lnSpc>
              <a:spcBef>
                <a:spcPts val="710"/>
              </a:spcBef>
              <a:buSzPct val="96875"/>
              <a:buFont typeface="Wingdings"/>
              <a:buChar char=""/>
              <a:tabLst>
                <a:tab pos="337185" algn="l"/>
              </a:tabLst>
            </a:pPr>
            <a:r>
              <a:rPr sz="3200" spc="-5" dirty="0">
                <a:latin typeface="Trebuchet MS"/>
                <a:cs typeface="Trebuchet MS"/>
              </a:rPr>
              <a:t>Which data to collect?</a:t>
            </a:r>
            <a:endParaRPr sz="3200" dirty="0">
              <a:latin typeface="Trebuchet MS"/>
              <a:cs typeface="Trebuchet MS"/>
            </a:endParaRPr>
          </a:p>
          <a:p>
            <a:pPr marL="336550" indent="-324485">
              <a:lnSpc>
                <a:spcPct val="100000"/>
              </a:lnSpc>
              <a:spcBef>
                <a:spcPts val="610"/>
              </a:spcBef>
              <a:buSzPct val="96875"/>
              <a:buFont typeface="Wingdings"/>
              <a:buChar char=""/>
              <a:tabLst>
                <a:tab pos="337185" algn="l"/>
              </a:tabLst>
            </a:pPr>
            <a:r>
              <a:rPr sz="3200" spc="-5" dirty="0">
                <a:latin typeface="Trebuchet MS"/>
                <a:cs typeface="Trebuchet MS"/>
              </a:rPr>
              <a:t>How to collect </a:t>
            </a:r>
            <a:r>
              <a:rPr sz="3200" dirty="0">
                <a:latin typeface="Trebuchet MS"/>
                <a:cs typeface="Trebuchet MS"/>
              </a:rPr>
              <a:t>the</a:t>
            </a:r>
            <a:r>
              <a:rPr sz="3200" spc="-4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Data?</a:t>
            </a:r>
            <a:endParaRPr sz="3200" dirty="0">
              <a:latin typeface="Trebuchet MS"/>
              <a:cs typeface="Trebuchet MS"/>
            </a:endParaRPr>
          </a:p>
          <a:p>
            <a:pPr marL="336550" indent="-324485">
              <a:lnSpc>
                <a:spcPct val="100000"/>
              </a:lnSpc>
              <a:spcBef>
                <a:spcPts val="630"/>
              </a:spcBef>
              <a:buSzPct val="96875"/>
              <a:buFont typeface="Wingdings"/>
              <a:buChar char=""/>
              <a:tabLst>
                <a:tab pos="337185" algn="l"/>
              </a:tabLst>
            </a:pPr>
            <a:r>
              <a:rPr sz="3200" spc="-5" dirty="0">
                <a:latin typeface="Trebuchet MS"/>
                <a:cs typeface="Trebuchet MS"/>
              </a:rPr>
              <a:t>Who will collect </a:t>
            </a:r>
            <a:r>
              <a:rPr sz="3200" dirty="0">
                <a:latin typeface="Trebuchet MS"/>
                <a:cs typeface="Trebuchet MS"/>
              </a:rPr>
              <a:t>the</a:t>
            </a:r>
            <a:r>
              <a:rPr sz="3200" spc="-5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Data?</a:t>
            </a:r>
            <a:endParaRPr sz="3200" dirty="0">
              <a:latin typeface="Trebuchet MS"/>
              <a:cs typeface="Trebuchet MS"/>
            </a:endParaRPr>
          </a:p>
          <a:p>
            <a:pPr marL="336550" indent="-324485">
              <a:lnSpc>
                <a:spcPct val="100000"/>
              </a:lnSpc>
              <a:spcBef>
                <a:spcPts val="740"/>
              </a:spcBef>
              <a:buSzPct val="96875"/>
              <a:buFont typeface="Wingdings"/>
              <a:buChar char=""/>
              <a:tabLst>
                <a:tab pos="337185" algn="l"/>
              </a:tabLst>
            </a:pPr>
            <a:r>
              <a:rPr sz="3200" spc="-5" dirty="0">
                <a:latin typeface="Trebuchet MS"/>
                <a:cs typeface="Trebuchet MS"/>
              </a:rPr>
              <a:t>When to collect </a:t>
            </a:r>
            <a:r>
              <a:rPr sz="3200" dirty="0">
                <a:latin typeface="Trebuchet MS"/>
                <a:cs typeface="Trebuchet MS"/>
              </a:rPr>
              <a:t>the</a:t>
            </a:r>
            <a:r>
              <a:rPr sz="3200" spc="-3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Data?</a:t>
            </a:r>
            <a:endParaRPr sz="3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6020706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120015"/>
            <a:ext cx="11096625" cy="1035685"/>
          </a:xfrm>
        </p:spPr>
        <p:txBody>
          <a:bodyPr/>
          <a:lstStyle/>
          <a:p>
            <a:pPr marL="571500" indent="-571500">
              <a:buFont typeface="Wingdings" panose="05000000000000000000" charset="0"/>
              <a:buChar char="Ø"/>
            </a:pPr>
            <a:r>
              <a:rPr lang="en-IN" altLang="en-US" b="1" i="1" u="sng"/>
              <a:t>STEPS IN QUESTIONNAIRE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698" y="1335384"/>
            <a:ext cx="10676921" cy="5522615"/>
          </a:xfrm>
        </p:spPr>
        <p:txBody>
          <a:bodyPr/>
          <a:lstStyle/>
          <a:p>
            <a:r>
              <a:rPr lang="en-IN" altLang="en-US" b="1" dirty="0">
                <a:solidFill>
                  <a:schemeClr val="tx1"/>
                </a:solidFill>
              </a:rPr>
              <a:t>The following steps are used in designing a questionnaire :-</a:t>
            </a:r>
          </a:p>
          <a:p>
            <a:endParaRPr lang="en-IN" altLang="en-US" dirty="0"/>
          </a:p>
          <a:p>
            <a:pPr marL="0" indent="0" algn="ctr">
              <a:buNone/>
            </a:pPr>
            <a:endParaRPr lang="en-IN" altLang="en-US" dirty="0"/>
          </a:p>
        </p:txBody>
      </p:sp>
      <p:sp>
        <p:nvSpPr>
          <p:cNvPr id="4" name="Text Box 3"/>
          <p:cNvSpPr txBox="1"/>
          <p:nvPr/>
        </p:nvSpPr>
        <p:spPr>
          <a:xfrm>
            <a:off x="3094355" y="1552575"/>
            <a:ext cx="47021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 sz="2400" b="1">
                <a:solidFill>
                  <a:srgbClr val="FF0000"/>
                </a:solidFill>
              </a:rPr>
              <a:t>(1) PRELIMINARY DECISIONS</a:t>
            </a:r>
          </a:p>
        </p:txBody>
      </p:sp>
      <p:sp>
        <p:nvSpPr>
          <p:cNvPr id="5" name="Down Arrow 4"/>
          <p:cNvSpPr/>
          <p:nvPr/>
        </p:nvSpPr>
        <p:spPr>
          <a:xfrm>
            <a:off x="5328920" y="2074545"/>
            <a:ext cx="229870" cy="3676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Box 5"/>
          <p:cNvSpPr txBox="1"/>
          <p:nvPr/>
        </p:nvSpPr>
        <p:spPr>
          <a:xfrm>
            <a:off x="3136688" y="2442210"/>
            <a:ext cx="47021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 sz="2400" b="1">
                <a:solidFill>
                  <a:srgbClr val="FF0000"/>
                </a:solidFill>
              </a:rPr>
              <a:t>(2) INFORMAL INTERVIEWING</a:t>
            </a:r>
          </a:p>
        </p:txBody>
      </p:sp>
      <p:sp>
        <p:nvSpPr>
          <p:cNvPr id="7" name="Down Arrow 6"/>
          <p:cNvSpPr/>
          <p:nvPr/>
        </p:nvSpPr>
        <p:spPr>
          <a:xfrm>
            <a:off x="5329555" y="2964180"/>
            <a:ext cx="229870" cy="3676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Box 7"/>
          <p:cNvSpPr txBox="1"/>
          <p:nvPr/>
        </p:nvSpPr>
        <p:spPr>
          <a:xfrm>
            <a:off x="3094355" y="3331845"/>
            <a:ext cx="5176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 sz="2400" b="1">
                <a:solidFill>
                  <a:srgbClr val="FF0000"/>
                </a:solidFill>
              </a:rPr>
              <a:t>(3) DRAFTING QUESTIONNAIRE</a:t>
            </a:r>
          </a:p>
        </p:txBody>
      </p:sp>
      <p:sp>
        <p:nvSpPr>
          <p:cNvPr id="9" name="Down Arrow 8"/>
          <p:cNvSpPr/>
          <p:nvPr/>
        </p:nvSpPr>
        <p:spPr>
          <a:xfrm>
            <a:off x="5330190" y="3853815"/>
            <a:ext cx="229870" cy="3676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Box 9"/>
          <p:cNvSpPr txBox="1"/>
          <p:nvPr/>
        </p:nvSpPr>
        <p:spPr>
          <a:xfrm>
            <a:off x="3093720" y="4171315"/>
            <a:ext cx="47021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 sz="2400" b="1">
                <a:solidFill>
                  <a:srgbClr val="FF0000"/>
                </a:solidFill>
              </a:rPr>
              <a:t>(4) PILOTING QUESTIONNAIRE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5330190" y="4693285"/>
            <a:ext cx="229870" cy="3676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11"/>
          <p:cNvSpPr txBox="1"/>
          <p:nvPr/>
        </p:nvSpPr>
        <p:spPr>
          <a:xfrm>
            <a:off x="3093085" y="5060950"/>
            <a:ext cx="7872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 sz="2400" b="1">
                <a:solidFill>
                  <a:srgbClr val="FF0000"/>
                </a:solidFill>
              </a:rPr>
              <a:t>(5) DECIDING FINAL FORM OF QUESTIONNAIRE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5330190" y="5582920"/>
            <a:ext cx="229870" cy="3676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Box 13"/>
          <p:cNvSpPr txBox="1"/>
          <p:nvPr/>
        </p:nvSpPr>
        <p:spPr>
          <a:xfrm>
            <a:off x="3091815" y="5950585"/>
            <a:ext cx="4703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 sz="2400" b="1">
                <a:solidFill>
                  <a:srgbClr val="FF0000"/>
                </a:solidFill>
              </a:rPr>
              <a:t>(6) FINAL QUESTIONNAIRE</a:t>
            </a:r>
          </a:p>
        </p:txBody>
      </p:sp>
    </p:spTree>
    <p:extLst>
      <p:ext uri="{BB962C8B-B14F-4D97-AF65-F5344CB8AC3E}">
        <p14:creationId xmlns:p14="http://schemas.microsoft.com/office/powerpoint/2010/main" val="11152551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5" grpId="1" animBg="1"/>
      <p:bldP spid="7" grpId="0" animBg="1"/>
      <p:bldP spid="7" grpId="1" animBg="1"/>
      <p:bldP spid="9" grpId="0" animBg="1"/>
      <p:bldP spid="9" grpId="1" animBg="1"/>
      <p:bldP spid="11" grpId="0" animBg="1"/>
      <p:bldP spid="11" grpId="1" animBg="1"/>
      <p:bldP spid="13" grpId="0" animBg="1"/>
      <p:bldP spid="13" grpId="1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Wingdings" panose="05000000000000000000" charset="0"/>
              <a:buChar char="Ø"/>
            </a:pPr>
            <a:r>
              <a:rPr lang="en-IN" altLang="en-US" sz="3555" b="1" i="1" u="sng"/>
              <a:t>FEATURES/REQUIREMENTS/ESSENTIA</a:t>
            </a:r>
            <a:r>
              <a:rPr lang="en-GB" altLang="en-US" sz="3555" b="1" i="1" u="sng"/>
              <a:t>L</a:t>
            </a:r>
            <a:r>
              <a:rPr lang="en-IN" altLang="en-US" sz="3555" b="1" i="1" u="sng"/>
              <a:t>S OF GOOD QUESTIONNAIRE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1555"/>
            <a:ext cx="10779125" cy="389572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IN" altLang="en-US"/>
              <a:t>Short and simple</a:t>
            </a:r>
          </a:p>
          <a:p>
            <a:pPr marL="514350" indent="-514350">
              <a:buAutoNum type="arabicPeriod"/>
            </a:pPr>
            <a:r>
              <a:rPr lang="en-IN" altLang="en-US"/>
              <a:t>Easily understandable by respondents</a:t>
            </a:r>
          </a:p>
          <a:p>
            <a:pPr marL="514350" indent="-514350">
              <a:buAutoNum type="arabicPeriod"/>
            </a:pPr>
            <a:r>
              <a:rPr lang="en-IN" altLang="en-US"/>
              <a:t>Specific and relevant questions</a:t>
            </a:r>
          </a:p>
          <a:p>
            <a:pPr marL="514350" indent="-514350">
              <a:buAutoNum type="arabicPeriod"/>
            </a:pPr>
            <a:r>
              <a:rPr lang="en-IN" altLang="en-US"/>
              <a:t>Types of questions</a:t>
            </a:r>
          </a:p>
          <a:p>
            <a:pPr marL="514350" indent="-514350">
              <a:buAutoNum type="arabicPeriod"/>
            </a:pPr>
            <a:r>
              <a:rPr lang="en-IN" altLang="en-US"/>
              <a:t>Logical arrangements of questions</a:t>
            </a:r>
          </a:p>
          <a:p>
            <a:pPr marL="514350" indent="-514350">
              <a:buAutoNum type="arabicPeriod"/>
            </a:pPr>
            <a:r>
              <a:rPr lang="en-IN" altLang="en-US"/>
              <a:t>Interesting to respondents</a:t>
            </a:r>
          </a:p>
          <a:p>
            <a:pPr marL="514350" indent="-514350">
              <a:buAutoNum type="arabicPeriod"/>
            </a:pPr>
            <a:r>
              <a:rPr lang="en-IN" altLang="en-US"/>
              <a:t>No pressure on respondents memory</a:t>
            </a:r>
          </a:p>
          <a:p>
            <a:pPr marL="514350" indent="-514350">
              <a:buAutoNum type="arabicPeriod"/>
            </a:pPr>
            <a:r>
              <a:rPr lang="en-IN" altLang="en-US"/>
              <a:t>Removing lengthy/personal/confusing questions</a:t>
            </a:r>
          </a:p>
          <a:p>
            <a:pPr marL="514350" indent="-514350">
              <a:buAutoNum type="arabicPeriod"/>
            </a:pPr>
            <a:r>
              <a:rPr lang="en-IN" altLang="en-US"/>
              <a:t>Avoiding questions involving motives</a:t>
            </a:r>
          </a:p>
        </p:txBody>
      </p:sp>
      <p:pic>
        <p:nvPicPr>
          <p:cNvPr id="4" name="Content Placeholder 3" descr="download (1)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82510" y="2281555"/>
            <a:ext cx="4368800" cy="262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95697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0035" y="2152952"/>
            <a:ext cx="11074400" cy="4024328"/>
          </a:xfrm>
        </p:spPr>
        <p:txBody>
          <a:bodyPr/>
          <a:lstStyle/>
          <a:p>
            <a:pPr marL="0" indent="0">
              <a:buNone/>
            </a:pPr>
            <a:r>
              <a:rPr lang="en-IN" altLang="en-US"/>
              <a:t>10.  Providing adequate space for answers</a:t>
            </a:r>
          </a:p>
          <a:p>
            <a:pPr marL="0" indent="0">
              <a:buNone/>
            </a:pPr>
            <a:r>
              <a:rPr lang="en-IN" altLang="en-US"/>
              <a:t>11.  Proper numbering of questions</a:t>
            </a:r>
          </a:p>
          <a:p>
            <a:pPr marL="0" indent="0">
              <a:buNone/>
            </a:pPr>
            <a:r>
              <a:rPr lang="en-IN" altLang="en-US"/>
              <a:t>12.  Avoiding embarrasment to respondents</a:t>
            </a:r>
          </a:p>
          <a:p>
            <a:pPr marL="0" indent="0">
              <a:buNone/>
            </a:pPr>
            <a:r>
              <a:rPr lang="en-IN" altLang="en-US"/>
              <a:t>13.  Avoiding introducing bias through questionnaire</a:t>
            </a:r>
          </a:p>
          <a:p>
            <a:pPr marL="0" indent="0">
              <a:buNone/>
            </a:pPr>
            <a:r>
              <a:rPr lang="en-IN" altLang="en-US"/>
              <a:t>14.  Purpose of inquiry should be made clear to respondents</a:t>
            </a:r>
          </a:p>
          <a:p>
            <a:pPr marL="0" indent="0">
              <a:buNone/>
            </a:pPr>
            <a:r>
              <a:rPr lang="en-IN" altLang="en-US"/>
              <a:t>15.  Making questionnaire attractive to respondents</a:t>
            </a:r>
          </a:p>
          <a:p>
            <a:pPr marL="0" indent="0">
              <a:buNone/>
            </a:pPr>
            <a:r>
              <a:rPr lang="en-IN" altLang="en-US"/>
              <a:t>16. Pre-testing of questionnaire</a:t>
            </a:r>
          </a:p>
        </p:txBody>
      </p:sp>
      <p:pic>
        <p:nvPicPr>
          <p:cNvPr id="2" name="Content Placeholder 1" descr="download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4196050"/>
            <a:ext cx="5173768" cy="254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47285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61765" y="461899"/>
            <a:ext cx="526986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QUESTIONNAIRE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496423"/>
            <a:ext cx="8157209" cy="4218305"/>
          </a:xfrm>
          <a:prstGeom prst="rect">
            <a:avLst/>
          </a:prstGeom>
        </p:spPr>
        <p:txBody>
          <a:bodyPr vert="horz" wrap="square" lIns="0" tIns="124460" rIns="0" bIns="0" rtlCol="0">
            <a:spAutoFit/>
          </a:bodyPr>
          <a:lstStyle/>
          <a:p>
            <a:pPr marL="2658110" algn="ctr">
              <a:lnSpc>
                <a:spcPct val="100000"/>
              </a:lnSpc>
              <a:spcBef>
                <a:spcPts val="980"/>
              </a:spcBef>
            </a:pPr>
            <a:r>
              <a:rPr sz="3200" b="1" u="heavy" spc="-5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libri"/>
                <a:cs typeface="Calibri"/>
              </a:rPr>
              <a:t>ADVANTAGES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Free from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bias </a:t>
            </a:r>
            <a:r>
              <a:rPr sz="2200" dirty="0">
                <a:solidFill>
                  <a:srgbClr val="252525"/>
                </a:solidFill>
                <a:latin typeface="Calibri"/>
                <a:cs typeface="Calibri"/>
              </a:rPr>
              <a:t>of</a:t>
            </a:r>
            <a:r>
              <a:rPr sz="2200" spc="3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interviewer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Respondents </a:t>
            </a:r>
            <a:r>
              <a:rPr sz="2200" spc="-20" dirty="0">
                <a:solidFill>
                  <a:srgbClr val="252525"/>
                </a:solidFill>
                <a:latin typeface="Calibri"/>
                <a:cs typeface="Calibri"/>
              </a:rPr>
              <a:t>have 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adequate</a:t>
            </a:r>
            <a:r>
              <a:rPr sz="2200" spc="5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time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5" dirty="0">
                <a:solidFill>
                  <a:srgbClr val="252525"/>
                </a:solidFill>
                <a:latin typeface="Calibri"/>
                <a:cs typeface="Calibri"/>
              </a:rPr>
              <a:t>Large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samples </a:t>
            </a:r>
            <a:r>
              <a:rPr sz="2200" spc="-15" dirty="0">
                <a:solidFill>
                  <a:srgbClr val="252525"/>
                </a:solidFill>
                <a:latin typeface="Calibri"/>
                <a:cs typeface="Calibri"/>
              </a:rPr>
              <a:t>can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be used </a:t>
            </a:r>
            <a:r>
              <a:rPr sz="2200" spc="-20" dirty="0">
                <a:solidFill>
                  <a:srgbClr val="252525"/>
                </a:solidFill>
                <a:latin typeface="Calibri"/>
                <a:cs typeface="Calibri"/>
              </a:rPr>
              <a:t>to </a:t>
            </a:r>
            <a:r>
              <a:rPr sz="2200" spc="-15" dirty="0">
                <a:solidFill>
                  <a:srgbClr val="252525"/>
                </a:solidFill>
                <a:latin typeface="Calibri"/>
                <a:cs typeface="Calibri"/>
              </a:rPr>
              <a:t>get 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more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dependable and reliable</a:t>
            </a:r>
            <a:r>
              <a:rPr sz="2200" spc="21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200" spc="-20" dirty="0">
                <a:solidFill>
                  <a:srgbClr val="252525"/>
                </a:solidFill>
                <a:latin typeface="Calibri"/>
                <a:cs typeface="Calibri"/>
              </a:rPr>
              <a:t>data</a:t>
            </a:r>
            <a:endParaRPr sz="2200">
              <a:latin typeface="Calibri"/>
              <a:cs typeface="Calibri"/>
            </a:endParaRPr>
          </a:p>
          <a:p>
            <a:pPr marL="2657475" algn="ctr">
              <a:lnSpc>
                <a:spcPct val="100000"/>
              </a:lnSpc>
              <a:spcBef>
                <a:spcPts val="2145"/>
              </a:spcBef>
            </a:pPr>
            <a:r>
              <a:rPr sz="3200" b="1" u="heavy" spc="-5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Calibri"/>
                <a:cs typeface="Calibri"/>
              </a:rPr>
              <a:t>DISADVANTAGES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Used only when 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respondent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is </a:t>
            </a:r>
            <a:r>
              <a:rPr sz="2200" spc="-15" dirty="0">
                <a:solidFill>
                  <a:srgbClr val="252525"/>
                </a:solidFill>
                <a:latin typeface="Calibri"/>
                <a:cs typeface="Calibri"/>
              </a:rPr>
              <a:t>educated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and</a:t>
            </a:r>
            <a:r>
              <a:rPr sz="2200" spc="10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200" spc="-15" dirty="0">
                <a:solidFill>
                  <a:srgbClr val="252525"/>
                </a:solidFill>
                <a:latin typeface="Calibri"/>
                <a:cs typeface="Calibri"/>
              </a:rPr>
              <a:t>cooperating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Control over questionnaire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is 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lost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once it is</a:t>
            </a:r>
            <a:r>
              <a:rPr sz="2200" spc="5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sent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Inflexibility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solidFill>
                  <a:srgbClr val="252525"/>
                </a:solidFill>
                <a:latin typeface="Calibri"/>
                <a:cs typeface="Calibri"/>
              </a:rPr>
              <a:t>Time </a:t>
            </a:r>
            <a:r>
              <a:rPr sz="2200" spc="-5" dirty="0">
                <a:solidFill>
                  <a:srgbClr val="252525"/>
                </a:solidFill>
                <a:latin typeface="Calibri"/>
                <a:cs typeface="Calibri"/>
              </a:rPr>
              <a:t>and</a:t>
            </a:r>
            <a:r>
              <a:rPr sz="2200" spc="1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200" spc="-15" dirty="0">
                <a:solidFill>
                  <a:srgbClr val="252525"/>
                </a:solidFill>
                <a:latin typeface="Calibri"/>
                <a:cs typeface="Calibri"/>
              </a:rPr>
              <a:t>cost</a:t>
            </a:r>
            <a:endParaRPr sz="2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80284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461899"/>
            <a:ext cx="855472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QUESTION</a:t>
            </a:r>
            <a:r>
              <a:rPr sz="4400" spc="-95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CONSTRUCTION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523961"/>
            <a:ext cx="4519295" cy="2075180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469900" indent="-457834">
              <a:lnSpc>
                <a:spcPct val="100000"/>
              </a:lnSpc>
              <a:spcBef>
                <a:spcPts val="77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Question</a:t>
            </a:r>
            <a:r>
              <a:rPr sz="2800" spc="2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800" spc="-15" dirty="0">
                <a:solidFill>
                  <a:srgbClr val="464646"/>
                </a:solidFill>
                <a:latin typeface="Calibri"/>
                <a:cs typeface="Calibri"/>
              </a:rPr>
              <a:t>Relevance</a:t>
            </a:r>
            <a:endParaRPr sz="28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67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Question</a:t>
            </a:r>
            <a:r>
              <a:rPr sz="2800" spc="2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800" spc="-35" dirty="0">
                <a:solidFill>
                  <a:srgbClr val="464646"/>
                </a:solidFill>
                <a:latin typeface="Calibri"/>
                <a:cs typeface="Calibri"/>
              </a:rPr>
              <a:t>Wording</a:t>
            </a:r>
            <a:endParaRPr sz="28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67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800" spc="-35" dirty="0">
                <a:solidFill>
                  <a:srgbClr val="464646"/>
                </a:solidFill>
                <a:latin typeface="Calibri"/>
                <a:cs typeface="Calibri"/>
              </a:rPr>
              <a:t>Types </a:t>
            </a:r>
            <a:r>
              <a:rPr sz="2800" spc="-5" dirty="0">
                <a:solidFill>
                  <a:srgbClr val="464646"/>
                </a:solidFill>
                <a:latin typeface="Calibri"/>
                <a:cs typeface="Calibri"/>
              </a:rPr>
              <a:t>of</a:t>
            </a:r>
            <a:r>
              <a:rPr sz="2800" spc="3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questions</a:t>
            </a:r>
            <a:endParaRPr sz="28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670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Question </a:t>
            </a:r>
            <a:r>
              <a:rPr sz="2800" spc="-15" dirty="0">
                <a:solidFill>
                  <a:srgbClr val="464646"/>
                </a:solidFill>
                <a:latin typeface="Calibri"/>
                <a:cs typeface="Calibri"/>
              </a:rPr>
              <a:t>order </a:t>
            </a:r>
            <a:r>
              <a:rPr sz="2800" spc="-5" dirty="0">
                <a:solidFill>
                  <a:srgbClr val="464646"/>
                </a:solidFill>
                <a:latin typeface="Calibri"/>
                <a:cs typeface="Calibri"/>
              </a:rPr>
              <a:t>or</a:t>
            </a:r>
            <a:r>
              <a:rPr sz="2800" spc="1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sequence</a:t>
            </a:r>
            <a:endParaRPr sz="2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77632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461899"/>
            <a:ext cx="855472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QUESTION</a:t>
            </a:r>
            <a:r>
              <a:rPr sz="4400" spc="-95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CONSTRUCTION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0309"/>
            <a:ext cx="9048115" cy="39681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9900" algn="l"/>
              </a:tabLst>
            </a:pPr>
            <a:r>
              <a:rPr sz="2800" b="1" spc="-5" dirty="0">
                <a:solidFill>
                  <a:srgbClr val="464646"/>
                </a:solidFill>
                <a:latin typeface="Calibri"/>
                <a:cs typeface="Calibri"/>
              </a:rPr>
              <a:t>1.	</a:t>
            </a:r>
            <a:r>
              <a:rPr sz="28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Question</a:t>
            </a:r>
            <a:r>
              <a:rPr sz="2800" b="1" u="heavy" spc="1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1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Relevance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Should be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relevant to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research</a:t>
            </a:r>
            <a:r>
              <a:rPr sz="2400" spc="2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objectives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Question should be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able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answer research</a:t>
            </a:r>
            <a:r>
              <a:rPr sz="2400" spc="3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problem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Single question </a:t>
            </a:r>
            <a:r>
              <a:rPr sz="2400" spc="-20" dirty="0">
                <a:solidFill>
                  <a:srgbClr val="464646"/>
                </a:solidFill>
                <a:latin typeface="Calibri"/>
                <a:cs typeface="Calibri"/>
              </a:rPr>
              <a:t>may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not be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able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answer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problem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or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attain</a:t>
            </a:r>
            <a:r>
              <a:rPr sz="2400" spc="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objective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Respondents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should know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the</a:t>
            </a:r>
            <a:r>
              <a:rPr sz="2400" spc="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answer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Question should not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test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respondents recall</a:t>
            </a:r>
            <a:r>
              <a:rPr sz="2400" spc="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ability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Should be easily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understandable.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Should be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specific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276359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461899"/>
            <a:ext cx="855472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QUESTION</a:t>
            </a:r>
            <a:r>
              <a:rPr sz="4400" spc="-95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CONSTRUCTION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0309"/>
            <a:ext cx="10260330" cy="405002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27685" algn="l"/>
              </a:tabLst>
            </a:pPr>
            <a:r>
              <a:rPr sz="2800" b="1" spc="-5" dirty="0">
                <a:solidFill>
                  <a:srgbClr val="464646"/>
                </a:solidFill>
                <a:latin typeface="Calibri"/>
                <a:cs typeface="Calibri"/>
              </a:rPr>
              <a:t>2.	</a:t>
            </a:r>
            <a:r>
              <a:rPr sz="28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Question</a:t>
            </a:r>
            <a:r>
              <a:rPr sz="2800" b="1" u="heavy" spc="1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3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Wording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15" dirty="0">
                <a:solidFill>
                  <a:srgbClr val="464646"/>
                </a:solidFill>
                <a:latin typeface="Calibri"/>
                <a:cs typeface="Calibri"/>
              </a:rPr>
              <a:t>Vocabulary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: Use of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common</a:t>
            </a:r>
            <a:r>
              <a:rPr sz="2200" spc="7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vocabulary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10" dirty="0">
                <a:solidFill>
                  <a:srgbClr val="464646"/>
                </a:solidFill>
                <a:latin typeface="Calibri"/>
                <a:cs typeface="Calibri"/>
              </a:rPr>
              <a:t>Exactness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: Do </a:t>
            </a:r>
            <a:r>
              <a:rPr sz="2200" spc="-15" dirty="0">
                <a:solidFill>
                  <a:srgbClr val="464646"/>
                </a:solidFill>
                <a:latin typeface="Calibri"/>
                <a:cs typeface="Calibri"/>
              </a:rPr>
              <a:t>you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usually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go </a:t>
            </a:r>
            <a:r>
              <a:rPr sz="2200" spc="-20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gym? </a:t>
            </a:r>
            <a:r>
              <a:rPr sz="2200" b="1" i="1" u="heavy" spc="-3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Vs.</a:t>
            </a:r>
            <a:r>
              <a:rPr sz="2200" b="1" i="1" spc="-3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How many </a:t>
            </a:r>
            <a:r>
              <a:rPr sz="2200" spc="-20" dirty="0">
                <a:solidFill>
                  <a:srgbClr val="464646"/>
                </a:solidFill>
                <a:latin typeface="Calibri"/>
                <a:cs typeface="Calibri"/>
              </a:rPr>
              <a:t>days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in a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week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do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you go </a:t>
            </a:r>
            <a:r>
              <a:rPr sz="2200" spc="-20" dirty="0">
                <a:solidFill>
                  <a:srgbClr val="464646"/>
                </a:solidFill>
                <a:latin typeface="Calibri"/>
                <a:cs typeface="Calibri"/>
              </a:rPr>
              <a:t>to</a:t>
            </a:r>
            <a:r>
              <a:rPr sz="2200" spc="37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gym?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464646"/>
                </a:solidFill>
                <a:latin typeface="Calibri"/>
                <a:cs typeface="Calibri"/>
              </a:rPr>
              <a:t>Simplicity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: Simple </a:t>
            </a:r>
            <a:r>
              <a:rPr sz="2200" spc="-15" dirty="0">
                <a:solidFill>
                  <a:srgbClr val="464646"/>
                </a:solidFill>
                <a:latin typeface="Calibri"/>
                <a:cs typeface="Calibri"/>
              </a:rPr>
              <a:t>words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and </a:t>
            </a:r>
            <a:r>
              <a:rPr sz="2200" spc="-15" dirty="0">
                <a:solidFill>
                  <a:srgbClr val="464646"/>
                </a:solidFill>
                <a:latin typeface="Calibri"/>
                <a:cs typeface="Calibri"/>
              </a:rPr>
              <a:t>sentence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construction, </a:t>
            </a:r>
            <a:r>
              <a:rPr sz="2200" spc="-15" dirty="0">
                <a:solidFill>
                  <a:srgbClr val="464646"/>
                </a:solidFill>
                <a:latin typeface="Calibri"/>
                <a:cs typeface="Calibri"/>
              </a:rPr>
              <a:t>avoid</a:t>
            </a:r>
            <a:r>
              <a:rPr sz="2200" spc="2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jargons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10" dirty="0">
                <a:solidFill>
                  <a:srgbClr val="464646"/>
                </a:solidFill>
                <a:latin typeface="Calibri"/>
                <a:cs typeface="Calibri"/>
              </a:rPr>
              <a:t>Neutrality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Should not cause undue influence. </a:t>
            </a:r>
            <a:r>
              <a:rPr sz="2200" b="1" i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E.g.</a:t>
            </a:r>
            <a:r>
              <a:rPr sz="2200" b="1" i="1" spc="-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i="1" spc="-60" dirty="0">
                <a:solidFill>
                  <a:srgbClr val="464646"/>
                </a:solidFill>
                <a:latin typeface="Calibri"/>
                <a:cs typeface="Calibri"/>
              </a:rPr>
              <a:t>You </a:t>
            </a:r>
            <a:r>
              <a:rPr sz="2200" i="1" spc="-15" dirty="0">
                <a:solidFill>
                  <a:srgbClr val="464646"/>
                </a:solidFill>
                <a:latin typeface="Calibri"/>
                <a:cs typeface="Calibri"/>
              </a:rPr>
              <a:t>prefer </a:t>
            </a:r>
            <a:r>
              <a:rPr sz="2200" i="1" spc="-5" dirty="0">
                <a:solidFill>
                  <a:srgbClr val="464646"/>
                </a:solidFill>
                <a:latin typeface="Calibri"/>
                <a:cs typeface="Calibri"/>
              </a:rPr>
              <a:t>Bru </a:t>
            </a:r>
            <a:r>
              <a:rPr sz="2200" i="1" spc="-10" dirty="0">
                <a:solidFill>
                  <a:srgbClr val="464646"/>
                </a:solidFill>
                <a:latin typeface="Calibri"/>
                <a:cs typeface="Calibri"/>
              </a:rPr>
              <a:t>over </a:t>
            </a:r>
            <a:r>
              <a:rPr sz="2200" i="1" spc="-15" dirty="0">
                <a:solidFill>
                  <a:srgbClr val="464646"/>
                </a:solidFill>
                <a:latin typeface="Calibri"/>
                <a:cs typeface="Calibri"/>
              </a:rPr>
              <a:t>Nescafe,</a:t>
            </a:r>
            <a:r>
              <a:rPr sz="2200" i="1" spc="3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i="1" spc="-10" dirty="0">
                <a:solidFill>
                  <a:srgbClr val="464646"/>
                </a:solidFill>
                <a:latin typeface="Calibri"/>
                <a:cs typeface="Calibri"/>
              </a:rPr>
              <a:t>right?</a:t>
            </a:r>
            <a:endParaRPr sz="22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5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10" dirty="0">
                <a:solidFill>
                  <a:srgbClr val="464646"/>
                </a:solidFill>
                <a:latin typeface="Calibri"/>
                <a:cs typeface="Calibri"/>
              </a:rPr>
              <a:t>Presumption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Shouldn’t presume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about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respondent </a:t>
            </a:r>
            <a:r>
              <a:rPr sz="2200" b="1" i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E.g.</a:t>
            </a:r>
            <a:r>
              <a:rPr sz="2200" b="1" i="1" spc="-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i="1" spc="-10" dirty="0">
                <a:solidFill>
                  <a:srgbClr val="464646"/>
                </a:solidFill>
                <a:latin typeface="Calibri"/>
                <a:cs typeface="Calibri"/>
              </a:rPr>
              <a:t>How </a:t>
            </a:r>
            <a:r>
              <a:rPr sz="2200" i="1" spc="-15" dirty="0">
                <a:solidFill>
                  <a:srgbClr val="464646"/>
                </a:solidFill>
                <a:latin typeface="Calibri"/>
                <a:cs typeface="Calibri"/>
              </a:rPr>
              <a:t>many </a:t>
            </a:r>
            <a:r>
              <a:rPr sz="2200" i="1" spc="-10" dirty="0">
                <a:solidFill>
                  <a:srgbClr val="464646"/>
                </a:solidFill>
                <a:latin typeface="Calibri"/>
                <a:cs typeface="Calibri"/>
              </a:rPr>
              <a:t>times </a:t>
            </a:r>
            <a:r>
              <a:rPr sz="2200" i="1" spc="-5" dirty="0">
                <a:solidFill>
                  <a:srgbClr val="464646"/>
                </a:solidFill>
                <a:latin typeface="Calibri"/>
                <a:cs typeface="Calibri"/>
              </a:rPr>
              <a:t>a </a:t>
            </a:r>
            <a:r>
              <a:rPr sz="2200" i="1" spc="-10" dirty="0">
                <a:solidFill>
                  <a:srgbClr val="464646"/>
                </a:solidFill>
                <a:latin typeface="Calibri"/>
                <a:cs typeface="Calibri"/>
              </a:rPr>
              <a:t>day </a:t>
            </a:r>
            <a:r>
              <a:rPr sz="2200" i="1" spc="-5" dirty="0">
                <a:solidFill>
                  <a:srgbClr val="464646"/>
                </a:solidFill>
                <a:latin typeface="Calibri"/>
                <a:cs typeface="Calibri"/>
              </a:rPr>
              <a:t>do </a:t>
            </a:r>
            <a:r>
              <a:rPr sz="2200" i="1" spc="-10" dirty="0">
                <a:solidFill>
                  <a:srgbClr val="464646"/>
                </a:solidFill>
                <a:latin typeface="Calibri"/>
                <a:cs typeface="Calibri"/>
              </a:rPr>
              <a:t>you  </a:t>
            </a:r>
            <a:r>
              <a:rPr sz="2200" i="1" spc="-5" dirty="0">
                <a:solidFill>
                  <a:srgbClr val="464646"/>
                </a:solidFill>
                <a:latin typeface="Calibri"/>
                <a:cs typeface="Calibri"/>
              </a:rPr>
              <a:t>drink </a:t>
            </a:r>
            <a:r>
              <a:rPr sz="2200" i="1" spc="-15" dirty="0">
                <a:solidFill>
                  <a:srgbClr val="464646"/>
                </a:solidFill>
                <a:latin typeface="Calibri"/>
                <a:cs typeface="Calibri"/>
              </a:rPr>
              <a:t>coffee?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464646"/>
                </a:solidFill>
                <a:latin typeface="Calibri"/>
                <a:cs typeface="Calibri"/>
              </a:rPr>
              <a:t>Hypothetical </a:t>
            </a:r>
            <a:r>
              <a:rPr sz="2200" b="1" spc="-10" dirty="0">
                <a:solidFill>
                  <a:srgbClr val="464646"/>
                </a:solidFill>
                <a:latin typeface="Calibri"/>
                <a:cs typeface="Calibri"/>
              </a:rPr>
              <a:t>Questions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200" spc="-15" dirty="0">
                <a:solidFill>
                  <a:srgbClr val="464646"/>
                </a:solidFill>
                <a:latin typeface="Calibri"/>
                <a:cs typeface="Calibri"/>
              </a:rPr>
              <a:t>Avoid</a:t>
            </a:r>
            <a:r>
              <a:rPr sz="2200" i="1" spc="-15" dirty="0">
                <a:solidFill>
                  <a:srgbClr val="464646"/>
                </a:solidFill>
                <a:latin typeface="Calibri"/>
                <a:cs typeface="Calibri"/>
              </a:rPr>
              <a:t>. </a:t>
            </a:r>
            <a:r>
              <a:rPr sz="2200" b="1" i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E.g.</a:t>
            </a:r>
            <a:r>
              <a:rPr sz="2200" b="1" i="1" spc="-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i="1" spc="-5" dirty="0">
                <a:solidFill>
                  <a:srgbClr val="464646"/>
                </a:solidFill>
                <a:latin typeface="Calibri"/>
                <a:cs typeface="Calibri"/>
              </a:rPr>
              <a:t>What would you </a:t>
            </a:r>
            <a:r>
              <a:rPr sz="2200" i="1" spc="-10" dirty="0">
                <a:solidFill>
                  <a:srgbClr val="464646"/>
                </a:solidFill>
                <a:latin typeface="Calibri"/>
                <a:cs typeface="Calibri"/>
              </a:rPr>
              <a:t>do </a:t>
            </a:r>
            <a:r>
              <a:rPr sz="2200" i="1" spc="-5" dirty="0">
                <a:solidFill>
                  <a:srgbClr val="464646"/>
                </a:solidFill>
                <a:latin typeface="Calibri"/>
                <a:cs typeface="Calibri"/>
              </a:rPr>
              <a:t>if ….</a:t>
            </a:r>
            <a:r>
              <a:rPr sz="2200" i="1" spc="2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i="1" spc="-5" dirty="0">
                <a:solidFill>
                  <a:srgbClr val="464646"/>
                </a:solidFill>
                <a:latin typeface="Calibri"/>
                <a:cs typeface="Calibri"/>
              </a:rPr>
              <a:t>?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10" dirty="0">
                <a:solidFill>
                  <a:srgbClr val="464646"/>
                </a:solidFill>
                <a:latin typeface="Calibri"/>
                <a:cs typeface="Calibri"/>
              </a:rPr>
              <a:t>Embarrassing </a:t>
            </a:r>
            <a:r>
              <a:rPr sz="2200" b="1" spc="-5" dirty="0">
                <a:solidFill>
                  <a:srgbClr val="464646"/>
                </a:solidFill>
                <a:latin typeface="Calibri"/>
                <a:cs typeface="Calibri"/>
              </a:rPr>
              <a:t>Questions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: </a:t>
            </a:r>
            <a:r>
              <a:rPr sz="2200" spc="-15" dirty="0">
                <a:solidFill>
                  <a:srgbClr val="464646"/>
                </a:solidFill>
                <a:latin typeface="Calibri"/>
                <a:cs typeface="Calibri"/>
              </a:rPr>
              <a:t>Personal</a:t>
            </a:r>
            <a:r>
              <a:rPr sz="220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Questions</a:t>
            </a:r>
            <a:endParaRPr sz="2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930665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461899"/>
            <a:ext cx="855472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QUESTION</a:t>
            </a:r>
            <a:r>
              <a:rPr sz="4400" spc="-95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CONSTRUCTION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0309"/>
            <a:ext cx="5715000" cy="26187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27685" algn="l"/>
              </a:tabLst>
            </a:pPr>
            <a:r>
              <a:rPr sz="2800" b="1" spc="-5" dirty="0">
                <a:solidFill>
                  <a:srgbClr val="464646"/>
                </a:solidFill>
                <a:latin typeface="Calibri"/>
                <a:cs typeface="Calibri"/>
              </a:rPr>
              <a:t>3.	</a:t>
            </a:r>
            <a:r>
              <a:rPr sz="2800" b="1" u="heavy" spc="-2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Types </a:t>
            </a:r>
            <a:r>
              <a:rPr sz="2800" b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of</a:t>
            </a:r>
            <a:r>
              <a:rPr sz="2800" b="1" u="heavy" spc="2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Questions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464646"/>
                </a:solidFill>
                <a:latin typeface="Calibri"/>
                <a:cs typeface="Calibri"/>
              </a:rPr>
              <a:t>Open</a:t>
            </a:r>
            <a:r>
              <a:rPr sz="2200" b="1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b="1" spc="-5" dirty="0">
                <a:solidFill>
                  <a:srgbClr val="464646"/>
                </a:solidFill>
                <a:latin typeface="Calibri"/>
                <a:cs typeface="Calibri"/>
              </a:rPr>
              <a:t>Ended</a:t>
            </a:r>
            <a:endParaRPr sz="22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5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800" spc="-10" dirty="0">
                <a:solidFill>
                  <a:srgbClr val="464646"/>
                </a:solidFill>
                <a:latin typeface="Calibri"/>
                <a:cs typeface="Calibri"/>
              </a:rPr>
              <a:t>Free Scope </a:t>
            </a:r>
            <a:r>
              <a:rPr sz="1800" spc="-15" dirty="0">
                <a:solidFill>
                  <a:srgbClr val="464646"/>
                </a:solidFill>
                <a:latin typeface="Calibri"/>
                <a:cs typeface="Calibri"/>
              </a:rPr>
              <a:t>for </a:t>
            </a:r>
            <a:r>
              <a:rPr sz="1800" spc="-5" dirty="0">
                <a:solidFill>
                  <a:srgbClr val="464646"/>
                </a:solidFill>
                <a:latin typeface="Calibri"/>
                <a:cs typeface="Calibri"/>
              </a:rPr>
              <a:t>respondents </a:t>
            </a:r>
            <a:r>
              <a:rPr sz="1800" spc="-10" dirty="0">
                <a:solidFill>
                  <a:srgbClr val="464646"/>
                </a:solidFill>
                <a:latin typeface="Calibri"/>
                <a:cs typeface="Calibri"/>
              </a:rPr>
              <a:t>to</a:t>
            </a:r>
            <a:r>
              <a:rPr sz="1800" spc="3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64646"/>
                </a:solidFill>
                <a:latin typeface="Calibri"/>
                <a:cs typeface="Calibri"/>
              </a:rPr>
              <a:t>answer</a:t>
            </a:r>
            <a:endParaRPr sz="18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3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800" dirty="0">
                <a:solidFill>
                  <a:srgbClr val="464646"/>
                </a:solidFill>
                <a:latin typeface="Calibri"/>
                <a:cs typeface="Calibri"/>
              </a:rPr>
              <a:t>Used </a:t>
            </a:r>
            <a:r>
              <a:rPr sz="1800" spc="-10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1800" spc="-15" dirty="0">
                <a:solidFill>
                  <a:srgbClr val="464646"/>
                </a:solidFill>
                <a:latin typeface="Calibri"/>
                <a:cs typeface="Calibri"/>
              </a:rPr>
              <a:t>explore </a:t>
            </a:r>
            <a:r>
              <a:rPr sz="1800" spc="-10" dirty="0">
                <a:solidFill>
                  <a:srgbClr val="464646"/>
                </a:solidFill>
                <a:latin typeface="Calibri"/>
                <a:cs typeface="Calibri"/>
              </a:rPr>
              <a:t>more </a:t>
            </a:r>
            <a:r>
              <a:rPr sz="1800" dirty="0">
                <a:solidFill>
                  <a:srgbClr val="464646"/>
                </a:solidFill>
                <a:latin typeface="Calibri"/>
                <a:cs typeface="Calibri"/>
              </a:rPr>
              <a:t>and in </a:t>
            </a:r>
            <a:r>
              <a:rPr sz="1800" spc="-5" dirty="0">
                <a:solidFill>
                  <a:srgbClr val="464646"/>
                </a:solidFill>
                <a:latin typeface="Calibri"/>
                <a:cs typeface="Calibri"/>
              </a:rPr>
              <a:t>depth</a:t>
            </a:r>
            <a:r>
              <a:rPr sz="1800" spc="7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64646"/>
                </a:solidFill>
                <a:latin typeface="Calibri"/>
                <a:cs typeface="Calibri"/>
              </a:rPr>
              <a:t>information</a:t>
            </a:r>
            <a:endParaRPr sz="18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34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800" spc="-10" dirty="0">
                <a:solidFill>
                  <a:srgbClr val="464646"/>
                </a:solidFill>
                <a:latin typeface="Calibri"/>
                <a:cs typeface="Calibri"/>
              </a:rPr>
              <a:t>Difficult to</a:t>
            </a:r>
            <a:r>
              <a:rPr sz="1800" spc="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64646"/>
                </a:solidFill>
                <a:latin typeface="Calibri"/>
                <a:cs typeface="Calibri"/>
              </a:rPr>
              <a:t>analyze</a:t>
            </a:r>
            <a:endParaRPr sz="18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34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800" i="1" spc="-5" dirty="0">
                <a:solidFill>
                  <a:srgbClr val="464646"/>
                </a:solidFill>
                <a:latin typeface="Calibri"/>
                <a:cs typeface="Calibri"/>
              </a:rPr>
              <a:t>E.g. What are your career plans </a:t>
            </a:r>
            <a:r>
              <a:rPr sz="1800" i="1" spc="-10" dirty="0">
                <a:solidFill>
                  <a:srgbClr val="464646"/>
                </a:solidFill>
                <a:latin typeface="Calibri"/>
                <a:cs typeface="Calibri"/>
              </a:rPr>
              <a:t>after post</a:t>
            </a:r>
            <a:r>
              <a:rPr sz="1800" i="1" spc="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800" i="1" spc="-10" dirty="0">
                <a:solidFill>
                  <a:srgbClr val="464646"/>
                </a:solidFill>
                <a:latin typeface="Calibri"/>
                <a:cs typeface="Calibri"/>
              </a:rPr>
              <a:t>graduation</a:t>
            </a:r>
            <a:endParaRPr sz="1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867151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461899"/>
            <a:ext cx="855472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QUESTION</a:t>
            </a:r>
            <a:r>
              <a:rPr sz="4400" spc="-95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CONSTRUCTION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0309"/>
            <a:ext cx="4632960" cy="4066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27685" algn="l"/>
              </a:tabLst>
            </a:pPr>
            <a:r>
              <a:rPr sz="2800" b="1" spc="-5" dirty="0">
                <a:solidFill>
                  <a:srgbClr val="464646"/>
                </a:solidFill>
                <a:latin typeface="Calibri"/>
                <a:cs typeface="Calibri"/>
              </a:rPr>
              <a:t>3.	</a:t>
            </a:r>
            <a:r>
              <a:rPr sz="2800" b="1" u="heavy" spc="-2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Types </a:t>
            </a:r>
            <a:r>
              <a:rPr sz="2800" b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of</a:t>
            </a:r>
            <a:r>
              <a:rPr sz="2800" b="1" u="heavy" spc="2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Questions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21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10" dirty="0">
                <a:solidFill>
                  <a:srgbClr val="464646"/>
                </a:solidFill>
                <a:latin typeface="Calibri"/>
                <a:cs typeface="Calibri"/>
              </a:rPr>
              <a:t>Closed</a:t>
            </a:r>
            <a:r>
              <a:rPr sz="2200" b="1" spc="1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b="1" spc="-5" dirty="0">
                <a:solidFill>
                  <a:srgbClr val="464646"/>
                </a:solidFill>
                <a:latin typeface="Calibri"/>
                <a:cs typeface="Calibri"/>
              </a:rPr>
              <a:t>Ended</a:t>
            </a:r>
            <a:endParaRPr sz="22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5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800" spc="-10" dirty="0">
                <a:solidFill>
                  <a:srgbClr val="464646"/>
                </a:solidFill>
                <a:latin typeface="Calibri"/>
                <a:cs typeface="Calibri"/>
              </a:rPr>
              <a:t>Dichotomous</a:t>
            </a:r>
            <a:endParaRPr sz="1800">
              <a:latin typeface="Calibri"/>
              <a:cs typeface="Calibri"/>
            </a:endParaRPr>
          </a:p>
          <a:p>
            <a:pPr marL="1155700" lvl="2" indent="-229235">
              <a:lnSpc>
                <a:spcPct val="100000"/>
              </a:lnSpc>
              <a:spcBef>
                <a:spcPts val="400"/>
              </a:spcBef>
              <a:buFont typeface="Arial"/>
              <a:buChar char="•"/>
              <a:tabLst>
                <a:tab pos="1155700" algn="l"/>
                <a:tab pos="1156335" algn="l"/>
              </a:tabLst>
            </a:pPr>
            <a:r>
              <a:rPr sz="1600" spc="-5" dirty="0">
                <a:solidFill>
                  <a:srgbClr val="464646"/>
                </a:solidFill>
                <a:latin typeface="Calibri"/>
                <a:cs typeface="Calibri"/>
              </a:rPr>
              <a:t>Can be </a:t>
            </a:r>
            <a:r>
              <a:rPr sz="1600" spc="-15" dirty="0">
                <a:solidFill>
                  <a:srgbClr val="464646"/>
                </a:solidFill>
                <a:latin typeface="Calibri"/>
                <a:cs typeface="Calibri"/>
              </a:rPr>
              <a:t>answered </a:t>
            </a:r>
            <a:r>
              <a:rPr sz="1600" spc="-5" dirty="0">
                <a:solidFill>
                  <a:srgbClr val="464646"/>
                </a:solidFill>
                <a:latin typeface="Calibri"/>
                <a:cs typeface="Calibri"/>
              </a:rPr>
              <a:t>with 2</a:t>
            </a:r>
            <a:r>
              <a:rPr sz="1600" spc="5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64646"/>
                </a:solidFill>
                <a:latin typeface="Calibri"/>
                <a:cs typeface="Calibri"/>
              </a:rPr>
              <a:t>responses</a:t>
            </a:r>
            <a:endParaRPr sz="1600">
              <a:latin typeface="Calibri"/>
              <a:cs typeface="Calibri"/>
            </a:endParaRPr>
          </a:p>
          <a:p>
            <a:pPr marL="1155700" lvl="2" indent="-2292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1155700" algn="l"/>
                <a:tab pos="1156335" algn="l"/>
              </a:tabLst>
            </a:pPr>
            <a:r>
              <a:rPr sz="1600" i="1" spc="-5" dirty="0">
                <a:solidFill>
                  <a:srgbClr val="464646"/>
                </a:solidFill>
                <a:latin typeface="Calibri"/>
                <a:cs typeface="Calibri"/>
              </a:rPr>
              <a:t>E.g. Do </a:t>
            </a:r>
            <a:r>
              <a:rPr sz="1600" i="1" spc="-10" dirty="0">
                <a:solidFill>
                  <a:srgbClr val="464646"/>
                </a:solidFill>
                <a:latin typeface="Calibri"/>
                <a:cs typeface="Calibri"/>
              </a:rPr>
              <a:t>you own </a:t>
            </a:r>
            <a:r>
              <a:rPr sz="1600" i="1" spc="-5" dirty="0">
                <a:solidFill>
                  <a:srgbClr val="464646"/>
                </a:solidFill>
                <a:latin typeface="Calibri"/>
                <a:cs typeface="Calibri"/>
              </a:rPr>
              <a:t>or </a:t>
            </a:r>
            <a:r>
              <a:rPr sz="1600" i="1" spc="-10" dirty="0">
                <a:solidFill>
                  <a:srgbClr val="464646"/>
                </a:solidFill>
                <a:latin typeface="Calibri"/>
                <a:cs typeface="Calibri"/>
              </a:rPr>
              <a:t>rent your</a:t>
            </a:r>
            <a:r>
              <a:rPr sz="1600" i="1" spc="10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64646"/>
                </a:solidFill>
                <a:latin typeface="Calibri"/>
                <a:cs typeface="Calibri"/>
              </a:rPr>
              <a:t>house?</a:t>
            </a:r>
            <a:endParaRPr sz="1600">
              <a:latin typeface="Calibri"/>
              <a:cs typeface="Calibri"/>
            </a:endParaRPr>
          </a:p>
          <a:p>
            <a:pPr marL="1155700" lvl="2" indent="-2292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1155700" algn="l"/>
                <a:tab pos="1156335" algn="l"/>
              </a:tabLst>
            </a:pPr>
            <a:r>
              <a:rPr sz="1600" spc="-5" dirty="0">
                <a:solidFill>
                  <a:srgbClr val="464646"/>
                </a:solidFill>
                <a:latin typeface="Calibri"/>
                <a:cs typeface="Calibri"/>
              </a:rPr>
              <a:t>Do </a:t>
            </a:r>
            <a:r>
              <a:rPr sz="1600" spc="-15" dirty="0">
                <a:solidFill>
                  <a:srgbClr val="464646"/>
                </a:solidFill>
                <a:latin typeface="Calibri"/>
                <a:cs typeface="Calibri"/>
              </a:rPr>
              <a:t>you </a:t>
            </a:r>
            <a:r>
              <a:rPr sz="1600" spc="-20" dirty="0">
                <a:solidFill>
                  <a:srgbClr val="464646"/>
                </a:solidFill>
                <a:latin typeface="Calibri"/>
                <a:cs typeface="Calibri"/>
              </a:rPr>
              <a:t>like </a:t>
            </a:r>
            <a:r>
              <a:rPr sz="1600" spc="-15" dirty="0">
                <a:solidFill>
                  <a:srgbClr val="464646"/>
                </a:solidFill>
                <a:latin typeface="Calibri"/>
                <a:cs typeface="Calibri"/>
              </a:rPr>
              <a:t>Marathi</a:t>
            </a:r>
            <a:r>
              <a:rPr sz="1600" spc="2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464646"/>
                </a:solidFill>
                <a:latin typeface="Calibri"/>
                <a:cs typeface="Calibri"/>
              </a:rPr>
              <a:t>movies?</a:t>
            </a:r>
            <a:endParaRPr sz="16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1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800" spc="-5" dirty="0">
                <a:solidFill>
                  <a:srgbClr val="464646"/>
                </a:solidFill>
                <a:latin typeface="Calibri"/>
                <a:cs typeface="Calibri"/>
              </a:rPr>
              <a:t>Multiple Choice</a:t>
            </a:r>
            <a:r>
              <a:rPr sz="1800" spc="4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464646"/>
                </a:solidFill>
                <a:latin typeface="Calibri"/>
                <a:cs typeface="Calibri"/>
              </a:rPr>
              <a:t>Questions</a:t>
            </a:r>
            <a:endParaRPr sz="1800">
              <a:latin typeface="Calibri"/>
              <a:cs typeface="Calibri"/>
            </a:endParaRPr>
          </a:p>
          <a:p>
            <a:pPr marL="1155700" lvl="2" indent="-22923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1155700" algn="l"/>
                <a:tab pos="1156335" algn="l"/>
              </a:tabLst>
            </a:pPr>
            <a:r>
              <a:rPr sz="1600" spc="-10" dirty="0">
                <a:solidFill>
                  <a:srgbClr val="464646"/>
                </a:solidFill>
                <a:latin typeface="Calibri"/>
                <a:cs typeface="Calibri"/>
              </a:rPr>
              <a:t>More </a:t>
            </a:r>
            <a:r>
              <a:rPr sz="1600" spc="-5" dirty="0">
                <a:solidFill>
                  <a:srgbClr val="464646"/>
                </a:solidFill>
                <a:latin typeface="Calibri"/>
                <a:cs typeface="Calibri"/>
              </a:rPr>
              <a:t>than 2 </a:t>
            </a:r>
            <a:r>
              <a:rPr sz="1600" spc="-10" dirty="0">
                <a:solidFill>
                  <a:srgbClr val="464646"/>
                </a:solidFill>
                <a:latin typeface="Calibri"/>
                <a:cs typeface="Calibri"/>
              </a:rPr>
              <a:t>alternatives </a:t>
            </a:r>
            <a:r>
              <a:rPr sz="1600" spc="-15" dirty="0">
                <a:solidFill>
                  <a:srgbClr val="464646"/>
                </a:solidFill>
                <a:latin typeface="Calibri"/>
                <a:cs typeface="Calibri"/>
              </a:rPr>
              <a:t>for </a:t>
            </a:r>
            <a:r>
              <a:rPr sz="1600" spc="-10" dirty="0">
                <a:solidFill>
                  <a:srgbClr val="464646"/>
                </a:solidFill>
                <a:latin typeface="Calibri"/>
                <a:cs typeface="Calibri"/>
              </a:rPr>
              <a:t>one</a:t>
            </a:r>
            <a:r>
              <a:rPr sz="1600" spc="5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64646"/>
                </a:solidFill>
                <a:latin typeface="Calibri"/>
                <a:cs typeface="Calibri"/>
              </a:rPr>
              <a:t>question</a:t>
            </a:r>
            <a:endParaRPr sz="1600">
              <a:latin typeface="Calibri"/>
              <a:cs typeface="Calibri"/>
            </a:endParaRPr>
          </a:p>
          <a:p>
            <a:pPr marL="1155700" lvl="2" indent="-229235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1155700" algn="l"/>
                <a:tab pos="1156335" algn="l"/>
              </a:tabLst>
            </a:pPr>
            <a:r>
              <a:rPr sz="1600" i="1" spc="-5" dirty="0">
                <a:solidFill>
                  <a:srgbClr val="464646"/>
                </a:solidFill>
                <a:latin typeface="Calibri"/>
                <a:cs typeface="Calibri"/>
              </a:rPr>
              <a:t>E.g. </a:t>
            </a:r>
            <a:r>
              <a:rPr sz="1600" i="1" spc="-10" dirty="0">
                <a:solidFill>
                  <a:srgbClr val="464646"/>
                </a:solidFill>
                <a:latin typeface="Calibri"/>
                <a:cs typeface="Calibri"/>
              </a:rPr>
              <a:t>Which brand </a:t>
            </a:r>
            <a:r>
              <a:rPr sz="1600" i="1" spc="-5" dirty="0">
                <a:solidFill>
                  <a:srgbClr val="464646"/>
                </a:solidFill>
                <a:latin typeface="Calibri"/>
                <a:cs typeface="Calibri"/>
              </a:rPr>
              <a:t>of jeans do </a:t>
            </a:r>
            <a:r>
              <a:rPr sz="1600" i="1" spc="-10" dirty="0">
                <a:solidFill>
                  <a:srgbClr val="464646"/>
                </a:solidFill>
                <a:latin typeface="Calibri"/>
                <a:cs typeface="Calibri"/>
              </a:rPr>
              <a:t>you</a:t>
            </a:r>
            <a:r>
              <a:rPr sz="1600" i="1" spc="10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600" i="1" spc="-10" dirty="0">
                <a:solidFill>
                  <a:srgbClr val="464646"/>
                </a:solidFill>
                <a:latin typeface="Calibri"/>
                <a:cs typeface="Calibri"/>
              </a:rPr>
              <a:t>prefer?</a:t>
            </a:r>
            <a:endParaRPr sz="1600">
              <a:latin typeface="Calibri"/>
              <a:cs typeface="Calibri"/>
            </a:endParaRPr>
          </a:p>
          <a:p>
            <a:pPr marL="1155700" lvl="2" indent="-2292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1155700" algn="l"/>
                <a:tab pos="1156335" algn="l"/>
              </a:tabLst>
            </a:pPr>
            <a:r>
              <a:rPr sz="1600" spc="-10" dirty="0">
                <a:solidFill>
                  <a:srgbClr val="464646"/>
                </a:solidFill>
                <a:latin typeface="Calibri"/>
                <a:cs typeface="Calibri"/>
              </a:rPr>
              <a:t>MCQ must contain </a:t>
            </a:r>
            <a:r>
              <a:rPr sz="1600" dirty="0">
                <a:solidFill>
                  <a:srgbClr val="464646"/>
                </a:solidFill>
                <a:latin typeface="Calibri"/>
                <a:cs typeface="Calibri"/>
              </a:rPr>
              <a:t>all </a:t>
            </a:r>
            <a:r>
              <a:rPr sz="1600" spc="-5" dirty="0">
                <a:solidFill>
                  <a:srgbClr val="464646"/>
                </a:solidFill>
                <a:latin typeface="Calibri"/>
                <a:cs typeface="Calibri"/>
              </a:rPr>
              <a:t>the possible</a:t>
            </a:r>
            <a:r>
              <a:rPr sz="1600" spc="-4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464646"/>
                </a:solidFill>
                <a:latin typeface="Calibri"/>
                <a:cs typeface="Calibri"/>
              </a:rPr>
              <a:t>choices</a:t>
            </a:r>
            <a:endParaRPr sz="1600">
              <a:latin typeface="Calibri"/>
              <a:cs typeface="Calibri"/>
            </a:endParaRPr>
          </a:p>
          <a:p>
            <a:pPr marL="1155700" lvl="2" indent="-2292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1155700" algn="l"/>
                <a:tab pos="1156335" algn="l"/>
              </a:tabLst>
            </a:pPr>
            <a:r>
              <a:rPr sz="1600" spc="-5" dirty="0">
                <a:solidFill>
                  <a:srgbClr val="464646"/>
                </a:solidFill>
                <a:latin typeface="Calibri"/>
                <a:cs typeface="Calibri"/>
              </a:rPr>
              <a:t>Should not </a:t>
            </a:r>
            <a:r>
              <a:rPr sz="1600" spc="-10" dirty="0">
                <a:solidFill>
                  <a:srgbClr val="464646"/>
                </a:solidFill>
                <a:latin typeface="Calibri"/>
                <a:cs typeface="Calibri"/>
              </a:rPr>
              <a:t>contain overlapping</a:t>
            </a:r>
            <a:r>
              <a:rPr sz="1600" spc="-5" dirty="0">
                <a:solidFill>
                  <a:srgbClr val="464646"/>
                </a:solidFill>
                <a:latin typeface="Calibri"/>
                <a:cs typeface="Calibri"/>
              </a:rPr>
              <a:t> choices</a:t>
            </a:r>
            <a:endParaRPr sz="1600">
              <a:latin typeface="Calibri"/>
              <a:cs typeface="Calibri"/>
            </a:endParaRPr>
          </a:p>
          <a:p>
            <a:pPr marL="1155700" lvl="2" indent="-2292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1155700" algn="l"/>
                <a:tab pos="1156335" algn="l"/>
              </a:tabLst>
            </a:pPr>
            <a:r>
              <a:rPr sz="1600" spc="-10" dirty="0">
                <a:solidFill>
                  <a:srgbClr val="464646"/>
                </a:solidFill>
                <a:latin typeface="Calibri"/>
                <a:cs typeface="Calibri"/>
              </a:rPr>
              <a:t>Alternatives </a:t>
            </a:r>
            <a:r>
              <a:rPr sz="1600" spc="-5" dirty="0">
                <a:solidFill>
                  <a:srgbClr val="464646"/>
                </a:solidFill>
                <a:latin typeface="Calibri"/>
                <a:cs typeface="Calibri"/>
              </a:rPr>
              <a:t>should be </a:t>
            </a:r>
            <a:r>
              <a:rPr sz="1600" spc="-10" dirty="0">
                <a:solidFill>
                  <a:srgbClr val="464646"/>
                </a:solidFill>
                <a:latin typeface="Calibri"/>
                <a:cs typeface="Calibri"/>
              </a:rPr>
              <a:t>reasonable</a:t>
            </a:r>
            <a:endParaRPr sz="16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339897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461899"/>
            <a:ext cx="855472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QUESTION</a:t>
            </a:r>
            <a:r>
              <a:rPr sz="4400" spc="-95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CONSTRUCTION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07261"/>
            <a:ext cx="8689975" cy="407225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640330">
              <a:lnSpc>
                <a:spcPct val="100000"/>
              </a:lnSpc>
              <a:spcBef>
                <a:spcPts val="105"/>
              </a:spcBef>
            </a:pPr>
            <a:r>
              <a:rPr sz="3200" b="1" u="heavy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Types </a:t>
            </a:r>
            <a:r>
              <a:rPr sz="32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of </a:t>
            </a:r>
            <a:r>
              <a:rPr sz="32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questions </a:t>
            </a:r>
            <a:r>
              <a:rPr sz="3200" b="1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to </a:t>
            </a:r>
            <a:r>
              <a:rPr sz="32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be</a:t>
            </a:r>
            <a:r>
              <a:rPr sz="3200" b="1" u="heavy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avoided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7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dirty="0">
                <a:solidFill>
                  <a:srgbClr val="252525"/>
                </a:solidFill>
                <a:latin typeface="Calibri"/>
                <a:cs typeface="Calibri"/>
              </a:rPr>
              <a:t>Leading </a:t>
            </a:r>
            <a:r>
              <a:rPr sz="2400" b="1" spc="-5" dirty="0">
                <a:solidFill>
                  <a:srgbClr val="252525"/>
                </a:solidFill>
                <a:latin typeface="Calibri"/>
                <a:cs typeface="Calibri"/>
              </a:rPr>
              <a:t>Questions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: </a:t>
            </a:r>
            <a:r>
              <a:rPr sz="2400" spc="-5" dirty="0">
                <a:solidFill>
                  <a:srgbClr val="252525"/>
                </a:solidFill>
                <a:latin typeface="Calibri"/>
                <a:cs typeface="Calibri"/>
              </a:rPr>
              <a:t>Influences </a:t>
            </a:r>
            <a:r>
              <a:rPr sz="2400" spc="-10" dirty="0">
                <a:solidFill>
                  <a:srgbClr val="252525"/>
                </a:solidFill>
                <a:latin typeface="Calibri"/>
                <a:cs typeface="Calibri"/>
              </a:rPr>
              <a:t>respondent </a:t>
            </a:r>
            <a:r>
              <a:rPr sz="2400" spc="-15" dirty="0">
                <a:solidFill>
                  <a:srgbClr val="252525"/>
                </a:solidFill>
                <a:latin typeface="Calibri"/>
                <a:cs typeface="Calibri"/>
              </a:rPr>
              <a:t>to </a:t>
            </a:r>
            <a:r>
              <a:rPr sz="2400" spc="-10" dirty="0">
                <a:solidFill>
                  <a:srgbClr val="252525"/>
                </a:solidFill>
                <a:latin typeface="Calibri"/>
                <a:cs typeface="Calibri"/>
              </a:rPr>
              <a:t>give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a </a:t>
            </a:r>
            <a:r>
              <a:rPr sz="2400" spc="-5" dirty="0">
                <a:solidFill>
                  <a:srgbClr val="252525"/>
                </a:solidFill>
                <a:latin typeface="Calibri"/>
                <a:cs typeface="Calibri"/>
              </a:rPr>
              <a:t>certain</a:t>
            </a:r>
            <a:r>
              <a:rPr sz="2400" spc="2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52525"/>
                </a:solidFill>
                <a:latin typeface="Calibri"/>
                <a:cs typeface="Calibri"/>
              </a:rPr>
              <a:t>answer</a:t>
            </a:r>
            <a:endParaRPr sz="24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505"/>
              </a:spcBef>
            </a:pP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E.g. </a:t>
            </a:r>
            <a:r>
              <a:rPr sz="2000" i="1" dirty="0">
                <a:solidFill>
                  <a:srgbClr val="252525"/>
                </a:solidFill>
                <a:latin typeface="Calibri"/>
                <a:cs typeface="Calibri"/>
              </a:rPr>
              <a:t>Are you </a:t>
            </a:r>
            <a:r>
              <a:rPr sz="2000" i="1" spc="-10" dirty="0">
                <a:solidFill>
                  <a:srgbClr val="252525"/>
                </a:solidFill>
                <a:latin typeface="Calibri"/>
                <a:cs typeface="Calibri"/>
              </a:rPr>
              <a:t>against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giving </a:t>
            </a:r>
            <a:r>
              <a:rPr sz="2000" i="1" spc="-10" dirty="0">
                <a:solidFill>
                  <a:srgbClr val="252525"/>
                </a:solidFill>
                <a:latin typeface="Calibri"/>
                <a:cs typeface="Calibri"/>
              </a:rPr>
              <a:t>too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much power </a:t>
            </a:r>
            <a:r>
              <a:rPr sz="2000" i="1" spc="-15" dirty="0">
                <a:solidFill>
                  <a:srgbClr val="252525"/>
                </a:solidFill>
                <a:latin typeface="Calibri"/>
                <a:cs typeface="Calibri"/>
              </a:rPr>
              <a:t>to </a:t>
            </a:r>
            <a:r>
              <a:rPr sz="2000" i="1" dirty="0">
                <a:solidFill>
                  <a:srgbClr val="252525"/>
                </a:solidFill>
                <a:latin typeface="Calibri"/>
                <a:cs typeface="Calibri"/>
              </a:rPr>
              <a:t>the trade</a:t>
            </a:r>
            <a:r>
              <a:rPr sz="2000" i="1" spc="-114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unions?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7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dirty="0">
                <a:solidFill>
                  <a:srgbClr val="252525"/>
                </a:solidFill>
                <a:latin typeface="Calibri"/>
                <a:cs typeface="Calibri"/>
              </a:rPr>
              <a:t>Loaded </a:t>
            </a:r>
            <a:r>
              <a:rPr sz="2400" b="1" spc="-5" dirty="0">
                <a:solidFill>
                  <a:srgbClr val="252525"/>
                </a:solidFill>
                <a:latin typeface="Calibri"/>
                <a:cs typeface="Calibri"/>
              </a:rPr>
              <a:t>Questions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: </a:t>
            </a:r>
            <a:r>
              <a:rPr sz="2400" spc="-10" dirty="0">
                <a:solidFill>
                  <a:srgbClr val="252525"/>
                </a:solidFill>
                <a:latin typeface="Calibri"/>
                <a:cs typeface="Calibri"/>
              </a:rPr>
              <a:t>Contains </a:t>
            </a:r>
            <a:r>
              <a:rPr sz="2400" spc="-15" dirty="0">
                <a:solidFill>
                  <a:srgbClr val="252525"/>
                </a:solidFill>
                <a:latin typeface="Calibri"/>
                <a:cs typeface="Calibri"/>
              </a:rPr>
              <a:t>words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which </a:t>
            </a:r>
            <a:r>
              <a:rPr sz="2400" spc="-10" dirty="0">
                <a:solidFill>
                  <a:srgbClr val="252525"/>
                </a:solidFill>
                <a:latin typeface="Calibri"/>
                <a:cs typeface="Calibri"/>
              </a:rPr>
              <a:t>are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emotionally</a:t>
            </a:r>
            <a:r>
              <a:rPr sz="2400" spc="-7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52525"/>
                </a:solidFill>
                <a:latin typeface="Calibri"/>
                <a:cs typeface="Calibri"/>
              </a:rPr>
              <a:t>colored.</a:t>
            </a:r>
            <a:endParaRPr sz="24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509"/>
              </a:spcBef>
            </a:pP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E.g. Have </a:t>
            </a:r>
            <a:r>
              <a:rPr sz="2000" i="1" dirty="0">
                <a:solidFill>
                  <a:srgbClr val="252525"/>
                </a:solidFill>
                <a:latin typeface="Calibri"/>
                <a:cs typeface="Calibri"/>
              </a:rPr>
              <a:t>you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ever tried </a:t>
            </a:r>
            <a:r>
              <a:rPr sz="2000" i="1" spc="-15" dirty="0">
                <a:solidFill>
                  <a:srgbClr val="252525"/>
                </a:solidFill>
                <a:latin typeface="Calibri"/>
                <a:cs typeface="Calibri"/>
              </a:rPr>
              <a:t>to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get benefit </a:t>
            </a:r>
            <a:r>
              <a:rPr sz="2000" i="1" spc="-15" dirty="0">
                <a:solidFill>
                  <a:srgbClr val="252525"/>
                </a:solidFill>
                <a:latin typeface="Calibri"/>
                <a:cs typeface="Calibri"/>
              </a:rPr>
              <a:t>to </a:t>
            </a:r>
            <a:r>
              <a:rPr sz="2000" i="1" dirty="0">
                <a:solidFill>
                  <a:srgbClr val="252525"/>
                </a:solidFill>
                <a:latin typeface="Calibri"/>
                <a:cs typeface="Calibri"/>
              </a:rPr>
              <a:t>the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business </a:t>
            </a:r>
            <a:r>
              <a:rPr sz="2000" i="1" spc="-10" dirty="0">
                <a:solidFill>
                  <a:srgbClr val="252525"/>
                </a:solidFill>
                <a:latin typeface="Calibri"/>
                <a:cs typeface="Calibri"/>
              </a:rPr>
              <a:t>by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giving</a:t>
            </a:r>
            <a:r>
              <a:rPr sz="2000" i="1" spc="-9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bribe?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9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dirty="0">
                <a:solidFill>
                  <a:srgbClr val="252525"/>
                </a:solidFill>
                <a:latin typeface="Calibri"/>
                <a:cs typeface="Calibri"/>
              </a:rPr>
              <a:t>Ambiguous </a:t>
            </a:r>
            <a:r>
              <a:rPr sz="2400" b="1" spc="-5" dirty="0">
                <a:solidFill>
                  <a:srgbClr val="252525"/>
                </a:solidFill>
                <a:latin typeface="Calibri"/>
                <a:cs typeface="Calibri"/>
              </a:rPr>
              <a:t>Questions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: </a:t>
            </a:r>
            <a:r>
              <a:rPr sz="2400" spc="-5" dirty="0">
                <a:solidFill>
                  <a:srgbClr val="252525"/>
                </a:solidFill>
                <a:latin typeface="Calibri"/>
                <a:cs typeface="Calibri"/>
              </a:rPr>
              <a:t>Does </a:t>
            </a:r>
            <a:r>
              <a:rPr sz="2400" spc="-10" dirty="0">
                <a:solidFill>
                  <a:srgbClr val="252525"/>
                </a:solidFill>
                <a:latin typeface="Calibri"/>
                <a:cs typeface="Calibri"/>
              </a:rPr>
              <a:t>not </a:t>
            </a:r>
            <a:r>
              <a:rPr sz="2400" spc="-20" dirty="0">
                <a:solidFill>
                  <a:srgbClr val="252525"/>
                </a:solidFill>
                <a:latin typeface="Calibri"/>
                <a:cs typeface="Calibri"/>
              </a:rPr>
              <a:t>have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clear</a:t>
            </a:r>
            <a:r>
              <a:rPr sz="2400" spc="-3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meaning</a:t>
            </a:r>
            <a:endParaRPr sz="24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509"/>
              </a:spcBef>
            </a:pP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E.g. </a:t>
            </a:r>
            <a:r>
              <a:rPr sz="2000" i="1" dirty="0">
                <a:solidFill>
                  <a:srgbClr val="252525"/>
                </a:solidFill>
                <a:latin typeface="Calibri"/>
                <a:cs typeface="Calibri"/>
              </a:rPr>
              <a:t>Are you </a:t>
            </a:r>
            <a:r>
              <a:rPr sz="2000" i="1" spc="-10" dirty="0">
                <a:solidFill>
                  <a:srgbClr val="252525"/>
                </a:solidFill>
                <a:latin typeface="Calibri"/>
                <a:cs typeface="Calibri"/>
              </a:rPr>
              <a:t>interested </a:t>
            </a:r>
            <a:r>
              <a:rPr sz="2000" i="1" dirty="0">
                <a:solidFill>
                  <a:srgbClr val="252525"/>
                </a:solidFill>
                <a:latin typeface="Calibri"/>
                <a:cs typeface="Calibri"/>
              </a:rPr>
              <a:t>in a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small</a:t>
            </a:r>
            <a:r>
              <a:rPr sz="2000" i="1" spc="-9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house?</a:t>
            </a:r>
            <a:endParaRPr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8832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70532"/>
            <a:ext cx="10437876" cy="3215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585704" y="1970532"/>
            <a:ext cx="1603248" cy="1447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609600"/>
            <a:ext cx="10438130" cy="1369060"/>
          </a:xfrm>
          <a:custGeom>
            <a:avLst/>
            <a:gdLst/>
            <a:ahLst/>
            <a:cxnLst/>
            <a:rect l="l" t="t" r="r" b="b"/>
            <a:pathLst>
              <a:path w="10438130" h="1369060">
                <a:moveTo>
                  <a:pt x="0" y="1368552"/>
                </a:moveTo>
                <a:lnTo>
                  <a:pt x="10437876" y="1368552"/>
                </a:lnTo>
                <a:lnTo>
                  <a:pt x="10437876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585704" y="609600"/>
            <a:ext cx="1603375" cy="1369060"/>
          </a:xfrm>
          <a:custGeom>
            <a:avLst/>
            <a:gdLst/>
            <a:ahLst/>
            <a:cxnLst/>
            <a:rect l="l" t="t" r="r" b="b"/>
            <a:pathLst>
              <a:path w="1603375" h="1369060">
                <a:moveTo>
                  <a:pt x="0" y="1368552"/>
                </a:moveTo>
                <a:lnTo>
                  <a:pt x="1603248" y="1368552"/>
                </a:lnTo>
                <a:lnTo>
                  <a:pt x="1603248" y="0"/>
                </a:lnTo>
                <a:lnTo>
                  <a:pt x="0" y="0"/>
                </a:lnTo>
                <a:lnTo>
                  <a:pt x="0" y="1368552"/>
                </a:lnTo>
                <a:close/>
              </a:path>
            </a:pathLst>
          </a:custGeom>
          <a:solidFill>
            <a:srgbClr val="EF93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8739" y="695325"/>
            <a:ext cx="8608060" cy="1068070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2700" marR="5080">
              <a:lnSpc>
                <a:spcPts val="3890"/>
              </a:lnSpc>
              <a:spcBef>
                <a:spcPts val="585"/>
              </a:spcBef>
            </a:pPr>
            <a:r>
              <a:rPr sz="3600" b="1" dirty="0">
                <a:latin typeface="Trebuchet MS"/>
                <a:cs typeface="Trebuchet MS"/>
              </a:rPr>
              <a:t>The </a:t>
            </a:r>
            <a:r>
              <a:rPr sz="3600" b="1" spc="-5" dirty="0">
                <a:latin typeface="Trebuchet MS"/>
                <a:cs typeface="Trebuchet MS"/>
              </a:rPr>
              <a:t>selection </a:t>
            </a:r>
            <a:r>
              <a:rPr sz="3600" b="1" dirty="0">
                <a:latin typeface="Trebuchet MS"/>
                <a:cs typeface="Trebuchet MS"/>
              </a:rPr>
              <a:t>of a </a:t>
            </a:r>
            <a:r>
              <a:rPr sz="3600" b="1" spc="-5" dirty="0">
                <a:latin typeface="Trebuchet MS"/>
                <a:cs typeface="Trebuchet MS"/>
              </a:rPr>
              <a:t>method </a:t>
            </a:r>
            <a:r>
              <a:rPr sz="3600" b="1" dirty="0">
                <a:latin typeface="Trebuchet MS"/>
                <a:cs typeface="Trebuchet MS"/>
              </a:rPr>
              <a:t>for </a:t>
            </a:r>
            <a:r>
              <a:rPr sz="3600" b="1" spc="-5" dirty="0">
                <a:latin typeface="Trebuchet MS"/>
                <a:cs typeface="Trebuchet MS"/>
              </a:rPr>
              <a:t>collecting  information depends </a:t>
            </a:r>
            <a:r>
              <a:rPr sz="3600" b="1" dirty="0">
                <a:latin typeface="Trebuchet MS"/>
                <a:cs typeface="Trebuchet MS"/>
              </a:rPr>
              <a:t>upon </a:t>
            </a:r>
            <a:r>
              <a:rPr sz="3600" b="1" spc="-5" dirty="0">
                <a:latin typeface="Trebuchet MS"/>
                <a:cs typeface="Trebuchet MS"/>
              </a:rPr>
              <a:t>the</a:t>
            </a:r>
            <a:r>
              <a:rPr sz="3600" b="1" dirty="0">
                <a:latin typeface="Trebuchet MS"/>
                <a:cs typeface="Trebuchet MS"/>
              </a:rPr>
              <a:t> </a:t>
            </a:r>
            <a:r>
              <a:rPr sz="3600" b="1" spc="5" dirty="0">
                <a:latin typeface="Trebuchet MS"/>
                <a:cs typeface="Trebuchet MS"/>
              </a:rPr>
              <a:t>:-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9053" y="2251075"/>
            <a:ext cx="5685790" cy="2854325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336550" indent="-324485">
              <a:lnSpc>
                <a:spcPct val="100000"/>
              </a:lnSpc>
              <a:spcBef>
                <a:spcPts val="710"/>
              </a:spcBef>
              <a:buSzPct val="96875"/>
              <a:buFont typeface="Wingdings"/>
              <a:buChar char=""/>
              <a:tabLst>
                <a:tab pos="337185" algn="l"/>
              </a:tabLst>
            </a:pPr>
            <a:r>
              <a:rPr sz="3200" spc="-20" dirty="0">
                <a:latin typeface="Trebuchet MS"/>
                <a:cs typeface="Trebuchet MS"/>
              </a:rPr>
              <a:t>Resources</a:t>
            </a:r>
            <a:r>
              <a:rPr sz="320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available</a:t>
            </a:r>
            <a:endParaRPr sz="3200" dirty="0">
              <a:latin typeface="Trebuchet MS"/>
              <a:cs typeface="Trebuchet MS"/>
            </a:endParaRPr>
          </a:p>
          <a:p>
            <a:pPr marL="336550" indent="-324485">
              <a:lnSpc>
                <a:spcPct val="100000"/>
              </a:lnSpc>
              <a:spcBef>
                <a:spcPts val="610"/>
              </a:spcBef>
              <a:buSzPct val="96875"/>
              <a:buFont typeface="Wingdings"/>
              <a:buChar char=""/>
              <a:tabLst>
                <a:tab pos="337185" algn="l"/>
              </a:tabLst>
            </a:pPr>
            <a:r>
              <a:rPr sz="3200" spc="-5" dirty="0">
                <a:latin typeface="Trebuchet MS"/>
                <a:cs typeface="Trebuchet MS"/>
              </a:rPr>
              <a:t>Credibility</a:t>
            </a:r>
            <a:endParaRPr sz="3200" dirty="0">
              <a:latin typeface="Trebuchet MS"/>
              <a:cs typeface="Trebuchet MS"/>
            </a:endParaRPr>
          </a:p>
          <a:p>
            <a:pPr marL="336550" indent="-324485">
              <a:lnSpc>
                <a:spcPct val="100000"/>
              </a:lnSpc>
              <a:spcBef>
                <a:spcPts val="615"/>
              </a:spcBef>
              <a:buSzPct val="96875"/>
              <a:buFont typeface="Wingdings"/>
              <a:buChar char=""/>
              <a:tabLst>
                <a:tab pos="337185" algn="l"/>
              </a:tabLst>
            </a:pPr>
            <a:r>
              <a:rPr sz="3200" dirty="0">
                <a:latin typeface="Trebuchet MS"/>
                <a:cs typeface="Trebuchet MS"/>
              </a:rPr>
              <a:t>Analysis </a:t>
            </a:r>
            <a:r>
              <a:rPr sz="3200" spc="-5" dirty="0">
                <a:latin typeface="Trebuchet MS"/>
                <a:cs typeface="Trebuchet MS"/>
              </a:rPr>
              <a:t>and</a:t>
            </a:r>
            <a:r>
              <a:rPr sz="3200" dirty="0">
                <a:latin typeface="Trebuchet MS"/>
                <a:cs typeface="Trebuchet MS"/>
              </a:rPr>
              <a:t> reporting</a:t>
            </a:r>
          </a:p>
          <a:p>
            <a:pPr marL="336550" indent="-324485">
              <a:lnSpc>
                <a:spcPct val="100000"/>
              </a:lnSpc>
              <a:spcBef>
                <a:spcPts val="625"/>
              </a:spcBef>
              <a:buSzPct val="96875"/>
              <a:buFont typeface="Wingdings"/>
              <a:buChar char=""/>
              <a:tabLst>
                <a:tab pos="337185" algn="l"/>
              </a:tabLst>
            </a:pPr>
            <a:r>
              <a:rPr sz="3200" spc="-20" dirty="0">
                <a:latin typeface="Trebuchet MS"/>
                <a:cs typeface="Trebuchet MS"/>
              </a:rPr>
              <a:t>Resources</a:t>
            </a:r>
            <a:endParaRPr sz="3200" dirty="0">
              <a:latin typeface="Trebuchet MS"/>
              <a:cs typeface="Trebuchet MS"/>
            </a:endParaRPr>
          </a:p>
          <a:p>
            <a:pPr marL="336550" indent="-324485">
              <a:lnSpc>
                <a:spcPct val="100000"/>
              </a:lnSpc>
              <a:spcBef>
                <a:spcPts val="610"/>
              </a:spcBef>
              <a:buSzPct val="96875"/>
              <a:buFont typeface="Wingdings"/>
              <a:buChar char=""/>
              <a:tabLst>
                <a:tab pos="337185" algn="l"/>
              </a:tabLst>
            </a:pPr>
            <a:r>
              <a:rPr sz="3200" dirty="0">
                <a:latin typeface="Trebuchet MS"/>
                <a:cs typeface="Trebuchet MS"/>
              </a:rPr>
              <a:t>And </a:t>
            </a:r>
            <a:r>
              <a:rPr sz="3200" spc="-5" dirty="0">
                <a:latin typeface="Trebuchet MS"/>
                <a:cs typeface="Trebuchet MS"/>
              </a:rPr>
              <a:t>the </a:t>
            </a:r>
            <a:r>
              <a:rPr sz="3200" dirty="0">
                <a:latin typeface="Trebuchet MS"/>
                <a:cs typeface="Trebuchet MS"/>
              </a:rPr>
              <a:t>skill of </a:t>
            </a:r>
            <a:r>
              <a:rPr sz="3200" spc="-5" dirty="0">
                <a:latin typeface="Trebuchet MS"/>
                <a:cs typeface="Trebuchet MS"/>
              </a:rPr>
              <a:t>the</a:t>
            </a:r>
            <a:r>
              <a:rPr sz="3200" spc="-2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evaluator</a:t>
            </a:r>
            <a:endParaRPr sz="3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26545964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461899"/>
            <a:ext cx="855472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QUESTION</a:t>
            </a:r>
            <a:r>
              <a:rPr sz="4400" spc="-95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CONSTRUCTION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07261"/>
            <a:ext cx="9933940" cy="33369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640330">
              <a:lnSpc>
                <a:spcPct val="100000"/>
              </a:lnSpc>
              <a:spcBef>
                <a:spcPts val="105"/>
              </a:spcBef>
            </a:pPr>
            <a:r>
              <a:rPr sz="3200" b="1" u="heavy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Types </a:t>
            </a:r>
            <a:r>
              <a:rPr sz="32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of </a:t>
            </a:r>
            <a:r>
              <a:rPr sz="32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questions </a:t>
            </a:r>
            <a:r>
              <a:rPr sz="3200" b="1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to </a:t>
            </a:r>
            <a:r>
              <a:rPr sz="32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be</a:t>
            </a:r>
            <a:r>
              <a:rPr sz="3200" b="1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avoided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7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solidFill>
                  <a:srgbClr val="252525"/>
                </a:solidFill>
                <a:latin typeface="Calibri"/>
                <a:cs typeface="Calibri"/>
              </a:rPr>
              <a:t>Double-barreled </a:t>
            </a:r>
            <a:r>
              <a:rPr sz="2400" b="1" spc="-10" dirty="0">
                <a:solidFill>
                  <a:srgbClr val="252525"/>
                </a:solidFill>
                <a:latin typeface="Calibri"/>
                <a:cs typeface="Calibri"/>
              </a:rPr>
              <a:t>Questions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: </a:t>
            </a:r>
            <a:r>
              <a:rPr sz="2400" spc="-10" dirty="0">
                <a:solidFill>
                  <a:srgbClr val="252525"/>
                </a:solidFill>
                <a:latin typeface="Calibri"/>
                <a:cs typeface="Calibri"/>
              </a:rPr>
              <a:t>Contain two </a:t>
            </a:r>
            <a:r>
              <a:rPr sz="2400" spc="-5" dirty="0">
                <a:solidFill>
                  <a:srgbClr val="252525"/>
                </a:solidFill>
                <a:latin typeface="Calibri"/>
                <a:cs typeface="Calibri"/>
              </a:rPr>
              <a:t>or </a:t>
            </a:r>
            <a:r>
              <a:rPr sz="2400" spc="-15" dirty="0">
                <a:solidFill>
                  <a:srgbClr val="252525"/>
                </a:solidFill>
                <a:latin typeface="Calibri"/>
                <a:cs typeface="Calibri"/>
              </a:rPr>
              <a:t>more </a:t>
            </a:r>
            <a:r>
              <a:rPr sz="2400" spc="-20" dirty="0">
                <a:solidFill>
                  <a:srgbClr val="252525"/>
                </a:solidFill>
                <a:latin typeface="Calibri"/>
                <a:cs typeface="Calibri"/>
              </a:rPr>
              <a:t>different</a:t>
            </a:r>
            <a:r>
              <a:rPr sz="2400" spc="2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ideas</a:t>
            </a:r>
            <a:endParaRPr sz="24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505"/>
              </a:spcBef>
            </a:pP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E.g. Do </a:t>
            </a:r>
            <a:r>
              <a:rPr sz="2000" i="1" dirty="0">
                <a:solidFill>
                  <a:srgbClr val="252525"/>
                </a:solidFill>
                <a:latin typeface="Calibri"/>
                <a:cs typeface="Calibri"/>
              </a:rPr>
              <a:t>you </a:t>
            </a:r>
            <a:r>
              <a:rPr sz="2000" i="1" spc="-10" dirty="0">
                <a:solidFill>
                  <a:srgbClr val="252525"/>
                </a:solidFill>
                <a:latin typeface="Calibri"/>
                <a:cs typeface="Calibri"/>
              </a:rPr>
              <a:t>favor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or oppose </a:t>
            </a:r>
            <a:r>
              <a:rPr sz="2000" i="1" dirty="0">
                <a:solidFill>
                  <a:srgbClr val="252525"/>
                </a:solidFill>
                <a:latin typeface="Calibri"/>
                <a:cs typeface="Calibri"/>
              </a:rPr>
              <a:t>increased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job security and productivity </a:t>
            </a:r>
            <a:r>
              <a:rPr sz="2000" i="1" spc="-15" dirty="0">
                <a:solidFill>
                  <a:srgbClr val="252525"/>
                </a:solidFill>
                <a:latin typeface="Calibri"/>
                <a:cs typeface="Calibri"/>
              </a:rPr>
              <a:t>linked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wage</a:t>
            </a:r>
            <a:r>
              <a:rPr sz="2000" i="1" spc="-7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000" i="1" spc="-15" dirty="0">
                <a:solidFill>
                  <a:srgbClr val="252525"/>
                </a:solidFill>
                <a:latin typeface="Calibri"/>
                <a:cs typeface="Calibri"/>
              </a:rPr>
              <a:t>system?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7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dirty="0">
                <a:solidFill>
                  <a:srgbClr val="252525"/>
                </a:solidFill>
                <a:latin typeface="Calibri"/>
                <a:cs typeface="Calibri"/>
              </a:rPr>
              <a:t>Long </a:t>
            </a:r>
            <a:r>
              <a:rPr sz="2400" b="1" spc="-5" dirty="0">
                <a:solidFill>
                  <a:srgbClr val="252525"/>
                </a:solidFill>
                <a:latin typeface="Calibri"/>
                <a:cs typeface="Calibri"/>
              </a:rPr>
              <a:t>Question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: </a:t>
            </a:r>
            <a:r>
              <a:rPr sz="2400" spc="-15" dirty="0">
                <a:solidFill>
                  <a:srgbClr val="252525"/>
                </a:solidFill>
                <a:latin typeface="Calibri"/>
                <a:cs typeface="Calibri"/>
              </a:rPr>
              <a:t>Lengthy</a:t>
            </a:r>
            <a:r>
              <a:rPr sz="2400" spc="-5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252525"/>
                </a:solidFill>
                <a:latin typeface="Calibri"/>
                <a:cs typeface="Calibri"/>
              </a:rPr>
              <a:t>question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252525"/>
              </a:buClr>
              <a:buFont typeface="Arial"/>
              <a:buChar char="•"/>
            </a:pPr>
            <a:endParaRPr sz="3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dirty="0">
                <a:solidFill>
                  <a:srgbClr val="252525"/>
                </a:solidFill>
                <a:latin typeface="Calibri"/>
                <a:cs typeface="Calibri"/>
              </a:rPr>
              <a:t>Double </a:t>
            </a:r>
            <a:r>
              <a:rPr sz="2400" b="1" spc="-10" dirty="0">
                <a:solidFill>
                  <a:srgbClr val="252525"/>
                </a:solidFill>
                <a:latin typeface="Calibri"/>
                <a:cs typeface="Calibri"/>
              </a:rPr>
              <a:t>negative </a:t>
            </a:r>
            <a:r>
              <a:rPr sz="2400" dirty="0">
                <a:solidFill>
                  <a:srgbClr val="252525"/>
                </a:solidFill>
                <a:latin typeface="Calibri"/>
                <a:cs typeface="Calibri"/>
              </a:rPr>
              <a:t>: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E.g. Don’t </a:t>
            </a:r>
            <a:r>
              <a:rPr sz="2000" i="1" dirty="0">
                <a:solidFill>
                  <a:srgbClr val="252525"/>
                </a:solidFill>
                <a:latin typeface="Calibri"/>
                <a:cs typeface="Calibri"/>
              </a:rPr>
              <a:t>you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oppose </a:t>
            </a:r>
            <a:r>
              <a:rPr sz="2000" i="1" dirty="0">
                <a:solidFill>
                  <a:srgbClr val="252525"/>
                </a:solidFill>
                <a:latin typeface="Calibri"/>
                <a:cs typeface="Calibri"/>
              </a:rPr>
              <a:t>this</a:t>
            </a:r>
            <a:r>
              <a:rPr sz="2000" i="1" spc="-14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2000" i="1" spc="-5" dirty="0">
                <a:solidFill>
                  <a:srgbClr val="252525"/>
                </a:solidFill>
                <a:latin typeface="Calibri"/>
                <a:cs typeface="Calibri"/>
              </a:rPr>
              <a:t>bill?</a:t>
            </a:r>
            <a:endParaRPr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08610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0036" y="461899"/>
            <a:ext cx="855472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QUESTION</a:t>
            </a:r>
            <a:r>
              <a:rPr sz="4400" spc="-95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CONSTRUCTION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10309"/>
            <a:ext cx="6656070" cy="2197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27685" algn="l"/>
              </a:tabLst>
            </a:pPr>
            <a:r>
              <a:rPr sz="2800" b="1" spc="-5" dirty="0">
                <a:solidFill>
                  <a:srgbClr val="464646"/>
                </a:solidFill>
                <a:latin typeface="Calibri"/>
                <a:cs typeface="Calibri"/>
              </a:rPr>
              <a:t>4.	</a:t>
            </a:r>
            <a:r>
              <a:rPr sz="2800" b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Question Order </a:t>
            </a:r>
            <a:r>
              <a:rPr sz="2800" b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or</a:t>
            </a:r>
            <a:r>
              <a:rPr sz="2800" b="1" u="heavy" spc="3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Sequence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21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One question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should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follow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another in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logical</a:t>
            </a:r>
            <a:r>
              <a:rPr sz="2200" spc="11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sequence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Sequence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should </a:t>
            </a:r>
            <a:r>
              <a:rPr sz="2200" spc="-20" dirty="0">
                <a:solidFill>
                  <a:srgbClr val="464646"/>
                </a:solidFill>
                <a:latin typeface="Calibri"/>
                <a:cs typeface="Calibri"/>
              </a:rPr>
              <a:t>have</a:t>
            </a:r>
            <a:r>
              <a:rPr sz="2200" spc="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relation</a:t>
            </a:r>
            <a:endParaRPr sz="22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484"/>
              </a:spcBef>
            </a:pPr>
            <a:r>
              <a:rPr sz="2000" i="1" spc="-5" dirty="0">
                <a:solidFill>
                  <a:srgbClr val="464646"/>
                </a:solidFill>
                <a:latin typeface="Calibri"/>
                <a:cs typeface="Calibri"/>
              </a:rPr>
              <a:t>E.g. What </a:t>
            </a:r>
            <a:r>
              <a:rPr sz="2000" i="1" dirty="0">
                <a:solidFill>
                  <a:srgbClr val="464646"/>
                </a:solidFill>
                <a:latin typeface="Calibri"/>
                <a:cs typeface="Calibri"/>
              </a:rPr>
              <a:t>is </a:t>
            </a:r>
            <a:r>
              <a:rPr sz="2000" i="1" spc="-5" dirty="0">
                <a:solidFill>
                  <a:srgbClr val="464646"/>
                </a:solidFill>
                <a:latin typeface="Calibri"/>
                <a:cs typeface="Calibri"/>
              </a:rPr>
              <a:t>volume of your</a:t>
            </a:r>
            <a:r>
              <a:rPr sz="2000" i="1" spc="-7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i="1" dirty="0">
                <a:solidFill>
                  <a:srgbClr val="464646"/>
                </a:solidFill>
                <a:latin typeface="Calibri"/>
                <a:cs typeface="Calibri"/>
              </a:rPr>
              <a:t>trading?</a:t>
            </a:r>
            <a:endParaRPr sz="2000">
              <a:latin typeface="Calibri"/>
              <a:cs typeface="Calibri"/>
            </a:endParaRPr>
          </a:p>
          <a:p>
            <a:pPr marL="1326515">
              <a:lnSpc>
                <a:spcPct val="100000"/>
              </a:lnSpc>
              <a:spcBef>
                <a:spcPts val="480"/>
              </a:spcBef>
            </a:pPr>
            <a:r>
              <a:rPr sz="2000" i="1" spc="-5" dirty="0">
                <a:solidFill>
                  <a:srgbClr val="464646"/>
                </a:solidFill>
                <a:latin typeface="Calibri"/>
                <a:cs typeface="Calibri"/>
              </a:rPr>
              <a:t>How </a:t>
            </a:r>
            <a:r>
              <a:rPr sz="2000" i="1" spc="-10" dirty="0">
                <a:solidFill>
                  <a:srgbClr val="464646"/>
                </a:solidFill>
                <a:latin typeface="Calibri"/>
                <a:cs typeface="Calibri"/>
              </a:rPr>
              <a:t>many </a:t>
            </a:r>
            <a:r>
              <a:rPr sz="2000" i="1" dirty="0">
                <a:solidFill>
                  <a:srgbClr val="464646"/>
                </a:solidFill>
                <a:latin typeface="Calibri"/>
                <a:cs typeface="Calibri"/>
              </a:rPr>
              <a:t>trades do </a:t>
            </a:r>
            <a:r>
              <a:rPr sz="2000" i="1" spc="-5" dirty="0">
                <a:solidFill>
                  <a:srgbClr val="464646"/>
                </a:solidFill>
                <a:latin typeface="Calibri"/>
                <a:cs typeface="Calibri"/>
              </a:rPr>
              <a:t>you </a:t>
            </a:r>
            <a:r>
              <a:rPr sz="2000" i="1" spc="-20" dirty="0">
                <a:solidFill>
                  <a:srgbClr val="464646"/>
                </a:solidFill>
                <a:latin typeface="Calibri"/>
                <a:cs typeface="Calibri"/>
              </a:rPr>
              <a:t>make </a:t>
            </a:r>
            <a:r>
              <a:rPr sz="2000" i="1" dirty="0">
                <a:solidFill>
                  <a:srgbClr val="464646"/>
                </a:solidFill>
                <a:latin typeface="Calibri"/>
                <a:cs typeface="Calibri"/>
              </a:rPr>
              <a:t>in a</a:t>
            </a:r>
            <a:r>
              <a:rPr sz="2000" i="1" spc="-7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i="1" dirty="0">
                <a:solidFill>
                  <a:srgbClr val="464646"/>
                </a:solidFill>
                <a:latin typeface="Calibri"/>
                <a:cs typeface="Calibri"/>
              </a:rPr>
              <a:t>week?</a:t>
            </a:r>
            <a:endParaRPr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429448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63574" y="461899"/>
            <a:ext cx="1026668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MECHANICS </a:t>
            </a:r>
            <a:r>
              <a:rPr sz="4400" dirty="0">
                <a:solidFill>
                  <a:srgbClr val="252525"/>
                </a:solidFill>
                <a:latin typeface="Arial Black"/>
                <a:cs typeface="Arial Black"/>
              </a:rPr>
              <a:t>OF</a:t>
            </a:r>
            <a:r>
              <a:rPr sz="4400" spc="-45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400" spc="-5" dirty="0">
                <a:solidFill>
                  <a:srgbClr val="252525"/>
                </a:solidFill>
                <a:latin typeface="Arial Black"/>
                <a:cs typeface="Arial Black"/>
              </a:rPr>
              <a:t>QUESTIONNAIRE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509941"/>
            <a:ext cx="2970530" cy="4123690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527685" indent="-515620">
              <a:lnSpc>
                <a:spcPct val="100000"/>
              </a:lnSpc>
              <a:spcBef>
                <a:spcPts val="869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200" spc="-10" dirty="0">
                <a:solidFill>
                  <a:srgbClr val="464646"/>
                </a:solidFill>
                <a:latin typeface="Calibri"/>
                <a:cs typeface="Calibri"/>
              </a:rPr>
              <a:t>Introduction</a:t>
            </a:r>
            <a:endParaRPr sz="32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200" spc="-10" dirty="0">
                <a:solidFill>
                  <a:srgbClr val="464646"/>
                </a:solidFill>
                <a:latin typeface="Calibri"/>
                <a:cs typeface="Calibri"/>
              </a:rPr>
              <a:t>Pre-coding</a:t>
            </a:r>
            <a:endParaRPr sz="32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200" spc="-5" dirty="0">
                <a:solidFill>
                  <a:srgbClr val="464646"/>
                </a:solidFill>
                <a:latin typeface="Calibri"/>
                <a:cs typeface="Calibri"/>
              </a:rPr>
              <a:t>Spacing</a:t>
            </a:r>
            <a:endParaRPr sz="32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200" spc="-15" dirty="0">
                <a:solidFill>
                  <a:srgbClr val="464646"/>
                </a:solidFill>
                <a:latin typeface="Calibri"/>
                <a:cs typeface="Calibri"/>
              </a:rPr>
              <a:t>Paper</a:t>
            </a:r>
            <a:endParaRPr sz="32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200" spc="-10" dirty="0">
                <a:solidFill>
                  <a:srgbClr val="464646"/>
                </a:solidFill>
                <a:latin typeface="Calibri"/>
                <a:cs typeface="Calibri"/>
              </a:rPr>
              <a:t>Printing</a:t>
            </a:r>
            <a:endParaRPr sz="32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76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200" spc="-10" dirty="0">
                <a:solidFill>
                  <a:srgbClr val="464646"/>
                </a:solidFill>
                <a:latin typeface="Calibri"/>
                <a:cs typeface="Calibri"/>
              </a:rPr>
              <a:t>Margins</a:t>
            </a:r>
            <a:endParaRPr sz="320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200" spc="-10" dirty="0">
                <a:solidFill>
                  <a:srgbClr val="464646"/>
                </a:solidFill>
                <a:latin typeface="Calibri"/>
                <a:cs typeface="Calibri"/>
              </a:rPr>
              <a:t>Note </a:t>
            </a:r>
            <a:r>
              <a:rPr sz="3200" spc="-5" dirty="0">
                <a:solidFill>
                  <a:srgbClr val="464646"/>
                </a:solidFill>
                <a:latin typeface="Calibri"/>
                <a:cs typeface="Calibri"/>
              </a:rPr>
              <a:t>of</a:t>
            </a:r>
            <a:r>
              <a:rPr sz="3200" spc="-8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464646"/>
                </a:solidFill>
                <a:latin typeface="Calibri"/>
                <a:cs typeface="Calibri"/>
              </a:rPr>
              <a:t>thanks</a:t>
            </a:r>
            <a:endParaRPr sz="3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557875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/>
              <a:t>Definition of secondary data in words of </a:t>
            </a:r>
            <a:r>
              <a:rPr lang="en-IN" b="1" dirty="0"/>
              <a:t>M. M. Blair</a:t>
            </a:r>
            <a:r>
              <a:rPr lang="en-IN" dirty="0"/>
              <a:t>,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dirty="0"/>
              <a:t>“Secondary data are those which are already in existence and collected for some other purpose than the answering of the question in hand.”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Secondary Data</a:t>
            </a:r>
          </a:p>
        </p:txBody>
      </p:sp>
    </p:spTree>
    <p:extLst>
      <p:ext uri="{BB962C8B-B14F-4D97-AF65-F5344CB8AC3E}">
        <p14:creationId xmlns:p14="http://schemas.microsoft.com/office/powerpoint/2010/main" val="255206562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24000"/>
            <a:ext cx="11811000" cy="5257800"/>
          </a:xfrm>
        </p:spPr>
        <p:txBody>
          <a:bodyPr>
            <a:normAutofit/>
          </a:bodyPr>
          <a:lstStyle/>
          <a:p>
            <a:pPr algn="just"/>
            <a:r>
              <a:rPr lang="en-IN" dirty="0"/>
              <a:t>Secondary data are information already collected by others or somebody else and later used by a researcher (or investigator) to answer their questions in hand. Hence, it is also called second-hand data. </a:t>
            </a:r>
          </a:p>
          <a:p>
            <a:pPr algn="just"/>
            <a:r>
              <a:rPr lang="en-IN" dirty="0"/>
              <a:t>It is a ready-made, quantitative information obtained mostly from different published sources like companies' reports, statistics published by government, etc. </a:t>
            </a:r>
          </a:p>
          <a:p>
            <a:pPr algn="just"/>
            <a:r>
              <a:rPr lang="en-IN" dirty="0"/>
              <a:t>The required information is extracted from already known works of others (e.g. Published by a subject scholar or an organization, government agency, etc.). </a:t>
            </a:r>
          </a:p>
          <a:p>
            <a:pPr algn="just"/>
            <a:r>
              <a:rPr lang="en-IN" dirty="0"/>
              <a:t>It is readily available to a researcher at his desk or place of work.</a:t>
            </a:r>
          </a:p>
          <a:p>
            <a:pPr algn="just"/>
            <a:r>
              <a:rPr lang="en-IN" dirty="0" err="1"/>
              <a:t>Eg</a:t>
            </a:r>
            <a:r>
              <a:rPr lang="en-IN" dirty="0"/>
              <a:t>. You are preparing a brief report on your country's population for which you take reference of the census published by government, is an example of secondary data collection.</a:t>
            </a:r>
          </a:p>
          <a:p>
            <a:pPr algn="just"/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Secondary Data</a:t>
            </a:r>
          </a:p>
        </p:txBody>
      </p:sp>
    </p:spTree>
    <p:extLst>
      <p:ext uri="{BB962C8B-B14F-4D97-AF65-F5344CB8AC3E}">
        <p14:creationId xmlns:p14="http://schemas.microsoft.com/office/powerpoint/2010/main" val="31732884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838200"/>
          </a:xfrm>
        </p:spPr>
        <p:txBody>
          <a:bodyPr/>
          <a:lstStyle/>
          <a:p>
            <a:r>
              <a:rPr lang="en-IN" dirty="0"/>
              <a:t>Secondary Data Collection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2477018"/>
              </p:ext>
            </p:extLst>
          </p:nvPr>
        </p:nvGraphicFramePr>
        <p:xfrm>
          <a:off x="609600" y="990600"/>
          <a:ext cx="109728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396563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94"/>
          <a:stretch/>
        </p:blipFill>
        <p:spPr bwMode="auto">
          <a:xfrm>
            <a:off x="233363" y="276225"/>
            <a:ext cx="11690782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57600" y="123825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9885469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17344" y="2380615"/>
            <a:ext cx="895604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26945" marR="5080" indent="-2214880">
              <a:lnSpc>
                <a:spcPct val="100000"/>
              </a:lnSpc>
              <a:spcBef>
                <a:spcPts val="100"/>
              </a:spcBef>
            </a:pPr>
            <a:r>
              <a:rPr sz="4800" spc="-50" dirty="0">
                <a:solidFill>
                  <a:srgbClr val="464646"/>
                </a:solidFill>
                <a:latin typeface="Arial Black"/>
                <a:cs typeface="Arial Black"/>
              </a:rPr>
              <a:t>ATTITUDE </a:t>
            </a:r>
            <a:r>
              <a:rPr sz="4800" dirty="0">
                <a:solidFill>
                  <a:srgbClr val="464646"/>
                </a:solidFill>
                <a:latin typeface="Arial Black"/>
                <a:cs typeface="Arial Black"/>
              </a:rPr>
              <a:t>MEASUREMENT  </a:t>
            </a:r>
            <a:r>
              <a:rPr sz="4800" spc="-5" dirty="0">
                <a:solidFill>
                  <a:srgbClr val="464646"/>
                </a:solidFill>
                <a:latin typeface="Arial Black"/>
                <a:cs typeface="Arial Black"/>
              </a:rPr>
              <a:t>TECHNIQUES</a:t>
            </a:r>
            <a:endParaRPr sz="480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9857281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6161" y="229361"/>
            <a:ext cx="3581400" cy="914400"/>
          </a:xfrm>
          <a:custGeom>
            <a:avLst/>
            <a:gdLst/>
            <a:ahLst/>
            <a:cxnLst/>
            <a:rect l="l" t="t" r="r" b="b"/>
            <a:pathLst>
              <a:path w="3581400" h="914400">
                <a:moveTo>
                  <a:pt x="3429000" y="0"/>
                </a:moveTo>
                <a:lnTo>
                  <a:pt x="152400" y="0"/>
                </a:lnTo>
                <a:lnTo>
                  <a:pt x="104217" y="7766"/>
                </a:lnTo>
                <a:lnTo>
                  <a:pt x="62380" y="29394"/>
                </a:lnTo>
                <a:lnTo>
                  <a:pt x="29394" y="62380"/>
                </a:lnTo>
                <a:lnTo>
                  <a:pt x="7766" y="104217"/>
                </a:lnTo>
                <a:lnTo>
                  <a:pt x="0" y="152400"/>
                </a:lnTo>
                <a:lnTo>
                  <a:pt x="0" y="762000"/>
                </a:lnTo>
                <a:lnTo>
                  <a:pt x="7766" y="810182"/>
                </a:lnTo>
                <a:lnTo>
                  <a:pt x="29394" y="852019"/>
                </a:lnTo>
                <a:lnTo>
                  <a:pt x="62380" y="885005"/>
                </a:lnTo>
                <a:lnTo>
                  <a:pt x="104217" y="906633"/>
                </a:lnTo>
                <a:lnTo>
                  <a:pt x="152400" y="914400"/>
                </a:lnTo>
                <a:lnTo>
                  <a:pt x="3429000" y="914400"/>
                </a:lnTo>
                <a:lnTo>
                  <a:pt x="3477182" y="906633"/>
                </a:lnTo>
                <a:lnTo>
                  <a:pt x="3519019" y="885005"/>
                </a:lnTo>
                <a:lnTo>
                  <a:pt x="3552005" y="852019"/>
                </a:lnTo>
                <a:lnTo>
                  <a:pt x="3573633" y="810182"/>
                </a:lnTo>
                <a:lnTo>
                  <a:pt x="3581400" y="762000"/>
                </a:lnTo>
                <a:lnTo>
                  <a:pt x="3581400" y="152400"/>
                </a:lnTo>
                <a:lnTo>
                  <a:pt x="3573633" y="104217"/>
                </a:lnTo>
                <a:lnTo>
                  <a:pt x="3552005" y="62380"/>
                </a:lnTo>
                <a:lnTo>
                  <a:pt x="3519019" y="29394"/>
                </a:lnTo>
                <a:lnTo>
                  <a:pt x="3477182" y="7766"/>
                </a:lnTo>
                <a:lnTo>
                  <a:pt x="3429000" y="0"/>
                </a:lnTo>
                <a:close/>
              </a:path>
            </a:pathLst>
          </a:custGeom>
          <a:solidFill>
            <a:srgbClr val="F488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96161" y="229361"/>
            <a:ext cx="3581400" cy="914400"/>
          </a:xfrm>
          <a:custGeom>
            <a:avLst/>
            <a:gdLst/>
            <a:ahLst/>
            <a:cxnLst/>
            <a:rect l="l" t="t" r="r" b="b"/>
            <a:pathLst>
              <a:path w="3581400" h="914400">
                <a:moveTo>
                  <a:pt x="0" y="152400"/>
                </a:moveTo>
                <a:lnTo>
                  <a:pt x="7766" y="104217"/>
                </a:lnTo>
                <a:lnTo>
                  <a:pt x="29394" y="62380"/>
                </a:lnTo>
                <a:lnTo>
                  <a:pt x="62380" y="29394"/>
                </a:lnTo>
                <a:lnTo>
                  <a:pt x="104217" y="7766"/>
                </a:lnTo>
                <a:lnTo>
                  <a:pt x="152400" y="0"/>
                </a:lnTo>
                <a:lnTo>
                  <a:pt x="3429000" y="0"/>
                </a:lnTo>
                <a:lnTo>
                  <a:pt x="3477182" y="7766"/>
                </a:lnTo>
                <a:lnTo>
                  <a:pt x="3519019" y="29394"/>
                </a:lnTo>
                <a:lnTo>
                  <a:pt x="3552005" y="62380"/>
                </a:lnTo>
                <a:lnTo>
                  <a:pt x="3573633" y="104217"/>
                </a:lnTo>
                <a:lnTo>
                  <a:pt x="3581400" y="152400"/>
                </a:lnTo>
                <a:lnTo>
                  <a:pt x="3581400" y="762000"/>
                </a:lnTo>
                <a:lnTo>
                  <a:pt x="3573633" y="810182"/>
                </a:lnTo>
                <a:lnTo>
                  <a:pt x="3552005" y="852019"/>
                </a:lnTo>
                <a:lnTo>
                  <a:pt x="3519019" y="885005"/>
                </a:lnTo>
                <a:lnTo>
                  <a:pt x="3477182" y="906633"/>
                </a:lnTo>
                <a:lnTo>
                  <a:pt x="3429000" y="914400"/>
                </a:lnTo>
                <a:lnTo>
                  <a:pt x="152400" y="914400"/>
                </a:lnTo>
                <a:lnTo>
                  <a:pt x="104217" y="906633"/>
                </a:lnTo>
                <a:lnTo>
                  <a:pt x="62380" y="885005"/>
                </a:lnTo>
                <a:lnTo>
                  <a:pt x="29394" y="852019"/>
                </a:lnTo>
                <a:lnTo>
                  <a:pt x="7766" y="810182"/>
                </a:lnTo>
                <a:lnTo>
                  <a:pt x="0" y="762000"/>
                </a:lnTo>
                <a:lnTo>
                  <a:pt x="0" y="152400"/>
                </a:lnTo>
                <a:close/>
              </a:path>
            </a:pathLst>
          </a:custGeom>
          <a:ln w="25908">
            <a:solidFill>
              <a:srgbClr val="B362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54301" y="447802"/>
            <a:ext cx="28651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Times New Roman"/>
                <a:cs typeface="Times New Roman"/>
              </a:rPr>
              <a:t>MEASUR</a:t>
            </a:r>
            <a:r>
              <a:rPr sz="2800" b="1" spc="-20" dirty="0">
                <a:latin typeface="Times New Roman"/>
                <a:cs typeface="Times New Roman"/>
              </a:rPr>
              <a:t>E</a:t>
            </a:r>
            <a:r>
              <a:rPr sz="2800" b="1" spc="-5" dirty="0">
                <a:latin typeface="Times New Roman"/>
                <a:cs typeface="Times New Roman"/>
              </a:rPr>
              <a:t>MENT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18285" y="1846834"/>
            <a:ext cx="3134995" cy="1684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Assigning </a:t>
            </a: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numbers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or </a:t>
            </a: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symbols</a:t>
            </a:r>
            <a:r>
              <a:rPr sz="1800" b="1" spc="-1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to 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the </a:t>
            </a: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characteristics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of </a:t>
            </a: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certain  objects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00">
              <a:latin typeface="Times New Roman"/>
              <a:cs typeface="Times New Roman"/>
            </a:endParaRPr>
          </a:p>
          <a:p>
            <a:pPr marL="21590">
              <a:lnSpc>
                <a:spcPct val="100000"/>
              </a:lnSpc>
            </a:pPr>
            <a:r>
              <a:rPr sz="1800" b="1" dirty="0">
                <a:solidFill>
                  <a:srgbClr val="252525"/>
                </a:solidFill>
                <a:latin typeface="Calibri"/>
                <a:cs typeface="Calibri"/>
              </a:rPr>
              <a:t>E.g. </a:t>
            </a:r>
            <a:r>
              <a:rPr sz="1800" b="1" spc="-10" dirty="0">
                <a:solidFill>
                  <a:srgbClr val="252525"/>
                </a:solidFill>
                <a:latin typeface="Calibri"/>
                <a:cs typeface="Calibri"/>
              </a:rPr>
              <a:t>Recommendation </a:t>
            </a:r>
            <a:r>
              <a:rPr sz="1800" b="1" dirty="0">
                <a:solidFill>
                  <a:srgbClr val="252525"/>
                </a:solidFill>
                <a:latin typeface="Calibri"/>
                <a:cs typeface="Calibri"/>
              </a:rPr>
              <a:t>of</a:t>
            </a:r>
            <a:r>
              <a:rPr sz="1800" b="1" spc="-4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Flipkart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239761" y="229361"/>
            <a:ext cx="3581400" cy="914400"/>
          </a:xfrm>
          <a:custGeom>
            <a:avLst/>
            <a:gdLst/>
            <a:ahLst/>
            <a:cxnLst/>
            <a:rect l="l" t="t" r="r" b="b"/>
            <a:pathLst>
              <a:path w="3581400" h="914400">
                <a:moveTo>
                  <a:pt x="3429000" y="0"/>
                </a:moveTo>
                <a:lnTo>
                  <a:pt x="152400" y="0"/>
                </a:lnTo>
                <a:lnTo>
                  <a:pt x="104217" y="7766"/>
                </a:lnTo>
                <a:lnTo>
                  <a:pt x="62380" y="29394"/>
                </a:lnTo>
                <a:lnTo>
                  <a:pt x="29394" y="62380"/>
                </a:lnTo>
                <a:lnTo>
                  <a:pt x="7766" y="104217"/>
                </a:lnTo>
                <a:lnTo>
                  <a:pt x="0" y="152400"/>
                </a:lnTo>
                <a:lnTo>
                  <a:pt x="0" y="762000"/>
                </a:lnTo>
                <a:lnTo>
                  <a:pt x="7766" y="810182"/>
                </a:lnTo>
                <a:lnTo>
                  <a:pt x="29394" y="852019"/>
                </a:lnTo>
                <a:lnTo>
                  <a:pt x="62380" y="885005"/>
                </a:lnTo>
                <a:lnTo>
                  <a:pt x="104217" y="906633"/>
                </a:lnTo>
                <a:lnTo>
                  <a:pt x="152400" y="914400"/>
                </a:lnTo>
                <a:lnTo>
                  <a:pt x="3429000" y="914400"/>
                </a:lnTo>
                <a:lnTo>
                  <a:pt x="3477182" y="906633"/>
                </a:lnTo>
                <a:lnTo>
                  <a:pt x="3519019" y="885005"/>
                </a:lnTo>
                <a:lnTo>
                  <a:pt x="3552005" y="852019"/>
                </a:lnTo>
                <a:lnTo>
                  <a:pt x="3573633" y="810182"/>
                </a:lnTo>
                <a:lnTo>
                  <a:pt x="3581400" y="762000"/>
                </a:lnTo>
                <a:lnTo>
                  <a:pt x="3581400" y="152400"/>
                </a:lnTo>
                <a:lnTo>
                  <a:pt x="3573633" y="104217"/>
                </a:lnTo>
                <a:lnTo>
                  <a:pt x="3552005" y="62380"/>
                </a:lnTo>
                <a:lnTo>
                  <a:pt x="3519019" y="29394"/>
                </a:lnTo>
                <a:lnTo>
                  <a:pt x="3477182" y="7766"/>
                </a:lnTo>
                <a:lnTo>
                  <a:pt x="3429000" y="0"/>
                </a:lnTo>
                <a:close/>
              </a:path>
            </a:pathLst>
          </a:custGeom>
          <a:solidFill>
            <a:srgbClr val="F488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239761" y="229361"/>
            <a:ext cx="3581400" cy="914400"/>
          </a:xfrm>
          <a:custGeom>
            <a:avLst/>
            <a:gdLst/>
            <a:ahLst/>
            <a:cxnLst/>
            <a:rect l="l" t="t" r="r" b="b"/>
            <a:pathLst>
              <a:path w="3581400" h="914400">
                <a:moveTo>
                  <a:pt x="0" y="152400"/>
                </a:moveTo>
                <a:lnTo>
                  <a:pt x="7766" y="104217"/>
                </a:lnTo>
                <a:lnTo>
                  <a:pt x="29394" y="62380"/>
                </a:lnTo>
                <a:lnTo>
                  <a:pt x="62380" y="29394"/>
                </a:lnTo>
                <a:lnTo>
                  <a:pt x="104217" y="7766"/>
                </a:lnTo>
                <a:lnTo>
                  <a:pt x="152400" y="0"/>
                </a:lnTo>
                <a:lnTo>
                  <a:pt x="3429000" y="0"/>
                </a:lnTo>
                <a:lnTo>
                  <a:pt x="3477182" y="7766"/>
                </a:lnTo>
                <a:lnTo>
                  <a:pt x="3519019" y="29394"/>
                </a:lnTo>
                <a:lnTo>
                  <a:pt x="3552005" y="62380"/>
                </a:lnTo>
                <a:lnTo>
                  <a:pt x="3573633" y="104217"/>
                </a:lnTo>
                <a:lnTo>
                  <a:pt x="3581400" y="152400"/>
                </a:lnTo>
                <a:lnTo>
                  <a:pt x="3581400" y="762000"/>
                </a:lnTo>
                <a:lnTo>
                  <a:pt x="3573633" y="810182"/>
                </a:lnTo>
                <a:lnTo>
                  <a:pt x="3552005" y="852019"/>
                </a:lnTo>
                <a:lnTo>
                  <a:pt x="3519019" y="885005"/>
                </a:lnTo>
                <a:lnTo>
                  <a:pt x="3477182" y="906633"/>
                </a:lnTo>
                <a:lnTo>
                  <a:pt x="3429000" y="914400"/>
                </a:lnTo>
                <a:lnTo>
                  <a:pt x="152400" y="914400"/>
                </a:lnTo>
                <a:lnTo>
                  <a:pt x="104217" y="906633"/>
                </a:lnTo>
                <a:lnTo>
                  <a:pt x="62380" y="885005"/>
                </a:lnTo>
                <a:lnTo>
                  <a:pt x="29394" y="852019"/>
                </a:lnTo>
                <a:lnTo>
                  <a:pt x="7766" y="810182"/>
                </a:lnTo>
                <a:lnTo>
                  <a:pt x="0" y="762000"/>
                </a:lnTo>
                <a:lnTo>
                  <a:pt x="0" y="152400"/>
                </a:lnTo>
                <a:close/>
              </a:path>
            </a:pathLst>
          </a:custGeom>
          <a:ln w="25908">
            <a:solidFill>
              <a:srgbClr val="B362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426322" y="447802"/>
            <a:ext cx="12096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SCALE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395464" y="1846834"/>
            <a:ext cx="335978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1755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Involves creating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a </a:t>
            </a: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continuum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on  which </a:t>
            </a: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measurement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of </a:t>
            </a: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objects</a:t>
            </a:r>
            <a:r>
              <a:rPr sz="1800" b="1" spc="-10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are  located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252525"/>
                </a:solidFill>
                <a:latin typeface="Calibri"/>
                <a:cs typeface="Calibri"/>
              </a:rPr>
              <a:t>E.g. </a:t>
            </a:r>
            <a:r>
              <a:rPr sz="1800" b="1" spc="-10" dirty="0">
                <a:solidFill>
                  <a:srgbClr val="252525"/>
                </a:solidFill>
                <a:latin typeface="Calibri"/>
                <a:cs typeface="Calibri"/>
              </a:rPr>
              <a:t>Recommendation </a:t>
            </a:r>
            <a:r>
              <a:rPr sz="1800" b="1" dirty="0">
                <a:solidFill>
                  <a:srgbClr val="252525"/>
                </a:solidFill>
                <a:latin typeface="Calibri"/>
                <a:cs typeface="Calibri"/>
              </a:rPr>
              <a:t>of</a:t>
            </a:r>
            <a:r>
              <a:rPr sz="1800" b="1" spc="-4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Flipkart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590800" y="4038600"/>
            <a:ext cx="6324600" cy="17358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381032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0457" y="496950"/>
            <a:ext cx="944943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solidFill>
                  <a:srgbClr val="252525"/>
                </a:solidFill>
                <a:latin typeface="Arial Black"/>
                <a:cs typeface="Arial Black"/>
              </a:rPr>
              <a:t>TYPES OF MEASUREMENT</a:t>
            </a:r>
            <a:r>
              <a:rPr sz="4000" spc="65" dirty="0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sz="4000" spc="-10" dirty="0">
                <a:solidFill>
                  <a:srgbClr val="252525"/>
                </a:solidFill>
                <a:latin typeface="Arial Black"/>
                <a:cs typeface="Arial Black"/>
              </a:rPr>
              <a:t>SCALE</a:t>
            </a:r>
            <a:endParaRPr sz="4000">
              <a:latin typeface="Arial Black"/>
              <a:cs typeface="Arial Black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286761" y="2058161"/>
            <a:ext cx="3291840" cy="1344295"/>
          </a:xfrm>
          <a:custGeom>
            <a:avLst/>
            <a:gdLst/>
            <a:ahLst/>
            <a:cxnLst/>
            <a:rect l="l" t="t" r="r" b="b"/>
            <a:pathLst>
              <a:path w="3291840" h="1344295">
                <a:moveTo>
                  <a:pt x="0" y="1344168"/>
                </a:moveTo>
                <a:lnTo>
                  <a:pt x="3291840" y="1344168"/>
                </a:lnTo>
                <a:lnTo>
                  <a:pt x="3291840" y="0"/>
                </a:lnTo>
                <a:lnTo>
                  <a:pt x="0" y="0"/>
                </a:lnTo>
                <a:lnTo>
                  <a:pt x="0" y="1344168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286761" y="2058161"/>
            <a:ext cx="3291840" cy="1344295"/>
          </a:xfrm>
          <a:custGeom>
            <a:avLst/>
            <a:gdLst/>
            <a:ahLst/>
            <a:cxnLst/>
            <a:rect l="l" t="t" r="r" b="b"/>
            <a:pathLst>
              <a:path w="3291840" h="1344295">
                <a:moveTo>
                  <a:pt x="0" y="1344168"/>
                </a:moveTo>
                <a:lnTo>
                  <a:pt x="3291840" y="1344168"/>
                </a:lnTo>
                <a:lnTo>
                  <a:pt x="3291840" y="0"/>
                </a:lnTo>
                <a:lnTo>
                  <a:pt x="0" y="0"/>
                </a:lnTo>
                <a:lnTo>
                  <a:pt x="0" y="1344168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614921" y="2058161"/>
            <a:ext cx="3291840" cy="1344295"/>
          </a:xfrm>
          <a:custGeom>
            <a:avLst/>
            <a:gdLst/>
            <a:ahLst/>
            <a:cxnLst/>
            <a:rect l="l" t="t" r="r" b="b"/>
            <a:pathLst>
              <a:path w="3291840" h="1344295">
                <a:moveTo>
                  <a:pt x="0" y="1344168"/>
                </a:moveTo>
                <a:lnTo>
                  <a:pt x="3291839" y="1344168"/>
                </a:lnTo>
                <a:lnTo>
                  <a:pt x="3291839" y="0"/>
                </a:lnTo>
                <a:lnTo>
                  <a:pt x="0" y="0"/>
                </a:lnTo>
                <a:lnTo>
                  <a:pt x="0" y="1344168"/>
                </a:lnTo>
                <a:close/>
              </a:path>
            </a:pathLst>
          </a:custGeom>
          <a:solidFill>
            <a:srgbClr val="46D7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614921" y="2058161"/>
            <a:ext cx="3291840" cy="1344295"/>
          </a:xfrm>
          <a:custGeom>
            <a:avLst/>
            <a:gdLst/>
            <a:ahLst/>
            <a:cxnLst/>
            <a:rect l="l" t="t" r="r" b="b"/>
            <a:pathLst>
              <a:path w="3291840" h="1344295">
                <a:moveTo>
                  <a:pt x="0" y="1344168"/>
                </a:moveTo>
                <a:lnTo>
                  <a:pt x="3291839" y="1344168"/>
                </a:lnTo>
                <a:lnTo>
                  <a:pt x="3291839" y="0"/>
                </a:lnTo>
                <a:lnTo>
                  <a:pt x="0" y="0"/>
                </a:lnTo>
                <a:lnTo>
                  <a:pt x="0" y="1344168"/>
                </a:lnTo>
                <a:close/>
              </a:path>
            </a:pathLst>
          </a:custGeom>
          <a:ln w="2590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86761" y="4438650"/>
            <a:ext cx="3291840" cy="1344295"/>
          </a:xfrm>
          <a:custGeom>
            <a:avLst/>
            <a:gdLst/>
            <a:ahLst/>
            <a:cxnLst/>
            <a:rect l="l" t="t" r="r" b="b"/>
            <a:pathLst>
              <a:path w="3291840" h="1344295">
                <a:moveTo>
                  <a:pt x="0" y="1344168"/>
                </a:moveTo>
                <a:lnTo>
                  <a:pt x="3291840" y="1344168"/>
                </a:lnTo>
                <a:lnTo>
                  <a:pt x="3291840" y="0"/>
                </a:lnTo>
                <a:lnTo>
                  <a:pt x="0" y="0"/>
                </a:lnTo>
                <a:lnTo>
                  <a:pt x="0" y="1344168"/>
                </a:lnTo>
                <a:close/>
              </a:path>
            </a:pathLst>
          </a:custGeom>
          <a:solidFill>
            <a:srgbClr val="ACE9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86761" y="4438650"/>
            <a:ext cx="3291840" cy="1344295"/>
          </a:xfrm>
          <a:custGeom>
            <a:avLst/>
            <a:gdLst/>
            <a:ahLst/>
            <a:cxnLst/>
            <a:rect l="l" t="t" r="r" b="b"/>
            <a:pathLst>
              <a:path w="3291840" h="1344295">
                <a:moveTo>
                  <a:pt x="0" y="1344168"/>
                </a:moveTo>
                <a:lnTo>
                  <a:pt x="3291840" y="1344168"/>
                </a:lnTo>
                <a:lnTo>
                  <a:pt x="3291840" y="0"/>
                </a:lnTo>
                <a:lnTo>
                  <a:pt x="0" y="0"/>
                </a:lnTo>
                <a:lnTo>
                  <a:pt x="0" y="1344168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614921" y="4438650"/>
            <a:ext cx="3291840" cy="1344295"/>
          </a:xfrm>
          <a:custGeom>
            <a:avLst/>
            <a:gdLst/>
            <a:ahLst/>
            <a:cxnLst/>
            <a:rect l="l" t="t" r="r" b="b"/>
            <a:pathLst>
              <a:path w="3291840" h="1344295">
                <a:moveTo>
                  <a:pt x="0" y="1344168"/>
                </a:moveTo>
                <a:lnTo>
                  <a:pt x="3291839" y="1344168"/>
                </a:lnTo>
                <a:lnTo>
                  <a:pt x="3291839" y="0"/>
                </a:lnTo>
                <a:lnTo>
                  <a:pt x="0" y="0"/>
                </a:lnTo>
                <a:lnTo>
                  <a:pt x="0" y="1344168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614921" y="4438650"/>
            <a:ext cx="3291840" cy="1344295"/>
          </a:xfrm>
          <a:custGeom>
            <a:avLst/>
            <a:gdLst/>
            <a:ahLst/>
            <a:cxnLst/>
            <a:rect l="l" t="t" r="r" b="b"/>
            <a:pathLst>
              <a:path w="3291840" h="1344295">
                <a:moveTo>
                  <a:pt x="0" y="1344168"/>
                </a:moveTo>
                <a:lnTo>
                  <a:pt x="3291839" y="1344168"/>
                </a:lnTo>
                <a:lnTo>
                  <a:pt x="3291839" y="0"/>
                </a:lnTo>
                <a:lnTo>
                  <a:pt x="0" y="0"/>
                </a:lnTo>
                <a:lnTo>
                  <a:pt x="0" y="1344168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518410" y="2158746"/>
            <a:ext cx="6976745" cy="33667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19295" algn="l"/>
              </a:tabLst>
            </a:pPr>
            <a:r>
              <a:rPr sz="6300" spc="-5" dirty="0">
                <a:solidFill>
                  <a:srgbClr val="FFFFFF"/>
                </a:solidFill>
                <a:latin typeface="Times New Roman"/>
                <a:cs typeface="Times New Roman"/>
              </a:rPr>
              <a:t>Nominal	Ordinal</a:t>
            </a:r>
            <a:endParaRPr sz="6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700">
              <a:latin typeface="Times New Roman"/>
              <a:cs typeface="Times New Roman"/>
            </a:endParaRPr>
          </a:p>
          <a:p>
            <a:pPr marL="167640">
              <a:lnSpc>
                <a:spcPct val="100000"/>
              </a:lnSpc>
              <a:tabLst>
                <a:tab pos="4874260" algn="l"/>
              </a:tabLst>
            </a:pPr>
            <a:r>
              <a:rPr sz="6300" dirty="0">
                <a:solidFill>
                  <a:srgbClr val="FFFFFF"/>
                </a:solidFill>
                <a:latin typeface="Times New Roman"/>
                <a:cs typeface="Times New Roman"/>
              </a:rPr>
              <a:t>Interval	Ratio</a:t>
            </a:r>
            <a:endParaRPr sz="63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8486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20034" y="466470"/>
            <a:ext cx="555371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5" dirty="0">
                <a:solidFill>
                  <a:srgbClr val="252525"/>
                </a:solidFill>
                <a:latin typeface="Arial Black"/>
                <a:cs typeface="Arial Black"/>
              </a:rPr>
              <a:t>SOURCES </a:t>
            </a:r>
            <a:r>
              <a:rPr sz="4400" dirty="0">
                <a:solidFill>
                  <a:srgbClr val="252525"/>
                </a:solidFill>
                <a:latin typeface="Arial"/>
                <a:cs typeface="Arial"/>
              </a:rPr>
              <a:t>OF</a:t>
            </a:r>
            <a:r>
              <a:rPr sz="4400" spc="-85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4400" spc="-160" dirty="0">
                <a:solidFill>
                  <a:srgbClr val="252525"/>
                </a:solidFill>
                <a:latin typeface="Arial"/>
                <a:cs typeface="Arial"/>
              </a:rPr>
              <a:t>DATA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506226"/>
            <a:ext cx="9378950" cy="325120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527685" indent="-515620">
              <a:lnSpc>
                <a:spcPct val="100000"/>
              </a:lnSpc>
              <a:spcBef>
                <a:spcPts val="90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200" dirty="0">
                <a:solidFill>
                  <a:srgbClr val="464646"/>
                </a:solidFill>
                <a:latin typeface="Calibri"/>
                <a:cs typeface="Calibri"/>
              </a:rPr>
              <a:t>Primary </a:t>
            </a:r>
            <a:r>
              <a:rPr sz="3200" spc="-20" dirty="0">
                <a:solidFill>
                  <a:srgbClr val="464646"/>
                </a:solidFill>
                <a:latin typeface="Calibri"/>
                <a:cs typeface="Calibri"/>
              </a:rPr>
              <a:t>Data</a:t>
            </a:r>
            <a:endParaRPr sz="3200">
              <a:latin typeface="Calibri"/>
              <a:cs typeface="Calibri"/>
            </a:endParaRPr>
          </a:p>
          <a:p>
            <a:pPr marL="927100" lvl="1" indent="-514350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927100" algn="l"/>
                <a:tab pos="927735" algn="l"/>
              </a:tabLst>
            </a:pP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The </a:t>
            </a:r>
            <a:r>
              <a:rPr sz="2800" spc="-20" dirty="0">
                <a:solidFill>
                  <a:srgbClr val="464646"/>
                </a:solidFill>
                <a:latin typeface="Calibri"/>
                <a:cs typeface="Calibri"/>
              </a:rPr>
              <a:t>data </a:t>
            </a: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collected </a:t>
            </a:r>
            <a:r>
              <a:rPr sz="2800" spc="-25" dirty="0">
                <a:solidFill>
                  <a:srgbClr val="464646"/>
                </a:solidFill>
                <a:latin typeface="Calibri"/>
                <a:cs typeface="Calibri"/>
              </a:rPr>
              <a:t>first </a:t>
            </a: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hand </a:t>
            </a:r>
            <a:r>
              <a:rPr sz="2800" spc="-15" dirty="0">
                <a:solidFill>
                  <a:srgbClr val="464646"/>
                </a:solidFill>
                <a:latin typeface="Calibri"/>
                <a:cs typeface="Calibri"/>
              </a:rPr>
              <a:t>by </a:t>
            </a: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researcher </a:t>
            </a:r>
            <a:r>
              <a:rPr sz="2800" spc="-25" dirty="0">
                <a:solidFill>
                  <a:srgbClr val="464646"/>
                </a:solidFill>
                <a:latin typeface="Calibri"/>
                <a:cs typeface="Calibri"/>
              </a:rPr>
              <a:t>for </a:t>
            </a:r>
            <a:r>
              <a:rPr sz="2800" spc="-5" dirty="0">
                <a:solidFill>
                  <a:srgbClr val="464646"/>
                </a:solidFill>
                <a:latin typeface="Calibri"/>
                <a:cs typeface="Calibri"/>
              </a:rPr>
              <a:t>his</a:t>
            </a:r>
            <a:r>
              <a:rPr sz="2800" spc="16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800" spc="-15" dirty="0">
                <a:solidFill>
                  <a:srgbClr val="464646"/>
                </a:solidFill>
                <a:latin typeface="Calibri"/>
                <a:cs typeface="Calibri"/>
              </a:rPr>
              <a:t>research</a:t>
            </a:r>
            <a:endParaRPr sz="28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Clr>
                <a:srgbClr val="464646"/>
              </a:buClr>
              <a:buFont typeface="Arial"/>
              <a:buChar char="–"/>
            </a:pPr>
            <a:endParaRPr sz="415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200" spc="-5" dirty="0">
                <a:solidFill>
                  <a:srgbClr val="464646"/>
                </a:solidFill>
                <a:latin typeface="Calibri"/>
                <a:cs typeface="Calibri"/>
              </a:rPr>
              <a:t>Secondary</a:t>
            </a:r>
            <a:r>
              <a:rPr sz="3200" spc="-1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3200" spc="-20" dirty="0">
                <a:solidFill>
                  <a:srgbClr val="464646"/>
                </a:solidFill>
                <a:latin typeface="Calibri"/>
                <a:cs typeface="Calibri"/>
              </a:rPr>
              <a:t>Data</a:t>
            </a:r>
            <a:endParaRPr sz="3200">
              <a:latin typeface="Calibri"/>
              <a:cs typeface="Calibri"/>
            </a:endParaRPr>
          </a:p>
          <a:p>
            <a:pPr marL="927100" lvl="1" indent="-514350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927100" algn="l"/>
                <a:tab pos="927735" algn="l"/>
              </a:tabLst>
            </a:pP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The </a:t>
            </a:r>
            <a:r>
              <a:rPr sz="2800" spc="-20" dirty="0">
                <a:solidFill>
                  <a:srgbClr val="464646"/>
                </a:solidFill>
                <a:latin typeface="Calibri"/>
                <a:cs typeface="Calibri"/>
              </a:rPr>
              <a:t>data </a:t>
            </a:r>
            <a:r>
              <a:rPr sz="2800" spc="-5" dirty="0">
                <a:solidFill>
                  <a:srgbClr val="464646"/>
                </a:solidFill>
                <a:latin typeface="Calibri"/>
                <a:cs typeface="Calibri"/>
              </a:rPr>
              <a:t>which is </a:t>
            </a: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already collected </a:t>
            </a:r>
            <a:r>
              <a:rPr sz="2800" spc="-15" dirty="0">
                <a:solidFill>
                  <a:srgbClr val="464646"/>
                </a:solidFill>
                <a:latin typeface="Calibri"/>
                <a:cs typeface="Calibri"/>
              </a:rPr>
              <a:t>by</a:t>
            </a:r>
            <a:r>
              <a:rPr sz="2800" spc="7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someone</a:t>
            </a:r>
            <a:endParaRPr sz="2800">
              <a:latin typeface="Calibri"/>
              <a:cs typeface="Calibri"/>
            </a:endParaRPr>
          </a:p>
          <a:p>
            <a:pPr marL="927100" lvl="1" indent="-514350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927100" algn="l"/>
                <a:tab pos="927735" algn="l"/>
              </a:tabLst>
            </a:pPr>
            <a:r>
              <a:rPr sz="2800" spc="-5" dirty="0">
                <a:solidFill>
                  <a:srgbClr val="464646"/>
                </a:solidFill>
                <a:latin typeface="Calibri"/>
                <a:cs typeface="Calibri"/>
              </a:rPr>
              <a:t>It is </a:t>
            </a:r>
            <a:r>
              <a:rPr sz="2800" spc="-10" dirty="0">
                <a:solidFill>
                  <a:srgbClr val="464646"/>
                </a:solidFill>
                <a:latin typeface="Calibri"/>
                <a:cs typeface="Calibri"/>
              </a:rPr>
              <a:t>readymade</a:t>
            </a:r>
            <a:r>
              <a:rPr sz="280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464646"/>
                </a:solidFill>
                <a:latin typeface="Calibri"/>
                <a:cs typeface="Calibri"/>
              </a:rPr>
              <a:t>data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1540129"/>
            <a:ext cx="7941945" cy="178181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Lowest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level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of</a:t>
            </a:r>
            <a:r>
              <a:rPr sz="2400" spc="2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measurement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Numbers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are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assigned </a:t>
            </a:r>
            <a:r>
              <a:rPr sz="2400" spc="-20" dirty="0">
                <a:solidFill>
                  <a:srgbClr val="464646"/>
                </a:solidFill>
                <a:latin typeface="Calibri"/>
                <a:cs typeface="Calibri"/>
              </a:rPr>
              <a:t>for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purpose of identification of</a:t>
            </a:r>
            <a:r>
              <a:rPr sz="2400" spc="3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objects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Numbers don’t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represent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superiority of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inferiority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Each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number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is assigned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only one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object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3808857"/>
            <a:ext cx="11518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E</a:t>
            </a:r>
            <a:r>
              <a:rPr sz="2400" i="1" u="heavy" spc="-5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x</a:t>
            </a:r>
            <a:r>
              <a:rPr sz="2400" i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ampl</a:t>
            </a:r>
            <a:r>
              <a:rPr sz="2400" i="1" u="heavy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e: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5745">
              <a:lnSpc>
                <a:spcPct val="100000"/>
              </a:lnSpc>
              <a:spcBef>
                <a:spcPts val="100"/>
              </a:spcBef>
            </a:pPr>
            <a:r>
              <a:rPr dirty="0"/>
              <a:t>Nominal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439161" y="3658361"/>
            <a:ext cx="2743200" cy="2209800"/>
          </a:xfrm>
          <a:prstGeom prst="rect">
            <a:avLst/>
          </a:prstGeom>
          <a:ln w="25907">
            <a:solidFill>
              <a:srgbClr val="B36212"/>
            </a:solidFill>
          </a:ln>
        </p:spPr>
        <p:txBody>
          <a:bodyPr vert="horz" wrap="square" lIns="0" tIns="129539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1019"/>
              </a:spcBef>
            </a:pP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What </a:t>
            </a:r>
            <a:r>
              <a:rPr sz="1800" b="1" dirty="0">
                <a:solidFill>
                  <a:srgbClr val="252525"/>
                </a:solidFill>
                <a:latin typeface="Calibri"/>
                <a:cs typeface="Calibri"/>
              </a:rPr>
              <a:t>is </a:t>
            </a: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your</a:t>
            </a:r>
            <a:r>
              <a:rPr sz="1800" b="1" spc="-4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religion?</a:t>
            </a:r>
            <a:endParaRPr sz="1800">
              <a:latin typeface="Calibri"/>
              <a:cs typeface="Calibri"/>
            </a:endParaRPr>
          </a:p>
          <a:p>
            <a:pPr marL="433705" indent="-343535">
              <a:lnSpc>
                <a:spcPct val="100000"/>
              </a:lnSpc>
              <a:buAutoNum type="arabicPeriod"/>
              <a:tabLst>
                <a:tab pos="433705" algn="l"/>
                <a:tab pos="434340" algn="l"/>
              </a:tabLst>
            </a:pP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Hinduism</a:t>
            </a:r>
            <a:endParaRPr sz="1800">
              <a:latin typeface="Calibri"/>
              <a:cs typeface="Calibri"/>
            </a:endParaRPr>
          </a:p>
          <a:p>
            <a:pPr marL="433705" indent="-343535">
              <a:lnSpc>
                <a:spcPct val="100000"/>
              </a:lnSpc>
              <a:buAutoNum type="arabicPeriod"/>
              <a:tabLst>
                <a:tab pos="433705" algn="l"/>
                <a:tab pos="434340" algn="l"/>
              </a:tabLst>
            </a:pP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Sikhism</a:t>
            </a:r>
            <a:endParaRPr sz="1800">
              <a:latin typeface="Calibri"/>
              <a:cs typeface="Calibri"/>
            </a:endParaRPr>
          </a:p>
          <a:p>
            <a:pPr marL="433705" indent="-343535">
              <a:lnSpc>
                <a:spcPct val="100000"/>
              </a:lnSpc>
              <a:buAutoNum type="arabicPeriod"/>
              <a:tabLst>
                <a:tab pos="433705" algn="l"/>
                <a:tab pos="434340" algn="l"/>
              </a:tabLst>
            </a:pP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Christianity</a:t>
            </a:r>
            <a:endParaRPr sz="1800">
              <a:latin typeface="Calibri"/>
              <a:cs typeface="Calibri"/>
            </a:endParaRPr>
          </a:p>
          <a:p>
            <a:pPr marL="433705" indent="-343535">
              <a:lnSpc>
                <a:spcPct val="100000"/>
              </a:lnSpc>
              <a:buAutoNum type="arabicPeriod"/>
              <a:tabLst>
                <a:tab pos="433705" algn="l"/>
                <a:tab pos="434340" algn="l"/>
              </a:tabLst>
            </a:pPr>
            <a:r>
              <a:rPr sz="1800" dirty="0">
                <a:solidFill>
                  <a:srgbClr val="252525"/>
                </a:solidFill>
                <a:latin typeface="Calibri"/>
                <a:cs typeface="Calibri"/>
              </a:rPr>
              <a:t>Islam</a:t>
            </a:r>
            <a:endParaRPr sz="1800">
              <a:latin typeface="Calibri"/>
              <a:cs typeface="Calibri"/>
            </a:endParaRPr>
          </a:p>
          <a:p>
            <a:pPr marL="433705" indent="-343535">
              <a:lnSpc>
                <a:spcPct val="100000"/>
              </a:lnSpc>
              <a:buAutoNum type="arabicPeriod"/>
              <a:tabLst>
                <a:tab pos="433705" algn="l"/>
                <a:tab pos="434340" algn="l"/>
              </a:tabLst>
            </a:pP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Buddhism</a:t>
            </a:r>
            <a:endParaRPr sz="1800">
              <a:latin typeface="Calibri"/>
              <a:cs typeface="Calibri"/>
            </a:endParaRPr>
          </a:p>
          <a:p>
            <a:pPr marL="433705" indent="-343535">
              <a:lnSpc>
                <a:spcPct val="100000"/>
              </a:lnSpc>
              <a:buAutoNum type="arabicPeriod"/>
              <a:tabLst>
                <a:tab pos="433705" algn="l"/>
                <a:tab pos="434340" algn="l"/>
              </a:tabLst>
            </a:pP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Any</a:t>
            </a:r>
            <a:r>
              <a:rPr sz="1800" spc="-10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other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39561" y="3658361"/>
            <a:ext cx="4800600" cy="2209800"/>
          </a:xfrm>
          <a:prstGeom prst="rect">
            <a:avLst/>
          </a:prstGeom>
          <a:ln w="25907">
            <a:solidFill>
              <a:srgbClr val="B36212"/>
            </a:solidFill>
          </a:ln>
        </p:spPr>
        <p:txBody>
          <a:bodyPr vert="horz" wrap="square" lIns="0" tIns="1270" rIns="0" bIns="0" rtlCol="0">
            <a:spAutoFit/>
          </a:bodyPr>
          <a:lstStyle/>
          <a:p>
            <a:pPr marL="90805" marR="464184">
              <a:lnSpc>
                <a:spcPts val="2160"/>
              </a:lnSpc>
              <a:spcBef>
                <a:spcPts val="10"/>
              </a:spcBef>
            </a:pPr>
            <a:r>
              <a:rPr sz="1800" b="1" dirty="0">
                <a:solidFill>
                  <a:srgbClr val="252525"/>
                </a:solidFill>
                <a:latin typeface="Calibri"/>
                <a:cs typeface="Calibri"/>
              </a:rPr>
              <a:t>In which of the </a:t>
            </a: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following department </a:t>
            </a:r>
            <a:r>
              <a:rPr sz="1800" b="1" dirty="0">
                <a:solidFill>
                  <a:srgbClr val="252525"/>
                </a:solidFill>
                <a:latin typeface="Calibri"/>
                <a:cs typeface="Calibri"/>
              </a:rPr>
              <a:t>do</a:t>
            </a:r>
            <a:r>
              <a:rPr sz="1800" b="1" spc="-13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252525"/>
                </a:solidFill>
                <a:latin typeface="Calibri"/>
                <a:cs typeface="Calibri"/>
              </a:rPr>
              <a:t>you  </a:t>
            </a: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work?</a:t>
            </a:r>
            <a:endParaRPr sz="1800">
              <a:latin typeface="Calibri"/>
              <a:cs typeface="Calibri"/>
            </a:endParaRPr>
          </a:p>
          <a:p>
            <a:pPr marL="434340" indent="-344170">
              <a:lnSpc>
                <a:spcPts val="2090"/>
              </a:lnSpc>
              <a:buAutoNum type="arabicPeriod"/>
              <a:tabLst>
                <a:tab pos="434340" algn="l"/>
                <a:tab pos="434975" algn="l"/>
              </a:tabLst>
            </a:pPr>
            <a:r>
              <a:rPr sz="1800" spc="-15" dirty="0">
                <a:solidFill>
                  <a:srgbClr val="252525"/>
                </a:solidFill>
                <a:latin typeface="Calibri"/>
                <a:cs typeface="Calibri"/>
              </a:rPr>
              <a:t>Marketing</a:t>
            </a:r>
            <a:endParaRPr sz="1800">
              <a:latin typeface="Calibri"/>
              <a:cs typeface="Calibri"/>
            </a:endParaRPr>
          </a:p>
          <a:p>
            <a:pPr marL="434340" indent="-344170">
              <a:lnSpc>
                <a:spcPct val="100000"/>
              </a:lnSpc>
              <a:buAutoNum type="arabicPeriod"/>
              <a:tabLst>
                <a:tab pos="434340" algn="l"/>
                <a:tab pos="434975" algn="l"/>
              </a:tabLst>
            </a:pP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HR</a:t>
            </a:r>
            <a:endParaRPr sz="1800">
              <a:latin typeface="Calibri"/>
              <a:cs typeface="Calibri"/>
            </a:endParaRPr>
          </a:p>
          <a:p>
            <a:pPr marL="434340" indent="-344170">
              <a:lnSpc>
                <a:spcPct val="100000"/>
              </a:lnSpc>
              <a:buAutoNum type="arabicPeriod"/>
              <a:tabLst>
                <a:tab pos="434340" algn="l"/>
                <a:tab pos="434975" algn="l"/>
              </a:tabLst>
            </a:pP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Finance</a:t>
            </a:r>
            <a:endParaRPr sz="1800">
              <a:latin typeface="Calibri"/>
              <a:cs typeface="Calibri"/>
            </a:endParaRPr>
          </a:p>
          <a:p>
            <a:pPr marL="434340" indent="-344170">
              <a:lnSpc>
                <a:spcPct val="100000"/>
              </a:lnSpc>
              <a:buAutoNum type="arabicPeriod"/>
              <a:tabLst>
                <a:tab pos="434340" algn="l"/>
                <a:tab pos="434975" algn="l"/>
              </a:tabLst>
            </a:pP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Production</a:t>
            </a:r>
            <a:endParaRPr sz="1800">
              <a:latin typeface="Calibri"/>
              <a:cs typeface="Calibri"/>
            </a:endParaRPr>
          </a:p>
          <a:p>
            <a:pPr marL="434340" indent="-34417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434340" algn="l"/>
                <a:tab pos="434975" algn="l"/>
              </a:tabLst>
            </a:pPr>
            <a:r>
              <a:rPr sz="1800" dirty="0">
                <a:solidFill>
                  <a:srgbClr val="252525"/>
                </a:solidFill>
                <a:latin typeface="Calibri"/>
                <a:cs typeface="Calibri"/>
              </a:rPr>
              <a:t>IT</a:t>
            </a:r>
            <a:endParaRPr sz="1800">
              <a:latin typeface="Calibri"/>
              <a:cs typeface="Calibri"/>
            </a:endParaRPr>
          </a:p>
          <a:p>
            <a:pPr marL="434340" indent="-344170">
              <a:lnSpc>
                <a:spcPct val="100000"/>
              </a:lnSpc>
              <a:buAutoNum type="arabicPeriod"/>
              <a:tabLst>
                <a:tab pos="434340" algn="l"/>
                <a:tab pos="434975" algn="l"/>
              </a:tabLst>
            </a:pP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Any</a:t>
            </a: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 other</a:t>
            </a:r>
            <a:endParaRPr sz="1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762684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1536549"/>
            <a:ext cx="10749280" cy="2447925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dirty="0">
                <a:solidFill>
                  <a:srgbClr val="464646"/>
                </a:solidFill>
                <a:latin typeface="Calibri"/>
                <a:cs typeface="Calibri"/>
              </a:rPr>
              <a:t>Uses</a:t>
            </a:r>
            <a:endParaRPr sz="24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509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000" spc="-95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identify </a:t>
            </a:r>
            <a:r>
              <a:rPr sz="2000" spc="-15" dirty="0">
                <a:solidFill>
                  <a:srgbClr val="464646"/>
                </a:solidFill>
                <a:latin typeface="Calibri"/>
                <a:cs typeface="Calibri"/>
              </a:rPr>
              <a:t>food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habits, </a:t>
            </a:r>
            <a:r>
              <a:rPr sz="2000" spc="-25" dirty="0">
                <a:solidFill>
                  <a:srgbClr val="464646"/>
                </a:solidFill>
                <a:latin typeface="Calibri"/>
                <a:cs typeface="Calibri"/>
              </a:rPr>
              <a:t>gender, </a:t>
            </a: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caste,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respondents, brand, </a:t>
            </a: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attributes, </a:t>
            </a:r>
            <a:r>
              <a:rPr sz="2000" spc="-15" dirty="0">
                <a:solidFill>
                  <a:srgbClr val="464646"/>
                </a:solidFill>
                <a:latin typeface="Calibri"/>
                <a:cs typeface="Calibri"/>
              </a:rPr>
              <a:t>players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of </a:t>
            </a:r>
            <a:r>
              <a:rPr sz="2000" spc="-15" dirty="0">
                <a:solidFill>
                  <a:srgbClr val="464646"/>
                </a:solidFill>
                <a:latin typeface="Calibri"/>
                <a:cs typeface="Calibri"/>
              </a:rPr>
              <a:t>hockey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team</a:t>
            </a:r>
            <a:r>
              <a:rPr sz="2000" spc="23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etc.</a:t>
            </a:r>
            <a:endParaRPr sz="20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buClr>
                <a:srgbClr val="464646"/>
              </a:buClr>
              <a:buFont typeface="Arial"/>
              <a:buChar char="–"/>
            </a:pPr>
            <a:endParaRPr sz="23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3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dirty="0">
                <a:solidFill>
                  <a:srgbClr val="464646"/>
                </a:solidFill>
                <a:latin typeface="Calibri"/>
                <a:cs typeface="Calibri"/>
              </a:rPr>
              <a:t>How </a:t>
            </a:r>
            <a:r>
              <a:rPr sz="2400" b="1" spc="-15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400" b="1" spc="-10" dirty="0">
                <a:solidFill>
                  <a:srgbClr val="464646"/>
                </a:solidFill>
                <a:latin typeface="Calibri"/>
                <a:cs typeface="Calibri"/>
              </a:rPr>
              <a:t>analyze?</a:t>
            </a:r>
            <a:endParaRPr sz="24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509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Counting</a:t>
            </a:r>
            <a:endParaRPr sz="20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Making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frequency distribution</a:t>
            </a:r>
            <a:r>
              <a:rPr sz="2000" spc="-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table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5745">
              <a:lnSpc>
                <a:spcPct val="100000"/>
              </a:lnSpc>
              <a:spcBef>
                <a:spcPts val="100"/>
              </a:spcBef>
            </a:pPr>
            <a:r>
              <a:rPr dirty="0"/>
              <a:t>Nominal</a:t>
            </a:r>
          </a:p>
        </p:txBody>
      </p:sp>
    </p:spTree>
    <p:extLst>
      <p:ext uri="{BB962C8B-B14F-4D97-AF65-F5344CB8AC3E}">
        <p14:creationId xmlns:p14="http://schemas.microsoft.com/office/powerpoint/2010/main" val="385010566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1540129"/>
            <a:ext cx="10653395" cy="178181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Next higher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level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than Nominal</a:t>
            </a:r>
            <a:r>
              <a:rPr sz="2400" spc="-2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scale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In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nominal, superiority/inferiority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can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not be measured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In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ordinal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scale, one can tell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which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object has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more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or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less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characteristic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than</a:t>
            </a:r>
            <a:r>
              <a:rPr sz="2400" spc="-6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other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It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can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not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answer how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much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more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or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how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much</a:t>
            </a:r>
            <a:r>
              <a:rPr sz="2400" spc="1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less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3808857"/>
            <a:ext cx="11518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E</a:t>
            </a:r>
            <a:r>
              <a:rPr sz="2400" i="1" u="heavy" spc="-5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x</a:t>
            </a:r>
            <a:r>
              <a:rPr sz="2400" i="1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ampl</a:t>
            </a:r>
            <a:r>
              <a:rPr sz="2400" i="1" u="heavy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e: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46D7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4180">
              <a:lnSpc>
                <a:spcPct val="100000"/>
              </a:lnSpc>
              <a:spcBef>
                <a:spcPts val="100"/>
              </a:spcBef>
            </a:pPr>
            <a:r>
              <a:rPr dirty="0"/>
              <a:t>Ordinal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439161" y="3886961"/>
            <a:ext cx="2743200" cy="1447800"/>
          </a:xfrm>
          <a:prstGeom prst="rect">
            <a:avLst/>
          </a:prstGeom>
          <a:ln w="25907">
            <a:solidFill>
              <a:srgbClr val="B36212"/>
            </a:solidFill>
          </a:ln>
        </p:spPr>
        <p:txBody>
          <a:bodyPr vert="horz" wrap="square" lIns="0" tIns="16002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1260"/>
              </a:spcBef>
            </a:pP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Ranking </a:t>
            </a:r>
            <a:r>
              <a:rPr sz="1800" b="1" dirty="0">
                <a:solidFill>
                  <a:srgbClr val="252525"/>
                </a:solidFill>
                <a:latin typeface="Calibri"/>
                <a:cs typeface="Calibri"/>
              </a:rPr>
              <a:t>in</a:t>
            </a:r>
            <a:r>
              <a:rPr sz="1800" b="1" spc="-3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class:</a:t>
            </a:r>
            <a:endParaRPr sz="1800">
              <a:latin typeface="Calibri"/>
              <a:cs typeface="Calibri"/>
            </a:endParaRPr>
          </a:p>
          <a:p>
            <a:pPr marL="433705" indent="-343535">
              <a:lnSpc>
                <a:spcPct val="100000"/>
              </a:lnSpc>
              <a:buAutoNum type="arabicPeriod"/>
              <a:tabLst>
                <a:tab pos="433705" algn="l"/>
                <a:tab pos="434340" algn="l"/>
              </a:tabLst>
            </a:pPr>
            <a:r>
              <a:rPr sz="1800" spc="-5" dirty="0">
                <a:solidFill>
                  <a:srgbClr val="252525"/>
                </a:solidFill>
                <a:latin typeface="Calibri"/>
                <a:cs typeface="Calibri"/>
              </a:rPr>
              <a:t>Shashi</a:t>
            </a:r>
            <a:endParaRPr sz="1800">
              <a:latin typeface="Calibri"/>
              <a:cs typeface="Calibri"/>
            </a:endParaRPr>
          </a:p>
          <a:p>
            <a:pPr marL="433705" indent="-343535">
              <a:lnSpc>
                <a:spcPct val="100000"/>
              </a:lnSpc>
              <a:buAutoNum type="arabicPeriod"/>
              <a:tabLst>
                <a:tab pos="433705" algn="l"/>
                <a:tab pos="434340" algn="l"/>
              </a:tabLst>
            </a:pPr>
            <a:r>
              <a:rPr sz="1800" dirty="0">
                <a:solidFill>
                  <a:srgbClr val="252525"/>
                </a:solidFill>
                <a:latin typeface="Calibri"/>
                <a:cs typeface="Calibri"/>
              </a:rPr>
              <a:t>Mohan</a:t>
            </a:r>
            <a:endParaRPr sz="1800">
              <a:latin typeface="Calibri"/>
              <a:cs typeface="Calibri"/>
            </a:endParaRPr>
          </a:p>
          <a:p>
            <a:pPr marL="433705" indent="-343535">
              <a:lnSpc>
                <a:spcPct val="100000"/>
              </a:lnSpc>
              <a:buAutoNum type="arabicPeriod"/>
              <a:tabLst>
                <a:tab pos="433705" algn="l"/>
                <a:tab pos="434340" algn="l"/>
              </a:tabLst>
            </a:pPr>
            <a:r>
              <a:rPr sz="1800" spc="-10" dirty="0">
                <a:solidFill>
                  <a:srgbClr val="252525"/>
                </a:solidFill>
                <a:latin typeface="Calibri"/>
                <a:cs typeface="Calibri"/>
              </a:rPr>
              <a:t>Krishna</a:t>
            </a:r>
            <a:endParaRPr sz="1800">
              <a:latin typeface="Calibri"/>
              <a:cs typeface="Calibri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6091237" y="3881437"/>
          <a:ext cx="3048000" cy="21993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528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Attribute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6194" marB="0">
                    <a:lnL w="9525">
                      <a:solidFill>
                        <a:srgbClr val="242424"/>
                      </a:solidFill>
                      <a:prstDash val="solid"/>
                    </a:lnL>
                    <a:solidFill>
                      <a:srgbClr val="252525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Rank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6194" marB="0">
                    <a:lnR w="9525">
                      <a:solidFill>
                        <a:srgbClr val="242424"/>
                      </a:solidFill>
                      <a:prstDash val="solid"/>
                    </a:lnR>
                    <a:solidFill>
                      <a:srgbClr val="2525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997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Food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Quality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6669" marB="0">
                    <a:lnL w="9525">
                      <a:solidFill>
                        <a:srgbClr val="242424"/>
                      </a:solidFill>
                      <a:prstDash val="solid"/>
                    </a:lnL>
                    <a:lnR w="12700">
                      <a:solidFill>
                        <a:srgbClr val="252525"/>
                      </a:solidFill>
                      <a:prstDash val="solid"/>
                    </a:lnR>
                    <a:lnB w="9525">
                      <a:solidFill>
                        <a:srgbClr val="24242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52525"/>
                      </a:solidFill>
                      <a:prstDash val="solid"/>
                    </a:lnL>
                    <a:lnR w="9525">
                      <a:solidFill>
                        <a:srgbClr val="242424"/>
                      </a:solidFill>
                      <a:prstDash val="solid"/>
                    </a:lnR>
                    <a:lnB w="9525">
                      <a:solidFill>
                        <a:srgbClr val="24242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Prices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9525">
                      <a:solidFill>
                        <a:srgbClr val="242424"/>
                      </a:solidFill>
                      <a:prstDash val="solid"/>
                    </a:lnL>
                    <a:lnR w="12700">
                      <a:solidFill>
                        <a:srgbClr val="252525"/>
                      </a:solidFill>
                      <a:prstDash val="solid"/>
                    </a:lnR>
                    <a:lnT w="9525">
                      <a:solidFill>
                        <a:srgbClr val="242424"/>
                      </a:solidFill>
                      <a:prstDash val="solid"/>
                    </a:lnT>
                    <a:lnB w="9525">
                      <a:solidFill>
                        <a:srgbClr val="24242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52525"/>
                      </a:solidFill>
                      <a:prstDash val="solid"/>
                    </a:lnL>
                    <a:lnR w="9525">
                      <a:solidFill>
                        <a:srgbClr val="242424"/>
                      </a:solidFill>
                      <a:prstDash val="solid"/>
                    </a:lnR>
                    <a:lnT w="9525">
                      <a:solidFill>
                        <a:srgbClr val="242424"/>
                      </a:solidFill>
                      <a:prstDash val="solid"/>
                    </a:lnT>
                    <a:lnB w="9525">
                      <a:solidFill>
                        <a:srgbClr val="24242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Menu</a:t>
                      </a: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Variety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9525">
                      <a:solidFill>
                        <a:srgbClr val="242424"/>
                      </a:solidFill>
                      <a:prstDash val="solid"/>
                    </a:lnL>
                    <a:lnR w="12700">
                      <a:solidFill>
                        <a:srgbClr val="252525"/>
                      </a:solidFill>
                      <a:prstDash val="solid"/>
                    </a:lnR>
                    <a:lnT w="9525">
                      <a:solidFill>
                        <a:srgbClr val="242424"/>
                      </a:solidFill>
                      <a:prstDash val="solid"/>
                    </a:lnT>
                    <a:lnB w="9525">
                      <a:solidFill>
                        <a:srgbClr val="24242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52525"/>
                      </a:solidFill>
                      <a:prstDash val="solid"/>
                    </a:lnL>
                    <a:lnR w="9525">
                      <a:solidFill>
                        <a:srgbClr val="242424"/>
                      </a:solidFill>
                      <a:prstDash val="solid"/>
                    </a:lnR>
                    <a:lnT w="9525">
                      <a:solidFill>
                        <a:srgbClr val="242424"/>
                      </a:solidFill>
                      <a:prstDash val="solid"/>
                    </a:lnT>
                    <a:lnB w="9525">
                      <a:solidFill>
                        <a:srgbClr val="24242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Ambience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9525">
                      <a:solidFill>
                        <a:srgbClr val="242424"/>
                      </a:solidFill>
                      <a:prstDash val="solid"/>
                    </a:lnL>
                    <a:lnR w="12700">
                      <a:solidFill>
                        <a:srgbClr val="252525"/>
                      </a:solidFill>
                      <a:prstDash val="solid"/>
                    </a:lnR>
                    <a:lnT w="9525">
                      <a:solidFill>
                        <a:srgbClr val="242424"/>
                      </a:solidFill>
                      <a:prstDash val="solid"/>
                    </a:lnT>
                    <a:lnB w="9525">
                      <a:solidFill>
                        <a:srgbClr val="24242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52525"/>
                      </a:solidFill>
                      <a:prstDash val="solid"/>
                    </a:lnL>
                    <a:lnR w="9525">
                      <a:solidFill>
                        <a:srgbClr val="242424"/>
                      </a:solidFill>
                      <a:prstDash val="solid"/>
                    </a:lnR>
                    <a:lnT w="9525">
                      <a:solidFill>
                        <a:srgbClr val="242424"/>
                      </a:solidFill>
                      <a:prstDash val="solid"/>
                    </a:lnT>
                    <a:lnB w="9525">
                      <a:solidFill>
                        <a:srgbClr val="24242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Service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9525">
                      <a:solidFill>
                        <a:srgbClr val="242424"/>
                      </a:solidFill>
                      <a:prstDash val="solid"/>
                    </a:lnL>
                    <a:lnR w="12700">
                      <a:solidFill>
                        <a:srgbClr val="252525"/>
                      </a:solidFill>
                      <a:prstDash val="solid"/>
                    </a:lnR>
                    <a:lnT w="9525">
                      <a:solidFill>
                        <a:srgbClr val="242424"/>
                      </a:solidFill>
                      <a:prstDash val="solid"/>
                    </a:lnT>
                    <a:lnB w="9525">
                      <a:solidFill>
                        <a:srgbClr val="24242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52525"/>
                      </a:solidFill>
                      <a:prstDash val="solid"/>
                    </a:lnL>
                    <a:lnR w="9525">
                      <a:solidFill>
                        <a:srgbClr val="242424"/>
                      </a:solidFill>
                      <a:prstDash val="solid"/>
                    </a:lnR>
                    <a:lnT w="9525">
                      <a:solidFill>
                        <a:srgbClr val="242424"/>
                      </a:solidFill>
                      <a:prstDash val="solid"/>
                    </a:lnT>
                    <a:lnB w="9525">
                      <a:solidFill>
                        <a:srgbClr val="24242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9376409" y="3772280"/>
            <a:ext cx="204660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Rank </a:t>
            </a:r>
            <a:r>
              <a:rPr sz="1800" b="1" dirty="0">
                <a:solidFill>
                  <a:srgbClr val="252525"/>
                </a:solidFill>
                <a:latin typeface="Calibri"/>
                <a:cs typeface="Calibri"/>
              </a:rPr>
              <a:t>the </a:t>
            </a:r>
            <a:r>
              <a:rPr sz="1800" b="1" spc="-10" dirty="0">
                <a:solidFill>
                  <a:srgbClr val="252525"/>
                </a:solidFill>
                <a:latin typeface="Calibri"/>
                <a:cs typeface="Calibri"/>
              </a:rPr>
              <a:t>attributes  </a:t>
            </a:r>
            <a:r>
              <a:rPr sz="1800" b="1" dirty="0">
                <a:solidFill>
                  <a:srgbClr val="252525"/>
                </a:solidFill>
                <a:latin typeface="Calibri"/>
                <a:cs typeface="Calibri"/>
              </a:rPr>
              <a:t>while </a:t>
            </a:r>
            <a:r>
              <a:rPr sz="1800" b="1" spc="-5" dirty="0">
                <a:solidFill>
                  <a:srgbClr val="252525"/>
                </a:solidFill>
                <a:latin typeface="Calibri"/>
                <a:cs typeface="Calibri"/>
              </a:rPr>
              <a:t>choosing </a:t>
            </a:r>
            <a:r>
              <a:rPr sz="1800" b="1" dirty="0">
                <a:solidFill>
                  <a:srgbClr val="252525"/>
                </a:solidFill>
                <a:latin typeface="Calibri"/>
                <a:cs typeface="Calibri"/>
              </a:rPr>
              <a:t>a  </a:t>
            </a:r>
            <a:r>
              <a:rPr sz="1800" b="1" spc="-15" dirty="0">
                <a:solidFill>
                  <a:srgbClr val="252525"/>
                </a:solidFill>
                <a:latin typeface="Calibri"/>
                <a:cs typeface="Calibri"/>
              </a:rPr>
              <a:t>restaurant </a:t>
            </a:r>
            <a:r>
              <a:rPr sz="1800" b="1" spc="-10" dirty="0">
                <a:solidFill>
                  <a:srgbClr val="252525"/>
                </a:solidFill>
                <a:latin typeface="Calibri"/>
                <a:cs typeface="Calibri"/>
              </a:rPr>
              <a:t>for</a:t>
            </a:r>
            <a:r>
              <a:rPr sz="1800" b="1" spc="-75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sz="1800" b="1" spc="-25" dirty="0">
                <a:solidFill>
                  <a:srgbClr val="252525"/>
                </a:solidFill>
                <a:latin typeface="Calibri"/>
                <a:cs typeface="Calibri"/>
              </a:rPr>
              <a:t>dinner.</a:t>
            </a:r>
            <a:endParaRPr sz="1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06145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1549385"/>
            <a:ext cx="10584180" cy="441261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3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Ranks </a:t>
            </a:r>
            <a:r>
              <a:rPr sz="2200" spc="-15" dirty="0">
                <a:solidFill>
                  <a:srgbClr val="464646"/>
                </a:solidFill>
                <a:latin typeface="Calibri"/>
                <a:cs typeface="Calibri"/>
              </a:rPr>
              <a:t>can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not </a:t>
            </a:r>
            <a:r>
              <a:rPr sz="2200" dirty="0">
                <a:solidFill>
                  <a:srgbClr val="464646"/>
                </a:solidFill>
                <a:latin typeface="Calibri"/>
                <a:cs typeface="Calibri"/>
              </a:rPr>
              <a:t>be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added, multiplied, </a:t>
            </a:r>
            <a:r>
              <a:rPr sz="2200" spc="-15" dirty="0">
                <a:solidFill>
                  <a:srgbClr val="464646"/>
                </a:solidFill>
                <a:latin typeface="Calibri"/>
                <a:cs typeface="Calibri"/>
              </a:rPr>
              <a:t>subtracted </a:t>
            </a:r>
            <a:r>
              <a:rPr sz="2200" dirty="0">
                <a:solidFill>
                  <a:srgbClr val="464646"/>
                </a:solidFill>
                <a:latin typeface="Calibri"/>
                <a:cs typeface="Calibri"/>
              </a:rPr>
              <a:t>or</a:t>
            </a:r>
            <a:r>
              <a:rPr sz="2200" spc="9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divided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2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5" dirty="0">
                <a:solidFill>
                  <a:srgbClr val="464646"/>
                </a:solidFill>
                <a:latin typeface="Calibri"/>
                <a:cs typeface="Calibri"/>
              </a:rPr>
              <a:t>Difference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in </a:t>
            </a:r>
            <a:r>
              <a:rPr sz="2200" spc="-15" dirty="0">
                <a:solidFill>
                  <a:srgbClr val="464646"/>
                </a:solidFill>
                <a:latin typeface="Calibri"/>
                <a:cs typeface="Calibri"/>
              </a:rPr>
              <a:t>score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has no</a:t>
            </a:r>
            <a:r>
              <a:rPr sz="2200" spc="5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meaning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464646"/>
              </a:buClr>
              <a:buFont typeface="Arial"/>
              <a:buChar char="•"/>
            </a:pPr>
            <a:endParaRPr sz="27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464646"/>
                </a:solidFill>
                <a:latin typeface="Calibri"/>
                <a:cs typeface="Calibri"/>
              </a:rPr>
              <a:t>Uses</a:t>
            </a:r>
            <a:endParaRPr sz="2200">
              <a:latin typeface="Calibri"/>
              <a:cs typeface="Calibri"/>
            </a:endParaRPr>
          </a:p>
          <a:p>
            <a:pPr marL="756285" marR="5080" lvl="1" indent="-287020">
              <a:lnSpc>
                <a:spcPts val="2050"/>
              </a:lnSpc>
              <a:spcBef>
                <a:spcPts val="50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Quality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ranking, ranking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of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teams, ranking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of </a:t>
            </a: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preferences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of </a:t>
            </a:r>
            <a:r>
              <a:rPr sz="1900" spc="-40" dirty="0">
                <a:solidFill>
                  <a:srgbClr val="464646"/>
                </a:solidFill>
                <a:latin typeface="Calibri"/>
                <a:cs typeface="Calibri"/>
              </a:rPr>
              <a:t>color,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soft drinks,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socio-economic </a:t>
            </a: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status, 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occupational </a:t>
            </a: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status</a:t>
            </a:r>
            <a:r>
              <a:rPr sz="1900" spc="1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etc.</a:t>
            </a:r>
            <a:endParaRPr sz="19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25"/>
              </a:spcBef>
              <a:buClr>
                <a:srgbClr val="464646"/>
              </a:buClr>
              <a:buFont typeface="Arial"/>
              <a:buChar char="–"/>
            </a:pPr>
            <a:endParaRPr sz="27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464646"/>
                </a:solidFill>
                <a:latin typeface="Calibri"/>
                <a:cs typeface="Calibri"/>
              </a:rPr>
              <a:t>How </a:t>
            </a:r>
            <a:r>
              <a:rPr sz="2200" b="1" spc="-20" dirty="0">
                <a:solidFill>
                  <a:srgbClr val="464646"/>
                </a:solidFill>
                <a:latin typeface="Calibri"/>
                <a:cs typeface="Calibri"/>
              </a:rPr>
              <a:t>to</a:t>
            </a:r>
            <a:r>
              <a:rPr sz="2200" b="1" spc="3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464646"/>
                </a:solidFill>
                <a:latin typeface="Calibri"/>
                <a:cs typeface="Calibri"/>
              </a:rPr>
              <a:t>analyze?</a:t>
            </a:r>
            <a:endParaRPr sz="22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4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Median</a:t>
            </a:r>
            <a:endParaRPr sz="19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2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Percentile</a:t>
            </a:r>
            <a:endParaRPr sz="19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29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Quartiles</a:t>
            </a:r>
            <a:endParaRPr sz="19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29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Rank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 Correlation</a:t>
            </a:r>
            <a:endParaRPr sz="19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229"/>
              </a:spcBef>
              <a:tabLst>
                <a:tab pos="756285" algn="l"/>
              </a:tabLst>
            </a:pPr>
            <a:r>
              <a:rPr sz="1900" spc="-5" dirty="0">
                <a:solidFill>
                  <a:srgbClr val="464646"/>
                </a:solidFill>
                <a:latin typeface="Arial"/>
                <a:cs typeface="Arial"/>
              </a:rPr>
              <a:t>–	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+ all analysis of nominal</a:t>
            </a:r>
            <a:r>
              <a:rPr sz="1900" spc="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scale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46D7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4180">
              <a:lnSpc>
                <a:spcPct val="100000"/>
              </a:lnSpc>
              <a:spcBef>
                <a:spcPts val="100"/>
              </a:spcBef>
            </a:pPr>
            <a:r>
              <a:rPr dirty="0"/>
              <a:t>Ordinal</a:t>
            </a:r>
          </a:p>
        </p:txBody>
      </p:sp>
    </p:spTree>
    <p:extLst>
      <p:ext uri="{BB962C8B-B14F-4D97-AF65-F5344CB8AC3E}">
        <p14:creationId xmlns:p14="http://schemas.microsoft.com/office/powerpoint/2010/main" val="376081615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1540129"/>
            <a:ext cx="6449060" cy="178181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Next higher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ordinal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scale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Difference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in </a:t>
            </a:r>
            <a:r>
              <a:rPr sz="2400" spc="-15" dirty="0">
                <a:solidFill>
                  <a:srgbClr val="464646"/>
                </a:solidFill>
                <a:latin typeface="Calibri"/>
                <a:cs typeface="Calibri"/>
              </a:rPr>
              <a:t>score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has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meaningful</a:t>
            </a:r>
            <a:r>
              <a:rPr sz="2400" spc="3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interpretation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464646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i="1" u="heavy" spc="-10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Example: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ACE9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1320">
              <a:lnSpc>
                <a:spcPct val="100000"/>
              </a:lnSpc>
              <a:spcBef>
                <a:spcPts val="100"/>
              </a:spcBef>
            </a:pPr>
            <a:r>
              <a:rPr dirty="0"/>
              <a:t>Interval</a:t>
            </a: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2533650" y="3041650"/>
          <a:ext cx="8890000" cy="11125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7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39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How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important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is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price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 you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while buying a</a:t>
                      </a:r>
                      <a:r>
                        <a:rPr sz="1800" b="1" spc="-1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car?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9BBA5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Least</a:t>
                      </a:r>
                      <a:r>
                        <a:rPr sz="1800" spc="-2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Important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Unimportant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Neutral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Important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Most</a:t>
                      </a:r>
                      <a:r>
                        <a:rPr sz="1800" spc="-2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Important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7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3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3EA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3EA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3EA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2584450" y="4443729"/>
          <a:ext cx="8890000" cy="11125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7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39">
                <a:tc gridSpan="5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How do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you </a:t>
                      </a:r>
                      <a:r>
                        <a:rPr sz="18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rate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the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work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environment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of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your</a:t>
                      </a:r>
                      <a:r>
                        <a:rPr sz="1800" b="1" spc="-6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organization?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AAC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2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Very</a:t>
                      </a: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Good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E2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Good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E2EA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Neutral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E2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E2EA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2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Very</a:t>
                      </a: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E2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F0F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F0F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F0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F0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F0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060997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00200" y="762000"/>
            <a:ext cx="8915400" cy="49042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658864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1616709"/>
            <a:ext cx="990981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Difference </a:t>
            </a: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has meaningful </a:t>
            </a: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interpretation </a:t>
            </a: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but </a:t>
            </a: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ration </a:t>
            </a: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does not </a:t>
            </a:r>
            <a:r>
              <a:rPr sz="2000" spc="-20" dirty="0">
                <a:solidFill>
                  <a:srgbClr val="464646"/>
                </a:solidFill>
                <a:latin typeface="Calibri"/>
                <a:cs typeface="Calibri"/>
              </a:rPr>
              <a:t>have </a:t>
            </a: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meaningful</a:t>
            </a:r>
            <a:r>
              <a:rPr sz="2000" spc="10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interpretation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ACE9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1320">
              <a:lnSpc>
                <a:spcPct val="100000"/>
              </a:lnSpc>
              <a:spcBef>
                <a:spcPts val="100"/>
              </a:spcBef>
            </a:pPr>
            <a:r>
              <a:rPr dirty="0"/>
              <a:t>Interval</a:t>
            </a: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581150" y="2548889"/>
          <a:ext cx="9018269" cy="14833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3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3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3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30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30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030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Very</a:t>
                      </a:r>
                      <a:r>
                        <a:rPr sz="18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Unlikely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Unlikely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Neutral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Likely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Very</a:t>
                      </a:r>
                      <a:r>
                        <a:rPr sz="1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Likely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Scale </a:t>
                      </a: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E3F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E3F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E3F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E3F8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E3F8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E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Scale</a:t>
                      </a: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B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B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B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B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Scale </a:t>
                      </a: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C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E3F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-2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E3F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-1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E3F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E3F8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E3F8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E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184852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1613661"/>
            <a:ext cx="7425690" cy="4199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Numbers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can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be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added, </a:t>
            </a:r>
            <a:r>
              <a:rPr sz="2400" spc="-10" dirty="0">
                <a:solidFill>
                  <a:srgbClr val="464646"/>
                </a:solidFill>
                <a:latin typeface="Calibri"/>
                <a:cs typeface="Calibri"/>
              </a:rPr>
              <a:t>subtracted, </a:t>
            </a:r>
            <a:r>
              <a:rPr sz="2400" dirty="0">
                <a:solidFill>
                  <a:srgbClr val="464646"/>
                </a:solidFill>
                <a:latin typeface="Calibri"/>
                <a:cs typeface="Calibri"/>
              </a:rPr>
              <a:t>multiplied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or</a:t>
            </a:r>
            <a:r>
              <a:rPr sz="2400" spc="-4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Calibri"/>
                <a:cs typeface="Calibri"/>
              </a:rPr>
              <a:t>divided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464646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dirty="0">
                <a:solidFill>
                  <a:srgbClr val="464646"/>
                </a:solidFill>
                <a:latin typeface="Calibri"/>
                <a:cs typeface="Calibri"/>
              </a:rPr>
              <a:t>How </a:t>
            </a:r>
            <a:r>
              <a:rPr sz="2400" b="1" spc="-15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2400" b="1" spc="-10" dirty="0">
                <a:solidFill>
                  <a:srgbClr val="464646"/>
                </a:solidFill>
                <a:latin typeface="Calibri"/>
                <a:cs typeface="Calibri"/>
              </a:rPr>
              <a:t>analyze?</a:t>
            </a:r>
            <a:endParaRPr sz="24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50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Mean</a:t>
            </a:r>
            <a:endParaRPr sz="20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Standard</a:t>
            </a:r>
            <a:r>
              <a:rPr sz="2000" spc="-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Deviation</a:t>
            </a:r>
            <a:endParaRPr sz="20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84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Correlation</a:t>
            </a:r>
            <a:endParaRPr sz="20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T-test</a:t>
            </a:r>
            <a:endParaRPr sz="20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Z-test</a:t>
            </a:r>
            <a:endParaRPr sz="20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Regression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 Analysis</a:t>
            </a:r>
            <a:endParaRPr sz="20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Factor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Analysis</a:t>
            </a:r>
            <a:endParaRPr sz="20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  <a:tabLst>
                <a:tab pos="756285" algn="l"/>
              </a:tabLst>
            </a:pPr>
            <a:r>
              <a:rPr sz="2000" dirty="0">
                <a:solidFill>
                  <a:srgbClr val="464646"/>
                </a:solidFill>
                <a:latin typeface="Arial"/>
                <a:cs typeface="Arial"/>
              </a:rPr>
              <a:t>–	</a:t>
            </a: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+ all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analysis of </a:t>
            </a:r>
            <a:r>
              <a:rPr sz="2000" spc="-10" dirty="0">
                <a:solidFill>
                  <a:srgbClr val="464646"/>
                </a:solidFill>
                <a:latin typeface="Calibri"/>
                <a:cs typeface="Calibri"/>
              </a:rPr>
              <a:t>ordinal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scale </a:t>
            </a: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and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nominal</a:t>
            </a:r>
            <a:r>
              <a:rPr sz="200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64646"/>
                </a:solidFill>
                <a:latin typeface="Calibri"/>
                <a:cs typeface="Calibri"/>
              </a:rPr>
              <a:t>scale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ACE9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1320">
              <a:lnSpc>
                <a:spcPct val="100000"/>
              </a:lnSpc>
              <a:spcBef>
                <a:spcPts val="100"/>
              </a:spcBef>
            </a:pPr>
            <a:r>
              <a:rPr dirty="0"/>
              <a:t>Interval</a:t>
            </a:r>
          </a:p>
        </p:txBody>
      </p:sp>
    </p:spTree>
    <p:extLst>
      <p:ext uri="{BB962C8B-B14F-4D97-AF65-F5344CB8AC3E}">
        <p14:creationId xmlns:p14="http://schemas.microsoft.com/office/powerpoint/2010/main" val="172672361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1549385"/>
            <a:ext cx="10756265" cy="446278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3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Highest level </a:t>
            </a:r>
            <a:r>
              <a:rPr sz="2200" dirty="0">
                <a:solidFill>
                  <a:srgbClr val="464646"/>
                </a:solidFill>
                <a:latin typeface="Calibri"/>
                <a:cs typeface="Calibri"/>
              </a:rPr>
              <a:t>of</a:t>
            </a:r>
            <a:r>
              <a:rPr sz="2200" spc="3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measurement</a:t>
            </a:r>
            <a:endParaRPr sz="2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2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Ratio </a:t>
            </a:r>
            <a:r>
              <a:rPr sz="2200" dirty="0">
                <a:solidFill>
                  <a:srgbClr val="464646"/>
                </a:solidFill>
                <a:latin typeface="Calibri"/>
                <a:cs typeface="Calibri"/>
              </a:rPr>
              <a:t>of </a:t>
            </a:r>
            <a:r>
              <a:rPr sz="2200" spc="-10" dirty="0">
                <a:solidFill>
                  <a:srgbClr val="464646"/>
                </a:solidFill>
                <a:latin typeface="Calibri"/>
                <a:cs typeface="Calibri"/>
              </a:rPr>
              <a:t>measurement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is</a:t>
            </a:r>
            <a:r>
              <a:rPr sz="2200" spc="6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464646"/>
                </a:solidFill>
                <a:latin typeface="Calibri"/>
                <a:cs typeface="Calibri"/>
              </a:rPr>
              <a:t>meaningful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464646"/>
              </a:buClr>
              <a:buFont typeface="Arial"/>
              <a:buChar char="•"/>
            </a:pPr>
            <a:endParaRPr sz="27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i="1" u="heavy" spc="-1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Calibri"/>
                <a:cs typeface="Calibri"/>
              </a:rPr>
              <a:t>Example:</a:t>
            </a:r>
            <a:endParaRPr sz="22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4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How many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chemist shops </a:t>
            </a: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are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there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in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your</a:t>
            </a:r>
            <a:r>
              <a:rPr sz="1900" spc="10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locality?</a:t>
            </a:r>
            <a:endParaRPr sz="19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2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How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much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distance </a:t>
            </a: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you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need </a:t>
            </a: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to </a:t>
            </a:r>
            <a:r>
              <a:rPr sz="1900" spc="-20" dirty="0">
                <a:solidFill>
                  <a:srgbClr val="464646"/>
                </a:solidFill>
                <a:latin typeface="Calibri"/>
                <a:cs typeface="Calibri"/>
              </a:rPr>
              <a:t>travel </a:t>
            </a: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from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your home </a:t>
            </a: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to</a:t>
            </a:r>
            <a:r>
              <a:rPr sz="1900" spc="14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college?</a:t>
            </a:r>
            <a:endParaRPr sz="19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55"/>
              </a:spcBef>
              <a:buClr>
                <a:srgbClr val="464646"/>
              </a:buClr>
              <a:buFont typeface="Arial"/>
              <a:buChar char="–"/>
            </a:pPr>
            <a:endParaRPr sz="27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464646"/>
                </a:solidFill>
                <a:latin typeface="Calibri"/>
                <a:cs typeface="Calibri"/>
              </a:rPr>
              <a:t>Uses:</a:t>
            </a:r>
            <a:endParaRPr sz="22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4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Weight,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distance, income,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sales</a:t>
            </a:r>
            <a:r>
              <a:rPr sz="1900" spc="50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900" spc="-15" dirty="0">
                <a:solidFill>
                  <a:srgbClr val="464646"/>
                </a:solidFill>
                <a:latin typeface="Calibri"/>
                <a:cs typeface="Calibri"/>
              </a:rPr>
              <a:t>etc.</a:t>
            </a:r>
            <a:endParaRPr sz="19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buClr>
                <a:srgbClr val="464646"/>
              </a:buClr>
              <a:buFont typeface="Arial"/>
              <a:buChar char="–"/>
            </a:pP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b="1" spc="-5" dirty="0">
                <a:solidFill>
                  <a:srgbClr val="464646"/>
                </a:solidFill>
                <a:latin typeface="Calibri"/>
                <a:cs typeface="Calibri"/>
              </a:rPr>
              <a:t>How </a:t>
            </a:r>
            <a:r>
              <a:rPr sz="2200" b="1" spc="-20" dirty="0">
                <a:solidFill>
                  <a:srgbClr val="464646"/>
                </a:solidFill>
                <a:latin typeface="Calibri"/>
                <a:cs typeface="Calibri"/>
              </a:rPr>
              <a:t>to</a:t>
            </a:r>
            <a:r>
              <a:rPr sz="2200" b="1" spc="3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464646"/>
                </a:solidFill>
                <a:latin typeface="Calibri"/>
                <a:cs typeface="Calibri"/>
              </a:rPr>
              <a:t>analyze?</a:t>
            </a:r>
            <a:endParaRPr sz="2200">
              <a:latin typeface="Calibri"/>
              <a:cs typeface="Calibri"/>
            </a:endParaRPr>
          </a:p>
          <a:p>
            <a:pPr marL="756285" marR="5080" lvl="1" indent="-287020">
              <a:lnSpc>
                <a:spcPts val="2050"/>
              </a:lnSpc>
              <a:spcBef>
                <a:spcPts val="50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Coefficient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of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variance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+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geometric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mean +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harmonic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mean + all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other analysis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of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nominal, ordinal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and  </a:t>
            </a:r>
            <a:r>
              <a:rPr sz="1900" spc="-10" dirty="0">
                <a:solidFill>
                  <a:srgbClr val="464646"/>
                </a:solidFill>
                <a:latin typeface="Calibri"/>
                <a:cs typeface="Calibri"/>
              </a:rPr>
              <a:t>interval</a:t>
            </a:r>
            <a:r>
              <a:rPr sz="1900" spc="1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64646"/>
                </a:solidFill>
                <a:latin typeface="Calibri"/>
                <a:cs typeface="Calibri"/>
              </a:rPr>
              <a:t>scale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50841" y="381761"/>
            <a:ext cx="3291840" cy="914400"/>
          </a:xfrm>
          <a:custGeom>
            <a:avLst/>
            <a:gdLst/>
            <a:ahLst/>
            <a:cxnLst/>
            <a:rect l="l" t="t" r="r" b="b"/>
            <a:pathLst>
              <a:path w="3291840" h="914400">
                <a:moveTo>
                  <a:pt x="0" y="914400"/>
                </a:moveTo>
                <a:lnTo>
                  <a:pt x="3291840" y="914400"/>
                </a:lnTo>
                <a:lnTo>
                  <a:pt x="329184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9145">
              <a:lnSpc>
                <a:spcPct val="100000"/>
              </a:lnSpc>
              <a:spcBef>
                <a:spcPts val="100"/>
              </a:spcBef>
            </a:pPr>
            <a:r>
              <a:rPr dirty="0"/>
              <a:t>Ratio</a:t>
            </a:r>
          </a:p>
        </p:txBody>
      </p:sp>
    </p:spTree>
    <p:extLst>
      <p:ext uri="{BB962C8B-B14F-4D97-AF65-F5344CB8AC3E}">
        <p14:creationId xmlns:p14="http://schemas.microsoft.com/office/powerpoint/2010/main" val="327600796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81321" y="263397"/>
            <a:ext cx="322897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35" dirty="0">
                <a:solidFill>
                  <a:srgbClr val="252525"/>
                </a:solidFill>
                <a:latin typeface="Arial Black"/>
                <a:cs typeface="Arial Black"/>
              </a:rPr>
              <a:t>SUMMARY</a:t>
            </a:r>
            <a:endParaRPr sz="4400">
              <a:latin typeface="Arial Black"/>
              <a:cs typeface="Arial Black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79450" y="1060450"/>
          <a:ext cx="10972800" cy="49796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Scale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977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4881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Characteristic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977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4881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Examples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977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4881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Permissible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Statistics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977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488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58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Nominal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DA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476250" marR="140970" indent="-329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Numbers are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used </a:t>
                      </a: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to </a:t>
                      </a: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label  and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classify</a:t>
                      </a: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objects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DA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95885" marR="88265" indent="2768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2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Players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of </a:t>
                      </a: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team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India,  </a:t>
                      </a: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Caste, Religion, </a:t>
                      </a: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Gender</a:t>
                      </a:r>
                      <a:r>
                        <a:rPr sz="1800" spc="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etc.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DA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%, Mode,</a:t>
                      </a: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Chi-Square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DA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415"/>
                        </a:spcBef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Ordinal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Numbers indicate</a:t>
                      </a:r>
                      <a:r>
                        <a:rPr sz="1800" spc="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relative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position of object.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249554" marR="242570" algn="ctr">
                        <a:lnSpc>
                          <a:spcPct val="100000"/>
                        </a:lnSpc>
                      </a:pP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Difference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in magnitude  </a:t>
                      </a: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cant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be</a:t>
                      </a:r>
                      <a:r>
                        <a:rPr sz="1800" spc="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known.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944244" marR="167005" indent="-771525">
                        <a:lnSpc>
                          <a:spcPct val="100000"/>
                        </a:lnSpc>
                      </a:pP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Preference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ranking, Social  Class</a:t>
                      </a: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etc.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186055" marR="177165" indent="260350">
                        <a:lnSpc>
                          <a:spcPct val="100000"/>
                        </a:lnSpc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Percentile,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Quartile,  </a:t>
                      </a: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Median, Rank</a:t>
                      </a:r>
                      <a:r>
                        <a:rPr sz="1800" spc="-6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Correlation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C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58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Interval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DA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845185" marR="206375" indent="-631190">
                        <a:lnSpc>
                          <a:spcPct val="100000"/>
                        </a:lnSpc>
                      </a:pP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Difference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is meaningful,  </a:t>
                      </a: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ratio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is not.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DA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Attitude,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Opinion</a:t>
                      </a:r>
                      <a:r>
                        <a:rPr sz="1800" spc="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etc.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DACC"/>
                    </a:solidFill>
                  </a:tcPr>
                </a:tc>
                <a:tc>
                  <a:txBody>
                    <a:bodyPr/>
                    <a:lstStyle/>
                    <a:p>
                      <a:pPr marL="168910" marR="160020" indent="635" algn="ctr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Correlation, t-test, z-test,  </a:t>
                      </a:r>
                      <a:r>
                        <a:rPr sz="1800" spc="-2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ANOVA, </a:t>
                      </a: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regression, </a:t>
                      </a: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factor 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analysis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DA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58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Ratio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Ratio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is</a:t>
                      </a:r>
                      <a:r>
                        <a:rPr sz="1800" spc="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meaningful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622935" marR="397510" indent="-2165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Age, Income,</a:t>
                      </a:r>
                      <a:r>
                        <a:rPr sz="1800" spc="-6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Market  </a:t>
                      </a:r>
                      <a:r>
                        <a:rPr sz="1800" spc="-1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Share,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Sales</a:t>
                      </a: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etc.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844550" marR="193040" indent="-6432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G. Mean,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H. Mean,</a:t>
                      </a:r>
                      <a:r>
                        <a:rPr sz="1800" spc="-4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Coeff. 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sz="1800" spc="-1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252525"/>
                          </a:solidFill>
                          <a:latin typeface="Calibri"/>
                          <a:cs typeface="Calibri"/>
                        </a:rPr>
                        <a:t>variance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CEC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893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5883" y="321563"/>
            <a:ext cx="10789920" cy="61264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Scaling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973765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4587" y="252704"/>
            <a:ext cx="5768340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30" dirty="0">
                <a:latin typeface="Trebuchet MS"/>
                <a:cs typeface="Trebuchet MS"/>
              </a:rPr>
              <a:t>What </a:t>
            </a:r>
            <a:r>
              <a:rPr b="1" spc="-175" dirty="0">
                <a:latin typeface="Trebuchet MS"/>
                <a:cs typeface="Trebuchet MS"/>
              </a:rPr>
              <a:t>is </a:t>
            </a:r>
            <a:r>
              <a:rPr b="1" spc="-300" dirty="0">
                <a:latin typeface="Trebuchet MS"/>
                <a:cs typeface="Trebuchet MS"/>
              </a:rPr>
              <a:t>Likert</a:t>
            </a:r>
            <a:r>
              <a:rPr b="1" spc="-700" dirty="0">
                <a:latin typeface="Trebuchet MS"/>
                <a:cs typeface="Trebuchet MS"/>
              </a:rPr>
              <a:t> </a:t>
            </a:r>
            <a:r>
              <a:rPr b="1" spc="-180" dirty="0">
                <a:latin typeface="Trebuchet MS"/>
                <a:cs typeface="Trebuchet MS"/>
              </a:rPr>
              <a:t>scale?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143000" y="1371600"/>
            <a:ext cx="10567245" cy="4768613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355600" marR="410209" indent="-342900">
              <a:lnSpc>
                <a:spcPct val="150000"/>
              </a:lnSpc>
              <a:spcBef>
                <a:spcPts val="4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sz="2400" spc="-1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sz="24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-18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psychometric</a:t>
            </a:r>
            <a:r>
              <a:rPr sz="2400" spc="-18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scale</a:t>
            </a:r>
            <a:r>
              <a:rPr sz="2400" spc="-1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commonly</a:t>
            </a:r>
            <a:r>
              <a:rPr sz="2400" spc="-1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involved</a:t>
            </a:r>
            <a:r>
              <a:rPr sz="2400" spc="-18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sz="24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 </a:t>
            </a:r>
            <a:r>
              <a:rPr sz="2400" spc="-1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400" spc="-12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employs</a:t>
            </a:r>
            <a:r>
              <a:rPr sz="2400" spc="-254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questionnaires.</a:t>
            </a:r>
            <a:endParaRPr lang="en-IN" sz="2400" spc="-135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marR="410209" indent="-342900">
              <a:lnSpc>
                <a:spcPct val="150000"/>
              </a:lnSpc>
              <a:spcBef>
                <a:spcPts val="4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IN"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sz="2400" spc="-1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sz="24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1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sz="2400" spc="-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widely</a:t>
            </a:r>
            <a:r>
              <a:rPr sz="24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sz="2400" spc="-18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approach</a:t>
            </a:r>
            <a:r>
              <a:rPr sz="24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sz="24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scaling</a:t>
            </a:r>
            <a:r>
              <a:rPr sz="24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2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responses</a:t>
            </a:r>
            <a:r>
              <a:rPr sz="24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 </a:t>
            </a:r>
            <a:r>
              <a:rPr sz="2400" spc="-1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survey</a:t>
            </a:r>
            <a:r>
              <a:rPr sz="2400" spc="-1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7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research.</a:t>
            </a:r>
            <a:endParaRPr lang="en-IN" sz="2400" spc="-17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marR="410209" indent="-342900">
              <a:lnSpc>
                <a:spcPct val="150000"/>
              </a:lnSpc>
              <a:spcBef>
                <a:spcPts val="4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IN" sz="2400" spc="-17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85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Likert</a:t>
            </a:r>
            <a:r>
              <a:rPr sz="24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scales </a:t>
            </a:r>
            <a:r>
              <a:rPr sz="2400" spc="-1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400" spc="-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non-comparative </a:t>
            </a:r>
            <a:r>
              <a:rPr sz="2400" spc="-1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scaling </a:t>
            </a:r>
            <a:r>
              <a:rPr sz="2400" spc="-15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technique </a:t>
            </a:r>
            <a:r>
              <a:rPr sz="2400" spc="-114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 </a:t>
            </a:r>
            <a:r>
              <a:rPr sz="2400" spc="-1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400" spc="-1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one-dimensional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sz="2400" spc="-3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nature.</a:t>
            </a:r>
            <a:endParaRPr lang="en-IN" sz="2400" spc="-16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marR="410209" indent="-342900">
              <a:lnSpc>
                <a:spcPct val="150000"/>
              </a:lnSpc>
              <a:spcBef>
                <a:spcPts val="4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IN" sz="2400" spc="-1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When </a:t>
            </a:r>
            <a:r>
              <a:rPr sz="2400" spc="-12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responding </a:t>
            </a:r>
            <a:r>
              <a:rPr sz="2400" spc="-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Likert </a:t>
            </a:r>
            <a:r>
              <a:rPr sz="24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questionnaire </a:t>
            </a:r>
            <a:r>
              <a:rPr sz="2400" spc="-1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  </a:t>
            </a:r>
            <a:r>
              <a:rPr sz="2400" spc="-1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respondents </a:t>
            </a:r>
            <a:r>
              <a:rPr sz="2400" spc="-1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specify </a:t>
            </a:r>
            <a:r>
              <a:rPr sz="2400" spc="-1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their </a:t>
            </a:r>
            <a:r>
              <a:rPr sz="2400" spc="-1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level </a:t>
            </a:r>
            <a:r>
              <a:rPr sz="2400" spc="-10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agreement </a:t>
            </a:r>
            <a:r>
              <a:rPr sz="2400" spc="-12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  </a:t>
            </a:r>
            <a:r>
              <a:rPr sz="24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disagreement </a:t>
            </a:r>
            <a:r>
              <a:rPr sz="2400" spc="-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 </a:t>
            </a:r>
            <a:r>
              <a:rPr sz="2400" spc="-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symmetric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agree-disagree </a:t>
            </a:r>
            <a:r>
              <a:rPr sz="2400" spc="-1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scale </a:t>
            </a:r>
            <a:r>
              <a:rPr sz="24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sz="2400" spc="-5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 </a:t>
            </a:r>
            <a:r>
              <a:rPr sz="2400" spc="-1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series </a:t>
            </a:r>
            <a:r>
              <a:rPr sz="2400" spc="-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-2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statements.</a:t>
            </a:r>
            <a:endParaRPr lang="en-IN" sz="2400" spc="-135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marR="410209" indent="-342900">
              <a:lnSpc>
                <a:spcPct val="150000"/>
              </a:lnSpc>
              <a:spcBef>
                <a:spcPts val="4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IN"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Thus, </a:t>
            </a:r>
            <a:r>
              <a:rPr sz="2400" spc="-1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range </a:t>
            </a:r>
            <a:r>
              <a:rPr sz="2400" spc="-1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captures the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intensity </a:t>
            </a:r>
            <a:r>
              <a:rPr sz="2400" spc="-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their </a:t>
            </a:r>
            <a:r>
              <a:rPr sz="24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feelings for </a:t>
            </a:r>
            <a:r>
              <a:rPr sz="2400" spc="-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 </a:t>
            </a:r>
            <a:r>
              <a:rPr sz="24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given </a:t>
            </a:r>
            <a:r>
              <a:rPr sz="2400" spc="-1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item,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while </a:t>
            </a:r>
            <a:r>
              <a:rPr sz="2400" spc="-1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 </a:t>
            </a:r>
            <a:r>
              <a:rPr sz="2400" spc="-10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sz="2400" spc="-10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multiple </a:t>
            </a:r>
            <a:r>
              <a:rPr sz="2400" spc="-1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items  </a:t>
            </a:r>
            <a:r>
              <a:rPr sz="2400" spc="-1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reveals </a:t>
            </a:r>
            <a:r>
              <a:rPr sz="2400" spc="-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pattern </a:t>
            </a:r>
            <a:r>
              <a:rPr sz="2400" spc="-12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400" spc="-10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has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scaled properties </a:t>
            </a:r>
            <a:r>
              <a:rPr sz="2400" spc="-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kind  </a:t>
            </a:r>
            <a:r>
              <a:rPr sz="24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Likert</a:t>
            </a:r>
            <a:r>
              <a:rPr sz="2400" spc="-1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identities</a:t>
            </a:r>
            <a:endParaRPr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69456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8148" y="914400"/>
            <a:ext cx="11058312" cy="31798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0"/>
              </a:spcBef>
              <a:buSzPct val="97222"/>
              <a:buFont typeface="Arial"/>
              <a:buChar char="•"/>
              <a:tabLst>
                <a:tab pos="173990" algn="l"/>
              </a:tabLst>
            </a:pPr>
            <a:r>
              <a:rPr sz="2800" spc="-27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Likert </a:t>
            </a:r>
            <a:r>
              <a:rPr sz="2800" spc="-204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 </a:t>
            </a:r>
            <a:r>
              <a:rPr sz="2800" spc="-15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800" spc="-2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considered </a:t>
            </a:r>
            <a:r>
              <a:rPr sz="2800" spc="-2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symmetric </a:t>
            </a:r>
            <a:r>
              <a:rPr sz="2800" spc="-1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  </a:t>
            </a:r>
            <a:r>
              <a:rPr sz="2800" spc="-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balanced </a:t>
            </a:r>
            <a:r>
              <a:rPr sz="2800" spc="-2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sz="2800" spc="-2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there </a:t>
            </a:r>
            <a:r>
              <a:rPr sz="2800" spc="-2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800" spc="-1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equal </a:t>
            </a:r>
            <a:r>
              <a:rPr sz="2800" spc="-16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amounts  </a:t>
            </a:r>
            <a:r>
              <a:rPr sz="2800" spc="-15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800" spc="-18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positive </a:t>
            </a:r>
            <a:r>
              <a:rPr sz="2800" spc="-17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800" spc="-1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negative</a:t>
            </a:r>
            <a:r>
              <a:rPr sz="2800" spc="-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1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positions.</a:t>
            </a:r>
            <a:endParaRPr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55"/>
              </a:spcBef>
              <a:buFont typeface="Arial"/>
              <a:buChar char="•"/>
            </a:pPr>
            <a:endParaRPr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marR="5080" algn="just">
              <a:lnSpc>
                <a:spcPct val="150000"/>
              </a:lnSpc>
              <a:buSzPct val="97222"/>
              <a:buFont typeface="Arial"/>
              <a:buChar char="•"/>
              <a:tabLst>
                <a:tab pos="173990" algn="l"/>
              </a:tabLst>
            </a:pPr>
            <a:r>
              <a:rPr sz="2800" spc="-1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Often </a:t>
            </a:r>
            <a:r>
              <a:rPr sz="2800" spc="-2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five ordered </a:t>
            </a:r>
            <a:r>
              <a:rPr sz="2800" spc="-1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response </a:t>
            </a:r>
            <a:r>
              <a:rPr sz="2800" spc="-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levels </a:t>
            </a:r>
            <a:r>
              <a:rPr sz="2800" spc="-2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are  </a:t>
            </a:r>
            <a:r>
              <a:rPr sz="2800" spc="-229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used, </a:t>
            </a:r>
            <a:r>
              <a:rPr sz="2800" spc="-17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although </a:t>
            </a:r>
            <a:r>
              <a:rPr sz="28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many </a:t>
            </a:r>
            <a:r>
              <a:rPr sz="2800" spc="-204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psychometricians  </a:t>
            </a:r>
            <a:r>
              <a:rPr sz="2800" spc="-1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advocate </a:t>
            </a:r>
            <a:r>
              <a:rPr sz="2800" spc="-16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using </a:t>
            </a:r>
            <a:r>
              <a:rPr sz="2800" spc="-2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seven </a:t>
            </a:r>
            <a:r>
              <a:rPr sz="2800" spc="-1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800" spc="-2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nine </a:t>
            </a:r>
            <a:r>
              <a:rPr sz="2800" spc="-2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level, </a:t>
            </a:r>
            <a:r>
              <a:rPr sz="2800" spc="-1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sz="2800" spc="-6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2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recent  </a:t>
            </a:r>
            <a:r>
              <a:rPr sz="2800" spc="-2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empirical </a:t>
            </a:r>
            <a:r>
              <a:rPr sz="2800" spc="-18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study </a:t>
            </a:r>
            <a:r>
              <a:rPr sz="2800" spc="-1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found </a:t>
            </a:r>
            <a:r>
              <a:rPr sz="2800" spc="-18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800" spc="-1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sz="2800" spc="-2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sz="2800" spc="-1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800" spc="-2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sz="2800" spc="-17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point  </a:t>
            </a:r>
            <a:r>
              <a:rPr sz="2800" spc="-2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scale.</a:t>
            </a:r>
            <a:endParaRPr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45159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762000"/>
            <a:ext cx="6197600" cy="5410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11292" y="34290"/>
            <a:ext cx="11428308" cy="45217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Arial"/>
                <a:cs typeface="Arial"/>
              </a:rPr>
              <a:t>The format of a typical five-level Likert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100" dirty="0">
              <a:latin typeface="Arial"/>
              <a:cs typeface="Arial"/>
            </a:endParaRPr>
          </a:p>
          <a:p>
            <a:pPr marL="6490335" marR="1052195" lvl="4">
              <a:buAutoNum type="arabicPeriod"/>
              <a:tabLst>
                <a:tab pos="5215255" algn="l"/>
                <a:tab pos="5215890" algn="l"/>
              </a:tabLst>
            </a:pPr>
            <a:r>
              <a:rPr lang="en-IN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Strongly  disagree</a:t>
            </a:r>
          </a:p>
          <a:p>
            <a:pPr marL="6939915" lvl="4" indent="-450215">
              <a:buAutoNum type="arabicPeriod"/>
              <a:tabLst>
                <a:tab pos="5111750" algn="l"/>
              </a:tabLst>
            </a:pPr>
            <a:r>
              <a:rPr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Disagree</a:t>
            </a:r>
          </a:p>
          <a:p>
            <a:pPr marL="6490335" marR="128270" lvl="4">
              <a:buAutoNum type="arabicPeriod"/>
              <a:tabLst>
                <a:tab pos="5111750" algn="l"/>
              </a:tabLst>
            </a:pPr>
            <a:r>
              <a:rPr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Neither agree  nor disagree</a:t>
            </a:r>
          </a:p>
          <a:p>
            <a:pPr marL="6939915" lvl="4" indent="-450215">
              <a:buAutoNum type="arabicPeriod"/>
              <a:tabLst>
                <a:tab pos="5111750" algn="l"/>
              </a:tabLst>
            </a:pPr>
            <a:r>
              <a:rPr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Agree</a:t>
            </a:r>
          </a:p>
          <a:p>
            <a:pPr marL="6939915" lvl="4" indent="-450215">
              <a:buAutoNum type="arabicPeriod"/>
              <a:tabLst>
                <a:tab pos="5111750" algn="l"/>
              </a:tabLst>
            </a:pPr>
            <a:r>
              <a:rPr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Strongly agree</a:t>
            </a:r>
          </a:p>
        </p:txBody>
      </p:sp>
    </p:spTree>
    <p:extLst>
      <p:ext uri="{BB962C8B-B14F-4D97-AF65-F5344CB8AC3E}">
        <p14:creationId xmlns:p14="http://schemas.microsoft.com/office/powerpoint/2010/main" val="325958944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32000" y="381000"/>
            <a:ext cx="8229600" cy="5821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47064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41600" y="1143000"/>
            <a:ext cx="6604000" cy="36779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09693" y="567690"/>
            <a:ext cx="9077112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235" dirty="0">
                <a:latin typeface="Arial"/>
                <a:cs typeface="Arial"/>
              </a:rPr>
              <a:t>The </a:t>
            </a:r>
            <a:r>
              <a:rPr sz="2800" b="1" spc="-120" dirty="0">
                <a:latin typeface="Arial"/>
                <a:cs typeface="Arial"/>
              </a:rPr>
              <a:t>format </a:t>
            </a:r>
            <a:r>
              <a:rPr sz="2800" b="1" spc="-130" dirty="0">
                <a:latin typeface="Arial"/>
                <a:cs typeface="Arial"/>
              </a:rPr>
              <a:t>of </a:t>
            </a:r>
            <a:r>
              <a:rPr sz="2800" b="1" spc="-175" dirty="0">
                <a:latin typeface="Arial"/>
                <a:cs typeface="Arial"/>
              </a:rPr>
              <a:t>a </a:t>
            </a:r>
            <a:r>
              <a:rPr sz="2800" b="1" spc="-170" dirty="0">
                <a:latin typeface="Arial"/>
                <a:cs typeface="Arial"/>
              </a:rPr>
              <a:t>typical </a:t>
            </a:r>
            <a:r>
              <a:rPr sz="2800" b="1" spc="-195" dirty="0">
                <a:latin typeface="Arial"/>
                <a:cs typeface="Arial"/>
              </a:rPr>
              <a:t>Seven-level </a:t>
            </a:r>
            <a:r>
              <a:rPr sz="2800" b="1" spc="-180" dirty="0">
                <a:latin typeface="Arial"/>
                <a:cs typeface="Arial"/>
              </a:rPr>
              <a:t>Likert</a:t>
            </a:r>
            <a:r>
              <a:rPr sz="2800" b="1" spc="-60" dirty="0">
                <a:latin typeface="Arial"/>
                <a:cs typeface="Arial"/>
              </a:rPr>
              <a:t> </a:t>
            </a:r>
            <a:r>
              <a:rPr sz="2800" b="1" spc="-110" dirty="0">
                <a:latin typeface="Arial"/>
                <a:cs typeface="Arial"/>
              </a:rPr>
              <a:t>item</a:t>
            </a:r>
            <a:endParaRPr sz="2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005335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2800" y="379729"/>
            <a:ext cx="10160000" cy="57454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711123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33600" y="1295400"/>
            <a:ext cx="8299027" cy="28333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121998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387" y="14073"/>
            <a:ext cx="6527800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85" dirty="0"/>
              <a:t>Semantic</a:t>
            </a:r>
            <a:r>
              <a:rPr u="none" spc="-85" dirty="0"/>
              <a:t> </a:t>
            </a:r>
            <a:r>
              <a:rPr spc="-120" dirty="0"/>
              <a:t>Differential</a:t>
            </a:r>
            <a:r>
              <a:rPr u="none" spc="-640" dirty="0"/>
              <a:t> </a:t>
            </a:r>
            <a:r>
              <a:rPr spc="-114" dirty="0"/>
              <a:t>Scale</a:t>
            </a:r>
            <a:r>
              <a:rPr u="none" spc="-114" dirty="0"/>
              <a:t>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4800" y="838200"/>
            <a:ext cx="11658600" cy="2081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95"/>
              </a:spcBef>
              <a:buFont typeface="Arial" pitchFamily="34" charset="0"/>
              <a:buChar char="•"/>
            </a:pPr>
            <a:r>
              <a:rPr sz="2200" spc="-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This is </a:t>
            </a:r>
            <a:r>
              <a:rPr sz="2200" spc="-1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sz="22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seven </a:t>
            </a:r>
            <a:r>
              <a:rPr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point </a:t>
            </a:r>
            <a:r>
              <a:rPr sz="2200" spc="-2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rating </a:t>
            </a:r>
            <a:r>
              <a:rPr sz="2200" spc="-1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scale </a:t>
            </a:r>
            <a:r>
              <a:rPr sz="2200" spc="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sz="2200" spc="-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end </a:t>
            </a:r>
            <a:r>
              <a:rPr sz="2200" spc="-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points </a:t>
            </a:r>
            <a:r>
              <a:rPr sz="2200" spc="-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associated </a:t>
            </a:r>
            <a:r>
              <a:rPr sz="2200" spc="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  </a:t>
            </a:r>
            <a:r>
              <a:rPr sz="2200" spc="-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bipolar </a:t>
            </a:r>
            <a:r>
              <a:rPr sz="2200" spc="-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labels </a:t>
            </a:r>
            <a:r>
              <a:rPr sz="2200" spc="-114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(such </a:t>
            </a:r>
            <a:r>
              <a:rPr sz="2200" spc="-1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 </a:t>
            </a:r>
            <a:r>
              <a:rPr sz="2200" spc="-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</a:t>
            </a:r>
            <a:r>
              <a:rPr sz="2200" spc="-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200" spc="-7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bad, </a:t>
            </a:r>
            <a:r>
              <a:rPr sz="2200" spc="-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complex </a:t>
            </a:r>
            <a:r>
              <a:rPr sz="2200" spc="-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200" spc="-8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simple) </a:t>
            </a:r>
            <a:r>
              <a:rPr sz="2200" spc="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that  </a:t>
            </a:r>
            <a:r>
              <a:rPr sz="2200" spc="-1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sz="2200" spc="-7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semantic </a:t>
            </a:r>
            <a:r>
              <a:rPr sz="2200" spc="-6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meaning. </a:t>
            </a:r>
            <a:endParaRPr lang="en-IN" sz="2200" spc="-65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95"/>
              </a:spcBef>
              <a:buFont typeface="Arial" pitchFamily="34" charset="0"/>
              <a:buChar char="•"/>
            </a:pPr>
            <a:r>
              <a:rPr sz="2200" spc="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sz="2200" spc="-1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can </a:t>
            </a:r>
            <a:r>
              <a:rPr sz="2200" spc="-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 </a:t>
            </a:r>
            <a:r>
              <a:rPr sz="2200" spc="-12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used </a:t>
            </a:r>
            <a:r>
              <a:rPr sz="2200" spc="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200" spc="-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find </a:t>
            </a:r>
            <a:r>
              <a:rPr sz="2200" spc="-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whether </a:t>
            </a:r>
            <a:r>
              <a:rPr sz="2200" spc="-1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 </a:t>
            </a:r>
            <a:r>
              <a:rPr sz="2200" spc="-6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respondent </a:t>
            </a:r>
            <a:r>
              <a:rPr sz="2200" spc="-1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has </a:t>
            </a:r>
            <a:r>
              <a:rPr sz="2200" spc="-1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sz="2200" spc="-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positive </a:t>
            </a:r>
            <a:r>
              <a:rPr sz="2200" spc="-3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200" spc="-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negative </a:t>
            </a:r>
            <a:r>
              <a:rPr sz="2200" spc="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attitude </a:t>
            </a:r>
            <a:r>
              <a:rPr sz="2200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towards </a:t>
            </a:r>
            <a:r>
              <a:rPr sz="2200" spc="-1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 </a:t>
            </a:r>
            <a:r>
              <a:rPr sz="2200" spc="-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object.  </a:t>
            </a:r>
            <a:endParaRPr lang="en-IN" sz="2200" spc="-35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95"/>
              </a:spcBef>
              <a:buFont typeface="Arial" pitchFamily="34" charset="0"/>
              <a:buChar char="•"/>
            </a:pPr>
            <a:r>
              <a:rPr sz="2200" spc="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sz="2200" spc="-1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has </a:t>
            </a:r>
            <a:r>
              <a:rPr sz="2200" spc="-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been </a:t>
            </a:r>
            <a:r>
              <a:rPr sz="2200" spc="-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widely </a:t>
            </a:r>
            <a:r>
              <a:rPr sz="2200" spc="-12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used </a:t>
            </a:r>
            <a:r>
              <a:rPr sz="2200" spc="-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200" spc="-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comparing </a:t>
            </a:r>
            <a:r>
              <a:rPr sz="2200" spc="-8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brands, </a:t>
            </a:r>
            <a:r>
              <a:rPr sz="2200" spc="-5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products </a:t>
            </a:r>
            <a:r>
              <a:rPr sz="2200" spc="-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 </a:t>
            </a:r>
            <a:r>
              <a:rPr sz="2200" spc="-8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company</a:t>
            </a:r>
            <a:r>
              <a:rPr sz="2200" spc="-1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images.</a:t>
            </a:r>
            <a:r>
              <a:rPr sz="2200" spc="-1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IN" sz="2200" spc="-16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95"/>
              </a:spcBef>
              <a:buFont typeface="Arial" pitchFamily="34" charset="0"/>
              <a:buChar char="•"/>
            </a:pPr>
            <a:r>
              <a:rPr sz="2200" spc="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sz="2200" spc="-16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sz="2200" spc="-18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sz="2200" spc="-1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9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been</a:t>
            </a:r>
            <a:r>
              <a:rPr sz="2200" spc="-1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2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sz="2200" spc="-17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4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sz="2200" spc="-16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develop</a:t>
            </a:r>
            <a:r>
              <a:rPr sz="2200" spc="-15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5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advertising</a:t>
            </a:r>
            <a:r>
              <a:rPr sz="2200" spc="-16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 </a:t>
            </a:r>
            <a:r>
              <a:rPr sz="2200" spc="-1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promotion</a:t>
            </a:r>
            <a:r>
              <a:rPr sz="2200" spc="-17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strategies</a:t>
            </a:r>
            <a:r>
              <a:rPr sz="2200" spc="-1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200" spc="-1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2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sz="2200" spc="-1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sz="2200" spc="-16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new</a:t>
            </a:r>
            <a:r>
              <a:rPr sz="2200" spc="-1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product</a:t>
            </a:r>
            <a:r>
              <a:rPr sz="2200" spc="-17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5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development</a:t>
            </a:r>
            <a:r>
              <a:rPr sz="2200" spc="-1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6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study.</a:t>
            </a:r>
            <a:endParaRPr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14400" y="3581400"/>
            <a:ext cx="10363200" cy="312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801077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304800"/>
            <a:ext cx="10972800" cy="2971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8000" y="3733800"/>
            <a:ext cx="11176000" cy="2895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6359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62671" y="2618232"/>
            <a:ext cx="191770" cy="1581150"/>
          </a:xfrm>
          <a:custGeom>
            <a:avLst/>
            <a:gdLst/>
            <a:ahLst/>
            <a:cxnLst/>
            <a:rect l="l" t="t" r="r" b="b"/>
            <a:pathLst>
              <a:path w="191770" h="1581150">
                <a:moveTo>
                  <a:pt x="0" y="0"/>
                </a:moveTo>
                <a:lnTo>
                  <a:pt x="0" y="1580895"/>
                </a:lnTo>
                <a:lnTo>
                  <a:pt x="191388" y="1580895"/>
                </a:lnTo>
              </a:path>
            </a:pathLst>
          </a:custGeom>
          <a:ln w="12192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400543" y="1711451"/>
            <a:ext cx="133985" cy="586740"/>
          </a:xfrm>
          <a:custGeom>
            <a:avLst/>
            <a:gdLst/>
            <a:ahLst/>
            <a:cxnLst/>
            <a:rect l="l" t="t" r="r" b="b"/>
            <a:pathLst>
              <a:path w="133984" h="586739">
                <a:moveTo>
                  <a:pt x="0" y="0"/>
                </a:moveTo>
                <a:lnTo>
                  <a:pt x="0" y="586739"/>
                </a:lnTo>
                <a:lnTo>
                  <a:pt x="133984" y="586739"/>
                </a:lnTo>
              </a:path>
            </a:pathLst>
          </a:custGeom>
          <a:ln w="12192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66431" y="1711451"/>
            <a:ext cx="133985" cy="586740"/>
          </a:xfrm>
          <a:custGeom>
            <a:avLst/>
            <a:gdLst/>
            <a:ahLst/>
            <a:cxnLst/>
            <a:rect l="l" t="t" r="r" b="b"/>
            <a:pathLst>
              <a:path w="133984" h="586739">
                <a:moveTo>
                  <a:pt x="133985" y="0"/>
                </a:moveTo>
                <a:lnTo>
                  <a:pt x="133985" y="586739"/>
                </a:lnTo>
                <a:lnTo>
                  <a:pt x="0" y="586739"/>
                </a:lnTo>
              </a:path>
            </a:pathLst>
          </a:custGeom>
          <a:ln w="12191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856732" y="806195"/>
            <a:ext cx="906144" cy="586740"/>
          </a:xfrm>
          <a:custGeom>
            <a:avLst/>
            <a:gdLst/>
            <a:ahLst/>
            <a:cxnLst/>
            <a:rect l="l" t="t" r="r" b="b"/>
            <a:pathLst>
              <a:path w="906145" h="586740">
                <a:moveTo>
                  <a:pt x="0" y="0"/>
                </a:moveTo>
                <a:lnTo>
                  <a:pt x="0" y="586739"/>
                </a:lnTo>
                <a:lnTo>
                  <a:pt x="905637" y="586739"/>
                </a:lnTo>
              </a:path>
            </a:pathLst>
          </a:custGeom>
          <a:ln w="12192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180332" y="1711451"/>
            <a:ext cx="133985" cy="3395345"/>
          </a:xfrm>
          <a:custGeom>
            <a:avLst/>
            <a:gdLst/>
            <a:ahLst/>
            <a:cxnLst/>
            <a:rect l="l" t="t" r="r" b="b"/>
            <a:pathLst>
              <a:path w="133985" h="3395345">
                <a:moveTo>
                  <a:pt x="133984" y="0"/>
                </a:moveTo>
                <a:lnTo>
                  <a:pt x="133984" y="3394837"/>
                </a:lnTo>
                <a:lnTo>
                  <a:pt x="0" y="3394837"/>
                </a:lnTo>
              </a:path>
            </a:pathLst>
          </a:custGeom>
          <a:ln w="12191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14444" y="1711451"/>
            <a:ext cx="133985" cy="1492885"/>
          </a:xfrm>
          <a:custGeom>
            <a:avLst/>
            <a:gdLst/>
            <a:ahLst/>
            <a:cxnLst/>
            <a:rect l="l" t="t" r="r" b="b"/>
            <a:pathLst>
              <a:path w="133985" h="1492885">
                <a:moveTo>
                  <a:pt x="0" y="0"/>
                </a:moveTo>
                <a:lnTo>
                  <a:pt x="0" y="1492503"/>
                </a:lnTo>
                <a:lnTo>
                  <a:pt x="133984" y="1492503"/>
                </a:lnTo>
              </a:path>
            </a:pathLst>
          </a:custGeom>
          <a:ln w="12191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384803" y="1711451"/>
            <a:ext cx="929005" cy="1492885"/>
          </a:xfrm>
          <a:custGeom>
            <a:avLst/>
            <a:gdLst/>
            <a:ahLst/>
            <a:cxnLst/>
            <a:rect l="l" t="t" r="r" b="b"/>
            <a:pathLst>
              <a:path w="929004" h="1492885">
                <a:moveTo>
                  <a:pt x="929005" y="0"/>
                </a:moveTo>
                <a:lnTo>
                  <a:pt x="929005" y="1492503"/>
                </a:lnTo>
                <a:lnTo>
                  <a:pt x="0" y="1492503"/>
                </a:lnTo>
              </a:path>
            </a:pathLst>
          </a:custGeom>
          <a:ln w="12192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314444" y="1711451"/>
            <a:ext cx="133985" cy="586740"/>
          </a:xfrm>
          <a:custGeom>
            <a:avLst/>
            <a:gdLst/>
            <a:ahLst/>
            <a:cxnLst/>
            <a:rect l="l" t="t" r="r" b="b"/>
            <a:pathLst>
              <a:path w="133985" h="586739">
                <a:moveTo>
                  <a:pt x="0" y="0"/>
                </a:moveTo>
                <a:lnTo>
                  <a:pt x="0" y="586739"/>
                </a:lnTo>
                <a:lnTo>
                  <a:pt x="133984" y="586739"/>
                </a:lnTo>
              </a:path>
            </a:pathLst>
          </a:custGeom>
          <a:ln w="12192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384803" y="1711451"/>
            <a:ext cx="929005" cy="586740"/>
          </a:xfrm>
          <a:custGeom>
            <a:avLst/>
            <a:gdLst/>
            <a:ahLst/>
            <a:cxnLst/>
            <a:rect l="l" t="t" r="r" b="b"/>
            <a:pathLst>
              <a:path w="929004" h="586739">
                <a:moveTo>
                  <a:pt x="929005" y="0"/>
                </a:moveTo>
                <a:lnTo>
                  <a:pt x="929005" y="586739"/>
                </a:lnTo>
                <a:lnTo>
                  <a:pt x="0" y="586739"/>
                </a:lnTo>
              </a:path>
            </a:pathLst>
          </a:custGeom>
          <a:ln w="12191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951476" y="806195"/>
            <a:ext cx="906144" cy="586740"/>
          </a:xfrm>
          <a:custGeom>
            <a:avLst/>
            <a:gdLst/>
            <a:ahLst/>
            <a:cxnLst/>
            <a:rect l="l" t="t" r="r" b="b"/>
            <a:pathLst>
              <a:path w="906145" h="586740">
                <a:moveTo>
                  <a:pt x="905637" y="0"/>
                </a:moveTo>
                <a:lnTo>
                  <a:pt x="905637" y="586739"/>
                </a:lnTo>
                <a:lnTo>
                  <a:pt x="0" y="586739"/>
                </a:lnTo>
              </a:path>
            </a:pathLst>
          </a:custGeom>
          <a:ln w="12192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219700" y="169163"/>
            <a:ext cx="1275715" cy="637540"/>
          </a:xfrm>
          <a:custGeom>
            <a:avLst/>
            <a:gdLst/>
            <a:ahLst/>
            <a:cxnLst/>
            <a:rect l="l" t="t" r="r" b="b"/>
            <a:pathLst>
              <a:path w="1275714" h="637540">
                <a:moveTo>
                  <a:pt x="0" y="637031"/>
                </a:moveTo>
                <a:lnTo>
                  <a:pt x="1275588" y="637031"/>
                </a:lnTo>
                <a:lnTo>
                  <a:pt x="1275588" y="0"/>
                </a:lnTo>
                <a:lnTo>
                  <a:pt x="0" y="0"/>
                </a:lnTo>
                <a:lnTo>
                  <a:pt x="0" y="637031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219700" y="169163"/>
            <a:ext cx="1275715" cy="637540"/>
          </a:xfrm>
          <a:custGeom>
            <a:avLst/>
            <a:gdLst/>
            <a:ahLst/>
            <a:cxnLst/>
            <a:rect l="l" t="t" r="r" b="b"/>
            <a:pathLst>
              <a:path w="1275714" h="637540">
                <a:moveTo>
                  <a:pt x="0" y="637031"/>
                </a:moveTo>
                <a:lnTo>
                  <a:pt x="1275588" y="637031"/>
                </a:lnTo>
                <a:lnTo>
                  <a:pt x="1275588" y="0"/>
                </a:lnTo>
                <a:lnTo>
                  <a:pt x="0" y="0"/>
                </a:lnTo>
                <a:lnTo>
                  <a:pt x="0" y="637031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219700" y="266192"/>
            <a:ext cx="1275715" cy="404495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302895" marR="109220" indent="-187960">
              <a:lnSpc>
                <a:spcPts val="1430"/>
              </a:lnSpc>
              <a:spcBef>
                <a:spcPts val="250"/>
              </a:spcBef>
            </a:pP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Sources </a:t>
            </a: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1300" spc="-15" dirty="0">
                <a:solidFill>
                  <a:srgbClr val="FFFFFF"/>
                </a:solidFill>
                <a:latin typeface="Calibri"/>
                <a:cs typeface="Calibri"/>
              </a:rPr>
              <a:t>Data  </a:t>
            </a: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Collection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675888" y="1074419"/>
            <a:ext cx="1275715" cy="637540"/>
          </a:xfrm>
          <a:custGeom>
            <a:avLst/>
            <a:gdLst/>
            <a:ahLst/>
            <a:cxnLst/>
            <a:rect l="l" t="t" r="r" b="b"/>
            <a:pathLst>
              <a:path w="1275714" h="637539">
                <a:moveTo>
                  <a:pt x="0" y="637031"/>
                </a:moveTo>
                <a:lnTo>
                  <a:pt x="1275588" y="637031"/>
                </a:lnTo>
                <a:lnTo>
                  <a:pt x="1275588" y="0"/>
                </a:lnTo>
                <a:lnTo>
                  <a:pt x="0" y="0"/>
                </a:lnTo>
                <a:lnTo>
                  <a:pt x="0" y="637031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75888" y="1074419"/>
            <a:ext cx="1275715" cy="637540"/>
          </a:xfrm>
          <a:custGeom>
            <a:avLst/>
            <a:gdLst/>
            <a:ahLst/>
            <a:cxnLst/>
            <a:rect l="l" t="t" r="r" b="b"/>
            <a:pathLst>
              <a:path w="1275714" h="637539">
                <a:moveTo>
                  <a:pt x="0" y="637031"/>
                </a:moveTo>
                <a:lnTo>
                  <a:pt x="1275588" y="637031"/>
                </a:lnTo>
                <a:lnTo>
                  <a:pt x="1275588" y="0"/>
                </a:lnTo>
                <a:lnTo>
                  <a:pt x="0" y="0"/>
                </a:lnTo>
                <a:lnTo>
                  <a:pt x="0" y="637031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803903" y="1262329"/>
            <a:ext cx="103124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solidFill>
                  <a:srgbClr val="FFFFFF"/>
                </a:solidFill>
                <a:latin typeface="Calibri"/>
                <a:cs typeface="Calibri"/>
              </a:rPr>
              <a:t>Primary</a:t>
            </a:r>
            <a:r>
              <a:rPr sz="1300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Source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109216" y="1979676"/>
            <a:ext cx="1275715" cy="638810"/>
          </a:xfrm>
          <a:custGeom>
            <a:avLst/>
            <a:gdLst/>
            <a:ahLst/>
            <a:cxnLst/>
            <a:rect l="l" t="t" r="r" b="b"/>
            <a:pathLst>
              <a:path w="1275714" h="638810">
                <a:moveTo>
                  <a:pt x="0" y="638556"/>
                </a:moveTo>
                <a:lnTo>
                  <a:pt x="1275587" y="638556"/>
                </a:lnTo>
                <a:lnTo>
                  <a:pt x="1275587" y="0"/>
                </a:lnTo>
                <a:lnTo>
                  <a:pt x="0" y="0"/>
                </a:lnTo>
                <a:lnTo>
                  <a:pt x="0" y="638556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109216" y="1979676"/>
            <a:ext cx="1275715" cy="638810"/>
          </a:xfrm>
          <a:custGeom>
            <a:avLst/>
            <a:gdLst/>
            <a:ahLst/>
            <a:cxnLst/>
            <a:rect l="l" t="t" r="r" b="b"/>
            <a:pathLst>
              <a:path w="1275714" h="638810">
                <a:moveTo>
                  <a:pt x="0" y="638556"/>
                </a:moveTo>
                <a:lnTo>
                  <a:pt x="1275587" y="638556"/>
                </a:lnTo>
                <a:lnTo>
                  <a:pt x="1275587" y="0"/>
                </a:lnTo>
                <a:lnTo>
                  <a:pt x="0" y="0"/>
                </a:lnTo>
                <a:lnTo>
                  <a:pt x="0" y="638556"/>
                </a:lnTo>
                <a:close/>
              </a:path>
            </a:pathLst>
          </a:custGeom>
          <a:ln w="1219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109216" y="2168093"/>
            <a:ext cx="12757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9235">
              <a:lnSpc>
                <a:spcPct val="100000"/>
              </a:lnSpc>
              <a:spcBef>
                <a:spcPts val="95"/>
              </a:spcBef>
            </a:pP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Observation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448555" y="1979676"/>
            <a:ext cx="1275715" cy="638810"/>
          </a:xfrm>
          <a:custGeom>
            <a:avLst/>
            <a:gdLst/>
            <a:ahLst/>
            <a:cxnLst/>
            <a:rect l="l" t="t" r="r" b="b"/>
            <a:pathLst>
              <a:path w="1275714" h="638810">
                <a:moveTo>
                  <a:pt x="0" y="638556"/>
                </a:moveTo>
                <a:lnTo>
                  <a:pt x="1275588" y="638556"/>
                </a:lnTo>
                <a:lnTo>
                  <a:pt x="1275588" y="0"/>
                </a:lnTo>
                <a:lnTo>
                  <a:pt x="0" y="0"/>
                </a:lnTo>
                <a:lnTo>
                  <a:pt x="0" y="638556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448555" y="1979676"/>
            <a:ext cx="1275715" cy="638810"/>
          </a:xfrm>
          <a:custGeom>
            <a:avLst/>
            <a:gdLst/>
            <a:ahLst/>
            <a:cxnLst/>
            <a:rect l="l" t="t" r="r" b="b"/>
            <a:pathLst>
              <a:path w="1275714" h="638810">
                <a:moveTo>
                  <a:pt x="0" y="638556"/>
                </a:moveTo>
                <a:lnTo>
                  <a:pt x="1275588" y="638556"/>
                </a:lnTo>
                <a:lnTo>
                  <a:pt x="1275588" y="0"/>
                </a:lnTo>
                <a:lnTo>
                  <a:pt x="0" y="0"/>
                </a:lnTo>
                <a:lnTo>
                  <a:pt x="0" y="638556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4448555" y="2168093"/>
            <a:ext cx="12757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20675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Interview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109216" y="2886455"/>
            <a:ext cx="1275715" cy="637540"/>
          </a:xfrm>
          <a:custGeom>
            <a:avLst/>
            <a:gdLst/>
            <a:ahLst/>
            <a:cxnLst/>
            <a:rect l="l" t="t" r="r" b="b"/>
            <a:pathLst>
              <a:path w="1275714" h="637539">
                <a:moveTo>
                  <a:pt x="0" y="637032"/>
                </a:moveTo>
                <a:lnTo>
                  <a:pt x="1275587" y="637032"/>
                </a:lnTo>
                <a:lnTo>
                  <a:pt x="1275587" y="0"/>
                </a:lnTo>
                <a:lnTo>
                  <a:pt x="0" y="0"/>
                </a:lnTo>
                <a:lnTo>
                  <a:pt x="0" y="637032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109216" y="2886455"/>
            <a:ext cx="1275715" cy="637540"/>
          </a:xfrm>
          <a:custGeom>
            <a:avLst/>
            <a:gdLst/>
            <a:ahLst/>
            <a:cxnLst/>
            <a:rect l="l" t="t" r="r" b="b"/>
            <a:pathLst>
              <a:path w="1275714" h="637539">
                <a:moveTo>
                  <a:pt x="0" y="637032"/>
                </a:moveTo>
                <a:lnTo>
                  <a:pt x="1275587" y="637032"/>
                </a:lnTo>
                <a:lnTo>
                  <a:pt x="1275587" y="0"/>
                </a:lnTo>
                <a:lnTo>
                  <a:pt x="0" y="0"/>
                </a:lnTo>
                <a:lnTo>
                  <a:pt x="0" y="637032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2109216" y="3073984"/>
            <a:ext cx="12757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0655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Questionnaire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448555" y="2886455"/>
            <a:ext cx="1275715" cy="637540"/>
          </a:xfrm>
          <a:custGeom>
            <a:avLst/>
            <a:gdLst/>
            <a:ahLst/>
            <a:cxnLst/>
            <a:rect l="l" t="t" r="r" b="b"/>
            <a:pathLst>
              <a:path w="1275714" h="637539">
                <a:moveTo>
                  <a:pt x="0" y="637032"/>
                </a:moveTo>
                <a:lnTo>
                  <a:pt x="1275588" y="637032"/>
                </a:lnTo>
                <a:lnTo>
                  <a:pt x="1275588" y="0"/>
                </a:lnTo>
                <a:lnTo>
                  <a:pt x="0" y="0"/>
                </a:lnTo>
                <a:lnTo>
                  <a:pt x="0" y="637032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448555" y="2886455"/>
            <a:ext cx="1275715" cy="637540"/>
          </a:xfrm>
          <a:custGeom>
            <a:avLst/>
            <a:gdLst/>
            <a:ahLst/>
            <a:cxnLst/>
            <a:rect l="l" t="t" r="r" b="b"/>
            <a:pathLst>
              <a:path w="1275714" h="637539">
                <a:moveTo>
                  <a:pt x="0" y="637032"/>
                </a:moveTo>
                <a:lnTo>
                  <a:pt x="1275588" y="637032"/>
                </a:lnTo>
                <a:lnTo>
                  <a:pt x="1275588" y="0"/>
                </a:lnTo>
                <a:lnTo>
                  <a:pt x="0" y="0"/>
                </a:lnTo>
                <a:lnTo>
                  <a:pt x="0" y="637032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4448555" y="3073984"/>
            <a:ext cx="12757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00355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Schedules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109216" y="3791711"/>
            <a:ext cx="2071370" cy="2630805"/>
          </a:xfrm>
          <a:custGeom>
            <a:avLst/>
            <a:gdLst/>
            <a:ahLst/>
            <a:cxnLst/>
            <a:rect l="l" t="t" r="r" b="b"/>
            <a:pathLst>
              <a:path w="2071370" h="2630804">
                <a:moveTo>
                  <a:pt x="0" y="2630424"/>
                </a:moveTo>
                <a:lnTo>
                  <a:pt x="2071116" y="2630424"/>
                </a:lnTo>
                <a:lnTo>
                  <a:pt x="2071116" y="0"/>
                </a:lnTo>
                <a:lnTo>
                  <a:pt x="0" y="0"/>
                </a:lnTo>
                <a:lnTo>
                  <a:pt x="0" y="2630424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109216" y="3791711"/>
            <a:ext cx="2071370" cy="2630805"/>
          </a:xfrm>
          <a:custGeom>
            <a:avLst/>
            <a:gdLst/>
            <a:ahLst/>
            <a:cxnLst/>
            <a:rect l="l" t="t" r="r" b="b"/>
            <a:pathLst>
              <a:path w="2071370" h="2630804">
                <a:moveTo>
                  <a:pt x="0" y="2630424"/>
                </a:moveTo>
                <a:lnTo>
                  <a:pt x="2071116" y="2630424"/>
                </a:lnTo>
                <a:lnTo>
                  <a:pt x="2071116" y="0"/>
                </a:lnTo>
                <a:lnTo>
                  <a:pt x="0" y="0"/>
                </a:lnTo>
                <a:lnTo>
                  <a:pt x="0" y="2630424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109216" y="3788816"/>
            <a:ext cx="2071370" cy="22942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73075" marR="467359" indent="364490">
              <a:lnSpc>
                <a:spcPct val="127400"/>
              </a:lnSpc>
              <a:spcBef>
                <a:spcPts val="95"/>
              </a:spcBef>
            </a:pPr>
            <a:r>
              <a:rPr sz="1300" b="1" u="sng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Other </a:t>
            </a:r>
            <a:r>
              <a:rPr sz="13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spc="-15" dirty="0">
                <a:solidFill>
                  <a:srgbClr val="FFFFFF"/>
                </a:solidFill>
                <a:latin typeface="Calibri"/>
                <a:cs typeface="Calibri"/>
              </a:rPr>
              <a:t>Warranty </a:t>
            </a: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Cards  Distributor</a:t>
            </a:r>
            <a:r>
              <a:rPr sz="13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Audit</a:t>
            </a:r>
            <a:endParaRPr sz="1300">
              <a:latin typeface="Calibri"/>
              <a:cs typeface="Calibri"/>
            </a:endParaRPr>
          </a:p>
          <a:p>
            <a:pPr marL="457834" marR="450850" indent="-635" algn="ctr">
              <a:lnSpc>
                <a:spcPct val="126899"/>
              </a:lnSpc>
            </a:pP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Pantry </a:t>
            </a: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Audits  </a:t>
            </a: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Consumer</a:t>
            </a:r>
            <a:r>
              <a:rPr sz="13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Panels</a:t>
            </a:r>
            <a:endParaRPr sz="1300">
              <a:latin typeface="Calibri"/>
              <a:cs typeface="Calibri"/>
            </a:endParaRPr>
          </a:p>
          <a:p>
            <a:pPr marL="308610" marR="300990" indent="-635" algn="ctr">
              <a:lnSpc>
                <a:spcPct val="127200"/>
              </a:lnSpc>
              <a:spcBef>
                <a:spcPts val="5"/>
              </a:spcBef>
            </a:pP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Mechanical Devices  </a:t>
            </a: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Projective</a:t>
            </a:r>
            <a:r>
              <a:rPr sz="13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spc="-15" dirty="0">
                <a:solidFill>
                  <a:srgbClr val="FFFFFF"/>
                </a:solidFill>
                <a:latin typeface="Calibri"/>
                <a:cs typeface="Calibri"/>
              </a:rPr>
              <a:t>Techniques  </a:t>
            </a: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Depth </a:t>
            </a: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Interviews  Content</a:t>
            </a:r>
            <a:r>
              <a:rPr sz="13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analysis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763511" y="1074419"/>
            <a:ext cx="1275715" cy="637540"/>
          </a:xfrm>
          <a:custGeom>
            <a:avLst/>
            <a:gdLst/>
            <a:ahLst/>
            <a:cxnLst/>
            <a:rect l="l" t="t" r="r" b="b"/>
            <a:pathLst>
              <a:path w="1275715" h="637539">
                <a:moveTo>
                  <a:pt x="0" y="637031"/>
                </a:moveTo>
                <a:lnTo>
                  <a:pt x="1275588" y="637031"/>
                </a:lnTo>
                <a:lnTo>
                  <a:pt x="1275588" y="0"/>
                </a:lnTo>
                <a:lnTo>
                  <a:pt x="0" y="0"/>
                </a:lnTo>
                <a:lnTo>
                  <a:pt x="0" y="637031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763511" y="1074419"/>
            <a:ext cx="1275715" cy="637540"/>
          </a:xfrm>
          <a:custGeom>
            <a:avLst/>
            <a:gdLst/>
            <a:ahLst/>
            <a:cxnLst/>
            <a:rect l="l" t="t" r="r" b="b"/>
            <a:pathLst>
              <a:path w="1275715" h="637539">
                <a:moveTo>
                  <a:pt x="0" y="637031"/>
                </a:moveTo>
                <a:lnTo>
                  <a:pt x="1275588" y="637031"/>
                </a:lnTo>
                <a:lnTo>
                  <a:pt x="1275588" y="0"/>
                </a:lnTo>
                <a:lnTo>
                  <a:pt x="0" y="0"/>
                </a:lnTo>
                <a:lnTo>
                  <a:pt x="0" y="637031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804406" y="1262329"/>
            <a:ext cx="120459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Secondary</a:t>
            </a:r>
            <a:r>
              <a:rPr sz="13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Source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990844" y="1979676"/>
            <a:ext cx="1275715" cy="638810"/>
          </a:xfrm>
          <a:custGeom>
            <a:avLst/>
            <a:gdLst/>
            <a:ahLst/>
            <a:cxnLst/>
            <a:rect l="l" t="t" r="r" b="b"/>
            <a:pathLst>
              <a:path w="1275715" h="638810">
                <a:moveTo>
                  <a:pt x="0" y="638556"/>
                </a:moveTo>
                <a:lnTo>
                  <a:pt x="1275588" y="638556"/>
                </a:lnTo>
                <a:lnTo>
                  <a:pt x="1275588" y="0"/>
                </a:lnTo>
                <a:lnTo>
                  <a:pt x="0" y="0"/>
                </a:lnTo>
                <a:lnTo>
                  <a:pt x="0" y="638556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990844" y="1979676"/>
            <a:ext cx="1275715" cy="638810"/>
          </a:xfrm>
          <a:custGeom>
            <a:avLst/>
            <a:gdLst/>
            <a:ahLst/>
            <a:cxnLst/>
            <a:rect l="l" t="t" r="r" b="b"/>
            <a:pathLst>
              <a:path w="1275715" h="638810">
                <a:moveTo>
                  <a:pt x="0" y="638556"/>
                </a:moveTo>
                <a:lnTo>
                  <a:pt x="1275588" y="638556"/>
                </a:lnTo>
                <a:lnTo>
                  <a:pt x="1275588" y="0"/>
                </a:lnTo>
                <a:lnTo>
                  <a:pt x="0" y="0"/>
                </a:lnTo>
                <a:lnTo>
                  <a:pt x="0" y="638556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5990844" y="2168093"/>
            <a:ext cx="12757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3360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Unpublished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7534656" y="1979676"/>
            <a:ext cx="1275715" cy="638810"/>
          </a:xfrm>
          <a:custGeom>
            <a:avLst/>
            <a:gdLst/>
            <a:ahLst/>
            <a:cxnLst/>
            <a:rect l="l" t="t" r="r" b="b"/>
            <a:pathLst>
              <a:path w="1275715" h="638810">
                <a:moveTo>
                  <a:pt x="0" y="638556"/>
                </a:moveTo>
                <a:lnTo>
                  <a:pt x="1275588" y="638556"/>
                </a:lnTo>
                <a:lnTo>
                  <a:pt x="1275588" y="0"/>
                </a:lnTo>
                <a:lnTo>
                  <a:pt x="0" y="0"/>
                </a:lnTo>
                <a:lnTo>
                  <a:pt x="0" y="638556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534656" y="1979676"/>
            <a:ext cx="1275715" cy="638810"/>
          </a:xfrm>
          <a:custGeom>
            <a:avLst/>
            <a:gdLst/>
            <a:ahLst/>
            <a:cxnLst/>
            <a:rect l="l" t="t" r="r" b="b"/>
            <a:pathLst>
              <a:path w="1275715" h="638810">
                <a:moveTo>
                  <a:pt x="0" y="638556"/>
                </a:moveTo>
                <a:lnTo>
                  <a:pt x="1275588" y="638556"/>
                </a:lnTo>
                <a:lnTo>
                  <a:pt x="1275588" y="0"/>
                </a:lnTo>
                <a:lnTo>
                  <a:pt x="0" y="0"/>
                </a:lnTo>
                <a:lnTo>
                  <a:pt x="0" y="638556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7534656" y="2168093"/>
            <a:ext cx="12757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11150">
              <a:lnSpc>
                <a:spcPct val="100000"/>
              </a:lnSpc>
              <a:spcBef>
                <a:spcPts val="95"/>
              </a:spcBef>
            </a:pP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Published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7853171" y="2886455"/>
            <a:ext cx="2230120" cy="2626360"/>
          </a:xfrm>
          <a:custGeom>
            <a:avLst/>
            <a:gdLst/>
            <a:ahLst/>
            <a:cxnLst/>
            <a:rect l="l" t="t" r="r" b="b"/>
            <a:pathLst>
              <a:path w="2230120" h="2626360">
                <a:moveTo>
                  <a:pt x="0" y="2625852"/>
                </a:moveTo>
                <a:lnTo>
                  <a:pt x="2229612" y="2625852"/>
                </a:lnTo>
                <a:lnTo>
                  <a:pt x="2229612" y="0"/>
                </a:lnTo>
                <a:lnTo>
                  <a:pt x="0" y="0"/>
                </a:lnTo>
                <a:lnTo>
                  <a:pt x="0" y="2625852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853171" y="2886455"/>
            <a:ext cx="2230120" cy="2626360"/>
          </a:xfrm>
          <a:custGeom>
            <a:avLst/>
            <a:gdLst/>
            <a:ahLst/>
            <a:cxnLst/>
            <a:rect l="l" t="t" r="r" b="b"/>
            <a:pathLst>
              <a:path w="2230120" h="2626360">
                <a:moveTo>
                  <a:pt x="0" y="2625852"/>
                </a:moveTo>
                <a:lnTo>
                  <a:pt x="2229612" y="2625852"/>
                </a:lnTo>
                <a:lnTo>
                  <a:pt x="2229612" y="0"/>
                </a:lnTo>
                <a:lnTo>
                  <a:pt x="0" y="0"/>
                </a:lnTo>
                <a:lnTo>
                  <a:pt x="0" y="2625852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7853171" y="3132861"/>
            <a:ext cx="2230120" cy="20408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04850" marR="695325" algn="ctr">
              <a:lnSpc>
                <a:spcPct val="127099"/>
              </a:lnSpc>
              <a:spcBef>
                <a:spcPts val="95"/>
              </a:spcBef>
            </a:pP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Books  </a:t>
            </a:r>
            <a:r>
              <a:rPr sz="1300" spc="-15" dirty="0">
                <a:solidFill>
                  <a:srgbClr val="FFFFFF"/>
                </a:solidFill>
                <a:latin typeface="Calibri"/>
                <a:cs typeface="Calibri"/>
              </a:rPr>
              <a:t>Websites  </a:t>
            </a: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300" spc="-1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300" spc="-20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sp</a:t>
            </a: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300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s  Magazines  Journals</a:t>
            </a:r>
            <a:endParaRPr sz="1300">
              <a:latin typeface="Calibri"/>
              <a:cs typeface="Calibri"/>
            </a:endParaRPr>
          </a:p>
          <a:p>
            <a:pPr marL="415290" marR="403860" algn="ctr">
              <a:lnSpc>
                <a:spcPct val="126899"/>
              </a:lnSpc>
              <a:spcBef>
                <a:spcPts val="15"/>
              </a:spcBef>
            </a:pP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Government</a:t>
            </a:r>
            <a:r>
              <a:rPr sz="13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Reports  Publications  </a:t>
            </a:r>
            <a:r>
              <a:rPr sz="1300" spc="-10" dirty="0">
                <a:solidFill>
                  <a:srgbClr val="FFFFFF"/>
                </a:solidFill>
                <a:latin typeface="Calibri"/>
                <a:cs typeface="Calibri"/>
              </a:rPr>
              <a:t>Research</a:t>
            </a:r>
            <a:r>
              <a:rPr sz="13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Calibri"/>
                <a:cs typeface="Calibri"/>
              </a:rPr>
              <a:t>reports</a:t>
            </a:r>
            <a:endParaRPr sz="13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mantic differential scale, example, and question types | QuestionP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4187"/>
            <a:ext cx="9599540" cy="573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55432" y="381000"/>
            <a:ext cx="5505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/>
              <a:t>https://www.youtube.com/watch?v=TR_wtQMTBOU</a:t>
            </a:r>
          </a:p>
        </p:txBody>
      </p:sp>
      <p:sp>
        <p:nvSpPr>
          <p:cNvPr id="3" name="Rectangle 2"/>
          <p:cNvSpPr/>
          <p:nvPr/>
        </p:nvSpPr>
        <p:spPr>
          <a:xfrm>
            <a:off x="6400800" y="381000"/>
            <a:ext cx="5255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/>
              <a:t>https://www.youtube.com/watch?v=AKvgomEBF_I</a:t>
            </a:r>
          </a:p>
        </p:txBody>
      </p:sp>
    </p:spTree>
    <p:extLst>
      <p:ext uri="{BB962C8B-B14F-4D97-AF65-F5344CB8AC3E}">
        <p14:creationId xmlns:p14="http://schemas.microsoft.com/office/powerpoint/2010/main" val="1844052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499</TotalTime>
  <Words>3149</Words>
  <Application>Microsoft Office PowerPoint</Application>
  <PresentationFormat>Widescreen</PresentationFormat>
  <Paragraphs>695</Paragraphs>
  <Slides>90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101" baseType="lpstr">
      <vt:lpstr>SimSun</vt:lpstr>
      <vt:lpstr>Arial</vt:lpstr>
      <vt:lpstr>Arial Black</vt:lpstr>
      <vt:lpstr>Calibri</vt:lpstr>
      <vt:lpstr>Century Gothic</vt:lpstr>
      <vt:lpstr>Constantia</vt:lpstr>
      <vt:lpstr>Times New Roman</vt:lpstr>
      <vt:lpstr>Trebuchet MS</vt:lpstr>
      <vt:lpstr>Wingdings</vt:lpstr>
      <vt:lpstr>Wingdings 2</vt:lpstr>
      <vt:lpstr>Paper</vt:lpstr>
      <vt:lpstr>PowerPoint Presentation</vt:lpstr>
      <vt:lpstr>WHAT IS DATA?</vt:lpstr>
      <vt:lpstr>What is Data Collection?</vt:lpstr>
      <vt:lpstr>PowerPoint Presentation</vt:lpstr>
      <vt:lpstr>In collecting the data,the researcher must decide:</vt:lpstr>
      <vt:lpstr>The selection of a method for collecting  information depends upon the :-</vt:lpstr>
      <vt:lpstr>SOURCES OF DATA</vt:lpstr>
      <vt:lpstr>PowerPoint Presentation</vt:lpstr>
      <vt:lpstr>PowerPoint Presentation</vt:lpstr>
      <vt:lpstr>Collection of Primary Data</vt:lpstr>
      <vt:lpstr>PowerPoint Presentation</vt:lpstr>
      <vt:lpstr>Collection of Primary Data</vt:lpstr>
      <vt:lpstr>1.Observation Method</vt:lpstr>
      <vt:lpstr>OBSERVATION</vt:lpstr>
      <vt:lpstr>Steps For An Effective Observation</vt:lpstr>
      <vt:lpstr>Advantages of Observation</vt:lpstr>
      <vt:lpstr>OBSERVATION</vt:lpstr>
      <vt:lpstr>OBSERVATION</vt:lpstr>
      <vt:lpstr>OBSERVATION</vt:lpstr>
      <vt:lpstr>OBSERVATION</vt:lpstr>
      <vt:lpstr>OBSERVATION</vt:lpstr>
      <vt:lpstr>OBSERVATION</vt:lpstr>
      <vt:lpstr>OBSERVATION</vt:lpstr>
      <vt:lpstr>INTERVIEW</vt:lpstr>
      <vt:lpstr>INTERVIEW</vt:lpstr>
      <vt:lpstr>Types of Interviews</vt:lpstr>
      <vt:lpstr>Personal Interview:</vt:lpstr>
      <vt:lpstr>Types of Personal Interviews</vt:lpstr>
      <vt:lpstr>INTERVIEW</vt:lpstr>
      <vt:lpstr>INTERVIEW</vt:lpstr>
      <vt:lpstr>INTERVIEW</vt:lpstr>
      <vt:lpstr>INTERVIEW</vt:lpstr>
      <vt:lpstr>INTERVIEW</vt:lpstr>
      <vt:lpstr>PowerPoint Presentation</vt:lpstr>
      <vt:lpstr>INTERVIEW</vt:lpstr>
      <vt:lpstr>PREREQUISITES OF INTERVIEW</vt:lpstr>
      <vt:lpstr>Disadvantages 0f Interview  - INADEQUATE RESPONSE</vt:lpstr>
      <vt:lpstr>INTERVIEWER’S BIAS</vt:lpstr>
      <vt:lpstr>NO RESPONSE</vt:lpstr>
      <vt:lpstr>SURVEY thru a Questionnaire</vt:lpstr>
      <vt:lpstr>Mail Survey</vt:lpstr>
      <vt:lpstr>PowerPoint Presentation</vt:lpstr>
      <vt:lpstr>PREPARE A QUESTIONNAIRE ON FOLLOWING</vt:lpstr>
      <vt:lpstr>QUESTIONNAIRE</vt:lpstr>
      <vt:lpstr>WHAT IS QUESTIONNAIRE?</vt:lpstr>
      <vt:lpstr>SURVEY INSTRUMENT-QUESTIONNAIRE</vt:lpstr>
      <vt:lpstr>INTRODUCTION</vt:lpstr>
      <vt:lpstr>PowerPoint Presentation</vt:lpstr>
      <vt:lpstr>IMPORTANCE OF QUESTIONNAIRE</vt:lpstr>
      <vt:lpstr>STEPS IN QUESTIONNAIRE </vt:lpstr>
      <vt:lpstr>FEATURES/REQUIREMENTS/ESSENTIALS OF GOOD QUESTIONNAIRE</vt:lpstr>
      <vt:lpstr>PowerPoint Presentation</vt:lpstr>
      <vt:lpstr>QUESTIONNAIRE</vt:lpstr>
      <vt:lpstr>QUESTION CONSTRUCTION</vt:lpstr>
      <vt:lpstr>QUESTION CONSTRUCTION</vt:lpstr>
      <vt:lpstr>QUESTION CONSTRUCTION</vt:lpstr>
      <vt:lpstr>QUESTION CONSTRUCTION</vt:lpstr>
      <vt:lpstr>QUESTION CONSTRUCTION</vt:lpstr>
      <vt:lpstr>QUESTION CONSTRUCTION</vt:lpstr>
      <vt:lpstr>QUESTION CONSTRUCTION</vt:lpstr>
      <vt:lpstr>QUESTION CONSTRUCTION</vt:lpstr>
      <vt:lpstr>MECHANICS OF QUESTIONNAIRE</vt:lpstr>
      <vt:lpstr>Secondary Data</vt:lpstr>
      <vt:lpstr>Secondary Data</vt:lpstr>
      <vt:lpstr>Secondary Data Collection</vt:lpstr>
      <vt:lpstr>PowerPoint Presentation</vt:lpstr>
      <vt:lpstr>ATTITUDE MEASUREMENT  TECHNIQUES</vt:lpstr>
      <vt:lpstr>MEASUREMENT</vt:lpstr>
      <vt:lpstr>TYPES OF MEASUREMENT SCALE</vt:lpstr>
      <vt:lpstr>Nominal</vt:lpstr>
      <vt:lpstr>Nominal</vt:lpstr>
      <vt:lpstr>Ordinal</vt:lpstr>
      <vt:lpstr>Ordinal</vt:lpstr>
      <vt:lpstr>Interval</vt:lpstr>
      <vt:lpstr>PowerPoint Presentation</vt:lpstr>
      <vt:lpstr>Interval</vt:lpstr>
      <vt:lpstr>Interval</vt:lpstr>
      <vt:lpstr>Ratio</vt:lpstr>
      <vt:lpstr>SUMMARY</vt:lpstr>
      <vt:lpstr>Scaling</vt:lpstr>
      <vt:lpstr>What is Likert scale?</vt:lpstr>
      <vt:lpstr>PowerPoint Presentation</vt:lpstr>
      <vt:lpstr>PowerPoint Presentation</vt:lpstr>
      <vt:lpstr>PowerPoint Presentation</vt:lpstr>
      <vt:lpstr>The format of a typical Seven-level Likert item</vt:lpstr>
      <vt:lpstr>PowerPoint Presentation</vt:lpstr>
      <vt:lpstr>PowerPoint Presentation</vt:lpstr>
      <vt:lpstr>Semantic Differential Scale: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Aaryan</dc:creator>
  <cp:lastModifiedBy>Aaryan Shroff</cp:lastModifiedBy>
  <cp:revision>30</cp:revision>
  <dcterms:created xsi:type="dcterms:W3CDTF">2021-02-17T18:15:23Z</dcterms:created>
  <dcterms:modified xsi:type="dcterms:W3CDTF">2021-04-29T05:26:10Z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2016-08-05T00:00:00Z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2021-02-17T00:00:00Z</vt:filetime>
  </property>
</Properties>
</file>