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0" autoAdjust="0"/>
    <p:restoredTop sz="94103" autoAdjust="0"/>
  </p:normalViewPr>
  <p:slideViewPr>
    <p:cSldViewPr snapToGrid="0">
      <p:cViewPr varScale="1">
        <p:scale>
          <a:sx n="66" d="100"/>
          <a:sy n="66" d="100"/>
        </p:scale>
        <p:origin x="55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29830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94C78-1248-40FD-A56E-2AD453B65ADF}" type="datetimeFigureOut">
              <a:rPr lang="en-US" smtClean="0"/>
              <a:t>10-Apr-21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1500161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96480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48199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2163870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4203061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503326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3083795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998143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37087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3744122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AA94C78-1248-40FD-A56E-2AD453B65ADF}" type="datetimeFigureOut">
              <a:rPr lang="en-US" smtClean="0"/>
              <a:t>10-Apr-21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3958517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AA94C78-1248-40FD-A56E-2AD453B65ADF}" type="datetimeFigureOut">
              <a:rPr lang="en-US" smtClean="0"/>
              <a:t>10-Apr-21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3742614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150431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2241541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AA94C78-1248-40FD-A56E-2AD453B65ADF}" type="datetimeFigureOut">
              <a:rPr lang="en-US" smtClean="0"/>
              <a:t>10-Apr-21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1029537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94C78-1248-40FD-A56E-2AD453B65ADF}" type="datetimeFigureOut">
              <a:rPr lang="en-US" smtClean="0"/>
              <a:t>10-Apr-21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FFBA7-19C7-4FB9-9F20-C5D275EB9157}" type="slidenum">
              <a:rPr lang="en-US" smtClean="0"/>
              <a:t>‹#›</a:t>
            </a:fld>
            <a:endParaRPr lang="en-US"/>
          </a:p>
        </p:txBody>
      </p:sp>
    </p:spTree>
    <p:extLst>
      <p:ext uri="{BB962C8B-B14F-4D97-AF65-F5344CB8AC3E}">
        <p14:creationId xmlns:p14="http://schemas.microsoft.com/office/powerpoint/2010/main" val="509320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94C78-1248-40FD-A56E-2AD453B65ADF}" type="datetimeFigureOut">
              <a:rPr lang="en-US" smtClean="0"/>
              <a:t>10-Apr-21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61FFBA7-19C7-4FB9-9F20-C5D275EB9157}" type="slidenum">
              <a:rPr lang="en-US" smtClean="0"/>
              <a:t>‹#›</a:t>
            </a:fld>
            <a:endParaRPr lang="en-US"/>
          </a:p>
        </p:txBody>
      </p:sp>
    </p:spTree>
    <p:extLst>
      <p:ext uri="{BB962C8B-B14F-4D97-AF65-F5344CB8AC3E}">
        <p14:creationId xmlns:p14="http://schemas.microsoft.com/office/powerpoint/2010/main" val="210339346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RBI AND FINANCIAL SYSTEM</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32549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0"/>
            <a:ext cx="12192000" cy="6858000"/>
          </a:xfrm>
        </p:spPr>
        <p:txBody>
          <a:bodyPr/>
          <a:lstStyle/>
          <a:p>
            <a:r>
              <a:rPr lang="en-US" dirty="0" smtClean="0"/>
              <a:t> The call money market- It is transacted for one day  without any collaterals. It is also known as the inter-bank call money market. Important players are scheduled commercial banks, co-operative banks and discount and finance house of India. Other institutions like IDBI, UTI, LIC, NABARD, private sector mutual funds corporate houses are also allowed to operate in this market. Brokers play the role of intermediaries between the lenders and the borrowers. The call money market helps the surplus banks to lend to deficit banks. The liquidity position of the Indian economy is indicated by the call money market. It’s fluctuations influence the monetary policy adjustments.</a:t>
            </a:r>
          </a:p>
          <a:p>
            <a:r>
              <a:rPr lang="en-US" dirty="0"/>
              <a:t> </a:t>
            </a:r>
            <a:r>
              <a:rPr lang="en-US" dirty="0" smtClean="0"/>
              <a:t>The Treasury Bill Markets- This market deals with short-term bills of the central government. The treasury bills are issued by the central government to meet temporary deficits. 3 types of bills are viz., 91 days, 182 days, 364 days. The government also converts a part of the treasury bills into long-term bonds. The RBI rediscounts the treasury bills presented to it by commercial banks and other institutions. RBI issues the treasury bills on behalf of  the govt.at a discount. They are considered as highly liquids and investments on treasury bills are considered as secured.</a:t>
            </a:r>
          </a:p>
          <a:p>
            <a:r>
              <a:rPr lang="en-US" dirty="0"/>
              <a:t> </a:t>
            </a:r>
            <a:r>
              <a:rPr lang="en-US" dirty="0" smtClean="0"/>
              <a:t>The Commercial Bill market- When the buyer delays payment, bill of exchange is used by the sellers to get liquidity from the commercial banks. At the time of maturity the bank will collect the amount from the buyer. In India even this market is not well-developed.  Two factors are mainly responsible for this viz., availability of cash credits and procedures involved in using bills of exchange. Further, there is no uniformity in drafting the bills and the stamp duty is very high.</a:t>
            </a:r>
          </a:p>
          <a:p>
            <a:endParaRPr lang="en-US" dirty="0" smtClean="0"/>
          </a:p>
        </p:txBody>
      </p:sp>
    </p:spTree>
    <p:extLst>
      <p:ext uri="{BB962C8B-B14F-4D97-AF65-F5344CB8AC3E}">
        <p14:creationId xmlns:p14="http://schemas.microsoft.com/office/powerpoint/2010/main" val="84578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pPr marL="0" indent="0">
              <a:buNone/>
            </a:pPr>
            <a:endParaRPr lang="en-US" dirty="0" smtClean="0"/>
          </a:p>
          <a:p>
            <a:r>
              <a:rPr lang="en-US" dirty="0" smtClean="0"/>
              <a:t>Certificate of deposit markets- Certificate issued by banks to depositors in the dematerialized form. It was introduced in 1989. These certificates could be issued only by scheduled commercial banks in the multiples of </a:t>
            </a:r>
            <a:r>
              <a:rPr lang="en-US" dirty="0" err="1" smtClean="0"/>
              <a:t>Rs</a:t>
            </a:r>
            <a:r>
              <a:rPr lang="en-US" dirty="0" smtClean="0"/>
              <a:t>. 25 lakhs subject to the minimum size of </a:t>
            </a:r>
            <a:r>
              <a:rPr lang="en-US" dirty="0" err="1" smtClean="0"/>
              <a:t>Rs</a:t>
            </a:r>
            <a:r>
              <a:rPr lang="en-US" dirty="0" smtClean="0"/>
              <a:t>. 1 </a:t>
            </a:r>
            <a:r>
              <a:rPr lang="en-US" dirty="0" err="1" smtClean="0"/>
              <a:t>crore</a:t>
            </a:r>
            <a:r>
              <a:rPr lang="en-US" dirty="0" smtClean="0"/>
              <a:t>. The maturity period between three ones and one year. They are negotiable and are offered at the discount of the value. They can be transferred by endorsement and delivery. The rate of interests offered for these certificates is quite high. Hence the depositors have tendency to hold them maturity. IDBI, ICICI, IFCI, SIDBI EXIM bank has also been allowed to issue these certificates.</a:t>
            </a:r>
          </a:p>
          <a:p>
            <a:r>
              <a:rPr lang="en-US" dirty="0"/>
              <a:t> </a:t>
            </a:r>
            <a:r>
              <a:rPr lang="en-US" dirty="0" smtClean="0"/>
              <a:t>Commercial Paper Markets- It is a short-term instrument for the corporates raise funds.  It is issued in the form of promissory note. It can be issued by the listed companies whose working capital is not less than </a:t>
            </a:r>
            <a:r>
              <a:rPr lang="en-US" dirty="0" err="1" smtClean="0"/>
              <a:t>Rs</a:t>
            </a:r>
            <a:r>
              <a:rPr lang="en-US" dirty="0" smtClean="0"/>
              <a:t>. 5 </a:t>
            </a:r>
            <a:r>
              <a:rPr lang="en-US" dirty="0" err="1" smtClean="0"/>
              <a:t>crores</a:t>
            </a:r>
            <a:r>
              <a:rPr lang="en-US" dirty="0" smtClean="0"/>
              <a:t>. The maturity period ranges from 3 months to 6 months and the minimum size of the issue has to be </a:t>
            </a:r>
            <a:r>
              <a:rPr lang="en-US" dirty="0" err="1" smtClean="0"/>
              <a:t>Rs</a:t>
            </a:r>
            <a:r>
              <a:rPr lang="en-US" dirty="0" smtClean="0"/>
              <a:t>. 1 </a:t>
            </a:r>
            <a:r>
              <a:rPr lang="en-US" dirty="0" err="1" smtClean="0"/>
              <a:t>crore</a:t>
            </a:r>
            <a:r>
              <a:rPr lang="en-US" dirty="0" smtClean="0"/>
              <a:t>. CPs have reasonable liquidity.</a:t>
            </a:r>
          </a:p>
          <a:p>
            <a:endParaRPr lang="en-US" dirty="0" smtClean="0"/>
          </a:p>
          <a:p>
            <a:r>
              <a:rPr lang="en-US" dirty="0" smtClean="0"/>
              <a:t>Money market mutual funds. Introduced in 1992, the objective was to benefit the individual investors investing for short periods. They are treated on par with other mutual funds. Minimum lock in period 15 days. They may invest in corporate bonds and debentures. The activities of these instruments are being regulated by SEBI.</a:t>
            </a:r>
          </a:p>
        </p:txBody>
      </p:sp>
    </p:spTree>
    <p:extLst>
      <p:ext uri="{BB962C8B-B14F-4D97-AF65-F5344CB8AC3E}">
        <p14:creationId xmlns:p14="http://schemas.microsoft.com/office/powerpoint/2010/main" val="422372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barn(inVertical)">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262596"/>
            <a:ext cx="9404723" cy="688018"/>
          </a:xfrm>
        </p:spPr>
        <p:txBody>
          <a:bodyPr/>
          <a:lstStyle/>
          <a:p>
            <a:endParaRPr lang="en-US"/>
          </a:p>
        </p:txBody>
      </p:sp>
      <p:sp>
        <p:nvSpPr>
          <p:cNvPr id="3" name="Content Placeholder 2"/>
          <p:cNvSpPr>
            <a:spLocks noGrp="1"/>
          </p:cNvSpPr>
          <p:nvPr>
            <p:ph idx="1"/>
          </p:nvPr>
        </p:nvSpPr>
        <p:spPr>
          <a:xfrm>
            <a:off x="415248" y="1337695"/>
            <a:ext cx="11499112" cy="5253228"/>
          </a:xfrm>
        </p:spPr>
        <p:txBody>
          <a:bodyPr/>
          <a:lstStyle/>
          <a:p>
            <a:r>
              <a:rPr lang="en-US" dirty="0">
                <a:latin typeface="Arial" panose="020B0604020202020204" pitchFamily="34" charset="0"/>
                <a:cs typeface="Arial" panose="020B0604020202020204" pitchFamily="34" charset="0"/>
              </a:rPr>
              <a:t>Repo Market. Introduced in 1992,  govt. securities are sold to investors with an agreement to repurchase at a future date and predetermined rate.  Initially govt. treasury bills, later all </a:t>
            </a:r>
            <a:r>
              <a:rPr lang="en-US" dirty="0" err="1">
                <a:latin typeface="Arial" panose="020B0604020202020204" pitchFamily="34" charset="0"/>
                <a:cs typeface="Arial" panose="020B0604020202020204" pitchFamily="34" charset="0"/>
              </a:rPr>
              <a:t>govt</a:t>
            </a:r>
            <a:r>
              <a:rPr lang="en-US" dirty="0">
                <a:latin typeface="Arial" panose="020B0604020202020204" pitchFamily="34" charset="0"/>
                <a:cs typeface="Arial" panose="020B0604020202020204" pitchFamily="34" charset="0"/>
              </a:rPr>
              <a:t> securities and now PSU bonds, state </a:t>
            </a:r>
            <a:r>
              <a:rPr lang="en-US" dirty="0" err="1">
                <a:latin typeface="Arial" panose="020B0604020202020204" pitchFamily="34" charset="0"/>
                <a:cs typeface="Arial" panose="020B0604020202020204" pitchFamily="34" charset="0"/>
              </a:rPr>
              <a:t>govt</a:t>
            </a:r>
            <a:r>
              <a:rPr lang="en-US" dirty="0">
                <a:latin typeface="Arial" panose="020B0604020202020204" pitchFamily="34" charset="0"/>
                <a:cs typeface="Arial" panose="020B0604020202020204" pitchFamily="34" charset="0"/>
              </a:rPr>
              <a:t> securities, and even security issued by private firms are included. Repos are useful to the banks for parking surplus funds. Since 2004, repos imply </a:t>
            </a:r>
            <a:r>
              <a:rPr lang="en-US" dirty="0" smtClean="0">
                <a:latin typeface="Arial" panose="020B0604020202020204" pitchFamily="34" charset="0"/>
                <a:cs typeface="Arial" panose="020B0604020202020204" pitchFamily="34" charset="0"/>
              </a:rPr>
              <a:t>buying securities to increase liquidity and reverse repos are utilized for absorbing liquidity. Participants in repo market are SCBs, NBFCs, MFs, Insurance companies. The transactions are mentioned by CCIL since 2002.</a:t>
            </a:r>
          </a:p>
          <a:p>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Unorganised</a:t>
            </a:r>
            <a:r>
              <a:rPr lang="en-US" dirty="0" smtClean="0">
                <a:latin typeface="Arial" panose="020B0604020202020204" pitchFamily="34" charset="0"/>
                <a:cs typeface="Arial" panose="020B0604020202020204" pitchFamily="34" charset="0"/>
              </a:rPr>
              <a:t> sector of money markets</a:t>
            </a:r>
          </a:p>
          <a:p>
            <a:r>
              <a:rPr lang="en-US" dirty="0" smtClean="0">
                <a:latin typeface="Arial" panose="020B0604020202020204" pitchFamily="34" charset="0"/>
                <a:cs typeface="Arial" panose="020B0604020202020204" pitchFamily="34" charset="0"/>
              </a:rPr>
              <a:t>Non banking Financial Intermediaries.  This consists of finance companies, chit funds, </a:t>
            </a:r>
            <a:r>
              <a:rPr lang="en-US" dirty="0" err="1" smtClean="0">
                <a:latin typeface="Arial" panose="020B0604020202020204" pitchFamily="34" charset="0"/>
                <a:cs typeface="Arial" panose="020B0604020202020204" pitchFamily="34" charset="0"/>
              </a:rPr>
              <a:t>nidhis</a:t>
            </a:r>
            <a:r>
              <a:rPr lang="en-US" dirty="0" smtClean="0">
                <a:latin typeface="Arial" panose="020B0604020202020204" pitchFamily="34" charset="0"/>
                <a:cs typeface="Arial" panose="020B0604020202020204" pitchFamily="34" charset="0"/>
              </a:rPr>
              <a:t>. They accept deposits from members and provide loans to traders, retailers at very high interest rates. Chit funds originally popular in South India, have fixed number of members and contribute a fixed amount. An amount is lent to a member, according to the bids. In case of </a:t>
            </a:r>
            <a:r>
              <a:rPr lang="en-US" dirty="0" err="1" smtClean="0">
                <a:latin typeface="Arial" panose="020B0604020202020204" pitchFamily="34" charset="0"/>
                <a:cs typeface="Arial" panose="020B0604020202020204" pitchFamily="34" charset="0"/>
              </a:rPr>
              <a:t>nidhis</a:t>
            </a:r>
            <a:r>
              <a:rPr lang="en-US" dirty="0" smtClean="0">
                <a:latin typeface="Arial" panose="020B0604020202020204" pitchFamily="34" charset="0"/>
                <a:cs typeface="Arial" panose="020B0604020202020204" pitchFamily="34" charset="0"/>
              </a:rPr>
              <a:t>, the deposit and lending is between its closed group of members.</a:t>
            </a:r>
          </a:p>
          <a:p>
            <a:endParaRPr lang="en-US" dirty="0" smtClean="0"/>
          </a:p>
          <a:p>
            <a:endParaRPr lang="en-US" dirty="0"/>
          </a:p>
          <a:p>
            <a:endParaRPr lang="en-US" dirty="0"/>
          </a:p>
        </p:txBody>
      </p:sp>
    </p:spTree>
    <p:extLst>
      <p:ext uri="{BB962C8B-B14F-4D97-AF65-F5344CB8AC3E}">
        <p14:creationId xmlns:p14="http://schemas.microsoft.com/office/powerpoint/2010/main" val="581261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298720"/>
          </a:xfrm>
        </p:spPr>
        <p:txBody>
          <a:bodyPr/>
          <a:lstStyle/>
          <a:p>
            <a:endParaRPr lang="en-US" dirty="0"/>
          </a:p>
        </p:txBody>
      </p:sp>
      <p:sp>
        <p:nvSpPr>
          <p:cNvPr id="3" name="Content Placeholder 2"/>
          <p:cNvSpPr>
            <a:spLocks noGrp="1"/>
          </p:cNvSpPr>
          <p:nvPr>
            <p:ph idx="1"/>
          </p:nvPr>
        </p:nvSpPr>
        <p:spPr>
          <a:xfrm>
            <a:off x="324714" y="579422"/>
            <a:ext cx="11625860" cy="5957180"/>
          </a:xfrm>
        </p:spPr>
        <p:txBody>
          <a:bodyPr>
            <a:normAutofit/>
          </a:bodyPr>
          <a:lstStyle/>
          <a:p>
            <a:r>
              <a:rPr lang="en-US" sz="2400" dirty="0" smtClean="0">
                <a:latin typeface="Arial" panose="020B0604020202020204" pitchFamily="34" charset="0"/>
                <a:cs typeface="Arial" panose="020B0604020202020204" pitchFamily="34" charset="0"/>
              </a:rPr>
              <a:t>Indigenous Bankers. They are private firms accepting deposits and lending money. They were more active in pre nationalization era. They were predominant among </a:t>
            </a:r>
            <a:r>
              <a:rPr lang="en-US" sz="2400" dirty="0" err="1" smtClean="0">
                <a:latin typeface="Arial" panose="020B0604020202020204" pitchFamily="34" charset="0"/>
                <a:cs typeface="Arial" panose="020B0604020202020204" pitchFamily="34" charset="0"/>
              </a:rPr>
              <a:t>Gujrati</a:t>
            </a:r>
            <a:r>
              <a:rPr lang="en-US" sz="2400" dirty="0" smtClean="0">
                <a:latin typeface="Arial" panose="020B0604020202020204" pitchFamily="34" charset="0"/>
                <a:cs typeface="Arial" panose="020B0604020202020204" pitchFamily="34" charset="0"/>
              </a:rPr>
              <a:t>, Marwari and </a:t>
            </a:r>
            <a:r>
              <a:rPr lang="en-US" sz="2400" dirty="0" err="1" smtClean="0">
                <a:latin typeface="Arial" panose="020B0604020202020204" pitchFamily="34" charset="0"/>
                <a:cs typeface="Arial" panose="020B0604020202020204" pitchFamily="34" charset="0"/>
              </a:rPr>
              <a:t>Chettiyar</a:t>
            </a:r>
            <a:r>
              <a:rPr lang="en-US" sz="2400" dirty="0" smtClean="0">
                <a:latin typeface="Arial" panose="020B0604020202020204" pitchFamily="34" charset="0"/>
                <a:cs typeface="Arial" panose="020B0604020202020204" pitchFamily="34" charset="0"/>
              </a:rPr>
              <a:t> community. Their services were more informal in nature and lending more dependent on knowledge of customers. Owing to lack of banking reach and absence of paper work or documentation, stamping </a:t>
            </a:r>
            <a:r>
              <a:rPr lang="en-US" sz="2400" dirty="0" err="1" smtClean="0">
                <a:latin typeface="Arial" panose="020B0604020202020204" pitchFamily="34" charset="0"/>
                <a:cs typeface="Arial" panose="020B0604020202020204" pitchFamily="34" charset="0"/>
              </a:rPr>
              <a:t>etc</a:t>
            </a:r>
            <a:r>
              <a:rPr lang="en-US" sz="2400" dirty="0" smtClean="0">
                <a:latin typeface="Arial" panose="020B0604020202020204" pitchFamily="34" charset="0"/>
                <a:cs typeface="Arial" panose="020B0604020202020204" pitchFamily="34" charset="0"/>
              </a:rPr>
              <a:t>, it is still prevalent today.</a:t>
            </a:r>
          </a:p>
          <a:p>
            <a:r>
              <a:rPr lang="en-US" sz="2400" dirty="0" smtClean="0">
                <a:latin typeface="Arial" panose="020B0604020202020204" pitchFamily="34" charset="0"/>
                <a:cs typeface="Arial" panose="020B0604020202020204" pitchFamily="34" charset="0"/>
              </a:rPr>
              <a:t>Money lenders. They were the lifeline of the economy in the pre independence period. Their exploitive nature and greed had given rise to social problems and hence laws have limited their role. Interest charged is exorbitant. They used to lend their own funds and hence quantum was low. The target borrowers were small traders, retailers, people having sudden need of money for emergency, farmers, craftsmen, etc. Paperwork, processing fees are absent and main aim is recovery of interest, monthly.</a:t>
            </a:r>
          </a:p>
          <a:p>
            <a:r>
              <a:rPr lang="en-US" sz="2400" dirty="0" smtClean="0">
                <a:latin typeface="Arial" panose="020B0604020202020204" pitchFamily="34" charset="0"/>
                <a:cs typeface="Arial" panose="020B0604020202020204" pitchFamily="34" charset="0"/>
              </a:rPr>
              <a:t>Monetary policy’s effectiveness lies in reducing the unsupervised unorganized money market and increasing  reach of banks, micro credit providers, </a:t>
            </a:r>
            <a:r>
              <a:rPr lang="en-US" sz="2400" dirty="0" err="1" smtClean="0">
                <a:latin typeface="Arial" panose="020B0604020202020204" pitchFamily="34" charset="0"/>
                <a:cs typeface="Arial" panose="020B0604020202020204" pitchFamily="34" charset="0"/>
              </a:rPr>
              <a:t>etc</a:t>
            </a:r>
            <a:r>
              <a:rPr lang="en-US" sz="2400" dirty="0" smtClean="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422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579377"/>
          </a:xfrm>
        </p:spPr>
        <p:txBody>
          <a:bodyPr/>
          <a:lstStyle/>
          <a:p>
            <a:r>
              <a:rPr lang="en-US" dirty="0" smtClean="0"/>
              <a:t>ROLE OF COMMERCIAL BANKS</a:t>
            </a:r>
            <a:endParaRPr lang="en-US" dirty="0"/>
          </a:p>
        </p:txBody>
      </p:sp>
      <p:sp>
        <p:nvSpPr>
          <p:cNvPr id="3" name="Content Placeholder 2"/>
          <p:cNvSpPr>
            <a:spLocks noGrp="1"/>
          </p:cNvSpPr>
          <p:nvPr>
            <p:ph idx="1"/>
          </p:nvPr>
        </p:nvSpPr>
        <p:spPr>
          <a:xfrm>
            <a:off x="333768" y="1229053"/>
            <a:ext cx="11653020" cy="5398084"/>
          </a:xfrm>
        </p:spPr>
        <p:txBody>
          <a:bodyPr>
            <a:normAutofit fontScale="92500" lnSpcReduction="10000"/>
          </a:bodyPr>
          <a:lstStyle/>
          <a:p>
            <a:r>
              <a:rPr lang="en-US" sz="2400" dirty="0" smtClean="0">
                <a:latin typeface="Arial" panose="020B0604020202020204" pitchFamily="34" charset="0"/>
                <a:cs typeface="Arial" panose="020B0604020202020204" pitchFamily="34" charset="0"/>
              </a:rPr>
              <a:t>The commercial banks accepts deposit from the public for onward lending . This implies they are utilizing the funds for providing advances. Thus they create credit. The NBFCs and other FIs act as a link between lenders and borrowers. The lenders in this cases may be called suppliers of credit and are the banks.</a:t>
            </a:r>
          </a:p>
          <a:p>
            <a:r>
              <a:rPr lang="en-US" sz="2400" dirty="0" smtClean="0">
                <a:latin typeface="Arial" panose="020B0604020202020204" pitchFamily="34" charset="0"/>
                <a:cs typeface="Arial" panose="020B0604020202020204" pitchFamily="34" charset="0"/>
              </a:rPr>
              <a:t>The banks earns from the interest difference between lending and deposits. It is called NIM (Net Interest Margin). Strong banks have high NIM. However it is to be noted that while the bank may be paying interest on the deposits, only a percentage ( presently 21%) is available for  disbursing loans.</a:t>
            </a:r>
          </a:p>
          <a:p>
            <a:r>
              <a:rPr lang="en-US" sz="2400" dirty="0" smtClean="0">
                <a:latin typeface="Arial" panose="020B0604020202020204" pitchFamily="34" charset="0"/>
                <a:cs typeface="Arial" panose="020B0604020202020204" pitchFamily="34" charset="0"/>
              </a:rPr>
              <a:t>The bank has the option of lending. When it chooses to give loans with the deposits, it is said to create credit. This becomes the instrument of growth and mode of money supply to the economy.</a:t>
            </a:r>
          </a:p>
          <a:p>
            <a:r>
              <a:rPr lang="en-US" sz="2400" dirty="0" smtClean="0">
                <a:latin typeface="Arial" panose="020B0604020202020204" pitchFamily="34" charset="0"/>
                <a:cs typeface="Arial" panose="020B0604020202020204" pitchFamily="34" charset="0"/>
              </a:rPr>
              <a:t>RBI in consultation with </a:t>
            </a:r>
            <a:r>
              <a:rPr lang="en-US" sz="2400" dirty="0" err="1" smtClean="0">
                <a:latin typeface="Arial" panose="020B0604020202020204" pitchFamily="34" charset="0"/>
                <a:cs typeface="Arial" panose="020B0604020202020204" pitchFamily="34" charset="0"/>
              </a:rPr>
              <a:t>govt</a:t>
            </a:r>
            <a:r>
              <a:rPr lang="en-US" sz="2400" dirty="0" smtClean="0">
                <a:latin typeface="Arial" panose="020B0604020202020204" pitchFamily="34" charset="0"/>
                <a:cs typeface="Arial" panose="020B0604020202020204" pitchFamily="34" charset="0"/>
              </a:rPr>
              <a:t> moderates and modulate the growth momentum of different sections of the economy, </a:t>
            </a:r>
            <a:r>
              <a:rPr lang="en-US" sz="2400" dirty="0" err="1" smtClean="0">
                <a:latin typeface="Arial" panose="020B0604020202020204" pitchFamily="34" charset="0"/>
                <a:cs typeface="Arial" panose="020B0604020202020204" pitchFamily="34" charset="0"/>
              </a:rPr>
              <a:t>viz</a:t>
            </a:r>
            <a:r>
              <a:rPr lang="en-US" sz="2400" dirty="0" smtClean="0">
                <a:latin typeface="Arial" panose="020B0604020202020204" pitchFamily="34" charset="0"/>
                <a:cs typeface="Arial" panose="020B0604020202020204" pitchFamily="34" charset="0"/>
              </a:rPr>
              <a:t> agriculture, manufacturing, exports, etc. It has created a basket of sectors collectively called PRIORITY SECTOR .The banks has to mandatorily meet the target of lending to priority sector.</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549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220" y="153954"/>
            <a:ext cx="9404723" cy="516002"/>
          </a:xfrm>
        </p:spPr>
        <p:txBody>
          <a:bodyPr/>
          <a:lstStyle/>
          <a:p>
            <a:endParaRPr lang="en-US"/>
          </a:p>
        </p:txBody>
      </p:sp>
      <p:sp>
        <p:nvSpPr>
          <p:cNvPr id="3" name="Content Placeholder 2"/>
          <p:cNvSpPr>
            <a:spLocks noGrp="1"/>
          </p:cNvSpPr>
          <p:nvPr>
            <p:ph idx="1"/>
          </p:nvPr>
        </p:nvSpPr>
        <p:spPr>
          <a:xfrm>
            <a:off x="306607" y="903128"/>
            <a:ext cx="11707342" cy="5705901"/>
          </a:xfrm>
        </p:spPr>
        <p:txBody>
          <a:bodyPr>
            <a:normAutofit/>
          </a:bodyPr>
          <a:lstStyle/>
          <a:p>
            <a:r>
              <a:rPr lang="en-US" sz="2400" dirty="0" smtClean="0">
                <a:latin typeface="Arial" panose="020B0604020202020204" pitchFamily="34" charset="0"/>
                <a:cs typeface="Arial" panose="020B0604020202020204" pitchFamily="34" charset="0"/>
              </a:rPr>
              <a:t>The banks has been heavily guided by </a:t>
            </a:r>
            <a:r>
              <a:rPr lang="en-US" sz="2400" dirty="0" err="1" smtClean="0">
                <a:latin typeface="Arial" panose="020B0604020202020204" pitchFamily="34" charset="0"/>
                <a:cs typeface="Arial" panose="020B0604020202020204" pitchFamily="34" charset="0"/>
              </a:rPr>
              <a:t>govt.s</a:t>
            </a:r>
            <a:r>
              <a:rPr lang="en-US" sz="2400" dirty="0" smtClean="0">
                <a:latin typeface="Arial" panose="020B0604020202020204" pitchFamily="34" charset="0"/>
                <a:cs typeface="Arial" panose="020B0604020202020204" pitchFamily="34" charset="0"/>
              </a:rPr>
              <a:t> policies till the 1990s. Banking reforms made them more responsible towards capital utilization, profit generation and </a:t>
            </a:r>
            <a:r>
              <a:rPr lang="en-US" sz="2400" dirty="0" err="1" smtClean="0">
                <a:latin typeface="Arial" panose="020B0604020202020204" pitchFamily="34" charset="0"/>
                <a:cs typeface="Arial" panose="020B0604020202020204" pitchFamily="34" charset="0"/>
              </a:rPr>
              <a:t>npa</a:t>
            </a:r>
            <a:r>
              <a:rPr lang="en-US" sz="2400" dirty="0" smtClean="0">
                <a:latin typeface="Arial" panose="020B0604020202020204" pitchFamily="34" charset="0"/>
                <a:cs typeface="Arial" panose="020B0604020202020204" pitchFamily="34" charset="0"/>
              </a:rPr>
              <a:t> recognition. They started venturing into alternate ways of augmenting their income other than interest income.</a:t>
            </a:r>
          </a:p>
          <a:p>
            <a:r>
              <a:rPr lang="en-US" sz="2400" dirty="0" smtClean="0">
                <a:latin typeface="Arial" panose="020B0604020202020204" pitchFamily="34" charset="0"/>
                <a:cs typeface="Arial" panose="020B0604020202020204" pitchFamily="34" charset="0"/>
              </a:rPr>
              <a:t>Apart from treasury income, fee based income became very important known in banking parlance as NFNI ( Non Fund Non Interest Income)</a:t>
            </a:r>
          </a:p>
          <a:p>
            <a:r>
              <a:rPr lang="en-US" sz="2400" dirty="0" smtClean="0">
                <a:latin typeface="Arial" panose="020B0604020202020204" pitchFamily="34" charset="0"/>
                <a:cs typeface="Arial" panose="020B0604020202020204" pitchFamily="34" charset="0"/>
              </a:rPr>
              <a:t>Examples included augmenting forex business, export bill processing , LC and LOUs , earning from selling mutual funds, insurance, advisory functions, cash services , depository services (</a:t>
            </a:r>
            <a:r>
              <a:rPr lang="en-US" sz="2400" dirty="0" err="1" smtClean="0">
                <a:latin typeface="Arial" panose="020B0604020202020204" pitchFamily="34" charset="0"/>
                <a:cs typeface="Arial" panose="020B0604020202020204" pitchFamily="34" charset="0"/>
              </a:rPr>
              <a:t>demat</a:t>
            </a:r>
            <a:r>
              <a:rPr lang="en-US" sz="2400" dirty="0" smtClean="0">
                <a:latin typeface="Arial" panose="020B0604020202020204" pitchFamily="34" charset="0"/>
                <a:cs typeface="Arial" panose="020B0604020202020204" pitchFamily="34" charset="0"/>
              </a:rPr>
              <a:t>), safe custody ( lockers), incidental service income ( </a:t>
            </a:r>
            <a:r>
              <a:rPr lang="en-US" sz="2400" dirty="0" err="1" smtClean="0">
                <a:latin typeface="Arial" panose="020B0604020202020204" pitchFamily="34" charset="0"/>
                <a:cs typeface="Arial" panose="020B0604020202020204" pitchFamily="34" charset="0"/>
              </a:rPr>
              <a:t>cheque</a:t>
            </a:r>
            <a:r>
              <a:rPr lang="en-US" sz="2400" dirty="0" smtClean="0">
                <a:latin typeface="Arial" panose="020B0604020202020204" pitchFamily="34" charset="0"/>
                <a:cs typeface="Arial" panose="020B0604020202020204" pitchFamily="34" charset="0"/>
              </a:rPr>
              <a:t> book issuance charges, balance non </a:t>
            </a:r>
            <a:r>
              <a:rPr lang="en-US" sz="2400" dirty="0" err="1" smtClean="0">
                <a:latin typeface="Arial" panose="020B0604020202020204" pitchFamily="34" charset="0"/>
                <a:cs typeface="Arial" panose="020B0604020202020204" pitchFamily="34" charset="0"/>
              </a:rPr>
              <a:t>maintainance</a:t>
            </a:r>
            <a:r>
              <a:rPr lang="en-US" sz="2400" dirty="0" smtClean="0">
                <a:latin typeface="Arial" panose="020B0604020202020204" pitchFamily="34" charset="0"/>
                <a:cs typeface="Arial" panose="020B0604020202020204" pitchFamily="34" charset="0"/>
              </a:rPr>
              <a:t> charges, NEFT charges, bill payment services), </a:t>
            </a:r>
            <a:r>
              <a:rPr lang="en-US" sz="2400" dirty="0" err="1" smtClean="0">
                <a:latin typeface="Arial" panose="020B0604020202020204" pitchFamily="34" charset="0"/>
                <a:cs typeface="Arial" panose="020B0604020202020204" pitchFamily="34" charset="0"/>
              </a:rPr>
              <a:t>govt</a:t>
            </a:r>
            <a:r>
              <a:rPr lang="en-US" sz="2400" dirty="0" smtClean="0">
                <a:latin typeface="Arial" panose="020B0604020202020204" pitchFamily="34" charset="0"/>
                <a:cs typeface="Arial" panose="020B0604020202020204" pitchFamily="34" charset="0"/>
              </a:rPr>
              <a:t> business handling ( PPF and pension)</a:t>
            </a:r>
          </a:p>
          <a:p>
            <a:r>
              <a:rPr lang="en-US" sz="2400" dirty="0" smtClean="0">
                <a:latin typeface="Arial" panose="020B0604020202020204" pitchFamily="34" charset="0"/>
                <a:cs typeface="Arial" panose="020B0604020202020204" pitchFamily="34" charset="0"/>
              </a:rPr>
              <a:t>The three major turning points were 1949 (Banking regulation act), 1969 and 1980 (nationalization), 1990s (liberalization of banking sector), 2017, 2018, 2019 (merger and consolidation of PSBs) and coming years of privatization of PSBs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484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circle(in)">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90123"/>
            <a:ext cx="9404723" cy="796705"/>
          </a:xfrm>
        </p:spPr>
        <p:txBody>
          <a:bodyPr/>
          <a:lstStyle/>
          <a:p>
            <a:r>
              <a:rPr lang="en-US" dirty="0" smtClean="0"/>
              <a:t>CAPITAL MARKETS</a:t>
            </a:r>
            <a:endParaRPr lang="en-US" dirty="0"/>
          </a:p>
        </p:txBody>
      </p:sp>
      <p:sp>
        <p:nvSpPr>
          <p:cNvPr id="3" name="Content Placeholder 2"/>
          <p:cNvSpPr>
            <a:spLocks noGrp="1"/>
          </p:cNvSpPr>
          <p:nvPr>
            <p:ph idx="1"/>
          </p:nvPr>
        </p:nvSpPr>
        <p:spPr>
          <a:xfrm>
            <a:off x="424302" y="1167896"/>
            <a:ext cx="11471951" cy="5441133"/>
          </a:xfrm>
        </p:spPr>
        <p:txBody>
          <a:bodyPr>
            <a:normAutofit/>
          </a:bodyPr>
          <a:lstStyle/>
          <a:p>
            <a:r>
              <a:rPr lang="en-US" dirty="0" smtClean="0">
                <a:latin typeface="Arial" panose="020B0604020202020204" pitchFamily="34" charset="0"/>
                <a:cs typeface="Arial" panose="020B0604020202020204" pitchFamily="34" charset="0"/>
              </a:rPr>
              <a:t>Government securities market (GILT Edged Market) </a:t>
            </a:r>
            <a:r>
              <a:rPr lang="en-US" dirty="0" err="1" smtClean="0">
                <a:latin typeface="Arial" panose="020B0604020202020204" pitchFamily="34" charset="0"/>
                <a:cs typeface="Arial" panose="020B0604020202020204" pitchFamily="34" charset="0"/>
              </a:rPr>
              <a:t>Govt</a:t>
            </a:r>
            <a:r>
              <a:rPr lang="en-US" dirty="0" smtClean="0">
                <a:latin typeface="Arial" panose="020B0604020202020204" pitchFamily="34" charset="0"/>
                <a:cs typeface="Arial" panose="020B0604020202020204" pitchFamily="34" charset="0"/>
              </a:rPr>
              <a:t> securities are traded and </a:t>
            </a:r>
            <a:r>
              <a:rPr lang="en-US" dirty="0" err="1" smtClean="0">
                <a:latin typeface="Arial" panose="020B0604020202020204" pitchFamily="34" charset="0"/>
                <a:cs typeface="Arial" panose="020B0604020202020204" pitchFamily="34" charset="0"/>
              </a:rPr>
              <a:t>govt</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mobilises</a:t>
            </a:r>
            <a:r>
              <a:rPr lang="en-US" dirty="0" smtClean="0">
                <a:latin typeface="Arial" panose="020B0604020202020204" pitchFamily="34" charset="0"/>
                <a:cs typeface="Arial" panose="020B0604020202020204" pitchFamily="34" charset="0"/>
              </a:rPr>
              <a:t> long term funds, main purchasers being commercial banks, LIC </a:t>
            </a:r>
            <a:r>
              <a:rPr lang="en-US" dirty="0" err="1" smtClean="0">
                <a:latin typeface="Arial" panose="020B0604020202020204" pitchFamily="34" charset="0"/>
                <a:cs typeface="Arial" panose="020B0604020202020204" pitchFamily="34" charset="0"/>
              </a:rPr>
              <a:t>etc</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Equity market ( Industrial securities Market) where shares are issued and traded. </a:t>
            </a:r>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Primary  market. It comprises of new issues of shares, CDs, mutual funds, </a:t>
            </a:r>
            <a:r>
              <a:rPr lang="en-US" dirty="0" err="1" smtClean="0">
                <a:latin typeface="Arial" panose="020B0604020202020204" pitchFamily="34" charset="0"/>
                <a:cs typeface="Arial" panose="020B0604020202020204" pitchFamily="34" charset="0"/>
              </a:rPr>
              <a:t>etc</a:t>
            </a:r>
            <a:r>
              <a:rPr lang="en-US" dirty="0" smtClean="0">
                <a:latin typeface="Arial" panose="020B0604020202020204" pitchFamily="34" charset="0"/>
                <a:cs typeface="Arial" panose="020B0604020202020204" pitchFamily="34" charset="0"/>
              </a:rPr>
              <a:t> through IPOs and NFOs. This is the most important route for raising capital for listed companies (PSU and others). ADR and GDRs are also part of primary markets. The growth of this market in modern form took place in 1990s. The company’s potential plays an important role in garnering funds. Merchant bankers, underwriters are most important intermediaries. A lot of disclosure requirement have to be fulfilled including time limits in the new issues. The advantage to investors is getting securities at low prices. However the investor at the time of investment is unsure of exact price and quantum of his purchase. They are allotted shares as per board’s decision. Primary market has been very active in the last few years.</a:t>
            </a:r>
          </a:p>
          <a:p>
            <a:r>
              <a:rPr lang="en-US" dirty="0" smtClean="0">
                <a:latin typeface="Arial" panose="020B0604020202020204" pitchFamily="34" charset="0"/>
                <a:cs typeface="Arial" panose="020B0604020202020204" pitchFamily="34" charset="0"/>
              </a:rPr>
              <a:t>Secondary market. This market operates through Stock Exchanges. Technology has revolutionized the trading and settlement systems. OTCEI (Over The counter Exchange of India) was established I 1989 and became operational in 1992. </a:t>
            </a:r>
          </a:p>
          <a:p>
            <a:endParaRPr lang="en-US" dirty="0" smtClean="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9427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wipe(down)">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220" y="163007"/>
            <a:ext cx="9404723" cy="841928"/>
          </a:xfrm>
        </p:spPr>
        <p:txBody>
          <a:bodyPr/>
          <a:lstStyle/>
          <a:p>
            <a:r>
              <a:rPr lang="en-US" dirty="0"/>
              <a:t>CAPITAL MARKETS</a:t>
            </a:r>
          </a:p>
        </p:txBody>
      </p:sp>
      <p:sp>
        <p:nvSpPr>
          <p:cNvPr id="3" name="Content Placeholder 2"/>
          <p:cNvSpPr>
            <a:spLocks noGrp="1"/>
          </p:cNvSpPr>
          <p:nvPr>
            <p:ph idx="1"/>
          </p:nvPr>
        </p:nvSpPr>
        <p:spPr>
          <a:xfrm>
            <a:off x="496729" y="939341"/>
            <a:ext cx="11426685" cy="5714956"/>
          </a:xfrm>
        </p:spPr>
        <p:txBody>
          <a:bodyPr>
            <a:noAutofit/>
          </a:bodyPr>
          <a:lstStyle/>
          <a:p>
            <a:r>
              <a:rPr lang="en-US" sz="2400" dirty="0" smtClean="0">
                <a:latin typeface="Arial" panose="020B0604020202020204" pitchFamily="34" charset="0"/>
                <a:cs typeface="Arial" panose="020B0604020202020204" pitchFamily="34" charset="0"/>
              </a:rPr>
              <a:t>Financial Intermediaries</a:t>
            </a:r>
          </a:p>
          <a:p>
            <a:r>
              <a:rPr lang="en-US" sz="2400" dirty="0" smtClean="0">
                <a:latin typeface="Arial" panose="020B0604020202020204" pitchFamily="34" charset="0"/>
                <a:cs typeface="Arial" panose="020B0604020202020204" pitchFamily="34" charset="0"/>
              </a:rPr>
              <a:t>Merchant banks, Leasing companies, Mutual fund houses, brokerage houses are examples of intermediaries. They live on fee based income. Lot of compliances (KYC) are enforced through the intermediaries. They are helpful in mobilizing savings, provide consultancy services, underwriting services, </a:t>
            </a:r>
            <a:r>
              <a:rPr lang="en-US" sz="2400" dirty="0" err="1" smtClean="0">
                <a:latin typeface="Arial" panose="020B0604020202020204" pitchFamily="34" charset="0"/>
                <a:cs typeface="Arial" panose="020B0604020202020204" pitchFamily="34" charset="0"/>
              </a:rPr>
              <a:t>etc</a:t>
            </a:r>
            <a:r>
              <a:rPr lang="en-US" sz="2400" dirty="0" smtClean="0">
                <a:latin typeface="Arial" panose="020B0604020202020204" pitchFamily="34" charset="0"/>
                <a:cs typeface="Arial" panose="020B0604020202020204" pitchFamily="34" charset="0"/>
              </a:rPr>
              <a:t> thus playing a lead role between new entrants to the stock markets having very limited knowledge about workings of the capital markets.</a:t>
            </a:r>
          </a:p>
          <a:p>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DFI ( Development Financial Institutions ) IFCI, ICICI, IDBI, SFC, EXIM Bank were set up with an intention to provide medium and long term funding. Seed capital was provided by govt. and RBI and afterwards were permitted to raise their own capital. IDBI and ICICI entered banking sector </a:t>
            </a:r>
            <a:r>
              <a:rPr lang="en-US" sz="2400" dirty="0" err="1" smtClean="0">
                <a:latin typeface="Arial" panose="020B0604020202020204" pitchFamily="34" charset="0"/>
                <a:cs typeface="Arial" panose="020B0604020202020204" pitchFamily="34" charset="0"/>
              </a:rPr>
              <a:t>fullflegedly</a:t>
            </a:r>
            <a:r>
              <a:rPr lang="en-US" sz="2400" dirty="0" smtClean="0">
                <a:latin typeface="Arial" panose="020B0604020202020204" pitchFamily="34" charset="0"/>
                <a:cs typeface="Arial" panose="020B0604020202020204" pitchFamily="34" charset="0"/>
              </a:rPr>
              <a:t>.</a:t>
            </a:r>
          </a:p>
          <a:p>
            <a:endParaRPr lang="en-US" sz="2400" dirty="0">
              <a:latin typeface="Arial" panose="020B0604020202020204" pitchFamily="34" charset="0"/>
              <a:cs typeface="Arial" panose="020B0604020202020204" pitchFamily="34" charset="0"/>
            </a:endParaRPr>
          </a:p>
          <a:p>
            <a:pPr marL="0" indent="0">
              <a:buNone/>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897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987592" cy="832874"/>
          </a:xfrm>
        </p:spPr>
        <p:txBody>
          <a:bodyPr/>
          <a:lstStyle/>
          <a:p>
            <a:r>
              <a:rPr lang="en-US" dirty="0" smtClean="0"/>
              <a:t>RBI’s role in regulating Financial System</a:t>
            </a:r>
            <a:endParaRPr lang="en-US" dirty="0"/>
          </a:p>
        </p:txBody>
      </p:sp>
      <p:sp>
        <p:nvSpPr>
          <p:cNvPr id="3" name="Content Placeholder 2"/>
          <p:cNvSpPr>
            <a:spLocks noGrp="1"/>
          </p:cNvSpPr>
          <p:nvPr>
            <p:ph idx="1"/>
          </p:nvPr>
        </p:nvSpPr>
        <p:spPr>
          <a:xfrm>
            <a:off x="532944" y="1401069"/>
            <a:ext cx="11417630" cy="5235121"/>
          </a:xfrm>
        </p:spPr>
        <p:txBody>
          <a:bodyPr/>
          <a:lstStyle/>
          <a:p>
            <a:r>
              <a:rPr lang="en-US" sz="2400" dirty="0" smtClean="0">
                <a:latin typeface="Arial" panose="020B0604020202020204" pitchFamily="34" charset="0"/>
                <a:cs typeface="Arial" panose="020B0604020202020204" pitchFamily="34" charset="0"/>
              </a:rPr>
              <a:t>Main instruments are </a:t>
            </a:r>
          </a:p>
          <a:p>
            <a:r>
              <a:rPr lang="en-US" sz="2400" dirty="0" smtClean="0">
                <a:latin typeface="Arial" panose="020B0604020202020204" pitchFamily="34" charset="0"/>
                <a:cs typeface="Arial" panose="020B0604020202020204" pitchFamily="34" charset="0"/>
              </a:rPr>
              <a:t>1. Bank rate. Also called discount rate, it is the rate at which RBI discounts the securities of SCBs. During inflation it will be increased and vice versa. Its effectiveness has increased due to liberalized interest scheme. It serves as a reference rate for other rates.</a:t>
            </a:r>
          </a:p>
          <a:p>
            <a:r>
              <a:rPr lang="en-US" sz="2400" dirty="0" smtClean="0">
                <a:latin typeface="Arial" panose="020B0604020202020204" pitchFamily="34" charset="0"/>
                <a:cs typeface="Arial" panose="020B0604020202020204" pitchFamily="34" charset="0"/>
              </a:rPr>
              <a:t> 2. Open market ops</a:t>
            </a:r>
          </a:p>
          <a:p>
            <a:r>
              <a:rPr lang="en-US" sz="2400" dirty="0" smtClean="0">
                <a:latin typeface="Arial" panose="020B0604020202020204" pitchFamily="34" charset="0"/>
                <a:cs typeface="Arial" panose="020B0604020202020204" pitchFamily="34" charset="0"/>
              </a:rPr>
              <a:t> 3. CRR, SLR, Repo, Reverse repo for liquidity management and inflation control</a:t>
            </a:r>
          </a:p>
          <a:p>
            <a:r>
              <a:rPr lang="en-US" sz="2400" dirty="0" smtClean="0">
                <a:latin typeface="Arial" panose="020B0604020202020204" pitchFamily="34" charset="0"/>
                <a:cs typeface="Arial" panose="020B0604020202020204" pitchFamily="34" charset="0"/>
              </a:rPr>
              <a:t>4.Selective credit control, varying margin requirements of loans, ceiling on credit, differential interest rates, priority sector advance, moral </a:t>
            </a:r>
            <a:r>
              <a:rPr lang="en-US" sz="2400" dirty="0" err="1" smtClean="0">
                <a:latin typeface="Arial" panose="020B0604020202020204" pitchFamily="34" charset="0"/>
                <a:cs typeface="Arial" panose="020B0604020202020204" pitchFamily="34" charset="0"/>
              </a:rPr>
              <a:t>suation</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5. Other one time measures (LAF, MSS, MSF)</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847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barn(inVertical)">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wipe(down)">
                                      <p:cBhvr>
                                        <p:cTn id="4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851790" cy="850981"/>
          </a:xfrm>
        </p:spPr>
        <p:txBody>
          <a:bodyPr/>
          <a:lstStyle/>
          <a:p>
            <a:r>
              <a:rPr lang="en-US" dirty="0" smtClean="0"/>
              <a:t>Development in Financial Systems </a:t>
            </a:r>
            <a:endParaRPr lang="en-US" dirty="0"/>
          </a:p>
        </p:txBody>
      </p:sp>
      <p:sp>
        <p:nvSpPr>
          <p:cNvPr id="6" name="Content Placeholder 5"/>
          <p:cNvSpPr>
            <a:spLocks noGrp="1"/>
          </p:cNvSpPr>
          <p:nvPr>
            <p:ph idx="1"/>
          </p:nvPr>
        </p:nvSpPr>
        <p:spPr>
          <a:xfrm>
            <a:off x="389300" y="1412342"/>
            <a:ext cx="11525060" cy="5124260"/>
          </a:xfrm>
        </p:spPr>
        <p:txBody>
          <a:bodyPr>
            <a:normAutofit lnSpcReduction="10000"/>
          </a:bodyPr>
          <a:lstStyle/>
          <a:p>
            <a:r>
              <a:rPr lang="en-US" sz="2400" dirty="0" smtClean="0">
                <a:latin typeface="Arial" panose="020B0604020202020204" pitchFamily="34" charset="0"/>
                <a:cs typeface="Arial" panose="020B0604020202020204" pitchFamily="34" charset="0"/>
              </a:rPr>
              <a:t>There is more use of indirect instruments like CRR, Repo, LAF, </a:t>
            </a:r>
            <a:r>
              <a:rPr lang="en-US" sz="2400" dirty="0" err="1" smtClean="0">
                <a:latin typeface="Arial" panose="020B0604020202020204" pitchFamily="34" charset="0"/>
                <a:cs typeface="Arial" panose="020B0604020202020204" pitchFamily="34" charset="0"/>
              </a:rPr>
              <a:t>etc</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Practice of issuing </a:t>
            </a:r>
            <a:r>
              <a:rPr lang="en-US" sz="2400" dirty="0" err="1" smtClean="0">
                <a:latin typeface="Arial" panose="020B0604020202020204" pitchFamily="34" charset="0"/>
                <a:cs typeface="Arial" panose="020B0604020202020204" pitchFamily="34" charset="0"/>
              </a:rPr>
              <a:t>adhoc</a:t>
            </a:r>
            <a:r>
              <a:rPr lang="en-US" sz="2400" dirty="0" smtClean="0">
                <a:latin typeface="Arial" panose="020B0604020202020204" pitchFamily="34" charset="0"/>
                <a:cs typeface="Arial" panose="020B0604020202020204" pitchFamily="34" charset="0"/>
              </a:rPr>
              <a:t> treasury bills discontinued since 1997</a:t>
            </a:r>
          </a:p>
          <a:p>
            <a:r>
              <a:rPr lang="en-US" sz="2400" dirty="0" smtClean="0">
                <a:latin typeface="Arial" panose="020B0604020202020204" pitchFamily="34" charset="0"/>
                <a:cs typeface="Arial" panose="020B0604020202020204" pitchFamily="34" charset="0"/>
              </a:rPr>
              <a:t>CRR , SLR, Bank rates reduced to present levels of 3% to 6 %</a:t>
            </a:r>
          </a:p>
          <a:p>
            <a:r>
              <a:rPr lang="en-US" sz="2400" dirty="0" smtClean="0">
                <a:latin typeface="Arial" panose="020B0604020202020204" pitchFamily="34" charset="0"/>
                <a:cs typeface="Arial" panose="020B0604020202020204" pitchFamily="34" charset="0"/>
              </a:rPr>
              <a:t>Interest rates has been deregulated for banks. BPLR was introduced. It has been replaced by Base rate(2010) and now MCLR regime is prevalent. It is  revised from time to time.</a:t>
            </a:r>
          </a:p>
          <a:p>
            <a:r>
              <a:rPr lang="en-US" sz="2400" dirty="0" smtClean="0">
                <a:latin typeface="Arial" panose="020B0604020202020204" pitchFamily="34" charset="0"/>
                <a:cs typeface="Arial" panose="020B0604020202020204" pitchFamily="34" charset="0"/>
              </a:rPr>
              <a:t>Savings bank deposit rates deregulated. Banks determine their own rates.</a:t>
            </a:r>
          </a:p>
          <a:p>
            <a:r>
              <a:rPr lang="en-US" sz="2400" dirty="0" smtClean="0">
                <a:latin typeface="Arial" panose="020B0604020202020204" pitchFamily="34" charset="0"/>
                <a:cs typeface="Arial" panose="020B0604020202020204" pitchFamily="34" charset="0"/>
              </a:rPr>
              <a:t>Introduction of </a:t>
            </a:r>
            <a:r>
              <a:rPr lang="en-US" sz="2400" dirty="0" err="1" smtClean="0">
                <a:latin typeface="Arial" panose="020B0604020202020204" pitchFamily="34" charset="0"/>
                <a:cs typeface="Arial" panose="020B0604020202020204" pitchFamily="34" charset="0"/>
              </a:rPr>
              <a:t>Securitisation</a:t>
            </a:r>
            <a:r>
              <a:rPr lang="en-US" sz="2400" dirty="0" smtClean="0">
                <a:latin typeface="Arial" panose="020B0604020202020204" pitchFamily="34" charset="0"/>
                <a:cs typeface="Arial" panose="020B0604020202020204" pitchFamily="34" charset="0"/>
              </a:rPr>
              <a:t> Reconstruction of Financial Assets and Enforcement of Security Interest Act 2002 to enable banks enforce selling mortgaged property in short time.</a:t>
            </a:r>
          </a:p>
          <a:p>
            <a:r>
              <a:rPr lang="en-US" sz="2400" dirty="0" smtClean="0">
                <a:latin typeface="Arial" panose="020B0604020202020204" pitchFamily="34" charset="0"/>
                <a:cs typeface="Arial" panose="020B0604020202020204" pitchFamily="34" charset="0"/>
              </a:rPr>
              <a:t>Development of faster settlement systems and fund transfer through technological advancement</a:t>
            </a:r>
          </a:p>
          <a:p>
            <a:endParaRPr lang="en-US" sz="2400" dirty="0" smtClean="0">
              <a:latin typeface="Arial" panose="020B0604020202020204" pitchFamily="34" charset="0"/>
              <a:cs typeface="Arial" panose="020B0604020202020204" pitchFamily="34" charset="0"/>
            </a:endParaRPr>
          </a:p>
          <a:p>
            <a:endParaRPr lang="en-US" sz="2400" dirty="0" smtClean="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50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barn(inVertical)">
                                      <p:cBhvr>
                                        <p:cTn id="14" dur="500"/>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wipe(down)">
                                      <p:cBhvr>
                                        <p:cTn id="25" dur="500"/>
                                        <p:tgtEl>
                                          <p:spTgt spid="6">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barn(inVertical)">
                                      <p:cBhvr>
                                        <p:cTn id="36" dur="500"/>
                                        <p:tgtEl>
                                          <p:spTgt spid="6">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wipe(down)">
                                      <p:cBhvr>
                                        <p:cTn id="41" dur="500"/>
                                        <p:tgtEl>
                                          <p:spTgt spid="6">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6">
                                            <p:txEl>
                                              <p:pRg st="6" end="6"/>
                                            </p:txEl>
                                          </p:spTgt>
                                        </p:tgtEl>
                                        <p:attrNameLst>
                                          <p:attrName>style.visibility</p:attrName>
                                        </p:attrNameLst>
                                      </p:cBhvr>
                                      <p:to>
                                        <p:strVal val="visible"/>
                                      </p:to>
                                    </p:set>
                                    <p:animEffect transition="in" filter="fade">
                                      <p:cBhvr>
                                        <p:cTn id="46" dur="1000"/>
                                        <p:tgtEl>
                                          <p:spTgt spid="6">
                                            <p:txEl>
                                              <p:pRg st="6" end="6"/>
                                            </p:txEl>
                                          </p:spTgt>
                                        </p:tgtEl>
                                      </p:cBhvr>
                                    </p:animEffect>
                                    <p:anim calcmode="lin" valueType="num">
                                      <p:cBhvr>
                                        <p:cTn id="47"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5"/>
          </a:xfrm>
        </p:spPr>
        <p:txBody>
          <a:bodyPr/>
          <a:lstStyle/>
          <a:p>
            <a:r>
              <a:rPr lang="en-US" dirty="0" smtClean="0"/>
              <a:t>FINANCIAL SYSTEM</a:t>
            </a:r>
            <a:endParaRPr lang="en-US" dirty="0"/>
          </a:p>
        </p:txBody>
      </p:sp>
      <p:sp>
        <p:nvSpPr>
          <p:cNvPr id="3" name="Content Placeholder 2"/>
          <p:cNvSpPr>
            <a:spLocks noGrp="1"/>
          </p:cNvSpPr>
          <p:nvPr>
            <p:ph idx="1"/>
          </p:nvPr>
        </p:nvSpPr>
        <p:spPr>
          <a:xfrm>
            <a:off x="202933" y="1097280"/>
            <a:ext cx="11751644" cy="5428648"/>
          </a:xfrm>
        </p:spPr>
        <p:txBody>
          <a:bodyPr>
            <a:normAutofit/>
          </a:bodyPr>
          <a:lstStyle/>
          <a:p>
            <a:pPr>
              <a:buClr>
                <a:schemeClr val="accent6"/>
              </a:buClr>
              <a:buSzPct val="100000"/>
              <a:buFont typeface="Wingdings" panose="05000000000000000000" pitchFamily="2" charset="2"/>
              <a:buChar char="Ø"/>
            </a:pPr>
            <a:r>
              <a:rPr lang="en-US" dirty="0"/>
              <a:t>Growth of the economy produces multiple effects like employment creation, increase in per capita income, rise in standards of living, consumption, </a:t>
            </a:r>
            <a:r>
              <a:rPr lang="en-US" dirty="0" err="1" smtClean="0"/>
              <a:t>etc</a:t>
            </a:r>
            <a:endParaRPr lang="en-US" dirty="0" smtClean="0"/>
          </a:p>
          <a:p>
            <a:pPr>
              <a:buClr>
                <a:schemeClr val="accent6"/>
              </a:buClr>
              <a:buSzPct val="100000"/>
              <a:buFont typeface="Wingdings" panose="05000000000000000000" pitchFamily="2" charset="2"/>
              <a:buChar char="Ø"/>
            </a:pPr>
            <a:r>
              <a:rPr lang="en-US" dirty="0" smtClean="0"/>
              <a:t>It call for increasing production of goods and services, and hence investment</a:t>
            </a:r>
          </a:p>
          <a:p>
            <a:pPr>
              <a:buClr>
                <a:schemeClr val="accent6"/>
              </a:buClr>
              <a:buSzPct val="100000"/>
              <a:buFont typeface="Wingdings" panose="05000000000000000000" pitchFamily="2" charset="2"/>
              <a:buChar char="Ø"/>
            </a:pPr>
            <a:r>
              <a:rPr lang="en-US" dirty="0" smtClean="0"/>
              <a:t>There comes the need for finance. Finance flow from both unstructured and structured sources.</a:t>
            </a:r>
          </a:p>
          <a:p>
            <a:pPr>
              <a:buClr>
                <a:schemeClr val="accent6"/>
              </a:buClr>
              <a:buSzPct val="100000"/>
              <a:buFont typeface="Wingdings" panose="05000000000000000000" pitchFamily="2" charset="2"/>
              <a:buChar char="Ø"/>
            </a:pPr>
            <a:r>
              <a:rPr lang="en-US" dirty="0" smtClean="0"/>
              <a:t>The structured sources are capable of providing large and timely finance and are called financial institutions.</a:t>
            </a:r>
          </a:p>
          <a:p>
            <a:pPr>
              <a:buClr>
                <a:schemeClr val="accent6"/>
              </a:buClr>
              <a:buSzPct val="100000"/>
              <a:buFont typeface="Wingdings" panose="05000000000000000000" pitchFamily="2" charset="2"/>
              <a:buChar char="Ø"/>
            </a:pPr>
            <a:r>
              <a:rPr lang="en-US" dirty="0" smtClean="0"/>
              <a:t>They act as the link between savings and investment.</a:t>
            </a:r>
          </a:p>
          <a:p>
            <a:pPr>
              <a:buClr>
                <a:schemeClr val="accent6"/>
              </a:buClr>
              <a:buSzPct val="100000"/>
              <a:buFont typeface="Wingdings" panose="05000000000000000000" pitchFamily="2" charset="2"/>
              <a:buChar char="Ø"/>
            </a:pPr>
            <a:r>
              <a:rPr lang="en-US" dirty="0" smtClean="0"/>
              <a:t>Both suppliers and consumers of finance make up the financial systems.</a:t>
            </a:r>
          </a:p>
          <a:p>
            <a:pPr>
              <a:buClr>
                <a:schemeClr val="accent6"/>
              </a:buClr>
              <a:buSzPct val="100000"/>
              <a:buFont typeface="Wingdings" panose="05000000000000000000" pitchFamily="2" charset="2"/>
              <a:buChar char="Ø"/>
            </a:pPr>
            <a:r>
              <a:rPr lang="en-US" dirty="0" smtClean="0"/>
              <a:t>Considering the importance the regulator assumes the role of moderating the financial systems, its safety and depth of the system.</a:t>
            </a:r>
            <a:endParaRPr lang="en-US" dirty="0"/>
          </a:p>
          <a:p>
            <a:pPr>
              <a:buClr>
                <a:srgbClr val="FFFF00"/>
              </a:buClr>
              <a:buFont typeface="Wingdings" panose="05000000000000000000" pitchFamily="2" charset="2"/>
              <a:buChar char="J"/>
            </a:pPr>
            <a:endParaRPr lang="en-US" dirty="0"/>
          </a:p>
        </p:txBody>
      </p:sp>
    </p:spTree>
    <p:extLst>
      <p:ext uri="{BB962C8B-B14F-4D97-AF65-F5344CB8AC3E}">
        <p14:creationId xmlns:p14="http://schemas.microsoft.com/office/powerpoint/2010/main" val="2768488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253452"/>
          </a:xfrm>
        </p:spPr>
        <p:txBody>
          <a:bodyPr/>
          <a:lstStyle/>
          <a:p>
            <a:endParaRPr lang="en-US" dirty="0"/>
          </a:p>
        </p:txBody>
      </p:sp>
      <p:sp>
        <p:nvSpPr>
          <p:cNvPr id="3" name="Content Placeholder 2"/>
          <p:cNvSpPr>
            <a:spLocks noGrp="1"/>
          </p:cNvSpPr>
          <p:nvPr>
            <p:ph idx="1"/>
          </p:nvPr>
        </p:nvSpPr>
        <p:spPr>
          <a:xfrm>
            <a:off x="280658" y="1276540"/>
            <a:ext cx="11742344" cy="5296276"/>
          </a:xfrm>
        </p:spPr>
        <p:txBody>
          <a:bodyPr>
            <a:normAutofit/>
          </a:bodyPr>
          <a:lstStyle/>
          <a:p>
            <a:r>
              <a:rPr lang="en-US" sz="2400" dirty="0" smtClean="0">
                <a:latin typeface="Arial" panose="020B0604020202020204" pitchFamily="34" charset="0"/>
                <a:cs typeface="Arial" panose="020B0604020202020204" pitchFamily="34" charset="0"/>
              </a:rPr>
              <a:t>Switching over to market driven exchange rate system, full current account convertibility, partial capital account convertibility.</a:t>
            </a:r>
          </a:p>
          <a:p>
            <a:r>
              <a:rPr lang="en-US" sz="2400" dirty="0" smtClean="0">
                <a:latin typeface="Arial" panose="020B0604020202020204" pitchFamily="34" charset="0"/>
                <a:cs typeface="Arial" panose="020B0604020202020204" pitchFamily="34" charset="0"/>
              </a:rPr>
              <a:t>Commercial banks have relaxation of raising capital.</a:t>
            </a:r>
          </a:p>
          <a:p>
            <a:r>
              <a:rPr lang="en-US" sz="2400" dirty="0" smtClean="0">
                <a:latin typeface="Arial" panose="020B0604020202020204" pitchFamily="34" charset="0"/>
                <a:cs typeface="Arial" panose="020B0604020202020204" pitchFamily="34" charset="0"/>
              </a:rPr>
              <a:t>As a result of measures, inflation spiral and asset </a:t>
            </a:r>
            <a:r>
              <a:rPr lang="en-US" sz="2400" dirty="0" err="1" smtClean="0">
                <a:latin typeface="Arial" panose="020B0604020202020204" pitchFamily="34" charset="0"/>
                <a:cs typeface="Arial" panose="020B0604020202020204" pitchFamily="34" charset="0"/>
              </a:rPr>
              <a:t>detoriation</a:t>
            </a:r>
            <a:r>
              <a:rPr lang="en-US" sz="2400" dirty="0" smtClean="0">
                <a:latin typeface="Arial" panose="020B0604020202020204" pitchFamily="34" charset="0"/>
                <a:cs typeface="Arial" panose="020B0604020202020204" pitchFamily="34" charset="0"/>
              </a:rPr>
              <a:t> could be checked after the global crisis of 2008</a:t>
            </a:r>
          </a:p>
          <a:p>
            <a:r>
              <a:rPr lang="en-US" sz="2400" dirty="0" smtClean="0">
                <a:latin typeface="Arial" panose="020B0604020202020204" pitchFamily="34" charset="0"/>
                <a:cs typeface="Arial" panose="020B0604020202020204" pitchFamily="34" charset="0"/>
              </a:rPr>
              <a:t>Mergers and consolidation of banks for creation of bigger banks</a:t>
            </a:r>
          </a:p>
          <a:p>
            <a:r>
              <a:rPr lang="en-US" sz="2400" dirty="0" smtClean="0">
                <a:latin typeface="Arial" panose="020B0604020202020204" pitchFamily="34" charset="0"/>
                <a:cs typeface="Arial" panose="020B0604020202020204" pitchFamily="34" charset="0"/>
              </a:rPr>
              <a:t>Banking </a:t>
            </a:r>
            <a:r>
              <a:rPr lang="en-US" sz="2400" dirty="0" err="1" smtClean="0">
                <a:latin typeface="Arial" panose="020B0604020202020204" pitchFamily="34" charset="0"/>
                <a:cs typeface="Arial" panose="020B0604020202020204" pitchFamily="34" charset="0"/>
              </a:rPr>
              <a:t>licences</a:t>
            </a:r>
            <a:r>
              <a:rPr lang="en-US" sz="2400" dirty="0" smtClean="0">
                <a:latin typeface="Arial" panose="020B0604020202020204" pitchFamily="34" charset="0"/>
                <a:cs typeface="Arial" panose="020B0604020202020204" pitchFamily="34" charset="0"/>
              </a:rPr>
              <a:t> given to 3 banks in 1993 -94 and further 2 in last decade.</a:t>
            </a:r>
          </a:p>
          <a:p>
            <a:r>
              <a:rPr lang="en-US" sz="2400" dirty="0" smtClean="0">
                <a:latin typeface="Arial" panose="020B0604020202020204" pitchFamily="34" charset="0"/>
                <a:cs typeface="Arial" panose="020B0604020202020204" pitchFamily="34" charset="0"/>
              </a:rPr>
              <a:t>Pandemic induced economic crisis has been dealt pragmatically by declaring moratorium on EMIs for 6 months, providing additional loans to standard assets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431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ipe(down)">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27" y="452718"/>
            <a:ext cx="10990907" cy="869088"/>
          </a:xfrm>
        </p:spPr>
        <p:txBody>
          <a:bodyPr/>
          <a:lstStyle/>
          <a:p>
            <a:r>
              <a:rPr lang="en-US" dirty="0" smtClean="0"/>
              <a:t>Reforms : </a:t>
            </a:r>
            <a:r>
              <a:rPr lang="en-US" dirty="0" err="1" smtClean="0"/>
              <a:t>Narashimhan</a:t>
            </a:r>
            <a:r>
              <a:rPr lang="en-US" dirty="0" smtClean="0"/>
              <a:t> Committee report </a:t>
            </a:r>
            <a:endParaRPr lang="en-US" dirty="0"/>
          </a:p>
        </p:txBody>
      </p:sp>
      <p:sp>
        <p:nvSpPr>
          <p:cNvPr id="3" name="Content Placeholder 2"/>
          <p:cNvSpPr>
            <a:spLocks noGrp="1"/>
          </p:cNvSpPr>
          <p:nvPr>
            <p:ph idx="1"/>
          </p:nvPr>
        </p:nvSpPr>
        <p:spPr>
          <a:xfrm>
            <a:off x="344032" y="1222218"/>
            <a:ext cx="11525061" cy="5368705"/>
          </a:xfrm>
        </p:spPr>
        <p:txBody>
          <a:bodyPr>
            <a:normAutofit/>
          </a:bodyPr>
          <a:lstStyle/>
          <a:p>
            <a:r>
              <a:rPr lang="en-US" dirty="0" smtClean="0">
                <a:latin typeface="Arial" panose="020B0604020202020204" pitchFamily="34" charset="0"/>
                <a:cs typeface="Arial" panose="020B0604020202020204" pitchFamily="34" charset="0"/>
              </a:rPr>
              <a:t>First phase of reforms was introduced in 1991 The main recommendations:</a:t>
            </a:r>
          </a:p>
          <a:p>
            <a:r>
              <a:rPr lang="en-US" dirty="0" smtClean="0">
                <a:latin typeface="Arial" panose="020B0604020202020204" pitchFamily="34" charset="0"/>
                <a:cs typeface="Arial" panose="020B0604020202020204" pitchFamily="34" charset="0"/>
              </a:rPr>
              <a:t>1. Reduction of SLR and CRR</a:t>
            </a:r>
          </a:p>
          <a:p>
            <a:r>
              <a:rPr lang="en-US" dirty="0" smtClean="0">
                <a:latin typeface="Arial" panose="020B0604020202020204" pitchFamily="34" charset="0"/>
                <a:cs typeface="Arial" panose="020B0604020202020204" pitchFamily="34" charset="0"/>
              </a:rPr>
              <a:t>2. New prudential norms for asset classification, </a:t>
            </a:r>
            <a:r>
              <a:rPr lang="en-US" dirty="0" err="1" smtClean="0">
                <a:latin typeface="Arial" panose="020B0604020202020204" pitchFamily="34" charset="0"/>
                <a:cs typeface="Arial" panose="020B0604020202020204" pitchFamily="34" charset="0"/>
              </a:rPr>
              <a:t>npa</a:t>
            </a:r>
            <a:r>
              <a:rPr lang="en-US" dirty="0" smtClean="0">
                <a:latin typeface="Arial" panose="020B0604020202020204" pitchFamily="34" charset="0"/>
                <a:cs typeface="Arial" panose="020B0604020202020204" pitchFamily="34" charset="0"/>
              </a:rPr>
              <a:t> provisioning, capital adequacy and income recognition.</a:t>
            </a:r>
          </a:p>
          <a:p>
            <a:r>
              <a:rPr lang="en-US" dirty="0" smtClean="0">
                <a:latin typeface="Arial" panose="020B0604020202020204" pitchFamily="34" charset="0"/>
                <a:cs typeface="Arial" panose="020B0604020202020204" pitchFamily="34" charset="0"/>
              </a:rPr>
              <a:t>3. Balance sheet and profit &amp; loss a/c formats has been revised </a:t>
            </a:r>
          </a:p>
          <a:p>
            <a:r>
              <a:rPr lang="en-US" dirty="0" smtClean="0">
                <a:latin typeface="Arial" panose="020B0604020202020204" pitchFamily="34" charset="0"/>
                <a:cs typeface="Arial" panose="020B0604020202020204" pitchFamily="34" charset="0"/>
              </a:rPr>
              <a:t>4.Commercial banks fulfilling capital adequacy norms to be allowed to expand branches and operations</a:t>
            </a:r>
          </a:p>
          <a:p>
            <a:r>
              <a:rPr lang="en-US" dirty="0" smtClean="0">
                <a:latin typeface="Arial" panose="020B0604020202020204" pitchFamily="34" charset="0"/>
                <a:cs typeface="Arial" panose="020B0604020202020204" pitchFamily="34" charset="0"/>
              </a:rPr>
              <a:t>5. Private sector banks allowed </a:t>
            </a:r>
          </a:p>
          <a:p>
            <a:r>
              <a:rPr lang="en-US" dirty="0" smtClean="0">
                <a:latin typeface="Arial" panose="020B0604020202020204" pitchFamily="34" charset="0"/>
                <a:cs typeface="Arial" panose="020B0604020202020204" pitchFamily="34" charset="0"/>
              </a:rPr>
              <a:t>6. Banks given more autonomy in operations</a:t>
            </a:r>
          </a:p>
          <a:p>
            <a:r>
              <a:rPr lang="en-US" dirty="0" smtClean="0">
                <a:latin typeface="Arial" panose="020B0604020202020204" pitchFamily="34" charset="0"/>
                <a:cs typeface="Arial" panose="020B0604020202020204" pitchFamily="34" charset="0"/>
              </a:rPr>
              <a:t>7. Special recovery tribunals to speed up </a:t>
            </a:r>
            <a:r>
              <a:rPr lang="en-US" dirty="0" err="1" smtClean="0">
                <a:latin typeface="Arial" panose="020B0604020202020204" pitchFamily="34" charset="0"/>
                <a:cs typeface="Arial" panose="020B0604020202020204" pitchFamily="34" charset="0"/>
              </a:rPr>
              <a:t>npa</a:t>
            </a:r>
            <a:r>
              <a:rPr lang="en-US" dirty="0" smtClean="0">
                <a:latin typeface="Arial" panose="020B0604020202020204" pitchFamily="34" charset="0"/>
                <a:cs typeface="Arial" panose="020B0604020202020204" pitchFamily="34" charset="0"/>
              </a:rPr>
              <a:t> resolutions</a:t>
            </a:r>
          </a:p>
          <a:p>
            <a:r>
              <a:rPr lang="en-US" dirty="0" smtClean="0">
                <a:latin typeface="Arial" panose="020B0604020202020204" pitchFamily="34" charset="0"/>
                <a:cs typeface="Arial" panose="020B0604020202020204" pitchFamily="34" charset="0"/>
              </a:rPr>
              <a:t>8. Interest rate deregulation </a:t>
            </a:r>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9. Banking Ombudsman scheme started to address customer </a:t>
            </a:r>
            <a:r>
              <a:rPr lang="en-US" dirty="0" err="1" smtClean="0">
                <a:latin typeface="Arial" panose="020B0604020202020204" pitchFamily="34" charset="0"/>
                <a:cs typeface="Arial" panose="020B0604020202020204" pitchFamily="34" charset="0"/>
              </a:rPr>
              <a:t>greivances</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10. CAMELS and CACS model introduced for rating of banks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904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500"/>
                                        <p:tgtEl>
                                          <p:spTgt spid="3">
                                            <p:txEl>
                                              <p:pRg st="7" end="7"/>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500"/>
                                        <p:tgtEl>
                                          <p:spTgt spid="3">
                                            <p:txEl>
                                              <p:pRg st="8" end="8"/>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9" end="9"/>
                                            </p:txEl>
                                          </p:spTgt>
                                        </p:tgtEl>
                                        <p:attrNameLst>
                                          <p:attrName>style.visibility</p:attrName>
                                        </p:attrNameLst>
                                      </p:cBhvr>
                                      <p:to>
                                        <p:strVal val="visible"/>
                                      </p:to>
                                    </p:set>
                                    <p:animEffect transition="in" filter="fade">
                                      <p:cBhvr>
                                        <p:cTn id="60" dur="500"/>
                                        <p:tgtEl>
                                          <p:spTgt spid="3">
                                            <p:txEl>
                                              <p:pRg st="9" end="9"/>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Effect transition="in" filter="fade">
                                      <p:cBhvr>
                                        <p:cTn id="6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Autofit/>
          </a:bodyPr>
          <a:lstStyle/>
          <a:p>
            <a:r>
              <a:rPr lang="en-US" sz="2400" dirty="0" smtClean="0"/>
              <a:t> The committee submitted it’s second phase of reforms in April 1998. It’s major recommendations are:</a:t>
            </a:r>
          </a:p>
          <a:p>
            <a:pPr>
              <a:buFont typeface="Arial" panose="020B0604020202020204" pitchFamily="34" charset="0"/>
              <a:buChar char="•"/>
            </a:pPr>
            <a:r>
              <a:rPr lang="en-US" sz="2400" dirty="0" smtClean="0"/>
              <a:t> Merger of strong banks and closing down of unviable ones should be considered.</a:t>
            </a:r>
          </a:p>
          <a:p>
            <a:pPr>
              <a:buFont typeface="Arial" panose="020B0604020202020204" pitchFamily="34" charset="0"/>
              <a:buChar char="•"/>
            </a:pPr>
            <a:r>
              <a:rPr lang="en-US" sz="2400" dirty="0"/>
              <a:t> </a:t>
            </a:r>
            <a:r>
              <a:rPr lang="en-US" sz="2400" dirty="0" smtClean="0"/>
              <a:t>There should be two or three banks with international orientation, eight to ten banks to operate at a national level and a large number of local banks.</a:t>
            </a:r>
          </a:p>
          <a:p>
            <a:pPr>
              <a:buFont typeface="Arial" panose="020B0604020202020204" pitchFamily="34" charset="0"/>
              <a:buChar char="•"/>
            </a:pPr>
            <a:r>
              <a:rPr lang="en-US" sz="2400" dirty="0"/>
              <a:t> </a:t>
            </a:r>
            <a:r>
              <a:rPr lang="en-US" sz="2400" dirty="0" smtClean="0"/>
              <a:t>It recommended a higher capital adequacy norm of 10%.</a:t>
            </a:r>
          </a:p>
          <a:p>
            <a:pPr>
              <a:buFont typeface="Arial" panose="020B0604020202020204" pitchFamily="34" charset="0"/>
              <a:buChar char="•"/>
            </a:pPr>
            <a:r>
              <a:rPr lang="en-US" sz="2400" dirty="0"/>
              <a:t> </a:t>
            </a:r>
            <a:r>
              <a:rPr lang="en-US" sz="2400" dirty="0" smtClean="0"/>
              <a:t>Credit recovery mechanism should be strengthened.</a:t>
            </a:r>
          </a:p>
          <a:p>
            <a:pPr>
              <a:buFont typeface="Arial" panose="020B0604020202020204" pitchFamily="34" charset="0"/>
              <a:buChar char="•"/>
            </a:pPr>
            <a:r>
              <a:rPr lang="en-US" sz="2400" dirty="0"/>
              <a:t> </a:t>
            </a:r>
            <a:r>
              <a:rPr lang="en-US" sz="2400" dirty="0" smtClean="0"/>
              <a:t>Net non-performing assets should be brought down to 3% by 2002.</a:t>
            </a:r>
          </a:p>
          <a:p>
            <a:pPr>
              <a:buFont typeface="Arial" panose="020B0604020202020204" pitchFamily="34" charset="0"/>
              <a:buChar char="•"/>
            </a:pPr>
            <a:r>
              <a:rPr lang="en-US" sz="2400" dirty="0"/>
              <a:t> </a:t>
            </a:r>
            <a:r>
              <a:rPr lang="en-US" sz="2400" dirty="0" smtClean="0"/>
              <a:t>Rationalization of branches and staff should be done to improve efficiency.</a:t>
            </a:r>
          </a:p>
          <a:p>
            <a:pPr>
              <a:buFont typeface="Arial" panose="020B0604020202020204" pitchFamily="34" charset="0"/>
              <a:buChar char="•"/>
            </a:pPr>
            <a:r>
              <a:rPr lang="en-US" sz="2400" dirty="0"/>
              <a:t> </a:t>
            </a:r>
            <a:r>
              <a:rPr lang="en-US" sz="2400" dirty="0" smtClean="0"/>
              <a:t>There should not be any political interventions in the working of the banks.</a:t>
            </a:r>
          </a:p>
          <a:p>
            <a:pPr>
              <a:buFont typeface="Arial" panose="020B0604020202020204" pitchFamily="34" charset="0"/>
              <a:buChar char="•"/>
            </a:pPr>
            <a:r>
              <a:rPr lang="en-US" sz="2400" dirty="0"/>
              <a:t> </a:t>
            </a:r>
            <a:r>
              <a:rPr lang="en-US" sz="2400" dirty="0" smtClean="0"/>
              <a:t>Private sector banks and foreign banks should be allowed to ensure competition.</a:t>
            </a:r>
          </a:p>
        </p:txBody>
      </p:sp>
    </p:spTree>
    <p:extLst>
      <p:ext uri="{BB962C8B-B14F-4D97-AF65-F5344CB8AC3E}">
        <p14:creationId xmlns:p14="http://schemas.microsoft.com/office/powerpoint/2010/main" val="273889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barn(inVertical)">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barn(inVertical)">
                                      <p:cBhvr>
                                        <p:cTn id="5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normAutofit/>
          </a:bodyPr>
          <a:lstStyle/>
          <a:p>
            <a:pPr marL="0" indent="0">
              <a:buNone/>
            </a:pPr>
            <a:r>
              <a:rPr lang="en-US" sz="2800" dirty="0"/>
              <a:t> Many of these recommendations have been accepted by the govt. and have implemented since October 1998</a:t>
            </a:r>
            <a:r>
              <a:rPr lang="en-US" sz="2800" dirty="0" smtClean="0"/>
              <a:t>.</a:t>
            </a:r>
          </a:p>
          <a:p>
            <a:pPr>
              <a:buFont typeface="Wingdings" panose="05000000000000000000" pitchFamily="2" charset="2"/>
              <a:buChar char="§"/>
            </a:pPr>
            <a:r>
              <a:rPr lang="en-US" sz="2800" dirty="0"/>
              <a:t>  </a:t>
            </a:r>
            <a:r>
              <a:rPr lang="en-US" sz="2800" dirty="0" smtClean="0"/>
              <a:t> Some of them are :</a:t>
            </a:r>
          </a:p>
          <a:p>
            <a:pPr>
              <a:buFont typeface="Wingdings" panose="05000000000000000000" pitchFamily="2" charset="2"/>
              <a:buChar char="§"/>
            </a:pPr>
            <a:r>
              <a:rPr lang="en-US" sz="2800" dirty="0"/>
              <a:t> </a:t>
            </a:r>
            <a:r>
              <a:rPr lang="en-US" sz="2800" dirty="0" smtClean="0"/>
              <a:t>Banks have been advised to introduce flexible interest rate system for all new deposits.</a:t>
            </a:r>
          </a:p>
          <a:p>
            <a:pPr>
              <a:buFont typeface="Wingdings" panose="05000000000000000000" pitchFamily="2" charset="2"/>
              <a:buChar char="§"/>
            </a:pPr>
            <a:r>
              <a:rPr lang="en-US" sz="2800" dirty="0"/>
              <a:t> </a:t>
            </a:r>
            <a:r>
              <a:rPr lang="en-US" sz="2800" dirty="0" smtClean="0"/>
              <a:t>A pilot asset reconstruction company was set up by ICICI to deal with functioning of non-performing assets.</a:t>
            </a:r>
          </a:p>
          <a:p>
            <a:pPr>
              <a:buFont typeface="Wingdings" panose="05000000000000000000" pitchFamily="2" charset="2"/>
              <a:buChar char="§"/>
            </a:pPr>
            <a:r>
              <a:rPr lang="en-US" sz="2800" dirty="0"/>
              <a:t> </a:t>
            </a:r>
            <a:r>
              <a:rPr lang="en-US" sz="2800" dirty="0" smtClean="0"/>
              <a:t>A major-step in the reform process is in the introduction of “ </a:t>
            </a:r>
            <a:r>
              <a:rPr lang="en-US" sz="2800" dirty="0" err="1" smtClean="0"/>
              <a:t>Securitisation</a:t>
            </a:r>
            <a:r>
              <a:rPr lang="en-US" sz="2800" dirty="0" smtClean="0"/>
              <a:t>, Reconstruction of financial assets and Enforcement of Security Interest Act, 2002.” This act helps the banks and financial institutions in dealing with non-performing assets.</a:t>
            </a:r>
          </a:p>
          <a:p>
            <a:pPr>
              <a:buFont typeface="Wingdings" panose="05000000000000000000" pitchFamily="2" charset="2"/>
              <a:buChar char="§"/>
            </a:pPr>
            <a:r>
              <a:rPr lang="en-US" sz="2800" dirty="0"/>
              <a:t> </a:t>
            </a:r>
            <a:r>
              <a:rPr lang="en-US" sz="2800" dirty="0" smtClean="0"/>
              <a:t>A new scheme called “ Prompt Corrective action”, PCA has been introduced for effective supervision by the RBI.</a:t>
            </a:r>
          </a:p>
          <a:p>
            <a:pPr>
              <a:buFont typeface="Wingdings" panose="05000000000000000000" pitchFamily="2" charset="2"/>
              <a:buChar char="§"/>
            </a:pPr>
            <a:endParaRPr lang="en-US" dirty="0"/>
          </a:p>
          <a:p>
            <a:pPr marL="0" indent="0">
              <a:buNone/>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a:buFont typeface="Wingdings" panose="05000000000000000000" pitchFamily="2" charset="2"/>
              <a:buChar char="§"/>
            </a:pPr>
            <a:endParaRPr lang="en-US" dirty="0" smtClean="0"/>
          </a:p>
          <a:p>
            <a:pPr>
              <a:buFont typeface="Wingdings" panose="05000000000000000000" pitchFamily="2" charset="2"/>
              <a:buChar char="§"/>
            </a:pPr>
            <a:endParaRPr lang="en-US" dirty="0"/>
          </a:p>
          <a:p>
            <a:pPr marL="0" indent="0">
              <a:buNone/>
            </a:pPr>
            <a:endParaRPr lang="en-US" dirty="0" smtClean="0"/>
          </a:p>
        </p:txBody>
      </p:sp>
    </p:spTree>
    <p:extLst>
      <p:ext uri="{BB962C8B-B14F-4D97-AF65-F5344CB8AC3E}">
        <p14:creationId xmlns:p14="http://schemas.microsoft.com/office/powerpoint/2010/main" val="58270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pPr>
              <a:buFont typeface="Wingdings" panose="05000000000000000000" pitchFamily="2" charset="2"/>
              <a:buChar char="§"/>
            </a:pPr>
            <a:r>
              <a:rPr lang="en-US" dirty="0"/>
              <a:t> </a:t>
            </a:r>
            <a:r>
              <a:rPr lang="en-US" sz="2400" dirty="0">
                <a:latin typeface="Arial" panose="020B0604020202020204" pitchFamily="34" charset="0"/>
                <a:cs typeface="Arial" panose="020B0604020202020204" pitchFamily="34" charset="0"/>
              </a:rPr>
              <a:t>Technological</a:t>
            </a:r>
            <a:r>
              <a:rPr lang="en-US" sz="2400" dirty="0"/>
              <a:t> developments like electronic clearing service, real time gross settlement, electronic fund transfer, ATMs, use of credit and debit </a:t>
            </a:r>
            <a:r>
              <a:rPr lang="en-US" sz="2400" err="1"/>
              <a:t>cards</a:t>
            </a:r>
            <a:r>
              <a:rPr lang="en-US" sz="2400" smtClean="0"/>
              <a:t>, internet </a:t>
            </a:r>
            <a:r>
              <a:rPr lang="en-US" sz="2400" dirty="0"/>
              <a:t>banking, phone banking etc. have been strengthened to provide diverse and efficient service to the customers.</a:t>
            </a:r>
          </a:p>
          <a:p>
            <a:pPr>
              <a:buFont typeface="Wingdings" panose="05000000000000000000" pitchFamily="2" charset="2"/>
              <a:buChar char="§"/>
            </a:pPr>
            <a:r>
              <a:rPr lang="en-US" sz="2400" dirty="0"/>
              <a:t>Financial inclusion have been given priority through self-help groups, and micro-finance institution.</a:t>
            </a:r>
          </a:p>
          <a:p>
            <a:pPr>
              <a:buFont typeface="Wingdings" panose="05000000000000000000" pitchFamily="2" charset="2"/>
              <a:buChar char="§"/>
            </a:pPr>
            <a:r>
              <a:rPr lang="en-US" sz="2400" dirty="0"/>
              <a:t> Public sector banks have been given more autonomy to improve their efficiency and compete with the private sector efficiency</a:t>
            </a:r>
            <a:r>
              <a:rPr lang="en-US" sz="2400" dirty="0" smtClean="0"/>
              <a:t>.</a:t>
            </a:r>
            <a:endParaRPr lang="en-US" sz="2400" dirty="0"/>
          </a:p>
          <a:p>
            <a:pPr>
              <a:buFont typeface="Wingdings" panose="05000000000000000000" pitchFamily="2" charset="2"/>
              <a:buChar char="§"/>
            </a:pPr>
            <a:r>
              <a:rPr lang="en-US" sz="2400" dirty="0"/>
              <a:t> Detailed guidelines for adoption of global standards, risk management, mergers and amalgamations and universal banking have been issued by the RBI.</a:t>
            </a:r>
          </a:p>
          <a:p>
            <a:pPr>
              <a:buFont typeface="Wingdings" panose="05000000000000000000" pitchFamily="2" charset="2"/>
              <a:buChar char="§"/>
            </a:pPr>
            <a:r>
              <a:rPr lang="en-US" sz="2400" dirty="0"/>
              <a:t>FDI limit in the banking sector has been increased from 49% to 74% and the limit of 10% capital on voting rights has been removed.</a:t>
            </a:r>
          </a:p>
          <a:p>
            <a:pPr>
              <a:buFont typeface="Wingdings" panose="05000000000000000000" pitchFamily="2" charset="2"/>
              <a:buChar char="§"/>
            </a:pPr>
            <a:r>
              <a:rPr lang="en-US" sz="2400" dirty="0"/>
              <a:t> Several measures to improve customer services and prevent money laundering have been initiated by the Central Bank.</a:t>
            </a:r>
          </a:p>
          <a:p>
            <a:endParaRPr lang="en-US" sz="2400" dirty="0"/>
          </a:p>
        </p:txBody>
      </p:sp>
    </p:spTree>
    <p:extLst>
      <p:ext uri="{BB962C8B-B14F-4D97-AF65-F5344CB8AC3E}">
        <p14:creationId xmlns:p14="http://schemas.microsoft.com/office/powerpoint/2010/main" val="329396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50771"/>
          </a:xfrm>
        </p:spPr>
        <p:txBody>
          <a:bodyPr/>
          <a:lstStyle/>
          <a:p>
            <a:r>
              <a:rPr lang="en-US" dirty="0" smtClean="0"/>
              <a:t>Capital Market reforms</a:t>
            </a:r>
            <a:endParaRPr lang="en-US" dirty="0"/>
          </a:p>
        </p:txBody>
      </p:sp>
      <p:sp>
        <p:nvSpPr>
          <p:cNvPr id="3" name="Content Placeholder 2"/>
          <p:cNvSpPr>
            <a:spLocks noGrp="1"/>
          </p:cNvSpPr>
          <p:nvPr>
            <p:ph idx="1"/>
          </p:nvPr>
        </p:nvSpPr>
        <p:spPr>
          <a:xfrm>
            <a:off x="1" y="750771"/>
            <a:ext cx="12192000" cy="6107229"/>
          </a:xfrm>
        </p:spPr>
        <p:txBody>
          <a:bodyPr/>
          <a:lstStyle/>
          <a:p>
            <a:r>
              <a:rPr lang="en-US" dirty="0" smtClean="0"/>
              <a:t> </a:t>
            </a:r>
            <a:r>
              <a:rPr lang="en-US" sz="2400" dirty="0" smtClean="0">
                <a:latin typeface="Arial" panose="020B0604020202020204" pitchFamily="34" charset="0"/>
                <a:cs typeface="Arial" panose="020B0604020202020204" pitchFamily="34" charset="0"/>
              </a:rPr>
              <a:t>The purpose and aims of SEBI are:</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Regulating the business in stock markets and other securities markets.</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Regulating the work of stockbrokers and other intermediaries.</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Preventing unfair practices  in the capital markets.</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Regulating takeover companies and acquisitions of shares.</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Regulating the working of mutual funds etc.</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Preventing insider trading in securities.</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Promoting investors’ education and training of intermediaries of securities of market.</a:t>
            </a:r>
          </a:p>
          <a:p>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Regulating and promoting to self-regulatory organizations.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93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ipe(down)">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 calcmode="lin" valueType="num">
                                      <p:cBhvr additive="base">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r>
              <a:rPr lang="en-US" dirty="0" smtClean="0"/>
              <a:t> </a:t>
            </a:r>
            <a:r>
              <a:rPr lang="en-US" sz="2400" dirty="0" smtClean="0"/>
              <a:t>The steps taken by SEBI for capital market development are as follows:</a:t>
            </a:r>
          </a:p>
          <a:p>
            <a:r>
              <a:rPr lang="en-US" sz="2400" dirty="0"/>
              <a:t> </a:t>
            </a:r>
            <a:r>
              <a:rPr lang="en-US" sz="2400" dirty="0" smtClean="0"/>
              <a:t>A detailed </a:t>
            </a:r>
            <a:r>
              <a:rPr lang="en-US" sz="2400" dirty="0" smtClean="0"/>
              <a:t>program </a:t>
            </a:r>
            <a:r>
              <a:rPr lang="en-US" sz="2400" dirty="0" smtClean="0"/>
              <a:t>has been drawn by SEBI to inspect stock exchanges and mutual funds.</a:t>
            </a:r>
          </a:p>
          <a:p>
            <a:r>
              <a:rPr lang="en-US" sz="2400" dirty="0"/>
              <a:t> </a:t>
            </a:r>
            <a:r>
              <a:rPr lang="en-US" sz="2400" dirty="0" smtClean="0"/>
              <a:t>Prudential norms have been laid down for right issues and advertisement code, has been put in place so that advertisements are fair and do not mislead the investors.</a:t>
            </a:r>
          </a:p>
          <a:p>
            <a:r>
              <a:rPr lang="en-US" sz="2400" dirty="0"/>
              <a:t> </a:t>
            </a:r>
            <a:r>
              <a:rPr lang="en-US" sz="2400" dirty="0" smtClean="0"/>
              <a:t>A certificate from SEBI is must for any person to function as a  broker or sub-broker.</a:t>
            </a:r>
          </a:p>
          <a:p>
            <a:r>
              <a:rPr lang="en-US" sz="2400" dirty="0"/>
              <a:t> </a:t>
            </a:r>
            <a:r>
              <a:rPr lang="en-US" sz="2400" dirty="0" smtClean="0"/>
              <a:t>Merchant banking has been brought under control by SEBI. </a:t>
            </a:r>
          </a:p>
          <a:p>
            <a:r>
              <a:rPr lang="en-US" sz="2400" dirty="0"/>
              <a:t> </a:t>
            </a:r>
            <a:r>
              <a:rPr lang="en-US" sz="2400" dirty="0" smtClean="0"/>
              <a:t>To prevent inside trading, detailed guidelines have been issued. </a:t>
            </a:r>
          </a:p>
          <a:p>
            <a:r>
              <a:rPr lang="en-US" sz="2400" dirty="0"/>
              <a:t> </a:t>
            </a:r>
            <a:r>
              <a:rPr lang="en-US" sz="2400" dirty="0" smtClean="0"/>
              <a:t>Proper rules and regulations have been formulated to regulate the growth of mutual funds.</a:t>
            </a:r>
          </a:p>
          <a:p>
            <a:r>
              <a:rPr lang="en-US" sz="2400" dirty="0"/>
              <a:t> </a:t>
            </a:r>
            <a:r>
              <a:rPr lang="en-US" sz="2400" dirty="0" smtClean="0"/>
              <a:t>Proper guidelines for companies to access the capital market have also been issued.</a:t>
            </a:r>
          </a:p>
        </p:txBody>
      </p:sp>
    </p:spTree>
    <p:extLst>
      <p:ext uri="{BB962C8B-B14F-4D97-AF65-F5344CB8AC3E}">
        <p14:creationId xmlns:p14="http://schemas.microsoft.com/office/powerpoint/2010/main" val="237984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Vertic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wipe(down)">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barn(inVertical)">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barn(inVertical)">
                                      <p:cBhvr>
                                        <p:cTn id="41" dur="500"/>
                                        <p:tgtEl>
                                          <p:spTgt spid="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wipe(down)">
                                      <p:cBhvr>
                                        <p:cTn id="4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r>
              <a:rPr lang="en-US" dirty="0"/>
              <a:t> </a:t>
            </a:r>
            <a:r>
              <a:rPr lang="en-US" sz="2400" dirty="0"/>
              <a:t>SEBI advised all stock exchanges in 1997 to set-up clearing houses or corporations to generate confidence among the investors. </a:t>
            </a:r>
          </a:p>
          <a:p>
            <a:r>
              <a:rPr lang="en-US" sz="2400" dirty="0"/>
              <a:t>  The process </a:t>
            </a:r>
            <a:r>
              <a:rPr lang="en-US" sz="2400" dirty="0" smtClean="0"/>
              <a:t>dematerialization </a:t>
            </a:r>
            <a:r>
              <a:rPr lang="en-US" sz="2400" dirty="0"/>
              <a:t>of securities has also been actively encouraged by SEBI.</a:t>
            </a:r>
          </a:p>
          <a:p>
            <a:r>
              <a:rPr lang="en-US" sz="2400" dirty="0"/>
              <a:t>  It also facilitates the companies to buy back their shares subject to certain regulations. </a:t>
            </a:r>
          </a:p>
          <a:p>
            <a:r>
              <a:rPr lang="en-US" sz="2400" dirty="0"/>
              <a:t> It has given freedom to companies to determine the par value of shares to encourage </a:t>
            </a:r>
            <a:r>
              <a:rPr lang="en-US" sz="2400" dirty="0" smtClean="0"/>
              <a:t>initial </a:t>
            </a:r>
            <a:r>
              <a:rPr lang="en-US" sz="2400" dirty="0"/>
              <a:t>public offers.</a:t>
            </a:r>
          </a:p>
          <a:p>
            <a:r>
              <a:rPr lang="en-US" sz="2400" dirty="0"/>
              <a:t> A number of measures to </a:t>
            </a:r>
            <a:r>
              <a:rPr lang="en-US" sz="2400" dirty="0" smtClean="0"/>
              <a:t>strengthen  </a:t>
            </a:r>
            <a:r>
              <a:rPr lang="en-US" sz="2400" dirty="0"/>
              <a:t>investors’ confidence in the secondary </a:t>
            </a:r>
            <a:r>
              <a:rPr lang="en-US" sz="2400" dirty="0" smtClean="0"/>
              <a:t>market </a:t>
            </a:r>
            <a:r>
              <a:rPr lang="en-US" sz="2400" dirty="0"/>
              <a:t>have been implemented.</a:t>
            </a:r>
          </a:p>
          <a:p>
            <a:r>
              <a:rPr lang="en-US" sz="2400" dirty="0" smtClean="0"/>
              <a:t> To ensure safety and security of transactions via the internet SEBI has prescribed minimum technical standards to be followed by all stock changes.</a:t>
            </a:r>
          </a:p>
          <a:p>
            <a:r>
              <a:rPr lang="en-US" sz="2400" dirty="0"/>
              <a:t> </a:t>
            </a:r>
            <a:r>
              <a:rPr lang="en-US" sz="2400" dirty="0" smtClean="0"/>
              <a:t>In 1998, SEBI advised investors to exercise a great degree of caution while investing in planation companies.</a:t>
            </a:r>
          </a:p>
          <a:p>
            <a:r>
              <a:rPr lang="en-US" sz="2400" dirty="0"/>
              <a:t> </a:t>
            </a:r>
            <a:r>
              <a:rPr lang="en-US" sz="2400" dirty="0" smtClean="0"/>
              <a:t>Compulsory rolling settlement in 10 select scripts was introduced in 2000</a:t>
            </a:r>
            <a:r>
              <a:rPr lang="en-US" dirty="0" smtClean="0"/>
              <a:t>. </a:t>
            </a:r>
            <a:endParaRPr lang="en-US" dirty="0"/>
          </a:p>
        </p:txBody>
      </p:sp>
    </p:spTree>
    <p:extLst>
      <p:ext uri="{BB962C8B-B14F-4D97-AF65-F5344CB8AC3E}">
        <p14:creationId xmlns:p14="http://schemas.microsoft.com/office/powerpoint/2010/main" val="57795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wipe(down)">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192000" cy="6858000"/>
          </a:xfrm>
        </p:spPr>
        <p:txBody>
          <a:bodyPr/>
          <a:lstStyle/>
          <a:p>
            <a:r>
              <a:rPr lang="en-US" dirty="0" smtClean="0"/>
              <a:t> </a:t>
            </a:r>
            <a:r>
              <a:rPr lang="en-US" sz="2800" dirty="0" smtClean="0">
                <a:latin typeface="Arial" panose="020B0604020202020204" pitchFamily="34" charset="0"/>
                <a:cs typeface="Arial" panose="020B0604020202020204" pitchFamily="34" charset="0"/>
              </a:rPr>
              <a:t>To strengthen the govt. securities market the following steps were initiated:</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The auction system for the sale of govt. </a:t>
            </a:r>
            <a:r>
              <a:rPr lang="en-US" sz="2800" dirty="0" smtClean="0">
                <a:latin typeface="Arial" panose="020B0604020202020204" pitchFamily="34" charset="0"/>
                <a:cs typeface="Arial" panose="020B0604020202020204" pitchFamily="34" charset="0"/>
              </a:rPr>
              <a:t>securities </a:t>
            </a:r>
            <a:r>
              <a:rPr lang="en-US" sz="2800" dirty="0" smtClean="0">
                <a:latin typeface="Arial" panose="020B0604020202020204" pitchFamily="34" charset="0"/>
                <a:cs typeface="Arial" panose="020B0604020202020204" pitchFamily="34" charset="0"/>
              </a:rPr>
              <a:t>was introduced.</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The Security Trading Corporation of India (STCI) was established to develop a secondary market in govt. securities.</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Till 1997, ad hoc treasury bills were used for automatic </a:t>
            </a:r>
            <a:r>
              <a:rPr lang="en-US" sz="2800" dirty="0" err="1" smtClean="0">
                <a:latin typeface="Arial" panose="020B0604020202020204" pitchFamily="34" charset="0"/>
                <a:cs typeface="Arial" panose="020B0604020202020204" pitchFamily="34" charset="0"/>
              </a:rPr>
              <a:t>monetisation</a:t>
            </a:r>
            <a:r>
              <a:rPr lang="en-US" sz="2800" dirty="0" smtClean="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of the govt.’s budget deficit.</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RBI has started providing liquidity support to mutual funds for investing in govt. securities.</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Foreign institutional investors with 100% debt funds were allowed to invest in govt. securities and treasury bills.</a:t>
            </a:r>
          </a:p>
          <a:p>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The interest income of the govt. securities was </a:t>
            </a:r>
            <a:r>
              <a:rPr lang="en-US" sz="2800" dirty="0" smtClean="0">
                <a:latin typeface="Arial" panose="020B0604020202020204" pitchFamily="34" charset="0"/>
                <a:cs typeface="Arial" panose="020B0604020202020204" pitchFamily="34" charset="0"/>
              </a:rPr>
              <a:t>exempted </a:t>
            </a:r>
            <a:r>
              <a:rPr lang="en-US" sz="2800" dirty="0" smtClean="0">
                <a:latin typeface="Arial" panose="020B0604020202020204" pitchFamily="34" charset="0"/>
                <a:cs typeface="Arial" panose="020B0604020202020204" pitchFamily="34" charset="0"/>
              </a:rPr>
              <a:t>from the provision of </a:t>
            </a:r>
            <a:r>
              <a:rPr lang="en-US" sz="2800" dirty="0" smtClean="0">
                <a:latin typeface="Arial" panose="020B0604020202020204" pitchFamily="34" charset="0"/>
                <a:cs typeface="Arial" panose="020B0604020202020204" pitchFamily="34" charset="0"/>
              </a:rPr>
              <a:t>Tax </a:t>
            </a:r>
            <a:r>
              <a:rPr lang="en-US" sz="2800" dirty="0" smtClean="0">
                <a:latin typeface="Arial" panose="020B0604020202020204" pitchFamily="34" charset="0"/>
                <a:cs typeface="Arial" panose="020B0604020202020204" pitchFamily="34" charset="0"/>
              </a:rPr>
              <a:t>Deducted at Source (TDS).</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788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5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wipe(down)">
                                      <p:cBhvr>
                                        <p:cTn id="4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73256"/>
            <a:ext cx="9404723" cy="298382"/>
          </a:xfrm>
        </p:spPr>
        <p:txBody>
          <a:bodyPr/>
          <a:lstStyle/>
          <a:p>
            <a:endParaRPr lang="en-US" dirty="0"/>
          </a:p>
        </p:txBody>
      </p:sp>
      <p:sp>
        <p:nvSpPr>
          <p:cNvPr id="3" name="Content Placeholder 2"/>
          <p:cNvSpPr>
            <a:spLocks noGrp="1"/>
          </p:cNvSpPr>
          <p:nvPr>
            <p:ph idx="1"/>
          </p:nvPr>
        </p:nvSpPr>
        <p:spPr>
          <a:xfrm>
            <a:off x="342916" y="616017"/>
            <a:ext cx="11515408" cy="5871410"/>
          </a:xfrm>
        </p:spPr>
        <p:txBody>
          <a:bodyPr>
            <a:normAutofit/>
          </a:bodyPr>
          <a:lstStyle/>
          <a:p>
            <a:r>
              <a:rPr lang="en-US" sz="2400" dirty="0" smtClean="0">
                <a:latin typeface="Arial" panose="020B0604020202020204" pitchFamily="34" charset="0"/>
                <a:cs typeface="Arial" panose="020B0604020202020204" pitchFamily="34" charset="0"/>
              </a:rPr>
              <a:t>NSE was established in 1992. It was different from the other exchanges. It had cutting aid technological tools using satellite communication for computerized trading, and was not established by brokers, thus free from brokers’ influence. It introduced T+2 rolling settlements, which was adopted by all stock exchanges.</a:t>
            </a:r>
          </a:p>
          <a:p>
            <a:r>
              <a:rPr lang="en-US" sz="2400" dirty="0" smtClean="0">
                <a:latin typeface="Arial" panose="020B0604020202020204" pitchFamily="34" charset="0"/>
                <a:cs typeface="Arial" panose="020B0604020202020204" pitchFamily="34" charset="0"/>
              </a:rPr>
              <a:t>National Securities Clearing Corporation was established in 1996 to act as settlement agent of NSE, acting as counterparty </a:t>
            </a:r>
            <a:r>
              <a:rPr lang="en-US" sz="2400" dirty="0" err="1" smtClean="0">
                <a:latin typeface="Arial" panose="020B0604020202020204" pitchFamily="34" charset="0"/>
                <a:cs typeface="Arial" panose="020B0604020202020204" pitchFamily="34" charset="0"/>
              </a:rPr>
              <a:t>gurrantor</a:t>
            </a:r>
            <a:r>
              <a:rPr lang="en-US" sz="2400" dirty="0" smtClean="0">
                <a:latin typeface="Arial" panose="020B0604020202020204" pitchFamily="34" charset="0"/>
                <a:cs typeface="Arial" panose="020B0604020202020204" pitchFamily="34" charset="0"/>
              </a:rPr>
              <a:t> to investors</a:t>
            </a:r>
          </a:p>
          <a:p>
            <a:r>
              <a:rPr lang="en-US" sz="2400" dirty="0" err="1" smtClean="0">
                <a:latin typeface="Arial" panose="020B0604020202020204" pitchFamily="34" charset="0"/>
                <a:cs typeface="Arial" panose="020B0604020202020204" pitchFamily="34" charset="0"/>
              </a:rPr>
              <a:t>Dematerialisation</a:t>
            </a:r>
            <a:r>
              <a:rPr lang="en-US" sz="2400" dirty="0" smtClean="0">
                <a:latin typeface="Arial" panose="020B0604020202020204" pitchFamily="34" charset="0"/>
                <a:cs typeface="Arial" panose="020B0604020202020204" pitchFamily="34" charset="0"/>
              </a:rPr>
              <a:t> of securities started in 1996 with setting up of CDSL and NSDL</a:t>
            </a:r>
          </a:p>
          <a:p>
            <a:r>
              <a:rPr lang="en-US" sz="2400" dirty="0" smtClean="0">
                <a:latin typeface="Arial" panose="020B0604020202020204" pitchFamily="34" charset="0"/>
                <a:cs typeface="Arial" panose="020B0604020202020204" pitchFamily="34" charset="0"/>
              </a:rPr>
              <a:t>OTCEI established in 1996 was an electronic exchange where companies unlisted in other regular stock exchanges were established here. SMEs could access capital markets here.</a:t>
            </a:r>
          </a:p>
          <a:p>
            <a:r>
              <a:rPr lang="en-US" sz="2400" dirty="0" smtClean="0">
                <a:latin typeface="Arial" panose="020B0604020202020204" pitchFamily="34" charset="0"/>
                <a:cs typeface="Arial" panose="020B0604020202020204" pitchFamily="34" charset="0"/>
              </a:rPr>
              <a:t>Introduction of credit rating agencies, venture capital funds, derivatives strengthened capital markets.</a:t>
            </a:r>
          </a:p>
          <a:p>
            <a:r>
              <a:rPr lang="en-US" sz="2400" dirty="0" smtClean="0">
                <a:latin typeface="Arial" panose="020B0604020202020204" pitchFamily="34" charset="0"/>
                <a:cs typeface="Arial" panose="020B0604020202020204" pitchFamily="34" charset="0"/>
              </a:rPr>
              <a:t>CCIL established in 2001, is a settlement agent for various deals in capital and money markets </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2590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258" y="885524"/>
            <a:ext cx="11623308" cy="5320314"/>
          </a:xfrm>
        </p:spPr>
        <p:txBody>
          <a:bodyPr/>
          <a:lstStyle/>
          <a:p>
            <a:r>
              <a:rPr lang="en-US" dirty="0" smtClean="0"/>
              <a:t>Financial system may be divided operationally into the following </a:t>
            </a:r>
          </a:p>
          <a:p>
            <a:r>
              <a:rPr lang="en-US" dirty="0"/>
              <a:t> </a:t>
            </a:r>
            <a:r>
              <a:rPr lang="en-US" dirty="0" smtClean="0"/>
              <a:t>        a) Financial Institutions</a:t>
            </a:r>
          </a:p>
          <a:p>
            <a:r>
              <a:rPr lang="en-US" dirty="0"/>
              <a:t> </a:t>
            </a:r>
            <a:r>
              <a:rPr lang="en-US" dirty="0" smtClean="0"/>
              <a:t>        b) Financial instruments</a:t>
            </a:r>
          </a:p>
          <a:p>
            <a:r>
              <a:rPr lang="en-US" dirty="0"/>
              <a:t> </a:t>
            </a:r>
            <a:r>
              <a:rPr lang="en-US" dirty="0" smtClean="0"/>
              <a:t>        c) Financial markets</a:t>
            </a:r>
          </a:p>
          <a:p>
            <a:r>
              <a:rPr lang="en-US" dirty="0"/>
              <a:t>a</a:t>
            </a:r>
            <a:r>
              <a:rPr lang="en-US" dirty="0" smtClean="0"/>
              <a:t>) Fin. Institutions may be subdivided into Banks, NBFCs, DIs, Intermediaries, </a:t>
            </a:r>
          </a:p>
          <a:p>
            <a:r>
              <a:rPr lang="en-US" dirty="0"/>
              <a:t>b</a:t>
            </a:r>
            <a:r>
              <a:rPr lang="en-US" dirty="0" smtClean="0"/>
              <a:t>) Financial Instruments may be broadly subdivided into Money market (organized / unorganized), capital market (primary / secondary), Insurance markets (life / non life), </a:t>
            </a:r>
            <a:r>
              <a:rPr lang="en-US" dirty="0" err="1" smtClean="0"/>
              <a:t>etc</a:t>
            </a:r>
            <a:endParaRPr lang="en-US" dirty="0" smtClean="0"/>
          </a:p>
          <a:p>
            <a:r>
              <a:rPr lang="en-US" dirty="0" smtClean="0"/>
              <a:t>c) Financial instruments may be equity, debt, CDs, CPs, derivatives, IRS, FRAs, demand deposits, term deposits, loans, advances, Forex </a:t>
            </a:r>
            <a:endParaRPr lang="en-US" dirty="0"/>
          </a:p>
        </p:txBody>
      </p:sp>
    </p:spTree>
    <p:extLst>
      <p:ext uri="{BB962C8B-B14F-4D97-AF65-F5344CB8AC3E}">
        <p14:creationId xmlns:p14="http://schemas.microsoft.com/office/powerpoint/2010/main" val="60938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wipe(down)">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1000"/>
                                        <p:tgtEl>
                                          <p:spTgt spid="3">
                                            <p:txEl>
                                              <p:pRg st="6" end="6"/>
                                            </p:txEl>
                                          </p:spTgt>
                                        </p:tgtEl>
                                      </p:cBhvr>
                                    </p:animEffect>
                                    <p:anim calcmode="lin" valueType="num">
                                      <p:cBhvr>
                                        <p:cTn id="4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317303"/>
          </a:xfrm>
        </p:spPr>
        <p:txBody>
          <a:bodyPr/>
          <a:lstStyle/>
          <a:p>
            <a:endParaRPr lang="en-US" dirty="0"/>
          </a:p>
        </p:txBody>
      </p:sp>
      <p:sp>
        <p:nvSpPr>
          <p:cNvPr id="3" name="Content Placeholder 2"/>
          <p:cNvSpPr>
            <a:spLocks noGrp="1"/>
          </p:cNvSpPr>
          <p:nvPr>
            <p:ph idx="1"/>
          </p:nvPr>
        </p:nvSpPr>
        <p:spPr>
          <a:xfrm>
            <a:off x="294790" y="1177019"/>
            <a:ext cx="11746414" cy="5474038"/>
          </a:xfrm>
        </p:spPr>
        <p:txBody>
          <a:bodyPr>
            <a:normAutofit/>
          </a:bodyPr>
          <a:lstStyle/>
          <a:p>
            <a:r>
              <a:rPr lang="en-US" sz="2400" dirty="0" smtClean="0">
                <a:latin typeface="Arial" panose="020B0604020202020204" pitchFamily="34" charset="0"/>
                <a:cs typeface="Arial" panose="020B0604020202020204" pitchFamily="34" charset="0"/>
              </a:rPr>
              <a:t>Conclusion</a:t>
            </a:r>
          </a:p>
          <a:p>
            <a:r>
              <a:rPr lang="en-US" sz="2400" dirty="0" smtClean="0">
                <a:latin typeface="Arial" panose="020B0604020202020204" pitchFamily="34" charset="0"/>
                <a:cs typeface="Arial" panose="020B0604020202020204" pitchFamily="34" charset="0"/>
              </a:rPr>
              <a:t>The capital markets in India is one of the dynamic markets for investment and raising finance. The venture capital funds and private equity (PE) funds are very active. IPOs have seen a rise over the years. Foreign funds has been allowed to participate. One of the important pillars responsible for the development is transparency, credibility, security/ safety, and faster settlements with counterparty guarantees. Active regulators with technology adoption has resulted in  development of promising capital markets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41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7776"/>
          </a:xfrm>
        </p:spPr>
        <p:txBody>
          <a:bodyPr>
            <a:normAutofit fontScale="90000"/>
          </a:bodyPr>
          <a:lstStyle/>
          <a:p>
            <a:endParaRPr lang="en-US" dirty="0"/>
          </a:p>
        </p:txBody>
      </p:sp>
      <p:sp>
        <p:nvSpPr>
          <p:cNvPr id="3" name="Content Placeholder 2"/>
          <p:cNvSpPr>
            <a:spLocks noGrp="1"/>
          </p:cNvSpPr>
          <p:nvPr>
            <p:ph idx="1"/>
          </p:nvPr>
        </p:nvSpPr>
        <p:spPr>
          <a:xfrm>
            <a:off x="337685" y="1180731"/>
            <a:ext cx="11636141" cy="5383697"/>
          </a:xfrm>
        </p:spPr>
        <p:txBody>
          <a:bodyPr/>
          <a:lstStyle/>
          <a:p>
            <a:r>
              <a:rPr lang="en-US" dirty="0" smtClean="0"/>
              <a:t>Financial institutions</a:t>
            </a:r>
          </a:p>
          <a:p>
            <a:r>
              <a:rPr lang="en-US" dirty="0" smtClean="0"/>
              <a:t>The financial system starts with mobilization of savings which is achieved by garnering deposits either demand or term deposits. The demand deposits are garnered by banks only, calling for stricter supervision. The term deposits are </a:t>
            </a:r>
            <a:r>
              <a:rPr lang="en-US" dirty="0" err="1" smtClean="0"/>
              <a:t>mobilised</a:t>
            </a:r>
            <a:r>
              <a:rPr lang="en-US" dirty="0" smtClean="0"/>
              <a:t> through a variety of instruments like FDR, CP CD </a:t>
            </a:r>
            <a:r>
              <a:rPr lang="en-US" dirty="0" err="1" smtClean="0"/>
              <a:t>etc</a:t>
            </a:r>
            <a:r>
              <a:rPr lang="en-US" dirty="0" smtClean="0"/>
              <a:t> </a:t>
            </a:r>
          </a:p>
          <a:p>
            <a:r>
              <a:rPr lang="en-US" dirty="0" smtClean="0"/>
              <a:t>The deposits  garnered  by banks are utilized in variety of ways like loans, advances for both consumption and further production </a:t>
            </a:r>
          </a:p>
          <a:p>
            <a:r>
              <a:rPr lang="en-US" dirty="0" smtClean="0"/>
              <a:t>The banks are sole  creators of credit but NBFCs are providers of credit. Banks are an important source of funds for the NBFCs</a:t>
            </a:r>
          </a:p>
          <a:p>
            <a:r>
              <a:rPr lang="en-US" dirty="0" smtClean="0"/>
              <a:t>Some of the deposits find way to investment options to earn a better rate of return. The institutions  that are dealing with it are insurance companies, mutual funds.</a:t>
            </a:r>
          </a:p>
          <a:p>
            <a:endParaRPr lang="en-US" dirty="0"/>
          </a:p>
        </p:txBody>
      </p:sp>
    </p:spTree>
    <p:extLst>
      <p:ext uri="{BB962C8B-B14F-4D97-AF65-F5344CB8AC3E}">
        <p14:creationId xmlns:p14="http://schemas.microsoft.com/office/powerpoint/2010/main" val="309287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1000"/>
                                        <p:tgtEl>
                                          <p:spTgt spid="3">
                                            <p:txEl>
                                              <p:pRg st="4" end="4"/>
                                            </p:txEl>
                                          </p:spTgt>
                                        </p:tgtEl>
                                      </p:cBhvr>
                                    </p:animEffect>
                                    <p:anim calcmode="lin" valueType="num">
                                      <p:cBhvr>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58900"/>
          </a:xfrm>
        </p:spPr>
        <p:txBody>
          <a:bodyPr>
            <a:normAutofit fontScale="90000"/>
          </a:bodyPr>
          <a:lstStyle/>
          <a:p>
            <a:r>
              <a:rPr lang="en-US" dirty="0" smtClean="0"/>
              <a:t>Financial Markets</a:t>
            </a:r>
            <a:endParaRPr lang="en-US" dirty="0"/>
          </a:p>
        </p:txBody>
      </p:sp>
      <p:sp>
        <p:nvSpPr>
          <p:cNvPr id="3" name="Content Placeholder 2"/>
          <p:cNvSpPr>
            <a:spLocks noGrp="1"/>
          </p:cNvSpPr>
          <p:nvPr>
            <p:ph idx="1"/>
          </p:nvPr>
        </p:nvSpPr>
        <p:spPr>
          <a:xfrm>
            <a:off x="318434" y="1055604"/>
            <a:ext cx="11674643" cy="5605078"/>
          </a:xfrm>
        </p:spPr>
        <p:txBody>
          <a:bodyPr>
            <a:normAutofit fontScale="92500"/>
          </a:bodyPr>
          <a:lstStyle/>
          <a:p>
            <a:r>
              <a:rPr lang="en-US" sz="2400" dirty="0" smtClean="0">
                <a:latin typeface="Arial" panose="020B0604020202020204" pitchFamily="34" charset="0"/>
                <a:cs typeface="Arial" panose="020B0604020202020204" pitchFamily="34" charset="0"/>
              </a:rPr>
              <a:t>There are broadly 2 types of financial markets: money markets and capital markets</a:t>
            </a:r>
          </a:p>
          <a:p>
            <a:r>
              <a:rPr lang="en-US" sz="2400" dirty="0" smtClean="0">
                <a:latin typeface="Arial" panose="020B0604020202020204" pitchFamily="34" charset="0"/>
                <a:cs typeface="Arial" panose="020B0604020202020204" pitchFamily="34" charset="0"/>
              </a:rPr>
              <a:t>Money market deals with short term transactions ranging from 1 day to 14 days. The government is the dominant player, others being corporates and small traders. Liquidity mismatches are generally taken care by money market. Excess funds with the banks are utilized for a short term and interest is earned. Usually transactions are of huge value. Pricing is determined by forces of demand and supply. </a:t>
            </a:r>
            <a:r>
              <a:rPr lang="en-US" sz="2400" dirty="0" err="1" smtClean="0">
                <a:latin typeface="Arial" panose="020B0604020202020204" pitchFamily="34" charset="0"/>
                <a:cs typeface="Arial" panose="020B0604020202020204" pitchFamily="34" charset="0"/>
              </a:rPr>
              <a:t>Eg</a:t>
            </a:r>
            <a:r>
              <a:rPr lang="en-US" sz="2400" dirty="0" smtClean="0">
                <a:latin typeface="Arial" panose="020B0604020202020204" pitchFamily="34" charset="0"/>
                <a:cs typeface="Arial" panose="020B0604020202020204" pitchFamily="34" charset="0"/>
              </a:rPr>
              <a:t> In the time from 15</a:t>
            </a:r>
            <a:r>
              <a:rPr lang="en-US" sz="2400" baseline="30000" dirty="0" smtClean="0">
                <a:latin typeface="Arial" panose="020B0604020202020204" pitchFamily="34" charset="0"/>
                <a:cs typeface="Arial" panose="020B0604020202020204" pitchFamily="34" charset="0"/>
              </a:rPr>
              <a:t>th</a:t>
            </a:r>
            <a:r>
              <a:rPr lang="en-US" sz="2400" dirty="0" smtClean="0">
                <a:latin typeface="Arial" panose="020B0604020202020204" pitchFamily="34" charset="0"/>
                <a:cs typeface="Arial" panose="020B0604020202020204" pitchFamily="34" charset="0"/>
              </a:rPr>
              <a:t> March to 31</a:t>
            </a:r>
            <a:r>
              <a:rPr lang="en-US" sz="2400" baseline="30000" dirty="0" smtClean="0">
                <a:latin typeface="Arial" panose="020B0604020202020204" pitchFamily="34" charset="0"/>
                <a:cs typeface="Arial" panose="020B0604020202020204" pitchFamily="34" charset="0"/>
              </a:rPr>
              <a:t>st</a:t>
            </a:r>
            <a:r>
              <a:rPr lang="en-US" sz="2400" dirty="0" smtClean="0">
                <a:latin typeface="Arial" panose="020B0604020202020204" pitchFamily="34" charset="0"/>
                <a:cs typeface="Arial" panose="020B0604020202020204" pitchFamily="34" charset="0"/>
              </a:rPr>
              <a:t> the rates move upward as overall liquidity in the market is squeezed due to payment of advance tax by corporates. RBI is the regulator</a:t>
            </a:r>
          </a:p>
          <a:p>
            <a:r>
              <a:rPr lang="en-US" sz="2400" dirty="0" smtClean="0">
                <a:latin typeface="Arial" panose="020B0604020202020204" pitchFamily="34" charset="0"/>
                <a:cs typeface="Arial" panose="020B0604020202020204" pitchFamily="34" charset="0"/>
              </a:rPr>
              <a:t>Capital market is a vast market dealing with wealth creation in the medium and long term. Both retail and institutions participate as investors. Pricing is determined by risk profiles of investment destination, rather than demand and supply. The capital markets are varied comprising of equity, debt, debentures, CPs and CDs. The source of investment in capital markets is the deposits lying with banks, mutual funds, pension funds, insurance companies, etc. Intermediaries play a key role. Foreign participation is allowed indirectly. There are primary and secondary markets. Capital markets are regulated by SEBI</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263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ircle(in)">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03279"/>
          </a:xfrm>
        </p:spPr>
        <p:txBody>
          <a:bodyPr/>
          <a:lstStyle/>
          <a:p>
            <a:r>
              <a:rPr lang="en-US" dirty="0" smtClean="0"/>
              <a:t>Financial Instruments</a:t>
            </a:r>
            <a:endParaRPr lang="en-US" dirty="0"/>
          </a:p>
        </p:txBody>
      </p:sp>
      <p:sp>
        <p:nvSpPr>
          <p:cNvPr id="3" name="Content Placeholder 2"/>
          <p:cNvSpPr>
            <a:spLocks noGrp="1"/>
          </p:cNvSpPr>
          <p:nvPr>
            <p:ph idx="1"/>
          </p:nvPr>
        </p:nvSpPr>
        <p:spPr>
          <a:xfrm>
            <a:off x="376186" y="1219232"/>
            <a:ext cx="11568765" cy="5335571"/>
          </a:xfrm>
        </p:spPr>
        <p:txBody>
          <a:bodyPr>
            <a:normAutofit fontScale="92500" lnSpcReduction="10000"/>
          </a:bodyPr>
          <a:lstStyle/>
          <a:p>
            <a:r>
              <a:rPr lang="en-US" sz="2400" dirty="0" smtClean="0">
                <a:latin typeface="Arial" panose="020B0604020202020204" pitchFamily="34" charset="0"/>
                <a:cs typeface="Arial" panose="020B0604020202020204" pitchFamily="34" charset="0"/>
              </a:rPr>
              <a:t>The conversion of savings to investments take place through financial instruments</a:t>
            </a:r>
          </a:p>
          <a:p>
            <a:r>
              <a:rPr lang="en-US" sz="2400" dirty="0" smtClean="0">
                <a:latin typeface="Arial" panose="020B0604020202020204" pitchFamily="34" charset="0"/>
                <a:cs typeface="Arial" panose="020B0604020202020204" pitchFamily="34" charset="0"/>
              </a:rPr>
              <a:t>They range from as basic as non interest bearing current accounts of banks to highly complex derivatives, IRS, </a:t>
            </a:r>
            <a:r>
              <a:rPr lang="en-US" sz="2400" dirty="0" err="1" smtClean="0">
                <a:latin typeface="Arial" panose="020B0604020202020204" pitchFamily="34" charset="0"/>
                <a:cs typeface="Arial" panose="020B0604020202020204" pitchFamily="34" charset="0"/>
              </a:rPr>
              <a:t>FRAs,Forex</a:t>
            </a:r>
            <a:r>
              <a:rPr lang="en-US" sz="2400" dirty="0" smtClean="0">
                <a:latin typeface="Arial" panose="020B0604020202020204" pitchFamily="34" charset="0"/>
                <a:cs typeface="Arial" panose="020B0604020202020204" pitchFamily="34" charset="0"/>
              </a:rPr>
              <a:t>  SWAPs, </a:t>
            </a:r>
            <a:r>
              <a:rPr lang="en-US" sz="2400" dirty="0" err="1" smtClean="0">
                <a:latin typeface="Arial" panose="020B0604020202020204" pitchFamily="34" charset="0"/>
                <a:cs typeface="Arial" panose="020B0604020202020204" pitchFamily="34" charset="0"/>
              </a:rPr>
              <a:t>etc</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The savings and current account are </a:t>
            </a:r>
            <a:r>
              <a:rPr lang="en-US" sz="2400" dirty="0" err="1" smtClean="0">
                <a:latin typeface="Arial" panose="020B0604020202020204" pitchFamily="34" charset="0"/>
                <a:cs typeface="Arial" panose="020B0604020202020204" pitchFamily="34" charset="0"/>
              </a:rPr>
              <a:t>withdrawable</a:t>
            </a:r>
            <a:r>
              <a:rPr lang="en-US" sz="2400" dirty="0" smtClean="0">
                <a:latin typeface="Arial" panose="020B0604020202020204" pitchFamily="34" charset="0"/>
                <a:cs typeface="Arial" panose="020B0604020202020204" pitchFamily="34" charset="0"/>
              </a:rPr>
              <a:t> on demand but PPF a/</a:t>
            </a:r>
            <a:r>
              <a:rPr lang="en-US" sz="2400" dirty="0" err="1" smtClean="0">
                <a:latin typeface="Arial" panose="020B0604020202020204" pitchFamily="34" charset="0"/>
                <a:cs typeface="Arial" panose="020B0604020202020204" pitchFamily="34" charset="0"/>
              </a:rPr>
              <a:t>cs</a:t>
            </a:r>
            <a:r>
              <a:rPr lang="en-US" sz="2400" dirty="0" smtClean="0">
                <a:latin typeface="Arial" panose="020B0604020202020204" pitchFamily="34" charset="0"/>
                <a:cs typeface="Arial" panose="020B0604020202020204" pitchFamily="34" charset="0"/>
              </a:rPr>
              <a:t> and investment in insurance ranges from 15 to 20 years.</a:t>
            </a:r>
          </a:p>
          <a:p>
            <a:r>
              <a:rPr lang="en-US" sz="2400" dirty="0" smtClean="0">
                <a:latin typeface="Arial" panose="020B0604020202020204" pitchFamily="34" charset="0"/>
                <a:cs typeface="Arial" panose="020B0604020202020204" pitchFamily="34" charset="0"/>
              </a:rPr>
              <a:t>The instruments are available both for individual retail investments and also pooled investments.</a:t>
            </a:r>
          </a:p>
          <a:p>
            <a:r>
              <a:rPr lang="en-US" sz="2400" dirty="0" smtClean="0">
                <a:latin typeface="Arial" panose="020B0604020202020204" pitchFamily="34" charset="0"/>
                <a:cs typeface="Arial" panose="020B0604020202020204" pitchFamily="34" charset="0"/>
              </a:rPr>
              <a:t>The taxation treatments are equally varied, with indexation benefits being given to long term capital instruments. </a:t>
            </a:r>
          </a:p>
          <a:p>
            <a:r>
              <a:rPr lang="en-US" sz="2400" dirty="0" smtClean="0">
                <a:latin typeface="Arial" panose="020B0604020202020204" pitchFamily="34" charset="0"/>
                <a:cs typeface="Arial" panose="020B0604020202020204" pitchFamily="34" charset="0"/>
              </a:rPr>
              <a:t>The primary markets and secondary markets offer ample investment </a:t>
            </a:r>
            <a:r>
              <a:rPr lang="en-US" sz="2400" dirty="0" err="1" smtClean="0">
                <a:latin typeface="Arial" panose="020B0604020202020204" pitchFamily="34" charset="0"/>
                <a:cs typeface="Arial" panose="020B0604020202020204" pitchFamily="34" charset="0"/>
              </a:rPr>
              <a:t>oppurtinities</a:t>
            </a:r>
            <a:r>
              <a:rPr lang="en-US" sz="2400" dirty="0" smtClean="0">
                <a:latin typeface="Arial" panose="020B0604020202020204" pitchFamily="34" charset="0"/>
                <a:cs typeface="Arial" panose="020B0604020202020204" pitchFamily="34" charset="0"/>
              </a:rPr>
              <a:t>.</a:t>
            </a:r>
          </a:p>
          <a:p>
            <a:r>
              <a:rPr lang="en-US" sz="2400" dirty="0" smtClean="0">
                <a:latin typeface="Arial" panose="020B0604020202020204" pitchFamily="34" charset="0"/>
                <a:cs typeface="Arial" panose="020B0604020202020204" pitchFamily="34" charset="0"/>
              </a:rPr>
              <a:t>The capital markets witness greatest innovation of new product schemes</a:t>
            </a:r>
          </a:p>
          <a:p>
            <a:r>
              <a:rPr lang="en-US" sz="2400" dirty="0" smtClean="0">
                <a:latin typeface="Arial" panose="020B0604020202020204" pitchFamily="34" charset="0"/>
                <a:cs typeface="Arial" panose="020B0604020202020204" pitchFamily="34" charset="0"/>
              </a:rPr>
              <a:t>The instruments have increased the depth of the markets with overseas pension funds investing in Indian markets.</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3546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83" y="0"/>
            <a:ext cx="11645767" cy="548640"/>
          </a:xfrm>
        </p:spPr>
        <p:txBody>
          <a:bodyPr>
            <a:normAutofit fontScale="90000"/>
          </a:bodyPr>
          <a:lstStyle/>
          <a:p>
            <a:r>
              <a:rPr lang="en-US" dirty="0" smtClean="0"/>
              <a:t>Functions of Financial System</a:t>
            </a:r>
            <a:endParaRPr lang="en-US" dirty="0"/>
          </a:p>
        </p:txBody>
      </p:sp>
      <p:sp>
        <p:nvSpPr>
          <p:cNvPr id="3" name="Content Placeholder 2"/>
          <p:cNvSpPr>
            <a:spLocks noGrp="1"/>
          </p:cNvSpPr>
          <p:nvPr>
            <p:ph idx="1"/>
          </p:nvPr>
        </p:nvSpPr>
        <p:spPr>
          <a:xfrm>
            <a:off x="299184" y="548640"/>
            <a:ext cx="11645767" cy="6035039"/>
          </a:xfrm>
        </p:spPr>
        <p:txBody>
          <a:bodyPr>
            <a:normAutofit lnSpcReduction="10000"/>
          </a:bodyPr>
          <a:lstStyle/>
          <a:p>
            <a:r>
              <a:rPr lang="en-US" sz="2400" dirty="0" smtClean="0">
                <a:latin typeface="Arial" panose="020B0604020202020204" pitchFamily="34" charset="0"/>
                <a:cs typeface="Arial" panose="020B0604020202020204" pitchFamily="34" charset="0"/>
              </a:rPr>
              <a:t>1. Serves as link between savers and investors</a:t>
            </a:r>
          </a:p>
          <a:p>
            <a:r>
              <a:rPr lang="en-US" sz="2400" dirty="0" smtClean="0">
                <a:latin typeface="Arial" panose="020B0604020202020204" pitchFamily="34" charset="0"/>
                <a:cs typeface="Arial" panose="020B0604020202020204" pitchFamily="34" charset="0"/>
              </a:rPr>
              <a:t>2. Variety of instruments to savers to earn good return </a:t>
            </a:r>
          </a:p>
          <a:p>
            <a:r>
              <a:rPr lang="en-US" sz="2400" dirty="0" smtClean="0">
                <a:latin typeface="Arial" panose="020B0604020202020204" pitchFamily="34" charset="0"/>
                <a:cs typeface="Arial" panose="020B0604020202020204" pitchFamily="34" charset="0"/>
              </a:rPr>
              <a:t>3. Financial markets help generate resources for meeting short term liquidity and also for productive purposes</a:t>
            </a:r>
          </a:p>
          <a:p>
            <a:r>
              <a:rPr lang="en-US" sz="2400" dirty="0" smtClean="0">
                <a:latin typeface="Arial" panose="020B0604020202020204" pitchFamily="34" charset="0"/>
                <a:cs typeface="Arial" panose="020B0604020202020204" pitchFamily="34" charset="0"/>
              </a:rPr>
              <a:t>4. Competitive environment gives best possible rates, resulting in reduced cost of capital and optimum utilization of resources</a:t>
            </a:r>
          </a:p>
          <a:p>
            <a:r>
              <a:rPr lang="en-US" sz="2400" dirty="0" smtClean="0">
                <a:latin typeface="Arial" panose="020B0604020202020204" pitchFamily="34" charset="0"/>
                <a:cs typeface="Arial" panose="020B0604020202020204" pitchFamily="34" charset="0"/>
              </a:rPr>
              <a:t>5. Funds can be mobilized for short to very long duration ideal for infrastructure projects leading to overall economic development.</a:t>
            </a:r>
          </a:p>
          <a:p>
            <a:r>
              <a:rPr lang="en-US" sz="2400" dirty="0" smtClean="0">
                <a:latin typeface="Arial" panose="020B0604020202020204" pitchFamily="34" charset="0"/>
                <a:cs typeface="Arial" panose="020B0604020202020204" pitchFamily="34" charset="0"/>
              </a:rPr>
              <a:t>6. Financial institutions undertake investor education programs. This educate savers about options of investments , thereby making available more funds for capital markets</a:t>
            </a:r>
          </a:p>
          <a:p>
            <a:r>
              <a:rPr lang="en-US" sz="2400" dirty="0" smtClean="0">
                <a:latin typeface="Arial" panose="020B0604020202020204" pitchFamily="34" charset="0"/>
                <a:cs typeface="Arial" panose="020B0604020202020204" pitchFamily="34" charset="0"/>
              </a:rPr>
              <a:t>7. </a:t>
            </a:r>
            <a:r>
              <a:rPr lang="en-US" sz="2400" dirty="0">
                <a:latin typeface="Arial" panose="020B0604020202020204" pitchFamily="34" charset="0"/>
                <a:cs typeface="Arial" panose="020B0604020202020204" pitchFamily="34" charset="0"/>
              </a:rPr>
              <a:t>G</a:t>
            </a:r>
            <a:r>
              <a:rPr lang="en-US" sz="2400" dirty="0" smtClean="0">
                <a:latin typeface="Arial" panose="020B0604020202020204" pitchFamily="34" charset="0"/>
                <a:cs typeface="Arial" panose="020B0604020202020204" pitchFamily="34" charset="0"/>
              </a:rPr>
              <a:t>rowth of IT has resulted in faster decision process, EWS, safety of investments and reduction in volatility, increasing overall volatility.</a:t>
            </a:r>
          </a:p>
          <a:p>
            <a:r>
              <a:rPr lang="en-US" sz="2400" dirty="0" smtClean="0">
                <a:latin typeface="Arial" panose="020B0604020202020204" pitchFamily="34" charset="0"/>
                <a:cs typeface="Arial" panose="020B0604020202020204" pitchFamily="34" charset="0"/>
              </a:rPr>
              <a:t>8. The efficiency of financial systems affect the government’s policy decisions, budget management, borrowing </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6141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ipe(dow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Financial System</a:t>
            </a:r>
            <a:endParaRPr lang="en-US" dirty="0"/>
          </a:p>
        </p:txBody>
      </p:sp>
      <p:sp>
        <p:nvSpPr>
          <p:cNvPr id="3" name="Content Placeholder 2"/>
          <p:cNvSpPr>
            <a:spLocks noGrp="1"/>
          </p:cNvSpPr>
          <p:nvPr>
            <p:ph idx="1"/>
          </p:nvPr>
        </p:nvSpPr>
        <p:spPr>
          <a:xfrm>
            <a:off x="334979" y="1385180"/>
            <a:ext cx="11625156" cy="5198199"/>
          </a:xfrm>
        </p:spPr>
        <p:txBody>
          <a:bodyPr>
            <a:normAutofit/>
          </a:bodyPr>
          <a:lstStyle/>
          <a:p>
            <a:r>
              <a:rPr lang="en-US" sz="2400" dirty="0" smtClean="0">
                <a:latin typeface="Arial" panose="020B0604020202020204" pitchFamily="34" charset="0"/>
                <a:cs typeface="Arial" panose="020B0604020202020204" pitchFamily="34" charset="0"/>
              </a:rPr>
              <a:t>It is a complex structure of various components</a:t>
            </a:r>
          </a:p>
          <a:p>
            <a:r>
              <a:rPr lang="en-US" sz="2400" dirty="0" smtClean="0">
                <a:latin typeface="Arial" panose="020B0604020202020204" pitchFamily="34" charset="0"/>
                <a:cs typeface="Arial" panose="020B0604020202020204" pitchFamily="34" charset="0"/>
              </a:rPr>
              <a:t>It is comprised of participants, regulators, intermediaries, custodians, clearing and settlement houses, legal framework</a:t>
            </a:r>
          </a:p>
          <a:p>
            <a:r>
              <a:rPr lang="en-US" sz="2400" dirty="0" smtClean="0">
                <a:latin typeface="Arial" panose="020B0604020202020204" pitchFamily="34" charset="0"/>
                <a:cs typeface="Arial" panose="020B0604020202020204" pitchFamily="34" charset="0"/>
              </a:rPr>
              <a:t>All are interdependent and interrelated</a:t>
            </a:r>
          </a:p>
          <a:p>
            <a:r>
              <a:rPr lang="en-US" sz="2400" dirty="0" smtClean="0">
                <a:latin typeface="Arial" panose="020B0604020202020204" pitchFamily="34" charset="0"/>
                <a:cs typeface="Arial" panose="020B0604020202020204" pitchFamily="34" charset="0"/>
              </a:rPr>
              <a:t>Both organized and unorganized sector are participants</a:t>
            </a:r>
          </a:p>
          <a:p>
            <a:r>
              <a:rPr lang="en-US" sz="2400" dirty="0" smtClean="0">
                <a:latin typeface="Arial" panose="020B0604020202020204" pitchFamily="34" charset="0"/>
                <a:cs typeface="Arial" panose="020B0604020202020204" pitchFamily="34" charset="0"/>
              </a:rPr>
              <a:t>Rules are framed both by parliament and regulators and hence regulators have a quasi judicial role</a:t>
            </a:r>
          </a:p>
          <a:p>
            <a:r>
              <a:rPr lang="en-US" sz="2400" dirty="0" smtClean="0">
                <a:latin typeface="Arial" panose="020B0604020202020204" pitchFamily="34" charset="0"/>
                <a:cs typeface="Arial" panose="020B0604020202020204" pitchFamily="34" charset="0"/>
              </a:rPr>
              <a:t>Provision of investment opportunities, wealth creation, liquidity management and economic growth are hallmarks of the financial system. </a:t>
            </a: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74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additive="base">
                                        <p:cTn id="4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69088"/>
          </a:xfrm>
        </p:spPr>
        <p:txBody>
          <a:bodyPr/>
          <a:lstStyle/>
          <a:p>
            <a:r>
              <a:rPr lang="en-US" dirty="0" smtClean="0"/>
              <a:t>MONEY MARKETS</a:t>
            </a:r>
            <a:endParaRPr lang="en-US" dirty="0"/>
          </a:p>
        </p:txBody>
      </p:sp>
      <p:sp>
        <p:nvSpPr>
          <p:cNvPr id="3" name="Content Placeholder 2"/>
          <p:cNvSpPr>
            <a:spLocks noGrp="1"/>
          </p:cNvSpPr>
          <p:nvPr>
            <p:ph idx="1"/>
          </p:nvPr>
        </p:nvSpPr>
        <p:spPr>
          <a:xfrm>
            <a:off x="551050" y="1500656"/>
            <a:ext cx="11299936" cy="5153641"/>
          </a:xfrm>
        </p:spPr>
        <p:txBody>
          <a:bodyPr>
            <a:normAutofit/>
          </a:bodyPr>
          <a:lstStyle/>
          <a:p>
            <a:r>
              <a:rPr lang="en-US" sz="2400" dirty="0" smtClean="0">
                <a:latin typeface="Arial" panose="020B0604020202020204" pitchFamily="34" charset="0"/>
                <a:cs typeface="Arial" panose="020B0604020202020204" pitchFamily="34" charset="0"/>
              </a:rPr>
              <a:t>It refers to the market where transactions are short term in nature.</a:t>
            </a:r>
          </a:p>
          <a:p>
            <a:r>
              <a:rPr lang="en-US" sz="2400" dirty="0" smtClean="0">
                <a:latin typeface="Arial" panose="020B0604020202020204" pitchFamily="34" charset="0"/>
                <a:cs typeface="Arial" panose="020B0604020202020204" pitchFamily="34" charset="0"/>
              </a:rPr>
              <a:t>Indian money markets are developing in depth and innovations.</a:t>
            </a:r>
          </a:p>
          <a:p>
            <a:r>
              <a:rPr lang="en-US" sz="2400" dirty="0" smtClean="0">
                <a:latin typeface="Arial" panose="020B0604020202020204" pitchFamily="34" charset="0"/>
                <a:cs typeface="Arial" panose="020B0604020202020204" pitchFamily="34" charset="0"/>
              </a:rPr>
              <a:t>The main centers are Mumbai, Kolkata, Delhi, Bangalore, Ahmedabad, Chennai</a:t>
            </a:r>
          </a:p>
          <a:p>
            <a:r>
              <a:rPr lang="en-US" sz="2400" dirty="0" smtClean="0">
                <a:latin typeface="Arial" panose="020B0604020202020204" pitchFamily="34" charset="0"/>
                <a:cs typeface="Arial" panose="020B0604020202020204" pitchFamily="34" charset="0"/>
              </a:rPr>
              <a:t>The market comprises of both organized and unorganized sector (money lenders, </a:t>
            </a:r>
            <a:r>
              <a:rPr lang="en-US" sz="2400" dirty="0" err="1" smtClean="0">
                <a:latin typeface="Arial" panose="020B0604020202020204" pitchFamily="34" charset="0"/>
                <a:cs typeface="Arial" panose="020B0604020202020204" pitchFamily="34" charset="0"/>
              </a:rPr>
              <a:t>nidhis</a:t>
            </a:r>
            <a:r>
              <a:rPr lang="en-US" sz="2400" dirty="0" smtClean="0">
                <a:latin typeface="Arial" panose="020B0604020202020204" pitchFamily="34" charset="0"/>
                <a:cs typeface="Arial" panose="020B0604020202020204" pitchFamily="34" charset="0"/>
              </a:rPr>
              <a:t>, chit funds, </a:t>
            </a:r>
            <a:r>
              <a:rPr lang="en-US" sz="2400" dirty="0" err="1" smtClean="0">
                <a:latin typeface="Arial" panose="020B0604020202020204" pitchFamily="34" charset="0"/>
                <a:cs typeface="Arial" panose="020B0604020202020204" pitchFamily="34" charset="0"/>
              </a:rPr>
              <a:t>etc</a:t>
            </a:r>
            <a:r>
              <a:rPr lang="en-US" sz="2400" dirty="0" smtClean="0">
                <a:latin typeface="Arial" panose="020B0604020202020204" pitchFamily="34" charset="0"/>
                <a:cs typeface="Arial" panose="020B0604020202020204" pitchFamily="34" charset="0"/>
              </a:rPr>
              <a:t>)</a:t>
            </a:r>
          </a:p>
          <a:p>
            <a:r>
              <a:rPr lang="en-US" sz="2400" dirty="0">
                <a:latin typeface="Arial" panose="020B0604020202020204" pitchFamily="34" charset="0"/>
                <a:cs typeface="Arial" panose="020B0604020202020204" pitchFamily="34" charset="0"/>
              </a:rPr>
              <a:t>The organized sector </a:t>
            </a:r>
            <a:r>
              <a:rPr lang="en-US" sz="2400" dirty="0" smtClean="0">
                <a:latin typeface="Arial" panose="020B0604020202020204" pitchFamily="34" charset="0"/>
                <a:cs typeface="Arial" panose="020B0604020202020204" pitchFamily="34" charset="0"/>
              </a:rPr>
              <a:t>comprises of call money market, treasury bill market, commercial paper market, commercial deposit market, commercial bill market, repo market, money market mutual funds</a:t>
            </a:r>
          </a:p>
          <a:p>
            <a:r>
              <a:rPr lang="en-US" sz="2400" dirty="0" smtClean="0">
                <a:latin typeface="Arial" panose="020B0604020202020204" pitchFamily="34" charset="0"/>
                <a:cs typeface="Arial" panose="020B0604020202020204" pitchFamily="34" charset="0"/>
              </a:rPr>
              <a:t>RBI is the prime player and mover of the market. It participate as the banker to government, for meeting borrowing requirements</a:t>
            </a:r>
          </a:p>
        </p:txBody>
      </p:sp>
    </p:spTree>
    <p:extLst>
      <p:ext uri="{BB962C8B-B14F-4D97-AF65-F5344CB8AC3E}">
        <p14:creationId xmlns:p14="http://schemas.microsoft.com/office/powerpoint/2010/main" val="2131295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barn(inVertical)">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3631</TotalTime>
  <Words>4393</Words>
  <Application>Microsoft Office PowerPoint</Application>
  <PresentationFormat>Widescreen</PresentationFormat>
  <Paragraphs>232</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Century Gothic</vt:lpstr>
      <vt:lpstr>Wingdings</vt:lpstr>
      <vt:lpstr>Wingdings 3</vt:lpstr>
      <vt:lpstr>Ion</vt:lpstr>
      <vt:lpstr>RBI AND FINANCIAL SYSTEM</vt:lpstr>
      <vt:lpstr>FINANCIAL SYSTEM</vt:lpstr>
      <vt:lpstr>PowerPoint Presentation</vt:lpstr>
      <vt:lpstr>PowerPoint Presentation</vt:lpstr>
      <vt:lpstr>Financial Markets</vt:lpstr>
      <vt:lpstr>Financial Instruments</vt:lpstr>
      <vt:lpstr>Functions of Financial System</vt:lpstr>
      <vt:lpstr>Characteristics of Financial System</vt:lpstr>
      <vt:lpstr>MONEY MARKETS</vt:lpstr>
      <vt:lpstr>PowerPoint Presentation</vt:lpstr>
      <vt:lpstr>PowerPoint Presentation</vt:lpstr>
      <vt:lpstr>PowerPoint Presentation</vt:lpstr>
      <vt:lpstr>PowerPoint Presentation</vt:lpstr>
      <vt:lpstr>ROLE OF COMMERCIAL BANKS</vt:lpstr>
      <vt:lpstr>PowerPoint Presentation</vt:lpstr>
      <vt:lpstr>CAPITAL MARKETS</vt:lpstr>
      <vt:lpstr>CAPITAL MARKETS</vt:lpstr>
      <vt:lpstr>RBI’s role in regulating Financial System</vt:lpstr>
      <vt:lpstr>Development in Financial Systems </vt:lpstr>
      <vt:lpstr>PowerPoint Presentation</vt:lpstr>
      <vt:lpstr>Reforms : Narashimhan Committee report </vt:lpstr>
      <vt:lpstr>PowerPoint Presentation</vt:lpstr>
      <vt:lpstr>PowerPoint Presentation</vt:lpstr>
      <vt:lpstr>PowerPoint Presentation</vt:lpstr>
      <vt:lpstr>Capital Market reforms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RBI AND FINANCIAL SYSTEM</dc:title>
  <dc:creator>Windows 10 Pro</dc:creator>
  <cp:lastModifiedBy>Windows 10 Pro</cp:lastModifiedBy>
  <cp:revision>100</cp:revision>
  <dcterms:created xsi:type="dcterms:W3CDTF">2021-03-23T16:38:53Z</dcterms:created>
  <dcterms:modified xsi:type="dcterms:W3CDTF">2021-04-10T04:27:51Z</dcterms:modified>
</cp:coreProperties>
</file>