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2" d="100"/>
          <a:sy n="52" d="100"/>
        </p:scale>
        <p:origin x="-1896" y="-4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8B685A-2F4B-4A1D-9926-CB7CA4AFBE16}" type="doc">
      <dgm:prSet loTypeId="urn:microsoft.com/office/officeart/2005/8/layout/cycle6" loCatId="cycle" qsTypeId="urn:microsoft.com/office/officeart/2005/8/quickstyle/simple1" qsCatId="simple" csTypeId="urn:microsoft.com/office/officeart/2005/8/colors/accent3_2" csCatId="accent3" phldr="1"/>
      <dgm:spPr/>
      <dgm:t>
        <a:bodyPr/>
        <a:lstStyle/>
        <a:p>
          <a:endParaRPr lang="en-US"/>
        </a:p>
      </dgm:t>
    </dgm:pt>
    <dgm:pt modelId="{3CE6FB91-C2CA-4256-9EE8-9A02A50A2FB7}">
      <dgm:prSet phldrT="[Text]" custT="1"/>
      <dgm:spPr/>
      <dgm:t>
        <a:bodyPr/>
        <a:lstStyle/>
        <a:p>
          <a:r>
            <a:rPr lang="en-US" sz="1500" dirty="0" smtClean="0"/>
            <a:t>CREATES AWARENESS </a:t>
          </a:r>
          <a:endParaRPr lang="en-US" sz="1500" dirty="0"/>
        </a:p>
      </dgm:t>
    </dgm:pt>
    <dgm:pt modelId="{1A7E2D41-B14B-4977-9E80-2D868ADD043A}" type="parTrans" cxnId="{379B01FB-4F2A-4A97-A461-8FA06EFE2F1C}">
      <dgm:prSet/>
      <dgm:spPr/>
      <dgm:t>
        <a:bodyPr/>
        <a:lstStyle/>
        <a:p>
          <a:endParaRPr lang="en-US"/>
        </a:p>
      </dgm:t>
    </dgm:pt>
    <dgm:pt modelId="{DE4DE363-14F5-4118-AFCA-617A4C67E30E}" type="sibTrans" cxnId="{379B01FB-4F2A-4A97-A461-8FA06EFE2F1C}">
      <dgm:prSet/>
      <dgm:spPr/>
      <dgm:t>
        <a:bodyPr/>
        <a:lstStyle/>
        <a:p>
          <a:endParaRPr lang="en-US" sz="1500"/>
        </a:p>
      </dgm:t>
    </dgm:pt>
    <dgm:pt modelId="{288C5A7A-6DD6-4D50-B5D3-504231A09FB2}">
      <dgm:prSet phldrT="[Text]" custT="1"/>
      <dgm:spPr/>
      <dgm:t>
        <a:bodyPr/>
        <a:lstStyle/>
        <a:p>
          <a:r>
            <a:rPr lang="en-US" sz="1500" dirty="0" smtClean="0"/>
            <a:t>INDUCES PEOPLE TO BUY THE PRODUCTS </a:t>
          </a:r>
          <a:endParaRPr lang="en-US" sz="1500" dirty="0"/>
        </a:p>
      </dgm:t>
    </dgm:pt>
    <dgm:pt modelId="{7D603D41-2AA8-4D65-BA0B-0A419BA21C61}" type="parTrans" cxnId="{8F9BB2CB-B7A5-412B-9260-A91F254A933A}">
      <dgm:prSet/>
      <dgm:spPr/>
      <dgm:t>
        <a:bodyPr/>
        <a:lstStyle/>
        <a:p>
          <a:endParaRPr lang="en-US"/>
        </a:p>
      </dgm:t>
    </dgm:pt>
    <dgm:pt modelId="{FFF4900D-660B-4A74-84E2-3B78356D1D9B}" type="sibTrans" cxnId="{8F9BB2CB-B7A5-412B-9260-A91F254A933A}">
      <dgm:prSet/>
      <dgm:spPr/>
      <dgm:t>
        <a:bodyPr/>
        <a:lstStyle/>
        <a:p>
          <a:endParaRPr lang="en-US" sz="1500"/>
        </a:p>
      </dgm:t>
    </dgm:pt>
    <dgm:pt modelId="{CC33B015-262B-4BE0-9FC6-B7BF9435C0C4}">
      <dgm:prSet phldrT="[Text]" custT="1"/>
      <dgm:spPr/>
      <dgm:t>
        <a:bodyPr/>
        <a:lstStyle/>
        <a:p>
          <a:r>
            <a:rPr lang="en-US" sz="1500" dirty="0" smtClean="0"/>
            <a:t>INCREASE ASPIRATION LEVELS </a:t>
          </a:r>
          <a:endParaRPr lang="en-US" sz="1500" dirty="0"/>
        </a:p>
      </dgm:t>
    </dgm:pt>
    <dgm:pt modelId="{35CD5198-941A-455C-B6F2-00E2656E0A50}" type="parTrans" cxnId="{E41428FA-BD89-4B37-9125-F1E2127999FF}">
      <dgm:prSet/>
      <dgm:spPr/>
      <dgm:t>
        <a:bodyPr/>
        <a:lstStyle/>
        <a:p>
          <a:endParaRPr lang="en-US"/>
        </a:p>
      </dgm:t>
    </dgm:pt>
    <dgm:pt modelId="{A7CA3257-5190-4937-AA1F-A82893061C68}" type="sibTrans" cxnId="{E41428FA-BD89-4B37-9125-F1E2127999FF}">
      <dgm:prSet/>
      <dgm:spPr/>
      <dgm:t>
        <a:bodyPr/>
        <a:lstStyle/>
        <a:p>
          <a:endParaRPr lang="en-US" sz="1500"/>
        </a:p>
      </dgm:t>
    </dgm:pt>
    <dgm:pt modelId="{0153721F-D92A-4578-9EE0-65FAC4C6C17C}">
      <dgm:prSet phldrT="[Text]" custT="1"/>
      <dgm:spPr/>
      <dgm:t>
        <a:bodyPr/>
        <a:lstStyle/>
        <a:p>
          <a:r>
            <a:rPr lang="en-US" sz="1500" dirty="0" smtClean="0"/>
            <a:t>STIMULATESIMPULSE BUYING </a:t>
          </a:r>
          <a:endParaRPr lang="en-US" sz="1500" dirty="0"/>
        </a:p>
      </dgm:t>
    </dgm:pt>
    <dgm:pt modelId="{4DB7C168-EE1D-4C51-9BB2-6DCC1A446833}" type="parTrans" cxnId="{4BBA364B-BDBD-4F65-A0F3-84C4750137DC}">
      <dgm:prSet/>
      <dgm:spPr/>
      <dgm:t>
        <a:bodyPr/>
        <a:lstStyle/>
        <a:p>
          <a:endParaRPr lang="en-US"/>
        </a:p>
      </dgm:t>
    </dgm:pt>
    <dgm:pt modelId="{DA92E9FF-72B1-4EAC-905C-C16EE540B162}" type="sibTrans" cxnId="{4BBA364B-BDBD-4F65-A0F3-84C4750137DC}">
      <dgm:prSet/>
      <dgm:spPr/>
      <dgm:t>
        <a:bodyPr/>
        <a:lstStyle/>
        <a:p>
          <a:endParaRPr lang="en-US" sz="1500"/>
        </a:p>
      </dgm:t>
    </dgm:pt>
    <dgm:pt modelId="{9A4695C0-81CA-46B9-AF02-1B7504A45F81}">
      <dgm:prSet phldrT="[Text]" custT="1"/>
      <dgm:spPr/>
      <dgm:t>
        <a:bodyPr/>
        <a:lstStyle/>
        <a:p>
          <a:r>
            <a:rPr lang="en-US" sz="1500" dirty="0" smtClean="0"/>
            <a:t>GENERATE OFF- SEASON DEMAND </a:t>
          </a:r>
          <a:endParaRPr lang="en-US" sz="1500" dirty="0"/>
        </a:p>
      </dgm:t>
    </dgm:pt>
    <dgm:pt modelId="{1345DC34-9B99-478B-9291-2DA10BEB01A9}" type="parTrans" cxnId="{90145390-C848-442F-9DA6-2504DF002A4E}">
      <dgm:prSet/>
      <dgm:spPr/>
      <dgm:t>
        <a:bodyPr/>
        <a:lstStyle/>
        <a:p>
          <a:endParaRPr lang="en-US"/>
        </a:p>
      </dgm:t>
    </dgm:pt>
    <dgm:pt modelId="{CF85B632-AD77-4240-8849-228B55F0D4BE}" type="sibTrans" cxnId="{90145390-C848-442F-9DA6-2504DF002A4E}">
      <dgm:prSet/>
      <dgm:spPr/>
      <dgm:t>
        <a:bodyPr/>
        <a:lstStyle/>
        <a:p>
          <a:endParaRPr lang="en-US" sz="1500"/>
        </a:p>
      </dgm:t>
    </dgm:pt>
    <dgm:pt modelId="{1E5B562E-EF58-429A-94E9-4ED18849698A}">
      <dgm:prSet phldrT="[Text]" custT="1"/>
      <dgm:spPr/>
      <dgm:t>
        <a:bodyPr/>
        <a:lstStyle/>
        <a:p>
          <a:r>
            <a:rPr lang="en-US" sz="1500" dirty="0" smtClean="0"/>
            <a:t>CELEBRITY ENDORSEM-ENTS</a:t>
          </a:r>
          <a:endParaRPr lang="en-US" sz="1500" dirty="0"/>
        </a:p>
      </dgm:t>
    </dgm:pt>
    <dgm:pt modelId="{6BD84CEC-6405-4B2D-BA98-6228503F562C}" type="parTrans" cxnId="{89D486EC-213B-4580-B804-47F48593551B}">
      <dgm:prSet/>
      <dgm:spPr/>
      <dgm:t>
        <a:bodyPr/>
        <a:lstStyle/>
        <a:p>
          <a:endParaRPr lang="en-US"/>
        </a:p>
      </dgm:t>
    </dgm:pt>
    <dgm:pt modelId="{8582D7FF-508F-4B0B-AC59-1ED21C3A770F}" type="sibTrans" cxnId="{89D486EC-213B-4580-B804-47F48593551B}">
      <dgm:prSet/>
      <dgm:spPr/>
      <dgm:t>
        <a:bodyPr/>
        <a:lstStyle/>
        <a:p>
          <a:endParaRPr lang="en-US" sz="1500"/>
        </a:p>
      </dgm:t>
    </dgm:pt>
    <dgm:pt modelId="{0D255903-403C-4A4D-A45A-9C8AB78C01E4}">
      <dgm:prSet phldrT="[Text]" custT="1"/>
      <dgm:spPr/>
      <dgm:t>
        <a:bodyPr/>
        <a:lstStyle/>
        <a:p>
          <a:r>
            <a:rPr lang="en-US" sz="1500" dirty="0" smtClean="0"/>
            <a:t>ONLINE &amp; SOCIAL MEDIA</a:t>
          </a:r>
          <a:endParaRPr lang="en-US" sz="1500" dirty="0"/>
        </a:p>
      </dgm:t>
    </dgm:pt>
    <dgm:pt modelId="{D86F3AFA-68C7-459B-A0BF-135EE5C61C3F}" type="parTrans" cxnId="{9DB5B69C-5DC4-4836-9EE3-ABFE5625D29A}">
      <dgm:prSet/>
      <dgm:spPr/>
      <dgm:t>
        <a:bodyPr/>
        <a:lstStyle/>
        <a:p>
          <a:endParaRPr lang="en-US"/>
        </a:p>
      </dgm:t>
    </dgm:pt>
    <dgm:pt modelId="{1531E8B4-A989-44B9-AD63-C2A3FFCB3B79}" type="sibTrans" cxnId="{9DB5B69C-5DC4-4836-9EE3-ABFE5625D29A}">
      <dgm:prSet/>
      <dgm:spPr/>
      <dgm:t>
        <a:bodyPr/>
        <a:lstStyle/>
        <a:p>
          <a:endParaRPr lang="en-US" sz="1500"/>
        </a:p>
      </dgm:t>
    </dgm:pt>
    <dgm:pt modelId="{5DC76A7A-8A89-44AF-9F88-EF588171A54C}" type="pres">
      <dgm:prSet presAssocID="{428B685A-2F4B-4A1D-9926-CB7CA4AFBE16}" presName="cycle" presStyleCnt="0">
        <dgm:presLayoutVars>
          <dgm:dir/>
          <dgm:resizeHandles val="exact"/>
        </dgm:presLayoutVars>
      </dgm:prSet>
      <dgm:spPr/>
    </dgm:pt>
    <dgm:pt modelId="{B1C91D9D-078E-4D4A-B36F-65637BD80610}" type="pres">
      <dgm:prSet presAssocID="{3CE6FB91-C2CA-4256-9EE8-9A02A50A2FB7}" presName="node" presStyleLbl="node1" presStyleIdx="0" presStyleCnt="7">
        <dgm:presLayoutVars>
          <dgm:bulletEnabled val="1"/>
        </dgm:presLayoutVars>
      </dgm:prSet>
      <dgm:spPr/>
      <dgm:t>
        <a:bodyPr/>
        <a:lstStyle/>
        <a:p>
          <a:endParaRPr lang="en-US"/>
        </a:p>
      </dgm:t>
    </dgm:pt>
    <dgm:pt modelId="{39C1EF0A-80DB-4712-A09E-3DC1542D15AD}" type="pres">
      <dgm:prSet presAssocID="{3CE6FB91-C2CA-4256-9EE8-9A02A50A2FB7}" presName="spNode" presStyleCnt="0"/>
      <dgm:spPr/>
    </dgm:pt>
    <dgm:pt modelId="{F5F48A8B-7875-4552-BB55-A02E62812920}" type="pres">
      <dgm:prSet presAssocID="{DE4DE363-14F5-4118-AFCA-617A4C67E30E}" presName="sibTrans" presStyleLbl="sibTrans1D1" presStyleIdx="0" presStyleCnt="7"/>
      <dgm:spPr/>
    </dgm:pt>
    <dgm:pt modelId="{73E3547F-DC95-4557-9D61-690A6E4765C6}" type="pres">
      <dgm:prSet presAssocID="{288C5A7A-6DD6-4D50-B5D3-504231A09FB2}" presName="node" presStyleLbl="node1" presStyleIdx="1" presStyleCnt="7">
        <dgm:presLayoutVars>
          <dgm:bulletEnabled val="1"/>
        </dgm:presLayoutVars>
      </dgm:prSet>
      <dgm:spPr/>
    </dgm:pt>
    <dgm:pt modelId="{FD6693E1-757D-40E9-A084-1494253E2CC8}" type="pres">
      <dgm:prSet presAssocID="{288C5A7A-6DD6-4D50-B5D3-504231A09FB2}" presName="spNode" presStyleCnt="0"/>
      <dgm:spPr/>
    </dgm:pt>
    <dgm:pt modelId="{F85774D4-6A4E-49E9-8196-F6B4FAA3FC62}" type="pres">
      <dgm:prSet presAssocID="{FFF4900D-660B-4A74-84E2-3B78356D1D9B}" presName="sibTrans" presStyleLbl="sibTrans1D1" presStyleIdx="1" presStyleCnt="7"/>
      <dgm:spPr/>
    </dgm:pt>
    <dgm:pt modelId="{902CDB3B-3BD7-4522-8C82-9B1911E71005}" type="pres">
      <dgm:prSet presAssocID="{CC33B015-262B-4BE0-9FC6-B7BF9435C0C4}" presName="node" presStyleLbl="node1" presStyleIdx="2" presStyleCnt="7">
        <dgm:presLayoutVars>
          <dgm:bulletEnabled val="1"/>
        </dgm:presLayoutVars>
      </dgm:prSet>
      <dgm:spPr/>
      <dgm:t>
        <a:bodyPr/>
        <a:lstStyle/>
        <a:p>
          <a:endParaRPr lang="en-US"/>
        </a:p>
      </dgm:t>
    </dgm:pt>
    <dgm:pt modelId="{A7B5F475-BB2A-462C-9749-BD5D336C9603}" type="pres">
      <dgm:prSet presAssocID="{CC33B015-262B-4BE0-9FC6-B7BF9435C0C4}" presName="spNode" presStyleCnt="0"/>
      <dgm:spPr/>
    </dgm:pt>
    <dgm:pt modelId="{752914F7-9DF6-49FF-A00E-C783EB2EF365}" type="pres">
      <dgm:prSet presAssocID="{A7CA3257-5190-4937-AA1F-A82893061C68}" presName="sibTrans" presStyleLbl="sibTrans1D1" presStyleIdx="2" presStyleCnt="7"/>
      <dgm:spPr/>
    </dgm:pt>
    <dgm:pt modelId="{173B57C1-5B8F-4941-848C-0C84437E61FE}" type="pres">
      <dgm:prSet presAssocID="{0153721F-D92A-4578-9EE0-65FAC4C6C17C}" presName="node" presStyleLbl="node1" presStyleIdx="3" presStyleCnt="7">
        <dgm:presLayoutVars>
          <dgm:bulletEnabled val="1"/>
        </dgm:presLayoutVars>
      </dgm:prSet>
      <dgm:spPr/>
      <dgm:t>
        <a:bodyPr/>
        <a:lstStyle/>
        <a:p>
          <a:endParaRPr lang="en-US"/>
        </a:p>
      </dgm:t>
    </dgm:pt>
    <dgm:pt modelId="{3219D9B3-3BE4-4585-A04B-AE0C280D7C68}" type="pres">
      <dgm:prSet presAssocID="{0153721F-D92A-4578-9EE0-65FAC4C6C17C}" presName="spNode" presStyleCnt="0"/>
      <dgm:spPr/>
    </dgm:pt>
    <dgm:pt modelId="{8240B848-0E0C-46B6-92BF-CBAB9F7388B0}" type="pres">
      <dgm:prSet presAssocID="{DA92E9FF-72B1-4EAC-905C-C16EE540B162}" presName="sibTrans" presStyleLbl="sibTrans1D1" presStyleIdx="3" presStyleCnt="7"/>
      <dgm:spPr/>
    </dgm:pt>
    <dgm:pt modelId="{3E3F9C4B-EA76-48FF-BBE9-BEC7E0B715B1}" type="pres">
      <dgm:prSet presAssocID="{1E5B562E-EF58-429A-94E9-4ED18849698A}" presName="node" presStyleLbl="node1" presStyleIdx="4" presStyleCnt="7">
        <dgm:presLayoutVars>
          <dgm:bulletEnabled val="1"/>
        </dgm:presLayoutVars>
      </dgm:prSet>
      <dgm:spPr/>
      <dgm:t>
        <a:bodyPr/>
        <a:lstStyle/>
        <a:p>
          <a:endParaRPr lang="en-US"/>
        </a:p>
      </dgm:t>
    </dgm:pt>
    <dgm:pt modelId="{5FED5BF0-E5A4-476E-BA43-D8C0180E5951}" type="pres">
      <dgm:prSet presAssocID="{1E5B562E-EF58-429A-94E9-4ED18849698A}" presName="spNode" presStyleCnt="0"/>
      <dgm:spPr/>
    </dgm:pt>
    <dgm:pt modelId="{5C033A24-EF64-4253-9667-0A156E2FF68A}" type="pres">
      <dgm:prSet presAssocID="{8582D7FF-508F-4B0B-AC59-1ED21C3A770F}" presName="sibTrans" presStyleLbl="sibTrans1D1" presStyleIdx="4" presStyleCnt="7"/>
      <dgm:spPr/>
    </dgm:pt>
    <dgm:pt modelId="{06D3D293-A28B-4DCC-80D2-1CFC5AB16ADA}" type="pres">
      <dgm:prSet presAssocID="{9A4695C0-81CA-46B9-AF02-1B7504A45F81}" presName="node" presStyleLbl="node1" presStyleIdx="5" presStyleCnt="7">
        <dgm:presLayoutVars>
          <dgm:bulletEnabled val="1"/>
        </dgm:presLayoutVars>
      </dgm:prSet>
      <dgm:spPr/>
      <dgm:t>
        <a:bodyPr/>
        <a:lstStyle/>
        <a:p>
          <a:endParaRPr lang="en-US"/>
        </a:p>
      </dgm:t>
    </dgm:pt>
    <dgm:pt modelId="{F80C62B7-B4B6-4E58-BFE7-93BD2667B05D}" type="pres">
      <dgm:prSet presAssocID="{9A4695C0-81CA-46B9-AF02-1B7504A45F81}" presName="spNode" presStyleCnt="0"/>
      <dgm:spPr/>
    </dgm:pt>
    <dgm:pt modelId="{3409B281-F610-46FF-B13C-04C674B5DE7A}" type="pres">
      <dgm:prSet presAssocID="{CF85B632-AD77-4240-8849-228B55F0D4BE}" presName="sibTrans" presStyleLbl="sibTrans1D1" presStyleIdx="5" presStyleCnt="7"/>
      <dgm:spPr/>
    </dgm:pt>
    <dgm:pt modelId="{8F59EA30-3FAC-4F55-AB91-C11046C7ECA7}" type="pres">
      <dgm:prSet presAssocID="{0D255903-403C-4A4D-A45A-9C8AB78C01E4}" presName="node" presStyleLbl="node1" presStyleIdx="6" presStyleCnt="7">
        <dgm:presLayoutVars>
          <dgm:bulletEnabled val="1"/>
        </dgm:presLayoutVars>
      </dgm:prSet>
      <dgm:spPr/>
      <dgm:t>
        <a:bodyPr/>
        <a:lstStyle/>
        <a:p>
          <a:endParaRPr lang="en-US"/>
        </a:p>
      </dgm:t>
    </dgm:pt>
    <dgm:pt modelId="{ED44B6DB-356F-4DB5-9855-4F314B274E3C}" type="pres">
      <dgm:prSet presAssocID="{0D255903-403C-4A4D-A45A-9C8AB78C01E4}" presName="spNode" presStyleCnt="0"/>
      <dgm:spPr/>
    </dgm:pt>
    <dgm:pt modelId="{8C5B4100-2220-4C51-BD53-75B03BFAFEB5}" type="pres">
      <dgm:prSet presAssocID="{1531E8B4-A989-44B9-AD63-C2A3FFCB3B79}" presName="sibTrans" presStyleLbl="sibTrans1D1" presStyleIdx="6" presStyleCnt="7"/>
      <dgm:spPr/>
    </dgm:pt>
  </dgm:ptLst>
  <dgm:cxnLst>
    <dgm:cxn modelId="{A53D6E7B-D353-4DEB-B8B5-B92BB0B78667}" type="presOf" srcId="{DE4DE363-14F5-4118-AFCA-617A4C67E30E}" destId="{F5F48A8B-7875-4552-BB55-A02E62812920}" srcOrd="0" destOrd="0" presId="urn:microsoft.com/office/officeart/2005/8/layout/cycle6"/>
    <dgm:cxn modelId="{DC93B112-50C4-482A-8117-0881F1ED89CC}" type="presOf" srcId="{1531E8B4-A989-44B9-AD63-C2A3FFCB3B79}" destId="{8C5B4100-2220-4C51-BD53-75B03BFAFEB5}" srcOrd="0" destOrd="0" presId="urn:microsoft.com/office/officeart/2005/8/layout/cycle6"/>
    <dgm:cxn modelId="{C05FFB34-66B0-4805-9EE5-A9CB4A1011A1}" type="presOf" srcId="{0D255903-403C-4A4D-A45A-9C8AB78C01E4}" destId="{8F59EA30-3FAC-4F55-AB91-C11046C7ECA7}" srcOrd="0" destOrd="0" presId="urn:microsoft.com/office/officeart/2005/8/layout/cycle6"/>
    <dgm:cxn modelId="{60CD848F-29D3-4C35-A7C6-DD4A7027E7CE}" type="presOf" srcId="{0153721F-D92A-4578-9EE0-65FAC4C6C17C}" destId="{173B57C1-5B8F-4941-848C-0C84437E61FE}" srcOrd="0" destOrd="0" presId="urn:microsoft.com/office/officeart/2005/8/layout/cycle6"/>
    <dgm:cxn modelId="{8F9BB2CB-B7A5-412B-9260-A91F254A933A}" srcId="{428B685A-2F4B-4A1D-9926-CB7CA4AFBE16}" destId="{288C5A7A-6DD6-4D50-B5D3-504231A09FB2}" srcOrd="1" destOrd="0" parTransId="{7D603D41-2AA8-4D65-BA0B-0A419BA21C61}" sibTransId="{FFF4900D-660B-4A74-84E2-3B78356D1D9B}"/>
    <dgm:cxn modelId="{99B443AD-08CC-438F-9186-45F6F63B760C}" type="presOf" srcId="{428B685A-2F4B-4A1D-9926-CB7CA4AFBE16}" destId="{5DC76A7A-8A89-44AF-9F88-EF588171A54C}" srcOrd="0" destOrd="0" presId="urn:microsoft.com/office/officeart/2005/8/layout/cycle6"/>
    <dgm:cxn modelId="{0C542AE5-21A5-4116-A3E9-9F19FB0E7E0F}" type="presOf" srcId="{CF85B632-AD77-4240-8849-228B55F0D4BE}" destId="{3409B281-F610-46FF-B13C-04C674B5DE7A}" srcOrd="0" destOrd="0" presId="urn:microsoft.com/office/officeart/2005/8/layout/cycle6"/>
    <dgm:cxn modelId="{F9419DB7-AA3D-4A0D-9E9D-D266E2AC6271}" type="presOf" srcId="{3CE6FB91-C2CA-4256-9EE8-9A02A50A2FB7}" destId="{B1C91D9D-078E-4D4A-B36F-65637BD80610}" srcOrd="0" destOrd="0" presId="urn:microsoft.com/office/officeart/2005/8/layout/cycle6"/>
    <dgm:cxn modelId="{CFEF62F0-7E0C-4D81-B772-7B6FD232F29F}" type="presOf" srcId="{9A4695C0-81CA-46B9-AF02-1B7504A45F81}" destId="{06D3D293-A28B-4DCC-80D2-1CFC5AB16ADA}" srcOrd="0" destOrd="0" presId="urn:microsoft.com/office/officeart/2005/8/layout/cycle6"/>
    <dgm:cxn modelId="{1B5B2740-C909-4C7D-9662-EBC60A5E021F}" type="presOf" srcId="{CC33B015-262B-4BE0-9FC6-B7BF9435C0C4}" destId="{902CDB3B-3BD7-4522-8C82-9B1911E71005}" srcOrd="0" destOrd="0" presId="urn:microsoft.com/office/officeart/2005/8/layout/cycle6"/>
    <dgm:cxn modelId="{E41428FA-BD89-4B37-9125-F1E2127999FF}" srcId="{428B685A-2F4B-4A1D-9926-CB7CA4AFBE16}" destId="{CC33B015-262B-4BE0-9FC6-B7BF9435C0C4}" srcOrd="2" destOrd="0" parTransId="{35CD5198-941A-455C-B6F2-00E2656E0A50}" sibTransId="{A7CA3257-5190-4937-AA1F-A82893061C68}"/>
    <dgm:cxn modelId="{F409365D-C42E-42B8-BA9A-4D5CA9531F3D}" type="presOf" srcId="{1E5B562E-EF58-429A-94E9-4ED18849698A}" destId="{3E3F9C4B-EA76-48FF-BBE9-BEC7E0B715B1}" srcOrd="0" destOrd="0" presId="urn:microsoft.com/office/officeart/2005/8/layout/cycle6"/>
    <dgm:cxn modelId="{BE360D1D-1A87-4710-B484-8EF268091AEC}" type="presOf" srcId="{DA92E9FF-72B1-4EAC-905C-C16EE540B162}" destId="{8240B848-0E0C-46B6-92BF-CBAB9F7388B0}" srcOrd="0" destOrd="0" presId="urn:microsoft.com/office/officeart/2005/8/layout/cycle6"/>
    <dgm:cxn modelId="{90145390-C848-442F-9DA6-2504DF002A4E}" srcId="{428B685A-2F4B-4A1D-9926-CB7CA4AFBE16}" destId="{9A4695C0-81CA-46B9-AF02-1B7504A45F81}" srcOrd="5" destOrd="0" parTransId="{1345DC34-9B99-478B-9291-2DA10BEB01A9}" sibTransId="{CF85B632-AD77-4240-8849-228B55F0D4BE}"/>
    <dgm:cxn modelId="{F5C8C39B-CE80-40DD-B6B2-31D67345470C}" type="presOf" srcId="{8582D7FF-508F-4B0B-AC59-1ED21C3A770F}" destId="{5C033A24-EF64-4253-9667-0A156E2FF68A}" srcOrd="0" destOrd="0" presId="urn:microsoft.com/office/officeart/2005/8/layout/cycle6"/>
    <dgm:cxn modelId="{3E666345-0566-42F9-8758-22190D22BC8D}" type="presOf" srcId="{288C5A7A-6DD6-4D50-B5D3-504231A09FB2}" destId="{73E3547F-DC95-4557-9D61-690A6E4765C6}" srcOrd="0" destOrd="0" presId="urn:microsoft.com/office/officeart/2005/8/layout/cycle6"/>
    <dgm:cxn modelId="{379B01FB-4F2A-4A97-A461-8FA06EFE2F1C}" srcId="{428B685A-2F4B-4A1D-9926-CB7CA4AFBE16}" destId="{3CE6FB91-C2CA-4256-9EE8-9A02A50A2FB7}" srcOrd="0" destOrd="0" parTransId="{1A7E2D41-B14B-4977-9E80-2D868ADD043A}" sibTransId="{DE4DE363-14F5-4118-AFCA-617A4C67E30E}"/>
    <dgm:cxn modelId="{EBA64684-D991-4152-953A-8FA258A20900}" type="presOf" srcId="{FFF4900D-660B-4A74-84E2-3B78356D1D9B}" destId="{F85774D4-6A4E-49E9-8196-F6B4FAA3FC62}" srcOrd="0" destOrd="0" presId="urn:microsoft.com/office/officeart/2005/8/layout/cycle6"/>
    <dgm:cxn modelId="{4BBA364B-BDBD-4F65-A0F3-84C4750137DC}" srcId="{428B685A-2F4B-4A1D-9926-CB7CA4AFBE16}" destId="{0153721F-D92A-4578-9EE0-65FAC4C6C17C}" srcOrd="3" destOrd="0" parTransId="{4DB7C168-EE1D-4C51-9BB2-6DCC1A446833}" sibTransId="{DA92E9FF-72B1-4EAC-905C-C16EE540B162}"/>
    <dgm:cxn modelId="{9DB5B69C-5DC4-4836-9EE3-ABFE5625D29A}" srcId="{428B685A-2F4B-4A1D-9926-CB7CA4AFBE16}" destId="{0D255903-403C-4A4D-A45A-9C8AB78C01E4}" srcOrd="6" destOrd="0" parTransId="{D86F3AFA-68C7-459B-A0BF-135EE5C61C3F}" sibTransId="{1531E8B4-A989-44B9-AD63-C2A3FFCB3B79}"/>
    <dgm:cxn modelId="{CF8B7C4E-17A5-4718-8C1F-AE73F417F7EE}" type="presOf" srcId="{A7CA3257-5190-4937-AA1F-A82893061C68}" destId="{752914F7-9DF6-49FF-A00E-C783EB2EF365}" srcOrd="0" destOrd="0" presId="urn:microsoft.com/office/officeart/2005/8/layout/cycle6"/>
    <dgm:cxn modelId="{89D486EC-213B-4580-B804-47F48593551B}" srcId="{428B685A-2F4B-4A1D-9926-CB7CA4AFBE16}" destId="{1E5B562E-EF58-429A-94E9-4ED18849698A}" srcOrd="4" destOrd="0" parTransId="{6BD84CEC-6405-4B2D-BA98-6228503F562C}" sibTransId="{8582D7FF-508F-4B0B-AC59-1ED21C3A770F}"/>
    <dgm:cxn modelId="{0839330A-4658-4914-9F5C-BF77CDE214E6}" type="presParOf" srcId="{5DC76A7A-8A89-44AF-9F88-EF588171A54C}" destId="{B1C91D9D-078E-4D4A-B36F-65637BD80610}" srcOrd="0" destOrd="0" presId="urn:microsoft.com/office/officeart/2005/8/layout/cycle6"/>
    <dgm:cxn modelId="{60A28020-6687-4AB7-8670-DAF58954A5D9}" type="presParOf" srcId="{5DC76A7A-8A89-44AF-9F88-EF588171A54C}" destId="{39C1EF0A-80DB-4712-A09E-3DC1542D15AD}" srcOrd="1" destOrd="0" presId="urn:microsoft.com/office/officeart/2005/8/layout/cycle6"/>
    <dgm:cxn modelId="{4043A096-7421-4463-8125-585B8637EC0A}" type="presParOf" srcId="{5DC76A7A-8A89-44AF-9F88-EF588171A54C}" destId="{F5F48A8B-7875-4552-BB55-A02E62812920}" srcOrd="2" destOrd="0" presId="urn:microsoft.com/office/officeart/2005/8/layout/cycle6"/>
    <dgm:cxn modelId="{62C14B27-7465-4A8D-8FE1-40A1A6913354}" type="presParOf" srcId="{5DC76A7A-8A89-44AF-9F88-EF588171A54C}" destId="{73E3547F-DC95-4557-9D61-690A6E4765C6}" srcOrd="3" destOrd="0" presId="urn:microsoft.com/office/officeart/2005/8/layout/cycle6"/>
    <dgm:cxn modelId="{32B3F37E-D8AA-403D-9F93-C10848C068FC}" type="presParOf" srcId="{5DC76A7A-8A89-44AF-9F88-EF588171A54C}" destId="{FD6693E1-757D-40E9-A084-1494253E2CC8}" srcOrd="4" destOrd="0" presId="urn:microsoft.com/office/officeart/2005/8/layout/cycle6"/>
    <dgm:cxn modelId="{CDB8FD2A-6149-45F4-ADF1-72FE8393A4FD}" type="presParOf" srcId="{5DC76A7A-8A89-44AF-9F88-EF588171A54C}" destId="{F85774D4-6A4E-49E9-8196-F6B4FAA3FC62}" srcOrd="5" destOrd="0" presId="urn:microsoft.com/office/officeart/2005/8/layout/cycle6"/>
    <dgm:cxn modelId="{95FDCA35-3807-47EC-A94C-C6CB90B2BFD3}" type="presParOf" srcId="{5DC76A7A-8A89-44AF-9F88-EF588171A54C}" destId="{902CDB3B-3BD7-4522-8C82-9B1911E71005}" srcOrd="6" destOrd="0" presId="urn:microsoft.com/office/officeart/2005/8/layout/cycle6"/>
    <dgm:cxn modelId="{513399DE-CD5C-4CC5-BEFE-51C5011401CC}" type="presParOf" srcId="{5DC76A7A-8A89-44AF-9F88-EF588171A54C}" destId="{A7B5F475-BB2A-462C-9749-BD5D336C9603}" srcOrd="7" destOrd="0" presId="urn:microsoft.com/office/officeart/2005/8/layout/cycle6"/>
    <dgm:cxn modelId="{902180BB-B475-45D1-B81D-3E5BEE51FA03}" type="presParOf" srcId="{5DC76A7A-8A89-44AF-9F88-EF588171A54C}" destId="{752914F7-9DF6-49FF-A00E-C783EB2EF365}" srcOrd="8" destOrd="0" presId="urn:microsoft.com/office/officeart/2005/8/layout/cycle6"/>
    <dgm:cxn modelId="{2B23ED70-31D7-4F6C-8FF9-46DEE96BCF19}" type="presParOf" srcId="{5DC76A7A-8A89-44AF-9F88-EF588171A54C}" destId="{173B57C1-5B8F-4941-848C-0C84437E61FE}" srcOrd="9" destOrd="0" presId="urn:microsoft.com/office/officeart/2005/8/layout/cycle6"/>
    <dgm:cxn modelId="{96DD288E-271C-4361-B4FF-064E27556220}" type="presParOf" srcId="{5DC76A7A-8A89-44AF-9F88-EF588171A54C}" destId="{3219D9B3-3BE4-4585-A04B-AE0C280D7C68}" srcOrd="10" destOrd="0" presId="urn:microsoft.com/office/officeart/2005/8/layout/cycle6"/>
    <dgm:cxn modelId="{A46450E4-37DA-4269-87C3-ABE6ABF20FDA}" type="presParOf" srcId="{5DC76A7A-8A89-44AF-9F88-EF588171A54C}" destId="{8240B848-0E0C-46B6-92BF-CBAB9F7388B0}" srcOrd="11" destOrd="0" presId="urn:microsoft.com/office/officeart/2005/8/layout/cycle6"/>
    <dgm:cxn modelId="{41E5321B-4C20-4641-A3D7-BADCAF52D600}" type="presParOf" srcId="{5DC76A7A-8A89-44AF-9F88-EF588171A54C}" destId="{3E3F9C4B-EA76-48FF-BBE9-BEC7E0B715B1}" srcOrd="12" destOrd="0" presId="urn:microsoft.com/office/officeart/2005/8/layout/cycle6"/>
    <dgm:cxn modelId="{B41203AA-1BC5-43F9-80D6-79B794E3B5E6}" type="presParOf" srcId="{5DC76A7A-8A89-44AF-9F88-EF588171A54C}" destId="{5FED5BF0-E5A4-476E-BA43-D8C0180E5951}" srcOrd="13" destOrd="0" presId="urn:microsoft.com/office/officeart/2005/8/layout/cycle6"/>
    <dgm:cxn modelId="{27C8B992-3133-4629-99F6-7E3320A10222}" type="presParOf" srcId="{5DC76A7A-8A89-44AF-9F88-EF588171A54C}" destId="{5C033A24-EF64-4253-9667-0A156E2FF68A}" srcOrd="14" destOrd="0" presId="urn:microsoft.com/office/officeart/2005/8/layout/cycle6"/>
    <dgm:cxn modelId="{1723C387-1B32-4CA6-B73F-797F676057F5}" type="presParOf" srcId="{5DC76A7A-8A89-44AF-9F88-EF588171A54C}" destId="{06D3D293-A28B-4DCC-80D2-1CFC5AB16ADA}" srcOrd="15" destOrd="0" presId="urn:microsoft.com/office/officeart/2005/8/layout/cycle6"/>
    <dgm:cxn modelId="{567CED9A-7112-4574-9FF9-ED3450B511A6}" type="presParOf" srcId="{5DC76A7A-8A89-44AF-9F88-EF588171A54C}" destId="{F80C62B7-B4B6-4E58-BFE7-93BD2667B05D}" srcOrd="16" destOrd="0" presId="urn:microsoft.com/office/officeart/2005/8/layout/cycle6"/>
    <dgm:cxn modelId="{43A7135C-E84B-4839-BDE6-D643DC1441CF}" type="presParOf" srcId="{5DC76A7A-8A89-44AF-9F88-EF588171A54C}" destId="{3409B281-F610-46FF-B13C-04C674B5DE7A}" srcOrd="17" destOrd="0" presId="urn:microsoft.com/office/officeart/2005/8/layout/cycle6"/>
    <dgm:cxn modelId="{1D5F6712-1F43-45D7-A696-5BF58A77C84D}" type="presParOf" srcId="{5DC76A7A-8A89-44AF-9F88-EF588171A54C}" destId="{8F59EA30-3FAC-4F55-AB91-C11046C7ECA7}" srcOrd="18" destOrd="0" presId="urn:microsoft.com/office/officeart/2005/8/layout/cycle6"/>
    <dgm:cxn modelId="{1BD96B6B-BF49-43FA-A9C0-479EFA12E012}" type="presParOf" srcId="{5DC76A7A-8A89-44AF-9F88-EF588171A54C}" destId="{ED44B6DB-356F-4DB5-9855-4F314B274E3C}" srcOrd="19" destOrd="0" presId="urn:microsoft.com/office/officeart/2005/8/layout/cycle6"/>
    <dgm:cxn modelId="{0F4A62FA-F897-4373-BC11-6B55B464E0D8}" type="presParOf" srcId="{5DC76A7A-8A89-44AF-9F88-EF588171A54C}" destId="{8C5B4100-2220-4C51-BD53-75B03BFAFEB5}" srcOrd="20" destOrd="0" presId="urn:microsoft.com/office/officeart/2005/8/layout/cycle6"/>
  </dgm:cxnLst>
  <dgm:bg/>
  <dgm:whole/>
</dgm:dataModel>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2A7BF5-1A8B-42A4-94A3-D21A997E93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94BE29-52AF-4911-92F1-C43E0CB9D127}" type="datetimeFigureOut">
              <a:rPr lang="en-US" smtClean="0"/>
              <a:t>6/4/2020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2A7BF5-1A8B-42A4-94A3-D21A997E930B}"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194BE29-52AF-4911-92F1-C43E0CB9D127}" type="datetimeFigureOut">
              <a:rPr lang="en-US" smtClean="0"/>
              <a:t>6/4/2020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C2A7BF5-1A8B-42A4-94A3-D21A997E930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381000" y="990600"/>
            <a:ext cx="8458200" cy="5291137"/>
            <a:chOff x="381000" y="990600"/>
            <a:chExt cx="8458200" cy="5291137"/>
          </a:xfrm>
        </p:grpSpPr>
        <p:grpSp>
          <p:nvGrpSpPr>
            <p:cNvPr id="9" name="Group 8"/>
            <p:cNvGrpSpPr/>
            <p:nvPr/>
          </p:nvGrpSpPr>
          <p:grpSpPr>
            <a:xfrm>
              <a:off x="381000" y="990600"/>
              <a:ext cx="8153400" cy="5291137"/>
              <a:chOff x="381000" y="990600"/>
              <a:chExt cx="8153400" cy="5291137"/>
            </a:xfrm>
          </p:grpSpPr>
          <p:pic>
            <p:nvPicPr>
              <p:cNvPr id="19457" name="Picture 1" descr="C:\Users\admin\Desktop\tv-ad-1.jpg"/>
              <p:cNvPicPr>
                <a:picLocks noChangeAspect="1" noChangeArrowheads="1"/>
              </p:cNvPicPr>
              <p:nvPr/>
            </p:nvPicPr>
            <p:blipFill>
              <a:blip r:embed="rId2"/>
              <a:srcRect/>
              <a:stretch>
                <a:fillRect/>
              </a:stretch>
            </p:blipFill>
            <p:spPr bwMode="auto">
              <a:xfrm>
                <a:off x="381000" y="1371600"/>
                <a:ext cx="7381983" cy="4910137"/>
              </a:xfrm>
              <a:prstGeom prst="rect">
                <a:avLst/>
              </a:prstGeom>
              <a:noFill/>
            </p:spPr>
          </p:pic>
          <p:sp>
            <p:nvSpPr>
              <p:cNvPr id="5" name="TextBox 4"/>
              <p:cNvSpPr txBox="1"/>
              <p:nvPr/>
            </p:nvSpPr>
            <p:spPr>
              <a:xfrm>
                <a:off x="914400" y="990600"/>
                <a:ext cx="7467600" cy="830997"/>
              </a:xfrm>
              <a:prstGeom prst="rect">
                <a:avLst/>
              </a:prstGeom>
              <a:noFill/>
            </p:spPr>
            <p:txBody>
              <a:bodyPr wrap="square" rtlCol="0">
                <a:spAutoFit/>
              </a:bodyPr>
              <a:lstStyle/>
              <a:p>
                <a:pPr algn="ctr"/>
                <a:r>
                  <a:rPr lang="en-US" sz="2400" b="1" u="sng" dirty="0" smtClean="0">
                    <a:latin typeface="Times New Roman" pitchFamily="18" charset="0"/>
                    <a:cs typeface="Times New Roman" pitchFamily="18" charset="0"/>
                  </a:rPr>
                  <a:t>THAKUR COLLEGE OF SCIENCE &amp; COMMERCE </a:t>
                </a:r>
              </a:p>
              <a:p>
                <a:pPr algn="ctr"/>
                <a:endParaRPr lang="en-US" sz="2400" dirty="0"/>
              </a:p>
            </p:txBody>
          </p:sp>
          <p:sp>
            <p:nvSpPr>
              <p:cNvPr id="6" name="TextBox 5"/>
              <p:cNvSpPr txBox="1"/>
              <p:nvPr/>
            </p:nvSpPr>
            <p:spPr>
              <a:xfrm>
                <a:off x="5867400" y="1828800"/>
                <a:ext cx="2209800" cy="923330"/>
              </a:xfrm>
              <a:prstGeom prst="rect">
                <a:avLst/>
              </a:prstGeom>
              <a:noFill/>
            </p:spPr>
            <p:txBody>
              <a:bodyPr wrap="square" rtlCol="0">
                <a:spAutoFit/>
              </a:bodyPr>
              <a:lstStyle/>
              <a:p>
                <a:pPr algn="ctr"/>
                <a:r>
                  <a:rPr lang="en-US" u="sng" dirty="0" smtClean="0">
                    <a:latin typeface="Times New Roman" pitchFamily="18" charset="0"/>
                    <a:cs typeface="Times New Roman" pitchFamily="18" charset="0"/>
                  </a:rPr>
                  <a:t>DEPARTMENT OF COMMERCE </a:t>
                </a:r>
              </a:p>
              <a:p>
                <a:pPr algn="ctr"/>
                <a:endParaRPr lang="en-US" dirty="0"/>
              </a:p>
            </p:txBody>
          </p:sp>
          <p:sp>
            <p:nvSpPr>
              <p:cNvPr id="7" name="TextBox 6"/>
              <p:cNvSpPr txBox="1"/>
              <p:nvPr/>
            </p:nvSpPr>
            <p:spPr>
              <a:xfrm>
                <a:off x="6248400" y="2743200"/>
                <a:ext cx="2286000" cy="369332"/>
              </a:xfrm>
              <a:prstGeom prst="rect">
                <a:avLst/>
              </a:prstGeom>
              <a:noFill/>
            </p:spPr>
            <p:txBody>
              <a:bodyPr wrap="square" rtlCol="0">
                <a:spAutoFit/>
              </a:bodyPr>
              <a:lstStyle/>
              <a:p>
                <a:r>
                  <a:rPr lang="en-US" u="sng" dirty="0" smtClean="0"/>
                  <a:t>MODULE III</a:t>
                </a:r>
                <a:endParaRPr lang="en-US" u="sng" dirty="0"/>
              </a:p>
            </p:txBody>
          </p:sp>
          <p:sp>
            <p:nvSpPr>
              <p:cNvPr id="8" name="TextBox 7"/>
              <p:cNvSpPr txBox="1"/>
              <p:nvPr/>
            </p:nvSpPr>
            <p:spPr>
              <a:xfrm>
                <a:off x="5410200" y="5486400"/>
                <a:ext cx="3048000" cy="646331"/>
              </a:xfrm>
              <a:prstGeom prst="rect">
                <a:avLst/>
              </a:prstGeom>
              <a:noFill/>
            </p:spPr>
            <p:txBody>
              <a:bodyPr wrap="square" rtlCol="0">
                <a:spAutoFit/>
              </a:bodyPr>
              <a:lstStyle/>
              <a:p>
                <a:pPr algn="ctr"/>
                <a:r>
                  <a:rPr lang="en-US" u="sng" dirty="0" smtClean="0"/>
                  <a:t>Presentation by :</a:t>
                </a:r>
              </a:p>
              <a:p>
                <a:pPr algn="ctr"/>
                <a:r>
                  <a:rPr lang="en-US" dirty="0" smtClean="0"/>
                  <a:t>Ms. </a:t>
                </a:r>
                <a:r>
                  <a:rPr lang="en-US" dirty="0" err="1" smtClean="0"/>
                  <a:t>Shakibaa.I.Merchant</a:t>
                </a:r>
                <a:endParaRPr lang="en-US" dirty="0"/>
              </a:p>
            </p:txBody>
          </p:sp>
        </p:grpSp>
        <p:sp>
          <p:nvSpPr>
            <p:cNvPr id="10" name="TextBox 9"/>
            <p:cNvSpPr txBox="1"/>
            <p:nvPr/>
          </p:nvSpPr>
          <p:spPr>
            <a:xfrm>
              <a:off x="5715000" y="3581400"/>
              <a:ext cx="3124200" cy="1077218"/>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200" b="1" dirty="0" smtClean="0">
                  <a:ln/>
                  <a:solidFill>
                    <a:schemeClr val="accent3"/>
                  </a:solidFill>
                </a:rPr>
                <a:t>ECONOMIC ASPECTS </a:t>
              </a:r>
              <a:endParaRPr lang="en-US" sz="3200" b="1" dirty="0">
                <a:ln/>
                <a:solidFill>
                  <a:schemeClr val="accent3"/>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81000" y="685800"/>
            <a:ext cx="8382000" cy="5845284"/>
            <a:chOff x="381000" y="685800"/>
            <a:chExt cx="8382000" cy="5845284"/>
          </a:xfrm>
        </p:grpSpPr>
        <p:sp>
          <p:nvSpPr>
            <p:cNvPr id="2" name="TextBox 1"/>
            <p:cNvSpPr txBox="1"/>
            <p:nvPr/>
          </p:nvSpPr>
          <p:spPr>
            <a:xfrm>
              <a:off x="457200" y="1295400"/>
              <a:ext cx="8229600" cy="1200329"/>
            </a:xfrm>
            <a:prstGeom prst="rect">
              <a:avLst/>
            </a:prstGeom>
            <a:noFill/>
          </p:spPr>
          <p:txBody>
            <a:bodyPr wrap="square" rtlCol="0">
              <a:spAutoFit/>
            </a:bodyPr>
            <a:lstStyle/>
            <a:p>
              <a:pPr algn="ctr"/>
              <a:r>
                <a:rPr lang="en-US" dirty="0" smtClean="0"/>
                <a:t>When a single firm is the only supplier of some goods or services for which no close substitute is generally available and when the firm is free from the treat of competition, it is called monopoly; the monopolist can set his own prices and levels of output.</a:t>
              </a:r>
              <a:endParaRPr lang="en-US" dirty="0"/>
            </a:p>
          </p:txBody>
        </p:sp>
        <p:sp>
          <p:nvSpPr>
            <p:cNvPr id="3" name="TextBox 2"/>
            <p:cNvSpPr txBox="1"/>
            <p:nvPr/>
          </p:nvSpPr>
          <p:spPr>
            <a:xfrm>
              <a:off x="381000" y="2514600"/>
              <a:ext cx="8382000" cy="4016484"/>
            </a:xfrm>
            <a:prstGeom prst="rect">
              <a:avLst/>
            </a:prstGeom>
            <a:noFill/>
          </p:spPr>
          <p:txBody>
            <a:bodyPr wrap="square" rtlCol="0">
              <a:spAutoFit/>
            </a:bodyPr>
            <a:lstStyle/>
            <a:p>
              <a:pPr algn="ctr"/>
              <a:r>
                <a:rPr lang="en-US" sz="1700" u="sng" dirty="0" smtClean="0"/>
                <a:t>Whether advertising leads to monopoly or not can be understood from two different viewpoints: </a:t>
              </a:r>
            </a:p>
            <a:p>
              <a:endParaRPr lang="en-US" sz="1700" dirty="0" smtClean="0"/>
            </a:p>
            <a:p>
              <a:pPr marL="342900" indent="-342900">
                <a:buAutoNum type="arabicPeriod"/>
              </a:pPr>
              <a:r>
                <a:rPr lang="en-US" sz="1700" dirty="0" smtClean="0"/>
                <a:t>Advertising acts to control consumers in such a way that the advertiser has command over the consumer's mind and buying actions. In this line of reasoning, any monopoly that results would stem from a control of demand rather than of supply.</a:t>
              </a:r>
            </a:p>
            <a:p>
              <a:pPr marL="342900" indent="-342900">
                <a:buAutoNum type="arabicPeriod"/>
              </a:pPr>
              <a:r>
                <a:rPr lang="en-US" sz="1700" dirty="0" smtClean="0"/>
                <a:t> A more strongly supported position which related advertising to monopoly examines the ways in which advertising may act to limit the number of firms competing in a specific industry. The large companies can spend heavily on advertising to make their products appear different for all other products. This win helps them to take over sizable part of the market. In this way, advertising creates a barrier to new firms and a high level of concentration result. High monopolistic prices result in high monopoly profits.</a:t>
              </a:r>
              <a:endParaRPr lang="en-US" sz="1700" dirty="0"/>
            </a:p>
          </p:txBody>
        </p:sp>
        <p:sp>
          <p:nvSpPr>
            <p:cNvPr id="4" name="TextBox 3"/>
            <p:cNvSpPr txBox="1"/>
            <p:nvPr/>
          </p:nvSpPr>
          <p:spPr>
            <a:xfrm>
              <a:off x="685800" y="685800"/>
              <a:ext cx="7924800"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000" dirty="0" smtClean="0"/>
                <a:t>EFFECT OF ADVERTISING ON MOOPOLY &amp; COMPETITION </a:t>
              </a:r>
              <a:endParaRPr lang="en-US" sz="2000" dirty="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57200" y="685800"/>
            <a:ext cx="8686800" cy="6172200"/>
            <a:chOff x="457200" y="685800"/>
            <a:chExt cx="8686800" cy="6172200"/>
          </a:xfrm>
        </p:grpSpPr>
        <p:sp>
          <p:nvSpPr>
            <p:cNvPr id="2" name="TextBox 1"/>
            <p:cNvSpPr txBox="1"/>
            <p:nvPr/>
          </p:nvSpPr>
          <p:spPr>
            <a:xfrm>
              <a:off x="457200" y="685800"/>
              <a:ext cx="8153400" cy="3477875"/>
            </a:xfrm>
            <a:prstGeom prst="rect">
              <a:avLst/>
            </a:prstGeom>
            <a:noFill/>
          </p:spPr>
          <p:txBody>
            <a:bodyPr wrap="square" rtlCol="0">
              <a:spAutoFit/>
            </a:bodyPr>
            <a:lstStyle/>
            <a:p>
              <a:r>
                <a:rPr lang="en-US" sz="2000" dirty="0" smtClean="0"/>
                <a:t>Advertising is said to breed monopoly by restricting open competition. Advertising aim at enjoying monopoly powers to introducing a separate trade mark for their products. The reputation attached to a, trade mark does not increasingly involve advertising although advertising can play an important role. If people desire to have a rational trade mark, they must invariably buy from the marker. A manufacturer with brand of product differentiated form all other brands in the same business enjoys monopoly of that brand. He fully controls the supply and sells it at a profit. He tries to build large and stable following for his brand.</a:t>
              </a:r>
            </a:p>
          </p:txBody>
        </p:sp>
        <p:pic>
          <p:nvPicPr>
            <p:cNvPr id="22531" name="Picture 3" descr="C:\Users\admin\Desktop\gap_newspaperadvertising.png"/>
            <p:cNvPicPr>
              <a:picLocks noChangeAspect="1" noChangeArrowheads="1"/>
            </p:cNvPicPr>
            <p:nvPr/>
          </p:nvPicPr>
          <p:blipFill>
            <a:blip r:embed="rId2"/>
            <a:srcRect/>
            <a:stretch>
              <a:fillRect/>
            </a:stretch>
          </p:blipFill>
          <p:spPr bwMode="auto">
            <a:xfrm>
              <a:off x="457200" y="3124200"/>
              <a:ext cx="8686800" cy="3733800"/>
            </a:xfrm>
            <a:prstGeom prst="rect">
              <a:avLst/>
            </a:prstGeom>
            <a:noFill/>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86200"/>
            <a:ext cx="8229600" cy="2523768"/>
          </a:xfrm>
          <a:prstGeom prst="rect">
            <a:avLst/>
          </a:prstGeom>
          <a:noFill/>
        </p:spPr>
        <p:txBody>
          <a:bodyPr wrap="square" rtlCol="0">
            <a:spAutoFit/>
          </a:bodyPr>
          <a:lstStyle/>
          <a:p>
            <a:pPr algn="ctr"/>
            <a:r>
              <a:rPr lang="en-US" sz="2000" dirty="0" smtClean="0"/>
              <a:t> A manufacturer who has been able to build a substantial market may tend to hold his prices somewhat rigid. To the extent that he can, he will compete on the basis other than price but he cannot avoid price competition altogether. No manufacturer with or without advertising has been able to obtain monopoly position for himself. Because of this fact, no manufacturer can successfully manipulate supply price at will.</a:t>
            </a:r>
          </a:p>
          <a:p>
            <a:endParaRPr lang="en-US" dirty="0"/>
          </a:p>
        </p:txBody>
      </p:sp>
      <p:pic>
        <p:nvPicPr>
          <p:cNvPr id="20482" name="Picture 2" descr="C:\Users\admin\Desktop\unnamed.jpg"/>
          <p:cNvPicPr>
            <a:picLocks noChangeAspect="1" noChangeArrowheads="1"/>
          </p:cNvPicPr>
          <p:nvPr/>
        </p:nvPicPr>
        <p:blipFill>
          <a:blip r:embed="rId2"/>
          <a:srcRect/>
          <a:stretch>
            <a:fillRect/>
          </a:stretch>
        </p:blipFill>
        <p:spPr bwMode="auto">
          <a:xfrm>
            <a:off x="533400" y="533400"/>
            <a:ext cx="8001000" cy="32480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 y="609600"/>
            <a:ext cx="8305800" cy="6217087"/>
            <a:chOff x="381000" y="609600"/>
            <a:chExt cx="8305800" cy="6217087"/>
          </a:xfrm>
        </p:grpSpPr>
        <p:sp>
          <p:nvSpPr>
            <p:cNvPr id="2" name="TextBox 1"/>
            <p:cNvSpPr txBox="1"/>
            <p:nvPr/>
          </p:nvSpPr>
          <p:spPr>
            <a:xfrm>
              <a:off x="381000" y="609600"/>
              <a:ext cx="4724400" cy="6217087"/>
            </a:xfrm>
            <a:prstGeom prst="rect">
              <a:avLst/>
            </a:prstGeom>
            <a:noFill/>
          </p:spPr>
          <p:txBody>
            <a:bodyPr wrap="square" rtlCol="0">
              <a:spAutoFit/>
            </a:bodyPr>
            <a:lstStyle/>
            <a:p>
              <a:pPr algn="ctr"/>
              <a:r>
                <a:rPr lang="en-US" sz="2000" dirty="0" smtClean="0"/>
                <a:t>Product differentiation, a phenomenon of imperfect competition, would continue to exist even if there were no advertising. In the absence of advertising, consumers might still be induced to pay more because of product differentiation. However, advertising occupies its important status in bringing product differentiation to the attention of consumers. There should be no objection about this if the advertising is truthful and informative. If there were monopoly in advertising i.e., if advertising were available to only one manufacture, it would be different matter.</a:t>
              </a:r>
            </a:p>
            <a:p>
              <a:pPr algn="ctr"/>
              <a:endParaRPr lang="en-US" dirty="0"/>
            </a:p>
          </p:txBody>
        </p:sp>
        <p:pic>
          <p:nvPicPr>
            <p:cNvPr id="21506" name="Picture 2" descr="C:\Users\admin\Desktop\illustration-vector-business-concept_71983-52.jpg"/>
            <p:cNvPicPr>
              <a:picLocks noChangeAspect="1" noChangeArrowheads="1"/>
            </p:cNvPicPr>
            <p:nvPr/>
          </p:nvPicPr>
          <p:blipFill>
            <a:blip r:embed="rId2"/>
            <a:srcRect/>
            <a:stretch>
              <a:fillRect/>
            </a:stretch>
          </p:blipFill>
          <p:spPr bwMode="auto">
            <a:xfrm>
              <a:off x="5029200" y="609600"/>
              <a:ext cx="3657600" cy="5715000"/>
            </a:xfrm>
            <a:prstGeom prst="rect">
              <a:avLst/>
            </a:prstGeom>
            <a:noFill/>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381000" y="990600"/>
            <a:ext cx="8153400" cy="5291137"/>
            <a:chOff x="381000" y="990600"/>
            <a:chExt cx="8153400" cy="5291137"/>
          </a:xfrm>
        </p:grpSpPr>
        <p:grpSp>
          <p:nvGrpSpPr>
            <p:cNvPr id="2" name="Group 8"/>
            <p:cNvGrpSpPr/>
            <p:nvPr/>
          </p:nvGrpSpPr>
          <p:grpSpPr>
            <a:xfrm>
              <a:off x="381000" y="990600"/>
              <a:ext cx="8153400" cy="5291137"/>
              <a:chOff x="381000" y="990600"/>
              <a:chExt cx="8153400" cy="5291137"/>
            </a:xfrm>
          </p:grpSpPr>
          <p:pic>
            <p:nvPicPr>
              <p:cNvPr id="19457" name="Picture 1" descr="C:\Users\admin\Desktop\tv-ad-1.jpg"/>
              <p:cNvPicPr>
                <a:picLocks noChangeAspect="1" noChangeArrowheads="1"/>
              </p:cNvPicPr>
              <p:nvPr/>
            </p:nvPicPr>
            <p:blipFill>
              <a:blip r:embed="rId2"/>
              <a:srcRect/>
              <a:stretch>
                <a:fillRect/>
              </a:stretch>
            </p:blipFill>
            <p:spPr bwMode="auto">
              <a:xfrm>
                <a:off x="381000" y="1371600"/>
                <a:ext cx="7381983" cy="4910137"/>
              </a:xfrm>
              <a:prstGeom prst="rect">
                <a:avLst/>
              </a:prstGeom>
              <a:noFill/>
            </p:spPr>
          </p:pic>
          <p:sp>
            <p:nvSpPr>
              <p:cNvPr id="5" name="TextBox 4"/>
              <p:cNvSpPr txBox="1"/>
              <p:nvPr/>
            </p:nvSpPr>
            <p:spPr>
              <a:xfrm>
                <a:off x="914400" y="990600"/>
                <a:ext cx="7467600" cy="830997"/>
              </a:xfrm>
              <a:prstGeom prst="rect">
                <a:avLst/>
              </a:prstGeom>
              <a:noFill/>
            </p:spPr>
            <p:txBody>
              <a:bodyPr wrap="square" rtlCol="0">
                <a:spAutoFit/>
              </a:bodyPr>
              <a:lstStyle/>
              <a:p>
                <a:pPr algn="ctr"/>
                <a:r>
                  <a:rPr lang="en-US" sz="2400" b="1" u="sng" dirty="0" smtClean="0">
                    <a:latin typeface="Times New Roman" pitchFamily="18" charset="0"/>
                    <a:cs typeface="Times New Roman" pitchFamily="18" charset="0"/>
                  </a:rPr>
                  <a:t>THAKUR COLLEGE OF SCIENCE &amp; COMMERCE </a:t>
                </a:r>
              </a:p>
              <a:p>
                <a:pPr algn="ctr"/>
                <a:endParaRPr lang="en-US" sz="2400" dirty="0"/>
              </a:p>
            </p:txBody>
          </p:sp>
          <p:sp>
            <p:nvSpPr>
              <p:cNvPr id="6" name="TextBox 5"/>
              <p:cNvSpPr txBox="1"/>
              <p:nvPr/>
            </p:nvSpPr>
            <p:spPr>
              <a:xfrm>
                <a:off x="5867400" y="1828800"/>
                <a:ext cx="2209800" cy="923330"/>
              </a:xfrm>
              <a:prstGeom prst="rect">
                <a:avLst/>
              </a:prstGeom>
              <a:noFill/>
            </p:spPr>
            <p:txBody>
              <a:bodyPr wrap="square" rtlCol="0">
                <a:spAutoFit/>
              </a:bodyPr>
              <a:lstStyle/>
              <a:p>
                <a:pPr algn="ctr"/>
                <a:r>
                  <a:rPr lang="en-US" u="sng" dirty="0" smtClean="0">
                    <a:latin typeface="Times New Roman" pitchFamily="18" charset="0"/>
                    <a:cs typeface="Times New Roman" pitchFamily="18" charset="0"/>
                  </a:rPr>
                  <a:t>DEPARTMENT OF COMMERCE </a:t>
                </a:r>
              </a:p>
              <a:p>
                <a:pPr algn="ctr"/>
                <a:endParaRPr lang="en-US" dirty="0"/>
              </a:p>
            </p:txBody>
          </p:sp>
          <p:sp>
            <p:nvSpPr>
              <p:cNvPr id="7" name="TextBox 6"/>
              <p:cNvSpPr txBox="1"/>
              <p:nvPr/>
            </p:nvSpPr>
            <p:spPr>
              <a:xfrm>
                <a:off x="6248400" y="2743200"/>
                <a:ext cx="2286000" cy="369332"/>
              </a:xfrm>
              <a:prstGeom prst="rect">
                <a:avLst/>
              </a:prstGeom>
              <a:noFill/>
            </p:spPr>
            <p:txBody>
              <a:bodyPr wrap="square" rtlCol="0">
                <a:spAutoFit/>
              </a:bodyPr>
              <a:lstStyle/>
              <a:p>
                <a:r>
                  <a:rPr lang="en-US" u="sng" dirty="0" smtClean="0"/>
                  <a:t>MODULE III</a:t>
                </a:r>
                <a:endParaRPr lang="en-US" u="sng" dirty="0"/>
              </a:p>
            </p:txBody>
          </p:sp>
          <p:sp>
            <p:nvSpPr>
              <p:cNvPr id="8" name="TextBox 7"/>
              <p:cNvSpPr txBox="1"/>
              <p:nvPr/>
            </p:nvSpPr>
            <p:spPr>
              <a:xfrm>
                <a:off x="5410200" y="5486400"/>
                <a:ext cx="3048000" cy="646331"/>
              </a:xfrm>
              <a:prstGeom prst="rect">
                <a:avLst/>
              </a:prstGeom>
              <a:noFill/>
            </p:spPr>
            <p:txBody>
              <a:bodyPr wrap="square" rtlCol="0">
                <a:spAutoFit/>
              </a:bodyPr>
              <a:lstStyle/>
              <a:p>
                <a:pPr algn="ctr"/>
                <a:r>
                  <a:rPr lang="en-US" u="sng" dirty="0" smtClean="0"/>
                  <a:t>Presentation by :</a:t>
                </a:r>
              </a:p>
              <a:p>
                <a:pPr algn="ctr"/>
                <a:r>
                  <a:rPr lang="en-US" dirty="0" smtClean="0"/>
                  <a:t>Ms. </a:t>
                </a:r>
                <a:r>
                  <a:rPr lang="en-US" dirty="0" err="1" smtClean="0"/>
                  <a:t>Shakibaa.I.Merchant</a:t>
                </a:r>
                <a:endParaRPr lang="en-US" dirty="0"/>
              </a:p>
            </p:txBody>
          </p:sp>
        </p:grpSp>
        <p:sp>
          <p:nvSpPr>
            <p:cNvPr id="9" name="TextBox 8"/>
            <p:cNvSpPr txBox="1"/>
            <p:nvPr/>
          </p:nvSpPr>
          <p:spPr>
            <a:xfrm>
              <a:off x="5791200" y="3352800"/>
              <a:ext cx="2743200" cy="1569660"/>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800" b="1" dirty="0" smtClean="0">
                  <a:ln/>
                  <a:solidFill>
                    <a:schemeClr val="accent3"/>
                  </a:solidFill>
                </a:rPr>
                <a:t>THANK YOU !</a:t>
              </a:r>
              <a:endParaRPr lang="en-US" sz="4800" b="1" dirty="0">
                <a:ln/>
                <a:solidFill>
                  <a:schemeClr val="accent3"/>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90600" y="609600"/>
            <a:ext cx="7315200" cy="5730121"/>
            <a:chOff x="990600" y="609600"/>
            <a:chExt cx="7315200" cy="5730121"/>
          </a:xfrm>
        </p:grpSpPr>
        <p:sp>
          <p:nvSpPr>
            <p:cNvPr id="2" name="TextBox 1"/>
            <p:cNvSpPr txBox="1"/>
            <p:nvPr/>
          </p:nvSpPr>
          <p:spPr>
            <a:xfrm>
              <a:off x="1295400" y="609600"/>
              <a:ext cx="7010400"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800" dirty="0" smtClean="0">
                  <a:latin typeface="Times New Roman" pitchFamily="18" charset="0"/>
                  <a:cs typeface="Times New Roman" pitchFamily="18" charset="0"/>
                </a:rPr>
                <a:t>EFFECT OF ADVERTISING ON PRICE </a:t>
              </a:r>
              <a:endParaRPr lang="en-US" sz="2800" dirty="0">
                <a:latin typeface="Times New Roman" pitchFamily="18" charset="0"/>
                <a:cs typeface="Times New Roman" pitchFamily="18" charset="0"/>
              </a:endParaRPr>
            </a:p>
          </p:txBody>
        </p:sp>
        <p:sp>
          <p:nvSpPr>
            <p:cNvPr id="3" name="TextBox 2"/>
            <p:cNvSpPr txBox="1"/>
            <p:nvPr/>
          </p:nvSpPr>
          <p:spPr>
            <a:xfrm>
              <a:off x="990600" y="1371600"/>
              <a:ext cx="7162800" cy="1754326"/>
            </a:xfrm>
            <a:prstGeom prst="rect">
              <a:avLst/>
            </a:prstGeom>
            <a:noFill/>
          </p:spPr>
          <p:txBody>
            <a:bodyPr wrap="square" rtlCol="0">
              <a:spAutoFit/>
            </a:bodyPr>
            <a:lstStyle/>
            <a:p>
              <a:pPr algn="ctr"/>
              <a:r>
                <a:rPr lang="en-US" dirty="0" smtClean="0"/>
                <a:t>Price is the exchange value of a product . Generally , price of a product is calculated by adding profit margin to the total cost of the production &amp;  distribution . In order to study the effect of Advertising of Price , it is necessary to find out the impact of advertising on the cost of production &amp; distribution </a:t>
              </a:r>
              <a:endParaRPr lang="en-US" dirty="0"/>
            </a:p>
          </p:txBody>
        </p:sp>
        <p:sp>
          <p:nvSpPr>
            <p:cNvPr id="4" name="TextBox 3"/>
            <p:cNvSpPr txBox="1"/>
            <p:nvPr/>
          </p:nvSpPr>
          <p:spPr>
            <a:xfrm>
              <a:off x="1295400" y="3200400"/>
              <a:ext cx="6934200" cy="313932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n-US" b="1" u="sng" dirty="0" smtClean="0"/>
            </a:p>
            <a:p>
              <a:pPr algn="ctr"/>
              <a:r>
                <a:rPr lang="en-US" b="1" u="sng" dirty="0" smtClean="0"/>
                <a:t>EFFECT OF ADVERTISING ON VARIOUS COSTS</a:t>
              </a:r>
            </a:p>
            <a:p>
              <a:pPr>
                <a:lnSpc>
                  <a:spcPct val="150000"/>
                </a:lnSpc>
                <a:buFont typeface="Wingdings" pitchFamily="2" charset="2"/>
                <a:buChar char="Ø"/>
              </a:pPr>
              <a:endParaRPr lang="en-US" dirty="0"/>
            </a:p>
            <a:p>
              <a:pPr>
                <a:lnSpc>
                  <a:spcPct val="150000"/>
                </a:lnSpc>
                <a:buFont typeface="Wingdings" pitchFamily="2" charset="2"/>
                <a:buChar char="Ø"/>
              </a:pPr>
              <a:r>
                <a:rPr lang="en-US" dirty="0" smtClean="0"/>
                <a:t>EFFECT OF ADVERTISING ON PRODUCTION COST</a:t>
              </a:r>
            </a:p>
            <a:p>
              <a:pPr>
                <a:lnSpc>
                  <a:spcPct val="150000"/>
                </a:lnSpc>
                <a:buFont typeface="Wingdings" pitchFamily="2" charset="2"/>
                <a:buChar char="Ø"/>
              </a:pPr>
              <a:r>
                <a:rPr lang="en-US" dirty="0" smtClean="0"/>
                <a:t>EFFECT OF ADVERTISING ON DISTRIBUTION COST </a:t>
              </a:r>
            </a:p>
            <a:p>
              <a:pPr>
                <a:lnSpc>
                  <a:spcPct val="150000"/>
                </a:lnSpc>
                <a:buFont typeface="Wingdings" pitchFamily="2" charset="2"/>
                <a:buChar char="Ø"/>
              </a:pPr>
              <a:r>
                <a:rPr lang="en-US" dirty="0" smtClean="0"/>
                <a:t>EFFECT OF ADVERTISING ON CONSUMER COST </a:t>
              </a:r>
            </a:p>
            <a:p>
              <a:r>
                <a:rPr lang="en-US" dirty="0" smtClean="0"/>
                <a:t> </a:t>
              </a:r>
              <a:endParaRPr lang="en-US" dirty="0"/>
            </a:p>
            <a:p>
              <a:endParaRPr lang="en-US" dirty="0" smtClean="0"/>
            </a:p>
            <a:p>
              <a:endParaRPr lang="en-US" dirty="0"/>
            </a:p>
          </p:txBody>
        </p:sp>
        <p:pic>
          <p:nvPicPr>
            <p:cNvPr id="18434" name="Picture 2" descr="1. Effect on Production Cost, Distribution&#10;Cost and Prices&#10;Effect on Production Cost&#10;Effect on Distribution Cost&#10;Effect on..."/>
            <p:cNvPicPr>
              <a:picLocks noChangeAspect="1" noChangeArrowheads="1"/>
            </p:cNvPicPr>
            <p:nvPr/>
          </p:nvPicPr>
          <p:blipFill>
            <a:blip r:embed="rId2"/>
            <a:srcRect/>
            <a:stretch>
              <a:fillRect/>
            </a:stretch>
          </p:blipFill>
          <p:spPr bwMode="auto">
            <a:xfrm>
              <a:off x="1371600" y="3962399"/>
              <a:ext cx="6781800" cy="2291513"/>
            </a:xfrm>
            <a:prstGeom prst="rect">
              <a:avLst/>
            </a:prstGeom>
            <a:noFill/>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28600" y="609600"/>
            <a:ext cx="8534400" cy="5988010"/>
            <a:chOff x="228600" y="609600"/>
            <a:chExt cx="8534400" cy="5988010"/>
          </a:xfrm>
        </p:grpSpPr>
        <p:sp>
          <p:nvSpPr>
            <p:cNvPr id="2" name="TextBox 1"/>
            <p:cNvSpPr txBox="1"/>
            <p:nvPr/>
          </p:nvSpPr>
          <p:spPr>
            <a:xfrm>
              <a:off x="1219200" y="609600"/>
              <a:ext cx="716280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EFFECT OF ADVERTISING ON PRODUCTION COST </a:t>
              </a:r>
              <a:endParaRPr lang="en-US" dirty="0"/>
            </a:p>
          </p:txBody>
        </p:sp>
        <p:sp>
          <p:nvSpPr>
            <p:cNvPr id="3" name="TextBox 2"/>
            <p:cNvSpPr txBox="1"/>
            <p:nvPr/>
          </p:nvSpPr>
          <p:spPr>
            <a:xfrm>
              <a:off x="533400" y="1143000"/>
              <a:ext cx="8229600" cy="2431435"/>
            </a:xfrm>
            <a:prstGeom prst="rect">
              <a:avLst/>
            </a:prstGeom>
            <a:noFill/>
          </p:spPr>
          <p:txBody>
            <a:bodyPr wrap="square" rtlCol="0">
              <a:spAutoFit/>
            </a:bodyPr>
            <a:lstStyle/>
            <a:p>
              <a:r>
                <a:rPr lang="en-US" sz="1900" dirty="0" smtClean="0"/>
                <a:t>The term production cost refers to the cost incurred in manufacture of a product . These include the following three basic cost :</a:t>
              </a:r>
            </a:p>
            <a:p>
              <a:pPr>
                <a:buFont typeface="Wingdings" pitchFamily="2" charset="2"/>
                <a:buChar char="§"/>
              </a:pPr>
              <a:r>
                <a:rPr lang="en-US" sz="1900" dirty="0" smtClean="0"/>
                <a:t>Cost of raw materials</a:t>
              </a:r>
            </a:p>
            <a:p>
              <a:pPr>
                <a:buFont typeface="Wingdings" pitchFamily="2" charset="2"/>
                <a:buChar char="§"/>
              </a:pPr>
              <a:r>
                <a:rPr lang="en-US" sz="1900" dirty="0" smtClean="0"/>
                <a:t>Cost of </a:t>
              </a:r>
              <a:r>
                <a:rPr lang="en-US" sz="1900" dirty="0" err="1" smtClean="0"/>
                <a:t>labour</a:t>
              </a:r>
              <a:r>
                <a:rPr lang="en-US" sz="1900" dirty="0" smtClean="0"/>
                <a:t> in the production process</a:t>
              </a:r>
            </a:p>
            <a:p>
              <a:pPr>
                <a:buFont typeface="Wingdings" pitchFamily="2" charset="2"/>
                <a:buChar char="§"/>
              </a:pPr>
              <a:r>
                <a:rPr lang="en-US" sz="1900" dirty="0" smtClean="0"/>
                <a:t>Overhead expenses .</a:t>
              </a:r>
            </a:p>
            <a:p>
              <a:pPr>
                <a:buFont typeface="Wingdings" pitchFamily="2" charset="2"/>
                <a:buChar char="§"/>
              </a:pPr>
              <a:r>
                <a:rPr lang="en-US" sz="1900" dirty="0" smtClean="0"/>
                <a:t>Advertising expenditure is not an element of production cost . Hence, it does not directly affect the production cost  </a:t>
              </a:r>
              <a:endParaRPr lang="en-US" sz="1900" dirty="0"/>
            </a:p>
          </p:txBody>
        </p:sp>
        <p:sp>
          <p:nvSpPr>
            <p:cNvPr id="6" name="TextBox 5"/>
            <p:cNvSpPr txBox="1"/>
            <p:nvPr/>
          </p:nvSpPr>
          <p:spPr>
            <a:xfrm>
              <a:off x="228600" y="3581400"/>
              <a:ext cx="8382000" cy="3016210"/>
            </a:xfrm>
            <a:prstGeom prst="rect">
              <a:avLst/>
            </a:prstGeom>
            <a:noFill/>
          </p:spPr>
          <p:txBody>
            <a:bodyPr wrap="square" rtlCol="0">
              <a:spAutoFit/>
            </a:bodyPr>
            <a:lstStyle/>
            <a:p>
              <a:pPr algn="ctr"/>
              <a:r>
                <a:rPr lang="en-US" sz="1900" dirty="0" smtClean="0"/>
                <a:t>Through advertising, a manufacturer with a considerable seasonal demand may be able to expand the demand over a broader time period. The producer can have economies of reduced storage capacity, because he needs lesser storage space for lesser period of time as the products are being sold over a larger time period during the year. The larger turnover would mean that during the season the storage space would be used extensively. This in turn would mean that larger number of units of production would be sharing the overhead costs and this would help reduce that cost of production.</a:t>
              </a:r>
              <a:endParaRPr lang="en-US" sz="1900" dirty="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85800" y="533401"/>
          <a:ext cx="7924800" cy="3453292"/>
        </p:xfrm>
        <a:graphic>
          <a:graphicData uri="http://schemas.openxmlformats.org/drawingml/2006/table">
            <a:tbl>
              <a:tblPr firstRow="1" bandRow="1">
                <a:tableStyleId>{073A0DAA-6AF3-43AB-8588-CEC1D06C72B9}</a:tableStyleId>
              </a:tblPr>
              <a:tblGrid>
                <a:gridCol w="2641600"/>
                <a:gridCol w="2641600"/>
                <a:gridCol w="2641600"/>
              </a:tblGrid>
              <a:tr h="537926">
                <a:tc>
                  <a:txBody>
                    <a:bodyPr/>
                    <a:lstStyle/>
                    <a:p>
                      <a:pPr algn="ctr"/>
                      <a:r>
                        <a:rPr lang="en-US" sz="1400" dirty="0" smtClean="0"/>
                        <a:t>PARTICULARS</a:t>
                      </a:r>
                      <a:endParaRPr lang="en-US" sz="1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400" dirty="0" smtClean="0"/>
                        <a:t>BEFORE ADVERTISING </a:t>
                      </a:r>
                    </a:p>
                    <a:p>
                      <a:pPr algn="ctr"/>
                      <a:r>
                        <a:rPr lang="en-US" sz="1400" dirty="0" smtClean="0"/>
                        <a:t>Rs.</a:t>
                      </a:r>
                      <a:endParaRPr lang="en-US" sz="1400" b="1" dirty="0"/>
                    </a:p>
                  </a:txBody>
                  <a:tcPr>
                    <a:lnT w="12700" cap="flat" cmpd="sng" algn="ctr">
                      <a:solidFill>
                        <a:schemeClr val="tx1"/>
                      </a:solidFill>
                      <a:prstDash val="solid"/>
                      <a:round/>
                      <a:headEnd type="none" w="med" len="med"/>
                      <a:tailEnd type="none" w="med" len="med"/>
                    </a:lnT>
                  </a:tcPr>
                </a:tc>
                <a:tc>
                  <a:txBody>
                    <a:bodyPr/>
                    <a:lstStyle/>
                    <a:p>
                      <a:pPr algn="ctr"/>
                      <a:r>
                        <a:rPr lang="en-US" sz="1400" dirty="0" smtClean="0"/>
                        <a:t>AFTER ADVERTISING </a:t>
                      </a:r>
                    </a:p>
                    <a:p>
                      <a:pPr algn="ctr"/>
                      <a:r>
                        <a:rPr lang="en-US" sz="1400" dirty="0" smtClean="0"/>
                        <a:t>Rs.</a:t>
                      </a:r>
                      <a:endParaRPr lang="en-US" sz="1400"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24073">
                <a:tc>
                  <a:txBody>
                    <a:bodyPr/>
                    <a:lstStyle/>
                    <a:p>
                      <a:pPr algn="ctr"/>
                      <a:r>
                        <a:rPr lang="en-US" sz="1400" dirty="0" smtClean="0"/>
                        <a:t>Material Cost</a:t>
                      </a:r>
                      <a:endParaRPr lang="en-US" sz="1400" dirty="0"/>
                    </a:p>
                  </a:txBody>
                  <a:tcPr>
                    <a:lnL w="12700" cap="flat" cmpd="sng" algn="ctr">
                      <a:solidFill>
                        <a:schemeClr val="tx1"/>
                      </a:solidFill>
                      <a:prstDash val="solid"/>
                      <a:round/>
                      <a:headEnd type="none" w="med" len="med"/>
                      <a:tailEnd type="none" w="med" len="med"/>
                    </a:lnL>
                  </a:tcPr>
                </a:tc>
                <a:tc>
                  <a:txBody>
                    <a:bodyPr/>
                    <a:lstStyle/>
                    <a:p>
                      <a:pPr algn="ctr"/>
                      <a:r>
                        <a:rPr lang="en-US" sz="1400" dirty="0" smtClean="0"/>
                        <a:t>5,000,000</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8,000,000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err="1" smtClean="0"/>
                        <a:t>Labour</a:t>
                      </a:r>
                      <a:r>
                        <a:rPr lang="en-US" sz="1400" dirty="0" smtClean="0"/>
                        <a:t> Cost</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3,000,000</a:t>
                      </a:r>
                    </a:p>
                    <a:p>
                      <a:pPr algn="ct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5,000,000</a:t>
                      </a:r>
                    </a:p>
                    <a:p>
                      <a:pPr algn="ctr"/>
                      <a:endParaRPr lang="en-US" sz="1400" dirty="0"/>
                    </a:p>
                  </a:txBody>
                  <a:tcPr>
                    <a:lnR w="12700" cap="flat" cmpd="sng" algn="ctr">
                      <a:solidFill>
                        <a:schemeClr val="tx1"/>
                      </a:solidFill>
                      <a:prstDash val="solid"/>
                      <a:round/>
                      <a:headEnd type="none" w="med" len="med"/>
                      <a:tailEnd type="none" w="med" len="med"/>
                    </a:lnR>
                  </a:tcPr>
                </a:tc>
              </a:tr>
              <a:tr h="537926">
                <a:tc>
                  <a:txBody>
                    <a:bodyPr/>
                    <a:lstStyle/>
                    <a:p>
                      <a:pPr algn="ctr"/>
                      <a:r>
                        <a:rPr lang="en-US" sz="1400" dirty="0" smtClean="0"/>
                        <a:t>Overhead Cost </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2,000,000</a:t>
                      </a:r>
                    </a:p>
                    <a:p>
                      <a:pPr algn="ct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3,000,000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smtClean="0"/>
                        <a:t>Total Cost of Production </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10,000,000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16,000,000</a:t>
                      </a:r>
                    </a:p>
                    <a:p>
                      <a:pPr algn="ctr"/>
                      <a:endParaRPr lang="en-US" sz="1400" dirty="0"/>
                    </a:p>
                  </a:txBody>
                  <a:tcPr>
                    <a:lnR w="12700" cap="flat" cmpd="sng" algn="ctr">
                      <a:solidFill>
                        <a:schemeClr val="tx1"/>
                      </a:solidFill>
                      <a:prstDash val="solid"/>
                      <a:round/>
                      <a:headEnd type="none" w="med" len="med"/>
                      <a:tailEnd type="none" w="med" len="med"/>
                    </a:lnR>
                  </a:tcPr>
                </a:tc>
              </a:tr>
              <a:tr h="371947">
                <a:tc>
                  <a:txBody>
                    <a:bodyPr/>
                    <a:lstStyle/>
                    <a:p>
                      <a:pPr algn="ctr"/>
                      <a:r>
                        <a:rPr lang="en-US" sz="1400" dirty="0" smtClean="0"/>
                        <a:t>Units Produced</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100,000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200,000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smtClean="0"/>
                        <a:t>Cost per Unit </a:t>
                      </a:r>
                      <a:endParaRPr lang="en-US"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400" dirty="0" smtClean="0"/>
                        <a:t>10</a:t>
                      </a:r>
                      <a:endParaRPr lang="en-US" sz="1400" dirty="0"/>
                    </a:p>
                  </a:txBody>
                  <a:tcPr>
                    <a:lnB w="12700" cap="flat" cmpd="sng" algn="ctr">
                      <a:solidFill>
                        <a:schemeClr val="tx1"/>
                      </a:solidFill>
                      <a:prstDash val="solid"/>
                      <a:round/>
                      <a:headEnd type="none" w="med" len="med"/>
                      <a:tailEnd type="none" w="med" len="med"/>
                    </a:lnB>
                  </a:tcPr>
                </a:tc>
                <a:tc>
                  <a:txBody>
                    <a:bodyPr/>
                    <a:lstStyle/>
                    <a:p>
                      <a:pPr algn="ctr"/>
                      <a:r>
                        <a:rPr lang="en-US" sz="1400" dirty="0" smtClean="0"/>
                        <a:t>8</a:t>
                      </a:r>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762000" y="4114800"/>
            <a:ext cx="7848600" cy="2062103"/>
          </a:xfrm>
          <a:prstGeom prst="rect">
            <a:avLst/>
          </a:prstGeom>
          <a:noFill/>
        </p:spPr>
        <p:txBody>
          <a:bodyPr wrap="square" rtlCol="0">
            <a:spAutoFit/>
          </a:bodyPr>
          <a:lstStyle/>
          <a:p>
            <a:pPr>
              <a:buFont typeface="Wingdings" pitchFamily="2" charset="2"/>
              <a:buChar char="§"/>
            </a:pPr>
            <a:r>
              <a:rPr lang="en-US" sz="1600" dirty="0" smtClean="0"/>
              <a:t>The optimum capacity of the firm is 2,00,000 units</a:t>
            </a:r>
          </a:p>
          <a:p>
            <a:pPr>
              <a:buFont typeface="Wingdings" pitchFamily="2" charset="2"/>
              <a:buChar char="§"/>
            </a:pPr>
            <a:r>
              <a:rPr lang="en-US" sz="1600" dirty="0" smtClean="0"/>
              <a:t>Before advertising , the demand was of 1,00,000 units which means the firm was operated below the optimum level</a:t>
            </a:r>
          </a:p>
          <a:p>
            <a:pPr>
              <a:buFont typeface="Wingdings" pitchFamily="2" charset="2"/>
              <a:buChar char="§"/>
            </a:pPr>
            <a:r>
              <a:rPr lang="en-US" sz="1600" dirty="0" smtClean="0"/>
              <a:t>After advertising , the demand increased to 2,00,000 units. As a result the production capacity was </a:t>
            </a:r>
            <a:r>
              <a:rPr lang="en-US" sz="1600" dirty="0" err="1" smtClean="0"/>
              <a:t>utilise</a:t>
            </a:r>
            <a:r>
              <a:rPr lang="en-US" sz="1600" dirty="0" smtClean="0"/>
              <a:t> fully</a:t>
            </a:r>
          </a:p>
          <a:p>
            <a:pPr>
              <a:buFont typeface="Wingdings" pitchFamily="2" charset="2"/>
              <a:buChar char="§"/>
            </a:pPr>
            <a:r>
              <a:rPr lang="en-US" sz="1600" dirty="0" smtClean="0"/>
              <a:t>The reduction in cost of production per unit is due to factors such as economies of large scale production , optimum </a:t>
            </a:r>
            <a:r>
              <a:rPr lang="en-US" sz="1600" dirty="0" err="1" smtClean="0"/>
              <a:t>utilisation</a:t>
            </a:r>
            <a:r>
              <a:rPr lang="en-US" sz="1600" dirty="0" smtClean="0"/>
              <a:t> of production capacity , use of new technology introduction of </a:t>
            </a:r>
            <a:r>
              <a:rPr lang="en-US" sz="1600" dirty="0" err="1" smtClean="0"/>
              <a:t>labour</a:t>
            </a:r>
            <a:r>
              <a:rPr lang="en-US" sz="1600" dirty="0" smtClean="0"/>
              <a:t> saving devices etc.</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09600" y="609600"/>
            <a:ext cx="8229600" cy="5694402"/>
            <a:chOff x="609600" y="609600"/>
            <a:chExt cx="8229600" cy="5694402"/>
          </a:xfrm>
        </p:grpSpPr>
        <p:sp>
          <p:nvSpPr>
            <p:cNvPr id="2" name="TextBox 1"/>
            <p:cNvSpPr txBox="1"/>
            <p:nvPr/>
          </p:nvSpPr>
          <p:spPr>
            <a:xfrm>
              <a:off x="1219200" y="609600"/>
              <a:ext cx="716280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EFFECT OF ADVERTISING ON DISTRIBUTION COST </a:t>
              </a:r>
              <a:endParaRPr lang="en-US" dirty="0"/>
            </a:p>
          </p:txBody>
        </p:sp>
        <p:sp>
          <p:nvSpPr>
            <p:cNvPr id="3" name="TextBox 2"/>
            <p:cNvSpPr txBox="1"/>
            <p:nvPr/>
          </p:nvSpPr>
          <p:spPr>
            <a:xfrm>
              <a:off x="609600" y="1225689"/>
              <a:ext cx="8229600" cy="5078313"/>
            </a:xfrm>
            <a:prstGeom prst="rect">
              <a:avLst/>
            </a:prstGeom>
            <a:noFill/>
          </p:spPr>
          <p:txBody>
            <a:bodyPr wrap="square" rtlCol="0">
              <a:spAutoFit/>
            </a:bodyPr>
            <a:lstStyle/>
            <a:p>
              <a:r>
                <a:rPr lang="en-US" dirty="0" smtClean="0"/>
                <a:t>The term Distribution Cost  refers to the cost incurred for selling in product . Advertising is an element of distribution cost; other element include sales person’s salaries , storage, insurance , dealer’s margins, transport etc .</a:t>
              </a:r>
            </a:p>
            <a:p>
              <a:endParaRPr lang="en-US" dirty="0" smtClean="0"/>
            </a:p>
            <a:p>
              <a:r>
                <a:rPr lang="en-US" dirty="0" smtClean="0"/>
                <a:t>Since advertising is an element of distribution cost, it increases the distribution cost.  In this competitive era, manufactures are spending more &amp; more on advertising in order to survive in the market . However , advertising may reduce the cost of distribution per unit .</a:t>
              </a:r>
              <a:endParaRPr lang="en-US" dirty="0"/>
            </a:p>
            <a:p>
              <a:r>
                <a:rPr lang="en-US" dirty="0" smtClean="0"/>
                <a:t> This can be due to several factors such as :</a:t>
              </a:r>
            </a:p>
            <a:p>
              <a:endParaRPr lang="en-US" dirty="0" smtClean="0"/>
            </a:p>
            <a:p>
              <a:pPr>
                <a:buFont typeface="Wingdings" pitchFamily="2" charset="2"/>
                <a:buChar char="§"/>
              </a:pPr>
              <a:r>
                <a:rPr lang="en-US" dirty="0" smtClean="0"/>
                <a:t>Advertising increases sales turnover which reduces the storage cost </a:t>
              </a:r>
            </a:p>
            <a:p>
              <a:pPr>
                <a:buFont typeface="Wingdings" pitchFamily="2" charset="2"/>
                <a:buChar char="§"/>
              </a:pPr>
              <a:r>
                <a:rPr lang="en-US" dirty="0" smtClean="0"/>
                <a:t>Since products are not stored for long periods, the cost of maintenance &amp; wear &amp; tear is also reduced .</a:t>
              </a:r>
            </a:p>
            <a:p>
              <a:pPr>
                <a:buFont typeface="Wingdings" pitchFamily="2" charset="2"/>
                <a:buChar char="§"/>
              </a:pPr>
              <a:r>
                <a:rPr lang="en-US" dirty="0" smtClean="0"/>
                <a:t>Effective advertising reduces the expenditure on personal selling </a:t>
              </a:r>
            </a:p>
            <a:p>
              <a:pPr>
                <a:buFont typeface="Wingdings" pitchFamily="2" charset="2"/>
                <a:buChar char="§"/>
              </a:pPr>
              <a:r>
                <a:rPr lang="en-US" dirty="0" smtClean="0"/>
                <a:t>Middlemen </a:t>
              </a:r>
              <a:r>
                <a:rPr lang="en-US" dirty="0" err="1" smtClean="0"/>
                <a:t>perfer</a:t>
              </a:r>
              <a:r>
                <a:rPr lang="en-US" dirty="0" smtClean="0"/>
                <a:t> advertised products since consumers are attracted towards such products. Retailers do not need additional selling efforts.</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85800" y="533401"/>
          <a:ext cx="7924800" cy="3453292"/>
        </p:xfrm>
        <a:graphic>
          <a:graphicData uri="http://schemas.openxmlformats.org/drawingml/2006/table">
            <a:tbl>
              <a:tblPr firstRow="1" bandRow="1">
                <a:tableStyleId>{073A0DAA-6AF3-43AB-8588-CEC1D06C72B9}</a:tableStyleId>
              </a:tblPr>
              <a:tblGrid>
                <a:gridCol w="2641600"/>
                <a:gridCol w="2641600"/>
                <a:gridCol w="2641600"/>
              </a:tblGrid>
              <a:tr h="537926">
                <a:tc>
                  <a:txBody>
                    <a:bodyPr/>
                    <a:lstStyle/>
                    <a:p>
                      <a:pPr algn="ctr"/>
                      <a:r>
                        <a:rPr lang="en-US" sz="1400" dirty="0" smtClean="0"/>
                        <a:t>PARTICULARS</a:t>
                      </a:r>
                      <a:endParaRPr lang="en-US" sz="1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400" dirty="0" smtClean="0"/>
                        <a:t>BEFORE ADVERTISING </a:t>
                      </a:r>
                    </a:p>
                    <a:p>
                      <a:pPr algn="ctr"/>
                      <a:r>
                        <a:rPr lang="en-US" sz="1400" dirty="0" smtClean="0"/>
                        <a:t>Rs.</a:t>
                      </a:r>
                      <a:endParaRPr lang="en-US" sz="1400" b="1" dirty="0"/>
                    </a:p>
                  </a:txBody>
                  <a:tcPr>
                    <a:lnT w="12700" cap="flat" cmpd="sng" algn="ctr">
                      <a:solidFill>
                        <a:schemeClr val="tx1"/>
                      </a:solidFill>
                      <a:prstDash val="solid"/>
                      <a:round/>
                      <a:headEnd type="none" w="med" len="med"/>
                      <a:tailEnd type="none" w="med" len="med"/>
                    </a:lnT>
                  </a:tcPr>
                </a:tc>
                <a:tc>
                  <a:txBody>
                    <a:bodyPr/>
                    <a:lstStyle/>
                    <a:p>
                      <a:pPr algn="ctr"/>
                      <a:r>
                        <a:rPr lang="en-US" sz="1400" dirty="0" smtClean="0"/>
                        <a:t>AFTER ADVERTISING </a:t>
                      </a:r>
                    </a:p>
                    <a:p>
                      <a:pPr algn="ctr"/>
                      <a:r>
                        <a:rPr lang="en-US" sz="1400" dirty="0" smtClean="0"/>
                        <a:t>Rs.</a:t>
                      </a:r>
                      <a:endParaRPr lang="en-US" sz="1400"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24073">
                <a:tc>
                  <a:txBody>
                    <a:bodyPr/>
                    <a:lstStyle/>
                    <a:p>
                      <a:pPr algn="ctr"/>
                      <a:r>
                        <a:rPr lang="en-US" sz="1400" dirty="0" smtClean="0"/>
                        <a:t>Advertising Expenses</a:t>
                      </a:r>
                      <a:endParaRPr lang="en-US" sz="1400" dirty="0"/>
                    </a:p>
                  </a:txBody>
                  <a:tcPr>
                    <a:lnL w="12700" cap="flat" cmpd="sng" algn="ctr">
                      <a:solidFill>
                        <a:schemeClr val="tx1"/>
                      </a:solidFill>
                      <a:prstDash val="solid"/>
                      <a:round/>
                      <a:headEnd type="none" w="med" len="med"/>
                      <a:tailEnd type="none" w="med" len="med"/>
                    </a:lnL>
                  </a:tcPr>
                </a:tc>
                <a:tc>
                  <a:txBody>
                    <a:bodyPr/>
                    <a:lstStyle/>
                    <a:p>
                      <a:pPr algn="ctr"/>
                      <a:r>
                        <a:rPr lang="en-US" sz="1400" dirty="0" smtClean="0"/>
                        <a:t>NIL</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2,00,000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smtClean="0"/>
                        <a:t>Salesman Salaries &amp; Commission</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4,00,000</a:t>
                      </a:r>
                    </a:p>
                    <a:p>
                      <a:pPr algn="ct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4,60,000</a:t>
                      </a:r>
                    </a:p>
                    <a:p>
                      <a:pPr algn="ctr"/>
                      <a:endParaRPr lang="en-US" sz="1400" dirty="0"/>
                    </a:p>
                  </a:txBody>
                  <a:tcPr>
                    <a:lnR w="12700" cap="flat" cmpd="sng" algn="ctr">
                      <a:solidFill>
                        <a:schemeClr val="tx1"/>
                      </a:solidFill>
                      <a:prstDash val="solid"/>
                      <a:round/>
                      <a:headEnd type="none" w="med" len="med"/>
                      <a:tailEnd type="none" w="med" len="med"/>
                    </a:lnR>
                  </a:tcPr>
                </a:tc>
              </a:tr>
              <a:tr h="537926">
                <a:tc>
                  <a:txBody>
                    <a:bodyPr/>
                    <a:lstStyle/>
                    <a:p>
                      <a:pPr algn="ctr"/>
                      <a:r>
                        <a:rPr lang="en-US" sz="1400" dirty="0" smtClean="0"/>
                        <a:t>Other Distribution Expenses</a:t>
                      </a:r>
                      <a:r>
                        <a:rPr lang="en-US" sz="1400" baseline="0" dirty="0" smtClean="0"/>
                        <a:t> </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1,00,000</a:t>
                      </a:r>
                    </a:p>
                    <a:p>
                      <a:pPr algn="ct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1,40,000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smtClean="0"/>
                        <a:t>Total Cost of Distribution </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5,00,000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8,00,000</a:t>
                      </a:r>
                    </a:p>
                    <a:p>
                      <a:pPr algn="ctr"/>
                      <a:endParaRPr lang="en-US" sz="1400" dirty="0"/>
                    </a:p>
                  </a:txBody>
                  <a:tcPr>
                    <a:lnR w="12700" cap="flat" cmpd="sng" algn="ctr">
                      <a:solidFill>
                        <a:schemeClr val="tx1"/>
                      </a:solidFill>
                      <a:prstDash val="solid"/>
                      <a:round/>
                      <a:headEnd type="none" w="med" len="med"/>
                      <a:tailEnd type="none" w="med" len="med"/>
                    </a:lnR>
                  </a:tcPr>
                </a:tc>
              </a:tr>
              <a:tr h="371947">
                <a:tc>
                  <a:txBody>
                    <a:bodyPr/>
                    <a:lstStyle/>
                    <a:p>
                      <a:pPr algn="ctr"/>
                      <a:r>
                        <a:rPr lang="en-US" sz="1400" dirty="0" smtClean="0"/>
                        <a:t>Units Distributed</a:t>
                      </a:r>
                      <a:endParaRPr lang="en-US" sz="14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1,00,000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2,00,000</a:t>
                      </a:r>
                    </a:p>
                    <a:p>
                      <a:pPr algn="ctr"/>
                      <a:endParaRPr lang="en-US" sz="1400" dirty="0"/>
                    </a:p>
                  </a:txBody>
                  <a:tcPr>
                    <a:lnR w="12700" cap="flat" cmpd="sng" algn="ctr">
                      <a:solidFill>
                        <a:schemeClr val="tx1"/>
                      </a:solidFill>
                      <a:prstDash val="solid"/>
                      <a:round/>
                      <a:headEnd type="none" w="med" len="med"/>
                      <a:tailEnd type="none" w="med" len="med"/>
                    </a:lnR>
                  </a:tcPr>
                </a:tc>
              </a:tr>
              <a:tr h="295747">
                <a:tc>
                  <a:txBody>
                    <a:bodyPr/>
                    <a:lstStyle/>
                    <a:p>
                      <a:pPr algn="ctr"/>
                      <a:r>
                        <a:rPr lang="en-US" sz="1400" dirty="0" smtClean="0"/>
                        <a:t>Cost per Unit </a:t>
                      </a:r>
                      <a:endParaRPr lang="en-US" sz="14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400" dirty="0" smtClean="0"/>
                        <a:t>5</a:t>
                      </a:r>
                      <a:endParaRPr lang="en-US" sz="1400" dirty="0"/>
                    </a:p>
                  </a:txBody>
                  <a:tcPr>
                    <a:lnB w="12700" cap="flat" cmpd="sng" algn="ctr">
                      <a:solidFill>
                        <a:schemeClr val="tx1"/>
                      </a:solidFill>
                      <a:prstDash val="solid"/>
                      <a:round/>
                      <a:headEnd type="none" w="med" len="med"/>
                      <a:tailEnd type="none" w="med" len="med"/>
                    </a:lnB>
                  </a:tcPr>
                </a:tc>
                <a:tc>
                  <a:txBody>
                    <a:bodyPr/>
                    <a:lstStyle/>
                    <a:p>
                      <a:pPr algn="ctr"/>
                      <a:r>
                        <a:rPr lang="en-US" sz="1400" dirty="0" smtClean="0"/>
                        <a:t>4</a:t>
                      </a:r>
                      <a:endParaRPr lang="en-US"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TextBox 3"/>
          <p:cNvSpPr txBox="1"/>
          <p:nvPr/>
        </p:nvSpPr>
        <p:spPr>
          <a:xfrm>
            <a:off x="457200" y="4114800"/>
            <a:ext cx="8305800" cy="2431435"/>
          </a:xfrm>
          <a:prstGeom prst="rect">
            <a:avLst/>
          </a:prstGeom>
          <a:noFill/>
        </p:spPr>
        <p:txBody>
          <a:bodyPr wrap="square" rtlCol="0">
            <a:spAutoFit/>
          </a:bodyPr>
          <a:lstStyle/>
          <a:p>
            <a:pPr>
              <a:buFont typeface="Wingdings" pitchFamily="2" charset="2"/>
              <a:buChar char="§"/>
            </a:pPr>
            <a:r>
              <a:rPr lang="en-US" sz="1700" dirty="0" smtClean="0"/>
              <a:t>Advertising has increased the distribution of the product from 1,00,000 units to 2,00,000 units </a:t>
            </a:r>
          </a:p>
          <a:p>
            <a:pPr>
              <a:buFont typeface="Wingdings" pitchFamily="2" charset="2"/>
              <a:buChar char="§"/>
            </a:pPr>
            <a:r>
              <a:rPr lang="en-US" sz="1700" dirty="0" smtClean="0"/>
              <a:t>There is an increase in salesmen’s salaries &amp; other distribution expenses but the increase is not in proportion to the number of units distributed due to advertising </a:t>
            </a:r>
          </a:p>
          <a:p>
            <a:pPr>
              <a:buFont typeface="Wingdings" pitchFamily="2" charset="2"/>
              <a:buChar char="§"/>
            </a:pPr>
            <a:r>
              <a:rPr lang="en-US" sz="1700" dirty="0" smtClean="0"/>
              <a:t>The </a:t>
            </a:r>
            <a:r>
              <a:rPr lang="en-US" sz="1700" dirty="0" err="1" smtClean="0"/>
              <a:t>manufacturernmgets</a:t>
            </a:r>
            <a:r>
              <a:rPr lang="en-US" sz="1700" dirty="0" smtClean="0"/>
              <a:t> the benefits of </a:t>
            </a:r>
            <a:r>
              <a:rPr lang="en-US" sz="1700" dirty="0" err="1" smtClean="0"/>
              <a:t>largescale</a:t>
            </a:r>
            <a:r>
              <a:rPr lang="en-US" sz="1700" dirty="0" smtClean="0"/>
              <a:t> distribution which is more than the amount spent on advertising . Therefore , the cost of distribution has reduced from Rs. 5 to Rs. 4</a:t>
            </a:r>
          </a:p>
          <a:p>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33400" y="609600"/>
            <a:ext cx="8153400" cy="5780246"/>
            <a:chOff x="533400" y="609600"/>
            <a:chExt cx="8153400" cy="5780246"/>
          </a:xfrm>
        </p:grpSpPr>
        <p:sp>
          <p:nvSpPr>
            <p:cNvPr id="2" name="TextBox 1"/>
            <p:cNvSpPr txBox="1"/>
            <p:nvPr/>
          </p:nvSpPr>
          <p:spPr>
            <a:xfrm>
              <a:off x="1219200" y="609600"/>
              <a:ext cx="716280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EFFECT OF ADVERTISING ON CONSUMER PRICE </a:t>
              </a:r>
              <a:endParaRPr lang="en-US" dirty="0"/>
            </a:p>
          </p:txBody>
        </p:sp>
        <p:sp>
          <p:nvSpPr>
            <p:cNvPr id="4" name="TextBox 3"/>
            <p:cNvSpPr txBox="1"/>
            <p:nvPr/>
          </p:nvSpPr>
          <p:spPr>
            <a:xfrm>
              <a:off x="533400" y="1219200"/>
              <a:ext cx="8153400" cy="5170646"/>
            </a:xfrm>
            <a:prstGeom prst="rect">
              <a:avLst/>
            </a:prstGeom>
            <a:noFill/>
          </p:spPr>
          <p:txBody>
            <a:bodyPr wrap="square" rtlCol="0">
              <a:spAutoFit/>
            </a:bodyPr>
            <a:lstStyle/>
            <a:p>
              <a:pPr algn="ctr"/>
              <a:r>
                <a:rPr lang="en-US" sz="2200" dirty="0" smtClean="0"/>
                <a:t>Consumer price consists of production costs, selling and distribution costs and profit margin of the seller. An expenditure on advertising will increase marketing costs. </a:t>
              </a:r>
            </a:p>
            <a:p>
              <a:pPr algn="ctr"/>
              <a:endParaRPr lang="en-US" sz="2200" dirty="0"/>
            </a:p>
            <a:p>
              <a:pPr algn="ctr"/>
              <a:r>
                <a:rPr lang="en-US" sz="2200" dirty="0" smtClean="0"/>
                <a:t>Consumers and buyers of the advertised goods and services pay for advertising. If the consumer feels that he is not getting desired utility from a brand, he switches to some other brand. But in the long run, advertising may well work toward lowering down the prices. Effective advertising increases sales volumes and lowers down the prices. Many new products such as refrigerators, </a:t>
              </a:r>
              <a:r>
                <a:rPr lang="en-US" sz="2200" dirty="0" err="1" smtClean="0"/>
                <a:t>colour</a:t>
              </a:r>
              <a:r>
                <a:rPr lang="en-US" sz="2200" dirty="0" smtClean="0"/>
                <a:t> T.V., washing machines, computers, electronic typewriters have lowered down the price due to mass production distribution and consumption.</a:t>
              </a:r>
              <a:endParaRPr lang="en-US" sz="2200" dirty="0"/>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3400" y="533400"/>
          <a:ext cx="8153400" cy="2661920"/>
        </p:xfrm>
        <a:graphic>
          <a:graphicData uri="http://schemas.openxmlformats.org/drawingml/2006/table">
            <a:tbl>
              <a:tblPr firstRow="1" bandRow="1">
                <a:tableStyleId>{073A0DAA-6AF3-43AB-8588-CEC1D06C72B9}</a:tableStyleId>
              </a:tblPr>
              <a:tblGrid>
                <a:gridCol w="2717800"/>
                <a:gridCol w="2717800"/>
                <a:gridCol w="2717800"/>
              </a:tblGrid>
              <a:tr h="370840">
                <a:tc>
                  <a:txBody>
                    <a:bodyPr/>
                    <a:lstStyle/>
                    <a:p>
                      <a:pPr algn="ctr"/>
                      <a:r>
                        <a:rPr lang="en-US" dirty="0" smtClean="0"/>
                        <a:t>Particulars</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Before Advertising </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After Advertising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Production Cost per unit</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dirty="0" smtClean="0"/>
                        <a:t>10</a:t>
                      </a:r>
                      <a:endParaRPr lang="en-US" dirty="0"/>
                    </a:p>
                  </a:txBody>
                  <a:tcPr>
                    <a:lnT w="12700" cap="flat" cmpd="sng" algn="ctr">
                      <a:solidFill>
                        <a:schemeClr val="tx1"/>
                      </a:solidFill>
                      <a:prstDash val="solid"/>
                      <a:round/>
                      <a:headEnd type="none" w="med" len="med"/>
                      <a:tailEnd type="none" w="med" len="med"/>
                    </a:lnT>
                  </a:tcPr>
                </a:tc>
                <a:tc>
                  <a:txBody>
                    <a:bodyPr/>
                    <a:lstStyle/>
                    <a:p>
                      <a:pPr algn="ctr"/>
                      <a:r>
                        <a:rPr lang="en-US" dirty="0" smtClean="0"/>
                        <a:t>8</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ctr"/>
                      <a:r>
                        <a:rPr lang="en-US" dirty="0" smtClean="0"/>
                        <a:t>Distribution Cost per unit</a:t>
                      </a:r>
                      <a:endParaRPr lang="en-US" dirty="0"/>
                    </a:p>
                  </a:txBody>
                  <a:tcPr>
                    <a:lnL w="12700" cap="flat" cmpd="sng" algn="ctr">
                      <a:solidFill>
                        <a:schemeClr val="tx1"/>
                      </a:solidFill>
                      <a:prstDash val="solid"/>
                      <a:round/>
                      <a:headEnd type="none" w="med" len="med"/>
                      <a:tailEnd type="none" w="med" len="med"/>
                    </a:lnL>
                  </a:tcPr>
                </a:tc>
                <a:tc>
                  <a:txBody>
                    <a:bodyPr/>
                    <a:lstStyle/>
                    <a:p>
                      <a:pPr algn="ctr"/>
                      <a:r>
                        <a:rPr lang="en-US" dirty="0" smtClean="0"/>
                        <a:t>5</a:t>
                      </a:r>
                      <a:endParaRPr lang="en-US" dirty="0"/>
                    </a:p>
                  </a:txBody>
                  <a:tcPr/>
                </a:tc>
                <a:tc>
                  <a:txBody>
                    <a:bodyPr/>
                    <a:lstStyle/>
                    <a:p>
                      <a:pPr algn="ctr"/>
                      <a:r>
                        <a:rPr lang="en-US" dirty="0" smtClean="0"/>
                        <a:t>4</a:t>
                      </a:r>
                      <a:endParaRPr lang="en-US" dirty="0"/>
                    </a:p>
                  </a:txBody>
                  <a:tcPr>
                    <a:lnR w="12700" cap="flat" cmpd="sng" algn="ctr">
                      <a:solidFill>
                        <a:schemeClr val="tx1"/>
                      </a:solidFill>
                      <a:prstDash val="solid"/>
                      <a:round/>
                      <a:headEnd type="none" w="med" len="med"/>
                      <a:tailEnd type="none" w="med" len="med"/>
                    </a:lnR>
                  </a:tcPr>
                </a:tc>
              </a:tr>
              <a:tr h="370840">
                <a:tc>
                  <a:txBody>
                    <a:bodyPr/>
                    <a:lstStyle/>
                    <a:p>
                      <a:pPr algn="ctr"/>
                      <a:r>
                        <a:rPr lang="en-US" dirty="0" smtClean="0"/>
                        <a:t>Profit margin per unit (assumed)</a:t>
                      </a:r>
                      <a:endParaRPr lang="en-US" dirty="0"/>
                    </a:p>
                  </a:txBody>
                  <a:tcPr>
                    <a:lnL w="12700" cap="flat" cmpd="sng" algn="ctr">
                      <a:solidFill>
                        <a:schemeClr val="tx1"/>
                      </a:solidFill>
                      <a:prstDash val="solid"/>
                      <a:round/>
                      <a:headEnd type="none" w="med" len="med"/>
                      <a:tailEnd type="none" w="med" len="med"/>
                    </a:lnL>
                  </a:tcPr>
                </a:tc>
                <a:tc>
                  <a:txBody>
                    <a:bodyPr/>
                    <a:lstStyle/>
                    <a:p>
                      <a:pPr algn="ctr"/>
                      <a:r>
                        <a:rPr lang="en-US" dirty="0" smtClean="0"/>
                        <a:t>3</a:t>
                      </a:r>
                      <a:endParaRPr lang="en-US" dirty="0"/>
                    </a:p>
                  </a:txBody>
                  <a:tcPr/>
                </a:tc>
                <a:tc>
                  <a:txBody>
                    <a:bodyPr/>
                    <a:lstStyle/>
                    <a:p>
                      <a:pPr algn="ctr"/>
                      <a:r>
                        <a:rPr lang="en-US" dirty="0" smtClean="0"/>
                        <a:t>4</a:t>
                      </a:r>
                      <a:endParaRPr lang="en-US" dirty="0"/>
                    </a:p>
                  </a:txBody>
                  <a:tcPr>
                    <a:lnR w="12700" cap="flat" cmpd="sng" algn="ctr">
                      <a:solidFill>
                        <a:schemeClr val="tx1"/>
                      </a:solidFill>
                      <a:prstDash val="solid"/>
                      <a:round/>
                      <a:headEnd type="none" w="med" len="med"/>
                      <a:tailEnd type="none" w="med" len="med"/>
                    </a:lnR>
                  </a:tcPr>
                </a:tc>
              </a:tr>
              <a:tr h="370840">
                <a:tc>
                  <a:txBody>
                    <a:bodyPr/>
                    <a:lstStyle/>
                    <a:p>
                      <a:pPr algn="ctr"/>
                      <a:r>
                        <a:rPr lang="en-US" dirty="0" smtClean="0"/>
                        <a:t>Consumer Price </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dirty="0" smtClean="0"/>
                        <a:t>18</a:t>
                      </a:r>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16</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609600" y="3276600"/>
            <a:ext cx="8153400" cy="3231654"/>
          </a:xfrm>
          <a:prstGeom prst="rect">
            <a:avLst/>
          </a:prstGeom>
          <a:noFill/>
        </p:spPr>
        <p:txBody>
          <a:bodyPr wrap="square" rtlCol="0">
            <a:spAutoFit/>
          </a:bodyPr>
          <a:lstStyle/>
          <a:p>
            <a:r>
              <a:rPr lang="en-US" sz="1700" u="sng" dirty="0" smtClean="0"/>
              <a:t>Advertising affects consumer prices because:</a:t>
            </a:r>
            <a:r>
              <a:rPr lang="en-US" sz="1700" dirty="0" smtClean="0"/>
              <a:t> </a:t>
            </a:r>
          </a:p>
          <a:p>
            <a:pPr marL="342900" indent="-342900">
              <a:buAutoNum type="alphaLcParenBoth"/>
            </a:pPr>
            <a:r>
              <a:rPr lang="en-US" sz="1700" dirty="0" smtClean="0"/>
              <a:t>Price is fixed by adding the desired profit on costs of production. Advertising is one of the elements of cost. Price of a product or service, therefore includes advertising cost. </a:t>
            </a:r>
          </a:p>
          <a:p>
            <a:pPr marL="342900" indent="-342900">
              <a:buAutoNum type="alphaLcParenBoth"/>
            </a:pPr>
            <a:r>
              <a:rPr lang="en-US" sz="1700" dirty="0" smtClean="0"/>
              <a:t>(b) Advertising is an element of distribution cost. An increase in advertising cost increases, total cost which increases the price of advertised goods or service. </a:t>
            </a:r>
          </a:p>
          <a:p>
            <a:pPr marL="342900" indent="-342900">
              <a:buAutoNum type="alphaLcParenBoth"/>
            </a:pPr>
            <a:r>
              <a:rPr lang="en-US" sz="1700" dirty="0" smtClean="0"/>
              <a:t>(c) Advertising cost increases due to competition. So, prices rise. However, under certain conditions, advertising checks prices. Severe competition makes a producer struggle to increase his market share by charging reasonable prices. So, even if a price-rise occurs, his freedom to raise the price is controlled by competition.</a:t>
            </a:r>
            <a:endParaRPr lang="en-US" sz="17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 y="381000"/>
            <a:ext cx="8382000" cy="6019800"/>
            <a:chOff x="381000" y="381000"/>
            <a:chExt cx="8382000" cy="6019800"/>
          </a:xfrm>
        </p:grpSpPr>
        <p:graphicFrame>
          <p:nvGraphicFramePr>
            <p:cNvPr id="2" name="Diagram 1"/>
            <p:cNvGraphicFramePr/>
            <p:nvPr/>
          </p:nvGraphicFramePr>
          <p:xfrm>
            <a:off x="381000" y="381000"/>
            <a:ext cx="83820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514600" y="2514600"/>
              <a:ext cx="4191000" cy="2308324"/>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dirty="0" smtClean="0">
                  <a:ln/>
                  <a:solidFill>
                    <a:schemeClr val="accent3"/>
                  </a:solidFill>
                </a:rPr>
                <a:t>THE EFFECT OF ADVERTISING ON CONSUMER DEMAND </a:t>
              </a:r>
              <a:endParaRPr lang="en-US" sz="3600" b="1" dirty="0">
                <a:ln/>
                <a:solidFill>
                  <a:schemeClr val="accent3"/>
                </a:solidFill>
              </a:endParaRPr>
            </a:p>
          </p:txBody>
        </p:sp>
      </p:gr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129</TotalTime>
  <Words>1493</Words>
  <Application>Microsoft Office PowerPoint</Application>
  <PresentationFormat>On-screen Show (4:3)</PresentationFormat>
  <Paragraphs>131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Aspect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15</cp:revision>
  <dcterms:created xsi:type="dcterms:W3CDTF">2020-06-04T02:41:00Z</dcterms:created>
  <dcterms:modified xsi:type="dcterms:W3CDTF">2020-06-04T04:50:51Z</dcterms:modified>
</cp:coreProperties>
</file>