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18" r:id="rId1"/>
  </p:sldMasterIdLst>
  <p:sldIdLst>
    <p:sldId id="337" r:id="rId2"/>
    <p:sldId id="338" r:id="rId3"/>
    <p:sldId id="339" r:id="rId4"/>
    <p:sldId id="340" r:id="rId5"/>
    <p:sldId id="341" r:id="rId6"/>
    <p:sldId id="342" r:id="rId7"/>
    <p:sldId id="343" r:id="rId8"/>
    <p:sldId id="344" r:id="rId9"/>
    <p:sldId id="345" r:id="rId10"/>
    <p:sldId id="346" r:id="rId11"/>
    <p:sldId id="347" r:id="rId12"/>
    <p:sldId id="348" r:id="rId13"/>
    <p:sldId id="349" r:id="rId14"/>
    <p:sldId id="350" r:id="rId15"/>
    <p:sldId id="351" r:id="rId16"/>
    <p:sldId id="352"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3399"/>
    <a:srgbClr val="FF0066"/>
    <a:srgbClr val="00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660"/>
  </p:normalViewPr>
  <p:slideViewPr>
    <p:cSldViewPr snapToGrid="0">
      <p:cViewPr varScale="1">
        <p:scale>
          <a:sx n="72" d="100"/>
          <a:sy n="72" d="100"/>
        </p:scale>
        <p:origin x="5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GB"/>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12/06/2020</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19374927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111232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GB"/>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116962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GB"/>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208311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GB"/>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447161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GB"/>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GB"/>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5399192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GB"/>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GB"/>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3427871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en-GB"/>
              <a:t>Click to edit Master title style</a:t>
            </a:r>
            <a:endParaRPr lang="en-US" dirty="0"/>
          </a:p>
        </p:txBody>
      </p:sp>
    </p:spTree>
    <p:extLst>
      <p:ext uri="{BB962C8B-B14F-4D97-AF65-F5344CB8AC3E}">
        <p14:creationId xmlns:p14="http://schemas.microsoft.com/office/powerpoint/2010/main" val="27192060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33532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603059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GB"/>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852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16514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12/06/2020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752180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12/06/2020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825665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12/06/2020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817007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GB"/>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692349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GB"/>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964420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12/06/2020</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146908450"/>
      </p:ext>
    </p:extLst>
  </p:cSld>
  <p:clrMap bg1="dk1" tx1="lt1" bg2="dk2" tx2="lt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 id="2147484229" r:id="rId11"/>
    <p:sldLayoutId id="2147484230" r:id="rId12"/>
    <p:sldLayoutId id="2147484231" r:id="rId13"/>
    <p:sldLayoutId id="2147484232" r:id="rId14"/>
    <p:sldLayoutId id="2147484233" r:id="rId15"/>
    <p:sldLayoutId id="2147484234" r:id="rId16"/>
    <p:sldLayoutId id="214748423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marketing91.com/pricing-strategies/" TargetMode="External"/><Relationship Id="rId7" Type="http://schemas.openxmlformats.org/officeDocument/2006/relationships/image" Target="../media/image17.png"/><Relationship Id="rId2" Type="http://schemas.openxmlformats.org/officeDocument/2006/relationships/hyperlink" Target="https://www.marketing91.com/marketing-and-strategy-models-and-concepts/" TargetMode="Externa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hyperlink" Target="https://www.marketing91.com/pricin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557C84EF-A879-B841-B8D9-C6D7AABBDF66}"/>
              </a:ext>
            </a:extLst>
          </p:cNvPr>
          <p:cNvSpPr>
            <a:spLocks noGrp="1"/>
          </p:cNvSpPr>
          <p:nvPr>
            <p:ph type="body" idx="1"/>
          </p:nvPr>
        </p:nvSpPr>
        <p:spPr>
          <a:xfrm>
            <a:off x="6205837" y="5264660"/>
            <a:ext cx="10131428" cy="1447800"/>
          </a:xfrm>
        </p:spPr>
        <p:txBody>
          <a:bodyPr>
            <a:normAutofit/>
          </a:bodyPr>
          <a:lstStyle/>
          <a:p>
            <a:r>
              <a:rPr lang="en-IN" sz="2400" b="1" dirty="0">
                <a:solidFill>
                  <a:schemeClr val="bg1"/>
                </a:solidFill>
                <a:latin typeface="Times New Roman" panose="02020603050405020304" pitchFamily="18" charset="0"/>
                <a:cs typeface="Times New Roman" panose="02020603050405020304" pitchFamily="18" charset="0"/>
              </a:rPr>
              <a:t>Prepared By HARSHADA MHATRE</a:t>
            </a:r>
            <a:endParaRPr lang="en-US" sz="2400" b="1" dirty="0">
              <a:solidFill>
                <a:schemeClr val="bg1"/>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xmlns="" id="{B3B79B0A-44FA-2C41-80C0-254209D26D4B}"/>
              </a:ext>
            </a:extLst>
          </p:cNvPr>
          <p:cNvSpPr txBox="1"/>
          <p:nvPr/>
        </p:nvSpPr>
        <p:spPr>
          <a:xfrm>
            <a:off x="290287" y="1664068"/>
            <a:ext cx="11218332" cy="461665"/>
          </a:xfrm>
          <a:prstGeom prst="rect">
            <a:avLst/>
          </a:prstGeom>
          <a:noFill/>
        </p:spPr>
        <p:txBody>
          <a:bodyPr wrap="square">
            <a:spAutoFit/>
          </a:bodyPr>
          <a:lstStyle/>
          <a:p>
            <a:pPr marL="285750" indent="-285750">
              <a:buFont typeface="Wingdings" pitchFamily="2" charset="2"/>
              <a:buChar char="v"/>
            </a:pPr>
            <a:r>
              <a:rPr lang="en-IN" sz="2400" b="1" dirty="0">
                <a:solidFill>
                  <a:schemeClr val="bg1"/>
                </a:solidFill>
                <a:latin typeface="Times New Roman" panose="02020603050405020304" pitchFamily="18" charset="0"/>
                <a:cs typeface="Times New Roman" panose="02020603050405020304" pitchFamily="18" charset="0"/>
              </a:rPr>
              <a:t>TOPICS</a:t>
            </a:r>
          </a:p>
        </p:txBody>
      </p:sp>
      <p:sp>
        <p:nvSpPr>
          <p:cNvPr id="6" name="TextBox 5">
            <a:extLst>
              <a:ext uri="{FF2B5EF4-FFF2-40B4-BE49-F238E27FC236}">
                <a16:creationId xmlns:a16="http://schemas.microsoft.com/office/drawing/2014/main" xmlns="" id="{ECD7CEC8-529C-4942-81C0-CE8EEB2ED7D9}"/>
              </a:ext>
            </a:extLst>
          </p:cNvPr>
          <p:cNvSpPr txBox="1"/>
          <p:nvPr/>
        </p:nvSpPr>
        <p:spPr>
          <a:xfrm>
            <a:off x="2072519" y="360801"/>
            <a:ext cx="10973253" cy="1200329"/>
          </a:xfrm>
          <a:prstGeom prst="rect">
            <a:avLst/>
          </a:prstGeom>
          <a:noFill/>
        </p:spPr>
        <p:txBody>
          <a:bodyPr wrap="square">
            <a:spAutoFit/>
          </a:bodyPr>
          <a:lstStyle/>
          <a:p>
            <a:r>
              <a:rPr lang="en-IN" sz="3600" b="1" dirty="0">
                <a:solidFill>
                  <a:schemeClr val="bg1"/>
                </a:solidFill>
                <a:latin typeface="Times New Roman" panose="02020603050405020304" pitchFamily="18" charset="0"/>
                <a:cs typeface="Times New Roman" panose="02020603050405020304" pitchFamily="18" charset="0"/>
              </a:rPr>
              <a:t>Module 2. Marketing Decisions</a:t>
            </a:r>
            <a:br>
              <a:rPr lang="en-IN" sz="3600" b="1" dirty="0">
                <a:solidFill>
                  <a:schemeClr val="bg1"/>
                </a:solidFill>
                <a:latin typeface="Times New Roman" panose="02020603050405020304" pitchFamily="18" charset="0"/>
                <a:cs typeface="Times New Roman" panose="02020603050405020304" pitchFamily="18" charset="0"/>
              </a:rPr>
            </a:br>
            <a:r>
              <a:rPr lang="en-IN" sz="3600" b="1" dirty="0">
                <a:solidFill>
                  <a:schemeClr val="bg1"/>
                </a:solidFill>
                <a:latin typeface="Times New Roman" panose="02020603050405020304" pitchFamily="18" charset="0"/>
                <a:cs typeface="Times New Roman" panose="02020603050405020304" pitchFamily="18" charset="0"/>
              </a:rPr>
              <a:t>                           </a:t>
            </a:r>
            <a:r>
              <a:rPr lang="en-IN" sz="3600" b="1" u="sng" dirty="0">
                <a:solidFill>
                  <a:schemeClr val="bg1"/>
                </a:solidFill>
                <a:latin typeface="Times New Roman" panose="02020603050405020304" pitchFamily="18" charset="0"/>
                <a:cs typeface="Times New Roman" panose="02020603050405020304" pitchFamily="18" charset="0"/>
              </a:rPr>
              <a:t>Part. IV </a:t>
            </a:r>
            <a:endParaRPr lang="en-US" sz="3600" u="sng" dirty="0"/>
          </a:p>
        </p:txBody>
      </p:sp>
      <p:sp>
        <p:nvSpPr>
          <p:cNvPr id="2" name="TextBox 1">
            <a:extLst>
              <a:ext uri="{FF2B5EF4-FFF2-40B4-BE49-F238E27FC236}">
                <a16:creationId xmlns:a16="http://schemas.microsoft.com/office/drawing/2014/main" xmlns="" id="{18C470B7-210B-5245-B29A-249D2756A7FB}"/>
              </a:ext>
            </a:extLst>
          </p:cNvPr>
          <p:cNvSpPr txBox="1"/>
          <p:nvPr/>
        </p:nvSpPr>
        <p:spPr>
          <a:xfrm>
            <a:off x="290286" y="2228671"/>
            <a:ext cx="11653761" cy="1938992"/>
          </a:xfrm>
          <a:prstGeom prst="rect">
            <a:avLst/>
          </a:prstGeom>
          <a:noFill/>
        </p:spPr>
        <p:txBody>
          <a:bodyPr wrap="square">
            <a:spAutoFit/>
          </a:bodyPr>
          <a:lstStyle/>
          <a:p>
            <a:r>
              <a:rPr lang="en-IN" sz="2400" b="1" dirty="0">
                <a:solidFill>
                  <a:schemeClr val="bg1"/>
                </a:solidFill>
                <a:latin typeface="Times New Roman" panose="02020603050405020304" pitchFamily="18" charset="0"/>
                <a:cs typeface="Times New Roman" panose="02020603050405020304" pitchFamily="18" charset="0"/>
              </a:rPr>
              <a:t>PRICING – CONCEPT, </a:t>
            </a:r>
          </a:p>
          <a:p>
            <a:r>
              <a:rPr lang="en-IN" sz="2400" b="1" dirty="0">
                <a:solidFill>
                  <a:schemeClr val="bg1"/>
                </a:solidFill>
                <a:latin typeface="Times New Roman" panose="02020603050405020304" pitchFamily="18" charset="0"/>
                <a:cs typeface="Times New Roman" panose="02020603050405020304" pitchFamily="18" charset="0"/>
              </a:rPr>
              <a:t>OBJECTIVES OF PRICING </a:t>
            </a:r>
          </a:p>
          <a:p>
            <a:r>
              <a:rPr lang="en-IN" sz="2400" b="1" dirty="0">
                <a:solidFill>
                  <a:schemeClr val="bg1"/>
                </a:solidFill>
                <a:latin typeface="Times New Roman" panose="02020603050405020304" pitchFamily="18" charset="0"/>
                <a:cs typeface="Times New Roman" panose="02020603050405020304" pitchFamily="18" charset="0"/>
              </a:rPr>
              <a:t>FACTORS INFLUENCING PRICING </a:t>
            </a:r>
          </a:p>
          <a:p>
            <a:r>
              <a:rPr lang="en-IN" sz="2400" b="1" dirty="0">
                <a:solidFill>
                  <a:schemeClr val="bg1"/>
                </a:solidFill>
                <a:latin typeface="Times New Roman" panose="02020603050405020304" pitchFamily="18" charset="0"/>
                <a:cs typeface="Times New Roman" panose="02020603050405020304" pitchFamily="18" charset="0"/>
              </a:rPr>
              <a:t>PRICING STRATEGIES </a:t>
            </a:r>
          </a:p>
          <a:p>
            <a:endParaRPr lang="en-US" sz="2400" dirty="0"/>
          </a:p>
        </p:txBody>
      </p:sp>
    </p:spTree>
    <p:extLst>
      <p:ext uri="{BB962C8B-B14F-4D97-AF65-F5344CB8AC3E}">
        <p14:creationId xmlns:p14="http://schemas.microsoft.com/office/powerpoint/2010/main" val="38684778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F2AC2330-3CC0-BC44-8F2C-362364BBB578}"/>
              </a:ext>
            </a:extLst>
          </p:cNvPr>
          <p:cNvSpPr txBox="1"/>
          <p:nvPr/>
        </p:nvSpPr>
        <p:spPr>
          <a:xfrm>
            <a:off x="234344" y="284024"/>
            <a:ext cx="11603869" cy="1938992"/>
          </a:xfrm>
          <a:prstGeom prst="rect">
            <a:avLst/>
          </a:prstGeom>
          <a:noFill/>
        </p:spPr>
        <p:txBody>
          <a:bodyPr wrap="square">
            <a:spAutoFit/>
          </a:bodyPr>
          <a:lstStyle/>
          <a:p>
            <a:r>
              <a:rPr lang="en-US" sz="2400" b="1" dirty="0">
                <a:solidFill>
                  <a:schemeClr val="bg1"/>
                </a:solidFill>
                <a:latin typeface="Times New Roman" panose="02020603050405020304" pitchFamily="18" charset="0"/>
                <a:cs typeface="Times New Roman" panose="02020603050405020304" pitchFamily="18" charset="0"/>
              </a:rPr>
              <a:t>4. Economic Conditions:</a:t>
            </a:r>
            <a:endParaRPr lang="en-IN" sz="2400" b="1" dirty="0">
              <a:solidFill>
                <a:schemeClr val="bg1"/>
              </a:solidFill>
              <a:latin typeface="Times New Roman" panose="02020603050405020304" pitchFamily="18" charset="0"/>
              <a:cs typeface="Times New Roman" panose="02020603050405020304" pitchFamily="18" charset="0"/>
            </a:endParaRPr>
          </a:p>
          <a:p>
            <a:r>
              <a:rPr lang="en-US" sz="2400" dirty="0">
                <a:solidFill>
                  <a:schemeClr val="bg1"/>
                </a:solidFill>
                <a:latin typeface="Times New Roman" panose="02020603050405020304" pitchFamily="18" charset="0"/>
                <a:cs typeface="Times New Roman" panose="02020603050405020304" pitchFamily="18" charset="0"/>
              </a:rPr>
              <a:t>The inflationary or deflationary tendency affects pricing. In </a:t>
            </a:r>
            <a:r>
              <a:rPr lang="en-US" sz="2400" b="1" dirty="0">
                <a:solidFill>
                  <a:schemeClr val="bg1"/>
                </a:solidFill>
                <a:latin typeface="Times New Roman" panose="02020603050405020304" pitchFamily="18" charset="0"/>
                <a:cs typeface="Times New Roman" panose="02020603050405020304" pitchFamily="18" charset="0"/>
              </a:rPr>
              <a:t>recession period,</a:t>
            </a:r>
            <a:r>
              <a:rPr lang="en-US" sz="2400" dirty="0">
                <a:solidFill>
                  <a:schemeClr val="bg1"/>
                </a:solidFill>
                <a:latin typeface="Times New Roman" panose="02020603050405020304" pitchFamily="18" charset="0"/>
                <a:cs typeface="Times New Roman" panose="02020603050405020304" pitchFamily="18" charset="0"/>
              </a:rPr>
              <a:t> the prices are reduced to a </a:t>
            </a:r>
            <a:r>
              <a:rPr lang="en-IN" sz="2400" dirty="0">
                <a:solidFill>
                  <a:schemeClr val="bg1"/>
                </a:solidFill>
                <a:latin typeface="Times New Roman" panose="02020603050405020304" pitchFamily="18" charset="0"/>
                <a:cs typeface="Times New Roman" panose="02020603050405020304" pitchFamily="18" charset="0"/>
              </a:rPr>
              <a:t>sizeable</a:t>
            </a:r>
            <a:r>
              <a:rPr lang="en-US" sz="2400" dirty="0">
                <a:solidFill>
                  <a:schemeClr val="bg1"/>
                </a:solidFill>
                <a:latin typeface="Times New Roman" panose="02020603050405020304" pitchFamily="18" charset="0"/>
                <a:cs typeface="Times New Roman" panose="02020603050405020304" pitchFamily="18" charset="0"/>
              </a:rPr>
              <a:t> extent to maintain the level of turnover. On the other hand, the prices are increased in </a:t>
            </a:r>
            <a:r>
              <a:rPr lang="en-US" sz="2400" b="1" dirty="0">
                <a:solidFill>
                  <a:schemeClr val="bg1"/>
                </a:solidFill>
                <a:latin typeface="Times New Roman" panose="02020603050405020304" pitchFamily="18" charset="0"/>
                <a:cs typeface="Times New Roman" panose="02020603050405020304" pitchFamily="18" charset="0"/>
              </a:rPr>
              <a:t>boom period</a:t>
            </a:r>
            <a:r>
              <a:rPr lang="en-US" sz="2400" dirty="0">
                <a:solidFill>
                  <a:schemeClr val="bg1"/>
                </a:solidFill>
                <a:latin typeface="Times New Roman" panose="02020603050405020304" pitchFamily="18" charset="0"/>
                <a:cs typeface="Times New Roman" panose="02020603050405020304" pitchFamily="18" charset="0"/>
              </a:rPr>
              <a:t> to cover the increasing cost of production and distribution. To meet the changes in demand, price etc.</a:t>
            </a:r>
          </a:p>
        </p:txBody>
      </p:sp>
      <p:sp>
        <p:nvSpPr>
          <p:cNvPr id="7" name="TextBox 6">
            <a:extLst>
              <a:ext uri="{FF2B5EF4-FFF2-40B4-BE49-F238E27FC236}">
                <a16:creationId xmlns:a16="http://schemas.microsoft.com/office/drawing/2014/main" xmlns="" id="{961DDD9D-A94F-3A4F-8DF2-7E92B26AD046}"/>
              </a:ext>
            </a:extLst>
          </p:cNvPr>
          <p:cNvSpPr txBox="1"/>
          <p:nvPr/>
        </p:nvSpPr>
        <p:spPr>
          <a:xfrm>
            <a:off x="234344" y="2223016"/>
            <a:ext cx="11957656" cy="4524315"/>
          </a:xfrm>
          <a:prstGeom prst="rect">
            <a:avLst/>
          </a:prstGeom>
          <a:noFill/>
        </p:spPr>
        <p:txBody>
          <a:bodyPr wrap="square">
            <a:spAutoFit/>
          </a:bodyPr>
          <a:lstStyle/>
          <a:p>
            <a:r>
              <a:rPr lang="en-US" sz="2400" b="1" dirty="0">
                <a:solidFill>
                  <a:schemeClr val="bg1"/>
                </a:solidFill>
                <a:latin typeface="Times New Roman" panose="02020603050405020304" pitchFamily="18" charset="0"/>
                <a:cs typeface="Times New Roman" panose="02020603050405020304" pitchFamily="18" charset="0"/>
              </a:rPr>
              <a:t>5. Buyers:</a:t>
            </a:r>
            <a:r>
              <a:rPr lang="en-US" sz="2400" b="0" dirty="0">
                <a:solidFill>
                  <a:schemeClr val="bg1"/>
                </a:solidFill>
                <a:latin typeface="Times New Roman" panose="02020603050405020304" pitchFamily="18" charset="0"/>
                <a:cs typeface="Times New Roman" panose="02020603050405020304" pitchFamily="18" charset="0"/>
              </a:rPr>
              <a:t>The various consumers and businesses that buy a company’s products or services may have an influence in the pricing decision. Their nature and </a:t>
            </a:r>
            <a:r>
              <a:rPr lang="en-IN" sz="2400" b="0" dirty="0">
                <a:solidFill>
                  <a:schemeClr val="bg1"/>
                </a:solidFill>
                <a:latin typeface="Times New Roman" panose="02020603050405020304" pitchFamily="18" charset="0"/>
                <a:cs typeface="Times New Roman" panose="02020603050405020304" pitchFamily="18" charset="0"/>
              </a:rPr>
              <a:t>Behaviour </a:t>
            </a:r>
            <a:r>
              <a:rPr lang="en-US" sz="2400" b="0" dirty="0">
                <a:solidFill>
                  <a:schemeClr val="bg1"/>
                </a:solidFill>
                <a:latin typeface="Times New Roman" panose="02020603050405020304" pitchFamily="18" charset="0"/>
                <a:cs typeface="Times New Roman" panose="02020603050405020304" pitchFamily="18" charset="0"/>
              </a:rPr>
              <a:t>or the purchase of a particular product, brand or service etc. affect pricing when their number is large.</a:t>
            </a:r>
            <a:endParaRPr lang="en-IN" sz="2400" b="0" dirty="0">
              <a:solidFill>
                <a:schemeClr val="bg1"/>
              </a:solidFill>
              <a:latin typeface="Times New Roman" panose="02020603050405020304" pitchFamily="18" charset="0"/>
              <a:cs typeface="Times New Roman" panose="02020603050405020304" pitchFamily="18" charset="0"/>
            </a:endParaRPr>
          </a:p>
          <a:p>
            <a:endParaRPr lang="en-IN" sz="2400" b="0" dirty="0">
              <a:solidFill>
                <a:schemeClr val="bg1"/>
              </a:solidFill>
              <a:latin typeface="Times New Roman" panose="02020603050405020304" pitchFamily="18" charset="0"/>
              <a:cs typeface="Times New Roman" panose="02020603050405020304" pitchFamily="18" charset="0"/>
            </a:endParaRPr>
          </a:p>
          <a:p>
            <a:r>
              <a:rPr lang="en-US" sz="2400" b="1" dirty="0">
                <a:solidFill>
                  <a:schemeClr val="bg1"/>
                </a:solidFill>
                <a:latin typeface="Times New Roman" panose="02020603050405020304" pitchFamily="18" charset="0"/>
                <a:cs typeface="Times New Roman" panose="02020603050405020304" pitchFamily="18" charset="0"/>
              </a:rPr>
              <a:t>6. Government:</a:t>
            </a:r>
            <a:r>
              <a:rPr lang="en-US" sz="2400" b="0" dirty="0">
                <a:solidFill>
                  <a:schemeClr val="bg1"/>
                </a:solidFill>
                <a:latin typeface="Times New Roman" panose="02020603050405020304" pitchFamily="18" charset="0"/>
                <a:cs typeface="Times New Roman" panose="02020603050405020304" pitchFamily="18" charset="0"/>
              </a:rPr>
              <a:t>Price </a:t>
            </a:r>
            <a:r>
              <a:rPr lang="en-IN" sz="2400" b="0" dirty="0">
                <a:solidFill>
                  <a:schemeClr val="bg1"/>
                </a:solidFill>
                <a:latin typeface="Times New Roman" panose="02020603050405020304" pitchFamily="18" charset="0"/>
                <a:cs typeface="Times New Roman" panose="02020603050405020304" pitchFamily="18" charset="0"/>
              </a:rPr>
              <a:t>decision </a:t>
            </a:r>
            <a:r>
              <a:rPr lang="en-US" sz="2400" b="0" dirty="0">
                <a:solidFill>
                  <a:schemeClr val="bg1"/>
                </a:solidFill>
                <a:latin typeface="Times New Roman" panose="02020603050405020304" pitchFamily="18" charset="0"/>
                <a:cs typeface="Times New Roman" panose="02020603050405020304" pitchFamily="18" charset="0"/>
              </a:rPr>
              <a:t>is also affected by the price-control by the government through enactment of legislation</a:t>
            </a:r>
            <a:r>
              <a:rPr lang="en-IN" sz="2400" dirty="0">
                <a:solidFill>
                  <a:schemeClr val="bg1"/>
                </a:solidFill>
                <a:latin typeface="Times New Roman" panose="02020603050405020304" pitchFamily="18" charset="0"/>
                <a:cs typeface="Times New Roman" panose="02020603050405020304" pitchFamily="18" charset="0"/>
              </a:rPr>
              <a:t>.</a:t>
            </a:r>
            <a:r>
              <a:rPr lang="en-US" sz="2400" b="0" dirty="0">
                <a:solidFill>
                  <a:schemeClr val="bg1"/>
                </a:solidFill>
                <a:latin typeface="Times New Roman" panose="02020603050405020304" pitchFamily="18" charset="0"/>
                <a:cs typeface="Times New Roman" panose="02020603050405020304" pitchFamily="18" charset="0"/>
              </a:rPr>
              <a:t>The prices cannot be fixed higher, as government keeps a close watch on pricing in the private sector.</a:t>
            </a:r>
            <a:r>
              <a:rPr lang="en-IN" sz="2400" b="0" dirty="0">
                <a:solidFill>
                  <a:schemeClr val="bg1"/>
                </a:solidFill>
                <a:latin typeface="Times New Roman" panose="02020603050405020304" pitchFamily="18" charset="0"/>
                <a:cs typeface="Times New Roman" panose="02020603050405020304" pitchFamily="18" charset="0"/>
              </a:rPr>
              <a:t> </a:t>
            </a:r>
          </a:p>
          <a:p>
            <a:endParaRPr lang="en-IN" sz="2400" dirty="0">
              <a:solidFill>
                <a:schemeClr val="bg1"/>
              </a:solidFill>
              <a:latin typeface="Times New Roman" panose="02020603050405020304" pitchFamily="18" charset="0"/>
              <a:cs typeface="Times New Roman" panose="02020603050405020304" pitchFamily="18" charset="0"/>
            </a:endParaRPr>
          </a:p>
          <a:p>
            <a:r>
              <a:rPr lang="en-IN" sz="2400" b="1" dirty="0">
                <a:solidFill>
                  <a:schemeClr val="bg1"/>
                </a:solidFill>
                <a:latin typeface="Times New Roman" panose="02020603050405020304" pitchFamily="18" charset="0"/>
                <a:cs typeface="Times New Roman" panose="02020603050405020304" pitchFamily="18" charset="0"/>
              </a:rPr>
              <a:t>7. Financial Incentives: </a:t>
            </a:r>
            <a:r>
              <a:rPr lang="en-IN" sz="2400" dirty="0">
                <a:solidFill>
                  <a:schemeClr val="bg1"/>
                </a:solidFill>
                <a:latin typeface="Times New Roman" panose="02020603050405020304" pitchFamily="18" charset="0"/>
                <a:cs typeface="Times New Roman" panose="02020603050405020304" pitchFamily="18" charset="0"/>
              </a:rPr>
              <a:t>The Government may provide incentives to the firm, then firm may charge lower prices. </a:t>
            </a:r>
          </a:p>
          <a:p>
            <a:r>
              <a:rPr lang="en-IN" sz="2400" b="1" dirty="0">
                <a:solidFill>
                  <a:schemeClr val="bg1"/>
                </a:solidFill>
                <a:latin typeface="Times New Roman" panose="02020603050405020304" pitchFamily="18" charset="0"/>
                <a:cs typeface="Times New Roman" panose="02020603050405020304" pitchFamily="18" charset="0"/>
              </a:rPr>
              <a:t>Example: Exporters get incentives from the Government, so that they charge low prices in overseas markets. </a:t>
            </a:r>
            <a:endParaRPr lang="en-US" sz="24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6292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B322849-1A86-46AE-B427-67E61D2973CB}"/>
              </a:ext>
            </a:extLst>
          </p:cNvPr>
          <p:cNvSpPr>
            <a:spLocks noGrp="1"/>
          </p:cNvSpPr>
          <p:nvPr>
            <p:ph type="title"/>
          </p:nvPr>
        </p:nvSpPr>
        <p:spPr>
          <a:xfrm>
            <a:off x="187085" y="0"/>
            <a:ext cx="9534464" cy="529166"/>
          </a:xfrm>
        </p:spPr>
        <p:txBody>
          <a:bodyPr>
            <a:normAutofit fontScale="90000"/>
          </a:bodyPr>
          <a:lstStyle/>
          <a:p>
            <a:pPr marL="571500" indent="-571500">
              <a:buFont typeface="Wingdings" pitchFamily="2" charset="2"/>
              <a:buChar char="v"/>
            </a:pPr>
            <a:r>
              <a:rPr lang="en-US" b="1" dirty="0">
                <a:solidFill>
                  <a:schemeClr val="bg1"/>
                </a:solidFill>
                <a:latin typeface="Times New Roman" panose="02020603050405020304" pitchFamily="18" charset="0"/>
                <a:cs typeface="Times New Roman" panose="02020603050405020304" pitchFamily="18" charset="0"/>
              </a:rPr>
              <a:t>PRICING STRATEGY</a:t>
            </a:r>
            <a:endParaRPr lang="en-IN" b="1"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156EB739-7A48-4985-A8D3-7FF8F9CB0549}"/>
              </a:ext>
            </a:extLst>
          </p:cNvPr>
          <p:cNvSpPr>
            <a:spLocks noGrp="1"/>
          </p:cNvSpPr>
          <p:nvPr>
            <p:ph idx="1"/>
          </p:nvPr>
        </p:nvSpPr>
        <p:spPr>
          <a:xfrm>
            <a:off x="187085" y="3607404"/>
            <a:ext cx="11817831" cy="6501191"/>
          </a:xfrm>
        </p:spPr>
        <p:txBody>
          <a:bodyPr>
            <a:normAutofit/>
          </a:bodyPr>
          <a:lstStyle/>
          <a:p>
            <a:pPr marL="0" indent="0">
              <a:buNone/>
            </a:pPr>
            <a:r>
              <a:rPr lang="en-IN" sz="2400" b="1" dirty="0">
                <a:solidFill>
                  <a:schemeClr val="bg1"/>
                </a:solidFill>
                <a:latin typeface="Times New Roman" panose="02020603050405020304" pitchFamily="18" charset="0"/>
                <a:cs typeface="Times New Roman" panose="02020603050405020304" pitchFamily="18" charset="0"/>
              </a:rPr>
              <a:t>Meaning : </a:t>
            </a:r>
            <a:r>
              <a:rPr lang="en-US" sz="2400" dirty="0">
                <a:solidFill>
                  <a:schemeClr val="bg1"/>
                </a:solidFill>
                <a:latin typeface="Times New Roman" panose="02020603050405020304" pitchFamily="18" charset="0"/>
                <a:cs typeface="Times New Roman" panose="02020603050405020304" pitchFamily="18" charset="0"/>
              </a:rPr>
              <a:t>Pricing strategy is the tactic that company use to increase sales and maximize profits by selling their goods and services for appropriate prices.</a:t>
            </a: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Definition: </a:t>
            </a:r>
          </a:p>
          <a:p>
            <a:pPr marL="0" indent="0">
              <a:buNone/>
            </a:pPr>
            <a:r>
              <a:rPr lang="en-IN" sz="2400" dirty="0">
                <a:solidFill>
                  <a:schemeClr val="bg1"/>
                </a:solidFill>
                <a:latin typeface="Times New Roman" panose="02020603050405020304" pitchFamily="18" charset="0"/>
                <a:cs typeface="Times New Roman" panose="02020603050405020304" pitchFamily="18" charset="0"/>
              </a:rPr>
              <a:t> </a:t>
            </a:r>
            <a:r>
              <a:rPr lang="en-IN" sz="2400" b="1" dirty="0">
                <a:solidFill>
                  <a:schemeClr val="bg1"/>
                </a:solidFill>
                <a:latin typeface="Times New Roman" panose="02020603050405020304" pitchFamily="18" charset="0"/>
                <a:cs typeface="Times New Roman" panose="02020603050405020304" pitchFamily="18" charset="0"/>
              </a:rPr>
              <a:t>Pricing  Strategy is defined as </a:t>
            </a:r>
            <a:r>
              <a:rPr lang="en-US" sz="2400" dirty="0">
                <a:solidFill>
                  <a:schemeClr val="bg1"/>
                </a:solidFill>
                <a:latin typeface="Times New Roman" panose="02020603050405020304" pitchFamily="18" charset="0"/>
                <a:cs typeface="Times New Roman" panose="02020603050405020304" pitchFamily="18" charset="0"/>
              </a:rPr>
              <a:t> </a:t>
            </a:r>
            <a:r>
              <a:rPr lang="en-US" sz="2400" b="1" dirty="0">
                <a:solidFill>
                  <a:schemeClr val="bg1"/>
                </a:solidFill>
                <a:latin typeface="Times New Roman" panose="02020603050405020304" pitchFamily="18" charset="0"/>
                <a:cs typeface="Times New Roman" panose="02020603050405020304" pitchFamily="18" charset="0"/>
              </a:rPr>
              <a:t>“A plan to achieve pricing objectives, market share, sales, etc.”</a:t>
            </a:r>
            <a:endParaRPr lang="en-IN" sz="2800" b="1" dirty="0">
              <a:solidFill>
                <a:schemeClr val="bg1"/>
              </a:solidFill>
              <a:latin typeface="Times New Roman" panose="02020603050405020304" pitchFamily="18" charset="0"/>
              <a:cs typeface="Times New Roman" panose="02020603050405020304" pitchFamily="18" charset="0"/>
            </a:endParaRP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Pricing Strategies are as follows: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1. Skimming Pricing Strategy: </a:t>
            </a:r>
          </a:p>
          <a:p>
            <a:pPr marL="0" indent="0">
              <a:buNone/>
            </a:pPr>
            <a:r>
              <a:rPr lang="en-IN" sz="2400" dirty="0">
                <a:solidFill>
                  <a:schemeClr val="bg1"/>
                </a:solidFill>
                <a:latin typeface="Times New Roman" panose="02020603050405020304" pitchFamily="18" charset="0"/>
                <a:cs typeface="Times New Roman" panose="02020603050405020304" pitchFamily="18" charset="0"/>
              </a:rPr>
              <a:t>A high Premium price is charged when product launched in the market.</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Objective: </a:t>
            </a:r>
            <a:r>
              <a:rPr lang="en-IN" sz="2400" dirty="0">
                <a:solidFill>
                  <a:schemeClr val="bg1"/>
                </a:solidFill>
                <a:latin typeface="Times New Roman" panose="02020603050405020304" pitchFamily="18" charset="0"/>
                <a:cs typeface="Times New Roman" panose="02020603050405020304" pitchFamily="18" charset="0"/>
              </a:rPr>
              <a:t>To get</a:t>
            </a:r>
            <a:r>
              <a:rPr lang="en-IN" sz="2400" b="1" dirty="0">
                <a:solidFill>
                  <a:schemeClr val="bg1"/>
                </a:solidFill>
                <a:latin typeface="Times New Roman" panose="02020603050405020304" pitchFamily="18" charset="0"/>
                <a:cs typeface="Times New Roman" panose="02020603050405020304" pitchFamily="18" charset="0"/>
              </a:rPr>
              <a:t> </a:t>
            </a:r>
            <a:r>
              <a:rPr lang="en-IN" sz="2400" dirty="0">
                <a:solidFill>
                  <a:schemeClr val="bg1"/>
                </a:solidFill>
                <a:latin typeface="Times New Roman" panose="02020603050405020304" pitchFamily="18" charset="0"/>
                <a:cs typeface="Times New Roman" panose="02020603050405020304" pitchFamily="18" charset="0"/>
              </a:rPr>
              <a:t>high profit margin at introduction stage of product.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Types: A. Rapid Skimming pricing : </a:t>
            </a:r>
            <a:r>
              <a:rPr lang="en-IN" sz="2400" dirty="0">
                <a:solidFill>
                  <a:schemeClr val="bg1"/>
                </a:solidFill>
                <a:latin typeface="Times New Roman" panose="02020603050405020304" pitchFamily="18" charset="0"/>
                <a:cs typeface="Times New Roman" panose="02020603050405020304" pitchFamily="18" charset="0"/>
              </a:rPr>
              <a:t>high prices are charged with heavy promotion expenditure.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B. Slow Skimming Pricing : </a:t>
            </a:r>
            <a:r>
              <a:rPr lang="en-IN" sz="2400" dirty="0">
                <a:solidFill>
                  <a:schemeClr val="bg1"/>
                </a:solidFill>
                <a:latin typeface="Times New Roman" panose="02020603050405020304" pitchFamily="18" charset="0"/>
                <a:cs typeface="Times New Roman" panose="02020603050405020304" pitchFamily="18" charset="0"/>
              </a:rPr>
              <a:t>high prices are charged with low promotional expenditure. </a:t>
            </a:r>
          </a:p>
          <a:p>
            <a:pPr marL="0" indent="0">
              <a:buNone/>
            </a:pPr>
            <a:r>
              <a:rPr lang="en-US" sz="2400" b="1" dirty="0">
                <a:solidFill>
                  <a:prstClr val="black"/>
                </a:solidFill>
                <a:latin typeface="Times New Roman" panose="02020603050405020304" pitchFamily="18" charset="0"/>
                <a:cs typeface="Times New Roman" panose="02020603050405020304" pitchFamily="18" charset="0"/>
              </a:rPr>
              <a:t>Example</a:t>
            </a:r>
            <a:r>
              <a:rPr lang="en-US" sz="2400" dirty="0">
                <a:solidFill>
                  <a:prstClr val="black"/>
                </a:solidFill>
                <a:latin typeface="Times New Roman" panose="02020603050405020304" pitchFamily="18" charset="0"/>
                <a:cs typeface="Times New Roman" panose="02020603050405020304" pitchFamily="18" charset="0"/>
              </a:rPr>
              <a:t>: the earliest prices for mobile phones, VCRs and other electronic items where a few players ruled attracted lower cost Asian players.</a:t>
            </a: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8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US" sz="28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US" sz="28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US" sz="2800" dirty="0">
              <a:solidFill>
                <a:schemeClr val="bg1"/>
              </a:solidFill>
              <a:latin typeface="Times New Roman" panose="02020603050405020304" pitchFamily="18" charset="0"/>
              <a:cs typeface="Times New Roman" panose="02020603050405020304" pitchFamily="18" charset="0"/>
            </a:endParaRPr>
          </a:p>
          <a:p>
            <a:pPr marL="0" indent="0">
              <a:buNone/>
            </a:pPr>
            <a:endParaRPr lang="en-US"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US" sz="2400" dirty="0">
              <a:solidFill>
                <a:schemeClr val="bg1"/>
              </a:solidFill>
              <a:latin typeface="Times New Roman" panose="02020603050405020304" pitchFamily="18" charset="0"/>
              <a:cs typeface="Times New Roman" panose="02020603050405020304" pitchFamily="18" charset="0"/>
            </a:endParaRPr>
          </a:p>
          <a:p>
            <a:pPr marL="457200" indent="-457200">
              <a:buAutoNum type="alphaLcPeriod"/>
            </a:pPr>
            <a:endParaRPr lang="en-US" dirty="0"/>
          </a:p>
          <a:p>
            <a:pPr marL="0" indent="0">
              <a:buNone/>
            </a:pPr>
            <a:endParaRPr lang="en-US" dirty="0"/>
          </a:p>
          <a:p>
            <a:pPr marL="0" indent="0">
              <a:buNone/>
            </a:pPr>
            <a:endParaRPr lang="en-IN" dirty="0"/>
          </a:p>
        </p:txBody>
      </p:sp>
      <p:pic>
        <p:nvPicPr>
          <p:cNvPr id="4" name="Picture 4">
            <a:extLst>
              <a:ext uri="{FF2B5EF4-FFF2-40B4-BE49-F238E27FC236}">
                <a16:creationId xmlns:a16="http://schemas.microsoft.com/office/drawing/2014/main" xmlns="" id="{EA3C473B-5FE7-B14D-B660-261400DCE62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56311" y="2538487"/>
            <a:ext cx="2948604" cy="2137833"/>
          </a:xfrm>
          <a:prstGeom prst="rect">
            <a:avLst/>
          </a:prstGeom>
        </p:spPr>
      </p:pic>
    </p:spTree>
    <p:extLst>
      <p:ext uri="{BB962C8B-B14F-4D97-AF65-F5344CB8AC3E}">
        <p14:creationId xmlns:p14="http://schemas.microsoft.com/office/powerpoint/2010/main" val="3062611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xmlns="" id="{693D950E-20DD-FF48-A387-C55EC02F86D9}"/>
              </a:ext>
            </a:extLst>
          </p:cNvPr>
          <p:cNvSpPr txBox="1"/>
          <p:nvPr/>
        </p:nvSpPr>
        <p:spPr>
          <a:xfrm>
            <a:off x="244929" y="155226"/>
            <a:ext cx="12192000" cy="3416320"/>
          </a:xfrm>
          <a:prstGeom prst="rect">
            <a:avLst/>
          </a:prstGeom>
          <a:noFill/>
        </p:spPr>
        <p:txBody>
          <a:bodyPr wrap="square">
            <a:spAutoFit/>
          </a:bodyPr>
          <a:lstStyle/>
          <a:p>
            <a:pPr marL="0" indent="0">
              <a:buNone/>
            </a:pPr>
            <a:r>
              <a:rPr lang="en-IN" sz="2400" b="1" dirty="0">
                <a:solidFill>
                  <a:schemeClr val="bg1"/>
                </a:solidFill>
                <a:latin typeface="Times New Roman" panose="02020603050405020304" pitchFamily="18" charset="0"/>
                <a:cs typeface="Times New Roman" panose="02020603050405020304" pitchFamily="18" charset="0"/>
              </a:rPr>
              <a:t>2. Penetration Pricing Strategy: </a:t>
            </a:r>
          </a:p>
          <a:p>
            <a:pPr marL="0" indent="0">
              <a:buNone/>
            </a:pPr>
            <a:r>
              <a:rPr lang="en-IN" sz="2400" dirty="0">
                <a:solidFill>
                  <a:schemeClr val="bg1"/>
                </a:solidFill>
                <a:latin typeface="Times New Roman" panose="02020603050405020304" pitchFamily="18" charset="0"/>
                <a:cs typeface="Times New Roman" panose="02020603050405020304" pitchFamily="18" charset="0"/>
              </a:rPr>
              <a:t>A Low price is charged when product launched in the market.</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Objective: </a:t>
            </a:r>
            <a:r>
              <a:rPr lang="en-IN" sz="2400" dirty="0">
                <a:solidFill>
                  <a:schemeClr val="bg1"/>
                </a:solidFill>
                <a:latin typeface="Times New Roman" panose="02020603050405020304" pitchFamily="18" charset="0"/>
                <a:cs typeface="Times New Roman" panose="02020603050405020304" pitchFamily="18" charset="0"/>
              </a:rPr>
              <a:t>To capture a large share of market at introduction stage of product.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Types: A. Rapid Penetration pricing : </a:t>
            </a:r>
            <a:r>
              <a:rPr lang="en-IN" sz="2400" dirty="0">
                <a:solidFill>
                  <a:schemeClr val="bg1"/>
                </a:solidFill>
                <a:latin typeface="Times New Roman" panose="02020603050405020304" pitchFamily="18" charset="0"/>
                <a:cs typeface="Times New Roman" panose="02020603050405020304" pitchFamily="18" charset="0"/>
              </a:rPr>
              <a:t>Low prices are charged with heavy promotion expenditure.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B. Slow Penetration pricing : </a:t>
            </a:r>
            <a:r>
              <a:rPr lang="en-IN" sz="2400" dirty="0">
                <a:solidFill>
                  <a:schemeClr val="bg1"/>
                </a:solidFill>
                <a:latin typeface="Times New Roman" panose="02020603050405020304" pitchFamily="18" charset="0"/>
                <a:cs typeface="Times New Roman" panose="02020603050405020304" pitchFamily="18" charset="0"/>
              </a:rPr>
              <a:t>Low prices are charged with low promotional expenditure.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Example : </a:t>
            </a:r>
            <a:r>
              <a:rPr lang="en-US" sz="2400" b="1" dirty="0">
                <a:solidFill>
                  <a:schemeClr val="bg1"/>
                </a:solidFill>
                <a:latin typeface="Times New Roman" panose="02020603050405020304" pitchFamily="18" charset="0"/>
                <a:cs typeface="Times New Roman" panose="02020603050405020304" pitchFamily="18" charset="0"/>
              </a:rPr>
              <a:t>Amul</a:t>
            </a:r>
            <a:r>
              <a:rPr lang="en-US" sz="2400" dirty="0">
                <a:solidFill>
                  <a:schemeClr val="bg1"/>
                </a:solidFill>
                <a:latin typeface="Times New Roman" panose="02020603050405020304" pitchFamily="18" charset="0"/>
                <a:cs typeface="Times New Roman" panose="02020603050405020304" pitchFamily="18" charset="0"/>
              </a:rPr>
              <a:t> has a </a:t>
            </a:r>
            <a:r>
              <a:rPr lang="en-US" sz="2400" dirty="0">
                <a:solidFill>
                  <a:schemeClr val="bg1"/>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xmlns="" val="tx"/>
                    </a:ext>
                  </a:extLst>
                </a:hlinkClick>
              </a:rPr>
              <a:t>strategy of low cost </a:t>
            </a:r>
            <a:r>
              <a:rPr lang="en-US" sz="2400" dirty="0">
                <a:solidFill>
                  <a:schemeClr val="bg1"/>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xmlns="" val="tx"/>
                    </a:ext>
                  </a:extLst>
                </a:hlinkClick>
              </a:rPr>
              <a:t>pricing. Some may call it penetrative </a:t>
            </a:r>
            <a:r>
              <a:rPr lang="en-US" sz="2400" dirty="0">
                <a:solidFill>
                  <a:schemeClr val="bg1"/>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xmlns="" val="tx"/>
                    </a:ext>
                  </a:extLst>
                </a:hlinkClick>
              </a:rPr>
              <a:t>pricing. </a:t>
            </a: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p:txBody>
      </p:sp>
      <p:pic>
        <p:nvPicPr>
          <p:cNvPr id="4" name="Picture 4">
            <a:extLst>
              <a:ext uri="{FF2B5EF4-FFF2-40B4-BE49-F238E27FC236}">
                <a16:creationId xmlns:a16="http://schemas.microsoft.com/office/drawing/2014/main" xmlns="" id="{5A87D452-4D79-2D4C-89CD-8856FF64A3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21379" y="3034151"/>
            <a:ext cx="2963026" cy="2263864"/>
          </a:xfrm>
          <a:prstGeom prst="rect">
            <a:avLst/>
          </a:prstGeom>
        </p:spPr>
      </p:pic>
      <p:pic>
        <p:nvPicPr>
          <p:cNvPr id="6" name="Picture 7">
            <a:extLst>
              <a:ext uri="{FF2B5EF4-FFF2-40B4-BE49-F238E27FC236}">
                <a16:creationId xmlns:a16="http://schemas.microsoft.com/office/drawing/2014/main" xmlns="" id="{EDA24495-6F18-6847-97EE-0C803A84958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11310" y="3034151"/>
            <a:ext cx="2290693" cy="2260413"/>
          </a:xfrm>
          <a:prstGeom prst="rect">
            <a:avLst/>
          </a:prstGeom>
        </p:spPr>
      </p:pic>
      <p:pic>
        <p:nvPicPr>
          <p:cNvPr id="9" name="Picture 9">
            <a:extLst>
              <a:ext uri="{FF2B5EF4-FFF2-40B4-BE49-F238E27FC236}">
                <a16:creationId xmlns:a16="http://schemas.microsoft.com/office/drawing/2014/main" xmlns="" id="{B8A69E56-5ACC-AE4A-AEF3-0D6E98B610E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84856" y="3034151"/>
            <a:ext cx="2755887" cy="2263864"/>
          </a:xfrm>
          <a:prstGeom prst="rect">
            <a:avLst/>
          </a:prstGeom>
        </p:spPr>
      </p:pic>
      <p:sp>
        <p:nvSpPr>
          <p:cNvPr id="12" name="TextBox 11">
            <a:extLst>
              <a:ext uri="{FF2B5EF4-FFF2-40B4-BE49-F238E27FC236}">
                <a16:creationId xmlns:a16="http://schemas.microsoft.com/office/drawing/2014/main" xmlns="" id="{B34EAEDB-11E6-FD48-8A9C-FDC5109100A2}"/>
              </a:ext>
            </a:extLst>
          </p:cNvPr>
          <p:cNvSpPr txBox="1"/>
          <p:nvPr/>
        </p:nvSpPr>
        <p:spPr>
          <a:xfrm>
            <a:off x="244929" y="5530889"/>
            <a:ext cx="11623523" cy="830997"/>
          </a:xfrm>
          <a:prstGeom prst="rect">
            <a:avLst/>
          </a:prstGeom>
          <a:noFill/>
        </p:spPr>
        <p:txBody>
          <a:bodyPr wrap="square">
            <a:spAutoFit/>
          </a:bodyPr>
          <a:lstStyle/>
          <a:p>
            <a:r>
              <a:rPr lang="en-US" sz="2400" b="1" dirty="0">
                <a:solidFill>
                  <a:schemeClr val="bg1"/>
                </a:solidFill>
                <a:latin typeface="Times New Roman" panose="02020603050405020304" pitchFamily="18" charset="0"/>
                <a:cs typeface="Times New Roman" panose="02020603050405020304" pitchFamily="18" charset="0"/>
              </a:rPr>
              <a:t>3.</a:t>
            </a:r>
            <a:r>
              <a:rPr lang="en-IN" sz="2400" b="1" dirty="0">
                <a:solidFill>
                  <a:schemeClr val="bg1"/>
                </a:solidFill>
                <a:latin typeface="Times New Roman" panose="02020603050405020304" pitchFamily="18" charset="0"/>
                <a:cs typeface="Times New Roman" panose="02020603050405020304" pitchFamily="18" charset="0"/>
              </a:rPr>
              <a:t> </a:t>
            </a:r>
            <a:r>
              <a:rPr lang="en-US" sz="2400" b="1" dirty="0">
                <a:solidFill>
                  <a:schemeClr val="bg1"/>
                </a:solidFill>
                <a:latin typeface="Times New Roman" panose="02020603050405020304" pitchFamily="18" charset="0"/>
                <a:cs typeface="Times New Roman" panose="02020603050405020304" pitchFamily="18" charset="0"/>
              </a:rPr>
              <a:t>STANDARD PRICING STRATEGY</a:t>
            </a:r>
            <a:r>
              <a:rPr lang="en-IN" sz="2400" b="1" dirty="0">
                <a:solidFill>
                  <a:schemeClr val="bg1"/>
                </a:solidFill>
                <a:latin typeface="Times New Roman" panose="02020603050405020304" pitchFamily="18" charset="0"/>
                <a:cs typeface="Times New Roman" panose="02020603050405020304" pitchFamily="18" charset="0"/>
              </a:rPr>
              <a:t>-</a:t>
            </a:r>
            <a:r>
              <a:rPr lang="en-IN" sz="2400" dirty="0">
                <a:solidFill>
                  <a:schemeClr val="bg1"/>
                </a:solidFill>
                <a:latin typeface="Times New Roman" panose="02020603050405020304" pitchFamily="18" charset="0"/>
                <a:cs typeface="Times New Roman" panose="02020603050405020304" pitchFamily="18" charset="0"/>
              </a:rPr>
              <a:t> Marketer charges </a:t>
            </a:r>
            <a:r>
              <a:rPr lang="en-IN" sz="2400" b="1" dirty="0">
                <a:solidFill>
                  <a:schemeClr val="bg1"/>
                </a:solidFill>
                <a:latin typeface="Times New Roman" panose="02020603050405020304" pitchFamily="18" charset="0"/>
                <a:cs typeface="Times New Roman" panose="02020603050405020304" pitchFamily="18" charset="0"/>
              </a:rPr>
              <a:t>SAME PRICE </a:t>
            </a:r>
            <a:r>
              <a:rPr lang="en-IN" sz="2400" dirty="0">
                <a:solidFill>
                  <a:schemeClr val="bg1"/>
                </a:solidFill>
                <a:latin typeface="Times New Roman" panose="02020603050405020304" pitchFamily="18" charset="0"/>
                <a:cs typeface="Times New Roman" panose="02020603050405020304" pitchFamily="18" charset="0"/>
              </a:rPr>
              <a:t>for all products in rural as well as urban areas.</a:t>
            </a:r>
            <a:endParaRPr lang="en-US" sz="2400" dirty="0"/>
          </a:p>
        </p:txBody>
      </p:sp>
    </p:spTree>
    <p:extLst>
      <p:ext uri="{BB962C8B-B14F-4D97-AF65-F5344CB8AC3E}">
        <p14:creationId xmlns:p14="http://schemas.microsoft.com/office/powerpoint/2010/main" val="22107124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BD069EA-E064-4C84-824E-698DDFED3A0A}"/>
              </a:ext>
            </a:extLst>
          </p:cNvPr>
          <p:cNvSpPr>
            <a:spLocks noGrp="1"/>
          </p:cNvSpPr>
          <p:nvPr>
            <p:ph idx="1"/>
          </p:nvPr>
        </p:nvSpPr>
        <p:spPr>
          <a:xfrm>
            <a:off x="0" y="181427"/>
            <a:ext cx="12192000" cy="6939643"/>
          </a:xfrm>
        </p:spPr>
        <p:txBody>
          <a:bodyPr/>
          <a:lstStyle/>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4. PROBE PRICING STRATEGY-</a:t>
            </a:r>
            <a:r>
              <a:rPr lang="en-IN" sz="2400" dirty="0">
                <a:solidFill>
                  <a:schemeClr val="bg1"/>
                </a:solidFill>
                <a:latin typeface="Times New Roman" panose="02020603050405020304" pitchFamily="18" charset="0"/>
                <a:cs typeface="Times New Roman" panose="02020603050405020304" pitchFamily="18" charset="0"/>
              </a:rPr>
              <a:t> The marketer fix </a:t>
            </a:r>
            <a:r>
              <a:rPr lang="en-IN" sz="2400" b="1" dirty="0">
                <a:solidFill>
                  <a:schemeClr val="bg1"/>
                </a:solidFill>
                <a:latin typeface="Times New Roman" panose="02020603050405020304" pitchFamily="18" charset="0"/>
                <a:cs typeface="Times New Roman" panose="02020603050405020304" pitchFamily="18" charset="0"/>
              </a:rPr>
              <a:t>HIGHER PRICE</a:t>
            </a:r>
            <a:r>
              <a:rPr lang="en-IN" sz="2400" dirty="0">
                <a:solidFill>
                  <a:schemeClr val="bg1"/>
                </a:solidFill>
                <a:latin typeface="Times New Roman" panose="02020603050405020304" pitchFamily="18" charset="0"/>
                <a:cs typeface="Times New Roman" panose="02020603050405020304" pitchFamily="18" charset="0"/>
              </a:rPr>
              <a:t> at </a:t>
            </a:r>
            <a:r>
              <a:rPr lang="en-IN" sz="2400" b="1" dirty="0">
                <a:solidFill>
                  <a:schemeClr val="bg1"/>
                </a:solidFill>
                <a:latin typeface="Times New Roman" panose="02020603050405020304" pitchFamily="18" charset="0"/>
                <a:cs typeface="Times New Roman" panose="02020603050405020304" pitchFamily="18" charset="0"/>
              </a:rPr>
              <a:t>Introduction</a:t>
            </a:r>
            <a:r>
              <a:rPr lang="en-IN" sz="2400" dirty="0">
                <a:solidFill>
                  <a:schemeClr val="bg1"/>
                </a:solidFill>
                <a:latin typeface="Times New Roman" panose="02020603050405020304" pitchFamily="18" charset="0"/>
                <a:cs typeface="Times New Roman" panose="02020603050405020304" pitchFamily="18" charset="0"/>
              </a:rPr>
              <a:t> stage to know customer’s reactions and adjust price accordingly.</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Example: </a:t>
            </a:r>
            <a:r>
              <a:rPr lang="en-US" sz="2400" dirty="0">
                <a:solidFill>
                  <a:schemeClr val="bg1"/>
                </a:solidFill>
                <a:latin typeface="Times New Roman" panose="02020603050405020304" pitchFamily="18" charset="0"/>
                <a:cs typeface="Times New Roman" panose="02020603050405020304" pitchFamily="18" charset="0"/>
              </a:rPr>
              <a:t>The exporter may follow this technique, especially, when sufficient information is not available in respect of competitors’ pricing, purchasing power of the buyers,</a:t>
            </a: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5. DIFFERENTIAL TRADE MARGIN PRICING STRATEGY-</a:t>
            </a:r>
            <a:r>
              <a:rPr lang="en-IN" sz="2400" dirty="0">
                <a:solidFill>
                  <a:schemeClr val="bg1"/>
                </a:solidFill>
                <a:latin typeface="Times New Roman" panose="02020603050405020304" pitchFamily="18" charset="0"/>
                <a:cs typeface="Times New Roman" panose="02020603050405020304" pitchFamily="18" charset="0"/>
              </a:rPr>
              <a:t>  The marketer may allow various discounts and trade margins, like season discounts, bulk quantity purchase discounts.</a:t>
            </a:r>
          </a:p>
          <a:p>
            <a:pPr marL="0" indent="0">
              <a:buNone/>
            </a:pPr>
            <a:r>
              <a:rPr lang="en-IN" sz="2400" dirty="0">
                <a:solidFill>
                  <a:schemeClr val="bg1"/>
                </a:solidFill>
                <a:latin typeface="Times New Roman" panose="02020603050405020304" pitchFamily="18" charset="0"/>
                <a:cs typeface="Times New Roman" panose="02020603050405020304" pitchFamily="18" charset="0"/>
              </a:rPr>
              <a:t> </a:t>
            </a:r>
            <a:r>
              <a:rPr lang="en-IN" sz="2400" b="1" dirty="0">
                <a:solidFill>
                  <a:schemeClr val="bg1"/>
                </a:solidFill>
                <a:latin typeface="Times New Roman" panose="02020603050405020304" pitchFamily="18" charset="0"/>
                <a:cs typeface="Times New Roman" panose="02020603050405020304" pitchFamily="18" charset="0"/>
              </a:rPr>
              <a:t>Example</a:t>
            </a:r>
            <a:r>
              <a:rPr lang="en-IN" sz="2400" dirty="0">
                <a:solidFill>
                  <a:schemeClr val="bg1"/>
                </a:solidFill>
                <a:latin typeface="Times New Roman" panose="02020603050405020304" pitchFamily="18" charset="0"/>
                <a:cs typeface="Times New Roman" panose="02020603050405020304" pitchFamily="18" charset="0"/>
              </a:rPr>
              <a:t>: </a:t>
            </a:r>
            <a:r>
              <a:rPr lang="en-IN" sz="2400" b="1" dirty="0">
                <a:solidFill>
                  <a:schemeClr val="bg1"/>
                </a:solidFill>
                <a:latin typeface="Times New Roman" panose="02020603050405020304" pitchFamily="18" charset="0"/>
                <a:cs typeface="Times New Roman" panose="02020603050405020304" pitchFamily="18" charset="0"/>
              </a:rPr>
              <a:t>A</a:t>
            </a:r>
            <a:r>
              <a:rPr lang="en-IN" sz="2400" dirty="0">
                <a:solidFill>
                  <a:schemeClr val="bg1"/>
                </a:solidFill>
                <a:latin typeface="Times New Roman" panose="02020603050405020304" pitchFamily="18" charset="0"/>
                <a:cs typeface="Times New Roman" panose="02020603050405020304" pitchFamily="18" charset="0"/>
              </a:rPr>
              <a:t>.  </a:t>
            </a:r>
            <a:r>
              <a:rPr lang="en-US" sz="2400" dirty="0">
                <a:solidFill>
                  <a:schemeClr val="bg1"/>
                </a:solidFill>
                <a:latin typeface="Times New Roman" panose="02020603050405020304" pitchFamily="18" charset="0"/>
                <a:cs typeface="Times New Roman" panose="02020603050405020304" pitchFamily="18" charset="0"/>
              </a:rPr>
              <a:t>Spotify premium membership is $9.90 in the US, while it's ₹150 ($2.30) in India</a:t>
            </a:r>
            <a:r>
              <a:rPr lang="en-IN" sz="2400" dirty="0">
                <a:solidFill>
                  <a:schemeClr val="bg1"/>
                </a:solidFill>
                <a:latin typeface="Times New Roman" panose="02020603050405020304" pitchFamily="18" charset="0"/>
                <a:cs typeface="Times New Roman" panose="02020603050405020304" pitchFamily="18" charset="0"/>
              </a:rPr>
              <a:t>.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B</a:t>
            </a:r>
            <a:r>
              <a:rPr lang="en-IN" sz="2400" dirty="0">
                <a:solidFill>
                  <a:schemeClr val="bg1"/>
                </a:solidFill>
                <a:latin typeface="Times New Roman" panose="02020603050405020304" pitchFamily="18" charset="0"/>
                <a:cs typeface="Times New Roman" panose="02020603050405020304" pitchFamily="18" charset="0"/>
              </a:rPr>
              <a:t>. A Teacher</a:t>
            </a:r>
            <a:r>
              <a:rPr lang="en-US" sz="2400" dirty="0">
                <a:solidFill>
                  <a:schemeClr val="bg1"/>
                </a:solidFill>
                <a:latin typeface="Times New Roman" panose="02020603050405020304" pitchFamily="18" charset="0"/>
                <a:cs typeface="Times New Roman" panose="02020603050405020304" pitchFamily="18" charset="0"/>
              </a:rPr>
              <a:t> or student</a:t>
            </a:r>
            <a:r>
              <a:rPr lang="en-IN" sz="2400" dirty="0">
                <a:solidFill>
                  <a:schemeClr val="bg1"/>
                </a:solidFill>
                <a:latin typeface="Times New Roman" panose="02020603050405020304" pitchFamily="18" charset="0"/>
                <a:cs typeface="Times New Roman" panose="02020603050405020304" pitchFamily="18" charset="0"/>
              </a:rPr>
              <a:t> get</a:t>
            </a:r>
            <a:r>
              <a:rPr lang="en-US" sz="2400" dirty="0">
                <a:solidFill>
                  <a:schemeClr val="bg1"/>
                </a:solidFill>
                <a:latin typeface="Times New Roman" panose="02020603050405020304" pitchFamily="18" charset="0"/>
                <a:cs typeface="Times New Roman" panose="02020603050405020304" pitchFamily="18" charset="0"/>
              </a:rPr>
              <a:t> discount on admission to a museum or entertainment facility.</a:t>
            </a: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US" sz="2400" dirty="0">
              <a:solidFill>
                <a:schemeClr val="bg1"/>
              </a:solidFill>
              <a:latin typeface="Times New Roman" panose="02020603050405020304" pitchFamily="18" charset="0"/>
              <a:cs typeface="Times New Roman" panose="02020603050405020304" pitchFamily="18" charset="0"/>
            </a:endParaRPr>
          </a:p>
        </p:txBody>
      </p:sp>
      <p:pic>
        <p:nvPicPr>
          <p:cNvPr id="5" name="Picture 5">
            <a:extLst>
              <a:ext uri="{FF2B5EF4-FFF2-40B4-BE49-F238E27FC236}">
                <a16:creationId xmlns:a16="http://schemas.microsoft.com/office/drawing/2014/main" xmlns="" id="{13135E73-4B60-564B-82FF-240E8E8B82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0240" y="4324048"/>
            <a:ext cx="4939997" cy="2438171"/>
          </a:xfrm>
          <a:prstGeom prst="rect">
            <a:avLst/>
          </a:prstGeom>
        </p:spPr>
      </p:pic>
      <p:pic>
        <p:nvPicPr>
          <p:cNvPr id="9" name="Picture 9">
            <a:extLst>
              <a:ext uri="{FF2B5EF4-FFF2-40B4-BE49-F238E27FC236}">
                <a16:creationId xmlns:a16="http://schemas.microsoft.com/office/drawing/2014/main" xmlns="" id="{D913D236-8BC8-1844-89DA-4F052F8417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64645" y="4324048"/>
            <a:ext cx="4939998" cy="2438171"/>
          </a:xfrm>
          <a:prstGeom prst="rect">
            <a:avLst/>
          </a:prstGeom>
        </p:spPr>
      </p:pic>
    </p:spTree>
    <p:extLst>
      <p:ext uri="{BB962C8B-B14F-4D97-AF65-F5344CB8AC3E}">
        <p14:creationId xmlns:p14="http://schemas.microsoft.com/office/powerpoint/2010/main" val="25886787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0DF0A513-0E48-5645-A667-C2923062A332}"/>
              </a:ext>
            </a:extLst>
          </p:cNvPr>
          <p:cNvSpPr txBox="1"/>
          <p:nvPr/>
        </p:nvSpPr>
        <p:spPr>
          <a:xfrm>
            <a:off x="0" y="0"/>
            <a:ext cx="12192000" cy="5632311"/>
          </a:xfrm>
          <a:prstGeom prst="rect">
            <a:avLst/>
          </a:prstGeom>
          <a:noFill/>
        </p:spPr>
        <p:txBody>
          <a:bodyPr wrap="square">
            <a:spAutoFit/>
          </a:bodyPr>
          <a:lstStyle/>
          <a:p>
            <a:pPr marL="0" indent="0">
              <a:buNone/>
            </a:pPr>
            <a:r>
              <a:rPr lang="en-IN" sz="2400" b="1" dirty="0">
                <a:solidFill>
                  <a:schemeClr val="bg1"/>
                </a:solidFill>
                <a:latin typeface="Times New Roman" panose="02020603050405020304" pitchFamily="18" charset="0"/>
                <a:cs typeface="Times New Roman" panose="02020603050405020304" pitchFamily="18" charset="0"/>
              </a:rPr>
              <a:t>6. Differential Pricing for Different Market Strategy - </a:t>
            </a:r>
            <a:r>
              <a:rPr lang="en-IN" sz="2400" dirty="0">
                <a:solidFill>
                  <a:schemeClr val="bg1"/>
                </a:solidFill>
                <a:latin typeface="Times New Roman" panose="02020603050405020304" pitchFamily="18" charset="0"/>
                <a:cs typeface="Times New Roman" panose="02020603050405020304" pitchFamily="18" charset="0"/>
              </a:rPr>
              <a:t>Different prices are charged to different markets.</a:t>
            </a:r>
          </a:p>
          <a:p>
            <a:pPr marL="0" indent="0">
              <a:buNone/>
            </a:pPr>
            <a:r>
              <a:rPr lang="en-IN" sz="2400" dirty="0">
                <a:solidFill>
                  <a:prstClr val="black"/>
                </a:solidFill>
                <a:latin typeface="Times New Roman" panose="02020603050405020304" pitchFamily="18" charset="0"/>
                <a:cs typeface="Times New Roman" panose="02020603050405020304" pitchFamily="18" charset="0"/>
              </a:rPr>
              <a:t> </a:t>
            </a:r>
            <a:r>
              <a:rPr lang="en-IN" sz="2400" b="1" dirty="0">
                <a:solidFill>
                  <a:prstClr val="black"/>
                </a:solidFill>
                <a:latin typeface="Times New Roman" panose="02020603050405020304" pitchFamily="18" charset="0"/>
                <a:cs typeface="Times New Roman" panose="02020603050405020304" pitchFamily="18" charset="0"/>
              </a:rPr>
              <a:t>Example</a:t>
            </a:r>
            <a:r>
              <a:rPr lang="en-IN" sz="2400" dirty="0">
                <a:solidFill>
                  <a:prstClr val="black"/>
                </a:solidFill>
                <a:latin typeface="Times New Roman" panose="02020603050405020304" pitchFamily="18" charset="0"/>
                <a:cs typeface="Times New Roman" panose="02020603050405020304" pitchFamily="18" charset="0"/>
              </a:rPr>
              <a:t>: </a:t>
            </a:r>
            <a:r>
              <a:rPr lang="en-IN" sz="2400" b="1" dirty="0">
                <a:solidFill>
                  <a:prstClr val="black"/>
                </a:solidFill>
                <a:latin typeface="Times New Roman" panose="02020603050405020304" pitchFamily="18" charset="0"/>
                <a:cs typeface="Times New Roman" panose="02020603050405020304" pitchFamily="18" charset="0"/>
              </a:rPr>
              <a:t>a</a:t>
            </a:r>
            <a:r>
              <a:rPr lang="en-IN" sz="2400" dirty="0">
                <a:solidFill>
                  <a:prstClr val="black"/>
                </a:solidFill>
                <a:latin typeface="Times New Roman" panose="02020603050405020304" pitchFamily="18" charset="0"/>
                <a:cs typeface="Times New Roman" panose="02020603050405020304" pitchFamily="18" charset="0"/>
              </a:rPr>
              <a:t>. </a:t>
            </a:r>
            <a:r>
              <a:rPr lang="en-US" sz="2400" dirty="0">
                <a:solidFill>
                  <a:prstClr val="black"/>
                </a:solidFill>
                <a:latin typeface="Times New Roman" panose="02020603050405020304" pitchFamily="18" charset="0"/>
                <a:cs typeface="Times New Roman" panose="02020603050405020304" pitchFamily="18" charset="0"/>
              </a:rPr>
              <a:t>In any </a:t>
            </a:r>
            <a:r>
              <a:rPr lang="en-US" sz="2400" b="1" dirty="0">
                <a:solidFill>
                  <a:prstClr val="black"/>
                </a:solidFill>
                <a:latin typeface="Times New Roman" panose="02020603050405020304" pitchFamily="18" charset="0"/>
                <a:cs typeface="Times New Roman" panose="02020603050405020304" pitchFamily="18" charset="0"/>
              </a:rPr>
              <a:t>government examination,</a:t>
            </a:r>
            <a:r>
              <a:rPr lang="en-US" sz="2400" dirty="0">
                <a:solidFill>
                  <a:prstClr val="black"/>
                </a:solidFill>
                <a:latin typeface="Times New Roman" panose="02020603050405020304" pitchFamily="18" charset="0"/>
                <a:cs typeface="Times New Roman" panose="02020603050405020304" pitchFamily="18" charset="0"/>
              </a:rPr>
              <a:t> the form fee varies for the general category people and the other backward class people.</a:t>
            </a:r>
            <a:endParaRPr lang="en-IN" sz="2400" dirty="0">
              <a:solidFill>
                <a:prstClr val="black"/>
              </a:solidFill>
              <a:latin typeface="Times New Roman" panose="02020603050405020304" pitchFamily="18" charset="0"/>
              <a:cs typeface="Times New Roman" panose="02020603050405020304" pitchFamily="18" charset="0"/>
            </a:endParaRPr>
          </a:p>
          <a:p>
            <a:pPr marL="0" indent="0">
              <a:buNone/>
            </a:pPr>
            <a:r>
              <a:rPr lang="en-IN" sz="2400" dirty="0">
                <a:solidFill>
                  <a:prstClr val="black"/>
                </a:solidFill>
                <a:latin typeface="Times New Roman" panose="02020603050405020304" pitchFamily="18" charset="0"/>
                <a:cs typeface="Times New Roman" panose="02020603050405020304" pitchFamily="18" charset="0"/>
              </a:rPr>
              <a:t> </a:t>
            </a:r>
            <a:r>
              <a:rPr lang="en-IN" sz="2400" b="1" dirty="0">
                <a:solidFill>
                  <a:prstClr val="black"/>
                </a:solidFill>
                <a:latin typeface="Times New Roman" panose="02020603050405020304" pitchFamily="18" charset="0"/>
                <a:cs typeface="Times New Roman" panose="02020603050405020304" pitchFamily="18" charset="0"/>
              </a:rPr>
              <a:t>b</a:t>
            </a:r>
            <a:r>
              <a:rPr lang="en-IN" sz="2400" dirty="0">
                <a:solidFill>
                  <a:prstClr val="black"/>
                </a:solidFill>
                <a:latin typeface="Times New Roman" panose="02020603050405020304" pitchFamily="18" charset="0"/>
                <a:cs typeface="Times New Roman" panose="02020603050405020304" pitchFamily="18" charset="0"/>
              </a:rPr>
              <a:t>. </a:t>
            </a:r>
            <a:r>
              <a:rPr lang="en-US" sz="2400" dirty="0">
                <a:solidFill>
                  <a:schemeClr val="bg1"/>
                </a:solidFill>
                <a:latin typeface="Times New Roman" panose="02020603050405020304" pitchFamily="18" charset="0"/>
                <a:cs typeface="Times New Roman" panose="02020603050405020304" pitchFamily="18" charset="0"/>
              </a:rPr>
              <a:t>In </a:t>
            </a:r>
            <a:r>
              <a:rPr lang="en-US" sz="2400" b="1" dirty="0">
                <a:solidFill>
                  <a:schemeClr val="bg1"/>
                </a:solidFill>
                <a:latin typeface="Times New Roman" panose="02020603050405020304" pitchFamily="18" charset="0"/>
                <a:cs typeface="Times New Roman" panose="02020603050405020304" pitchFamily="18" charset="0"/>
              </a:rPr>
              <a:t>movie theaters </a:t>
            </a:r>
            <a:r>
              <a:rPr lang="en-US" sz="2400" dirty="0">
                <a:solidFill>
                  <a:schemeClr val="bg1"/>
                </a:solidFill>
                <a:latin typeface="Times New Roman" panose="02020603050405020304" pitchFamily="18" charset="0"/>
                <a:cs typeface="Times New Roman" panose="02020603050405020304" pitchFamily="18" charset="0"/>
              </a:rPr>
              <a:t>the customer pays different amounts for the different locations from where they can watch movies..</a:t>
            </a: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r>
              <a:rPr lang="en-US" sz="2400" b="1" dirty="0">
                <a:solidFill>
                  <a:schemeClr val="bg1"/>
                </a:solidFill>
                <a:latin typeface="Times New Roman" panose="02020603050405020304" pitchFamily="18" charset="0"/>
                <a:cs typeface="Times New Roman" panose="02020603050405020304" pitchFamily="18" charset="0"/>
              </a:rPr>
              <a:t>7.TRAIL PRICING- </a:t>
            </a:r>
            <a:r>
              <a:rPr lang="en-IN" sz="2400" b="1" dirty="0">
                <a:solidFill>
                  <a:schemeClr val="bg1"/>
                </a:solidFill>
                <a:latin typeface="Times New Roman" panose="02020603050405020304" pitchFamily="18" charset="0"/>
                <a:cs typeface="Times New Roman" panose="02020603050405020304" pitchFamily="18" charset="0"/>
              </a:rPr>
              <a:t> </a:t>
            </a:r>
            <a:r>
              <a:rPr lang="en-IN" sz="2400" dirty="0">
                <a:solidFill>
                  <a:schemeClr val="bg1"/>
                </a:solidFill>
                <a:latin typeface="Times New Roman" panose="02020603050405020304" pitchFamily="18" charset="0"/>
                <a:cs typeface="Times New Roman" panose="02020603050405020304" pitchFamily="18" charset="0"/>
              </a:rPr>
              <a:t>A firm may charge a lower price to induce customers to buy the products at introduction of product, after demand starts increasing they may charge higher price.</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Example</a:t>
            </a:r>
            <a:r>
              <a:rPr lang="en-IN" sz="2400" dirty="0">
                <a:solidFill>
                  <a:schemeClr val="bg1"/>
                </a:solidFill>
                <a:latin typeface="Times New Roman" panose="02020603050405020304" pitchFamily="18" charset="0"/>
                <a:cs typeface="Times New Roman" panose="02020603050405020304" pitchFamily="18" charset="0"/>
              </a:rPr>
              <a:t> : </a:t>
            </a:r>
            <a:r>
              <a:rPr lang="en-IN" sz="2400" b="1" dirty="0">
                <a:solidFill>
                  <a:schemeClr val="bg1"/>
                </a:solidFill>
                <a:latin typeface="Times New Roman" panose="02020603050405020304" pitchFamily="18" charset="0"/>
                <a:cs typeface="Times New Roman" panose="02020603050405020304" pitchFamily="18" charset="0"/>
              </a:rPr>
              <a:t>Metro Train tickets</a:t>
            </a:r>
            <a:r>
              <a:rPr lang="en-IN" sz="2400" dirty="0">
                <a:solidFill>
                  <a:schemeClr val="bg1"/>
                </a:solidFill>
                <a:latin typeface="Times New Roman" panose="02020603050405020304" pitchFamily="18" charset="0"/>
                <a:cs typeface="Times New Roman" panose="02020603050405020304" pitchFamily="18" charset="0"/>
              </a:rPr>
              <a:t>, initially Metro charged 20 ₹. Per person so they can experience Journey then they started increasing price of tickets. </a:t>
            </a: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xmlns="" id="{4832A05A-FA43-C34C-999F-F0202A2AE7A5}"/>
              </a:ext>
            </a:extLst>
          </p:cNvPr>
          <p:cNvSpPr txBox="1"/>
          <p:nvPr/>
        </p:nvSpPr>
        <p:spPr>
          <a:xfrm>
            <a:off x="0" y="4165940"/>
            <a:ext cx="11755062" cy="1200329"/>
          </a:xfrm>
          <a:prstGeom prst="rect">
            <a:avLst/>
          </a:prstGeom>
          <a:noFill/>
        </p:spPr>
        <p:txBody>
          <a:bodyPr wrap="square">
            <a:spAutoFit/>
          </a:bodyPr>
          <a:lstStyle/>
          <a:p>
            <a:r>
              <a:rPr lang="en-IN" sz="2400" b="1" dirty="0">
                <a:solidFill>
                  <a:schemeClr val="bg1"/>
                </a:solidFill>
                <a:latin typeface="Times New Roman" panose="02020603050405020304" pitchFamily="18" charset="0"/>
                <a:cs typeface="Times New Roman" panose="02020603050405020304" pitchFamily="18" charset="0"/>
              </a:rPr>
              <a:t>8. PREMIUM PRICING </a:t>
            </a:r>
            <a:r>
              <a:rPr lang="en-US" sz="2400" b="1" dirty="0">
                <a:solidFill>
                  <a:schemeClr val="bg1"/>
                </a:solidFill>
                <a:latin typeface="Times New Roman" panose="02020603050405020304" pitchFamily="18" charset="0"/>
                <a:cs typeface="Times New Roman" panose="02020603050405020304" pitchFamily="18" charset="0"/>
              </a:rPr>
              <a:t>: </a:t>
            </a:r>
            <a:r>
              <a:rPr lang="en-IN" sz="2400" b="1" dirty="0">
                <a:solidFill>
                  <a:schemeClr val="bg1"/>
                </a:solidFill>
                <a:latin typeface="Times New Roman" panose="02020603050405020304" pitchFamily="18" charset="0"/>
                <a:cs typeface="Times New Roman" panose="02020603050405020304" pitchFamily="18" charset="0"/>
              </a:rPr>
              <a:t> </a:t>
            </a:r>
            <a:r>
              <a:rPr lang="en-IN" sz="2400" dirty="0">
                <a:solidFill>
                  <a:schemeClr val="bg1"/>
                </a:solidFill>
                <a:latin typeface="Times New Roman" panose="02020603050405020304" pitchFamily="18" charset="0"/>
                <a:cs typeface="Times New Roman" panose="02020603050405020304" pitchFamily="18" charset="0"/>
              </a:rPr>
              <a:t>The firm charges </a:t>
            </a:r>
            <a:r>
              <a:rPr lang="en-US" sz="2400" dirty="0">
                <a:solidFill>
                  <a:schemeClr val="bg1"/>
                </a:solidFill>
                <a:latin typeface="Times New Roman" panose="02020603050405020304" pitchFamily="18" charset="0"/>
                <a:cs typeface="Times New Roman" panose="02020603050405020304" pitchFamily="18" charset="0"/>
              </a:rPr>
              <a:t>high price</a:t>
            </a:r>
            <a:r>
              <a:rPr lang="en-IN" sz="2400" dirty="0">
                <a:solidFill>
                  <a:schemeClr val="bg1"/>
                </a:solidFill>
                <a:latin typeface="Times New Roman" panose="02020603050405020304" pitchFamily="18" charset="0"/>
                <a:cs typeface="Times New Roman" panose="02020603050405020304" pitchFamily="18" charset="0"/>
              </a:rPr>
              <a:t>, </a:t>
            </a:r>
            <a:r>
              <a:rPr lang="en-US" sz="2400" dirty="0">
                <a:solidFill>
                  <a:schemeClr val="bg1"/>
                </a:solidFill>
                <a:latin typeface="Times New Roman" panose="02020603050405020304" pitchFamily="18" charset="0"/>
                <a:cs typeface="Times New Roman" panose="02020603050405020304" pitchFamily="18" charset="0"/>
              </a:rPr>
              <a:t> Such pricing strategies work in </a:t>
            </a:r>
            <a:r>
              <a:rPr lang="en-US" sz="2400" i="0" dirty="0">
                <a:solidFill>
                  <a:schemeClr val="bg1"/>
                </a:solidFill>
                <a:latin typeface="Times New Roman" panose="02020603050405020304" pitchFamily="18" charset="0"/>
                <a:cs typeface="Times New Roman" panose="02020603050405020304" pitchFamily="18" charset="0"/>
              </a:rPr>
              <a:t>segments and industries where a strong competitive advantage exists for the company.</a:t>
            </a:r>
            <a:endParaRPr lang="en-IN" sz="2400" i="0" dirty="0">
              <a:solidFill>
                <a:schemeClr val="bg1"/>
              </a:solidFill>
              <a:latin typeface="Times New Roman" panose="02020603050405020304" pitchFamily="18" charset="0"/>
              <a:cs typeface="Times New Roman" panose="02020603050405020304" pitchFamily="18" charset="0"/>
            </a:endParaRPr>
          </a:p>
          <a:p>
            <a:r>
              <a:rPr lang="en-US" sz="2400" i="0" dirty="0">
                <a:solidFill>
                  <a:schemeClr val="bg1"/>
                </a:solidFill>
                <a:latin typeface="Times New Roman" panose="02020603050405020304" pitchFamily="18" charset="0"/>
                <a:cs typeface="Times New Roman" panose="02020603050405020304" pitchFamily="18" charset="0"/>
              </a:rPr>
              <a:t> </a:t>
            </a:r>
            <a:r>
              <a:rPr lang="en-US" sz="2400" b="1" i="0" dirty="0">
                <a:solidFill>
                  <a:schemeClr val="bg1"/>
                </a:solidFill>
                <a:latin typeface="Times New Roman" panose="02020603050405020304" pitchFamily="18" charset="0"/>
                <a:cs typeface="Times New Roman" panose="02020603050405020304" pitchFamily="18" charset="0"/>
              </a:rPr>
              <a:t>Example</a:t>
            </a:r>
            <a:r>
              <a:rPr lang="en-US" sz="2400" i="0" dirty="0">
                <a:solidFill>
                  <a:schemeClr val="bg1"/>
                </a:solidFill>
                <a:latin typeface="Times New Roman" panose="02020603050405020304" pitchFamily="18" charset="0"/>
                <a:cs typeface="Times New Roman" panose="02020603050405020304" pitchFamily="18" charset="0"/>
              </a:rPr>
              <a:t>: </a:t>
            </a:r>
            <a:r>
              <a:rPr lang="en-US" sz="2400" i="0" dirty="0" err="1">
                <a:solidFill>
                  <a:schemeClr val="bg1"/>
                </a:solidFill>
                <a:latin typeface="Times New Roman" panose="02020603050405020304" pitchFamily="18" charset="0"/>
                <a:cs typeface="Times New Roman" panose="02020603050405020304" pitchFamily="18" charset="0"/>
              </a:rPr>
              <a:t>Porche</a:t>
            </a:r>
            <a:r>
              <a:rPr lang="en-US" sz="2400" i="0" dirty="0">
                <a:solidFill>
                  <a:schemeClr val="bg1"/>
                </a:solidFill>
                <a:latin typeface="Times New Roman" panose="02020603050405020304" pitchFamily="18" charset="0"/>
                <a:cs typeface="Times New Roman" panose="02020603050405020304" pitchFamily="18" charset="0"/>
              </a:rPr>
              <a:t> in cars and Gillette in blades. </a:t>
            </a:r>
            <a:endParaRPr lang="en-US" sz="2400" dirty="0">
              <a:solidFill>
                <a:schemeClr val="bg1"/>
              </a:solidFill>
              <a:latin typeface="Times New Roman" panose="02020603050405020304" pitchFamily="18" charset="0"/>
              <a:cs typeface="Times New Roman" panose="02020603050405020304" pitchFamily="18" charset="0"/>
            </a:endParaRPr>
          </a:p>
        </p:txBody>
      </p:sp>
      <p:pic>
        <p:nvPicPr>
          <p:cNvPr id="7" name="Picture 7">
            <a:extLst>
              <a:ext uri="{FF2B5EF4-FFF2-40B4-BE49-F238E27FC236}">
                <a16:creationId xmlns:a16="http://schemas.microsoft.com/office/drawing/2014/main" xmlns="" id="{EC1817E1-44D6-6D40-89BD-389AAAF94A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88810" y="5366269"/>
            <a:ext cx="3810155" cy="1491732"/>
          </a:xfrm>
          <a:prstGeom prst="rect">
            <a:avLst/>
          </a:prstGeom>
        </p:spPr>
      </p:pic>
      <p:pic>
        <p:nvPicPr>
          <p:cNvPr id="9" name="Picture 9">
            <a:extLst>
              <a:ext uri="{FF2B5EF4-FFF2-40B4-BE49-F238E27FC236}">
                <a16:creationId xmlns:a16="http://schemas.microsoft.com/office/drawing/2014/main" xmlns="" id="{5E257FA5-8D42-9241-B815-DD1B17C5833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36643" y="5366269"/>
            <a:ext cx="3617523" cy="1491732"/>
          </a:xfrm>
          <a:prstGeom prst="rect">
            <a:avLst/>
          </a:prstGeom>
        </p:spPr>
      </p:pic>
    </p:spTree>
    <p:extLst>
      <p:ext uri="{BB962C8B-B14F-4D97-AF65-F5344CB8AC3E}">
        <p14:creationId xmlns:p14="http://schemas.microsoft.com/office/powerpoint/2010/main" val="2804259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4814C88-637C-1040-A2B2-5E1622EFD821}"/>
              </a:ext>
            </a:extLst>
          </p:cNvPr>
          <p:cNvSpPr>
            <a:spLocks noGrp="1"/>
          </p:cNvSpPr>
          <p:nvPr>
            <p:ph idx="1"/>
          </p:nvPr>
        </p:nvSpPr>
        <p:spPr>
          <a:xfrm>
            <a:off x="-1" y="-529167"/>
            <a:ext cx="12192001" cy="7387167"/>
          </a:xfrm>
        </p:spPr>
        <p:txBody>
          <a:bodyPr>
            <a:noAutofit/>
          </a:bodyPr>
          <a:lstStyle/>
          <a:p>
            <a:pPr marL="0" indent="0">
              <a:buNone/>
            </a:pPr>
            <a:r>
              <a:rPr lang="en-IN" sz="2400" b="1" dirty="0">
                <a:solidFill>
                  <a:schemeClr val="bg1"/>
                </a:solidFill>
                <a:latin typeface="Times New Roman" panose="02020603050405020304" pitchFamily="18" charset="0"/>
                <a:cs typeface="Times New Roman" panose="02020603050405020304" pitchFamily="18" charset="0"/>
              </a:rPr>
              <a:t>9. Follow The Leader Pricing Strategy: </a:t>
            </a:r>
            <a:r>
              <a:rPr lang="en-IN" sz="2400" dirty="0">
                <a:solidFill>
                  <a:schemeClr val="bg1"/>
                </a:solidFill>
                <a:latin typeface="Times New Roman" panose="02020603050405020304" pitchFamily="18" charset="0"/>
                <a:cs typeface="Times New Roman" panose="02020603050405020304" pitchFamily="18" charset="0"/>
              </a:rPr>
              <a:t>The marketer may fix price depending upon the prices of the leading competitor. The prices may be very close to that of price charged by the leader.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 Example: Colgate is leading brand, it’s pricing followed by </a:t>
            </a:r>
            <a:r>
              <a:rPr lang="en-IN" sz="2400" b="1" dirty="0" err="1">
                <a:solidFill>
                  <a:schemeClr val="bg1"/>
                </a:solidFill>
                <a:latin typeface="Times New Roman" panose="02020603050405020304" pitchFamily="18" charset="0"/>
                <a:cs typeface="Times New Roman" panose="02020603050405020304" pitchFamily="18" charset="0"/>
              </a:rPr>
              <a:t>Meswak</a:t>
            </a:r>
            <a:r>
              <a:rPr lang="en-IN" sz="2400" b="1" dirty="0">
                <a:solidFill>
                  <a:schemeClr val="bg1"/>
                </a:solidFill>
                <a:latin typeface="Times New Roman" panose="02020603050405020304" pitchFamily="18" charset="0"/>
                <a:cs typeface="Times New Roman" panose="02020603050405020304" pitchFamily="18" charset="0"/>
              </a:rPr>
              <a:t>, Dabur and Patanjali.</a:t>
            </a:r>
          </a:p>
          <a:p>
            <a:pPr marL="0" indent="0">
              <a:buNone/>
            </a:pP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10. Flexible – Price Strategy :  </a:t>
            </a:r>
            <a:r>
              <a:rPr lang="en-IN" sz="2400" dirty="0">
                <a:solidFill>
                  <a:schemeClr val="bg1"/>
                </a:solidFill>
                <a:latin typeface="Times New Roman" panose="02020603050405020304" pitchFamily="18" charset="0"/>
                <a:cs typeface="Times New Roman" panose="02020603050405020304" pitchFamily="18" charset="0"/>
              </a:rPr>
              <a:t>A firms may offer the same product to different customers at different prices.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Example: a. </a:t>
            </a:r>
            <a:r>
              <a:rPr lang="en-IN" sz="2400" dirty="0">
                <a:solidFill>
                  <a:schemeClr val="bg1"/>
                </a:solidFill>
                <a:latin typeface="Times New Roman" panose="02020603050405020304" pitchFamily="18" charset="0"/>
                <a:cs typeface="Times New Roman" panose="02020603050405020304" pitchFamily="18" charset="0"/>
              </a:rPr>
              <a:t>when new Product is introduced, a firm may sell it at special price to its loyal customers.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b. </a:t>
            </a:r>
            <a:r>
              <a:rPr lang="en-US" sz="2400" dirty="0">
                <a:solidFill>
                  <a:schemeClr val="bg1"/>
                </a:solidFill>
                <a:latin typeface="Times New Roman" panose="02020603050405020304" pitchFamily="18" charset="0"/>
                <a:cs typeface="Times New Roman" panose="02020603050405020304" pitchFamily="18" charset="0"/>
              </a:rPr>
              <a:t>The carpenter also</a:t>
            </a:r>
            <a:r>
              <a:rPr lang="en-IN" sz="2400" dirty="0">
                <a:solidFill>
                  <a:schemeClr val="bg1"/>
                </a:solidFill>
                <a:latin typeface="Times New Roman" panose="02020603050405020304" pitchFamily="18" charset="0"/>
                <a:cs typeface="Times New Roman" panose="02020603050405020304" pitchFamily="18" charset="0"/>
              </a:rPr>
              <a:t> charge price by</a:t>
            </a:r>
            <a:r>
              <a:rPr lang="en-US" sz="2400" dirty="0">
                <a:solidFill>
                  <a:schemeClr val="bg1"/>
                </a:solidFill>
                <a:latin typeface="Times New Roman" panose="02020603050405020304" pitchFamily="18" charset="0"/>
                <a:cs typeface="Times New Roman" panose="02020603050405020304" pitchFamily="18" charset="0"/>
              </a:rPr>
              <a:t> </a:t>
            </a:r>
            <a:r>
              <a:rPr lang="en-IN" sz="2400" dirty="0">
                <a:solidFill>
                  <a:schemeClr val="bg1"/>
                </a:solidFill>
                <a:latin typeface="Times New Roman" panose="02020603050405020304" pitchFamily="18" charset="0"/>
                <a:cs typeface="Times New Roman" panose="02020603050405020304" pitchFamily="18" charset="0"/>
              </a:rPr>
              <a:t>taking</a:t>
            </a:r>
            <a:r>
              <a:rPr lang="en-US" sz="2400" dirty="0">
                <a:solidFill>
                  <a:schemeClr val="bg1"/>
                </a:solidFill>
                <a:latin typeface="Times New Roman" panose="02020603050405020304" pitchFamily="18" charset="0"/>
                <a:cs typeface="Times New Roman" panose="02020603050405020304" pitchFamily="18" charset="0"/>
              </a:rPr>
              <a:t> into account how much the customer can afford</a:t>
            </a:r>
            <a:r>
              <a:rPr lang="en-IN" sz="2400" dirty="0">
                <a:solidFill>
                  <a:schemeClr val="bg1"/>
                </a:solidFill>
                <a:latin typeface="Times New Roman" panose="02020603050405020304" pitchFamily="18" charset="0"/>
                <a:cs typeface="Times New Roman" panose="02020603050405020304" pitchFamily="18" charset="0"/>
              </a:rPr>
              <a:t> or Pay. </a:t>
            </a:r>
            <a:endParaRPr lang="en-US" sz="2400" b="1" dirty="0">
              <a:solidFill>
                <a:schemeClr val="bg1"/>
              </a:solidFill>
              <a:latin typeface="Times New Roman" panose="02020603050405020304" pitchFamily="18" charset="0"/>
              <a:cs typeface="Times New Roman" panose="02020603050405020304" pitchFamily="18" charset="0"/>
            </a:endParaRPr>
          </a:p>
        </p:txBody>
      </p:sp>
      <p:pic>
        <p:nvPicPr>
          <p:cNvPr id="2" name="Picture 3">
            <a:extLst>
              <a:ext uri="{FF2B5EF4-FFF2-40B4-BE49-F238E27FC236}">
                <a16:creationId xmlns:a16="http://schemas.microsoft.com/office/drawing/2014/main" xmlns="" id="{64C2042D-8FEB-ED42-B6BA-C89985D792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949" y="1768929"/>
            <a:ext cx="2986766" cy="1660071"/>
          </a:xfrm>
          <a:prstGeom prst="rect">
            <a:avLst/>
          </a:prstGeom>
        </p:spPr>
      </p:pic>
      <p:pic>
        <p:nvPicPr>
          <p:cNvPr id="5" name="Picture 5">
            <a:extLst>
              <a:ext uri="{FF2B5EF4-FFF2-40B4-BE49-F238E27FC236}">
                <a16:creationId xmlns:a16="http://schemas.microsoft.com/office/drawing/2014/main" xmlns="" id="{27A80CA5-1ADC-DC44-B1E4-2D074DE075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3324" y="1768929"/>
            <a:ext cx="2719533" cy="1660071"/>
          </a:xfrm>
          <a:prstGeom prst="rect">
            <a:avLst/>
          </a:prstGeom>
        </p:spPr>
      </p:pic>
      <p:pic>
        <p:nvPicPr>
          <p:cNvPr id="7" name="Picture 7">
            <a:extLst>
              <a:ext uri="{FF2B5EF4-FFF2-40B4-BE49-F238E27FC236}">
                <a16:creationId xmlns:a16="http://schemas.microsoft.com/office/drawing/2014/main" xmlns="" id="{204601D5-69A8-F846-BBAE-BB823B931E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39753" y="1768929"/>
            <a:ext cx="2719533" cy="1660071"/>
          </a:xfrm>
          <a:prstGeom prst="rect">
            <a:avLst/>
          </a:prstGeom>
        </p:spPr>
      </p:pic>
      <p:pic>
        <p:nvPicPr>
          <p:cNvPr id="9" name="Picture 9">
            <a:extLst>
              <a:ext uri="{FF2B5EF4-FFF2-40B4-BE49-F238E27FC236}">
                <a16:creationId xmlns:a16="http://schemas.microsoft.com/office/drawing/2014/main" xmlns="" id="{8E841E6D-85AC-E44C-8D0F-49D4D37FEF5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19167" y="1768929"/>
            <a:ext cx="2541718" cy="1660071"/>
          </a:xfrm>
          <a:prstGeom prst="rect">
            <a:avLst/>
          </a:prstGeom>
        </p:spPr>
      </p:pic>
    </p:spTree>
    <p:extLst>
      <p:ext uri="{BB962C8B-B14F-4D97-AF65-F5344CB8AC3E}">
        <p14:creationId xmlns:p14="http://schemas.microsoft.com/office/powerpoint/2010/main" val="16051259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710DAFE-1F3F-404F-89E3-65B44D120969}"/>
              </a:ext>
            </a:extLst>
          </p:cNvPr>
          <p:cNvSpPr>
            <a:spLocks noGrp="1"/>
          </p:cNvSpPr>
          <p:nvPr>
            <p:ph idx="1"/>
          </p:nvPr>
        </p:nvSpPr>
        <p:spPr>
          <a:xfrm>
            <a:off x="0" y="-1043215"/>
            <a:ext cx="12192000" cy="3447143"/>
          </a:xfrm>
        </p:spPr>
        <p:txBody>
          <a:bodyPr>
            <a:normAutofit/>
          </a:bodyPr>
          <a:lstStyle/>
          <a:p>
            <a:pPr marL="0" indent="0">
              <a:buNone/>
            </a:pPr>
            <a:r>
              <a:rPr lang="en-IN" sz="2400" b="1" dirty="0">
                <a:solidFill>
                  <a:schemeClr val="bg1"/>
                </a:solidFill>
                <a:latin typeface="Times New Roman" panose="02020603050405020304" pitchFamily="18" charset="0"/>
                <a:cs typeface="Times New Roman" panose="02020603050405020304" pitchFamily="18" charset="0"/>
              </a:rPr>
              <a:t>11. Psychological Pricing Strategy: </a:t>
            </a:r>
            <a:r>
              <a:rPr lang="en-IN" sz="2400" dirty="0">
                <a:solidFill>
                  <a:schemeClr val="bg1"/>
                </a:solidFill>
                <a:latin typeface="Times New Roman" panose="02020603050405020304" pitchFamily="18" charset="0"/>
                <a:cs typeface="Times New Roman" panose="02020603050405020304" pitchFamily="18" charset="0"/>
              </a:rPr>
              <a:t>Pricing Strategy plays on the psychology of the buyers.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Example: </a:t>
            </a:r>
            <a:r>
              <a:rPr lang="en-IN" sz="2400" dirty="0">
                <a:solidFill>
                  <a:schemeClr val="bg1"/>
                </a:solidFill>
                <a:latin typeface="Times New Roman" panose="02020603050405020304" pitchFamily="18" charset="0"/>
                <a:cs typeface="Times New Roman" panose="02020603050405020304" pitchFamily="18" charset="0"/>
              </a:rPr>
              <a:t>Odd pricing is done such as ₹ 999 instead of ₹ 1000. </a:t>
            </a:r>
            <a:endParaRPr lang="en-US" sz="2400" b="1" dirty="0">
              <a:solidFill>
                <a:schemeClr val="bg1"/>
              </a:solidFill>
              <a:latin typeface="Times New Roman" panose="02020603050405020304" pitchFamily="18" charset="0"/>
              <a:cs typeface="Times New Roman" panose="02020603050405020304" pitchFamily="18" charset="0"/>
            </a:endParaRPr>
          </a:p>
        </p:txBody>
      </p:sp>
      <p:pic>
        <p:nvPicPr>
          <p:cNvPr id="20" name="Picture 20">
            <a:extLst>
              <a:ext uri="{FF2B5EF4-FFF2-40B4-BE49-F238E27FC236}">
                <a16:creationId xmlns:a16="http://schemas.microsoft.com/office/drawing/2014/main" xmlns="" id="{4F0039E5-74DD-2641-917F-638678569B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87397" y="1536087"/>
            <a:ext cx="4540731" cy="2485572"/>
          </a:xfrm>
          <a:prstGeom prst="rect">
            <a:avLst/>
          </a:prstGeom>
        </p:spPr>
      </p:pic>
      <p:pic>
        <p:nvPicPr>
          <p:cNvPr id="24" name="Picture 24">
            <a:extLst>
              <a:ext uri="{FF2B5EF4-FFF2-40B4-BE49-F238E27FC236}">
                <a16:creationId xmlns:a16="http://schemas.microsoft.com/office/drawing/2014/main" xmlns="" id="{638B87FE-2AF4-CE47-993C-DAC7D093BD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3662" y="1536087"/>
            <a:ext cx="5062338" cy="2320777"/>
          </a:xfrm>
          <a:prstGeom prst="rect">
            <a:avLst/>
          </a:prstGeom>
        </p:spPr>
      </p:pic>
      <p:pic>
        <p:nvPicPr>
          <p:cNvPr id="26" name="Picture 26">
            <a:extLst>
              <a:ext uri="{FF2B5EF4-FFF2-40B4-BE49-F238E27FC236}">
                <a16:creationId xmlns:a16="http://schemas.microsoft.com/office/drawing/2014/main" xmlns="" id="{B8183B63-8C7A-9D42-8BAE-48606EF92A4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8552" y="4040962"/>
            <a:ext cx="5062338" cy="2453801"/>
          </a:xfrm>
          <a:prstGeom prst="rect">
            <a:avLst/>
          </a:prstGeom>
        </p:spPr>
      </p:pic>
      <p:pic>
        <p:nvPicPr>
          <p:cNvPr id="30" name="Picture 30">
            <a:extLst>
              <a:ext uri="{FF2B5EF4-FFF2-40B4-BE49-F238E27FC236}">
                <a16:creationId xmlns:a16="http://schemas.microsoft.com/office/drawing/2014/main" xmlns="" id="{6C5CC1B8-DCDE-AA45-B5F8-0720F5C63A6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10290" y="4095012"/>
            <a:ext cx="4617839" cy="2345702"/>
          </a:xfrm>
          <a:prstGeom prst="rect">
            <a:avLst/>
          </a:prstGeom>
        </p:spPr>
      </p:pic>
    </p:spTree>
    <p:extLst>
      <p:ext uri="{BB962C8B-B14F-4D97-AF65-F5344CB8AC3E}">
        <p14:creationId xmlns:p14="http://schemas.microsoft.com/office/powerpoint/2010/main" val="2396761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B808258-AF33-46BB-876C-642129C0EBED}"/>
              </a:ext>
            </a:extLst>
          </p:cNvPr>
          <p:cNvSpPr>
            <a:spLocks noGrp="1"/>
          </p:cNvSpPr>
          <p:nvPr>
            <p:ph type="title"/>
          </p:nvPr>
        </p:nvSpPr>
        <p:spPr>
          <a:xfrm>
            <a:off x="211667" y="105509"/>
            <a:ext cx="10605559" cy="831872"/>
          </a:xfrm>
        </p:spPr>
        <p:txBody>
          <a:bodyPr/>
          <a:lstStyle/>
          <a:p>
            <a:pPr marL="571500" indent="-571500">
              <a:buFont typeface="Wingdings" pitchFamily="2" charset="2"/>
              <a:buChar char="v"/>
            </a:pPr>
            <a:r>
              <a:rPr lang="en-US" b="1" dirty="0">
                <a:solidFill>
                  <a:schemeClr val="bg1"/>
                </a:solidFill>
                <a:latin typeface="Times New Roman" panose="02020603050405020304" pitchFamily="18" charset="0"/>
                <a:cs typeface="Times New Roman" panose="02020603050405020304" pitchFamily="18" charset="0"/>
              </a:rPr>
              <a:t>PRICING </a:t>
            </a:r>
            <a:r>
              <a:rPr lang="en-IN" b="1" dirty="0">
                <a:solidFill>
                  <a:schemeClr val="bg1"/>
                </a:solidFill>
                <a:latin typeface="Times New Roman" panose="02020603050405020304" pitchFamily="18" charset="0"/>
                <a:cs typeface="Times New Roman" panose="02020603050405020304" pitchFamily="18" charset="0"/>
              </a:rPr>
              <a:t>- OBJECTIVES</a:t>
            </a:r>
          </a:p>
        </p:txBody>
      </p:sp>
      <p:sp>
        <p:nvSpPr>
          <p:cNvPr id="3" name="Content Placeholder 2">
            <a:extLst>
              <a:ext uri="{FF2B5EF4-FFF2-40B4-BE49-F238E27FC236}">
                <a16:creationId xmlns:a16="http://schemas.microsoft.com/office/drawing/2014/main" xmlns="" id="{A26A4B6A-3CF7-4F39-BF9B-B3367867B551}"/>
              </a:ext>
            </a:extLst>
          </p:cNvPr>
          <p:cNvSpPr>
            <a:spLocks noGrp="1"/>
          </p:cNvSpPr>
          <p:nvPr>
            <p:ph idx="1"/>
          </p:nvPr>
        </p:nvSpPr>
        <p:spPr>
          <a:xfrm>
            <a:off x="211666" y="468692"/>
            <a:ext cx="12306905" cy="4203094"/>
          </a:xfrm>
        </p:spPr>
        <p:txBody>
          <a:bodyPr>
            <a:normAutofit/>
          </a:bodyPr>
          <a:lstStyle/>
          <a:p>
            <a:pPr marL="0" indent="0">
              <a:buNone/>
            </a:pPr>
            <a:r>
              <a:rPr lang="en-IN" sz="2400" b="1" dirty="0">
                <a:solidFill>
                  <a:schemeClr val="bg1"/>
                </a:solidFill>
                <a:latin typeface="Times New Roman" panose="02020603050405020304" pitchFamily="18" charset="0"/>
                <a:cs typeface="Times New Roman" panose="02020603050405020304" pitchFamily="18" charset="0"/>
              </a:rPr>
              <a:t> </a:t>
            </a:r>
            <a:r>
              <a:rPr lang="en-IN" sz="2600" b="1" dirty="0">
                <a:solidFill>
                  <a:schemeClr val="bg1"/>
                </a:solidFill>
                <a:latin typeface="Times New Roman" panose="02020603050405020304" pitchFamily="18" charset="0"/>
                <a:cs typeface="Times New Roman" panose="02020603050405020304" pitchFamily="18" charset="0"/>
              </a:rPr>
              <a:t>Meaning</a:t>
            </a:r>
            <a:r>
              <a:rPr lang="en-IN" sz="2400" b="1" dirty="0">
                <a:solidFill>
                  <a:schemeClr val="bg1"/>
                </a:solidFill>
                <a:latin typeface="Times New Roman" panose="02020603050405020304" pitchFamily="18" charset="0"/>
                <a:cs typeface="Times New Roman" panose="02020603050405020304" pitchFamily="18" charset="0"/>
              </a:rPr>
              <a:t>: </a:t>
            </a:r>
          </a:p>
          <a:p>
            <a:pPr marL="0" indent="0">
              <a:buNone/>
            </a:pPr>
            <a:r>
              <a:rPr lang="en-US" sz="2600" b="1" dirty="0">
                <a:solidFill>
                  <a:schemeClr val="bg1"/>
                </a:solidFill>
                <a:latin typeface="Times New Roman" panose="02020603050405020304" pitchFamily="18" charset="0"/>
                <a:cs typeface="Times New Roman" panose="02020603050405020304" pitchFamily="18" charset="0"/>
              </a:rPr>
              <a:t>Pricing</a:t>
            </a:r>
            <a:r>
              <a:rPr lang="en-US" sz="2600" b="0" dirty="0">
                <a:solidFill>
                  <a:schemeClr val="bg1"/>
                </a:solidFill>
                <a:latin typeface="Times New Roman" panose="02020603050405020304" pitchFamily="18" charset="0"/>
                <a:cs typeface="Times New Roman" panose="02020603050405020304" pitchFamily="18" charset="0"/>
              </a:rPr>
              <a:t> is the process whereby a business sets the price at which it will sell its products and service</a:t>
            </a:r>
            <a:r>
              <a:rPr lang="en-IN" sz="2600" b="0" dirty="0">
                <a:solidFill>
                  <a:schemeClr val="bg1"/>
                </a:solidFill>
                <a:latin typeface="Times New Roman" panose="02020603050405020304" pitchFamily="18" charset="0"/>
                <a:cs typeface="Times New Roman" panose="02020603050405020304" pitchFamily="18" charset="0"/>
              </a:rPr>
              <a:t>s. </a:t>
            </a:r>
            <a:endParaRPr lang="en-IN" sz="2600" b="1" dirty="0">
              <a:solidFill>
                <a:schemeClr val="bg1"/>
              </a:solidFill>
              <a:latin typeface="Times New Roman" panose="02020603050405020304" pitchFamily="18" charset="0"/>
              <a:cs typeface="Times New Roman" panose="02020603050405020304" pitchFamily="18" charset="0"/>
            </a:endParaRPr>
          </a:p>
          <a:p>
            <a:pPr marL="0" indent="0">
              <a:buNone/>
            </a:pPr>
            <a:r>
              <a:rPr lang="en-US" sz="2400" b="1" dirty="0">
                <a:solidFill>
                  <a:schemeClr val="bg1"/>
                </a:solidFill>
                <a:latin typeface="Times New Roman" panose="02020603050405020304" pitchFamily="18" charset="0"/>
                <a:cs typeface="Times New Roman" panose="02020603050405020304" pitchFamily="18" charset="0"/>
              </a:rPr>
              <a:t>PRICE- </a:t>
            </a:r>
            <a:r>
              <a:rPr lang="en-IN" sz="2400" b="1" dirty="0">
                <a:solidFill>
                  <a:schemeClr val="bg1"/>
                </a:solidFill>
                <a:latin typeface="Times New Roman" panose="02020603050405020304" pitchFamily="18" charset="0"/>
                <a:cs typeface="Times New Roman" panose="02020603050405020304" pitchFamily="18" charset="0"/>
              </a:rPr>
              <a:t> Price is </a:t>
            </a:r>
            <a:r>
              <a:rPr lang="en-US" sz="2400" b="1" dirty="0">
                <a:solidFill>
                  <a:schemeClr val="bg1"/>
                </a:solidFill>
                <a:latin typeface="Times New Roman" panose="02020603050405020304" pitchFamily="18" charset="0"/>
                <a:cs typeface="Times New Roman" panose="02020603050405020304" pitchFamily="18" charset="0"/>
              </a:rPr>
              <a:t>An exchange value of a product.</a:t>
            </a:r>
          </a:p>
          <a:p>
            <a:pPr marL="0" indent="0">
              <a:buNone/>
            </a:pPr>
            <a:r>
              <a:rPr lang="en-US" sz="3200" b="1" u="sng" dirty="0">
                <a:solidFill>
                  <a:schemeClr val="bg1"/>
                </a:solidFill>
                <a:latin typeface="Times New Roman" panose="02020603050405020304" pitchFamily="18" charset="0"/>
                <a:cs typeface="Times New Roman" panose="02020603050405020304" pitchFamily="18" charset="0"/>
              </a:rPr>
              <a:t>OBJECTIVES OF PRCING</a:t>
            </a:r>
            <a:endParaRPr lang="en-IN" sz="3200" b="1" u="sng" dirty="0">
              <a:solidFill>
                <a:schemeClr val="bg1"/>
              </a:solidFill>
              <a:latin typeface="Times New Roman" panose="02020603050405020304" pitchFamily="18" charset="0"/>
              <a:cs typeface="Times New Roman" panose="02020603050405020304" pitchFamily="18" charset="0"/>
            </a:endParaRPr>
          </a:p>
          <a:p>
            <a:pPr marL="0" indent="0">
              <a:buNone/>
            </a:pPr>
            <a:endParaRPr lang="en-US" sz="2400" b="1" dirty="0">
              <a:solidFill>
                <a:schemeClr val="bg1"/>
              </a:solidFill>
              <a:latin typeface="Times New Roman" panose="02020603050405020304" pitchFamily="18" charset="0"/>
              <a:cs typeface="Times New Roman" panose="02020603050405020304" pitchFamily="18" charset="0"/>
            </a:endParaRPr>
          </a:p>
          <a:p>
            <a:endParaRPr lang="en-IN" b="1" u="sng" dirty="0">
              <a:solidFill>
                <a:srgbClr val="00FF00"/>
              </a:solidFill>
            </a:endParaRPr>
          </a:p>
        </p:txBody>
      </p:sp>
      <p:pic>
        <p:nvPicPr>
          <p:cNvPr id="8" name="Picture 8">
            <a:extLst>
              <a:ext uri="{FF2B5EF4-FFF2-40B4-BE49-F238E27FC236}">
                <a16:creationId xmlns:a16="http://schemas.microsoft.com/office/drawing/2014/main" xmlns="" id="{505F0489-6D54-E240-827C-8FE6174C5B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666" y="3552091"/>
            <a:ext cx="11626547" cy="3200400"/>
          </a:xfrm>
          <a:prstGeom prst="rect">
            <a:avLst/>
          </a:prstGeom>
        </p:spPr>
      </p:pic>
    </p:spTree>
    <p:extLst>
      <p:ext uri="{BB962C8B-B14F-4D97-AF65-F5344CB8AC3E}">
        <p14:creationId xmlns:p14="http://schemas.microsoft.com/office/powerpoint/2010/main" val="2344121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B699FA0-AE47-A84F-A28B-0DDB96FD2277}"/>
              </a:ext>
            </a:extLst>
          </p:cNvPr>
          <p:cNvSpPr>
            <a:spLocks noGrp="1"/>
          </p:cNvSpPr>
          <p:nvPr>
            <p:ph idx="1"/>
          </p:nvPr>
        </p:nvSpPr>
        <p:spPr>
          <a:xfrm>
            <a:off x="0" y="0"/>
            <a:ext cx="11898690" cy="6727976"/>
          </a:xfrm>
        </p:spPr>
        <p:txBody>
          <a:bodyPr>
            <a:normAutofit/>
          </a:bodyPr>
          <a:lstStyle/>
          <a:p>
            <a:pPr>
              <a:buFont typeface="Wingdings" pitchFamily="2" charset="2"/>
              <a:buChar char="Ø"/>
            </a:pPr>
            <a:r>
              <a:rPr lang="en-IN" sz="3000" b="1" dirty="0">
                <a:solidFill>
                  <a:schemeClr val="bg1"/>
                </a:solidFill>
                <a:latin typeface="Times New Roman" panose="02020603050405020304" pitchFamily="18" charset="0"/>
                <a:cs typeface="Times New Roman" panose="02020603050405020304" pitchFamily="18" charset="0"/>
              </a:rPr>
              <a:t>The main objectives of pricing are as follows : </a:t>
            </a:r>
          </a:p>
          <a:p>
            <a:pPr marL="0" indent="0">
              <a:buNone/>
            </a:pP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1. Survival</a:t>
            </a:r>
            <a:r>
              <a:rPr lang="en-IN" sz="2400" dirty="0">
                <a:solidFill>
                  <a:schemeClr val="bg1"/>
                </a:solidFill>
                <a:latin typeface="Times New Roman" panose="02020603050405020304" pitchFamily="18" charset="0"/>
                <a:cs typeface="Times New Roman" panose="02020603050405020304" pitchFamily="18" charset="0"/>
              </a:rPr>
              <a:t> :   Its is the main objective of firm when companies are faced with problem of intense competition or changing consumer wants. Prices are reduced to survive in the market.</a:t>
            </a:r>
          </a:p>
          <a:p>
            <a:pPr marL="0" indent="0">
              <a:buNone/>
            </a:pPr>
            <a:r>
              <a:rPr lang="en-IN" sz="2400" dirty="0">
                <a:solidFill>
                  <a:schemeClr val="bg1"/>
                </a:solidFill>
                <a:latin typeface="Times New Roman" panose="02020603050405020304" pitchFamily="18" charset="0"/>
                <a:cs typeface="Times New Roman" panose="02020603050405020304" pitchFamily="18" charset="0"/>
              </a:rPr>
              <a:t>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2. Profit Objectives</a:t>
            </a:r>
            <a:r>
              <a:rPr lang="en-IN" sz="2400" dirty="0">
                <a:solidFill>
                  <a:schemeClr val="bg1"/>
                </a:solidFill>
                <a:latin typeface="Times New Roman" panose="02020603050405020304" pitchFamily="18" charset="0"/>
                <a:cs typeface="Times New Roman" panose="02020603050405020304" pitchFamily="18" charset="0"/>
              </a:rPr>
              <a:t>: The main objective of pricing is to earn maximum profit.</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                              A. return on Investment</a:t>
            </a:r>
            <a:r>
              <a:rPr lang="en-IN" sz="2400" dirty="0">
                <a:solidFill>
                  <a:schemeClr val="bg1"/>
                </a:solidFill>
                <a:latin typeface="Times New Roman" panose="02020603050405020304" pitchFamily="18" charset="0"/>
                <a:cs typeface="Times New Roman" panose="02020603050405020304" pitchFamily="18" charset="0"/>
              </a:rPr>
              <a:t> – To increase shareholders Wealth.</a:t>
            </a:r>
          </a:p>
          <a:p>
            <a:pPr marL="0" indent="0">
              <a:buNone/>
            </a:pPr>
            <a:r>
              <a:rPr lang="en-IN" sz="2400" dirty="0">
                <a:solidFill>
                  <a:schemeClr val="bg1"/>
                </a:solidFill>
                <a:latin typeface="Times New Roman" panose="02020603050405020304" pitchFamily="18" charset="0"/>
                <a:cs typeface="Times New Roman" panose="02020603050405020304" pitchFamily="18" charset="0"/>
              </a:rPr>
              <a:t>                             </a:t>
            </a:r>
            <a:r>
              <a:rPr lang="en-IN" sz="2400" b="1" dirty="0">
                <a:solidFill>
                  <a:schemeClr val="bg1"/>
                </a:solidFill>
                <a:latin typeface="Times New Roman" panose="02020603050405020304" pitchFamily="18" charset="0"/>
                <a:cs typeface="Times New Roman" panose="02020603050405020304" pitchFamily="18" charset="0"/>
              </a:rPr>
              <a:t>B. Profit Maximisation</a:t>
            </a:r>
            <a:r>
              <a:rPr lang="en-IN" sz="2400" dirty="0">
                <a:solidFill>
                  <a:schemeClr val="bg1"/>
                </a:solidFill>
                <a:latin typeface="Times New Roman" panose="02020603050405020304" pitchFamily="18" charset="0"/>
                <a:cs typeface="Times New Roman" panose="02020603050405020304" pitchFamily="18" charset="0"/>
              </a:rPr>
              <a:t> - To get as much profit as possible.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3. Sales Objectives</a:t>
            </a:r>
            <a:r>
              <a:rPr lang="en-IN" sz="2400" dirty="0">
                <a:solidFill>
                  <a:schemeClr val="bg1"/>
                </a:solidFill>
                <a:latin typeface="Times New Roman" panose="02020603050405020304" pitchFamily="18" charset="0"/>
                <a:cs typeface="Times New Roman" panose="02020603050405020304" pitchFamily="18" charset="0"/>
              </a:rPr>
              <a:t>: Firm fix prices In order to achieve sales objectives.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                           A. Market Share Growth</a:t>
            </a:r>
            <a:r>
              <a:rPr lang="en-IN" sz="2400" dirty="0">
                <a:solidFill>
                  <a:schemeClr val="bg1"/>
                </a:solidFill>
                <a:latin typeface="Times New Roman" panose="02020603050405020304" pitchFamily="18" charset="0"/>
                <a:cs typeface="Times New Roman" panose="02020603050405020304" pitchFamily="18" charset="0"/>
              </a:rPr>
              <a:t> -  Firm fix the price to increase market share.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                           B.  Sales Growth </a:t>
            </a:r>
            <a:r>
              <a:rPr lang="en-IN" sz="2400" dirty="0">
                <a:solidFill>
                  <a:schemeClr val="bg1"/>
                </a:solidFill>
                <a:latin typeface="Times New Roman" panose="02020603050405020304" pitchFamily="18" charset="0"/>
                <a:cs typeface="Times New Roman" panose="02020603050405020304" pitchFamily="18" charset="0"/>
              </a:rPr>
              <a:t>–Firm focus on sales revenue growth. </a:t>
            </a: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US" sz="2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5615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CCD4B16-2D31-FB4B-B978-E0DAA4467330}"/>
              </a:ext>
            </a:extLst>
          </p:cNvPr>
          <p:cNvSpPr>
            <a:spLocks noGrp="1"/>
          </p:cNvSpPr>
          <p:nvPr>
            <p:ph idx="1"/>
          </p:nvPr>
        </p:nvSpPr>
        <p:spPr>
          <a:xfrm>
            <a:off x="0" y="272144"/>
            <a:ext cx="12192000" cy="4702024"/>
          </a:xfrm>
        </p:spPr>
        <p:txBody>
          <a:bodyPr>
            <a:normAutofit lnSpcReduction="10000"/>
          </a:bodyPr>
          <a:lstStyle/>
          <a:p>
            <a:pPr marL="0" indent="0">
              <a:buNone/>
            </a:pPr>
            <a:r>
              <a:rPr lang="en-IN" sz="2400" b="1" dirty="0">
                <a:solidFill>
                  <a:schemeClr val="bg1"/>
                </a:solidFill>
                <a:latin typeface="Times New Roman" panose="02020603050405020304" pitchFamily="18" charset="0"/>
                <a:cs typeface="Times New Roman" panose="02020603050405020304" pitchFamily="18" charset="0"/>
              </a:rPr>
              <a:t>4</a:t>
            </a:r>
            <a:r>
              <a:rPr lang="en-IN" sz="2400" dirty="0">
                <a:solidFill>
                  <a:schemeClr val="bg1"/>
                </a:solidFill>
                <a:latin typeface="Times New Roman" panose="02020603050405020304" pitchFamily="18" charset="0"/>
                <a:cs typeface="Times New Roman" panose="02020603050405020304" pitchFamily="18" charset="0"/>
              </a:rPr>
              <a:t>. </a:t>
            </a:r>
            <a:r>
              <a:rPr lang="en-IN" sz="2400" b="1" dirty="0">
                <a:solidFill>
                  <a:schemeClr val="bg1"/>
                </a:solidFill>
                <a:latin typeface="Times New Roman" panose="02020603050405020304" pitchFamily="18" charset="0"/>
                <a:cs typeface="Times New Roman" panose="02020603050405020304" pitchFamily="18" charset="0"/>
              </a:rPr>
              <a:t>Competitive- Effect Objectives: </a:t>
            </a:r>
            <a:r>
              <a:rPr lang="en-IN" sz="2400" dirty="0">
                <a:solidFill>
                  <a:schemeClr val="bg1"/>
                </a:solidFill>
                <a:latin typeface="Times New Roman" panose="02020603050405020304" pitchFamily="18" charset="0"/>
                <a:cs typeface="Times New Roman" panose="02020603050405020304" pitchFamily="18" charset="0"/>
              </a:rPr>
              <a:t>Firm may fix prices to win over competitors customers or attract competitors customers.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Example</a:t>
            </a:r>
            <a:r>
              <a:rPr lang="en-IN" sz="2400" dirty="0">
                <a:solidFill>
                  <a:schemeClr val="bg1"/>
                </a:solidFill>
                <a:latin typeface="Times New Roman" panose="02020603050405020304" pitchFamily="18" charset="0"/>
                <a:cs typeface="Times New Roman" panose="02020603050405020304" pitchFamily="18" charset="0"/>
              </a:rPr>
              <a:t> :</a:t>
            </a: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r>
              <a:rPr lang="en-IN" sz="2400" dirty="0">
                <a:solidFill>
                  <a:schemeClr val="bg1"/>
                </a:solidFill>
                <a:latin typeface="Times New Roman" panose="02020603050405020304" pitchFamily="18" charset="0"/>
                <a:cs typeface="Times New Roman" panose="02020603050405020304" pitchFamily="18" charset="0"/>
              </a:rPr>
              <a:t>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5. Image Differentiation – </a:t>
            </a:r>
            <a:r>
              <a:rPr lang="en-IN" sz="2400" dirty="0">
                <a:solidFill>
                  <a:schemeClr val="bg1"/>
                </a:solidFill>
                <a:latin typeface="Times New Roman" panose="02020603050405020304" pitchFamily="18" charset="0"/>
                <a:cs typeface="Times New Roman" panose="02020603050405020304" pitchFamily="18" charset="0"/>
              </a:rPr>
              <a:t>Firm create different image through pricing. They may charge premium price to create a distinct image.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Example: </a:t>
            </a:r>
          </a:p>
          <a:p>
            <a:pPr marL="0" indent="0">
              <a:buNone/>
            </a:pPr>
            <a:endParaRPr lang="en-IN" sz="1800" dirty="0">
              <a:solidFill>
                <a:schemeClr val="bg1"/>
              </a:solidFill>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pic>
        <p:nvPicPr>
          <p:cNvPr id="4" name="Picture 4">
            <a:extLst>
              <a:ext uri="{FF2B5EF4-FFF2-40B4-BE49-F238E27FC236}">
                <a16:creationId xmlns:a16="http://schemas.microsoft.com/office/drawing/2014/main" xmlns="" id="{45E43546-EB0C-0444-9DEE-38365FB134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3252" y="4111777"/>
            <a:ext cx="3175908" cy="1955800"/>
          </a:xfrm>
          <a:prstGeom prst="rect">
            <a:avLst/>
          </a:prstGeom>
        </p:spPr>
      </p:pic>
      <p:pic>
        <p:nvPicPr>
          <p:cNvPr id="6" name="Picture 6">
            <a:extLst>
              <a:ext uri="{FF2B5EF4-FFF2-40B4-BE49-F238E27FC236}">
                <a16:creationId xmlns:a16="http://schemas.microsoft.com/office/drawing/2014/main" xmlns="" id="{86C1729A-3091-D54F-BF51-61E76B72FD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2424" y="4111777"/>
            <a:ext cx="2946400" cy="1955800"/>
          </a:xfrm>
          <a:prstGeom prst="rect">
            <a:avLst/>
          </a:prstGeom>
        </p:spPr>
      </p:pic>
      <p:pic>
        <p:nvPicPr>
          <p:cNvPr id="8" name="Picture 8">
            <a:extLst>
              <a:ext uri="{FF2B5EF4-FFF2-40B4-BE49-F238E27FC236}">
                <a16:creationId xmlns:a16="http://schemas.microsoft.com/office/drawing/2014/main" xmlns="" id="{3FF55DC8-A656-B645-85F9-CF492093FB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7912" y="4111777"/>
            <a:ext cx="3492500" cy="1955800"/>
          </a:xfrm>
          <a:prstGeom prst="rect">
            <a:avLst/>
          </a:prstGeom>
        </p:spPr>
      </p:pic>
      <p:pic>
        <p:nvPicPr>
          <p:cNvPr id="10" name="Picture 10">
            <a:extLst>
              <a:ext uri="{FF2B5EF4-FFF2-40B4-BE49-F238E27FC236}">
                <a16:creationId xmlns:a16="http://schemas.microsoft.com/office/drawing/2014/main" xmlns="" id="{B20F3AFC-E31F-FA43-BAA3-32D56503F4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03376" y="941616"/>
            <a:ext cx="3839481" cy="1955800"/>
          </a:xfrm>
          <a:prstGeom prst="rect">
            <a:avLst/>
          </a:prstGeom>
        </p:spPr>
      </p:pic>
      <p:pic>
        <p:nvPicPr>
          <p:cNvPr id="12" name="Picture 12">
            <a:extLst>
              <a:ext uri="{FF2B5EF4-FFF2-40B4-BE49-F238E27FC236}">
                <a16:creationId xmlns:a16="http://schemas.microsoft.com/office/drawing/2014/main" xmlns="" id="{DF485716-0359-E242-A577-D9500DE70B7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34126" y="941616"/>
            <a:ext cx="4032779" cy="1899556"/>
          </a:xfrm>
          <a:prstGeom prst="rect">
            <a:avLst/>
          </a:prstGeom>
        </p:spPr>
      </p:pic>
    </p:spTree>
    <p:extLst>
      <p:ext uri="{BB962C8B-B14F-4D97-AF65-F5344CB8AC3E}">
        <p14:creationId xmlns:p14="http://schemas.microsoft.com/office/powerpoint/2010/main" val="3990859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EA6A3D25-1300-9D4F-9397-EFE04A7EFB10}"/>
              </a:ext>
            </a:extLst>
          </p:cNvPr>
          <p:cNvSpPr>
            <a:spLocks noGrp="1"/>
          </p:cNvSpPr>
          <p:nvPr>
            <p:ph idx="1"/>
          </p:nvPr>
        </p:nvSpPr>
        <p:spPr>
          <a:xfrm>
            <a:off x="83758" y="646168"/>
            <a:ext cx="11874501" cy="6211832"/>
          </a:xfrm>
        </p:spPr>
        <p:txBody>
          <a:bodyPr>
            <a:normAutofit/>
          </a:bodyPr>
          <a:lstStyle/>
          <a:p>
            <a:pPr marL="0" indent="0">
              <a:buNone/>
            </a:pPr>
            <a:r>
              <a:rPr lang="en-IN" sz="2400" b="1" dirty="0">
                <a:solidFill>
                  <a:schemeClr val="bg1"/>
                </a:solidFill>
                <a:latin typeface="Times New Roman" panose="02020603050405020304" pitchFamily="18" charset="0"/>
                <a:cs typeface="Times New Roman" panose="02020603050405020304" pitchFamily="18" charset="0"/>
              </a:rPr>
              <a:t>6.Market Skimming Objectives: </a:t>
            </a:r>
            <a:r>
              <a:rPr lang="en-IN" sz="2400" dirty="0">
                <a:solidFill>
                  <a:schemeClr val="bg1"/>
                </a:solidFill>
                <a:latin typeface="Times New Roman" panose="02020603050405020304" pitchFamily="18" charset="0"/>
                <a:cs typeface="Times New Roman" panose="02020603050405020304" pitchFamily="18" charset="0"/>
              </a:rPr>
              <a:t>The firm launched product at </a:t>
            </a:r>
            <a:r>
              <a:rPr lang="en-IN" sz="2400" b="1" dirty="0">
                <a:solidFill>
                  <a:schemeClr val="bg1"/>
                </a:solidFill>
                <a:latin typeface="Times New Roman" panose="02020603050405020304" pitchFamily="18" charset="0"/>
                <a:cs typeface="Times New Roman" panose="02020603050405020304" pitchFamily="18" charset="0"/>
              </a:rPr>
              <a:t>High Price </a:t>
            </a:r>
            <a:r>
              <a:rPr lang="en-IN" sz="2400" dirty="0">
                <a:solidFill>
                  <a:schemeClr val="bg1"/>
                </a:solidFill>
                <a:latin typeface="Times New Roman" panose="02020603050405020304" pitchFamily="18" charset="0"/>
                <a:cs typeface="Times New Roman" panose="02020603050405020304" pitchFamily="18" charset="0"/>
              </a:rPr>
              <a:t>then gradually reduce the price over period of time. Firm want to recover high development cost of New Product.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Example: </a:t>
            </a:r>
          </a:p>
          <a:p>
            <a:pPr marL="0" indent="0">
              <a:buNone/>
            </a:pP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7. Early Cash Recovery: </a:t>
            </a:r>
            <a:r>
              <a:rPr lang="en-IN" sz="2400" dirty="0">
                <a:solidFill>
                  <a:schemeClr val="bg1"/>
                </a:solidFill>
                <a:latin typeface="Times New Roman" panose="02020603050405020304" pitchFamily="18" charset="0"/>
                <a:cs typeface="Times New Roman" panose="02020603050405020304" pitchFamily="18" charset="0"/>
              </a:rPr>
              <a:t>firms that face liquidity problems, and who think that Product life is short. Such firms may provide special offers and discounts to increase sales.</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Example:  </a:t>
            </a:r>
          </a:p>
          <a:p>
            <a:pPr marL="0" indent="0">
              <a:buNone/>
            </a:pP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b="1" dirty="0">
              <a:solidFill>
                <a:schemeClr val="bg1"/>
              </a:solidFill>
              <a:latin typeface="Times New Roman" panose="02020603050405020304" pitchFamily="18" charset="0"/>
              <a:cs typeface="Times New Roman" panose="02020603050405020304" pitchFamily="18" charset="0"/>
            </a:endParaRPr>
          </a:p>
        </p:txBody>
      </p:sp>
      <p:pic>
        <p:nvPicPr>
          <p:cNvPr id="4" name="Picture 4">
            <a:extLst>
              <a:ext uri="{FF2B5EF4-FFF2-40B4-BE49-F238E27FC236}">
                <a16:creationId xmlns:a16="http://schemas.microsoft.com/office/drawing/2014/main" xmlns="" id="{5F013AC1-B4DF-6945-BE8C-E2A67EACA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132" y="1258810"/>
            <a:ext cx="2499783" cy="1417261"/>
          </a:xfrm>
          <a:prstGeom prst="rect">
            <a:avLst/>
          </a:prstGeom>
        </p:spPr>
      </p:pic>
      <p:pic>
        <p:nvPicPr>
          <p:cNvPr id="8" name="Picture 8">
            <a:extLst>
              <a:ext uri="{FF2B5EF4-FFF2-40B4-BE49-F238E27FC236}">
                <a16:creationId xmlns:a16="http://schemas.microsoft.com/office/drawing/2014/main" xmlns="" id="{3A154C51-D5D9-CB47-8EDF-4351186F29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8236" y="1258810"/>
            <a:ext cx="2625574" cy="1417261"/>
          </a:xfrm>
          <a:prstGeom prst="rect">
            <a:avLst/>
          </a:prstGeom>
        </p:spPr>
      </p:pic>
      <p:pic>
        <p:nvPicPr>
          <p:cNvPr id="10" name="Picture 10">
            <a:extLst>
              <a:ext uri="{FF2B5EF4-FFF2-40B4-BE49-F238E27FC236}">
                <a16:creationId xmlns:a16="http://schemas.microsoft.com/office/drawing/2014/main" xmlns="" id="{3355F921-190B-484A-BC42-78457A7AAE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59399" y="1258809"/>
            <a:ext cx="3255583" cy="1417261"/>
          </a:xfrm>
          <a:prstGeom prst="rect">
            <a:avLst/>
          </a:prstGeom>
        </p:spPr>
      </p:pic>
      <p:pic>
        <p:nvPicPr>
          <p:cNvPr id="14" name="Picture 14">
            <a:extLst>
              <a:ext uri="{FF2B5EF4-FFF2-40B4-BE49-F238E27FC236}">
                <a16:creationId xmlns:a16="http://schemas.microsoft.com/office/drawing/2014/main" xmlns="" id="{126EED13-49FB-B94A-97DA-00C828E52C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47132" y="4040415"/>
            <a:ext cx="6995129" cy="2736548"/>
          </a:xfrm>
          <a:prstGeom prst="rect">
            <a:avLst/>
          </a:prstGeom>
        </p:spPr>
      </p:pic>
    </p:spTree>
    <p:extLst>
      <p:ext uri="{BB962C8B-B14F-4D97-AF65-F5344CB8AC3E}">
        <p14:creationId xmlns:p14="http://schemas.microsoft.com/office/powerpoint/2010/main" val="2985146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FBD33B0-5644-F241-B468-5801DCC12BC7}"/>
              </a:ext>
            </a:extLst>
          </p:cNvPr>
          <p:cNvSpPr>
            <a:spLocks noGrp="1"/>
          </p:cNvSpPr>
          <p:nvPr>
            <p:ph idx="1"/>
          </p:nvPr>
        </p:nvSpPr>
        <p:spPr>
          <a:xfrm>
            <a:off x="68035" y="-362857"/>
            <a:ext cx="12055929" cy="7337274"/>
          </a:xfrm>
        </p:spPr>
        <p:txBody>
          <a:bodyPr>
            <a:normAutofit/>
          </a:bodyPr>
          <a:lstStyle/>
          <a:p>
            <a:pPr marL="0" indent="0">
              <a:buNone/>
            </a:pPr>
            <a:r>
              <a:rPr lang="en-IN" sz="2400" b="1" dirty="0">
                <a:solidFill>
                  <a:schemeClr val="bg1"/>
                </a:solidFill>
                <a:latin typeface="Times New Roman" panose="02020603050405020304" pitchFamily="18" charset="0"/>
                <a:cs typeface="Times New Roman" panose="02020603050405020304" pitchFamily="18" charset="0"/>
              </a:rPr>
              <a:t>8. Market Entry Barrier Objectives:</a:t>
            </a:r>
            <a:r>
              <a:rPr lang="en-IN" sz="2400" dirty="0">
                <a:solidFill>
                  <a:schemeClr val="bg1"/>
                </a:solidFill>
                <a:latin typeface="Times New Roman" panose="02020603050405020304" pitchFamily="18" charset="0"/>
                <a:cs typeface="Times New Roman" panose="02020603050405020304" pitchFamily="18" charset="0"/>
              </a:rPr>
              <a:t> Firm may adopt low price strategy with objective of preventing others from entering the market. </a:t>
            </a:r>
          </a:p>
          <a:p>
            <a:pPr marL="0" indent="0">
              <a:buNone/>
            </a:pP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9. Customer Satisfaction Objectives:  </a:t>
            </a:r>
            <a:r>
              <a:rPr lang="en-IN" sz="2400" dirty="0">
                <a:solidFill>
                  <a:schemeClr val="bg1"/>
                </a:solidFill>
                <a:latin typeface="Times New Roman" panose="02020603050405020304" pitchFamily="18" charset="0"/>
                <a:cs typeface="Times New Roman" panose="02020603050405020304" pitchFamily="18" charset="0"/>
              </a:rPr>
              <a:t>firms may adopt a</a:t>
            </a:r>
            <a:r>
              <a:rPr lang="en-IN" sz="2400" b="1" dirty="0">
                <a:solidFill>
                  <a:schemeClr val="bg1"/>
                </a:solidFill>
                <a:latin typeface="Times New Roman" panose="02020603050405020304" pitchFamily="18" charset="0"/>
                <a:cs typeface="Times New Roman" panose="02020603050405020304" pitchFamily="18" charset="0"/>
              </a:rPr>
              <a:t> High Value Strategy, </a:t>
            </a:r>
            <a:r>
              <a:rPr lang="en-IN" sz="2400" dirty="0">
                <a:solidFill>
                  <a:schemeClr val="bg1"/>
                </a:solidFill>
                <a:latin typeface="Times New Roman" panose="02020603050405020304" pitchFamily="18" charset="0"/>
                <a:cs typeface="Times New Roman" panose="02020603050405020304" pitchFamily="18" charset="0"/>
              </a:rPr>
              <a:t>where product quality is high and the price is moderated ( Neither high nor Low) to win customers and retaining them.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Example : </a:t>
            </a:r>
            <a:r>
              <a:rPr lang="en-US" sz="2400" b="1" dirty="0">
                <a:solidFill>
                  <a:schemeClr val="bg1"/>
                </a:solidFill>
                <a:latin typeface="Times New Roman" panose="02020603050405020304" pitchFamily="18" charset="0"/>
                <a:cs typeface="Times New Roman" panose="02020603050405020304" pitchFamily="18" charset="0"/>
              </a:rPr>
              <a:t>Parachute Advanced </a:t>
            </a:r>
            <a:r>
              <a:rPr lang="en-IN" sz="2400" b="1" dirty="0">
                <a:solidFill>
                  <a:schemeClr val="bg1"/>
                </a:solidFill>
                <a:latin typeface="Times New Roman" panose="02020603050405020304" pitchFamily="18" charset="0"/>
                <a:cs typeface="Times New Roman" panose="02020603050405020304" pitchFamily="18" charset="0"/>
              </a:rPr>
              <a:t>Therapy hair</a:t>
            </a:r>
            <a:r>
              <a:rPr lang="en-US" sz="2400" b="1" dirty="0">
                <a:solidFill>
                  <a:schemeClr val="bg1"/>
                </a:solidFill>
                <a:latin typeface="Times New Roman" panose="02020603050405020304" pitchFamily="18" charset="0"/>
                <a:cs typeface="Times New Roman" panose="02020603050405020304" pitchFamily="18" charset="0"/>
              </a:rPr>
              <a:t>oil (Rs125) 100ml is costlier than Himalaya Anti Dandruff Shampoo(Rs100) as </a:t>
            </a:r>
            <a:r>
              <a:rPr lang="en-IN" sz="2400" b="1" dirty="0">
                <a:solidFill>
                  <a:schemeClr val="bg1"/>
                </a:solidFill>
                <a:latin typeface="Times New Roman" panose="02020603050405020304" pitchFamily="18" charset="0"/>
                <a:cs typeface="Times New Roman" panose="02020603050405020304" pitchFamily="18" charset="0"/>
              </a:rPr>
              <a:t>Himalaya</a:t>
            </a:r>
            <a:r>
              <a:rPr lang="en-US" sz="2400" b="1" dirty="0">
                <a:solidFill>
                  <a:schemeClr val="bg1"/>
                </a:solidFill>
                <a:latin typeface="Times New Roman" panose="02020603050405020304" pitchFamily="18" charset="0"/>
                <a:cs typeface="Times New Roman" panose="02020603050405020304" pitchFamily="18" charset="0"/>
              </a:rPr>
              <a:t> promises more than just dandruff solution but also hair fall treatment and hair dryness repair too.</a:t>
            </a: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10. Social Responsibility Objectives: </a:t>
            </a:r>
            <a:r>
              <a:rPr lang="en-IN" sz="2400" dirty="0">
                <a:solidFill>
                  <a:schemeClr val="bg1"/>
                </a:solidFill>
                <a:latin typeface="Times New Roman" panose="02020603050405020304" pitchFamily="18" charset="0"/>
                <a:cs typeface="Times New Roman" panose="02020603050405020304" pitchFamily="18" charset="0"/>
              </a:rPr>
              <a:t>Professionals, Non – Profit organisations , Government may adopt social responsibility’s their pricing Objective. </a:t>
            </a:r>
          </a:p>
          <a:p>
            <a:pPr marL="0" indent="0">
              <a:buNone/>
            </a:pPr>
            <a:r>
              <a:rPr lang="en-IN" sz="2400" b="1" dirty="0">
                <a:solidFill>
                  <a:schemeClr val="bg1"/>
                </a:solidFill>
                <a:latin typeface="Times New Roman" panose="02020603050405020304" pitchFamily="18" charset="0"/>
                <a:cs typeface="Times New Roman" panose="02020603050405020304" pitchFamily="18" charset="0"/>
              </a:rPr>
              <a:t>Example: Some doctors may charge consulting fee in the basis of ability to pay, for  poorer section they charge less and for richer section they charge more.</a:t>
            </a:r>
          </a:p>
        </p:txBody>
      </p:sp>
    </p:spTree>
    <p:extLst>
      <p:ext uri="{BB962C8B-B14F-4D97-AF65-F5344CB8AC3E}">
        <p14:creationId xmlns:p14="http://schemas.microsoft.com/office/powerpoint/2010/main" val="1703260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6F77EE-46B4-4055-A72B-E1BA4814173B}"/>
              </a:ext>
            </a:extLst>
          </p:cNvPr>
          <p:cNvSpPr>
            <a:spLocks noGrp="1"/>
          </p:cNvSpPr>
          <p:nvPr>
            <p:ph type="title"/>
          </p:nvPr>
        </p:nvSpPr>
        <p:spPr>
          <a:xfrm>
            <a:off x="0" y="-161471"/>
            <a:ext cx="11687024" cy="1456267"/>
          </a:xfrm>
        </p:spPr>
        <p:txBody>
          <a:bodyPr/>
          <a:lstStyle/>
          <a:p>
            <a:pPr marL="571500" indent="-571500">
              <a:buFont typeface="Wingdings" pitchFamily="2" charset="2"/>
              <a:buChar char="v"/>
            </a:pPr>
            <a:r>
              <a:rPr lang="en-US" b="1" u="sng" dirty="0">
                <a:solidFill>
                  <a:schemeClr val="bg1"/>
                </a:solidFill>
                <a:latin typeface="Times New Roman" panose="02020603050405020304" pitchFamily="18" charset="0"/>
                <a:cs typeface="Times New Roman" panose="02020603050405020304" pitchFamily="18" charset="0"/>
              </a:rPr>
              <a:t>FACTORS INFLUENCING PRICING</a:t>
            </a:r>
            <a:endParaRPr lang="en-IN" b="1" u="sng"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89767BFA-BE62-4BAB-B65C-75637E2E9C05}"/>
              </a:ext>
            </a:extLst>
          </p:cNvPr>
          <p:cNvSpPr>
            <a:spLocks noGrp="1"/>
          </p:cNvSpPr>
          <p:nvPr>
            <p:ph idx="1"/>
          </p:nvPr>
        </p:nvSpPr>
        <p:spPr>
          <a:xfrm>
            <a:off x="139095" y="1294796"/>
            <a:ext cx="11913809" cy="5875262"/>
          </a:xfrm>
        </p:spPr>
        <p:txBody>
          <a:bodyPr>
            <a:normAutofit/>
          </a:bodyPr>
          <a:lstStyle/>
          <a:p>
            <a:pPr marL="0" indent="0">
              <a:buNone/>
            </a:pPr>
            <a:r>
              <a:rPr lang="en-US" sz="2700" b="1" dirty="0">
                <a:solidFill>
                  <a:schemeClr val="bg1"/>
                </a:solidFill>
                <a:latin typeface="Times New Roman" panose="02020603050405020304" pitchFamily="18" charset="0"/>
                <a:cs typeface="Times New Roman" panose="02020603050405020304" pitchFamily="18" charset="0"/>
              </a:rPr>
              <a:t>A. Internal Factors:</a:t>
            </a:r>
            <a:endParaRPr lang="en-IN" sz="2700" b="1" dirty="0">
              <a:solidFill>
                <a:schemeClr val="bg1"/>
              </a:solidFill>
              <a:latin typeface="Times New Roman" panose="02020603050405020304" pitchFamily="18" charset="0"/>
              <a:cs typeface="Times New Roman" panose="02020603050405020304" pitchFamily="18" charset="0"/>
            </a:endParaRPr>
          </a:p>
          <a:p>
            <a:pPr marL="0" indent="0">
              <a:buNone/>
            </a:pPr>
            <a:r>
              <a:rPr lang="en-US" sz="2400" b="1" dirty="0">
                <a:solidFill>
                  <a:schemeClr val="bg1"/>
                </a:solidFill>
                <a:latin typeface="Times New Roman" panose="02020603050405020304" pitchFamily="18" charset="0"/>
                <a:cs typeface="Times New Roman" panose="02020603050405020304" pitchFamily="18" charset="0"/>
              </a:rPr>
              <a:t>1. Cost:</a:t>
            </a:r>
            <a:r>
              <a:rPr lang="en-US" sz="2400" b="0" dirty="0">
                <a:solidFill>
                  <a:schemeClr val="bg1"/>
                </a:solidFill>
                <a:latin typeface="Times New Roman" panose="02020603050405020304" pitchFamily="18" charset="0"/>
                <a:cs typeface="Times New Roman" panose="02020603050405020304" pitchFamily="18" charset="0"/>
              </a:rPr>
              <a:t>While fixing the prices of a product, the firm should consider the cost involved in producing the product. This cost includes both the variable and fixed costs. Thus, while fixing the prices, the firm must be able to recover both the variable and fixed costs.</a:t>
            </a:r>
            <a:endParaRPr lang="en-IN" sz="2400" b="0" dirty="0">
              <a:solidFill>
                <a:schemeClr val="bg1"/>
              </a:solidFill>
              <a:latin typeface="Times New Roman" panose="02020603050405020304" pitchFamily="18" charset="0"/>
              <a:cs typeface="Times New Roman" panose="02020603050405020304" pitchFamily="18" charset="0"/>
            </a:endParaRPr>
          </a:p>
          <a:p>
            <a:pPr marL="0" indent="0">
              <a:buNone/>
            </a:pPr>
            <a:r>
              <a:rPr lang="en-US" sz="2400" b="1" dirty="0">
                <a:solidFill>
                  <a:schemeClr val="bg1"/>
                </a:solidFill>
                <a:latin typeface="Times New Roman" panose="02020603050405020304" pitchFamily="18" charset="0"/>
                <a:cs typeface="Times New Roman" panose="02020603050405020304" pitchFamily="18" charset="0"/>
              </a:rPr>
              <a:t>2. The predetermined objectives:</a:t>
            </a:r>
            <a:r>
              <a:rPr lang="en-US" sz="2400" b="0" dirty="0">
                <a:solidFill>
                  <a:schemeClr val="bg1"/>
                </a:solidFill>
                <a:latin typeface="Times New Roman" panose="02020603050405020304" pitchFamily="18" charset="0"/>
                <a:cs typeface="Times New Roman" panose="02020603050405020304" pitchFamily="18" charset="0"/>
              </a:rPr>
              <a:t>While fixing the prices of the product, the marketer should con­sider the objectives of the firm. </a:t>
            </a:r>
            <a:endParaRPr lang="en-IN" sz="2400" b="0" dirty="0">
              <a:solidFill>
                <a:schemeClr val="bg1"/>
              </a:solidFill>
              <a:latin typeface="Times New Roman" panose="02020603050405020304" pitchFamily="18" charset="0"/>
              <a:cs typeface="Times New Roman" panose="02020603050405020304" pitchFamily="18" charset="0"/>
            </a:endParaRPr>
          </a:p>
          <a:p>
            <a:pPr marL="0" indent="0">
              <a:buNone/>
            </a:pPr>
            <a:r>
              <a:rPr lang="en-US" sz="2400" b="1" dirty="0">
                <a:solidFill>
                  <a:schemeClr val="bg1"/>
                </a:solidFill>
                <a:latin typeface="Times New Roman" panose="02020603050405020304" pitchFamily="18" charset="0"/>
                <a:cs typeface="Times New Roman" panose="02020603050405020304" pitchFamily="18" charset="0"/>
              </a:rPr>
              <a:t>For </a:t>
            </a:r>
            <a:r>
              <a:rPr lang="en-IN" sz="2400" b="1" dirty="0">
                <a:solidFill>
                  <a:schemeClr val="bg1"/>
                </a:solidFill>
                <a:latin typeface="Times New Roman" panose="02020603050405020304" pitchFamily="18" charset="0"/>
                <a:cs typeface="Times New Roman" panose="02020603050405020304" pitchFamily="18" charset="0"/>
              </a:rPr>
              <a:t>Example</a:t>
            </a:r>
            <a:r>
              <a:rPr lang="en-IN" sz="2400" dirty="0">
                <a:solidFill>
                  <a:schemeClr val="bg1"/>
                </a:solidFill>
                <a:latin typeface="Times New Roman" panose="02020603050405020304" pitchFamily="18" charset="0"/>
                <a:cs typeface="Times New Roman" panose="02020603050405020304" pitchFamily="18" charset="0"/>
              </a:rPr>
              <a:t>: </a:t>
            </a:r>
            <a:r>
              <a:rPr lang="en-US" sz="2400" b="0" dirty="0">
                <a:solidFill>
                  <a:schemeClr val="bg1"/>
                </a:solidFill>
                <a:latin typeface="Times New Roman" panose="02020603050405020304" pitchFamily="18" charset="0"/>
                <a:cs typeface="Times New Roman" panose="02020603050405020304" pitchFamily="18" charset="0"/>
              </a:rPr>
              <a:t> </a:t>
            </a:r>
            <a:r>
              <a:rPr lang="en-US" sz="2400" b="1" dirty="0">
                <a:solidFill>
                  <a:schemeClr val="bg1"/>
                </a:solidFill>
                <a:latin typeface="Times New Roman" panose="02020603050405020304" pitchFamily="18" charset="0"/>
                <a:cs typeface="Times New Roman" panose="02020603050405020304" pitchFamily="18" charset="0"/>
              </a:rPr>
              <a:t>if the objective of a firm is to increase return on investment, then it may charge a higher price, and if the objective is to capture a large market share, then it may charge a lower price.</a:t>
            </a:r>
            <a:endParaRPr lang="en-IN" sz="2400" b="1" dirty="0">
              <a:solidFill>
                <a:schemeClr val="bg1"/>
              </a:solidFill>
              <a:latin typeface="Times New Roman" panose="02020603050405020304" pitchFamily="18" charset="0"/>
              <a:cs typeface="Times New Roman" panose="02020603050405020304" pitchFamily="18" charset="0"/>
            </a:endParaRPr>
          </a:p>
          <a:p>
            <a:pPr marL="0" indent="0">
              <a:buNone/>
            </a:pPr>
            <a:r>
              <a:rPr lang="en-US" sz="2400" b="1" dirty="0">
                <a:solidFill>
                  <a:schemeClr val="bg1"/>
                </a:solidFill>
                <a:latin typeface="Times New Roman" panose="02020603050405020304" pitchFamily="18" charset="0"/>
                <a:cs typeface="Times New Roman" panose="02020603050405020304" pitchFamily="18" charset="0"/>
              </a:rPr>
              <a:t>3. Image of the firm:</a:t>
            </a:r>
            <a:r>
              <a:rPr lang="en-US" sz="2400" dirty="0">
                <a:solidFill>
                  <a:schemeClr val="bg1"/>
                </a:solidFill>
                <a:latin typeface="Times New Roman" panose="02020603050405020304" pitchFamily="18" charset="0"/>
                <a:cs typeface="Times New Roman" panose="02020603050405020304" pitchFamily="18" charset="0"/>
              </a:rPr>
              <a:t>The price of the product may also be determined on the basis of the image of the firm in the market. </a:t>
            </a:r>
            <a:endParaRPr lang="en-IN" sz="2400" dirty="0">
              <a:solidFill>
                <a:schemeClr val="bg1"/>
              </a:solidFill>
              <a:latin typeface="Times New Roman" panose="02020603050405020304" pitchFamily="18" charset="0"/>
              <a:cs typeface="Times New Roman" panose="02020603050405020304" pitchFamily="18" charset="0"/>
            </a:endParaRPr>
          </a:p>
          <a:p>
            <a:pPr marL="0" indent="0">
              <a:buNone/>
            </a:pPr>
            <a:r>
              <a:rPr lang="en-US" sz="2400" b="1" dirty="0">
                <a:solidFill>
                  <a:schemeClr val="bg1"/>
                </a:solidFill>
                <a:latin typeface="Times New Roman" panose="02020603050405020304" pitchFamily="18" charset="0"/>
                <a:cs typeface="Times New Roman" panose="02020603050405020304" pitchFamily="18" charset="0"/>
              </a:rPr>
              <a:t>For</a:t>
            </a:r>
            <a:r>
              <a:rPr lang="en-IN" sz="2400" b="1" dirty="0">
                <a:solidFill>
                  <a:schemeClr val="bg1"/>
                </a:solidFill>
                <a:latin typeface="Times New Roman" panose="02020603050405020304" pitchFamily="18" charset="0"/>
                <a:cs typeface="Times New Roman" panose="02020603050405020304" pitchFamily="18" charset="0"/>
              </a:rPr>
              <a:t> Example : </a:t>
            </a:r>
            <a:r>
              <a:rPr lang="en-US" sz="2400" b="1" dirty="0">
                <a:solidFill>
                  <a:schemeClr val="bg1"/>
                </a:solidFill>
                <a:latin typeface="Times New Roman" panose="02020603050405020304" pitchFamily="18" charset="0"/>
                <a:cs typeface="Times New Roman" panose="02020603050405020304" pitchFamily="18" charset="0"/>
              </a:rPr>
              <a:t>HUL and Procter &amp; Gamble can demand a higher price for their brands, as they enjoy goodwill in the market.</a:t>
            </a:r>
          </a:p>
          <a:p>
            <a:pPr marL="0" indent="0">
              <a:buNone/>
            </a:pPr>
            <a:endParaRPr lang="en-US" sz="2400" dirty="0">
              <a:solidFill>
                <a:schemeClr val="bg1"/>
              </a:solidFill>
              <a:latin typeface="Times New Roman" panose="02020603050405020304" pitchFamily="18" charset="0"/>
              <a:cs typeface="Times New Roman" panose="02020603050405020304" pitchFamily="18" charset="0"/>
            </a:endParaRPr>
          </a:p>
          <a:p>
            <a:pPr marL="0" indent="0">
              <a:buNone/>
            </a:pPr>
            <a:endParaRPr lang="en-IN" b="1" u="sng" dirty="0">
              <a:solidFill>
                <a:srgbClr val="00FF00"/>
              </a:solidFill>
            </a:endParaRPr>
          </a:p>
        </p:txBody>
      </p:sp>
    </p:spTree>
    <p:extLst>
      <p:ext uri="{BB962C8B-B14F-4D97-AF65-F5344CB8AC3E}">
        <p14:creationId xmlns:p14="http://schemas.microsoft.com/office/powerpoint/2010/main" val="4272570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CC07F3-FD53-A24C-AFF7-BA949C5F3DBD}"/>
              </a:ext>
            </a:extLst>
          </p:cNvPr>
          <p:cNvSpPr>
            <a:spLocks noGrp="1"/>
          </p:cNvSpPr>
          <p:nvPr>
            <p:ph idx="1"/>
          </p:nvPr>
        </p:nvSpPr>
        <p:spPr>
          <a:xfrm>
            <a:off x="2938539" y="-647422"/>
            <a:ext cx="10131425" cy="1804004"/>
          </a:xfrm>
        </p:spPr>
        <p:txBody>
          <a:bodyPr/>
          <a:lstStyle/>
          <a:p>
            <a:pPr marL="0" indent="0">
              <a:buNone/>
            </a:pPr>
            <a:r>
              <a:rPr lang="en-IN" sz="1800" b="1" dirty="0">
                <a:solidFill>
                  <a:schemeClr val="bg1"/>
                </a:solidFill>
                <a:latin typeface="Times New Roman" panose="02020603050405020304" pitchFamily="18" charset="0"/>
                <a:cs typeface="Times New Roman" panose="02020603050405020304" pitchFamily="18" charset="0"/>
              </a:rPr>
              <a:t>. </a:t>
            </a:r>
            <a:endParaRPr lang="en-US" sz="1800" dirty="0">
              <a:solidFill>
                <a:schemeClr val="bg1"/>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xmlns="" id="{48917313-7023-1F46-A97D-A8D717175AD8}"/>
              </a:ext>
            </a:extLst>
          </p:cNvPr>
          <p:cNvSpPr txBox="1"/>
          <p:nvPr/>
        </p:nvSpPr>
        <p:spPr>
          <a:xfrm>
            <a:off x="225803" y="99181"/>
            <a:ext cx="11740393" cy="1569660"/>
          </a:xfrm>
          <a:prstGeom prst="rect">
            <a:avLst/>
          </a:prstGeom>
          <a:noFill/>
        </p:spPr>
        <p:txBody>
          <a:bodyPr wrap="square">
            <a:spAutoFit/>
          </a:bodyPr>
          <a:lstStyle/>
          <a:p>
            <a:r>
              <a:rPr lang="en-US" sz="2400" b="1" dirty="0">
                <a:solidFill>
                  <a:schemeClr val="bg1"/>
                </a:solidFill>
                <a:latin typeface="Times New Roman" panose="02020603050405020304" pitchFamily="18" charset="0"/>
                <a:cs typeface="Times New Roman" panose="02020603050405020304" pitchFamily="18" charset="0"/>
              </a:rPr>
              <a:t>4. Product life cycle:</a:t>
            </a:r>
            <a:r>
              <a:rPr lang="en-US" sz="2400" b="0" dirty="0">
                <a:solidFill>
                  <a:schemeClr val="bg1"/>
                </a:solidFill>
                <a:latin typeface="Times New Roman" panose="02020603050405020304" pitchFamily="18" charset="0"/>
                <a:cs typeface="Times New Roman" panose="02020603050405020304" pitchFamily="18" charset="0"/>
              </a:rPr>
              <a:t>The stage at which the product is in its product life cycle also affects its price. </a:t>
            </a:r>
            <a:endParaRPr lang="en-IN" sz="2400" b="0" dirty="0">
              <a:solidFill>
                <a:schemeClr val="bg1"/>
              </a:solidFill>
              <a:latin typeface="Times New Roman" panose="02020603050405020304" pitchFamily="18" charset="0"/>
              <a:cs typeface="Times New Roman" panose="02020603050405020304" pitchFamily="18" charset="0"/>
            </a:endParaRPr>
          </a:p>
          <a:p>
            <a:r>
              <a:rPr lang="en-IN" sz="2400" b="1" dirty="0">
                <a:solidFill>
                  <a:schemeClr val="bg1"/>
                </a:solidFill>
                <a:latin typeface="Times New Roman" panose="02020603050405020304" pitchFamily="18" charset="0"/>
                <a:cs typeface="Times New Roman" panose="02020603050405020304" pitchFamily="18" charset="0"/>
              </a:rPr>
              <a:t>Example</a:t>
            </a:r>
            <a:r>
              <a:rPr lang="en-IN" sz="2400" b="0" dirty="0">
                <a:solidFill>
                  <a:schemeClr val="bg1"/>
                </a:solidFill>
                <a:latin typeface="Times New Roman" panose="02020603050405020304" pitchFamily="18" charset="0"/>
                <a:cs typeface="Times New Roman" panose="02020603050405020304" pitchFamily="18" charset="0"/>
              </a:rPr>
              <a:t>: </a:t>
            </a:r>
            <a:r>
              <a:rPr lang="en-IN" sz="2400" dirty="0">
                <a:solidFill>
                  <a:schemeClr val="bg1"/>
                </a:solidFill>
                <a:latin typeface="Times New Roman" panose="02020603050405020304" pitchFamily="18" charset="0"/>
                <a:cs typeface="Times New Roman" panose="02020603050405020304" pitchFamily="18" charset="0"/>
              </a:rPr>
              <a:t>D</a:t>
            </a:r>
            <a:r>
              <a:rPr lang="en-US" sz="2400" b="0" dirty="0" err="1">
                <a:solidFill>
                  <a:schemeClr val="bg1"/>
                </a:solidFill>
                <a:latin typeface="Times New Roman" panose="02020603050405020304" pitchFamily="18" charset="0"/>
                <a:cs typeface="Times New Roman" panose="02020603050405020304" pitchFamily="18" charset="0"/>
              </a:rPr>
              <a:t>uring</a:t>
            </a:r>
            <a:r>
              <a:rPr lang="en-US" sz="2400" b="0" dirty="0">
                <a:solidFill>
                  <a:schemeClr val="bg1"/>
                </a:solidFill>
                <a:latin typeface="Times New Roman" panose="02020603050405020304" pitchFamily="18" charset="0"/>
                <a:cs typeface="Times New Roman" panose="02020603050405020304" pitchFamily="18" charset="0"/>
              </a:rPr>
              <a:t> the</a:t>
            </a:r>
            <a:r>
              <a:rPr lang="en-US" sz="2400" b="1" dirty="0">
                <a:solidFill>
                  <a:schemeClr val="bg1"/>
                </a:solidFill>
                <a:latin typeface="Times New Roman" panose="02020603050405020304" pitchFamily="18" charset="0"/>
                <a:cs typeface="Times New Roman" panose="02020603050405020304" pitchFamily="18" charset="0"/>
              </a:rPr>
              <a:t> </a:t>
            </a:r>
            <a:r>
              <a:rPr lang="en-IN" sz="2400" b="1" dirty="0">
                <a:solidFill>
                  <a:schemeClr val="bg1"/>
                </a:solidFill>
                <a:latin typeface="Times New Roman" panose="02020603050405020304" pitchFamily="18" charset="0"/>
                <a:cs typeface="Times New Roman" panose="02020603050405020304" pitchFamily="18" charset="0"/>
              </a:rPr>
              <a:t>In</a:t>
            </a:r>
            <a:r>
              <a:rPr lang="en-US" sz="2400" b="1" dirty="0" err="1">
                <a:solidFill>
                  <a:schemeClr val="bg1"/>
                </a:solidFill>
                <a:latin typeface="Times New Roman" panose="02020603050405020304" pitchFamily="18" charset="0"/>
                <a:cs typeface="Times New Roman" panose="02020603050405020304" pitchFamily="18" charset="0"/>
              </a:rPr>
              <a:t>troduct</a:t>
            </a:r>
            <a:r>
              <a:rPr lang="en-IN" sz="2400" b="1" dirty="0">
                <a:solidFill>
                  <a:schemeClr val="bg1"/>
                </a:solidFill>
                <a:latin typeface="Times New Roman" panose="02020603050405020304" pitchFamily="18" charset="0"/>
                <a:cs typeface="Times New Roman" panose="02020603050405020304" pitchFamily="18" charset="0"/>
              </a:rPr>
              <a:t>ion </a:t>
            </a:r>
            <a:r>
              <a:rPr lang="en-US" sz="2400" b="1" dirty="0">
                <a:solidFill>
                  <a:schemeClr val="bg1"/>
                </a:solidFill>
                <a:latin typeface="Times New Roman" panose="02020603050405020304" pitchFamily="18" charset="0"/>
                <a:cs typeface="Times New Roman" panose="02020603050405020304" pitchFamily="18" charset="0"/>
              </a:rPr>
              <a:t>stage </a:t>
            </a:r>
            <a:r>
              <a:rPr lang="en-US" sz="2400" b="0" dirty="0">
                <a:solidFill>
                  <a:schemeClr val="bg1"/>
                </a:solidFill>
                <a:latin typeface="Times New Roman" panose="02020603050405020304" pitchFamily="18" charset="0"/>
                <a:cs typeface="Times New Roman" panose="02020603050405020304" pitchFamily="18" charset="0"/>
              </a:rPr>
              <a:t>the firm may charge </a:t>
            </a:r>
            <a:r>
              <a:rPr lang="en-US" sz="2400" b="1" dirty="0">
                <a:solidFill>
                  <a:schemeClr val="bg1"/>
                </a:solidFill>
                <a:latin typeface="Times New Roman" panose="02020603050405020304" pitchFamily="18" charset="0"/>
                <a:cs typeface="Times New Roman" panose="02020603050405020304" pitchFamily="18" charset="0"/>
              </a:rPr>
              <a:t>lower price</a:t>
            </a:r>
            <a:r>
              <a:rPr lang="en-US" sz="2400" b="0" dirty="0">
                <a:solidFill>
                  <a:schemeClr val="bg1"/>
                </a:solidFill>
                <a:latin typeface="Times New Roman" panose="02020603050405020304" pitchFamily="18" charset="0"/>
                <a:cs typeface="Times New Roman" panose="02020603050405020304" pitchFamily="18" charset="0"/>
              </a:rPr>
              <a:t> to attract the </a:t>
            </a:r>
            <a:endParaRPr lang="en-IN" sz="2400" b="0" dirty="0">
              <a:solidFill>
                <a:schemeClr val="bg1"/>
              </a:solidFill>
              <a:latin typeface="Times New Roman" panose="02020603050405020304" pitchFamily="18" charset="0"/>
              <a:cs typeface="Times New Roman" panose="02020603050405020304" pitchFamily="18" charset="0"/>
            </a:endParaRPr>
          </a:p>
          <a:p>
            <a:r>
              <a:rPr lang="en-US" sz="2400" b="0" dirty="0">
                <a:solidFill>
                  <a:schemeClr val="bg1"/>
                </a:solidFill>
                <a:latin typeface="Times New Roman" panose="02020603050405020304" pitchFamily="18" charset="0"/>
                <a:cs typeface="Times New Roman" panose="02020603050405020304" pitchFamily="18" charset="0"/>
              </a:rPr>
              <a:t>custom­ers, and during the </a:t>
            </a:r>
            <a:r>
              <a:rPr lang="en-US" sz="2400" b="1" dirty="0">
                <a:solidFill>
                  <a:schemeClr val="bg1"/>
                </a:solidFill>
                <a:latin typeface="Times New Roman" panose="02020603050405020304" pitchFamily="18" charset="0"/>
                <a:cs typeface="Times New Roman" panose="02020603050405020304" pitchFamily="18" charset="0"/>
              </a:rPr>
              <a:t>growth stage,</a:t>
            </a:r>
            <a:r>
              <a:rPr lang="en-US" sz="2400" b="0" dirty="0">
                <a:solidFill>
                  <a:schemeClr val="bg1"/>
                </a:solidFill>
                <a:latin typeface="Times New Roman" panose="02020603050405020304" pitchFamily="18" charset="0"/>
                <a:cs typeface="Times New Roman" panose="02020603050405020304" pitchFamily="18" charset="0"/>
              </a:rPr>
              <a:t> a firm may </a:t>
            </a:r>
            <a:r>
              <a:rPr lang="en-US" sz="2400" b="1" dirty="0">
                <a:solidFill>
                  <a:schemeClr val="bg1"/>
                </a:solidFill>
                <a:latin typeface="Times New Roman" panose="02020603050405020304" pitchFamily="18" charset="0"/>
                <a:cs typeface="Times New Roman" panose="02020603050405020304" pitchFamily="18" charset="0"/>
              </a:rPr>
              <a:t>increase the price.</a:t>
            </a:r>
          </a:p>
        </p:txBody>
      </p:sp>
      <p:sp>
        <p:nvSpPr>
          <p:cNvPr id="7" name="TextBox 6">
            <a:extLst>
              <a:ext uri="{FF2B5EF4-FFF2-40B4-BE49-F238E27FC236}">
                <a16:creationId xmlns:a16="http://schemas.microsoft.com/office/drawing/2014/main" xmlns="" id="{F9AA8F52-4341-D749-885A-CE9AE85C7EE2}"/>
              </a:ext>
            </a:extLst>
          </p:cNvPr>
          <p:cNvSpPr txBox="1"/>
          <p:nvPr/>
        </p:nvSpPr>
        <p:spPr>
          <a:xfrm>
            <a:off x="112900" y="1668841"/>
            <a:ext cx="11966197" cy="1200329"/>
          </a:xfrm>
          <a:prstGeom prst="rect">
            <a:avLst/>
          </a:prstGeom>
          <a:noFill/>
        </p:spPr>
        <p:txBody>
          <a:bodyPr wrap="square">
            <a:spAutoFit/>
          </a:bodyPr>
          <a:lstStyle/>
          <a:p>
            <a:r>
              <a:rPr lang="en-US" sz="2400" b="1" dirty="0">
                <a:solidFill>
                  <a:schemeClr val="bg1"/>
                </a:solidFill>
                <a:latin typeface="Times New Roman" panose="02020603050405020304" pitchFamily="18" charset="0"/>
                <a:cs typeface="Times New Roman" panose="02020603050405020304" pitchFamily="18" charset="0"/>
              </a:rPr>
              <a:t>5. Credit period offered:</a:t>
            </a:r>
            <a:r>
              <a:rPr lang="en-US" sz="2400" b="0" dirty="0">
                <a:solidFill>
                  <a:schemeClr val="bg1"/>
                </a:solidFill>
                <a:latin typeface="Times New Roman" panose="02020603050405020304" pitchFamily="18" charset="0"/>
                <a:cs typeface="Times New Roman" panose="02020603050405020304" pitchFamily="18" charset="0"/>
              </a:rPr>
              <a:t>The pricing of the product is also affected by the credit period offered by the company. Longer the credit period, higher may be the price, and shorter the credit period, lower may be the price of the product.</a:t>
            </a: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xmlns="" id="{2B14C9D8-78D2-534E-A35C-4D1D8E01B8F7}"/>
              </a:ext>
            </a:extLst>
          </p:cNvPr>
          <p:cNvSpPr txBox="1"/>
          <p:nvPr/>
        </p:nvSpPr>
        <p:spPr>
          <a:xfrm>
            <a:off x="112900" y="3238501"/>
            <a:ext cx="11740393" cy="1200329"/>
          </a:xfrm>
          <a:prstGeom prst="rect">
            <a:avLst/>
          </a:prstGeom>
          <a:noFill/>
        </p:spPr>
        <p:txBody>
          <a:bodyPr wrap="square">
            <a:spAutoFit/>
          </a:bodyPr>
          <a:lstStyle/>
          <a:p>
            <a:r>
              <a:rPr lang="en-US" sz="2400" b="1" dirty="0">
                <a:solidFill>
                  <a:schemeClr val="bg1"/>
                </a:solidFill>
                <a:latin typeface="Georgia-Bold"/>
              </a:rPr>
              <a:t>6. </a:t>
            </a:r>
            <a:r>
              <a:rPr lang="en-US" sz="2400" b="1" dirty="0">
                <a:solidFill>
                  <a:schemeClr val="bg1"/>
                </a:solidFill>
                <a:latin typeface="Times New Roman" panose="02020603050405020304" pitchFamily="18" charset="0"/>
                <a:cs typeface="Times New Roman" panose="02020603050405020304" pitchFamily="18" charset="0"/>
              </a:rPr>
              <a:t>Promotional activity:</a:t>
            </a:r>
            <a:r>
              <a:rPr lang="en-US" sz="2400" b="0" dirty="0">
                <a:solidFill>
                  <a:schemeClr val="bg1"/>
                </a:solidFill>
                <a:latin typeface="Times New Roman" panose="02020603050405020304" pitchFamily="18" charset="0"/>
                <a:cs typeface="Times New Roman" panose="02020603050405020304" pitchFamily="18" charset="0"/>
              </a:rPr>
              <a:t>The promotional activity undertaken by the firm also determines the price. If the firm incurs heavy advertising and sales promotion costs, then the pricing of the product shall be kept high in order to recover the cost.</a:t>
            </a: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xmlns="" id="{81A9C1FE-BD9C-6345-AA0A-4F145C00E2C1}"/>
              </a:ext>
            </a:extLst>
          </p:cNvPr>
          <p:cNvSpPr txBox="1"/>
          <p:nvPr/>
        </p:nvSpPr>
        <p:spPr>
          <a:xfrm>
            <a:off x="225803" y="4681515"/>
            <a:ext cx="11068126" cy="1569660"/>
          </a:xfrm>
          <a:prstGeom prst="rect">
            <a:avLst/>
          </a:prstGeom>
          <a:noFill/>
        </p:spPr>
        <p:txBody>
          <a:bodyPr wrap="square">
            <a:spAutoFit/>
          </a:bodyPr>
          <a:lstStyle/>
          <a:p>
            <a:r>
              <a:rPr lang="en-IN" sz="2400" b="1" dirty="0">
                <a:solidFill>
                  <a:schemeClr val="bg1"/>
                </a:solidFill>
                <a:latin typeface="Times New Roman" panose="02020603050405020304" pitchFamily="18" charset="0"/>
                <a:cs typeface="Times New Roman" panose="02020603050405020304" pitchFamily="18" charset="0"/>
              </a:rPr>
              <a:t>7. Product: </a:t>
            </a:r>
            <a:r>
              <a:rPr lang="en-IN" sz="2400" dirty="0">
                <a:solidFill>
                  <a:schemeClr val="bg1"/>
                </a:solidFill>
                <a:latin typeface="Times New Roman" panose="02020603050405020304" pitchFamily="18" charset="0"/>
                <a:cs typeface="Times New Roman" panose="02020603050405020304" pitchFamily="18" charset="0"/>
              </a:rPr>
              <a:t> If a Product is of superior quality, then a firm may either adopt  </a:t>
            </a:r>
            <a:r>
              <a:rPr lang="en-IN" sz="2400" b="1" dirty="0">
                <a:solidFill>
                  <a:schemeClr val="bg1"/>
                </a:solidFill>
                <a:latin typeface="Times New Roman" panose="02020603050405020304" pitchFamily="18" charset="0"/>
                <a:cs typeface="Times New Roman" panose="02020603050405020304" pitchFamily="18" charset="0"/>
              </a:rPr>
              <a:t>Premium strate</a:t>
            </a:r>
            <a:r>
              <a:rPr lang="en-IN" sz="2400" dirty="0">
                <a:solidFill>
                  <a:schemeClr val="bg1"/>
                </a:solidFill>
                <a:latin typeface="Times New Roman" panose="02020603050405020304" pitchFamily="18" charset="0"/>
                <a:cs typeface="Times New Roman" panose="02020603050405020304" pitchFamily="18" charset="0"/>
              </a:rPr>
              <a:t>gy or </a:t>
            </a:r>
            <a:r>
              <a:rPr lang="en-IN" sz="2400" b="1" dirty="0">
                <a:solidFill>
                  <a:schemeClr val="bg1"/>
                </a:solidFill>
                <a:latin typeface="Times New Roman" panose="02020603050405020304" pitchFamily="18" charset="0"/>
                <a:cs typeface="Times New Roman" panose="02020603050405020304" pitchFamily="18" charset="0"/>
              </a:rPr>
              <a:t>High value price strategy</a:t>
            </a:r>
            <a:r>
              <a:rPr lang="en-IN" sz="2400" dirty="0">
                <a:solidFill>
                  <a:schemeClr val="bg1"/>
                </a:solidFill>
                <a:latin typeface="Times New Roman" panose="02020603050405020304" pitchFamily="18" charset="0"/>
                <a:cs typeface="Times New Roman" panose="02020603050405020304" pitchFamily="18" charset="0"/>
              </a:rPr>
              <a:t> </a:t>
            </a:r>
          </a:p>
          <a:p>
            <a:pPr marL="457200" indent="-457200">
              <a:buAutoNum type="alphaUcPeriod"/>
            </a:pPr>
            <a:r>
              <a:rPr lang="en-IN" sz="2400" b="1" dirty="0">
                <a:solidFill>
                  <a:schemeClr val="bg1"/>
                </a:solidFill>
                <a:latin typeface="Times New Roman" panose="02020603050405020304" pitchFamily="18" charset="0"/>
                <a:cs typeface="Times New Roman" panose="02020603050405020304" pitchFamily="18" charset="0"/>
              </a:rPr>
              <a:t>In Premium Pricing</a:t>
            </a:r>
            <a:r>
              <a:rPr lang="en-IN" sz="2400" dirty="0">
                <a:solidFill>
                  <a:schemeClr val="bg1"/>
                </a:solidFill>
                <a:latin typeface="Times New Roman" panose="02020603050405020304" pitchFamily="18" charset="0"/>
                <a:cs typeface="Times New Roman" panose="02020603050405020304" pitchFamily="18" charset="0"/>
              </a:rPr>
              <a:t>, the firm charges </a:t>
            </a:r>
            <a:r>
              <a:rPr lang="en-IN" sz="2400" b="1" dirty="0">
                <a:solidFill>
                  <a:schemeClr val="bg1"/>
                </a:solidFill>
                <a:latin typeface="Times New Roman" panose="02020603050405020304" pitchFamily="18" charset="0"/>
                <a:cs typeface="Times New Roman" panose="02020603050405020304" pitchFamily="18" charset="0"/>
              </a:rPr>
              <a:t>high price </a:t>
            </a:r>
            <a:r>
              <a:rPr lang="en-IN" sz="2400" dirty="0">
                <a:solidFill>
                  <a:schemeClr val="bg1"/>
                </a:solidFill>
                <a:latin typeface="Times New Roman" panose="02020603050405020304" pitchFamily="18" charset="0"/>
                <a:cs typeface="Times New Roman" panose="02020603050405020304" pitchFamily="18" charset="0"/>
              </a:rPr>
              <a:t>for </a:t>
            </a:r>
            <a:r>
              <a:rPr lang="en-IN" sz="2400" b="1" dirty="0">
                <a:solidFill>
                  <a:schemeClr val="bg1"/>
                </a:solidFill>
                <a:latin typeface="Times New Roman" panose="02020603050405020304" pitchFamily="18" charset="0"/>
                <a:cs typeface="Times New Roman" panose="02020603050405020304" pitchFamily="18" charset="0"/>
              </a:rPr>
              <a:t>high quality</a:t>
            </a:r>
            <a:r>
              <a:rPr lang="en-IN" sz="2400" dirty="0">
                <a:solidFill>
                  <a:schemeClr val="bg1"/>
                </a:solidFill>
                <a:latin typeface="Times New Roman" panose="02020603050405020304" pitchFamily="18" charset="0"/>
                <a:cs typeface="Times New Roman" panose="02020603050405020304" pitchFamily="18" charset="0"/>
              </a:rPr>
              <a:t>.</a:t>
            </a:r>
          </a:p>
          <a:p>
            <a:pPr marL="457200" indent="-457200">
              <a:buAutoNum type="alphaUcPeriod"/>
            </a:pPr>
            <a:r>
              <a:rPr lang="en-IN" sz="2400" b="1" dirty="0">
                <a:solidFill>
                  <a:schemeClr val="bg1"/>
                </a:solidFill>
                <a:latin typeface="Times New Roman" panose="02020603050405020304" pitchFamily="18" charset="0"/>
                <a:cs typeface="Times New Roman" panose="02020603050405020304" pitchFamily="18" charset="0"/>
              </a:rPr>
              <a:t>In High value pricing</a:t>
            </a:r>
            <a:r>
              <a:rPr lang="en-IN" sz="2400" dirty="0">
                <a:solidFill>
                  <a:schemeClr val="bg1"/>
                </a:solidFill>
                <a:latin typeface="Times New Roman" panose="02020603050405020304" pitchFamily="18" charset="0"/>
                <a:cs typeface="Times New Roman" panose="02020603050405020304" pitchFamily="18" charset="0"/>
              </a:rPr>
              <a:t>, the firm charges </a:t>
            </a:r>
            <a:r>
              <a:rPr lang="en-IN" sz="2400" b="1" dirty="0">
                <a:solidFill>
                  <a:schemeClr val="bg1"/>
                </a:solidFill>
                <a:latin typeface="Times New Roman" panose="02020603050405020304" pitchFamily="18" charset="0"/>
                <a:cs typeface="Times New Roman" panose="02020603050405020304" pitchFamily="18" charset="0"/>
              </a:rPr>
              <a:t>Moderate/ Low Price </a:t>
            </a:r>
            <a:r>
              <a:rPr lang="en-IN" sz="2400" dirty="0">
                <a:solidFill>
                  <a:schemeClr val="bg1"/>
                </a:solidFill>
                <a:latin typeface="Times New Roman" panose="02020603050405020304" pitchFamily="18" charset="0"/>
                <a:cs typeface="Times New Roman" panose="02020603050405020304" pitchFamily="18" charset="0"/>
              </a:rPr>
              <a:t>for </a:t>
            </a:r>
            <a:r>
              <a:rPr lang="en-IN" sz="2400" b="1" dirty="0">
                <a:solidFill>
                  <a:schemeClr val="bg1"/>
                </a:solidFill>
                <a:latin typeface="Times New Roman" panose="02020603050405020304" pitchFamily="18" charset="0"/>
                <a:cs typeface="Times New Roman" panose="02020603050405020304" pitchFamily="18" charset="0"/>
              </a:rPr>
              <a:t>high quality. </a:t>
            </a:r>
            <a:endParaRPr lang="en-US" sz="24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57615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C369BCA0-A3FE-D040-B3B9-62078DCDD597}"/>
              </a:ext>
            </a:extLst>
          </p:cNvPr>
          <p:cNvSpPr txBox="1"/>
          <p:nvPr/>
        </p:nvSpPr>
        <p:spPr>
          <a:xfrm>
            <a:off x="185208" y="347738"/>
            <a:ext cx="11821584" cy="2369880"/>
          </a:xfrm>
          <a:prstGeom prst="rect">
            <a:avLst/>
          </a:prstGeom>
          <a:noFill/>
        </p:spPr>
        <p:txBody>
          <a:bodyPr wrap="square">
            <a:spAutoFit/>
          </a:bodyPr>
          <a:lstStyle/>
          <a:p>
            <a:r>
              <a:rPr lang="en-US" sz="2800" b="1" dirty="0">
                <a:solidFill>
                  <a:schemeClr val="bg1"/>
                </a:solidFill>
                <a:latin typeface="Times New Roman" panose="02020603050405020304" pitchFamily="18" charset="0"/>
                <a:cs typeface="Times New Roman" panose="02020603050405020304" pitchFamily="18" charset="0"/>
              </a:rPr>
              <a:t>(B) External Factors:</a:t>
            </a:r>
            <a:endParaRPr lang="en-IN" sz="2800" b="1" dirty="0">
              <a:solidFill>
                <a:schemeClr val="bg1"/>
              </a:solidFill>
              <a:latin typeface="Times New Roman" panose="02020603050405020304" pitchFamily="18" charset="0"/>
              <a:cs typeface="Times New Roman" panose="02020603050405020304" pitchFamily="18" charset="0"/>
            </a:endParaRPr>
          </a:p>
          <a:p>
            <a:endParaRPr lang="en-IN" sz="2400" b="1" dirty="0">
              <a:solidFill>
                <a:schemeClr val="bg1"/>
              </a:solidFill>
              <a:latin typeface="Times New Roman" panose="02020603050405020304" pitchFamily="18" charset="0"/>
              <a:cs typeface="Times New Roman" panose="02020603050405020304" pitchFamily="18" charset="0"/>
            </a:endParaRPr>
          </a:p>
          <a:p>
            <a:r>
              <a:rPr lang="en-US" sz="2400" b="1" dirty="0">
                <a:solidFill>
                  <a:schemeClr val="bg1"/>
                </a:solidFill>
                <a:latin typeface="Times New Roman" panose="02020603050405020304" pitchFamily="18" charset="0"/>
                <a:cs typeface="Times New Roman" panose="02020603050405020304" pitchFamily="18" charset="0"/>
              </a:rPr>
              <a:t>1. Demand:</a:t>
            </a:r>
            <a:r>
              <a:rPr lang="en-US" sz="2400" b="0" dirty="0">
                <a:solidFill>
                  <a:schemeClr val="bg1"/>
                </a:solidFill>
                <a:latin typeface="Times New Roman" panose="02020603050405020304" pitchFamily="18" charset="0"/>
                <a:cs typeface="Times New Roman" panose="02020603050405020304" pitchFamily="18" charset="0"/>
              </a:rPr>
              <a:t>The market demand for a product or service obviously has a big impact on pricing. Since demand is affected by factors like, number and size of competitors, the prospective buyers, their capacity and willingness to pay, their preference etc. are taken into account while fixing the price.</a:t>
            </a: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xmlns="" id="{EC4AC94B-86BD-C34C-9C1F-59EBD6A6EE1F}"/>
              </a:ext>
            </a:extLst>
          </p:cNvPr>
          <p:cNvSpPr txBox="1"/>
          <p:nvPr/>
        </p:nvSpPr>
        <p:spPr>
          <a:xfrm>
            <a:off x="185208" y="2717618"/>
            <a:ext cx="11821584" cy="3046988"/>
          </a:xfrm>
          <a:prstGeom prst="rect">
            <a:avLst/>
          </a:prstGeom>
          <a:noFill/>
        </p:spPr>
        <p:txBody>
          <a:bodyPr wrap="square">
            <a:spAutoFit/>
          </a:bodyPr>
          <a:lstStyle/>
          <a:p>
            <a:r>
              <a:rPr lang="en-US" sz="2400" b="1" dirty="0">
                <a:solidFill>
                  <a:schemeClr val="bg1"/>
                </a:solidFill>
                <a:latin typeface="Times New Roman" panose="02020603050405020304" pitchFamily="18" charset="0"/>
                <a:cs typeface="Times New Roman" panose="02020603050405020304" pitchFamily="18" charset="0"/>
              </a:rPr>
              <a:t>2. Competition:</a:t>
            </a:r>
            <a:r>
              <a:rPr lang="en-US" sz="2400" b="0" dirty="0">
                <a:solidFill>
                  <a:schemeClr val="bg1"/>
                </a:solidFill>
                <a:latin typeface="Times New Roman" panose="02020603050405020304" pitchFamily="18" charset="0"/>
                <a:cs typeface="Times New Roman" panose="02020603050405020304" pitchFamily="18" charset="0"/>
              </a:rPr>
              <a:t>Competitive conditions affect the pricing decisions. Competition is a crucial factor in price determination. A firm can fix the price equal to or lower than that of the competitors, provided the quality of product, in no case, be lower than that of the competitors.</a:t>
            </a:r>
            <a:endParaRPr lang="en-IN" sz="2400" b="0" dirty="0">
              <a:solidFill>
                <a:schemeClr val="bg1"/>
              </a:solidFill>
              <a:latin typeface="Times New Roman" panose="02020603050405020304" pitchFamily="18" charset="0"/>
              <a:cs typeface="Times New Roman" panose="02020603050405020304" pitchFamily="18" charset="0"/>
            </a:endParaRPr>
          </a:p>
          <a:p>
            <a:endParaRPr lang="en-IN" sz="2400" b="1" dirty="0">
              <a:solidFill>
                <a:schemeClr val="bg1"/>
              </a:solidFill>
              <a:latin typeface="Times New Roman" panose="02020603050405020304" pitchFamily="18" charset="0"/>
              <a:cs typeface="Times New Roman" panose="02020603050405020304" pitchFamily="18" charset="0"/>
            </a:endParaRPr>
          </a:p>
          <a:p>
            <a:r>
              <a:rPr lang="en-US" sz="2400" b="1" dirty="0">
                <a:solidFill>
                  <a:schemeClr val="bg1"/>
                </a:solidFill>
                <a:latin typeface="Times New Roman" panose="02020603050405020304" pitchFamily="18" charset="0"/>
                <a:cs typeface="Times New Roman" panose="02020603050405020304" pitchFamily="18" charset="0"/>
              </a:rPr>
              <a:t>3. Suppliers:</a:t>
            </a:r>
            <a:r>
              <a:rPr lang="en-US" sz="2400" b="0" dirty="0">
                <a:solidFill>
                  <a:schemeClr val="bg1"/>
                </a:solidFill>
                <a:latin typeface="Times New Roman" panose="02020603050405020304" pitchFamily="18" charset="0"/>
                <a:cs typeface="Times New Roman" panose="02020603050405020304" pitchFamily="18" charset="0"/>
              </a:rPr>
              <a:t>Suppliers of raw materials and other goods can have a significant effect on the price of a product.</a:t>
            </a:r>
            <a:endParaRPr lang="en-IN" sz="2400" b="0" dirty="0">
              <a:solidFill>
                <a:schemeClr val="bg1"/>
              </a:solidFill>
              <a:latin typeface="Times New Roman" panose="02020603050405020304" pitchFamily="18" charset="0"/>
              <a:cs typeface="Times New Roman" panose="02020603050405020304" pitchFamily="18" charset="0"/>
            </a:endParaRPr>
          </a:p>
          <a:p>
            <a:r>
              <a:rPr lang="en-IN" sz="2400" b="1" dirty="0">
                <a:solidFill>
                  <a:schemeClr val="bg1"/>
                </a:solidFill>
                <a:latin typeface="Times New Roman" panose="02020603050405020304" pitchFamily="18" charset="0"/>
                <a:cs typeface="Times New Roman" panose="02020603050405020304" pitchFamily="18" charset="0"/>
              </a:rPr>
              <a:t>Example: </a:t>
            </a:r>
            <a:r>
              <a:rPr lang="en-US" sz="2400" b="1" dirty="0">
                <a:solidFill>
                  <a:schemeClr val="bg1"/>
                </a:solidFill>
                <a:latin typeface="Times New Roman" panose="02020603050405020304" pitchFamily="18" charset="0"/>
                <a:cs typeface="Times New Roman" panose="02020603050405020304" pitchFamily="18" charset="0"/>
              </a:rPr>
              <a:t>If the price of cotton goes up, the increase is passed on by suppliers to manufacturers. Manufacturers, in turn, pass it on to consumers.</a:t>
            </a:r>
          </a:p>
        </p:txBody>
      </p:sp>
    </p:spTree>
    <p:extLst>
      <p:ext uri="{BB962C8B-B14F-4D97-AF65-F5344CB8AC3E}">
        <p14:creationId xmlns:p14="http://schemas.microsoft.com/office/powerpoint/2010/main" val="35075635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Berlin</Template>
  <TotalTime>2740</TotalTime>
  <Words>1876</Words>
  <Application>Microsoft Office PowerPoint</Application>
  <PresentationFormat>Widescreen</PresentationFormat>
  <Paragraphs>140</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Georgia-Bold</vt:lpstr>
      <vt:lpstr>Times New Roman</vt:lpstr>
      <vt:lpstr>Wingdings</vt:lpstr>
      <vt:lpstr>Celestial</vt:lpstr>
      <vt:lpstr>PowerPoint Presentation</vt:lpstr>
      <vt:lpstr>PRICING - OBJECTIVES</vt:lpstr>
      <vt:lpstr>PowerPoint Presentation</vt:lpstr>
      <vt:lpstr>PowerPoint Presentation</vt:lpstr>
      <vt:lpstr>PowerPoint Presentation</vt:lpstr>
      <vt:lpstr>PowerPoint Presentation</vt:lpstr>
      <vt:lpstr>FACTORS INFLUENCING PRICING</vt:lpstr>
      <vt:lpstr>PowerPoint Presentation</vt:lpstr>
      <vt:lpstr>PowerPoint Presentation</vt:lpstr>
      <vt:lpstr>PowerPoint Presentation</vt:lpstr>
      <vt:lpstr>PRICING STRATEGY</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Anushka Sikka</dc:creator>
  <cp:lastModifiedBy>mithun mhatre</cp:lastModifiedBy>
  <cp:revision>176</cp:revision>
  <dcterms:created xsi:type="dcterms:W3CDTF">2020-05-14T11:05:32Z</dcterms:created>
  <dcterms:modified xsi:type="dcterms:W3CDTF">2020-06-12T11:07:24Z</dcterms:modified>
</cp:coreProperties>
</file>