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00" r:id="rId4"/>
  </p:sldMasterIdLst>
  <p:sldIdLst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17" r:id="rId42"/>
    <p:sldId id="318" r:id="rId43"/>
    <p:sldId id="319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2D3C3A-C5DD-486A-83AF-BF44C19E3BB8}" type="doc">
      <dgm:prSet loTypeId="urn:microsoft.com/office/officeart/2005/8/layout/architecture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11E6933-6201-4339-B6E7-4C2C64D3EE25}">
      <dgm:prSet phldrT="[Text]"/>
      <dgm:spPr/>
      <dgm:t>
        <a:bodyPr/>
        <a:lstStyle/>
        <a:p>
          <a:r>
            <a:rPr lang="en-US" dirty="0"/>
            <a:t>6) Any other Unavoidable Expenses</a:t>
          </a:r>
          <a:endParaRPr lang="en-IN" dirty="0"/>
        </a:p>
      </dgm:t>
    </dgm:pt>
    <dgm:pt modelId="{10AF10D6-B1B3-4645-AEBF-2B61B120F87C}" type="parTrans" cxnId="{DEA4A820-E9FD-4BBF-801B-BAD2AEBE4A15}">
      <dgm:prSet/>
      <dgm:spPr/>
      <dgm:t>
        <a:bodyPr/>
        <a:lstStyle/>
        <a:p>
          <a:endParaRPr lang="en-IN"/>
        </a:p>
      </dgm:t>
    </dgm:pt>
    <dgm:pt modelId="{43AAB67B-7EA7-46D0-AFAC-FBC379E4605F}" type="sibTrans" cxnId="{DEA4A820-E9FD-4BBF-801B-BAD2AEBE4A15}">
      <dgm:prSet/>
      <dgm:spPr/>
      <dgm:t>
        <a:bodyPr/>
        <a:lstStyle/>
        <a:p>
          <a:endParaRPr lang="en-IN"/>
        </a:p>
      </dgm:t>
    </dgm:pt>
    <dgm:pt modelId="{1EDD357B-433D-40B6-8BC9-44B126847007}">
      <dgm:prSet phldrT="[Text]"/>
      <dgm:spPr/>
      <dgm:t>
        <a:bodyPr/>
        <a:lstStyle/>
        <a:p>
          <a:r>
            <a:rPr lang="en-US" dirty="0"/>
            <a:t>4) Children Education Expenses</a:t>
          </a:r>
          <a:endParaRPr lang="en-IN" dirty="0"/>
        </a:p>
      </dgm:t>
    </dgm:pt>
    <dgm:pt modelId="{F490B0D1-8667-4D17-91EE-E485A75B17F7}" type="parTrans" cxnId="{0B1DC3F3-7FBB-45E6-9EFF-39A1F75B44DF}">
      <dgm:prSet/>
      <dgm:spPr/>
      <dgm:t>
        <a:bodyPr/>
        <a:lstStyle/>
        <a:p>
          <a:endParaRPr lang="en-IN"/>
        </a:p>
      </dgm:t>
    </dgm:pt>
    <dgm:pt modelId="{B4C2FF08-9CFB-40AA-9557-76A70ECE91D3}" type="sibTrans" cxnId="{0B1DC3F3-7FBB-45E6-9EFF-39A1F75B44DF}">
      <dgm:prSet/>
      <dgm:spPr/>
      <dgm:t>
        <a:bodyPr/>
        <a:lstStyle/>
        <a:p>
          <a:endParaRPr lang="en-IN"/>
        </a:p>
      </dgm:t>
    </dgm:pt>
    <dgm:pt modelId="{1590C9E8-38E1-4044-9268-C1214B23E9F1}">
      <dgm:prSet phldrT="[Text]"/>
      <dgm:spPr/>
      <dgm:t>
        <a:bodyPr/>
        <a:lstStyle/>
        <a:p>
          <a:r>
            <a:rPr lang="en-US" dirty="0"/>
            <a:t>1) Household Expenses</a:t>
          </a:r>
          <a:endParaRPr lang="en-IN" dirty="0"/>
        </a:p>
      </dgm:t>
    </dgm:pt>
    <dgm:pt modelId="{A2AA406B-3617-4D9B-93A8-04CAC8E8A96D}" type="parTrans" cxnId="{77B195F7-CCEF-494B-BF74-25F52AD2D874}">
      <dgm:prSet/>
      <dgm:spPr/>
      <dgm:t>
        <a:bodyPr/>
        <a:lstStyle/>
        <a:p>
          <a:endParaRPr lang="en-IN"/>
        </a:p>
      </dgm:t>
    </dgm:pt>
    <dgm:pt modelId="{A7928212-DCFA-4A77-9FB2-8D3C6638BFEF}" type="sibTrans" cxnId="{77B195F7-CCEF-494B-BF74-25F52AD2D874}">
      <dgm:prSet/>
      <dgm:spPr/>
      <dgm:t>
        <a:bodyPr/>
        <a:lstStyle/>
        <a:p>
          <a:endParaRPr lang="en-IN"/>
        </a:p>
      </dgm:t>
    </dgm:pt>
    <dgm:pt modelId="{720C1AD8-EEF7-4EB2-A63B-C1C68AECAEBC}">
      <dgm:prSet phldrT="[Text]"/>
      <dgm:spPr/>
      <dgm:t>
        <a:bodyPr/>
        <a:lstStyle/>
        <a:p>
          <a:r>
            <a:rPr lang="en-US" dirty="0"/>
            <a:t>2) Medical Expenses</a:t>
          </a:r>
          <a:endParaRPr lang="en-IN" dirty="0"/>
        </a:p>
      </dgm:t>
    </dgm:pt>
    <dgm:pt modelId="{A6293993-26BA-417A-9499-5BC6D866D5B3}" type="parTrans" cxnId="{64DFBA80-430B-4C3B-BEFE-0B8AFB68D0CB}">
      <dgm:prSet/>
      <dgm:spPr/>
      <dgm:t>
        <a:bodyPr/>
        <a:lstStyle/>
        <a:p>
          <a:endParaRPr lang="en-IN"/>
        </a:p>
      </dgm:t>
    </dgm:pt>
    <dgm:pt modelId="{432B49FB-AA40-484B-81DC-24A84776FEE9}" type="sibTrans" cxnId="{64DFBA80-430B-4C3B-BEFE-0B8AFB68D0CB}">
      <dgm:prSet/>
      <dgm:spPr/>
      <dgm:t>
        <a:bodyPr/>
        <a:lstStyle/>
        <a:p>
          <a:endParaRPr lang="en-IN"/>
        </a:p>
      </dgm:t>
    </dgm:pt>
    <dgm:pt modelId="{94772B0A-4F2E-4040-849C-C737B585D4F6}">
      <dgm:prSet phldrT="[Text]"/>
      <dgm:spPr/>
      <dgm:t>
        <a:bodyPr/>
        <a:lstStyle/>
        <a:p>
          <a:r>
            <a:rPr lang="en-US" dirty="0"/>
            <a:t>5) EMI on Loans</a:t>
          </a:r>
          <a:endParaRPr lang="en-IN" dirty="0"/>
        </a:p>
      </dgm:t>
    </dgm:pt>
    <dgm:pt modelId="{2224D3D8-43C1-4928-BC4C-E008B59BF381}" type="parTrans" cxnId="{EDA24560-38F2-4B59-A905-EC7D1FEA5656}">
      <dgm:prSet/>
      <dgm:spPr/>
      <dgm:t>
        <a:bodyPr/>
        <a:lstStyle/>
        <a:p>
          <a:endParaRPr lang="en-IN"/>
        </a:p>
      </dgm:t>
    </dgm:pt>
    <dgm:pt modelId="{BFBB7581-C92C-4E0E-9B74-CDFB8517E9F5}" type="sibTrans" cxnId="{EDA24560-38F2-4B59-A905-EC7D1FEA5656}">
      <dgm:prSet/>
      <dgm:spPr/>
      <dgm:t>
        <a:bodyPr/>
        <a:lstStyle/>
        <a:p>
          <a:endParaRPr lang="en-IN"/>
        </a:p>
      </dgm:t>
    </dgm:pt>
    <dgm:pt modelId="{07E56852-9BF9-413C-BD55-21808A4B09F1}">
      <dgm:prSet phldrT="[Text]"/>
      <dgm:spPr/>
      <dgm:t>
        <a:bodyPr/>
        <a:lstStyle/>
        <a:p>
          <a:r>
            <a:rPr lang="en-US" dirty="0"/>
            <a:t>3) Travel Expenses</a:t>
          </a:r>
          <a:endParaRPr lang="en-IN" dirty="0"/>
        </a:p>
      </dgm:t>
    </dgm:pt>
    <dgm:pt modelId="{CCE4606A-0442-43C7-AA2A-AA388D9E3554}" type="parTrans" cxnId="{81B172A9-D2B6-4E14-996B-EF64BA1BBD84}">
      <dgm:prSet/>
      <dgm:spPr/>
      <dgm:t>
        <a:bodyPr/>
        <a:lstStyle/>
        <a:p>
          <a:endParaRPr lang="en-IN"/>
        </a:p>
      </dgm:t>
    </dgm:pt>
    <dgm:pt modelId="{849DB75B-A8E6-41B7-B582-56C0F8D0FD46}" type="sibTrans" cxnId="{81B172A9-D2B6-4E14-996B-EF64BA1BBD84}">
      <dgm:prSet/>
      <dgm:spPr/>
      <dgm:t>
        <a:bodyPr/>
        <a:lstStyle/>
        <a:p>
          <a:endParaRPr lang="en-IN"/>
        </a:p>
      </dgm:t>
    </dgm:pt>
    <dgm:pt modelId="{77236913-EECF-4142-9A39-096C2F3CB520}" type="pres">
      <dgm:prSet presAssocID="{232D3C3A-C5DD-486A-83AF-BF44C19E3BB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C0F442E-5466-4223-9878-584FCC232F57}" type="pres">
      <dgm:prSet presAssocID="{111E6933-6201-4339-B6E7-4C2C64D3EE25}" presName="vertOne" presStyleCnt="0"/>
      <dgm:spPr/>
    </dgm:pt>
    <dgm:pt modelId="{364ABDA1-6893-4BD9-878C-562B6A07695E}" type="pres">
      <dgm:prSet presAssocID="{111E6933-6201-4339-B6E7-4C2C64D3EE25}" presName="txOne" presStyleLbl="node0" presStyleIdx="0" presStyleCnt="1">
        <dgm:presLayoutVars>
          <dgm:chPref val="3"/>
        </dgm:presLayoutVars>
      </dgm:prSet>
      <dgm:spPr/>
    </dgm:pt>
    <dgm:pt modelId="{FC3492EC-492F-421E-A811-81BF66D45B85}" type="pres">
      <dgm:prSet presAssocID="{111E6933-6201-4339-B6E7-4C2C64D3EE25}" presName="parTransOne" presStyleCnt="0"/>
      <dgm:spPr/>
    </dgm:pt>
    <dgm:pt modelId="{7E15FDA4-35B7-4819-BEFB-E609254A9FB2}" type="pres">
      <dgm:prSet presAssocID="{111E6933-6201-4339-B6E7-4C2C64D3EE25}" presName="horzOne" presStyleCnt="0"/>
      <dgm:spPr/>
    </dgm:pt>
    <dgm:pt modelId="{D7AC43D2-966B-4AF2-BC18-E09B4EE61BB8}" type="pres">
      <dgm:prSet presAssocID="{1EDD357B-433D-40B6-8BC9-44B126847007}" presName="vertTwo" presStyleCnt="0"/>
      <dgm:spPr/>
    </dgm:pt>
    <dgm:pt modelId="{3FB53C76-6B92-44B9-A1CB-303C72C57ECE}" type="pres">
      <dgm:prSet presAssocID="{1EDD357B-433D-40B6-8BC9-44B126847007}" presName="txTwo" presStyleLbl="node2" presStyleIdx="0" presStyleCnt="2">
        <dgm:presLayoutVars>
          <dgm:chPref val="3"/>
        </dgm:presLayoutVars>
      </dgm:prSet>
      <dgm:spPr/>
    </dgm:pt>
    <dgm:pt modelId="{D5BFEE50-D273-41AC-892D-33BEAB19E1CC}" type="pres">
      <dgm:prSet presAssocID="{1EDD357B-433D-40B6-8BC9-44B126847007}" presName="parTransTwo" presStyleCnt="0"/>
      <dgm:spPr/>
    </dgm:pt>
    <dgm:pt modelId="{F5018EF0-8313-4933-96A5-DB74E8378621}" type="pres">
      <dgm:prSet presAssocID="{1EDD357B-433D-40B6-8BC9-44B126847007}" presName="horzTwo" presStyleCnt="0"/>
      <dgm:spPr/>
    </dgm:pt>
    <dgm:pt modelId="{1D96EBCB-9270-4954-A333-52756934D2B5}" type="pres">
      <dgm:prSet presAssocID="{1590C9E8-38E1-4044-9268-C1214B23E9F1}" presName="vertThree" presStyleCnt="0"/>
      <dgm:spPr/>
    </dgm:pt>
    <dgm:pt modelId="{2E187EA8-847B-4837-AF0E-F325A642CC66}" type="pres">
      <dgm:prSet presAssocID="{1590C9E8-38E1-4044-9268-C1214B23E9F1}" presName="txThree" presStyleLbl="node3" presStyleIdx="0" presStyleCnt="3">
        <dgm:presLayoutVars>
          <dgm:chPref val="3"/>
        </dgm:presLayoutVars>
      </dgm:prSet>
      <dgm:spPr/>
    </dgm:pt>
    <dgm:pt modelId="{A2D653D7-34A4-40D8-BAA4-F9C565EAD1B0}" type="pres">
      <dgm:prSet presAssocID="{1590C9E8-38E1-4044-9268-C1214B23E9F1}" presName="horzThree" presStyleCnt="0"/>
      <dgm:spPr/>
    </dgm:pt>
    <dgm:pt modelId="{C0899F76-01C3-4E4A-AB1D-33F2ABE45E29}" type="pres">
      <dgm:prSet presAssocID="{A7928212-DCFA-4A77-9FB2-8D3C6638BFEF}" presName="sibSpaceThree" presStyleCnt="0"/>
      <dgm:spPr/>
    </dgm:pt>
    <dgm:pt modelId="{26425BEF-C104-43BD-BAC2-7F38AC842961}" type="pres">
      <dgm:prSet presAssocID="{720C1AD8-EEF7-4EB2-A63B-C1C68AECAEBC}" presName="vertThree" presStyleCnt="0"/>
      <dgm:spPr/>
    </dgm:pt>
    <dgm:pt modelId="{8DA40DB0-8B51-49A2-934E-FAE2C2794303}" type="pres">
      <dgm:prSet presAssocID="{720C1AD8-EEF7-4EB2-A63B-C1C68AECAEBC}" presName="txThree" presStyleLbl="node3" presStyleIdx="1" presStyleCnt="3">
        <dgm:presLayoutVars>
          <dgm:chPref val="3"/>
        </dgm:presLayoutVars>
      </dgm:prSet>
      <dgm:spPr/>
    </dgm:pt>
    <dgm:pt modelId="{81F1C1A0-941E-479C-89B6-C56FAC1DBB7C}" type="pres">
      <dgm:prSet presAssocID="{720C1AD8-EEF7-4EB2-A63B-C1C68AECAEBC}" presName="horzThree" presStyleCnt="0"/>
      <dgm:spPr/>
    </dgm:pt>
    <dgm:pt modelId="{48FE3A13-E26B-4E62-8F89-405EC7A38CE7}" type="pres">
      <dgm:prSet presAssocID="{B4C2FF08-9CFB-40AA-9557-76A70ECE91D3}" presName="sibSpaceTwo" presStyleCnt="0"/>
      <dgm:spPr/>
    </dgm:pt>
    <dgm:pt modelId="{5898A754-E3CA-4B44-B680-B96EDD47E602}" type="pres">
      <dgm:prSet presAssocID="{94772B0A-4F2E-4040-849C-C737B585D4F6}" presName="vertTwo" presStyleCnt="0"/>
      <dgm:spPr/>
    </dgm:pt>
    <dgm:pt modelId="{B9361B9A-63AD-4EF0-987F-15B85C86ED0B}" type="pres">
      <dgm:prSet presAssocID="{94772B0A-4F2E-4040-849C-C737B585D4F6}" presName="txTwo" presStyleLbl="node2" presStyleIdx="1" presStyleCnt="2">
        <dgm:presLayoutVars>
          <dgm:chPref val="3"/>
        </dgm:presLayoutVars>
      </dgm:prSet>
      <dgm:spPr/>
    </dgm:pt>
    <dgm:pt modelId="{3DFB3459-51E4-4356-8920-82F5A1048A41}" type="pres">
      <dgm:prSet presAssocID="{94772B0A-4F2E-4040-849C-C737B585D4F6}" presName="parTransTwo" presStyleCnt="0"/>
      <dgm:spPr/>
    </dgm:pt>
    <dgm:pt modelId="{D4202885-6846-48B6-A1C5-C7624B104E56}" type="pres">
      <dgm:prSet presAssocID="{94772B0A-4F2E-4040-849C-C737B585D4F6}" presName="horzTwo" presStyleCnt="0"/>
      <dgm:spPr/>
    </dgm:pt>
    <dgm:pt modelId="{EA017E8A-86A9-4B4E-934E-04157EB7AC2F}" type="pres">
      <dgm:prSet presAssocID="{07E56852-9BF9-413C-BD55-21808A4B09F1}" presName="vertThree" presStyleCnt="0"/>
      <dgm:spPr/>
    </dgm:pt>
    <dgm:pt modelId="{4349674F-CCE4-46A0-8649-DEB24F9980F7}" type="pres">
      <dgm:prSet presAssocID="{07E56852-9BF9-413C-BD55-21808A4B09F1}" presName="txThree" presStyleLbl="node3" presStyleIdx="2" presStyleCnt="3">
        <dgm:presLayoutVars>
          <dgm:chPref val="3"/>
        </dgm:presLayoutVars>
      </dgm:prSet>
      <dgm:spPr/>
    </dgm:pt>
    <dgm:pt modelId="{F8E7E9E9-85FE-4511-9DD6-286826811D60}" type="pres">
      <dgm:prSet presAssocID="{07E56852-9BF9-413C-BD55-21808A4B09F1}" presName="horzThree" presStyleCnt="0"/>
      <dgm:spPr/>
    </dgm:pt>
  </dgm:ptLst>
  <dgm:cxnLst>
    <dgm:cxn modelId="{DEA4A820-E9FD-4BBF-801B-BAD2AEBE4A15}" srcId="{232D3C3A-C5DD-486A-83AF-BF44C19E3BB8}" destId="{111E6933-6201-4339-B6E7-4C2C64D3EE25}" srcOrd="0" destOrd="0" parTransId="{10AF10D6-B1B3-4645-AEBF-2B61B120F87C}" sibTransId="{43AAB67B-7EA7-46D0-AFAC-FBC379E4605F}"/>
    <dgm:cxn modelId="{55520530-9F91-4F11-AD5B-CAE7D5CD984B}" type="presOf" srcId="{111E6933-6201-4339-B6E7-4C2C64D3EE25}" destId="{364ABDA1-6893-4BD9-878C-562B6A07695E}" srcOrd="0" destOrd="0" presId="urn:microsoft.com/office/officeart/2005/8/layout/architecture"/>
    <dgm:cxn modelId="{BBCF7A34-07A7-44A7-9EE9-08B0DBC11B25}" type="presOf" srcId="{720C1AD8-EEF7-4EB2-A63B-C1C68AECAEBC}" destId="{8DA40DB0-8B51-49A2-934E-FAE2C2794303}" srcOrd="0" destOrd="0" presId="urn:microsoft.com/office/officeart/2005/8/layout/architecture"/>
    <dgm:cxn modelId="{6610703E-A18B-4AC7-9323-BF577F0EABC8}" type="presOf" srcId="{94772B0A-4F2E-4040-849C-C737B585D4F6}" destId="{B9361B9A-63AD-4EF0-987F-15B85C86ED0B}" srcOrd="0" destOrd="0" presId="urn:microsoft.com/office/officeart/2005/8/layout/architecture"/>
    <dgm:cxn modelId="{EDA24560-38F2-4B59-A905-EC7D1FEA5656}" srcId="{111E6933-6201-4339-B6E7-4C2C64D3EE25}" destId="{94772B0A-4F2E-4040-849C-C737B585D4F6}" srcOrd="1" destOrd="0" parTransId="{2224D3D8-43C1-4928-BC4C-E008B59BF381}" sibTransId="{BFBB7581-C92C-4E0E-9B74-CDFB8517E9F5}"/>
    <dgm:cxn modelId="{64DFBA80-430B-4C3B-BEFE-0B8AFB68D0CB}" srcId="{1EDD357B-433D-40B6-8BC9-44B126847007}" destId="{720C1AD8-EEF7-4EB2-A63B-C1C68AECAEBC}" srcOrd="1" destOrd="0" parTransId="{A6293993-26BA-417A-9499-5BC6D866D5B3}" sibTransId="{432B49FB-AA40-484B-81DC-24A84776FEE9}"/>
    <dgm:cxn modelId="{1B306582-812B-4C9A-B5B6-EB92D038DF16}" type="presOf" srcId="{1EDD357B-433D-40B6-8BC9-44B126847007}" destId="{3FB53C76-6B92-44B9-A1CB-303C72C57ECE}" srcOrd="0" destOrd="0" presId="urn:microsoft.com/office/officeart/2005/8/layout/architecture"/>
    <dgm:cxn modelId="{0516A8A3-4887-4060-BB79-FC8EB947D64D}" type="presOf" srcId="{232D3C3A-C5DD-486A-83AF-BF44C19E3BB8}" destId="{77236913-EECF-4142-9A39-096C2F3CB520}" srcOrd="0" destOrd="0" presId="urn:microsoft.com/office/officeart/2005/8/layout/architecture"/>
    <dgm:cxn modelId="{81B172A9-D2B6-4E14-996B-EF64BA1BBD84}" srcId="{94772B0A-4F2E-4040-849C-C737B585D4F6}" destId="{07E56852-9BF9-413C-BD55-21808A4B09F1}" srcOrd="0" destOrd="0" parTransId="{CCE4606A-0442-43C7-AA2A-AA388D9E3554}" sibTransId="{849DB75B-A8E6-41B7-B582-56C0F8D0FD46}"/>
    <dgm:cxn modelId="{2CE719D0-1895-499C-95F2-E81E99B61335}" type="presOf" srcId="{07E56852-9BF9-413C-BD55-21808A4B09F1}" destId="{4349674F-CCE4-46A0-8649-DEB24F9980F7}" srcOrd="0" destOrd="0" presId="urn:microsoft.com/office/officeart/2005/8/layout/architecture"/>
    <dgm:cxn modelId="{3272DFD6-2AE9-4B70-A043-3CD37B95CC69}" type="presOf" srcId="{1590C9E8-38E1-4044-9268-C1214B23E9F1}" destId="{2E187EA8-847B-4837-AF0E-F325A642CC66}" srcOrd="0" destOrd="0" presId="urn:microsoft.com/office/officeart/2005/8/layout/architecture"/>
    <dgm:cxn modelId="{0B1DC3F3-7FBB-45E6-9EFF-39A1F75B44DF}" srcId="{111E6933-6201-4339-B6E7-4C2C64D3EE25}" destId="{1EDD357B-433D-40B6-8BC9-44B126847007}" srcOrd="0" destOrd="0" parTransId="{F490B0D1-8667-4D17-91EE-E485A75B17F7}" sibTransId="{B4C2FF08-9CFB-40AA-9557-76A70ECE91D3}"/>
    <dgm:cxn modelId="{77B195F7-CCEF-494B-BF74-25F52AD2D874}" srcId="{1EDD357B-433D-40B6-8BC9-44B126847007}" destId="{1590C9E8-38E1-4044-9268-C1214B23E9F1}" srcOrd="0" destOrd="0" parTransId="{A2AA406B-3617-4D9B-93A8-04CAC8E8A96D}" sibTransId="{A7928212-DCFA-4A77-9FB2-8D3C6638BFEF}"/>
    <dgm:cxn modelId="{9304AA28-9138-4607-BBAB-49D503591565}" type="presParOf" srcId="{77236913-EECF-4142-9A39-096C2F3CB520}" destId="{EC0F442E-5466-4223-9878-584FCC232F57}" srcOrd="0" destOrd="0" presId="urn:microsoft.com/office/officeart/2005/8/layout/architecture"/>
    <dgm:cxn modelId="{46DC4784-2DA8-46E7-AB16-66F2BC6357FC}" type="presParOf" srcId="{EC0F442E-5466-4223-9878-584FCC232F57}" destId="{364ABDA1-6893-4BD9-878C-562B6A07695E}" srcOrd="0" destOrd="0" presId="urn:microsoft.com/office/officeart/2005/8/layout/architecture"/>
    <dgm:cxn modelId="{9B91D5D3-9109-4335-9E93-EEB74B4FB578}" type="presParOf" srcId="{EC0F442E-5466-4223-9878-584FCC232F57}" destId="{FC3492EC-492F-421E-A811-81BF66D45B85}" srcOrd="1" destOrd="0" presId="urn:microsoft.com/office/officeart/2005/8/layout/architecture"/>
    <dgm:cxn modelId="{7ACE0E03-C793-48A2-A198-EAC3D301E5E7}" type="presParOf" srcId="{EC0F442E-5466-4223-9878-584FCC232F57}" destId="{7E15FDA4-35B7-4819-BEFB-E609254A9FB2}" srcOrd="2" destOrd="0" presId="urn:microsoft.com/office/officeart/2005/8/layout/architecture"/>
    <dgm:cxn modelId="{66B77C4B-F440-46F5-81C9-B4A8CE4FB197}" type="presParOf" srcId="{7E15FDA4-35B7-4819-BEFB-E609254A9FB2}" destId="{D7AC43D2-966B-4AF2-BC18-E09B4EE61BB8}" srcOrd="0" destOrd="0" presId="urn:microsoft.com/office/officeart/2005/8/layout/architecture"/>
    <dgm:cxn modelId="{BC503885-B160-44EA-ABE8-8436722827C6}" type="presParOf" srcId="{D7AC43D2-966B-4AF2-BC18-E09B4EE61BB8}" destId="{3FB53C76-6B92-44B9-A1CB-303C72C57ECE}" srcOrd="0" destOrd="0" presId="urn:microsoft.com/office/officeart/2005/8/layout/architecture"/>
    <dgm:cxn modelId="{9B468BB6-2EC9-4DA7-92B6-99F6915AB6A9}" type="presParOf" srcId="{D7AC43D2-966B-4AF2-BC18-E09B4EE61BB8}" destId="{D5BFEE50-D273-41AC-892D-33BEAB19E1CC}" srcOrd="1" destOrd="0" presId="urn:microsoft.com/office/officeart/2005/8/layout/architecture"/>
    <dgm:cxn modelId="{88AB9474-895F-4BB6-965C-33C5CB1B2E70}" type="presParOf" srcId="{D7AC43D2-966B-4AF2-BC18-E09B4EE61BB8}" destId="{F5018EF0-8313-4933-96A5-DB74E8378621}" srcOrd="2" destOrd="0" presId="urn:microsoft.com/office/officeart/2005/8/layout/architecture"/>
    <dgm:cxn modelId="{B6F36F1F-2C14-4109-93E2-C8054AF31A0F}" type="presParOf" srcId="{F5018EF0-8313-4933-96A5-DB74E8378621}" destId="{1D96EBCB-9270-4954-A333-52756934D2B5}" srcOrd="0" destOrd="0" presId="urn:microsoft.com/office/officeart/2005/8/layout/architecture"/>
    <dgm:cxn modelId="{4DE69DB0-B391-4A82-959F-AF9AC316D874}" type="presParOf" srcId="{1D96EBCB-9270-4954-A333-52756934D2B5}" destId="{2E187EA8-847B-4837-AF0E-F325A642CC66}" srcOrd="0" destOrd="0" presId="urn:microsoft.com/office/officeart/2005/8/layout/architecture"/>
    <dgm:cxn modelId="{E1076002-ED2B-48B1-A573-390D03A4047F}" type="presParOf" srcId="{1D96EBCB-9270-4954-A333-52756934D2B5}" destId="{A2D653D7-34A4-40D8-BAA4-F9C565EAD1B0}" srcOrd="1" destOrd="0" presId="urn:microsoft.com/office/officeart/2005/8/layout/architecture"/>
    <dgm:cxn modelId="{28CFD468-AFF5-4E6A-B627-65520781DA53}" type="presParOf" srcId="{F5018EF0-8313-4933-96A5-DB74E8378621}" destId="{C0899F76-01C3-4E4A-AB1D-33F2ABE45E29}" srcOrd="1" destOrd="0" presId="urn:microsoft.com/office/officeart/2005/8/layout/architecture"/>
    <dgm:cxn modelId="{4DCA28DE-2A84-4B4F-AE82-36CF8A79BEF1}" type="presParOf" srcId="{F5018EF0-8313-4933-96A5-DB74E8378621}" destId="{26425BEF-C104-43BD-BAC2-7F38AC842961}" srcOrd="2" destOrd="0" presId="urn:microsoft.com/office/officeart/2005/8/layout/architecture"/>
    <dgm:cxn modelId="{7B52539F-1AD2-4450-AC1E-04FF2E6BA720}" type="presParOf" srcId="{26425BEF-C104-43BD-BAC2-7F38AC842961}" destId="{8DA40DB0-8B51-49A2-934E-FAE2C2794303}" srcOrd="0" destOrd="0" presId="urn:microsoft.com/office/officeart/2005/8/layout/architecture"/>
    <dgm:cxn modelId="{B30241E2-4144-4DF6-B7A7-7E500090D5E1}" type="presParOf" srcId="{26425BEF-C104-43BD-BAC2-7F38AC842961}" destId="{81F1C1A0-941E-479C-89B6-C56FAC1DBB7C}" srcOrd="1" destOrd="0" presId="urn:microsoft.com/office/officeart/2005/8/layout/architecture"/>
    <dgm:cxn modelId="{3E3A4A73-FD2C-4785-8395-3419010BCE10}" type="presParOf" srcId="{7E15FDA4-35B7-4819-BEFB-E609254A9FB2}" destId="{48FE3A13-E26B-4E62-8F89-405EC7A38CE7}" srcOrd="1" destOrd="0" presId="urn:microsoft.com/office/officeart/2005/8/layout/architecture"/>
    <dgm:cxn modelId="{63291E22-622F-4490-85F8-DA0C88C14251}" type="presParOf" srcId="{7E15FDA4-35B7-4819-BEFB-E609254A9FB2}" destId="{5898A754-E3CA-4B44-B680-B96EDD47E602}" srcOrd="2" destOrd="0" presId="urn:microsoft.com/office/officeart/2005/8/layout/architecture"/>
    <dgm:cxn modelId="{E1E09061-2842-4B81-A07C-1E1E39D3ED22}" type="presParOf" srcId="{5898A754-E3CA-4B44-B680-B96EDD47E602}" destId="{B9361B9A-63AD-4EF0-987F-15B85C86ED0B}" srcOrd="0" destOrd="0" presId="urn:microsoft.com/office/officeart/2005/8/layout/architecture"/>
    <dgm:cxn modelId="{3C43E886-4905-415C-91BF-62E1E7492156}" type="presParOf" srcId="{5898A754-E3CA-4B44-B680-B96EDD47E602}" destId="{3DFB3459-51E4-4356-8920-82F5A1048A41}" srcOrd="1" destOrd="0" presId="urn:microsoft.com/office/officeart/2005/8/layout/architecture"/>
    <dgm:cxn modelId="{DB5E1135-4A0A-40B4-A6FE-4C5EC90A6BAF}" type="presParOf" srcId="{5898A754-E3CA-4B44-B680-B96EDD47E602}" destId="{D4202885-6846-48B6-A1C5-C7624B104E56}" srcOrd="2" destOrd="0" presId="urn:microsoft.com/office/officeart/2005/8/layout/architecture"/>
    <dgm:cxn modelId="{18D341C7-7379-410E-8F8C-66D962BA364B}" type="presParOf" srcId="{D4202885-6846-48B6-A1C5-C7624B104E56}" destId="{EA017E8A-86A9-4B4E-934E-04157EB7AC2F}" srcOrd="0" destOrd="0" presId="urn:microsoft.com/office/officeart/2005/8/layout/architecture"/>
    <dgm:cxn modelId="{105A2C4F-2CF8-428D-A8A6-0ADCD8DAB24E}" type="presParOf" srcId="{EA017E8A-86A9-4B4E-934E-04157EB7AC2F}" destId="{4349674F-CCE4-46A0-8649-DEB24F9980F7}" srcOrd="0" destOrd="0" presId="urn:microsoft.com/office/officeart/2005/8/layout/architecture"/>
    <dgm:cxn modelId="{9A756013-7DD1-4599-8978-686CFFE2E033}" type="presParOf" srcId="{EA017E8A-86A9-4B4E-934E-04157EB7AC2F}" destId="{F8E7E9E9-85FE-4511-9DD6-286826811D60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ABDA1-6893-4BD9-878C-562B6A07695E}">
      <dsp:nvSpPr>
        <dsp:cNvPr id="0" name=""/>
        <dsp:cNvSpPr/>
      </dsp:nvSpPr>
      <dsp:spPr>
        <a:xfrm>
          <a:off x="1206" y="3020690"/>
          <a:ext cx="10513186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6) Any other Unavoidable Expenses</a:t>
          </a:r>
          <a:endParaRPr lang="en-IN" sz="5500" kern="1200" dirty="0"/>
        </a:p>
      </dsp:txBody>
      <dsp:txXfrm>
        <a:off x="40162" y="3059646"/>
        <a:ext cx="10435274" cy="1252135"/>
      </dsp:txXfrm>
    </dsp:sp>
    <dsp:sp modelId="{3FB53C76-6B92-44B9-A1CB-303C72C57ECE}">
      <dsp:nvSpPr>
        <dsp:cNvPr id="0" name=""/>
        <dsp:cNvSpPr/>
      </dsp:nvSpPr>
      <dsp:spPr>
        <a:xfrm>
          <a:off x="1206" y="1510645"/>
          <a:ext cx="6867539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4) Children Education Expenses</a:t>
          </a:r>
          <a:endParaRPr lang="en-IN" sz="3600" kern="1200" dirty="0"/>
        </a:p>
      </dsp:txBody>
      <dsp:txXfrm>
        <a:off x="40162" y="1549601"/>
        <a:ext cx="6789627" cy="1252135"/>
      </dsp:txXfrm>
    </dsp:sp>
    <dsp:sp modelId="{2E187EA8-847B-4837-AF0E-F325A642CC66}">
      <dsp:nvSpPr>
        <dsp:cNvPr id="0" name=""/>
        <dsp:cNvSpPr/>
      </dsp:nvSpPr>
      <dsp:spPr>
        <a:xfrm>
          <a:off x="1206" y="600"/>
          <a:ext cx="3363143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1) Household Expenses</a:t>
          </a:r>
          <a:endParaRPr lang="en-IN" sz="3500" kern="1200" dirty="0"/>
        </a:p>
      </dsp:txBody>
      <dsp:txXfrm>
        <a:off x="40162" y="39556"/>
        <a:ext cx="3285231" cy="1252135"/>
      </dsp:txXfrm>
    </dsp:sp>
    <dsp:sp modelId="{8DA40DB0-8B51-49A2-934E-FAE2C2794303}">
      <dsp:nvSpPr>
        <dsp:cNvPr id="0" name=""/>
        <dsp:cNvSpPr/>
      </dsp:nvSpPr>
      <dsp:spPr>
        <a:xfrm>
          <a:off x="3505602" y="600"/>
          <a:ext cx="3363143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2) Medical Expenses</a:t>
          </a:r>
          <a:endParaRPr lang="en-IN" sz="3500" kern="1200" dirty="0"/>
        </a:p>
      </dsp:txBody>
      <dsp:txXfrm>
        <a:off x="3544558" y="39556"/>
        <a:ext cx="3285231" cy="1252135"/>
      </dsp:txXfrm>
    </dsp:sp>
    <dsp:sp modelId="{B9361B9A-63AD-4EF0-987F-15B85C86ED0B}">
      <dsp:nvSpPr>
        <dsp:cNvPr id="0" name=""/>
        <dsp:cNvSpPr/>
      </dsp:nvSpPr>
      <dsp:spPr>
        <a:xfrm>
          <a:off x="7151249" y="1510645"/>
          <a:ext cx="3363143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5) EMI on Loans</a:t>
          </a:r>
          <a:endParaRPr lang="en-IN" sz="3600" kern="1200" dirty="0"/>
        </a:p>
      </dsp:txBody>
      <dsp:txXfrm>
        <a:off x="7190205" y="1549601"/>
        <a:ext cx="3285231" cy="1252135"/>
      </dsp:txXfrm>
    </dsp:sp>
    <dsp:sp modelId="{4349674F-CCE4-46A0-8649-DEB24F9980F7}">
      <dsp:nvSpPr>
        <dsp:cNvPr id="0" name=""/>
        <dsp:cNvSpPr/>
      </dsp:nvSpPr>
      <dsp:spPr>
        <a:xfrm>
          <a:off x="7151249" y="600"/>
          <a:ext cx="3363143" cy="1330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3) Travel Expenses</a:t>
          </a:r>
          <a:endParaRPr lang="en-IN" sz="3500" kern="1200" dirty="0"/>
        </a:p>
      </dsp:txBody>
      <dsp:txXfrm>
        <a:off x="7190205" y="39556"/>
        <a:ext cx="3285231" cy="1252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03.166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3889 0 0,'0'26'250,"0"1"-234,0-1-16,-26 1 16,26-1-16,-27 1 15,27-1-15,-26 1 16,26-1 0,-27 1-1,27-1 1,0 0 15,0 1-15,-26-27-1,26 26-15,-27-26 16,-25 0 0,25 0-1,1 0 16,26 27-15,-27-27-16,1 53 31,-1-27-15,-52 1-16,-80 52 16,53-53-16,53 1 15,0-1-15,27 1 16,0-27-16,-1 0 15,1 0 1,-1 0-16,1 0 16,26 53-16,-27-53 31,1 26 0,-27 27-31,-53 27 16,53-1-16,27 0 15,-1-26-15,-26-26 16,27-1-16,-1 1 16,1-1-16,-1-26 0,27 26 15,0 27-15,0-26 16,0-1-16,0 1 16,0-1 15,-26 1-16,0 26 1,-160 52-16,107-52 16,26-26-16,27-1 0,-54 27 15,-26 53-15,27-53 16,0-27-16,52 1 16,1-1-16,-1-26 15,1 0-15,-1 0 16,1 0-1,-1 0-15,27 27 16,-53-27 0,27 0 31,26 26-32,-26-26-15,-1 53 31,-79 27-31,27-1 16,52-53-16,1-26 16,0 27-16,-1 26 15,1-27-15,26 1 16,-27-1-16,27 1 16,0-1 15,0 0-31,0 1 31,0-1-15,0 27-1,0-26 17,-26-27-17,-27 26-15,-80 80 16,54-53-16,-27 53 15,53-80-15,27 1 16,-1-1 0,1 1-16,0-1 15,-1 1-15,1-27 16,-27 0 46,53 26 17,0 0-33,-27-26-30,27 27 0,0-1 15,-26-26-15,26 27-16,0-1 31,0 1-16,-27-27-15,27 26 16,0 1 31,0 26-31,0-27-16,0 1 15,0-1 1,0 0 31,0 1 93,0-1-77,-26 1-16,26 26-16,-27-27 47,1-26-31,-27 0-16,27 0-15,-1 0-1,1 0 1,-1 0 0,1 0 31,-1 0-16,1 0 0,26 27-15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47.382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0 185 0,'26'27'266,"1"-27"-266,-1 0 16,-26 26-1,26 1-15,1-27 32,-27 26-17,26-26 32,-26 26-16,53 1-15,-53-1 0,0 27-1,27-53 16,-27 27-15,26-1 0,1-26-1,-27 27 1,0-1-16,0 1 16,26-1-1,-26 0-15,0 1 16,0-1-1,27 1-15,-1-1 47,-26 1-15,26-54 202,1 1-218,-27-1-16,0 1 15,0-1-15,26 1 16,1 26 15,-27-26-31,26 26 16,-26-27-16,0 1 15,53 26 17,-26-27-17,-27 1 1,26 26-1,1-27 1,-27 1 0,26 26 15,1 0 31,-1 0-30,0 0-32,-26-27 15,53 27 17,-53-53-17,27 53-15,-27-26 16,26 0-1,-26-1 17,0 1-17,0-1 1,0 1-16,0-27 31,0 26-31,0 1 94,0-1-63,0 1 16,-26 26-16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52.465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0,'80'0'235,"-1"26"-235,27-26 15,26 0-15,-52 0 0,78 0 16,-25 0-16,26 0 16,-54 0-16,28 0 15,-54 0-15,-26 0 16,0 0-16,0 0 16,-27 0-1,1 0 1,-27 26 15,53 1 0,26-1-31,53-26 16,-52 27-16,-1-27 16,80 0-16,26 26 15,27-26-15,-54 0 16,1 0-16,-27 0 0,27 0 15,-79 0-15,-1 0 16,27 0-16,0 0 16,-27 0-16,27 0 15,0 0-15,-27-26 16,80 26-16,-80 0 16,1 0-16,52 0 15,-53 0-15,1-27 16,52 27-16,-79 0 0,0 0 15,0 0-15,26 0 16,-26 0-16,0 0 16,0 0-1,-27 0-15,54 0 16,-28 0-16,1 0 16,-26 0-16,26 0 15,26 0-15,-26 0 0,26 0 16,1 0-16,52 0 15,-26 0-15,53 0 16,-80 0-16,0 0 16,54 0-16,-80 0 15,0 0-15,-1 0 16,54 0-16,-26 0 16,26 27-16,-1-27 15,28 0-15,-28 0 0,54 0 16,-26 26-16,25 27 15,-52-53-15,-27 0 16,27 0-16,-53 0 16,0 0-16,0 0 15,26 0-15,-26 0 16,0 0-16,0 0 16,27 0-16,-28 0 0,1 0 15,0 0-15,0 0 16,0 0-16,-26 0 15,-1 0 32,80 0 47,158 27-94,-131 26 16,-27-53-16,-27 0 15,-26 0-15,0 0 16,26 0-16,-52 0 0,-1 0 16,1 0-16,-1 0 15,0 0-15,1 0 94,-1 0 0,107 0-94,131 0 15,-131 0-15,-54 0 0,80 0 16,-27 0-16,-26 0 16,-27 0-16,-26 0 15,0 0-15,26 0 16,-52 0-16,-1 0 15,-26 26 32,0 0 16,0 1-16,0-1 0,0 1-16,0-1 0,-26-26-15,-1 0-16,1 0 15,-1 0-15,27 27 16,0 26-16,0-27 16,-26-26-16,26 27 15,0-1-15,0 1 16,0-1-1,0 0 1,0 1-16,0-1 16,0 27-16,0-26 15,0-1-15,0 1 16,0-1-16,0 1 16,0-1-16,0 0 15,0 27 1,0-26-16,0-1 15,0 1-15,0-1 16,0 1-16,0-1 16,0 1-16,0 26 15,0-27 1,0 0 46,0 1-46,0-1 15,0 1 1,0-1-17,0 1 1,0-1-1,0 1 1,0-1 0,0 1-1,0-1 1,0 0-16,-26 1 31,26-1-15,0 27-16,0-26 15,0-1-15,0 1 16,0-1 0,0 1-1,0-1 1,0 1 0,0 25 46,0-25 32,0-1-79,0 1 1,0-1 0,0 1-1,0-1-15,0 27 32,0-26-17,0-1 16,0 0-15,0 1 31,0-1-31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55.790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0 371 0,'0'26'344,"26"1"-328,1-1-16,-27 1 15,0-1-15,26-26 16,-26 27 0,27-27-1,-1 0-15,-26 26 47,26-26-31,-26 27-1,53-27-15,-26 0 32,-1 0-17,-26 26-15,27-26 32,-1 26-17,1 1 1,-27-1 15,0 1 0,0-1 16,0 1-31,26-27 15,-26 53-15,0-27 46,0 1-31,0-1 16,27-26 63,25-26-95,-52-1 1,0-26-16,0 27 16,0-1-1,27 27 1,-27-26-16,26-1 15,1-26 17,-1-26-32,1-27 15,-1 53-15,-26 27 16,27-1-16,26-52 16,-27 79-16,1-26 15,-27-1-15,0 1 16,0-1-16,26 27 125,0-26-125,-26-1 15,27 27 1,-27-26 0,26 26 46,-26-27-62,0 1 31,27 26-31,-27-27 47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8:44.004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8785 0 0,'0'27'235,"0"-1"-220,0 1 1,0-1-16,0 27 15,-27 26-15,27-26 16,-26 27-16,-1-27 16,1 79-16,26-79 0,0-27 15,0 1-15,0-1 16,-27 27 0,27-26-16,0-1 15,0 0-15,0 1 16,0-1-16,-26-26 31,-1 0-15,27 27 15,-53-27 0,27 26 0,0-26-15,-1 53 0,1-26-16,-1-27 15,1 0-15,-1 0 16,-26 0-16,0 26 16,0 1-1,1-1-15,25-26 16,-26 26-16,-106 1 15,54-1-15,-1-26 0,53 0 16,0 0-16,-106 27 16,80-1-16,-1 54 15,28-54-15,-54 1 16,53-1 0,0-26-16,26 0 15,1 0-15,-1 0 16,-78 27-16,52-1 0,26-26 15,1 0-15,-1 0 16,-26 0 0,27 0-16,0 0 15,-27 0-15,-27 53 16,-52-27-16,79-26 16,-53 0-1,-79 27-15,159-27 0,-27 0 16,26 0-16,-79 0 15,53 0-15,0 0 16,27 0-16,0 0 16,-54 53-16,1-27 15,26-26-15,26 0 16,1 0-16,-80 27 16,27-1-16,26-26 0,-27 0 15,54 0-15,0 0 16,-54 0-16,1 27 15,-1-27-15,54 0 16,0 0-16,-54 26 16,-26 0-16,53-26 15,0 0-15,27 0 0,-27 27 16,0-1-16,-26-26 16,52 53-16,1-53 15,-1 0-15,-25 27 16,-1-27-16,0 0 15,26 0-15,1 0 16,-27 26 0,0-26-16,0 0 15,0 0-15,27 0 0,-27 0 16,-27 0-16,27 0 16,-26 0-16,53 0 15,-54 0-15,1 0 16,-1 0-16,28 0 15,25 0-15,-26 27 16,0-27-16,-26 0 0,52 0 16,-52 26-1,-53 1-15,79-27 16,-27 0-16,1 0 16,-27 0-16,80 0 15,-1 0-15,1 0 16,-1 0-16,1 0 15,0 0-15,-54 26 16,27 1-16,0-27 0,0 0 16,-79 26-1,79-26-15,0 0 16,27 0-16,-54 53 16,54-53-16,0 0 15,-1 0-15,1 0 16,-1 0-16,1 0 15,-1 0-15,-26 0 16,27 26-16,-27 1 16,0-27-16,0 26 15,-79 1-15,52-27 16,1 0-16,0 0 16,52 0-16,1 0 15,-1 0-15,1 0 16,-1 0-1,1 0-15,-1 0 0,1 0 16,-27 0 0,27 0-16,-1 0 15,-26 0-15,27 0 16,-27 0-16,0 0 16,27 0-16,-1 0 15,1 0 1,-1 0-16,1 0 0,-1 0 15,1 0-15,-1 0 16,1 0-16,-1 0 31,54 26 422,-27 1-437,0-1 0,26-26-1,-26 27 17,0 25-17,0-25 1,27-27-1,-1 26-15,-26 1 16,27-1 0,-27 1-16,26-1 15,-26 1 1,27-1 0,-27 1-1,26-27 1,-26 26-1,0 1-15,27-1 16,-27 0-16,0 1 16,0-1 15,0 1-15,0 26-16,0-27 15,0 1 1,0-1-1,0 1 1,0-1-16,0 0 16,0 1-1,0-1 1,0 1 15,0-1-31,0 1 31,0-1 16,0 1-15,0-1-1,0 1-31,26-1 15,-26 27 1,0-27-16,26 1 16,-26-1-1,0 1 1,0-1 15,0 1-15,0-1 31,0 27 0,0-26 31,0-1 15,0 0-61,0 1 15,0-1 31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8:48.711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0 0,'53'0'250,"26"26"-234,133 1-16,-53-27 15,105 53-15,1-27 0,-133 0 16,54 27-16,-107-26 16,0-1-16,-26 27 15,53-26-15,-53-1 16,-27 1-16,-26-1 16,27 1-16,-1-1 15,-26 0 32,0 1-16,0 26-31,27-53 16,-27 26 0,0 1 15,79-1 31,-26 1-46,26-1-16,80-26 16,-26 27-16,78-1 0,-79-26 15,-26 26-15,27-26 16,-54 0-16,-26 80 15,0-80-15,26 0 16,-52 0-16,-1 0 16,27 26-16,-27-26 15,1 0-15,26 0 16,-27 27 0,1-27-16,-1 0 0,1 0 31,-27 26-31,0 1 31,26-27-31,1 26 31,105 1-31,-53-1 0,54 53 16,52-52-16,-79-1 16,132 54-16,-132-54 15,79 54-15,-79-54 16,-27 27-16,53-27 15,-79 1-15,0-27 16,0 26-16,26-26 16,-26 27-16,0-27 15,0 0-15,53 26 0,-53-26 16,26 0-16,-26 53 16,53-53-16,-53 27 15,0-27-15,0 26 16,0 27-16,26-53 15,-26 0-15,-27 0 16,1 0-16,-1 26 16,1-26-16,-1 0 15,27 0-15,-26 0 16,-27 27 62,0-1-47,26-26-15,-26 27 0,0-1-1,27-26 16,25 0-31,1 27 16,27-27-16,-54 0 16,1 0-16,-27 26 15,26-26 1,-26 53 0,27-53-1,-27 27 1,0-1-1,0 0 1,26 1 0,-26-1-1,0 1 1,0-1 0,0 27-1,27-26 16,-27-1-31,0 1 16,0-1 0,0 1-1,52-1-15,-52 0 16,0 1-16,0 26 0,0-27 31,0 1-31,0-1 0,0 1 16,0-1-16,0 1 125,0 25-94,0-25 0,0-1-31,0 1 16,0-1-16,0 1 31,-26-27 94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8:53.045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0 132 0,'0'27'265,"0"-1"-265,26 1 0,1-1 16,-1 1 0,1-1-1,-1 27-15,-26-27 16,27-26-16,-27 27 15,53-27 1,-27 0 15,-26 26-15,27-26 15,-27 27-15,26-27-1,1 0 48,-1 0 31,-26 26-79,26-26 1,-26 27 0,27-27 30,-27-27 251,0 1-265,53 26-17,-27-27 1,1 27-1,-27-26 1,26-1 0,1 1-1,-27-1 1,26 27-16,1 0 16,-27-26 15,26 26-16,-26-26 32,53-1-15,-27 1 14,-26-27-30,0 26 15,0 1 32,27-1-48,-27 1 1,0-1-16,26 1 31,1 26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9:05.813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80 0,'27'0'234,"-1"26"-218,1 1-16,-1-27 15,-26 26-15,26 0 16,1 1-16,-1-1 15,27 1-15,-53 26 16,27-27-16,-27 1 16,0-1-16,0 1 15,0-1-15,26-26 16,-26 26-16,0 27 31,0-26 32,27-27-48,-27 26 1,26-26 0,-26 27-1,27-27 1,-1 26 15,1-26 32,25 0-1,-25 0 16,-27 27-47,26-27-31,1 0 125,-1-27-62,1-26-63,-1 27 0,-26-27 16,27 0-16,26 27 15,-53-1-15,0 1 16,26-1-16,-26 1 15,0-27 1,0 26-16,0 1 16,26 26-1,-26-27-15,0 1 47,27 26 0,-27-26 47,26 26-47,-26-27-47,27 27 31,-27-26-31,0-1 31,26 27 0,-26-26-15,0-1 47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9:25.738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4974 0 0,'0'27'266,"0"-1"-266,0 1 15,0-1-15,0 1 16,0-1-16,0 0 16,0 27-16,0-26 15,0-1-15,0 1 16,0-1-16,0 1 16,0-1-1,0 1-15,0-1 16,0 27-16,0-27 15,0 1 1,0-1-16,0 1 0,0-1 16,0 1-16,0-1 15,-26 27 1,0-26 0,-1-27-1,1 0-15,-1 0 16,1 26-16,-27-26 15,0 26-15,-79 1 16,26-1-16,26 1 16,27-1-16,27-26 15,0 0 1,-1 0-16,-26 0 16,27 0-16,-1 0 15,1 0 1,-1 0 15,1 0-15,-27 27-1,-159 52 1,133-52-16,26-1 16,-26-26-16,26 0 15,-238 79-15,105-26 16,107 0-16,-27-53 0,80 0 15,-1 0-15,1 0 16,-1 0-16,1 0 16,-1 0-16,-25 0 15,25 0 1,1 0 15,-54 0 0,-131 27-31,78 26 16,80-53-16,-26 26 16,53-26-16,-80 27 15,0 25-15,53-25 16,27-27-16,-1 0 0,1 0 16,-1 0-16,1 0 15,-1 0-15,1 0 16,-1 0-16,1 0 15,-1 0 32,-52 26-31,-80 27-16,80-26 0,26 26 16,0-27-16,-26 1 15,52-27 1,1 0-16,-1 0 15,1 0-15,-1 0 16,1 0 31,-27 0 31,27 0-78,-107 0 16,-105-27-16,159 27 0,-1 0 15,1 0-15,53 0 16,-1 0-16,1 0 16,-1 0-16,1 0 15,-1-53-15,27 80 219,0-1-203,27-26-1,-27 27-15,26-1 16,1 0-1,-27 1-15,53-1 0,-53 1 16,0-1-16,0 1 31,26-27-31,-26 26 32,0 1-32,0-1 15,26-26 1,-26 27-16,0-1 47,0 1-32,0-1 1,0 27 0,0-27-1,0 1-15,0-1 16,0 1-16,0-1 15,0 1-15,0-1 16,0 27 0,0-27-16,27 1 15,-27-1-15,0 1 16,0-1 0,0 1-1,0-1 16,0 27 1,0-26-17,0-1 32,0 1-16,0-1 16,0 0-31,0 1 15,0-1-15,0 27-1,0-26 1,0-1 0,0 1-1,0-1-15,0 1 16,0-1-16,0 27 31,0-27-31,26 1 16,-26-1-16,0 1 15,27-27-15,-27 26 16,26 1-16,-26-1 0,27 27 16,-1-26-16,-26-1 15,27-26 1,-1 0 15,1 0 0,-27-79-15,0 26-16,0 26 16,0 1-16,0-1 15,0 1 1,0-1-16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9:31.249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0 0,'159'0'203,"132"26"-203,79 27 16,106 0-16,54 27 15,-160-1-15,-26 53 0,-27-105 16,54 26-16,26 0 16,-133-27-16,-105-26 15,0 0-15,-106 0 16,0 0-16,-27 0 15,27 0-15,-27 0 16,-26 27 0,0-1-16,0 0 15,27-26 63,-1 0-62,27 27 0,106 26-16,0-53 15,132 0-15,-132 26 16,105-26-16,-132 0 16,-26 0-16,-53 0 15,0 0-15,-26 0 16,-1 0-16,-26 27 62,0-1-62,0 1 16,0-1 0,0 1-1,0-1-15,0 27 0,0-27 16,0 1-16,0-1 15,0 1 17,0-1-1,0 1 0,-26-1-31,-1 27 31,1-53 1,26 27-17,-27-1 1,27 0-16,0 1 16,0-1-16,-26-26 15,26 27 1,0-1-16,0 27 47,0-26-32,0-1 1,0 1-16,0-1 16,0 0-16,0 1 15,0-1-15,0 27 16,0-26-1,0-1-15,0 1 16,0-1-16,0 1 16,0-1-1,0 27 48,0-27 62,0 1-47,0-1-16,-27 1-46,27-1 0,0 1 93,0-1 110,0 1-219,0-1 15,0 1-15,0-1 16,0 0 0,0 27-16,0-26 15,0-1 1,0 1 0,0-636 234,0 530-250,0 26 15,0 0-15,0 27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9:35.416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1 106 0,'0'27'172,"0"26"-156,0-27-16,0 0 15,0 1-15,0 26 16,0-27-16,0 1 16,0-1-16,0 1 15,0-1 1,27 1-16,-27-1 16,26-26-16,-26 26 15,27-26 1,-27 53-16,26-53 15,1 0 17,-27 27-1,26-27 63,27 0-32,-53 26-31,0 1 16,26-27-15,1 0 46,-1 0 15,-26 26-61,27-26-17,-27 27 1,26-27 234,1 0-203,-1 0 31,1-27-62,-1 1-16,-26-1 15,0 1-15,27-27 16,-1 0-1,0 27-15,1-1 16,-27 1-16,0-1 16,0 1 31,0-1-32,26 27 1,1 0-1,-27-53 1,26 53 31,-26-26-31,0-1 15,27 1-16,-1 0 1,-26-1 0,27 27-1,-27-26 32,0-1-31,26 27 15,-26-26 0,0-1-31,0 1 47,27 26-47,-27-27 47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31.032"/>
    </inkml:context>
    <inkml:brush xml:id="br0">
      <inkml:brushProperty name="width" value="0.10583" units="cm"/>
      <inkml:brushProperty name="height" value="0.10583" units="cm"/>
      <inkml:brushProperty name="color" value="#ED1C24"/>
    </inkml:brush>
  </inkml:definitions>
  <inkml:trace contextRef="#ctx0" brushRef="#br0">0 0 0,'0'27'219,"0"-1"-204,53 1-15,-1-1 16,1 27-16,80 0 0,-80 53 15,26-27-15,-26 27 16,26-26-16,27-28 16,-27 1-16,1 27 15,26-27-15,-27 26 16,-26-52-16,53 25 16,-53-25-16,0-1 15,-27 1-15,-26-1 16,27-26-16,-1 0 31,27 0 16,0 0-47,0 27 16,26-27-16,-26 0 0,26 53 15,-26-27-15,0-26 16,0 27-16,53-27 15,-53 26 1,-27-26-16,1 0 16,-1 0-16,1 0 15,-1 0-15,-26 26 47,27-26 16,26 27-63,79-1 15,132 27-15,-131-26 16,52 52-16,-79-52 0,26-27 16,-53 26-16,-26-26 15,0 27-15,27-27 16,-27 0-16,-27 26 15,1-26-15,-1 26 16,0-26-16,1 27 16,26-27-1,0 0-15,0 0 16,-27 0-16,1 0 0,-1 0 16,27 0 30,-53 26 1,26-26-15,54 53-1,158 0-16,0-26-15,-79-1 16,-27 1-16,-53 25 16,54-52-16,-54 0 15,-26 27-15,0-1 16,26-26-16,-26 0 0,-26 0 16,-1 0-16,-26 53 15,0-26 1,0-1-1,0 1 17,27-27-32,-27 26 15,26 1-15,-26-1 32,79 1-32,27-1 15,-53 27-15,53 0 16,-53-27-16,0 1 15,26-1-15,-26 1 16,0-1-16,-26-26 16,-1 27-1,0-27 63,54 52 1,-27-52-79,0 0 15,26 0-15,0 53 16,27-53-16,-26 0 15,78 27-15,-52-27 16,0 0-16,53 26 16,-53-26-16,-27 0 0,53 27 15,-52-1-15,25-26 16,-25 0-16,-27 0 16,0 0-16,0 0 15,-27 0-15,27 0 16,0 27-16,0-27 15,0 0-15,0 0 0,0 26 16,-1-26-16,1 0 16,0 0-16,0 0 15,0 0-15,0 0 16,-26 27-16,25-27 16,-25 0-16,26 0 15,0 0-15,0 26 16,0-26-16,-1 53 0,1-53 15,0 26-15,0 1 16,0-1-16,0-26 16,-26 27-16,-1-1 15,27 1-15,-53-1 16,53 1-16,-27 26 16,1-27-16,-1 0 15,1 1-15,-1-27 16,1 26-16,25 1 0,-52-1 15,53 1-15,0 26 16,-39-40-16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5:49:39.021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0 503 0,'0'26'187,"26"-26"-171,0 26-16,-26 1 0,27-27 16,-1 26-16,-26 1 15,27-27-15,-1 26 16,27 1-1,-26 26-15,-1-53 16,1 0-16,-1 0 16,-26 26-1,26-26-15,1 0 16,-1 27 0,1-27-1,26 26 1,-27-26 15,-26 27-15,0-1 15,27-26 0,-27 26 0,26 1 1,1-27-1,-27 53-15,0-27-1,26-26 48,1-106 77,-27 54-140,0 25 16,0-26-16,0-53 16,0 53-16,0 27 15,0-27-15,0 0 16,0 27-16,0-1 0,0 1 15,0-1-15,0 1 16,0-1 0,0 1-16,0-27 15,0 27-15,0-1 16,0 1 0,26 26-1,-26-27-15,0 1 16,0-1-16,0 1 15,0-27 17,53 53-1,-27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16.668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8970 0 0,'0'106'219,"0"79"-219,0-26 16,0 79-16,0-79 15,0-80-15,0 53 16,0-79-16,0-26 0,0-1 16,0 1-16,0-1 15,0 27-15,0-26 16,0-1-16,0 1 15,0-1-15,0 0 16,0 1 0,0-1-1,0 1-15,0-1 16,0 1 0,0-1-1,0 1-15,0-1 16,0 1-16,0 52 15,26-26-15,0 0 16,1 53-16,26-1 16,-27 1-16,1-26 15,-1 52-15,1-53 16,-27-26-16,0-26 16,0 26-1,0-27-15,53 1 16,-53-1-16,0 0 890,0 1-827,-27-27-47,1 0-1,-1 26 16,-26 27-31,-53 0 16,27-26-16,26-1 16,27 1-16,-107-1 15,-158 133-15,106-80 16,106-52-16,-27-1 16,27 1-1,-27-1-15,0 0 0,53 1 16,-26 26-16,79-27 15,-27-26-15,-158 27 16,-27 26-16,80-27 16,79-26-16,0 0 15,-26 0-15,52 0 16,1 0-16,-1 0 16,1 0-16,-80 27 0,0-27 15,53 0-15,27 0 16,-1 0-16,1 0 15,0 0-15,-1 0 16,1 0-16,-27 0 16,-27 0-16,1 0 15,-27 0-15,53 0 16,-26 0-16,-27 0 0,0 0 16,27 0-16,26 0 15,-26 0-15,52 0 16,1 0-16,-27 0 15,-80 0 1,54 0-16,0 0 16,26 0-16,-80 0 15,54 0-15,0 0 0,-27 0 16,-26 0-16,-54 26 16,107-26-16,0 0 15,-27 0-15,0 0 16,27 0-16,-27 0 15,0 0-15,27 0 16,-27 0-16,53 0 16,0 0-16,0 0 15,0 0-15,0 0 0,27 0 16,-27 0-16,26 0 16,-26 0-16,-52 0 15,52 0 1,0 26-16,26-26 15,1 0-15,-1 0 16,1 0-16,-27 0 0,26 0 16,1 0-1,-27 0-15,-26 0 16,-54 0-16,54 0 16,0 0-16,-1 0 15,27 0-15,0 0 16,1 0-16,-28 0 15,27 0-15,0 0 16,0 0-16,1 0 0,-28 0 16,27 0-16,27 0 15,-1 0-15,1 0 16,-1 0 0,-26 0-16,27 0 15,0 0-15,-1 0 16,27 27-16,-53 26 15,27-27-15,-1-26 0,-79 0 16,54 0-16,-1 0 16,0 0-16,0 0 15,26 0-15,1 0 16,-1 0 0,1 0-16,-1 0 15,1 0 1,0 0-16,-1 27 15,-26-1-15,27-26 16,-1 0-16,-26 0 16,27 0-16,-1 0 15,1 0-15,0 0 16,-1 0-16,1 0 16,-1 0-16,1 0 31,-1 0-16,1 0 1,-1 0-16,-26 0 16,27 0-16,-1 0 15,1 0-15,0 0 16,-1 0 0,1 0-16,-1 0 15,27 27 407,0-1-406,27-26-1,-27 27 1,26-27 0,-26 26-1,27-26-15,-27 27 31,26-27-15,-26 26-16,0 0 16,0 27-16,0-26 15,0-1 1,0 1-16,0-1 16,0 1-16,53-1 15,-53 27 1,0-27-16,26 1 15,-26-1-15,27 1 16,-27-1 15,26 1 1,-26-1-1,0 1-31,0 26 15,0-27 1,0 1 0,0-1-1,0 0-15,0 1 16,0-1 0,0 1-16,0-1 15,0 1 1,0-1-16,0 1 15,0-1 1,0 1 15,0-1-31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21.218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0 0,'158'0'235,"133"26"-235,-79-26 15,-53 53-15,-27-53 16,53 0-16,1 0 16,78 0-16,1 0 15,105 0-15,-105 0 16,-1 0-16,-158 0 15,53 0-15,-53 27 0,0-1 16,-54-26-16,1 0 16,-26 0-16,-1 0 15,1 0 1,-27 27 15,238 26-31,-53 26 16,-79-79-16,106 26 15,-107 1-15,1-1 16,53 27-16,-106-53 16,0 27-16,0-1 15,26-26-15,-26 27 16,0-1-16,0 27 16,0-53-16,26 0 0,-26 27 15,-26-27-15,-1 0 16,0 26-16,1-26 47,-27 26-32,0 1 1,26-27 0,1 0 46,-1 0 16,1 26-15,-27 1-48,26-1 1,1 27 0,26-26-1,-1-1-15,28 1 16,-54-27-16,1 0 15,-1 26-15,1-26 32,-1 0 77,1 0-31,-27 26-62,0 1 15,0-1-15,0 1-1,0 26-15,0-27 16,0 1 0,0-1-16,0 1 15,0-1-15,0 1 16,0-1-16,0 27 15,0-27-15,0 1 16,0-1-16,0 1 16,0-1-1,0 1-15,0-1 16,0 27-16,0-27 16,0 1-16,0-1 15,0 1 1,0-1-1,0 1 1,0-1 0,0 1-1,26-27-15,-26 26 16,0 1-16,0-1 16,53 1-16,-53-1 15,0 0 1,0 1 15,0 26 16,0-27-47,0 1 31,0-1-15,26-26 46,-26 53 188,0-26-218,0-1-17,0 0 63,0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25.217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0 397 0,'26'26'281,"27"1"-265,0-1-16,-26-26 15,-1 0-15,27 0 16,-53 26-16,26-26 31,-26 27-31,0-1 32,27-26-17,-27 27-15,0-1 16,26 1 15,-26-1-31,0 1 47,0-1 15,0 1-46,27-27 0,-27 26-1,0 0 1,26-26 15,1 0 16,-27 27-31,26-27 31,27 0-16,-53 53 0,0-27-15,27-26-1,-1 0 1,-26 27 0,26-27-1,1 0 16,-27 26-31,0 1 32,0-1-17,26-26 1,-26 27 0,27-27 77,-1-27 32,-26 1-125,0-54 16,0 1-16,0 52 0,0-25 16,0-1-16,0 26 15,0-79-15,0 53 16,0 27-16,0 0 15,0-1-15,0 1 16,0-1 0,27 1 15,-1 26-15,-26-27-1,0 1 1,0-1-1,27 27 1,-27-26 0,26-1 15,-26 1-31,0-27 16,0 27-1,0-1-15,0 1 31,27 26 63,-1 0-78,0-27-1,-26 1 32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29.456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0 0,'0'27'203,"0"-1"-203,0 1 16,0-1-16,0 1 15,0 26 1,0-27-16,0 1 15,0-1-15,0 1 16,0-1-16,0 0 78,0 1-62,0-1-1,0 27-15,0-26 32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39.092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79 0,'26'0'312,"1"0"-296,-27 26-1,0 1 17,26-27-17,-26 26 1,0 1 0,27-1-1,-1-26 32,-26 27-31,27-27-16,-27 53 15,0-27 1,53-26-16,-53 27 16,0-1-1,26-26 32,-26 26-31,0 1-1,0-1 79,0 1-63,26-27-15,-26 26 0,0 27-16,27-53 15,-1 0 110,1 0-15,-1 0-1,1 0-62,-27-26-32,53-1 1,-27 1-16,-26-27 16,27 26-16,-27 1 15,0 0-15,0-1 16,0-26 15,26 27-15,1 26 15,-27-27 0,26 27-15,-26-26 15,26 26 0,-26-27-15,27 27 31,-27-26 31,53 26-47,-53-27-31,26 27 32,-26-26-1,0-1 0,27 27-15,-27-26 15,26 26 0,-26-26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20T17:34:43.465"/>
    </inkml:context>
    <inkml:brush xml:id="br0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 contextRef="#ctx0" brushRef="#br0">0 0 0,'0'26'281,"0"27"-281,0-26 16,0-1-16,0 27 15,0 0-15,0-27 16,0 1 0,0-1-16,0 1 15,0-1-15,0 1 125,0-186-31,26 80-94,-26 26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13.512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0 106 0</inkml:trace>
  <inkml:trace contextRef="#ctx0" brushRef="#br0" timeOffset="1099">0 106 0,'0'27'297,"0"-1"-282,26 1-15,1-1 16,-27 0 0,0 1-16,0 26 15,0-27-15,0 1 156,0 26 79,0-27-204,0 1 78,0-1-62,0-343 78,0 237-109,0 1-16,0 52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19.518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0 186 0,'27'0'297,"-27"26"-297,0 0 16,26-26-16,1 0 47,-1 0 0,-26 27-47,27-1 31,-27 1-16,0-1 17,26-26-17,1 0 32,-1 0-31,-26 53 15,53-53-15,-53 27 15,26-27-15,-26 26 15,27 1 0,-1-27 16,1 0 0,-27 26 0,26-26 0,-26 27-16,27-27-16,-27 26 189,53-26-142,-27 0-15,0 0 0,1 0 31,-1 0-47,-26-26-15,27-1-16,-27 1 15,0-1 1,0 1 0,0-27-16,26 26 0,-26 1 15,0-1 1,0 1-16,27 26 16,-1-27 15,-26 1 0,53 26-31,-26 0 31,-27-26-31,26 26 78,-26-27-62,27 27 0,-1-26 31,0 26-1,1 0 48,-27-27-94,26 27 47,-26-26-31,0-1 46,27 27-15,-27-26-31,0-1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43.063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0 0,'26'27'328,"-26"-1"-328,0 1 15,0-1 1,0 1 15,0-1 63,0 27-47,0-27 15,0 1 48,0-1-48,0 1 16,0-1-46,0 1-1,0-1 16,0 1 46,0-1-14,0 0-17,0 1-31,0-1 16,0 1-31,0-1 109,0 27 109,0-26-218,0-1 15,0 1 32,0-1 30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7T16:27:48.357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0 185 0,'26'27'297,"1"-27"-281,-27 26 15,0 0 0,26-26-31,-26 27 32,0-1 61,27 1-61,-27-1 30,26-26-46,-26 27-1,0-1 1,0 1 0,27-27-1,-27 26 16,26-26 16,-26 27-31,0-1 0,26-26 77,-26 27-15,0-1 172,0 0-156,27-26-78,-1 0 62,1 0 16,-27-26 374,0 0-452,0-27-16,0 26 16,0 1-1,0-1 1,26 1 0,1 26 15,-27-27-16,26 27 1,1 0 140,-1 0-124,1 0 30,-1 0 1,1 0-1,-27-26 16,26 26-31,-26-27-16,0 1 32,0-1-1,26 27-46,-26-26 390,0 0-359,0-1 0,0 1-31,0-27-16,0 26 15,0 1 1,0-1-16,0 1 31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30.324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11007 0 0,'0'26'313,"0"1"-313,0-1 15,0 1-15,0-1 16,0 0-16,0 1 0,0-1 16,0 1-16,0-1 15,0 27-15,0 27 16,0 25-16,0 1 15,0-53-15,0-26 16,0 78-16,0-52 16,0 0-16,0-26 15,0-1 1,0 1-16,0 26 0,0-27 16,0 0-1,0 1 1,0-1-1,0 1 17,0-1-17,0 1-15,0-1 0,0 27 16,26 53-16,1 53 16,-27-1-16,0 54 15,0-80-15,0-52 16,0 26-16,0-53 15,0-1-15,0-25 16,0-1-16,0 1 16,0-1-16,0 1 15,0-1-15,0 1 0,0-1 32,0 1 61,0-1-46,-53-26 422,27 0-453,-107 0-16,-211 53 15,238-53-15,-26 0 16,106 0-16,-1 0 15,1 0-15,-1 0 0,1 0 16,-80 0-16,-53 79 16,27-52-16,53-27 15,26 0-15,26 0 16,1 0-16,-186 26 16,-105 1-16,158 26 15,-26-53-15,26 0 16,0 26-16,27-26 0,-27 0 15,0 0-15,1 0 16,25 0-16,28 0 16,-28 0-16,80 0 15,27 0 1,-1 0-16,1 0 16,-27 0-16,27 0 15,-1 0-15,-26 0 16,-106 0-16,27 0 15,26-26-15,-79 26 16,79 0-16,-26-53 16,53 53-16,-54-27 15,27 27-15,27 0 16,-53 0-16,26 0 16,27-26-16,-27 26 15,0 0-15,27 0 0,-27 0 16,0 0-16,53 0 15,0 0-15,0 0 16,-79-53-16,52 53 16,1 0-16,-53 0 15,52 0-15,1 0 16,0 0-16,26 0 16,0 0-16,0 0 15,26 0-15,1 0 16,0 0-16,-1 0 0,1 0 15,-1 0-15,1 0 16,-1 0-16,1 0 16,-54 0-1,28 0 1,-1 0-16,0 0 16,26 0-16,-52 0 15,-1 0-15,1 26 0,-53-26 16,52 0-16,1 0 15,26 0-15,-26 0 16,52 0-16,1 0 16,-1 0-16,1 0 15,-1 0-15,-78 0 16,-1 0-16,26 0 0,-52 0 16,53 0-16,-1 0 15,-78 0-15,78 0 16,-26 27-16,1-27 15,52 0-15,0 0 16,0 0-16,0 0 16,-26 0-16,26 0 15,0 0-15,0 0 16,-27 0-16,28 0 0,25 0 16,-26 0-16,27 0 15,-1 0-15,-52 0 16,52 0-16,-26 0 15,1 0-15,25 0 16,-52 0-16,52 0 16,1 0-1,-1 0-15,1 0 16,-1 0-16,1 0 16,-27 0-16,27 0 265,-1 0-249,1 0-16,-1 0 15,1 26 235,-80 1-250,53-1 16,0 1-16,27-1 16,-1-26-16,-26 0 15,27 0-15,-1 0 0,27 27 469,0-1-469,27-26 16,-27 53-16,26-27 15,1 1-15,-27 26 16,26 0-16,27 0 16,-26 79-16,-27-53 15,26 1-15,-26-1 16,26 27-16,-26-27 0,0 27 15,0-53-15,0 0 16,27 0-16,-27 26 16,0-26-16,0 0 15,0-27-15,0 1 16,26-1-16,-26 1 16,27-27-16,-27 53 15,0-27-15,0 27 0,0 0 16,0-26-16,0-1 15,0 27 1,0-27-16,0 1 16,0-1-16,0 1 15,0-1 32,0 1 31,0-1-78,0 1 32,0 25-1,0-25-31,0-1 31,0 1-31,26-1 16,-26 1-1,0-1-15,0 1 16,0-1 0,27-26-16,-27 27 15,0-1 16,53 1-31,-53-1 16,0-52 281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34.411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0 397 0,'0'26'359,"0"0"-359,26-26 0,1 0 31,-1 0 1,1 0-1,-27 27-16,26-1 1,1-26 15,26 0 16,-27 0-16,0 27-31,1-27 16,-27 26 0,26-26 15,1 0-15,-27 53-1,0-26 16,0-1-15,26 1 0,-26-1-1,0 1 17,27-27-17,-27 26 32,53-26-31,-53 26-1,26-26 454,1-26-453,-27 0-16,0-1 15,0 1-15,0-1 0,0 1 16,0-1-16,0 1 16,0-1-1,0 1 16,26 26-15,-26-27 0,0 1-16,27-1 15,-27 1 1,0 0-16,0-1 16,52 1-1,-52-1-15,0-26 16,0 27-16,0-1 15,0 1-15,0-1 16,0 1 15,0 0-15,27 26 0,-1 0 46,-26-27-31,27-26 1,-27 27-17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7-19T16:00:37.898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33 0 0,'0'53'297,"0"79"-282,-27 54-15,27-54 16,0-26-16,0 0 0,0-1 15,0 28-15,0-54 16,0-26-16,0 0 16,0 0-16,0-27 15,0 1 1,0-1-16,0 1 16,0-1-16,0 1 15,0-1-15,0 27 16,0-27 31,0 1 0,0-1-16,0 1 63,0-1-48,0 1-30,0-1 0,0 27 15,0-27 16,0 1 15,0-1-46,0 1 0,0-1-1,0 1-15,0 26 16,0-27-16,0 1 15,0-1-15,0 1 16,0-1-16,0 0 16,0 1-1,0 26-15,0-27 16,0 1-16,0-1 16,0 1-1,0-1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CF063-3A48-42C9-9ED7-44232D2D13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903729-0F55-4458-9297-D4A4E6398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B9B53-D31B-4F5C-8977-CB2CC47D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793B7-1F1B-4734-98B6-3D9F1409C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53A96-73AD-43DA-9DEF-DDC09661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6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3600C-BF6F-4E10-8A87-5FC7F388B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3031B7-6EB2-4539-A1FA-EF2B68E60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E5A7E-CEE9-40F4-860B-DD388AD30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72570-1DCB-4227-B651-B751ADECD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81311-CEDD-47AD-8E49-CB94A73CF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3723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58658B-E07F-4C40-AAA9-10DB8171FE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64D83-DD61-4B83-9F05-3E81E6C46C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A59A1-89AF-4DA3-8EF8-5EF73385F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E099F-0BD9-4F1B-B50B-A19AD7CE9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039B-3BA8-4879-B03F-75D1601F6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08264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8582E-E9A8-4D7F-9504-DFAB98894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9BA2E-FC53-482B-8A29-D0DE7D413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88600-F96F-455B-8BE6-902920CA4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5E66A-587A-4AA0-9128-89B7DF1C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E401C-66B3-487B-AB16-678C0FF58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70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FB0B2-2738-4974-AA36-CA4EC2CAD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22D1D-80C5-4A30-B87D-9F1983669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327EC-55C8-4C1E-B246-4ABEAAAC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87F81-5B4D-4372-B9B5-4AA4D934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C72ED-A361-4F25-861A-C84D2A1D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1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CA9B-5431-4990-A9FA-64AEBCCEC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C0FE8-8525-4A57-9025-3AA007881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CA928-F61E-427C-BDB8-2D9A44A34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88A4D-ADDB-44BC-9EF2-6FE2B3091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2CC4E6-2134-446D-8784-F7F46D3A4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03AE2-A117-48C8-A2DF-3A165386B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1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D7F5E-C0C7-40C6-ADF3-E6CCA0BC0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367F7E-A24E-449E-95D0-428612867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0F63B-0914-47DF-B104-6A6290CD0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DA9B5F-1385-48A9-A0B3-9D90C6216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486CF9-AAC2-4A0B-BD29-5355BA668E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775552-232B-48D2-9793-F7A9785B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6BCCB0-93A2-419E-9E67-75C92A272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A0FE99-E8A2-43BC-99AF-399CC9DE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0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9091-EFE7-4EC0-86FF-DD5B37430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08008F-FEB6-4625-B813-690272B13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CD400-C526-43C1-A40E-C4E5EA863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5954D-96B0-4565-BB22-65023716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6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6DD8C-6D96-42F8-A5BC-C288866A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BBBA23-A40C-4DA8-A9EC-C62445C08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464D2-F6FA-4B06-A9D9-AFA3E16B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4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92DE3-E952-4309-9C46-F8D1129D3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CB84D-44A0-47B9-8C41-38371A29B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874B94-62B2-4A66-B63B-F32673D06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190E8-51CC-415C-AB1A-70240799E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822310-0705-4905-9F5A-06FBFA32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060D4C-225D-44F0-8A77-F478A773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9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29978-264E-43F2-B427-7F23D52FA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A0A6AE-E325-4DA1-9B73-FCCA82300A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DCAEF9-01D1-4336-861B-22C819AB9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FC5D1-8D46-4C8A-8F8E-CBE3E7592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FB358-55DD-4696-8E4E-434CEB8DA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457C9-721D-49B5-88DA-98EA6F632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0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740886-036E-4488-8D1F-5488CE2BF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16E21-56FC-41C1-A38C-930CD880F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86108-727C-47AD-A9A3-2DBD19869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  <a:t>11/1/2020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DBCD0-36FF-4329-B13A-7FE583E203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C6304-1406-45AD-A936-1E633C89B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8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1.emf"/><Relationship Id="rId12" Type="http://schemas.openxmlformats.org/officeDocument/2006/relationships/customXml" Target="../ink/ink12.xml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1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12" Type="http://schemas.openxmlformats.org/officeDocument/2006/relationships/customXml" Target="../ink/ink18.xml"/><Relationship Id="rId17" Type="http://schemas.openxmlformats.org/officeDocument/2006/relationships/image" Target="../media/image22.emf"/><Relationship Id="rId2" Type="http://schemas.openxmlformats.org/officeDocument/2006/relationships/customXml" Target="../ink/ink13.xml"/><Relationship Id="rId16" Type="http://schemas.openxmlformats.org/officeDocument/2006/relationships/customXml" Target="../ink/ink2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5.xml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10" Type="http://schemas.openxmlformats.org/officeDocument/2006/relationships/customXml" Target="../ink/ink17.xml"/><Relationship Id="rId4" Type="http://schemas.openxmlformats.org/officeDocument/2006/relationships/customXml" Target="../ink/ink14.xml"/><Relationship Id="rId9" Type="http://schemas.openxmlformats.org/officeDocument/2006/relationships/image" Target="../media/image18.emf"/><Relationship Id="rId14" Type="http://schemas.openxmlformats.org/officeDocument/2006/relationships/customXml" Target="../ink/ink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.xml"/><Relationship Id="rId13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12" Type="http://schemas.openxmlformats.org/officeDocument/2006/relationships/customXml" Target="../ink/ink26.xml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3.xml"/><Relationship Id="rId11" Type="http://schemas.openxmlformats.org/officeDocument/2006/relationships/image" Target="../media/image27.emf"/><Relationship Id="rId5" Type="http://schemas.openxmlformats.org/officeDocument/2006/relationships/image" Target="../media/image24.emf"/><Relationship Id="rId10" Type="http://schemas.openxmlformats.org/officeDocument/2006/relationships/customXml" Target="../ink/ink25.xml"/><Relationship Id="rId4" Type="http://schemas.openxmlformats.org/officeDocument/2006/relationships/customXml" Target="../ink/ink22.xml"/><Relationship Id="rId9" Type="http://schemas.openxmlformats.org/officeDocument/2006/relationships/image" Target="../media/image26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arge, sitting, white, numbers">
            <a:extLst>
              <a:ext uri="{FF2B5EF4-FFF2-40B4-BE49-F238E27FC236}">
                <a16:creationId xmlns:a16="http://schemas.microsoft.com/office/drawing/2014/main" id="{9A5D9ED1-DFCC-4799-89E2-D118451B98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" y="0"/>
            <a:ext cx="12191356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962" y="1673524"/>
            <a:ext cx="3485073" cy="2420504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l"/>
            <a:r>
              <a:rPr lang="en-US" sz="4900" b="1" u="sng" dirty="0">
                <a:solidFill>
                  <a:srgbClr val="FF0000"/>
                </a:solidFill>
              </a:rPr>
              <a:t>CHAPTER 4</a:t>
            </a:r>
            <a:br>
              <a:rPr lang="en-US" sz="4000" dirty="0"/>
            </a:br>
            <a:r>
              <a:rPr lang="en-US" sz="4000" i="1" dirty="0">
                <a:solidFill>
                  <a:srgbClr val="00B050"/>
                </a:solidFill>
              </a:rPr>
              <a:t>FINANCIAL PLANNING IN MUTUAL FUND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9965" y="4157933"/>
            <a:ext cx="3485072" cy="1026544"/>
          </a:xfrm>
        </p:spPr>
        <p:txBody>
          <a:bodyPr>
            <a:normAutofit/>
          </a:bodyPr>
          <a:lstStyle/>
          <a:p>
            <a:pPr algn="l"/>
            <a:r>
              <a:rPr lang="en-US" sz="2300" dirty="0">
                <a:solidFill>
                  <a:srgbClr val="5792BA"/>
                </a:solidFill>
              </a:rPr>
              <a:t>***************************</a:t>
            </a:r>
          </a:p>
        </p:txBody>
      </p:sp>
    </p:spTree>
    <p:extLst>
      <p:ext uri="{BB962C8B-B14F-4D97-AF65-F5344CB8AC3E}">
        <p14:creationId xmlns:p14="http://schemas.microsoft.com/office/powerpoint/2010/main" val="158312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1CABB-2E7B-4633-BB28-AF5777DA236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41DC1-EB4F-4F4A-9AD0-715E4AF9921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chemeClr val="accent4">
                    <a:lumMod val="50000"/>
                  </a:schemeClr>
                </a:solidFill>
              </a:rPr>
              <a:t>5) </a:t>
            </a:r>
            <a:r>
              <a:rPr lang="en-IN" sz="3600" b="1" i="1" u="sng" dirty="0">
                <a:solidFill>
                  <a:schemeClr val="accent4">
                    <a:lumMod val="50000"/>
                  </a:schemeClr>
                </a:solidFill>
              </a:rPr>
              <a:t>Married with older Children Stage</a:t>
            </a:r>
            <a:r>
              <a:rPr lang="en-IN" dirty="0"/>
              <a:t>:- For Helping the Children settle i.e. </a:t>
            </a:r>
            <a:r>
              <a:rPr lang="en-IN" b="1" i="1" u="sng" dirty="0">
                <a:solidFill>
                  <a:schemeClr val="accent1"/>
                </a:solidFill>
              </a:rPr>
              <a:t>Cost of Housing </a:t>
            </a:r>
            <a:r>
              <a:rPr lang="en-IN" b="1" i="1" dirty="0">
                <a:solidFill>
                  <a:schemeClr val="accent1"/>
                </a:solidFill>
              </a:rPr>
              <a:t>, </a:t>
            </a:r>
            <a:r>
              <a:rPr lang="en-IN" b="1" i="1" u="sng" dirty="0">
                <a:solidFill>
                  <a:schemeClr val="accent1"/>
                </a:solidFill>
              </a:rPr>
              <a:t>Marriage</a:t>
            </a:r>
            <a:r>
              <a:rPr lang="en-IN" b="1" i="1" dirty="0">
                <a:solidFill>
                  <a:schemeClr val="accent1"/>
                </a:solidFill>
              </a:rPr>
              <a:t> etc.</a:t>
            </a:r>
            <a:r>
              <a:rPr lang="en-IN" dirty="0">
                <a:solidFill>
                  <a:schemeClr val="accent1"/>
                </a:solidFill>
              </a:rPr>
              <a:t> </a:t>
            </a:r>
            <a:r>
              <a:rPr lang="en-IN" b="1" i="1" u="sng" dirty="0">
                <a:solidFill>
                  <a:schemeClr val="accent2"/>
                </a:solidFill>
              </a:rPr>
              <a:t>investment in growth Assets like shares and Real Estate should be started early in life</a:t>
            </a:r>
            <a:r>
              <a:rPr lang="en-IN" dirty="0"/>
              <a:t>.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>
                <a:solidFill>
                  <a:srgbClr val="C00000"/>
                </a:solidFill>
              </a:rPr>
              <a:t>Maintain Savings Rate</a:t>
            </a:r>
            <a:r>
              <a:rPr lang="en-IN" dirty="0"/>
              <a:t>, </a:t>
            </a:r>
            <a:r>
              <a:rPr lang="en-IN" b="1" i="1" u="sng" dirty="0">
                <a:solidFill>
                  <a:srgbClr val="00B0F0"/>
                </a:solidFill>
              </a:rPr>
              <a:t>Invest in Moderate Risk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US" dirty="0"/>
              <a:t> </a:t>
            </a:r>
            <a:r>
              <a:rPr lang="en-US" b="1" i="1" u="sng" dirty="0">
                <a:solidFill>
                  <a:srgbClr val="002060"/>
                </a:solidFill>
              </a:rPr>
              <a:t>e.g</a:t>
            </a:r>
            <a:r>
              <a:rPr lang="en-US" b="1" i="1" dirty="0">
                <a:solidFill>
                  <a:srgbClr val="002060"/>
                </a:solidFill>
              </a:rPr>
              <a:t>.:- </a:t>
            </a:r>
            <a:r>
              <a:rPr lang="en-US" b="1" i="1" dirty="0">
                <a:solidFill>
                  <a:srgbClr val="FF0000"/>
                </a:solidFill>
              </a:rPr>
              <a:t>SIP</a:t>
            </a:r>
            <a:r>
              <a:rPr lang="en-US" dirty="0"/>
              <a:t>, </a:t>
            </a:r>
            <a:r>
              <a:rPr lang="en-US" b="1" i="1" dirty="0">
                <a:solidFill>
                  <a:srgbClr val="92D050"/>
                </a:solidFill>
              </a:rPr>
              <a:t>Property</a:t>
            </a:r>
            <a:r>
              <a:rPr lang="en-US" dirty="0"/>
              <a:t>, </a:t>
            </a:r>
            <a:r>
              <a:rPr lang="en-US" b="1" i="1" dirty="0">
                <a:solidFill>
                  <a:srgbClr val="FFC000"/>
                </a:solidFill>
              </a:rPr>
              <a:t>Bonds</a:t>
            </a:r>
            <a:r>
              <a:rPr lang="en-US" dirty="0"/>
              <a:t> etc.</a:t>
            </a:r>
            <a:endParaRPr lang="en-IN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62B2910-257D-4EC4-9C6D-F5D6520EDCA0}"/>
              </a:ext>
            </a:extLst>
          </p:cNvPr>
          <p:cNvSpPr/>
          <p:nvPr/>
        </p:nvSpPr>
        <p:spPr>
          <a:xfrm>
            <a:off x="5826252" y="2066544"/>
            <a:ext cx="539496" cy="493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3847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03649-EA5B-48A6-8BF9-B64D258F00D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F784B-DC02-438F-BB08-8B8B19AE0C9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rgbClr val="C00000"/>
                </a:solidFill>
              </a:rPr>
              <a:t>6) </a:t>
            </a:r>
            <a:r>
              <a:rPr lang="en-IN" sz="3600" b="1" i="1" u="sng" dirty="0">
                <a:solidFill>
                  <a:srgbClr val="C00000"/>
                </a:solidFill>
              </a:rPr>
              <a:t>Pre-retirement Stage</a:t>
            </a:r>
            <a:r>
              <a:rPr lang="en-IN" dirty="0"/>
              <a:t>:- Children should have started earning and contributing to the Family expenses. </a:t>
            </a:r>
            <a:endParaRPr lang="en-IN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IN" b="1" i="1" u="sng" dirty="0">
                <a:solidFill>
                  <a:schemeClr val="accent1">
                    <a:lumMod val="75000"/>
                  </a:schemeClr>
                </a:solidFill>
              </a:rPr>
              <a:t>The Family ought to plan for their retirement</a:t>
            </a:r>
            <a:r>
              <a:rPr lang="en-IN" dirty="0"/>
              <a:t>      What kind of </a:t>
            </a:r>
            <a:r>
              <a:rPr lang="en-IN" b="1" i="1" u="sng" dirty="0">
                <a:solidFill>
                  <a:srgbClr val="FFC000"/>
                </a:solidFill>
              </a:rPr>
              <a:t>Lifestyle to head &amp; How those regular expenses will be met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dirty="0">
                <a:solidFill>
                  <a:srgbClr val="00B050"/>
                </a:solidFill>
              </a:rPr>
              <a:t>Security of Savings a priority</a:t>
            </a:r>
            <a:r>
              <a:rPr lang="en-IN" dirty="0"/>
              <a:t>, </a:t>
            </a:r>
            <a:r>
              <a:rPr lang="en-IN" b="1" i="1" u="sng" dirty="0">
                <a:solidFill>
                  <a:srgbClr val="7030A0"/>
                </a:solidFill>
              </a:rPr>
              <a:t>Invest in low risk, moderate return instruments</a:t>
            </a:r>
            <a:r>
              <a:rPr lang="en-IN" b="1" i="1" dirty="0">
                <a:solidFill>
                  <a:srgbClr val="7030A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>
                <a:solidFill>
                  <a:schemeClr val="accent2">
                    <a:lumMod val="50000"/>
                  </a:schemeClr>
                </a:solidFill>
              </a:rPr>
              <a:t>e.g</a:t>
            </a:r>
            <a:r>
              <a:rPr lang="en-IN" dirty="0"/>
              <a:t>.:- </a:t>
            </a:r>
            <a:r>
              <a:rPr lang="en-IN" b="1" i="1" dirty="0">
                <a:solidFill>
                  <a:srgbClr val="FF0000"/>
                </a:solidFill>
              </a:rPr>
              <a:t>Bonds</a:t>
            </a:r>
            <a:r>
              <a:rPr lang="en-IN" dirty="0"/>
              <a:t>, </a:t>
            </a:r>
            <a:r>
              <a:rPr lang="en-IN" b="1" i="1" dirty="0">
                <a:solidFill>
                  <a:srgbClr val="00B0F0"/>
                </a:solidFill>
              </a:rPr>
              <a:t>Fixed maturity period(FMP) plan of mutual fund</a:t>
            </a:r>
            <a:r>
              <a:rPr lang="en-IN" dirty="0"/>
              <a:t> etc.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D461D85B-EFAD-4108-8DE7-E8C76E4E5743}"/>
              </a:ext>
            </a:extLst>
          </p:cNvPr>
          <p:cNvSpPr/>
          <p:nvPr/>
        </p:nvSpPr>
        <p:spPr>
          <a:xfrm>
            <a:off x="5916168" y="2039112"/>
            <a:ext cx="576072" cy="521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BA4F171-0C2F-4690-B45B-52548A163BEB}"/>
              </a:ext>
            </a:extLst>
          </p:cNvPr>
          <p:cNvSpPr/>
          <p:nvPr/>
        </p:nvSpPr>
        <p:spPr>
          <a:xfrm>
            <a:off x="7964424" y="4001294"/>
            <a:ext cx="256032" cy="1645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7602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072A3-4048-4AA0-BAC9-FAB4184437D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EF538-51E6-4C1A-A6DD-EF2D785CCFEF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chemeClr val="accent5">
                    <a:lumMod val="50000"/>
                  </a:schemeClr>
                </a:solidFill>
              </a:rPr>
              <a:t>7) </a:t>
            </a:r>
            <a:r>
              <a:rPr lang="en-IN" sz="3600" b="1" i="1" u="sng" dirty="0">
                <a:solidFill>
                  <a:schemeClr val="accent5">
                    <a:lumMod val="50000"/>
                  </a:schemeClr>
                </a:solidFill>
              </a:rPr>
              <a:t>Retirement Stage</a:t>
            </a:r>
            <a:r>
              <a:rPr lang="en-IN" dirty="0"/>
              <a:t>:- Family should have </a:t>
            </a:r>
            <a:r>
              <a:rPr lang="en-IN" b="1" i="1" u="sng" dirty="0">
                <a:solidFill>
                  <a:schemeClr val="accent2">
                    <a:lumMod val="50000"/>
                  </a:schemeClr>
                </a:solidFill>
              </a:rPr>
              <a:t>Adequate Fund balance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The </a:t>
            </a:r>
            <a:r>
              <a:rPr lang="en-IN" b="1" i="1" u="sng" dirty="0">
                <a:solidFill>
                  <a:srgbClr val="C00000"/>
                </a:solidFill>
              </a:rPr>
              <a:t>Interest on the same which should help meet regular expenses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The </a:t>
            </a:r>
            <a:r>
              <a:rPr lang="en-IN" b="1" i="1" u="sng" dirty="0">
                <a:solidFill>
                  <a:schemeClr val="accent6">
                    <a:lumMod val="75000"/>
                  </a:schemeClr>
                </a:solidFill>
              </a:rPr>
              <a:t>Principal Fund balance should be used only for Contingencies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/>
              <a:t>Availability of pension income will determine the fund requirement</a:t>
            </a:r>
            <a:r>
              <a:rPr lang="en-IN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dirty="0">
                <a:solidFill>
                  <a:srgbClr val="00B050"/>
                </a:solidFill>
              </a:rPr>
              <a:t>Security of Savings a priority, Invest in very low risk, low return instruments</a:t>
            </a:r>
            <a:r>
              <a:rPr lang="en-IN" dirty="0">
                <a:solidFill>
                  <a:srgbClr val="00B05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>
                <a:solidFill>
                  <a:srgbClr val="0070C0"/>
                </a:solidFill>
              </a:rPr>
              <a:t>e.g.</a:t>
            </a:r>
            <a:r>
              <a:rPr lang="en-IN" dirty="0"/>
              <a:t>:- </a:t>
            </a:r>
            <a:r>
              <a:rPr lang="en-IN" b="1" i="1" u="sng" dirty="0">
                <a:solidFill>
                  <a:srgbClr val="FF0000"/>
                </a:solidFill>
              </a:rPr>
              <a:t>Short term Bond Funds.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E8FEBDB6-563C-41EC-89D4-7BA2040C6BD5}"/>
              </a:ext>
            </a:extLst>
          </p:cNvPr>
          <p:cNvSpPr/>
          <p:nvPr/>
        </p:nvSpPr>
        <p:spPr>
          <a:xfrm>
            <a:off x="5522976" y="1984248"/>
            <a:ext cx="640080" cy="512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7004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8CF6C-01D1-47FA-B09D-C271B7E5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325563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WEALTH CYCLE IN FINANCIAL PLANNING</a:t>
            </a:r>
            <a:endParaRPr lang="en-IN" sz="4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FAF41-0D1C-4B3E-88DB-FEBFE52F537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8"/>
            <a:r>
              <a:rPr lang="en-US" sz="3600" b="1" i="1" u="sng" dirty="0">
                <a:solidFill>
                  <a:srgbClr val="FF0000"/>
                </a:solidFill>
              </a:rPr>
              <a:t>STAGES</a:t>
            </a:r>
            <a:r>
              <a:rPr lang="en-US" sz="3600" b="1" i="1" dirty="0"/>
              <a:t>	</a:t>
            </a:r>
          </a:p>
          <a:p>
            <a:pPr lvl="8"/>
            <a:endParaRPr lang="en-US" sz="3600" b="1" i="1" dirty="0"/>
          </a:p>
          <a:p>
            <a:pPr marL="914400" indent="-914400">
              <a:buAutoNum type="arabicParenR"/>
            </a:pPr>
            <a:r>
              <a:rPr lang="en-US" sz="4600" b="1" i="1" u="sng" dirty="0">
                <a:solidFill>
                  <a:schemeClr val="accent6"/>
                </a:solidFill>
              </a:rPr>
              <a:t>Accumulation stage</a:t>
            </a:r>
            <a:r>
              <a:rPr lang="en-US" sz="4600" b="1" i="1" dirty="0"/>
              <a:t>:- </a:t>
            </a:r>
            <a:r>
              <a:rPr lang="en-US" b="1" i="1" dirty="0"/>
              <a:t>At this stage, when </a:t>
            </a:r>
            <a:r>
              <a:rPr lang="en-US" b="1" i="1" dirty="0">
                <a:solidFill>
                  <a:schemeClr val="accent1"/>
                </a:solidFill>
              </a:rPr>
              <a:t>investors are earning &amp; have limited need for investment income.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i="1" dirty="0"/>
              <a:t> </a:t>
            </a:r>
            <a:r>
              <a:rPr lang="en-US" b="1" i="1" u="sng" dirty="0">
                <a:solidFill>
                  <a:srgbClr val="00B050"/>
                </a:solidFill>
              </a:rPr>
              <a:t>They focus on saving &amp; Accumulating wealth for the long term.</a:t>
            </a:r>
          </a:p>
          <a:p>
            <a:pPr marL="0" indent="0">
              <a:buNone/>
            </a:pPr>
            <a:endParaRPr lang="en-US" b="1" i="1" u="sng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b="1" i="1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Equity Investment ( SIP) Preferred</a:t>
            </a:r>
            <a:r>
              <a:rPr lang="en-US" b="1" i="1" dirty="0"/>
              <a:t>.</a:t>
            </a:r>
            <a:endParaRPr lang="en-IN" b="1" i="1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A9C7E09-A99E-48AF-9177-B83DB4FABF1F}"/>
              </a:ext>
            </a:extLst>
          </p:cNvPr>
          <p:cNvSpPr/>
          <p:nvPr/>
        </p:nvSpPr>
        <p:spPr>
          <a:xfrm>
            <a:off x="5435600" y="2438400"/>
            <a:ext cx="345440" cy="335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9055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1803A-1CF9-4861-9449-93C42C33F00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WEALTH </a:t>
            </a:r>
            <a:r>
              <a:rPr lang="en-US" sz="4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IN FINANCIAL </a:t>
            </a:r>
            <a:r>
              <a:rPr lang="en-US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42020-2286-418E-B788-7971D93D7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6425"/>
            <a:ext cx="10515600" cy="4351338"/>
          </a:xfr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4400" b="1" i="1" dirty="0">
                <a:solidFill>
                  <a:srgbClr val="FF0000"/>
                </a:solidFill>
              </a:rPr>
              <a:t>2) </a:t>
            </a:r>
            <a:r>
              <a:rPr lang="en-IN" sz="4400" b="1" i="1" u="sng" dirty="0">
                <a:solidFill>
                  <a:srgbClr val="FF0000"/>
                </a:solidFill>
              </a:rPr>
              <a:t>Transition Stage</a:t>
            </a:r>
            <a:r>
              <a:rPr lang="en-IN" dirty="0"/>
              <a:t>:- At this stage, when </a:t>
            </a:r>
            <a:r>
              <a:rPr lang="en-IN" b="1" i="1" dirty="0">
                <a:solidFill>
                  <a:schemeClr val="accent1">
                    <a:lumMod val="75000"/>
                  </a:schemeClr>
                </a:solidFill>
              </a:rPr>
              <a:t>financial goals are approaching, Investors still earn incomes but have also draw on their earnings.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>
                <a:solidFill>
                  <a:srgbClr val="C00000"/>
                </a:solidFill>
              </a:rPr>
              <a:t>For example</a:t>
            </a:r>
            <a:r>
              <a:rPr lang="en-IN" dirty="0"/>
              <a:t>:- </a:t>
            </a:r>
            <a:r>
              <a:rPr lang="en-IN" b="1" i="1" dirty="0">
                <a:solidFill>
                  <a:schemeClr val="accent2">
                    <a:lumMod val="75000"/>
                  </a:schemeClr>
                </a:solidFill>
              </a:rPr>
              <a:t>House to be purchased, Children’s higher education/marriage approaching etc.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dirty="0">
                <a:solidFill>
                  <a:srgbClr val="92D050"/>
                </a:solidFill>
              </a:rPr>
              <a:t>Investors </a:t>
            </a:r>
            <a:r>
              <a:rPr lang="en-IN" b="1" i="1" u="sng" dirty="0">
                <a:solidFill>
                  <a:schemeClr val="accent6">
                    <a:lumMod val="75000"/>
                  </a:schemeClr>
                </a:solidFill>
              </a:rPr>
              <a:t>increase the proportion of their portfolio in Liquid assets </a:t>
            </a:r>
            <a:r>
              <a:rPr lang="en-IN" b="1" i="1" dirty="0">
                <a:solidFill>
                  <a:srgbClr val="92D050"/>
                </a:solidFill>
              </a:rPr>
              <a:t>viz. money in Bank, Liquid scheme etc.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dirty="0">
                <a:solidFill>
                  <a:srgbClr val="7030A0"/>
                </a:solidFill>
              </a:rPr>
              <a:t>Investors choose </a:t>
            </a:r>
            <a:r>
              <a:rPr lang="en-IN" b="1" i="1" u="sng" dirty="0">
                <a:solidFill>
                  <a:srgbClr val="7030A0"/>
                </a:solidFill>
              </a:rPr>
              <a:t>Balanced portfolios</a:t>
            </a:r>
            <a:r>
              <a:rPr lang="en-IN" b="1" i="1" dirty="0">
                <a:solidFill>
                  <a:srgbClr val="7030A0"/>
                </a:solidFill>
              </a:rPr>
              <a:t> that have both </a:t>
            </a:r>
            <a:r>
              <a:rPr lang="en-IN" b="1" i="1" u="sng" dirty="0">
                <a:solidFill>
                  <a:srgbClr val="FF0000"/>
                </a:solidFill>
              </a:rPr>
              <a:t>Debt &amp; Equity</a:t>
            </a:r>
            <a:r>
              <a:rPr lang="en-IN" b="1" i="1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F363019C-4173-4605-B27F-B444B9B13835}"/>
              </a:ext>
            </a:extLst>
          </p:cNvPr>
          <p:cNvSpPr/>
          <p:nvPr/>
        </p:nvSpPr>
        <p:spPr>
          <a:xfrm>
            <a:off x="5588000" y="1991360"/>
            <a:ext cx="436880" cy="5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6171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57057-A463-4477-B93E-D1510CC26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325563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WEALTH </a:t>
            </a:r>
            <a:r>
              <a:rPr lang="en-US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IN FINANCIAL 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</a:t>
            </a:r>
            <a:endParaRPr lang="en-I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7F5BF-B3A0-43D3-8C04-BB3246B20448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chemeClr val="accent6">
                    <a:lumMod val="75000"/>
                  </a:schemeClr>
                </a:solidFill>
              </a:rPr>
              <a:t>3) </a:t>
            </a:r>
            <a:r>
              <a:rPr lang="en-IN" sz="3600" b="1" i="1" u="sng" dirty="0">
                <a:solidFill>
                  <a:schemeClr val="accent6">
                    <a:lumMod val="75000"/>
                  </a:schemeClr>
                </a:solidFill>
              </a:rPr>
              <a:t>Inter-Generational Transfer</a:t>
            </a:r>
            <a:r>
              <a:rPr lang="en-IN" dirty="0"/>
              <a:t>:- During this phase , Investor starts thinking about </a:t>
            </a:r>
            <a:r>
              <a:rPr lang="en-IN" b="1" i="1" u="sng" dirty="0">
                <a:solidFill>
                  <a:schemeClr val="accent4">
                    <a:lumMod val="75000"/>
                  </a:schemeClr>
                </a:solidFill>
              </a:rPr>
              <a:t>orderly transfer of wealth to the next generation</a:t>
            </a:r>
            <a:r>
              <a:rPr lang="en-IN" dirty="0"/>
              <a:t>, in the event of death.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The Financial Planner can help the investor to understand various </a:t>
            </a:r>
            <a:r>
              <a:rPr lang="en-IN" b="1" i="1" u="sng" dirty="0">
                <a:solidFill>
                  <a:srgbClr val="00B0F0"/>
                </a:solidFill>
              </a:rPr>
              <a:t>inheritance and Tax Issues</a:t>
            </a:r>
            <a:r>
              <a:rPr lang="en-IN" dirty="0"/>
              <a:t>, </a:t>
            </a:r>
            <a:r>
              <a:rPr lang="en-IN" b="1" i="1" u="sng" dirty="0">
                <a:solidFill>
                  <a:srgbClr val="92D050"/>
                </a:solidFill>
              </a:rPr>
              <a:t>Help in preparing will and validating various documents</a:t>
            </a:r>
            <a:r>
              <a:rPr lang="en-IN" dirty="0"/>
              <a:t> &amp; </a:t>
            </a:r>
            <a:r>
              <a:rPr lang="en-IN" b="1" i="1" u="sng" dirty="0">
                <a:solidFill>
                  <a:srgbClr val="C00000"/>
                </a:solidFill>
              </a:rPr>
              <a:t>Structures related to assets and liabilities of the investor.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A3244A2D-BDB2-4D09-8ED8-F939F2DEDFE4}"/>
              </a:ext>
            </a:extLst>
          </p:cNvPr>
          <p:cNvSpPr/>
          <p:nvPr/>
        </p:nvSpPr>
        <p:spPr>
          <a:xfrm>
            <a:off x="5709920" y="1991360"/>
            <a:ext cx="508000" cy="477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3093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B64F1-2D28-467B-A5AA-83E480E5965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WEALTH CYCLE IN FINANCIAL PLANNING</a:t>
            </a:r>
            <a:endParaRPr lang="en-IN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C1C99-2BF7-44F4-8E75-FCCD7C2102A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6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rgbClr val="7030A0"/>
                </a:solidFill>
              </a:rPr>
              <a:t>4) </a:t>
            </a:r>
            <a:r>
              <a:rPr lang="en-IN" sz="3600" b="1" i="1" u="sng" dirty="0">
                <a:solidFill>
                  <a:srgbClr val="7030A0"/>
                </a:solidFill>
              </a:rPr>
              <a:t>Reaping Stage OR Distribution Stage</a:t>
            </a:r>
            <a:r>
              <a:rPr lang="en-IN" dirty="0"/>
              <a:t>:- When Investors </a:t>
            </a:r>
            <a:r>
              <a:rPr lang="en-IN" b="1" i="1" u="sng" dirty="0">
                <a:solidFill>
                  <a:schemeClr val="accent5">
                    <a:lumMod val="75000"/>
                  </a:schemeClr>
                </a:solidFill>
              </a:rPr>
              <a:t>need the income from their investment &amp; can not save further,</a:t>
            </a:r>
            <a:r>
              <a:rPr lang="en-IN" dirty="0"/>
              <a:t> They Reap the benefits of their savings.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b="1" i="1" u="sng" dirty="0">
                <a:solidFill>
                  <a:srgbClr val="C00000"/>
                </a:solidFill>
              </a:rPr>
              <a:t>They prefer debt investments and preserving of capital at this stage.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3C7DF6D-FB3B-4026-B3CF-EFEF17DE4B76}"/>
              </a:ext>
            </a:extLst>
          </p:cNvPr>
          <p:cNvSpPr/>
          <p:nvPr/>
        </p:nvSpPr>
        <p:spPr>
          <a:xfrm>
            <a:off x="5801360" y="2105977"/>
            <a:ext cx="457200" cy="447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6024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1D9BD-92E6-4A4B-8D2F-0A1EC6E998B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4800" u="sng" dirty="0">
                <a:latin typeface="Arial" panose="020B0604020202020204" pitchFamily="34" charset="0"/>
                <a:cs typeface="Arial" panose="020B0604020202020204" pitchFamily="34" charset="0"/>
              </a:rPr>
              <a:t>RISK PROFILING</a:t>
            </a:r>
            <a:endParaRPr lang="en-IN" sz="4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AB20C-EBB2-450A-B42D-975189546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sz="3200" b="1" i="1" u="sng" dirty="0">
                <a:solidFill>
                  <a:schemeClr val="accent1"/>
                </a:solidFill>
              </a:rPr>
              <a:t>MEANING</a:t>
            </a:r>
            <a:r>
              <a:rPr lang="en-US" dirty="0"/>
              <a:t>:         </a:t>
            </a:r>
            <a:r>
              <a:rPr lang="en-US" b="1" i="1" u="sng" dirty="0">
                <a:solidFill>
                  <a:srgbClr val="C00000"/>
                </a:solidFill>
              </a:rPr>
              <a:t>How much Risk one can tolerate? </a:t>
            </a:r>
          </a:p>
          <a:p>
            <a:pPr marL="2286000" lvl="5" indent="0">
              <a:buNone/>
            </a:pPr>
            <a:r>
              <a:rPr lang="en-US" sz="3200" dirty="0"/>
              <a:t>  </a:t>
            </a:r>
            <a:r>
              <a:rPr lang="en-US" sz="2800" i="1" dirty="0">
                <a:solidFill>
                  <a:schemeClr val="accent1"/>
                </a:solidFill>
              </a:rPr>
              <a:t>Which Depends on Risk taking Capacity</a:t>
            </a:r>
            <a:r>
              <a:rPr lang="en-US" sz="2800" dirty="0"/>
              <a:t>:-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US" sz="2800" dirty="0"/>
              <a:t> Income Stability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US" sz="2800" dirty="0"/>
              <a:t> Wealth Accumulated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US" sz="2800" dirty="0"/>
              <a:t> No. of Dependents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US" sz="2800" dirty="0"/>
              <a:t> Goals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US" sz="2800" dirty="0"/>
              <a:t> Investment Horizon (time to hold security).</a:t>
            </a:r>
          </a:p>
          <a:p>
            <a:pPr marL="457200" lvl="1" indent="0">
              <a:buNone/>
            </a:pPr>
            <a:r>
              <a:rPr lang="en-US" sz="3400" dirty="0"/>
              <a:t>THEREFORE, </a:t>
            </a:r>
            <a:r>
              <a:rPr lang="en-US" sz="3400" b="1" i="1" u="sng" dirty="0">
                <a:solidFill>
                  <a:srgbClr val="00B050"/>
                </a:solidFill>
              </a:rPr>
              <a:t>Risk Profiling is The Evaluation Process to Find out Individuals willingness to take risk.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This process defines The </a:t>
            </a:r>
            <a:r>
              <a:rPr lang="en-US" b="1" i="1" u="sng" dirty="0">
                <a:solidFill>
                  <a:srgbClr val="C00000"/>
                </a:solidFill>
              </a:rPr>
              <a:t>risk tolerance level of the investor</a:t>
            </a:r>
            <a:r>
              <a:rPr lang="en-US" i="1" dirty="0">
                <a:solidFill>
                  <a:srgbClr val="FFC000"/>
                </a:solidFill>
              </a:rPr>
              <a:t> </a:t>
            </a:r>
            <a:r>
              <a:rPr lang="en-US" dirty="0"/>
              <a:t>after taking into account the understanding &amp; acceptability of risk in different situations of life.</a:t>
            </a:r>
          </a:p>
          <a:p>
            <a:pPr marL="457200" lvl="1" indent="0">
              <a:buNone/>
            </a:pPr>
            <a:endParaRPr lang="en-IN" sz="3400" dirty="0"/>
          </a:p>
        </p:txBody>
      </p:sp>
    </p:spTree>
    <p:extLst>
      <p:ext uri="{BB962C8B-B14F-4D97-AF65-F5344CB8AC3E}">
        <p14:creationId xmlns:p14="http://schemas.microsoft.com/office/powerpoint/2010/main" val="1909312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5F537-1586-4C09-ABBE-A13282AA490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  <a:ln>
            <a:solidFill>
              <a:schemeClr val="accent6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4800" u="sng" dirty="0"/>
              <a:t>IMPORTANCE OF RISK PROFILING</a:t>
            </a:r>
            <a:endParaRPr lang="en-IN" sz="4800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F1E8F-615E-4527-A63C-90374D36C76C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 </a:t>
            </a:r>
            <a:r>
              <a:rPr lang="en-US" b="1" i="1" u="sng" dirty="0">
                <a:solidFill>
                  <a:schemeClr val="accent2">
                    <a:lumMod val="75000"/>
                  </a:schemeClr>
                </a:solidFill>
              </a:rPr>
              <a:t>Helps in understanding </a:t>
            </a:r>
            <a:r>
              <a:rPr lang="en-US" b="1" i="1" u="sng" dirty="0">
                <a:solidFill>
                  <a:srgbClr val="C00000"/>
                </a:solidFill>
              </a:rPr>
              <a:t>level of risk involved </a:t>
            </a:r>
            <a:r>
              <a:rPr lang="en-US" b="1" i="1" u="sng" dirty="0">
                <a:solidFill>
                  <a:schemeClr val="accent2">
                    <a:lumMod val="75000"/>
                  </a:schemeClr>
                </a:solidFill>
              </a:rPr>
              <a:t>in investments.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 </a:t>
            </a:r>
            <a:r>
              <a:rPr lang="en-US" b="1" i="1" u="sng" dirty="0">
                <a:solidFill>
                  <a:srgbClr val="00B050"/>
                </a:solidFill>
              </a:rPr>
              <a:t>Helps in Suitable Asset Allocation</a:t>
            </a:r>
            <a:r>
              <a:rPr lang="en-US" dirty="0"/>
              <a:t>:- Once an investor knows how much volatility they can handle, then only they can decide what Equity Allocation one should have &amp; in what funds.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i="1" u="sng" dirty="0">
                <a:solidFill>
                  <a:schemeClr val="accent4">
                    <a:lumMod val="75000"/>
                  </a:schemeClr>
                </a:solidFill>
              </a:rPr>
              <a:t>Helps Advisor in Proper Financial Planning</a:t>
            </a:r>
            <a:r>
              <a:rPr lang="en-US" dirty="0"/>
              <a:t>:- A Good Advisor will determine a </a:t>
            </a:r>
            <a:r>
              <a:rPr lang="en-US" i="1" dirty="0">
                <a:solidFill>
                  <a:srgbClr val="92D050"/>
                </a:solidFill>
              </a:rPr>
              <a:t>client’s emotional tolerance </a:t>
            </a:r>
            <a:r>
              <a:rPr lang="en-US" dirty="0"/>
              <a:t>for risk, their Financial Capacity for risk and a </a:t>
            </a:r>
            <a:r>
              <a:rPr lang="en-US" i="1" dirty="0">
                <a:solidFill>
                  <a:srgbClr val="7030A0"/>
                </a:solidFill>
              </a:rPr>
              <a:t>client’s perception of risk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42144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FFEBB-4C06-4B65-A233-EE29E18EB62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u="sng" dirty="0"/>
              <a:t>ASSET ALLOCATION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319EF-2292-47E6-85E2-844511B81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988040" cy="4940935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u="sng" dirty="0"/>
              <a:t>MEANING</a:t>
            </a:r>
            <a:r>
              <a:rPr lang="en-US" dirty="0"/>
              <a:t>:- Asset Allocation refers to </a:t>
            </a:r>
            <a:r>
              <a:rPr lang="en-US" b="1" i="1" u="sng" dirty="0">
                <a:solidFill>
                  <a:srgbClr val="00B050"/>
                </a:solidFill>
              </a:rPr>
              <a:t>Distributing Investors Investible Surplus</a:t>
            </a:r>
            <a:r>
              <a:rPr lang="en-US" dirty="0"/>
              <a:t>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across asset classes such as Equity, Debt, Gold, Real Estate or even Holding cash for that matter.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b="1" i="1" u="sng" dirty="0">
                <a:solidFill>
                  <a:schemeClr val="accent1"/>
                </a:solidFill>
              </a:rPr>
              <a:t>Putting your money to work in best possible way</a:t>
            </a:r>
            <a:r>
              <a:rPr lang="en-US" i="1" dirty="0">
                <a:solidFill>
                  <a:schemeClr val="accent1"/>
                </a:solidFill>
              </a:rPr>
              <a:t> is Asset Allocation.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Asset Allocation depends on    </a:t>
            </a:r>
            <a:r>
              <a:rPr lang="en-US" u="sng" dirty="0">
                <a:solidFill>
                  <a:srgbClr val="C00000"/>
                </a:solidFill>
              </a:rPr>
              <a:t>Risk Profile</a:t>
            </a:r>
            <a:r>
              <a:rPr lang="en-US" dirty="0"/>
              <a:t>    </a:t>
            </a:r>
            <a:r>
              <a:rPr lang="en-US" u="sng" dirty="0">
                <a:solidFill>
                  <a:srgbClr val="00B050"/>
                </a:solidFill>
              </a:rPr>
              <a:t>Goals</a:t>
            </a:r>
            <a:r>
              <a:rPr lang="en-US" dirty="0"/>
              <a:t>    </a:t>
            </a:r>
            <a:r>
              <a:rPr lang="en-US" u="sng" dirty="0">
                <a:solidFill>
                  <a:srgbClr val="002060"/>
                </a:solidFill>
              </a:rPr>
              <a:t>Investment Horizon</a:t>
            </a:r>
            <a:r>
              <a:rPr lang="en-US" dirty="0"/>
              <a:t>.</a:t>
            </a:r>
            <a:endParaRPr lang="en-IN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5D6727C-D87C-451F-8C29-D2FF79A3E12D}"/>
              </a:ext>
            </a:extLst>
          </p:cNvPr>
          <p:cNvSpPr/>
          <p:nvPr/>
        </p:nvSpPr>
        <p:spPr>
          <a:xfrm>
            <a:off x="5440680" y="3799840"/>
            <a:ext cx="193040" cy="142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90BF6ED-0CE2-49FA-97A0-7DE0568440A5}"/>
              </a:ext>
            </a:extLst>
          </p:cNvPr>
          <p:cNvSpPr/>
          <p:nvPr/>
        </p:nvSpPr>
        <p:spPr>
          <a:xfrm>
            <a:off x="7360920" y="3799840"/>
            <a:ext cx="193040" cy="142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17FFB376-463C-4A0C-BD19-0B5EF65931F4}"/>
              </a:ext>
            </a:extLst>
          </p:cNvPr>
          <p:cNvSpPr/>
          <p:nvPr/>
        </p:nvSpPr>
        <p:spPr>
          <a:xfrm>
            <a:off x="8458200" y="3799840"/>
            <a:ext cx="193040" cy="142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1AEF2EBA-6EFD-4D89-B6AE-C534E6A29CA3}"/>
              </a:ext>
            </a:extLst>
          </p:cNvPr>
          <p:cNvSpPr/>
          <p:nvPr/>
        </p:nvSpPr>
        <p:spPr>
          <a:xfrm>
            <a:off x="4201160" y="4176395"/>
            <a:ext cx="2479040" cy="231648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</a:t>
            </a:r>
            <a:r>
              <a:rPr lang="en-US" dirty="0">
                <a:solidFill>
                  <a:srgbClr val="FF0000"/>
                </a:solidFill>
              </a:rPr>
              <a:t>Equity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                   40% 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Debt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30%</a:t>
            </a:r>
            <a:endParaRPr lang="en-IN" dirty="0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4C50626-C2FF-41F2-B018-C517A158C59E}"/>
              </a:ext>
            </a:extLst>
          </p:cNvPr>
          <p:cNvCxnSpPr>
            <a:cxnSpLocks/>
          </p:cNvCxnSpPr>
          <p:nvPr/>
        </p:nvCxnSpPr>
        <p:spPr>
          <a:xfrm>
            <a:off x="4892040" y="4296091"/>
            <a:ext cx="1315720" cy="194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6CD22B-19E3-4A95-89A7-AA5CDA2D36A4}"/>
              </a:ext>
            </a:extLst>
          </p:cNvPr>
          <p:cNvCxnSpPr>
            <a:cxnSpLocks/>
          </p:cNvCxnSpPr>
          <p:nvPr/>
        </p:nvCxnSpPr>
        <p:spPr>
          <a:xfrm flipV="1">
            <a:off x="5278120" y="4236244"/>
            <a:ext cx="533400" cy="785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BCA4A98-E99D-4A40-B804-5856F79F4696}"/>
              </a:ext>
            </a:extLst>
          </p:cNvPr>
          <p:cNvCxnSpPr>
            <a:cxnSpLocks/>
          </p:cNvCxnSpPr>
          <p:nvPr/>
        </p:nvCxnSpPr>
        <p:spPr>
          <a:xfrm flipV="1">
            <a:off x="4429760" y="5021266"/>
            <a:ext cx="848360" cy="9542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A027813-65BF-4888-AAE5-6E5EF2FF5ABB}"/>
              </a:ext>
            </a:extLst>
          </p:cNvPr>
          <p:cNvCxnSpPr>
            <a:cxnSpLocks/>
          </p:cNvCxnSpPr>
          <p:nvPr/>
        </p:nvCxnSpPr>
        <p:spPr>
          <a:xfrm flipH="1" flipV="1">
            <a:off x="4358640" y="4758537"/>
            <a:ext cx="985520" cy="186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6FB37AE-8D4F-4DB1-9350-A65116C8CE56}"/>
              </a:ext>
            </a:extLst>
          </p:cNvPr>
          <p:cNvSpPr txBox="1"/>
          <p:nvPr/>
        </p:nvSpPr>
        <p:spPr>
          <a:xfrm>
            <a:off x="4282440" y="4926568"/>
            <a:ext cx="65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Real Estate</a:t>
            </a:r>
          </a:p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20%</a:t>
            </a:r>
            <a:endParaRPr lang="en-IN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A8DC567-885B-4020-84C0-56B9859A7C3E}"/>
              </a:ext>
            </a:extLst>
          </p:cNvPr>
          <p:cNvSpPr txBox="1"/>
          <p:nvPr/>
        </p:nvSpPr>
        <p:spPr>
          <a:xfrm>
            <a:off x="4625340" y="4437979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Gold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5%</a:t>
            </a:r>
            <a:endParaRPr lang="en-IN" sz="1200" b="1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1343C5-1ECF-492B-AF11-93648D9E57B4}"/>
              </a:ext>
            </a:extLst>
          </p:cNvPr>
          <p:cNvSpPr txBox="1"/>
          <p:nvPr/>
        </p:nvSpPr>
        <p:spPr>
          <a:xfrm>
            <a:off x="5151120" y="428479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Cash 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5%</a:t>
            </a:r>
            <a:endParaRPr lang="en-IN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8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70C5D-D362-4252-AC00-CF7F692B357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4800" u="sng" dirty="0">
                <a:latin typeface="Arial" panose="020B0604020202020204" pitchFamily="34" charset="0"/>
                <a:cs typeface="Arial" panose="020B0604020202020204" pitchFamily="34" charset="0"/>
              </a:rPr>
              <a:t>FINANCIAL PLANNING</a:t>
            </a:r>
            <a:endParaRPr lang="en-IN" sz="4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07ED9-CEF2-4D44-AAE7-F14880580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7075"/>
          </a:xfrm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3200" b="1" i="1" u="sng" dirty="0"/>
              <a:t>MEANING</a:t>
            </a:r>
            <a:r>
              <a:rPr lang="en-US" dirty="0"/>
              <a:t>:- </a:t>
            </a:r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Financial planning is a </a:t>
            </a:r>
            <a:r>
              <a:rPr lang="en-US" sz="2400" b="1" i="1" u="sng" strike="noStrike" dirty="0">
                <a:solidFill>
                  <a:srgbClr val="00B050"/>
                </a:solidFill>
                <a:effectLst/>
                <a:latin typeface="Roboto"/>
              </a:rPr>
              <a:t>holistic exercise </a:t>
            </a:r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to evaluate your </a:t>
            </a:r>
            <a:r>
              <a:rPr lang="en-US" sz="2400" b="1" i="1" u="sng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Roboto"/>
              </a:rPr>
              <a:t>current and future financial standing </a:t>
            </a:r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and thereby enabling you to achieve all your goals in a systematic manner.</a:t>
            </a:r>
          </a:p>
          <a:p>
            <a:pPr marL="0" indent="0" algn="l">
              <a:buNone/>
            </a:pPr>
            <a:endParaRPr lang="en-US" sz="2400" b="0" i="0" u="none" strike="noStrike" dirty="0">
              <a:solidFill>
                <a:srgbClr val="333333"/>
              </a:solidFill>
              <a:effectLst/>
              <a:latin typeface="Roboto"/>
            </a:endParaRPr>
          </a:p>
          <a:p>
            <a:pPr algn="l"/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 It </a:t>
            </a:r>
            <a:r>
              <a:rPr lang="en-US" sz="2400" b="1" i="1" u="sng" strike="noStrike" dirty="0">
                <a:solidFill>
                  <a:schemeClr val="accent2"/>
                </a:solidFill>
                <a:effectLst/>
                <a:latin typeface="Roboto"/>
              </a:rPr>
              <a:t>creates a road-map</a:t>
            </a:r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 and </a:t>
            </a:r>
            <a:r>
              <a:rPr lang="en-US" sz="2400" b="1" i="1" u="none" strike="noStrike" dirty="0">
                <a:solidFill>
                  <a:srgbClr val="C00000"/>
                </a:solidFill>
                <a:effectLst/>
                <a:latin typeface="Roboto"/>
              </a:rPr>
              <a:t>equips you to meet all your life's expenses – both the expected and unexpected.</a:t>
            </a:r>
          </a:p>
          <a:p>
            <a:pPr algn="l"/>
            <a:endParaRPr lang="en-US" sz="2400" b="1" i="1" u="none" strike="noStrike" dirty="0">
              <a:solidFill>
                <a:srgbClr val="C00000"/>
              </a:solidFill>
              <a:effectLst/>
              <a:latin typeface="Roboto"/>
            </a:endParaRPr>
          </a:p>
          <a:p>
            <a:pPr algn="l"/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Financial planning includes </a:t>
            </a:r>
            <a:r>
              <a:rPr lang="en-US" sz="2400" b="1" i="1" u="sng" strike="noStrike" dirty="0">
                <a:solidFill>
                  <a:srgbClr val="FFC000"/>
                </a:solidFill>
                <a:effectLst/>
                <a:latin typeface="Roboto"/>
              </a:rPr>
              <a:t>budgeting your expenses</a:t>
            </a:r>
            <a:r>
              <a:rPr lang="en-US" sz="2400" b="0" i="0" u="none" strike="noStrike" dirty="0">
                <a:solidFill>
                  <a:srgbClr val="333333"/>
                </a:solidFill>
                <a:effectLst/>
                <a:latin typeface="Roboto"/>
              </a:rPr>
              <a:t>, </a:t>
            </a:r>
            <a:r>
              <a:rPr lang="en-US" sz="24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Roboto"/>
              </a:rPr>
              <a:t>investing in right assets, setting SMART goals, </a:t>
            </a:r>
            <a:r>
              <a:rPr lang="en-US" sz="2400" b="1" i="1" u="sng" strike="noStrike" dirty="0">
                <a:solidFill>
                  <a:srgbClr val="FF0000"/>
                </a:solidFill>
                <a:effectLst/>
                <a:latin typeface="Roboto"/>
              </a:rPr>
              <a:t>selecting right asset allocation</a:t>
            </a:r>
            <a:r>
              <a:rPr lang="en-US" sz="24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Roboto"/>
              </a:rPr>
              <a:t>, creating a retirement plan and more.</a:t>
            </a:r>
          </a:p>
          <a:p>
            <a:pPr>
              <a:buFont typeface="Wingdings" panose="05000000000000000000" pitchFamily="2" charset="2"/>
              <a:buChar char="q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0622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3509E-7E38-409E-A848-09BE1290162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BENEFITS OF PROPER ASSET ALLOCATION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1D33B-3B17-430E-B01F-45FD3687D75F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arenR"/>
            </a:pPr>
            <a:r>
              <a:rPr lang="en-US" sz="3600" b="1" i="1" u="sng" dirty="0">
                <a:solidFill>
                  <a:srgbClr val="C00000"/>
                </a:solidFill>
              </a:rPr>
              <a:t>Optimal Return</a:t>
            </a:r>
            <a:r>
              <a:rPr lang="en-US" dirty="0"/>
              <a:t>:- Proper Asset Allocation will help Investor determine how much return they can expect on their investments on the basis of investment risk taking capacity.</a:t>
            </a:r>
          </a:p>
          <a:p>
            <a:pPr marL="742950" indent="-742950">
              <a:buFont typeface="+mj-lt"/>
              <a:buAutoNum type="arabicParenR"/>
            </a:pPr>
            <a:r>
              <a:rPr lang="en-US" sz="3600" b="1" i="1" u="sng" dirty="0">
                <a:solidFill>
                  <a:srgbClr val="00B050"/>
                </a:solidFill>
              </a:rPr>
              <a:t>Risk Minimization</a:t>
            </a:r>
            <a:r>
              <a:rPr lang="en-US" dirty="0"/>
              <a:t>:- Learning from </a:t>
            </a:r>
            <a:r>
              <a:rPr lang="en-US" b="1" i="1" u="sng" dirty="0">
                <a:solidFill>
                  <a:srgbClr val="7030A0"/>
                </a:solidFill>
              </a:rPr>
              <a:t>past experiences</a:t>
            </a:r>
            <a:r>
              <a:rPr lang="en-US" dirty="0"/>
              <a:t> is good, it is significant to follow a proper asset allocation in order to achieve the financial goals. This helps in minimize risk on their investments.</a:t>
            </a:r>
          </a:p>
          <a:p>
            <a:pPr marL="742950" indent="-742950">
              <a:buFont typeface="+mj-lt"/>
              <a:buAutoNum type="arabicParenR"/>
            </a:pPr>
            <a:r>
              <a:rPr lang="en-US" sz="3600" b="1" i="1" u="sng" dirty="0">
                <a:solidFill>
                  <a:schemeClr val="accent2">
                    <a:lumMod val="50000"/>
                  </a:schemeClr>
                </a:solidFill>
              </a:rPr>
              <a:t>Help Investments Align as per time Horizon</a:t>
            </a:r>
            <a:r>
              <a:rPr lang="en-US" dirty="0"/>
              <a:t>:- Time Horizon will determine </a:t>
            </a:r>
            <a:r>
              <a:rPr lang="en-US" b="1" i="1" u="sng" dirty="0">
                <a:solidFill>
                  <a:schemeClr val="accent4">
                    <a:lumMod val="50000"/>
                  </a:schemeClr>
                </a:solidFill>
              </a:rPr>
              <a:t>in which asset class to invest a major portion </a:t>
            </a:r>
            <a:r>
              <a:rPr lang="en-US" dirty="0"/>
              <a:t>of the investible surplus &amp; </a:t>
            </a:r>
            <a:r>
              <a:rPr lang="en-US" b="1" i="1" u="sng" dirty="0">
                <a:solidFill>
                  <a:srgbClr val="92D050"/>
                </a:solidFill>
              </a:rPr>
              <a:t>correct mix of Equity, Debt, Gold &amp; Real Estate etc.</a:t>
            </a:r>
            <a:endParaRPr lang="en-IN" b="1" i="1" u="sng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3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FB052-0994-4185-A3C1-065C331E88A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BENEFITS OF PROPER ASSET ALLOCATION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080CE-6C5B-4C1D-A47E-7354594B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4295"/>
          </a:xfrm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4)</a:t>
            </a:r>
            <a:r>
              <a:rPr lang="en-US" sz="3600" dirty="0"/>
              <a:t> </a:t>
            </a:r>
            <a:r>
              <a:rPr lang="en-US" sz="3600" b="1" i="1" u="sng" dirty="0">
                <a:solidFill>
                  <a:srgbClr val="FF0000"/>
                </a:solidFill>
              </a:rPr>
              <a:t>Minimize Taxes</a:t>
            </a:r>
            <a:r>
              <a:rPr lang="en-US" sz="3600" dirty="0"/>
              <a:t>:- </a:t>
            </a:r>
            <a:r>
              <a:rPr lang="en-US" dirty="0"/>
              <a:t>Proper Asset Allocation will not only help in determining the right asset class, but also the right investment product which will help to minimize taxes.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solidFill>
                  <a:schemeClr val="accent1"/>
                </a:solidFill>
              </a:rPr>
              <a:t>5)</a:t>
            </a:r>
            <a:r>
              <a:rPr lang="en-US" sz="3600" dirty="0"/>
              <a:t> </a:t>
            </a:r>
            <a:r>
              <a:rPr lang="en-US" sz="3600" b="1" i="1" u="sng" dirty="0">
                <a:solidFill>
                  <a:schemeClr val="accent1"/>
                </a:solidFill>
              </a:rPr>
              <a:t>Adequate Liquidity</a:t>
            </a:r>
            <a:r>
              <a:rPr lang="en-US" sz="3600" dirty="0"/>
              <a:t>:- </a:t>
            </a:r>
            <a:r>
              <a:rPr lang="en-US" dirty="0"/>
              <a:t>Prudent Asset Allocation will make sure that you have sufficient liquidity to pay for the financial goals as &amp; when required.</a:t>
            </a:r>
            <a:r>
              <a:rPr lang="en-US" sz="3600" dirty="0"/>
              <a:t> 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373273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6D674-1241-4F2F-9277-A4696318C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325563"/>
          </a:xfrm>
          <a:solidFill>
            <a:srgbClr val="00B0F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5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CONTINGENCY FUNDS</a:t>
            </a:r>
            <a:endParaRPr lang="en-IN" sz="5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04518-7B80-40C9-9517-669A52338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9625"/>
            <a:ext cx="10515600" cy="3884295"/>
          </a:xfrm>
          <a:ln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dirty="0"/>
              <a:t>			</a:t>
            </a:r>
            <a:r>
              <a:rPr lang="en-US" sz="4000" dirty="0"/>
              <a:t>An Individual may have a robust financial plan for his future but emergencies of </a:t>
            </a:r>
            <a:r>
              <a:rPr lang="en-US" sz="4000" b="1" i="1" u="sng" dirty="0">
                <a:solidFill>
                  <a:schemeClr val="accent2">
                    <a:lumMod val="50000"/>
                  </a:schemeClr>
                </a:solidFill>
              </a:rPr>
              <a:t>unforeseen nature</a:t>
            </a:r>
            <a:r>
              <a:rPr lang="en-US" sz="4000" dirty="0"/>
              <a:t> may come in without any prior warning. Therefore, one of the most important part of financial planning is the </a:t>
            </a:r>
            <a:r>
              <a:rPr lang="en-US" sz="4000" b="1" i="1" u="sng" dirty="0">
                <a:solidFill>
                  <a:srgbClr val="00B050"/>
                </a:solidFill>
              </a:rPr>
              <a:t>maintenance of Contingency Fund / Emergency Fund.</a:t>
            </a:r>
            <a:endParaRPr lang="en-IN" sz="40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39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8D436-B1E3-4A2B-98E5-0DB49D5A9B0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b="1" u="sng" dirty="0"/>
              <a:t>IMPORTANCE OF MAINTAINING A CONTINGENCY FUND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E4AAC-96A1-4EB7-BA4A-4FAC63CDB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marL="2286000" lvl="5" indent="0">
              <a:buNone/>
            </a:pPr>
            <a:r>
              <a:rPr lang="en-US" sz="4000" dirty="0"/>
              <a:t>Emergencies in the form of an </a:t>
            </a:r>
          </a:p>
          <a:p>
            <a:pPr marL="0" indent="0">
              <a:buNone/>
            </a:pPr>
            <a:r>
              <a:rPr lang="en-US" sz="4000" dirty="0"/>
              <a:t>Accident , Death, Loss of Job, Loss in Business, Medical Conditions etc. can strike anyone at anytime. THEREFORE, Contingency Fund is very important to be kept aside.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 So </a:t>
            </a:r>
            <a:r>
              <a:rPr lang="en-US" sz="4000" u="sng" dirty="0">
                <a:solidFill>
                  <a:srgbClr val="C00000"/>
                </a:solidFill>
              </a:rPr>
              <a:t>Returns are secondary </a:t>
            </a:r>
            <a:r>
              <a:rPr lang="en-US" sz="4000" dirty="0"/>
              <a:t>and therefore one should make a sensible decision while building a contingency reserve.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 </a:t>
            </a:r>
            <a:r>
              <a:rPr lang="en-US" sz="4000" dirty="0">
                <a:solidFill>
                  <a:srgbClr val="00B050"/>
                </a:solidFill>
              </a:rPr>
              <a:t>In case of any urgency, Money should be Available for use within 24 to 48 Hours</a:t>
            </a:r>
            <a:r>
              <a:rPr lang="en-US" sz="4000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 e.g.:- Cash in Bank, Fixed Deposits, Liquid Funds etc.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602631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EC52-6C17-414E-9710-67E4924B8E3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5400" b="1" i="1" u="sng" dirty="0"/>
              <a:t>FEATURES OF CONTINGENCY FUNDS</a:t>
            </a:r>
            <a:endParaRPr lang="en-IN" sz="54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2A876-E8B9-439B-9ED1-ACCA465BC705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4000" b="1" i="1" u="sng" dirty="0">
                <a:solidFill>
                  <a:srgbClr val="FF0000"/>
                </a:solidFill>
              </a:rPr>
              <a:t>Liquidity</a:t>
            </a:r>
            <a:r>
              <a:rPr lang="en-US" dirty="0"/>
              <a:t>:- Since </a:t>
            </a:r>
            <a:r>
              <a:rPr lang="en-US" b="1" i="1" u="sng" dirty="0">
                <a:solidFill>
                  <a:srgbClr val="0070C0"/>
                </a:solidFill>
              </a:rPr>
              <a:t>emergencies occur suddenly</a:t>
            </a:r>
            <a:r>
              <a:rPr lang="en-US" dirty="0"/>
              <a:t> without prior notice, one can never know when one will need the money. Thus, liquidity is the most essential feature of a contingency fund.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4000" b="1" i="1" u="sng" dirty="0">
                <a:solidFill>
                  <a:schemeClr val="accent1"/>
                </a:solidFill>
              </a:rPr>
              <a:t>Individual’s comfort level</a:t>
            </a:r>
            <a:r>
              <a:rPr lang="en-US" dirty="0"/>
              <a:t>:- Contingency fund usually depends on the individual’s comfort level but the general rule is that it should be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at least equal to Six months expenses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4000" b="1" i="1" u="sng" dirty="0">
                <a:solidFill>
                  <a:srgbClr val="00B050"/>
                </a:solidFill>
              </a:rPr>
              <a:t>Dependents &amp; Earning members in a Family</a:t>
            </a:r>
            <a:r>
              <a:rPr lang="en-US" dirty="0"/>
              <a:t>:- Contingency fund usually goes up with more number of dependents &amp; goes down with more number of earning members in a family.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1111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8AB3A-3D15-4693-B1BD-0A42B1FA302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en-US" sz="4800" b="1" i="1" u="sng" dirty="0">
                <a:solidFill>
                  <a:srgbClr val="FF0000"/>
                </a:solidFill>
              </a:rPr>
              <a:t>KIND OF EXPENSES COVERED IN CONTINGENCY PLANNING</a:t>
            </a:r>
            <a:endParaRPr lang="en-IN" sz="4800" b="1" i="1" u="sng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65D41C3-9490-4B5B-83CC-A0E6EB3651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71079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1091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288E-3939-4986-BAEA-E40F3D925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EXAMPLES ON CONTINGENCY FUNDS</a:t>
            </a:r>
            <a:endParaRPr lang="en-IN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BC348-C4B7-4230-852E-590BC13A9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EXAMPLE 1</a:t>
            </a:r>
            <a:r>
              <a:rPr lang="en-US" dirty="0"/>
              <a:t>:-  Ms. Riya is a Government Employee and has a very stable career. Her monthly expenses are:</a:t>
            </a:r>
          </a:p>
          <a:p>
            <a:pPr marL="0" indent="0">
              <a:buNone/>
            </a:pPr>
            <a:r>
              <a:rPr lang="en-US" dirty="0"/>
              <a:t>			Household = ₹ 25000</a:t>
            </a:r>
          </a:p>
          <a:p>
            <a:pPr marL="0" indent="0">
              <a:buNone/>
            </a:pPr>
            <a:r>
              <a:rPr lang="en-US" dirty="0"/>
              <a:t>			Lifestyle      = ₹ 10000</a:t>
            </a:r>
          </a:p>
          <a:p>
            <a:pPr marL="0" indent="0">
              <a:buNone/>
            </a:pPr>
            <a:r>
              <a:rPr lang="en-US" dirty="0"/>
              <a:t>			Medical      =    ₹ 5000</a:t>
            </a:r>
          </a:p>
          <a:p>
            <a:pPr marL="0" indent="0">
              <a:buNone/>
            </a:pPr>
            <a:r>
              <a:rPr lang="en-US" dirty="0"/>
              <a:t>			Children School Fees = ₹ 2500</a:t>
            </a:r>
          </a:p>
          <a:p>
            <a:pPr marL="0" indent="0">
              <a:buNone/>
            </a:pPr>
            <a:r>
              <a:rPr lang="en-US" dirty="0"/>
              <a:t>			EMI 		= ₹ 12500</a:t>
            </a:r>
          </a:p>
          <a:p>
            <a:pPr marL="0" indent="0">
              <a:buNone/>
            </a:pPr>
            <a:r>
              <a:rPr lang="en-US" dirty="0"/>
              <a:t>  How many months of contingency reserve should she maintain and    </a:t>
            </a:r>
          </a:p>
          <a:p>
            <a:pPr marL="0" indent="0">
              <a:buNone/>
            </a:pPr>
            <a:r>
              <a:rPr lang="en-US" dirty="0"/>
              <a:t>  what should be the amount of her contingency reserve 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23260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03740-59AB-43CA-8DC0-2549E29E2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D47C6-EF15-4D3D-9943-8E66F9E75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80" y="254000"/>
            <a:ext cx="11877040" cy="540512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Answer</a:t>
            </a:r>
            <a:r>
              <a:rPr lang="en-US" dirty="0"/>
              <a:t>:- Ms. Riya Should Maintain at least 6 months of contingency reserve amount i.e. </a:t>
            </a:r>
          </a:p>
          <a:p>
            <a:pPr marL="0" indent="0">
              <a:buNone/>
            </a:pPr>
            <a:r>
              <a:rPr lang="en-US" dirty="0"/>
              <a:t>			Household 		   =  ₹ 25000</a:t>
            </a:r>
          </a:p>
          <a:p>
            <a:pPr marL="0" indent="0">
              <a:buNone/>
            </a:pPr>
            <a:r>
              <a:rPr lang="en-US" dirty="0"/>
              <a:t>			Lifestyle     		   =  ₹ 10000</a:t>
            </a:r>
          </a:p>
          <a:p>
            <a:pPr marL="0" indent="0">
              <a:buNone/>
            </a:pPr>
            <a:r>
              <a:rPr lang="en-US" dirty="0"/>
              <a:t>			Medical    	               =  ₹   5000</a:t>
            </a:r>
          </a:p>
          <a:p>
            <a:pPr marL="0" indent="0">
              <a:buNone/>
            </a:pPr>
            <a:r>
              <a:rPr lang="en-US" dirty="0"/>
              <a:t>			Children School Fees   =  ₹   2500</a:t>
            </a:r>
          </a:p>
          <a:p>
            <a:pPr marL="0" indent="0">
              <a:buNone/>
            </a:pPr>
            <a:r>
              <a:rPr lang="en-US" dirty="0"/>
              <a:t>			EMI 			    = ₹ 12500</a:t>
            </a:r>
          </a:p>
          <a:p>
            <a:pPr marL="0" indent="0">
              <a:buNone/>
            </a:pPr>
            <a:r>
              <a:rPr lang="en-US" dirty="0"/>
              <a:t>				TOTAL		    = ₹ 55000</a:t>
            </a:r>
          </a:p>
          <a:p>
            <a:pPr marL="1371600" lvl="3" indent="0">
              <a:buNone/>
            </a:pPr>
            <a:r>
              <a:rPr lang="en-US" sz="2400" dirty="0">
                <a:solidFill>
                  <a:srgbClr val="00B0F0"/>
                </a:solidFill>
              </a:rPr>
              <a:t>Therefore, for 6 months amount of contingency reserve = ₹ 55000 x 6 months = ₹ 330000.</a:t>
            </a:r>
          </a:p>
          <a:p>
            <a:pPr marL="1371600" lvl="3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Since Ms. Riya has a very stable career &amp; her job is quite secured being a government employee</a:t>
            </a:r>
            <a:r>
              <a:rPr lang="en-US" sz="2400" dirty="0"/>
              <a:t>.</a:t>
            </a:r>
          </a:p>
          <a:p>
            <a:pPr marL="1371600" lvl="3" indent="0">
              <a:buNone/>
            </a:pPr>
            <a:r>
              <a:rPr lang="en-US" sz="2400" dirty="0">
                <a:solidFill>
                  <a:srgbClr val="00B050"/>
                </a:solidFill>
              </a:rPr>
              <a:t>6 months of Contingency reserve should be sufficient to take care of her Emergencies.</a:t>
            </a:r>
          </a:p>
          <a:p>
            <a:pPr marL="0" indent="0">
              <a:buNone/>
            </a:pPr>
            <a:r>
              <a:rPr lang="en-US" sz="2000" dirty="0"/>
              <a:t>		</a:t>
            </a:r>
            <a:endParaRPr lang="en-IN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B7B754-B934-4AE3-997D-259A1B98D17A}"/>
              </a:ext>
            </a:extLst>
          </p:cNvPr>
          <p:cNvCxnSpPr/>
          <p:nvPr/>
        </p:nvCxnSpPr>
        <p:spPr>
          <a:xfrm>
            <a:off x="6096000" y="3200400"/>
            <a:ext cx="1513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201ED5-13D9-4C0D-A0C1-268B1A44B438}"/>
              </a:ext>
            </a:extLst>
          </p:cNvPr>
          <p:cNvCxnSpPr/>
          <p:nvPr/>
        </p:nvCxnSpPr>
        <p:spPr>
          <a:xfrm>
            <a:off x="6654800" y="53441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D7832A-66DC-457B-A86B-D7F23AC3336D}"/>
              </a:ext>
            </a:extLst>
          </p:cNvPr>
          <p:cNvCxnSpPr/>
          <p:nvPr/>
        </p:nvCxnSpPr>
        <p:spPr>
          <a:xfrm>
            <a:off x="6146800" y="3657600"/>
            <a:ext cx="141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E71B03-551F-49DE-A65A-A844451E2CF4}"/>
              </a:ext>
            </a:extLst>
          </p:cNvPr>
          <p:cNvCxnSpPr/>
          <p:nvPr/>
        </p:nvCxnSpPr>
        <p:spPr>
          <a:xfrm>
            <a:off x="6146800" y="3566160"/>
            <a:ext cx="141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DCA9EA7-5E22-410C-849B-BDEFC6C138E7}"/>
              </a:ext>
            </a:extLst>
          </p:cNvPr>
          <p:cNvSpPr/>
          <p:nvPr/>
        </p:nvSpPr>
        <p:spPr>
          <a:xfrm>
            <a:off x="1127760" y="680404"/>
            <a:ext cx="335280" cy="223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4264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18748-9D23-4FC1-B6F2-440784D02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085"/>
            <a:ext cx="10515600" cy="193675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u="sng" dirty="0"/>
              <a:t>EXAMPLE 2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4F01B-B01B-48E5-92FA-BD2F66F31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5" y="610235"/>
            <a:ext cx="10515600" cy="527621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EXAMPLE 2:-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/>
              <a:t>Mr. John is an IT consultant and his career is highly dependent on   India</a:t>
            </a:r>
            <a:r>
              <a:rPr lang="en-IN" dirty="0"/>
              <a:t>’s Economy. In a Booming economy his income doubles while in a weak economy , it is vulnerable. His monthly expenses are:-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Households = ₹ 10000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Lifestyle	=   ₹ 5000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Medical	= ₹ 15000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Travel		= ₹ 10000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 </a:t>
            </a:r>
            <a:r>
              <a:rPr lang="en-IN" dirty="0"/>
              <a:t>How many months of Contingency reserve should he maintain and  what should be the amount of his Contingency reserve?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 </a:t>
            </a:r>
            <a:endParaRPr lang="en-IN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59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2167-FCCD-416D-A9C5-84D390FDF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600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2">
                    <a:lumMod val="50000"/>
                  </a:schemeClr>
                </a:solidFill>
              </a:rPr>
              <a:t>Answer</a:t>
            </a:r>
            <a:r>
              <a:rPr lang="en-US" dirty="0"/>
              <a:t>:-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1EFF4-21E2-47FC-8E58-C43299C03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7726"/>
            <a:ext cx="10515600" cy="5329237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Mr. John should maintain 2 years of Contingency Reserve amount i.e.:-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IN" dirty="0">
                <a:solidFill>
                  <a:srgbClr val="FF0000"/>
                </a:solidFill>
              </a:rPr>
              <a:t>Households = ₹ 10000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Lifestyle	=   ₹ 5000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Medical	= ₹ 15000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Travel		= ₹ 10000</a:t>
            </a:r>
          </a:p>
          <a:p>
            <a:pPr marL="0" indent="0">
              <a:buNone/>
            </a:pPr>
            <a:r>
              <a:rPr lang="en-IN" dirty="0">
                <a:solidFill>
                  <a:srgbClr val="FF0000"/>
                </a:solidFill>
              </a:rPr>
              <a:t>		</a:t>
            </a:r>
            <a:r>
              <a:rPr lang="en-IN" b="1" dirty="0"/>
              <a:t>TOTAL		= ₹ 40000</a:t>
            </a:r>
          </a:p>
          <a:p>
            <a:pPr marL="0" indent="0">
              <a:buNone/>
            </a:pPr>
            <a:r>
              <a:rPr lang="en-IN" sz="2400" b="1" dirty="0"/>
              <a:t>Therefore</a:t>
            </a:r>
            <a:r>
              <a:rPr lang="en-IN" b="1" dirty="0"/>
              <a:t>, </a:t>
            </a:r>
            <a:r>
              <a:rPr lang="en-IN" sz="2400" dirty="0"/>
              <a:t>for 2 years i.e. for 24 months amount of Contingency Reserve = </a:t>
            </a:r>
            <a:r>
              <a:rPr lang="en-IN" b="1" dirty="0"/>
              <a:t>₹ 40000 x 24 months = ₹ 960000.</a:t>
            </a:r>
          </a:p>
          <a:p>
            <a:pPr marL="0" indent="0">
              <a:buNone/>
            </a:pPr>
            <a:r>
              <a:rPr lang="en-IN" sz="2400" dirty="0"/>
              <a:t>Since Mr. John income is highly uncertain and can also lead to low income in the case of a weak economy. He Requires to maintain 24 months of Contingency Reserve.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E852789-2357-4B43-BFE3-B9A75ACD946E}"/>
              </a:ext>
            </a:extLst>
          </p:cNvPr>
          <p:cNvSpPr/>
          <p:nvPr/>
        </p:nvSpPr>
        <p:spPr>
          <a:xfrm>
            <a:off x="2066925" y="1333500"/>
            <a:ext cx="46672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285E874-A617-4CDB-8BE5-878FF4A76CCB}"/>
              </a:ext>
            </a:extLst>
          </p:cNvPr>
          <p:cNvCxnSpPr/>
          <p:nvPr/>
        </p:nvCxnSpPr>
        <p:spPr>
          <a:xfrm>
            <a:off x="4657725" y="3543300"/>
            <a:ext cx="1438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501102C-39C2-4981-BF5B-51F21835389D}"/>
              </a:ext>
            </a:extLst>
          </p:cNvPr>
          <p:cNvCxnSpPr/>
          <p:nvPr/>
        </p:nvCxnSpPr>
        <p:spPr>
          <a:xfrm>
            <a:off x="4724400" y="3981450"/>
            <a:ext cx="1438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462EDB-0598-4A3B-9234-F61C169B5A60}"/>
              </a:ext>
            </a:extLst>
          </p:cNvPr>
          <p:cNvCxnSpPr/>
          <p:nvPr/>
        </p:nvCxnSpPr>
        <p:spPr>
          <a:xfrm>
            <a:off x="4724400" y="3914775"/>
            <a:ext cx="1438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624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B5AC7-804C-4FB8-9149-5A6D82C1947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w="114300" prst="hardEdge"/>
          </a:sp3d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BENEFITS OR NEEDS OF FINANCIAL PLANNING</a:t>
            </a:r>
            <a:endParaRPr lang="en-IN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C253F-CA95-4DD5-AE81-E1AFC8C16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98925"/>
          </a:xfrm>
          <a:ln>
            <a:solidFill>
              <a:schemeClr val="tx1">
                <a:lumMod val="95000"/>
                <a:lumOff val="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</a:t>
            </a:r>
            <a:r>
              <a:rPr lang="en-US" sz="3200" b="1" i="1" u="sng" dirty="0">
                <a:solidFill>
                  <a:srgbClr val="FF0000"/>
                </a:solidFill>
              </a:rPr>
              <a:t>Ensuring Adequate Funds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Helps in Ensuring a Reasonable </a:t>
            </a:r>
            <a:r>
              <a:rPr lang="en-US" sz="3200" b="1" i="1" u="sng" dirty="0">
                <a:solidFill>
                  <a:schemeClr val="accent1"/>
                </a:solidFill>
              </a:rPr>
              <a:t>Balance Between Outflow &amp; Inflow of Funds </a:t>
            </a:r>
            <a:r>
              <a:rPr lang="en-US" sz="3200" dirty="0"/>
              <a:t>so that Stability is maintained.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Helps in making </a:t>
            </a:r>
            <a:r>
              <a:rPr lang="en-US" sz="3200" b="1" i="1" u="sng" dirty="0">
                <a:solidFill>
                  <a:srgbClr val="C00000"/>
                </a:solidFill>
              </a:rPr>
              <a:t>Growth and Expansion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It </a:t>
            </a:r>
            <a:r>
              <a:rPr lang="en-US" sz="3200" b="1" i="1" u="sng" dirty="0">
                <a:solidFill>
                  <a:srgbClr val="92D050"/>
                </a:solidFill>
              </a:rPr>
              <a:t>Reduces Uncertainties</a:t>
            </a:r>
            <a:r>
              <a:rPr lang="en-US" sz="3200" dirty="0"/>
              <a:t> with regards to changing market trends which can be faced easily through enough funds.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 Helps in </a:t>
            </a:r>
            <a:r>
              <a:rPr lang="en-US" sz="3200" b="1" i="1" u="sng" dirty="0">
                <a:solidFill>
                  <a:schemeClr val="accent2">
                    <a:lumMod val="75000"/>
                  </a:schemeClr>
                </a:solidFill>
              </a:rPr>
              <a:t>Ensuring Stability and Profitability</a:t>
            </a:r>
            <a:endParaRPr lang="en-IN" sz="32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79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55956-B954-4637-A3FB-86E5D69CA7B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b="1" u="sng" dirty="0"/>
              <a:t>INVESTORS GUIDE TOWARDS FINANCIAL PLANNING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6CC68-C498-4E51-B7E8-5D60F266F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3462502"/>
          </a:xfrm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514350" indent="-514350">
              <a:buAutoNum type="arabicParenR"/>
            </a:pPr>
            <a:r>
              <a:rPr lang="en-IN" i="1" u="sng" dirty="0">
                <a:solidFill>
                  <a:srgbClr val="C00000"/>
                </a:solidFill>
              </a:rPr>
              <a:t>TOWARDS ELIGIBILITY FOR INVESTMENT</a:t>
            </a:r>
            <a:r>
              <a:rPr lang="en-IN" dirty="0"/>
              <a:t>		</a:t>
            </a:r>
            <a:r>
              <a:rPr lang="en-IN" i="1" dirty="0">
                <a:solidFill>
                  <a:srgbClr val="00B050"/>
                </a:solidFill>
              </a:rPr>
              <a:t>2) </a:t>
            </a:r>
            <a:r>
              <a:rPr lang="en-IN" i="1" u="sng" dirty="0">
                <a:solidFill>
                  <a:srgbClr val="00B050"/>
                </a:solidFill>
              </a:rPr>
              <a:t>KYC ( Know Your</a:t>
            </a:r>
            <a:r>
              <a:rPr lang="en-IN" dirty="0"/>
              <a:t> </a:t>
            </a:r>
          </a:p>
          <a:p>
            <a:pPr marL="0" indent="0">
              <a:buNone/>
            </a:pPr>
            <a:r>
              <a:rPr lang="en-IN" dirty="0"/>
              <a:t>       </a:t>
            </a:r>
            <a:r>
              <a:rPr lang="en-IN" i="1" u="sng" dirty="0">
                <a:solidFill>
                  <a:srgbClr val="C00000"/>
                </a:solidFill>
              </a:rPr>
              <a:t>IN MUTUAL FUND</a:t>
            </a:r>
            <a:r>
              <a:rPr lang="en-IN" dirty="0"/>
              <a:t>						</a:t>
            </a:r>
            <a:r>
              <a:rPr lang="en-IN" u="sng" dirty="0">
                <a:solidFill>
                  <a:srgbClr val="00B050"/>
                </a:solidFill>
              </a:rPr>
              <a:t>Customer)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3688C3E-56FC-40A6-A375-A541ACD73CAC}"/>
                  </a:ext>
                </a:extLst>
              </p14:cNvPr>
              <p14:cNvContentPartPr/>
              <p14:nvPr/>
            </p14:nvContentPartPr>
            <p14:xfrm>
              <a:off x="5029275" y="1714530"/>
              <a:ext cx="1400400" cy="13244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3688C3E-56FC-40A6-A375-A541ACD73CA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10195" y="1695450"/>
                <a:ext cx="1438200" cy="13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DEE223F-5A0C-4100-97D1-A887D800DE5C}"/>
                  </a:ext>
                </a:extLst>
              </p14:cNvPr>
              <p14:cNvContentPartPr/>
              <p14:nvPr/>
            </p14:nvContentPartPr>
            <p14:xfrm>
              <a:off x="6439035" y="1704810"/>
              <a:ext cx="3510360" cy="12150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DEE223F-5A0C-4100-97D1-A887D800DE5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19955" y="1685730"/>
                <a:ext cx="3547800" cy="125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7E98384-70FC-4260-A79E-EE62DE5BC27E}"/>
                  </a:ext>
                </a:extLst>
              </p14:cNvPr>
              <p14:cNvContentPartPr/>
              <p14:nvPr/>
            </p14:nvContentPartPr>
            <p14:xfrm>
              <a:off x="5067435" y="2990730"/>
              <a:ext cx="24120" cy="1814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7E98384-70FC-4260-A79E-EE62DE5BC27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48355" y="2971650"/>
                <a:ext cx="6192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37960AB-D848-433D-A4A3-363A0E90191C}"/>
                  </a:ext>
                </a:extLst>
              </p14:cNvPr>
              <p14:cNvContentPartPr/>
              <p14:nvPr/>
            </p14:nvContentPartPr>
            <p14:xfrm>
              <a:off x="4914795" y="2990730"/>
              <a:ext cx="344160" cy="2005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37960AB-D848-433D-A4A3-363A0E90191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95715" y="2971650"/>
                <a:ext cx="38196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D57023D-A6DC-4329-BD2B-C0CFF2A8E570}"/>
                  </a:ext>
                </a:extLst>
              </p14:cNvPr>
              <p14:cNvContentPartPr/>
              <p14:nvPr/>
            </p14:nvContentPartPr>
            <p14:xfrm>
              <a:off x="9934635" y="2905050"/>
              <a:ext cx="9720" cy="2671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D57023D-A6DC-4329-BD2B-C0CFF2A8E57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915555" y="2885970"/>
                <a:ext cx="47520" cy="3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4723314-B767-4D91-82AE-EA9F1706F607}"/>
                  </a:ext>
                </a:extLst>
              </p14:cNvPr>
              <p14:cNvContentPartPr/>
              <p14:nvPr/>
            </p14:nvContentPartPr>
            <p14:xfrm>
              <a:off x="9829875" y="2981370"/>
              <a:ext cx="200160" cy="2203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4723314-B767-4D91-82AE-EA9F1706F60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810795" y="2962290"/>
                <a:ext cx="237960" cy="2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90071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B7F57-B8B8-4D73-A245-C79BC590601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accent4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dirty="0"/>
              <a:t>1) </a:t>
            </a:r>
            <a:r>
              <a:rPr lang="en-US" u="sng" dirty="0"/>
              <a:t>TOWARDS ELIGIBILITY FOR INVESTMENT IN MUTUAL FUND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60143-07A8-4C5D-8C57-243B328A3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Indian Adult Individual Resident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Minor through Parent/ Guardian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Non- Resident Indian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Religious &amp; Charitable trust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Partnership Firms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Karta of Hindu Undivided Family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Banks &amp; Financial Institutions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Trustees, AMC or Sponsor etc.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0427D99-BA4C-4B93-835D-A854CE3B4049}"/>
              </a:ext>
            </a:extLst>
          </p:cNvPr>
          <p:cNvSpPr/>
          <p:nvPr/>
        </p:nvSpPr>
        <p:spPr>
          <a:xfrm>
            <a:off x="5391150" y="1581150"/>
            <a:ext cx="55245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9744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9CCDE-BC5E-4D1D-A85A-68FBEB5C35F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chemeClr val="accent5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2) </a:t>
            </a:r>
            <a:r>
              <a:rPr lang="en-US" u="sng" dirty="0">
                <a:solidFill>
                  <a:srgbClr val="00B050"/>
                </a:solidFill>
              </a:rPr>
              <a:t>KYC ( KNOW YOUR CUSTOMER)</a:t>
            </a:r>
            <a:endParaRPr lang="en-IN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CB68A-F613-4977-9F84-55EA52B5A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 KNOW YOUR CUSTOMER (KYC) is the </a:t>
            </a:r>
            <a:r>
              <a:rPr lang="en-US" dirty="0">
                <a:solidFill>
                  <a:schemeClr val="accent1"/>
                </a:solidFill>
              </a:rPr>
              <a:t>Process of a business Identifying &amp; Verifying the identity of its clients</a:t>
            </a:r>
            <a:r>
              <a:rPr lang="en-US" dirty="0"/>
              <a:t>. </a:t>
            </a:r>
            <a:r>
              <a:rPr lang="en-US" b="1" u="sng" dirty="0">
                <a:solidFill>
                  <a:srgbClr val="C00000"/>
                </a:solidFill>
              </a:rPr>
              <a:t>So KYC is for</a:t>
            </a:r>
            <a:r>
              <a:rPr lang="en-US" dirty="0"/>
              <a:t>:-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u="sng" dirty="0">
                <a:solidFill>
                  <a:srgbClr val="00B050"/>
                </a:solidFill>
              </a:rPr>
              <a:t>For Individuals</a:t>
            </a:r>
            <a:r>
              <a:rPr lang="en-US" dirty="0"/>
              <a:t>:- An Individuals need to submit Identity of Address proof such as Voter’s ID, PAN CARD, AADHAR CARD etc.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u="sng" dirty="0">
                <a:solidFill>
                  <a:srgbClr val="FF0000"/>
                </a:solidFill>
              </a:rPr>
              <a:t>Micro SIP</a:t>
            </a:r>
            <a:r>
              <a:rPr lang="en-US" dirty="0"/>
              <a:t>:-  Does not require PAN CARD details because specially designed for weaker section of Society. This initiative helped poor people.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 </a:t>
            </a:r>
            <a:r>
              <a:rPr lang="en-US" b="1" u="sng" dirty="0">
                <a:solidFill>
                  <a:srgbClr val="0070C0"/>
                </a:solidFill>
              </a:rPr>
              <a:t>KYC- Micro SIP</a:t>
            </a:r>
            <a:r>
              <a:rPr lang="en-US" dirty="0"/>
              <a:t>:- In October 2011, SEBI Introduced New KYC norms &amp; said that all financial transaction would require KYC. Its Mandatory.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b="1" i="1" dirty="0">
                <a:solidFill>
                  <a:srgbClr val="C00000"/>
                </a:solidFill>
              </a:rPr>
              <a:t>PAN is required to be KYC- Compliant.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88911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81889-B3F3-48D4-AC5E-0806DBD4A6A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b="1" u="sng" dirty="0"/>
              <a:t>FUND CATEGORY GUIDANCE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A7F9A-2C3B-4A28-AA75-4044B27BB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690688"/>
            <a:ext cx="11982450" cy="3328987"/>
          </a:xfr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i="1" dirty="0">
                <a:solidFill>
                  <a:srgbClr val="FF0000"/>
                </a:solidFill>
              </a:rPr>
              <a:t>1) </a:t>
            </a:r>
            <a:r>
              <a:rPr lang="en-IN" i="1" u="sng" dirty="0">
                <a:solidFill>
                  <a:srgbClr val="FF0000"/>
                </a:solidFill>
              </a:rPr>
              <a:t>Ultra Short Bond Fund</a:t>
            </a:r>
            <a:r>
              <a:rPr lang="en-IN" dirty="0"/>
              <a:t>     </a:t>
            </a:r>
            <a:r>
              <a:rPr lang="en-IN" i="1" dirty="0">
                <a:solidFill>
                  <a:schemeClr val="accent1"/>
                </a:solidFill>
              </a:rPr>
              <a:t>2) </a:t>
            </a:r>
            <a:r>
              <a:rPr lang="en-IN" i="1" u="sng" dirty="0">
                <a:solidFill>
                  <a:schemeClr val="accent1"/>
                </a:solidFill>
              </a:rPr>
              <a:t>Short Term Bond Fund</a:t>
            </a:r>
            <a:r>
              <a:rPr lang="en-IN" dirty="0"/>
              <a:t>        </a:t>
            </a:r>
            <a:r>
              <a:rPr lang="en-IN" i="1" dirty="0">
                <a:solidFill>
                  <a:srgbClr val="00B050"/>
                </a:solidFill>
              </a:rPr>
              <a:t>3) </a:t>
            </a:r>
            <a:r>
              <a:rPr lang="en-IN" i="1" u="sng" dirty="0">
                <a:solidFill>
                  <a:srgbClr val="00B050"/>
                </a:solidFill>
              </a:rPr>
              <a:t>Long Term Bond Fund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1662993C-A8DB-486D-9D66-361534653FE7}"/>
                  </a:ext>
                </a:extLst>
              </p14:cNvPr>
              <p14:cNvContentPartPr/>
              <p14:nvPr/>
            </p14:nvContentPartPr>
            <p14:xfrm>
              <a:off x="2047755" y="1314570"/>
              <a:ext cx="3981960" cy="18673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1662993C-A8DB-486D-9D66-361534653FE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8675" y="1295490"/>
                <a:ext cx="4019760" cy="190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851360D-3A21-4BD5-B612-6AEA1334E097}"/>
                  </a:ext>
                </a:extLst>
              </p14:cNvPr>
              <p14:cNvContentPartPr/>
              <p14:nvPr/>
            </p14:nvContentPartPr>
            <p14:xfrm>
              <a:off x="2038395" y="2914770"/>
              <a:ext cx="248040" cy="285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851360D-3A21-4BD5-B612-6AEA1334E09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9315" y="2895690"/>
                <a:ext cx="28584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6108DF3-98CD-4BB6-A886-1BFF88362F87}"/>
                  </a:ext>
                </a:extLst>
              </p14:cNvPr>
              <p14:cNvContentPartPr/>
              <p14:nvPr/>
            </p14:nvContentPartPr>
            <p14:xfrm>
              <a:off x="6017475" y="2238330"/>
              <a:ext cx="12240" cy="8100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6108DF3-98CD-4BB6-A886-1BFF88362F8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98395" y="2219250"/>
                <a:ext cx="50040" cy="84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E59F9AE9-4018-4F32-8481-3FE3FB9FF013}"/>
                  </a:ext>
                </a:extLst>
              </p14:cNvPr>
              <p14:cNvContentPartPr/>
              <p14:nvPr/>
            </p14:nvContentPartPr>
            <p14:xfrm>
              <a:off x="5877075" y="2857530"/>
              <a:ext cx="308520" cy="2671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E59F9AE9-4018-4F32-8481-3FE3FB9FF01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57995" y="2838450"/>
                <a:ext cx="346320" cy="3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7265417-1A27-4FCD-90AA-136B78066D11}"/>
                  </a:ext>
                </a:extLst>
              </p14:cNvPr>
              <p14:cNvContentPartPr/>
              <p14:nvPr/>
            </p14:nvContentPartPr>
            <p14:xfrm>
              <a:off x="6019635" y="2267130"/>
              <a:ext cx="3924720" cy="8287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7265417-1A27-4FCD-90AA-136B78066D1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00555" y="2248050"/>
                <a:ext cx="3962520" cy="86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3C42890-FEF6-48BD-9987-EEF37D8282A9}"/>
                  </a:ext>
                </a:extLst>
              </p14:cNvPr>
              <p14:cNvContentPartPr/>
              <p14:nvPr/>
            </p14:nvContentPartPr>
            <p14:xfrm>
              <a:off x="9744195" y="2847810"/>
              <a:ext cx="314640" cy="324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3C42890-FEF6-48BD-9987-EEF37D8282A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725115" y="2828730"/>
                <a:ext cx="352440" cy="36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9602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A9238-6E0D-46F2-A8F5-90CC3C0D8E5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5400" b="1" i="1" dirty="0"/>
              <a:t>1) </a:t>
            </a:r>
            <a:r>
              <a:rPr lang="en-US" sz="5400" b="1" i="1" u="sng" dirty="0"/>
              <a:t>ULTRA SHORT BOND FUNDS</a:t>
            </a:r>
            <a:endParaRPr lang="en-IN" sz="54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15833-9D40-4642-B2D0-A0BB54A12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53676" cy="4351338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 </a:t>
            </a:r>
            <a:r>
              <a:rPr lang="en-US" sz="4400" i="1" dirty="0">
                <a:solidFill>
                  <a:srgbClr val="00B050"/>
                </a:solidFill>
              </a:rPr>
              <a:t>Invest only in Fixed Income Instruments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 </a:t>
            </a:r>
            <a:r>
              <a:rPr lang="en-US" sz="4400" i="1" dirty="0">
                <a:solidFill>
                  <a:srgbClr val="C00000"/>
                </a:solidFill>
              </a:rPr>
              <a:t>Maturities Around 1 year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 </a:t>
            </a:r>
            <a:r>
              <a:rPr lang="en-US" sz="4400" i="1" dirty="0">
                <a:solidFill>
                  <a:srgbClr val="00B0F0"/>
                </a:solidFill>
              </a:rPr>
              <a:t>Less Price Fluctuations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 </a:t>
            </a:r>
            <a:r>
              <a:rPr lang="en-US" sz="4400" i="1" dirty="0">
                <a:solidFill>
                  <a:srgbClr val="92D050"/>
                </a:solidFill>
              </a:rPr>
              <a:t>Greater Protection Against Interest Rate   Risk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 </a:t>
            </a:r>
            <a:r>
              <a:rPr lang="en-US" sz="4400" i="1" dirty="0">
                <a:solidFill>
                  <a:srgbClr val="002060"/>
                </a:solidFill>
              </a:rPr>
              <a:t>e.g.:- Franklin India Ultra Short Bond Fund</a:t>
            </a:r>
            <a:endParaRPr lang="en-IN" sz="4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85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69687-A381-4A24-80A9-777B49AED79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5400" b="1" i="1" dirty="0">
                <a:solidFill>
                  <a:srgbClr val="00B0F0"/>
                </a:solidFill>
              </a:rPr>
              <a:t>2) </a:t>
            </a:r>
            <a:r>
              <a:rPr lang="en-US" sz="5400" b="1" i="1" u="sng" dirty="0">
                <a:solidFill>
                  <a:srgbClr val="00B0F0"/>
                </a:solidFill>
              </a:rPr>
              <a:t>SHORT TERM BOND FUND</a:t>
            </a:r>
            <a:endParaRPr lang="en-IN" sz="5400" b="1" i="1" u="sng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D3721-1F97-4234-9267-B3FCC0F36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3250"/>
            <a:ext cx="10515600" cy="4351338"/>
          </a:xfrm>
          <a:ln>
            <a:solidFill>
              <a:srgbClr val="00206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800" dirty="0"/>
              <a:t> </a:t>
            </a:r>
            <a:r>
              <a:rPr lang="en-US" sz="4800" i="1" dirty="0">
                <a:solidFill>
                  <a:srgbClr val="FFC000"/>
                </a:solidFill>
              </a:rPr>
              <a:t>Invest exclusively in bonds with maturities of less than a few years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800" dirty="0"/>
              <a:t> </a:t>
            </a:r>
            <a:r>
              <a:rPr lang="en-US" sz="4800" i="1" dirty="0">
                <a:solidFill>
                  <a:srgbClr val="00B050"/>
                </a:solidFill>
              </a:rPr>
              <a:t>Maturity around above 1 year but less than Long Term Bond Fund Period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800" i="1" dirty="0"/>
              <a:t> </a:t>
            </a:r>
            <a:r>
              <a:rPr lang="en-US" sz="4800" i="1" dirty="0">
                <a:solidFill>
                  <a:srgbClr val="C00000"/>
                </a:solidFill>
              </a:rPr>
              <a:t>Return at Little Risk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800" dirty="0"/>
              <a:t> </a:t>
            </a:r>
            <a:r>
              <a:rPr lang="en-US" sz="4800" i="1" dirty="0">
                <a:solidFill>
                  <a:srgbClr val="0070C0"/>
                </a:solidFill>
              </a:rPr>
              <a:t>e.g.:- HDFC BANKING &amp; PSU DEBT.</a:t>
            </a:r>
            <a:endParaRPr lang="en-IN" sz="4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87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48374-1A49-45BE-85C1-C0E8A29F987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5400" i="1" dirty="0">
                <a:solidFill>
                  <a:srgbClr val="00B050"/>
                </a:solidFill>
              </a:rPr>
              <a:t>3)</a:t>
            </a:r>
            <a:r>
              <a:rPr lang="en-US" sz="5400" dirty="0"/>
              <a:t> </a:t>
            </a:r>
            <a:r>
              <a:rPr lang="en-US" sz="5400" u="sng" dirty="0">
                <a:solidFill>
                  <a:srgbClr val="00B050"/>
                </a:solidFill>
              </a:rPr>
              <a:t>LONG TERM BOND FUNDS</a:t>
            </a:r>
            <a:endParaRPr lang="en-IN" sz="5400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81950-EC1F-415E-8C39-20D13BDE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8425" y="1825625"/>
            <a:ext cx="6705600" cy="3927475"/>
          </a:xfrm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4000" i="1" dirty="0">
                <a:solidFill>
                  <a:srgbClr val="C00000"/>
                </a:solidFill>
              </a:rPr>
              <a:t>Invest in Bonds that mature in more than 10 years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/>
              <a:t> </a:t>
            </a:r>
            <a:r>
              <a:rPr lang="en-US" sz="4000" i="1" dirty="0">
                <a:solidFill>
                  <a:srgbClr val="00B050"/>
                </a:solidFill>
              </a:rPr>
              <a:t>e.g.:- UTI Dynamic Bond     	  	       Fund- Direct,</a:t>
            </a:r>
          </a:p>
          <a:p>
            <a:pPr marL="0" indent="0">
              <a:buNone/>
            </a:pPr>
            <a:r>
              <a:rPr lang="en-US" sz="4000" i="1" dirty="0">
                <a:solidFill>
                  <a:srgbClr val="00B050"/>
                </a:solidFill>
              </a:rPr>
              <a:t>	       ICICI Prudential Long 	  	       Term Fund-Direct</a:t>
            </a:r>
            <a:endParaRPr lang="en-IN" sz="4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060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566A9-80D5-45B6-970C-7B2F0FC403B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6600" b="1" i="1" u="sng" dirty="0"/>
              <a:t>FINANCIAL ADVISOR</a:t>
            </a:r>
            <a:endParaRPr lang="en-IN" sz="66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AC8DB-2D74-4097-8D03-A78098342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65500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sz="4800" dirty="0"/>
              <a:t>Financial Advisor is A </a:t>
            </a:r>
            <a:r>
              <a:rPr lang="en-US" sz="4800" b="1" i="1" u="sng" dirty="0">
                <a:solidFill>
                  <a:srgbClr val="00B050"/>
                </a:solidFill>
              </a:rPr>
              <a:t>Professional Expert in the Field of Finance</a:t>
            </a:r>
            <a:r>
              <a:rPr lang="en-US" sz="4800" dirty="0"/>
              <a:t> who imparts </a:t>
            </a:r>
            <a:r>
              <a:rPr lang="en-US" sz="4800" b="1" i="1" u="sng" dirty="0">
                <a:solidFill>
                  <a:srgbClr val="C00000"/>
                </a:solidFill>
              </a:rPr>
              <a:t>Expertise opinion</a:t>
            </a:r>
            <a:r>
              <a:rPr lang="en-US" sz="4800" dirty="0"/>
              <a:t> on various aspects of Investment to the Investor.</a:t>
            </a:r>
            <a:endParaRPr lang="en-IN" sz="4800" dirty="0"/>
          </a:p>
        </p:txBody>
      </p:sp>
    </p:spTree>
    <p:extLst>
      <p:ext uri="{BB962C8B-B14F-4D97-AF65-F5344CB8AC3E}">
        <p14:creationId xmlns:p14="http://schemas.microsoft.com/office/powerpoint/2010/main" val="30747448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FFC8-B1E7-4DE9-937B-0C0CC9E41CE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en-US" sz="4800" b="1" i="1" u="sng" dirty="0"/>
              <a:t>IMPORTANCE OF FINANCIAL ADVISOR</a:t>
            </a:r>
            <a:endParaRPr lang="en-IN" sz="48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F94E6-E121-4CAB-BAFF-C7322544F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825624"/>
            <a:ext cx="11925300" cy="5032375"/>
          </a:xfrm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u="sng">
                <a:solidFill>
                  <a:srgbClr val="FF0000"/>
                </a:solidFill>
              </a:rPr>
              <a:t>Professional Expertise &amp; </a:t>
            </a:r>
            <a:r>
              <a:rPr lang="en-US" b="1" i="1" u="sng" dirty="0">
                <a:solidFill>
                  <a:srgbClr val="FF0000"/>
                </a:solidFill>
              </a:rPr>
              <a:t>Experience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chemeClr val="accent1"/>
                </a:solidFill>
              </a:rPr>
              <a:t> </a:t>
            </a:r>
            <a:r>
              <a:rPr lang="en-US" b="1" i="1" u="sng" dirty="0">
                <a:solidFill>
                  <a:schemeClr val="accent1"/>
                </a:solidFill>
              </a:rPr>
              <a:t>Develop a Model Portfolio</a:t>
            </a:r>
            <a:r>
              <a:rPr lang="en-US" dirty="0"/>
              <a:t>:- For Short term or Long term Investment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rgbClr val="00B050"/>
                </a:solidFill>
              </a:rPr>
              <a:t> </a:t>
            </a:r>
            <a:r>
              <a:rPr lang="en-US" b="1" i="1" u="sng" dirty="0">
                <a:solidFill>
                  <a:srgbClr val="00B050"/>
                </a:solidFill>
              </a:rPr>
              <a:t>Determining Asset Allocation</a:t>
            </a:r>
            <a:r>
              <a:rPr lang="en-US" dirty="0"/>
              <a:t>:- He/ She guides the investor on Allocating Funds in various Investment avenues such as Equity, Debt, Bonds, Gold, Silver &amp; Real estate etc.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chemeClr val="accent2"/>
                </a:solidFill>
              </a:rPr>
              <a:t> </a:t>
            </a:r>
            <a:r>
              <a:rPr lang="en-US" b="1" i="1" u="sng" dirty="0">
                <a:solidFill>
                  <a:schemeClr val="accent2"/>
                </a:solidFill>
              </a:rPr>
              <a:t>Evaluating Investments</a:t>
            </a:r>
            <a:r>
              <a:rPr lang="en-US" dirty="0"/>
              <a:t>:- Periodically evaluating the current investment portfolio.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u="sng" dirty="0">
                <a:solidFill>
                  <a:srgbClr val="FF0000"/>
                </a:solidFill>
              </a:rPr>
              <a:t>Tax Planning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b="1" i="1" u="sng" dirty="0">
                <a:solidFill>
                  <a:srgbClr val="0070C0"/>
                </a:solidFill>
              </a:rPr>
              <a:t>Selecting Appropriate Mutual Fund Scheme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solidFill>
                  <a:srgbClr val="92D050"/>
                </a:solidFill>
              </a:rPr>
              <a:t> </a:t>
            </a:r>
            <a:r>
              <a:rPr lang="en-US" b="1" i="1" u="sng" dirty="0">
                <a:solidFill>
                  <a:srgbClr val="92D050"/>
                </a:solidFill>
              </a:rPr>
              <a:t>Avoids Panic Selling</a:t>
            </a:r>
            <a:r>
              <a:rPr lang="en-US" dirty="0"/>
              <a:t>:- His/ Her Expert Market Knowledge helps the investors to avoid panic selling.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71157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A8CA9-45C5-4E95-9E1F-881BC8574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075" y="422275"/>
            <a:ext cx="10515600" cy="1325563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DIFFERENCE BETWEEN ADVISOR &amp; DISTRIBUTOR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C4DA5-A29B-421C-A319-E88AAA701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1350" cy="4527550"/>
          </a:xfrm>
          <a:ln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Financial Advisor is </a:t>
            </a:r>
            <a:r>
              <a:rPr lang="en-US" b="1" i="1" u="sng" dirty="0">
                <a:solidFill>
                  <a:srgbClr val="C00000"/>
                </a:solidFill>
              </a:rPr>
              <a:t>A SEBI- REGISTERED ADVISOR</a:t>
            </a:r>
            <a:r>
              <a:rPr lang="en-US" dirty="0"/>
              <a:t> has to have a Certification of Financial Planning from either NISM( National Institute of Securities Market) or any other recognized Financial Planning Education Body.</a:t>
            </a:r>
          </a:p>
          <a:p>
            <a:pPr marL="0" indent="0">
              <a:buNone/>
            </a:pPr>
            <a:r>
              <a:rPr lang="en-US" dirty="0"/>
              <a:t>		Whereas, </a:t>
            </a:r>
            <a:r>
              <a:rPr lang="en-US" b="1" i="1" u="sng" dirty="0">
                <a:solidFill>
                  <a:schemeClr val="accent2"/>
                </a:solidFill>
              </a:rPr>
              <a:t>Distributors need to clear a basic exam</a:t>
            </a:r>
          </a:p>
          <a:p>
            <a:pPr marL="0" indent="0">
              <a:buNone/>
            </a:pPr>
            <a:r>
              <a:rPr lang="en-US" dirty="0"/>
              <a:t>(conducted by NISM) that test their Knowledge of funds &amp; investments.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IN" b="1" i="1" u="sng" dirty="0">
                <a:solidFill>
                  <a:srgbClr val="0070C0"/>
                </a:solidFill>
              </a:rPr>
              <a:t>Advisor charge a Fee from Investors.</a:t>
            </a:r>
          </a:p>
          <a:p>
            <a:pPr marL="0" indent="0">
              <a:buNone/>
            </a:pPr>
            <a:r>
              <a:rPr lang="en-IN" dirty="0"/>
              <a:t>		Whereas, Distributors get the </a:t>
            </a:r>
            <a:r>
              <a:rPr lang="en-IN" b="1" i="1" u="sng" dirty="0">
                <a:solidFill>
                  <a:srgbClr val="00B050"/>
                </a:solidFill>
              </a:rPr>
              <a:t>certain percentage out of ours i.e. investors investments ( like commission) paid by Fund Houses.</a:t>
            </a:r>
            <a:endParaRPr lang="en-US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1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FCA6F-5928-4EFA-89FC-D79E08FAF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795"/>
            <a:ext cx="10515600" cy="1325563"/>
          </a:xfrm>
          <a:solidFill>
            <a:schemeClr val="accent5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>
                <a:latin typeface="Arial" panose="020B0604020202020204" pitchFamily="34" charset="0"/>
                <a:cs typeface="Arial" panose="020B0604020202020204" pitchFamily="34" charset="0"/>
              </a:rPr>
              <a:t>STEPS IN FINANCIAL PLANNING</a:t>
            </a:r>
            <a:endParaRPr lang="en-IN" sz="4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66811-1828-4B09-8409-7116120D5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8075"/>
          </a:xfr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i="1" u="sng" dirty="0">
                <a:solidFill>
                  <a:schemeClr val="accent2">
                    <a:lumMod val="50000"/>
                  </a:schemeClr>
                </a:solidFill>
              </a:rPr>
              <a:t>Determine Your Current Situation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r>
              <a:rPr lang="en-US" sz="3200" b="1" i="1" u="sng" dirty="0">
                <a:solidFill>
                  <a:srgbClr val="00B050"/>
                </a:solidFill>
              </a:rPr>
              <a:t>Develop Financial Goals </a:t>
            </a:r>
            <a:r>
              <a:rPr lang="en-US" sz="3200" dirty="0"/>
              <a:t>( for extensive savings and investment programme for your future financial security)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r>
              <a:rPr lang="en-US" sz="3200" b="1" i="1" u="sng" dirty="0">
                <a:solidFill>
                  <a:srgbClr val="C00000"/>
                </a:solidFill>
              </a:rPr>
              <a:t>Identify Alternative Courses of Action </a:t>
            </a:r>
            <a:r>
              <a:rPr lang="en-US" sz="3200" dirty="0"/>
              <a:t>( continue or expand or change the current situation)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r>
              <a:rPr lang="en-US" sz="3200" b="1" i="1" u="sng" dirty="0">
                <a:solidFill>
                  <a:srgbClr val="002060"/>
                </a:solidFill>
              </a:rPr>
              <a:t>Evaluate Alternatives </a:t>
            </a:r>
            <a:r>
              <a:rPr lang="en-US" sz="3200" dirty="0"/>
              <a:t>( Opportunities and Risks)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endParaRPr lang="en-US" sz="3200" dirty="0"/>
          </a:p>
          <a:p>
            <a:pPr marL="514350" indent="-514350">
              <a:buFont typeface="+mj-lt"/>
              <a:buAutoNum type="arabicParenR"/>
            </a:pPr>
            <a:endParaRPr lang="en-IN" sz="32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E48EAFC2-4AB1-47B4-A864-FD94FCCD0AE7}"/>
              </a:ext>
            </a:extLst>
          </p:cNvPr>
          <p:cNvSpPr/>
          <p:nvPr/>
        </p:nvSpPr>
        <p:spPr>
          <a:xfrm>
            <a:off x="4648200" y="2447925"/>
            <a:ext cx="438150" cy="40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342E0641-E3F9-4976-9345-90729A64D1C9}"/>
              </a:ext>
            </a:extLst>
          </p:cNvPr>
          <p:cNvSpPr/>
          <p:nvPr/>
        </p:nvSpPr>
        <p:spPr>
          <a:xfrm>
            <a:off x="4648200" y="4000501"/>
            <a:ext cx="438150" cy="40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4597882E-3734-40FC-84A2-BE1DCE1B4DD3}"/>
              </a:ext>
            </a:extLst>
          </p:cNvPr>
          <p:cNvSpPr/>
          <p:nvPr/>
        </p:nvSpPr>
        <p:spPr>
          <a:xfrm>
            <a:off x="4667250" y="5553077"/>
            <a:ext cx="438150" cy="40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4002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6A9D-74D8-4BB6-98DF-C9D88CAFC0F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5400" b="1" i="1" u="sng" dirty="0"/>
              <a:t>COLOUR CODING OF MUTUAL FUND PRODUCTS</a:t>
            </a:r>
            <a:endParaRPr lang="en-IN" sz="54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413FF-4730-4AEE-95A7-06D6F2DB4796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dirty="0"/>
              <a:t> </a:t>
            </a:r>
            <a:r>
              <a:rPr lang="en-US" sz="3600" b="1" i="1" u="sng" dirty="0">
                <a:solidFill>
                  <a:srgbClr val="0070C0"/>
                </a:solidFill>
              </a:rPr>
              <a:t>BLUE COLOUR CODED BOX</a:t>
            </a:r>
            <a:r>
              <a:rPr lang="en-US" sz="3600" dirty="0"/>
              <a:t>          	   =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LOW RISK</a:t>
            </a:r>
          </a:p>
          <a:p>
            <a:pPr marL="0" indent="0">
              <a:buNone/>
            </a:pPr>
            <a:endParaRPr lang="en-US" sz="36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/>
              <a:t> </a:t>
            </a:r>
            <a:r>
              <a:rPr lang="en-US" sz="3600" b="1" i="1" u="sng" dirty="0">
                <a:solidFill>
                  <a:schemeClr val="accent4"/>
                </a:solidFill>
              </a:rPr>
              <a:t>YELLOW COLOUR CODED BOX</a:t>
            </a:r>
            <a:r>
              <a:rPr lang="en-US" sz="3600" dirty="0"/>
              <a:t> 	     = 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MEDIUM RISK</a:t>
            </a:r>
          </a:p>
          <a:p>
            <a:pPr marL="0" indent="0">
              <a:buNone/>
            </a:pPr>
            <a:endParaRPr lang="en-US" sz="36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/>
              <a:t> </a:t>
            </a:r>
            <a:r>
              <a:rPr lang="en-US" sz="3600" b="1" i="1" u="sng" dirty="0">
                <a:solidFill>
                  <a:schemeClr val="bg2">
                    <a:lumMod val="50000"/>
                  </a:schemeClr>
                </a:solidFill>
              </a:rPr>
              <a:t>WHITE BROWN COLOUR CODED BOX</a:t>
            </a:r>
            <a:r>
              <a:rPr lang="en-US" sz="3600" dirty="0"/>
              <a:t>   = </a:t>
            </a:r>
            <a:r>
              <a:rPr lang="en-US" sz="3600" dirty="0">
                <a:solidFill>
                  <a:srgbClr val="FF0000"/>
                </a:solidFill>
              </a:rPr>
              <a:t>HIGH RISK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Whereas, SEBI Replaces </a:t>
            </a:r>
            <a:r>
              <a:rPr lang="en-US" sz="3600" dirty="0" err="1"/>
              <a:t>Colour</a:t>
            </a:r>
            <a:r>
              <a:rPr lang="en-US" sz="3600" dirty="0"/>
              <a:t> Codes for Mutual Fund with ‘</a:t>
            </a:r>
            <a:r>
              <a:rPr lang="en-US" sz="3600" b="1" u="sng" dirty="0" err="1">
                <a:solidFill>
                  <a:srgbClr val="C00000"/>
                </a:solidFill>
              </a:rPr>
              <a:t>Riskometer</a:t>
            </a:r>
            <a:r>
              <a:rPr lang="en-US" sz="3600" dirty="0"/>
              <a:t>’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8896002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20239-3F78-4253-A2CD-0DDAF6BDF2A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dirty="0"/>
              <a:t>SEBI REPLACES COLOUR CODES FOR MUTUAL FUND WITH </a:t>
            </a:r>
            <a:r>
              <a:rPr lang="en-US" b="1" u="sng" dirty="0">
                <a:solidFill>
                  <a:srgbClr val="C00000"/>
                </a:solidFill>
              </a:rPr>
              <a:t>RISKOMETER</a:t>
            </a:r>
            <a:endParaRPr lang="en-IN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80479-C02B-4FD9-8009-3FFA335D7029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8"/>
            <a:r>
              <a:rPr lang="en-US" sz="3600" b="1" u="sng" dirty="0">
                <a:solidFill>
                  <a:srgbClr val="C00000"/>
                </a:solidFill>
              </a:rPr>
              <a:t>RISKOMETER</a:t>
            </a:r>
          </a:p>
          <a:p>
            <a:pPr lvl="8"/>
            <a:endParaRPr lang="en-US" sz="3600" b="1" u="sng" dirty="0">
              <a:solidFill>
                <a:srgbClr val="C00000"/>
              </a:solidFill>
            </a:endParaRPr>
          </a:p>
          <a:p>
            <a:pPr marL="1828800" lvl="4" indent="0">
              <a:buNone/>
            </a:pPr>
            <a:r>
              <a:rPr lang="en-US" sz="2800" b="1" dirty="0"/>
              <a:t>It Contains </a:t>
            </a:r>
            <a:r>
              <a:rPr lang="en-US" sz="2800" b="1" u="sng" dirty="0">
                <a:solidFill>
                  <a:srgbClr val="FF0000"/>
                </a:solidFill>
              </a:rPr>
              <a:t>5 Levels of Risk</a:t>
            </a:r>
            <a:r>
              <a:rPr lang="en-US" sz="2800" b="1" dirty="0"/>
              <a:t> from Low to High</a:t>
            </a:r>
          </a:p>
          <a:p>
            <a:pPr marL="1828800" lvl="4" indent="0">
              <a:buNone/>
            </a:pPr>
            <a:endParaRPr lang="en-US" sz="2800" b="1" dirty="0"/>
          </a:p>
          <a:p>
            <a:pPr marL="1828800" lvl="4" indent="0">
              <a:buNone/>
            </a:pPr>
            <a:r>
              <a:rPr lang="en-US" sz="2800" b="1" dirty="0"/>
              <a:t>1</a:t>
            </a:r>
            <a:r>
              <a:rPr lang="en-US" sz="2800" b="1" baseline="30000" dirty="0"/>
              <a:t>st</a:t>
            </a:r>
            <a:r>
              <a:rPr lang="en-US" sz="2800" b="1" dirty="0"/>
              <a:t>  			</a:t>
            </a:r>
            <a:r>
              <a:rPr lang="en-US" sz="2800" b="1" dirty="0">
                <a:solidFill>
                  <a:srgbClr val="00B050"/>
                </a:solidFill>
              </a:rPr>
              <a:t>Low</a:t>
            </a:r>
          </a:p>
          <a:p>
            <a:pPr marL="1828800" lvl="4" indent="0">
              <a:buNone/>
            </a:pPr>
            <a:r>
              <a:rPr lang="en-US" sz="2800" b="1" dirty="0"/>
              <a:t>2</a:t>
            </a:r>
            <a:r>
              <a:rPr lang="en-US" sz="2800" b="1" baseline="30000" dirty="0"/>
              <a:t>nd</a:t>
            </a:r>
            <a:r>
              <a:rPr lang="en-US" sz="2800" b="1" dirty="0"/>
              <a:t> 			Moderately Low</a:t>
            </a:r>
          </a:p>
          <a:p>
            <a:pPr marL="1828800" lvl="4" indent="0">
              <a:buNone/>
            </a:pPr>
            <a:r>
              <a:rPr lang="en-US" sz="2800" b="1" dirty="0"/>
              <a:t>3</a:t>
            </a:r>
            <a:r>
              <a:rPr lang="en-US" sz="2800" b="1" baseline="30000" dirty="0"/>
              <a:t>rd</a:t>
            </a:r>
            <a:r>
              <a:rPr lang="en-US" sz="2800" b="1" dirty="0"/>
              <a:t> 			Moderate</a:t>
            </a:r>
          </a:p>
          <a:p>
            <a:pPr marL="1828800" lvl="4" indent="0">
              <a:buNone/>
            </a:pPr>
            <a:r>
              <a:rPr lang="en-US" sz="2800" b="1" dirty="0"/>
              <a:t>4</a:t>
            </a:r>
            <a:r>
              <a:rPr lang="en-US" sz="2800" b="1" baseline="30000" dirty="0"/>
              <a:t>th</a:t>
            </a:r>
            <a:r>
              <a:rPr lang="en-US" sz="2800" b="1" dirty="0"/>
              <a:t> 			Moderately High</a:t>
            </a:r>
          </a:p>
          <a:p>
            <a:pPr marL="1828800" lvl="4" indent="0">
              <a:buNone/>
            </a:pPr>
            <a:r>
              <a:rPr lang="en-US" sz="2800" b="1" dirty="0"/>
              <a:t>5</a:t>
            </a:r>
            <a:r>
              <a:rPr lang="en-US" sz="2800" b="1" baseline="30000" dirty="0"/>
              <a:t>th</a:t>
            </a:r>
            <a:r>
              <a:rPr lang="en-US" sz="2800" b="1" dirty="0"/>
              <a:t> 			</a:t>
            </a:r>
            <a:r>
              <a:rPr lang="en-US" sz="2800" b="1" dirty="0">
                <a:solidFill>
                  <a:srgbClr val="FF0000"/>
                </a:solidFill>
              </a:rPr>
              <a:t>High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078EC24D-4427-4A66-959C-5F6E053E23BF}"/>
              </a:ext>
            </a:extLst>
          </p:cNvPr>
          <p:cNvSpPr/>
          <p:nvPr/>
        </p:nvSpPr>
        <p:spPr>
          <a:xfrm>
            <a:off x="5953125" y="2447925"/>
            <a:ext cx="323850" cy="31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83F8AFA-EAAF-4718-83C9-3A03265A1E9B}"/>
              </a:ext>
            </a:extLst>
          </p:cNvPr>
          <p:cNvSpPr/>
          <p:nvPr/>
        </p:nvSpPr>
        <p:spPr>
          <a:xfrm>
            <a:off x="5924551" y="3394075"/>
            <a:ext cx="323850" cy="31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15D8B63-3789-4399-82D8-C697D810C8F6}"/>
              </a:ext>
            </a:extLst>
          </p:cNvPr>
          <p:cNvSpPr/>
          <p:nvPr/>
        </p:nvSpPr>
        <p:spPr>
          <a:xfrm>
            <a:off x="3886200" y="3967162"/>
            <a:ext cx="285750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A66788F-F101-4847-A3ED-24E6E9038A76}"/>
              </a:ext>
            </a:extLst>
          </p:cNvPr>
          <p:cNvSpPr/>
          <p:nvPr/>
        </p:nvSpPr>
        <p:spPr>
          <a:xfrm>
            <a:off x="3886200" y="4424362"/>
            <a:ext cx="285750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9469758-6FE1-4992-9DB0-906A47E132D0}"/>
              </a:ext>
            </a:extLst>
          </p:cNvPr>
          <p:cNvSpPr/>
          <p:nvPr/>
        </p:nvSpPr>
        <p:spPr>
          <a:xfrm>
            <a:off x="3886200" y="4843462"/>
            <a:ext cx="285750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9B05E85-139E-45DB-A11C-2D9C9EA5937E}"/>
              </a:ext>
            </a:extLst>
          </p:cNvPr>
          <p:cNvSpPr/>
          <p:nvPr/>
        </p:nvSpPr>
        <p:spPr>
          <a:xfrm>
            <a:off x="3895725" y="5262562"/>
            <a:ext cx="285750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91B5621-61AD-487B-AF1F-C34C70C745CC}"/>
              </a:ext>
            </a:extLst>
          </p:cNvPr>
          <p:cNvSpPr/>
          <p:nvPr/>
        </p:nvSpPr>
        <p:spPr>
          <a:xfrm>
            <a:off x="3886200" y="5724524"/>
            <a:ext cx="285750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03330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D1B9D-E10E-49C3-BABC-C5138E42263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n-US" b="1" i="1" u="sng" dirty="0"/>
              <a:t>BANK FIXED DEPOSIT  </a:t>
            </a:r>
            <a:r>
              <a:rPr lang="en-US" i="1" u="sng" dirty="0"/>
              <a:t>VS</a:t>
            </a:r>
            <a:r>
              <a:rPr lang="en-US" b="1" i="1" u="sng" dirty="0"/>
              <a:t>  MUTUAL FUND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2242C-2D04-41F0-9F15-0C9B11F9C18F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en-US" sz="4000" b="1" i="1" u="sng" dirty="0">
                <a:solidFill>
                  <a:srgbClr val="00B050"/>
                </a:solidFill>
              </a:rPr>
              <a:t>RETURNS</a:t>
            </a:r>
            <a:r>
              <a:rPr lang="en-US" sz="3200" dirty="0"/>
              <a:t>:- Bank FD offers </a:t>
            </a:r>
            <a:r>
              <a:rPr lang="en-US" sz="3200" b="1" i="1" u="sng" dirty="0">
                <a:solidFill>
                  <a:srgbClr val="00B050"/>
                </a:solidFill>
              </a:rPr>
              <a:t>fixed rate of returns </a:t>
            </a:r>
            <a:r>
              <a:rPr lang="en-US" sz="3200" dirty="0"/>
              <a:t>over a period of time.</a:t>
            </a:r>
          </a:p>
          <a:p>
            <a:pPr marL="0" indent="0">
              <a:buNone/>
            </a:pPr>
            <a:r>
              <a:rPr lang="en-US" sz="3200" dirty="0"/>
              <a:t>		</a:t>
            </a:r>
            <a:r>
              <a:rPr lang="en-US" sz="3200" b="1" dirty="0"/>
              <a:t>Whereas</a:t>
            </a:r>
            <a:r>
              <a:rPr lang="en-US" sz="3200" dirty="0"/>
              <a:t>, Mutual Fund </a:t>
            </a:r>
            <a:r>
              <a:rPr lang="en-US" sz="3200" b="1" i="1" u="sng" dirty="0">
                <a:solidFill>
                  <a:srgbClr val="00B0F0"/>
                </a:solidFill>
              </a:rPr>
              <a:t>does not guarantee Fixed Rate of Returns.</a:t>
            </a:r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en-US" sz="4000" b="1" i="1" u="sng" dirty="0">
                <a:solidFill>
                  <a:srgbClr val="FF0000"/>
                </a:solidFill>
              </a:rPr>
              <a:t>RISK</a:t>
            </a:r>
            <a:r>
              <a:rPr lang="en-US" sz="3200" dirty="0"/>
              <a:t>:- Investment in Bank FD offers </a:t>
            </a:r>
            <a:r>
              <a:rPr lang="en-US" sz="3200" b="1" i="1" u="sng" dirty="0">
                <a:solidFill>
                  <a:srgbClr val="92D050"/>
                </a:solidFill>
              </a:rPr>
              <a:t>Risk free Return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r>
              <a:rPr lang="en-US" sz="3200" dirty="0"/>
              <a:t>		</a:t>
            </a:r>
            <a:r>
              <a:rPr lang="en-US" sz="3200" b="1" dirty="0"/>
              <a:t>Whereas</a:t>
            </a:r>
            <a:r>
              <a:rPr lang="en-US" sz="3200" dirty="0"/>
              <a:t>, Investment in Mutual Fund are of </a:t>
            </a:r>
            <a:r>
              <a:rPr lang="en-US" sz="3200" b="1" i="1" u="sng" dirty="0">
                <a:solidFill>
                  <a:srgbClr val="C00000"/>
                </a:solidFill>
              </a:rPr>
              <a:t>Medium to High Risk</a:t>
            </a:r>
            <a:r>
              <a:rPr lang="en-US" sz="3200" dirty="0"/>
              <a:t>. 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265022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38A0F-0D11-4A51-B965-A1F1D1F8C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10515600" cy="1325563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n-US" b="1" i="1" u="sng" dirty="0"/>
              <a:t>BANK FIXED DEPOSIT  </a:t>
            </a:r>
            <a:r>
              <a:rPr lang="en-US" i="1" u="sng" dirty="0"/>
              <a:t>VS</a:t>
            </a:r>
            <a:r>
              <a:rPr lang="en-US" b="1" i="1" u="sng" dirty="0"/>
              <a:t> 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D289E-2AB3-4595-AE9C-FF9C0B09BEA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4000" i="1" u="sng" dirty="0">
                <a:solidFill>
                  <a:srgbClr val="C00000"/>
                </a:solidFill>
              </a:rPr>
              <a:t>PREMATURE WITHDRAWAL</a:t>
            </a:r>
            <a:r>
              <a:rPr lang="en-US" dirty="0"/>
              <a:t>:- Premature Withdrawal of Bank FD may be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allowed with a penalty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Whereas</a:t>
            </a:r>
            <a:r>
              <a:rPr lang="en-US" dirty="0"/>
              <a:t>, Redemption of Mutual Funds before one year </a:t>
            </a:r>
            <a:r>
              <a:rPr lang="en-US" b="1" i="1" u="sng" dirty="0">
                <a:solidFill>
                  <a:srgbClr val="FFC000"/>
                </a:solidFill>
              </a:rPr>
              <a:t>attracts exit load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4000" i="1" u="sng" dirty="0">
                <a:solidFill>
                  <a:srgbClr val="0070C0"/>
                </a:solidFill>
              </a:rPr>
              <a:t>TAX</a:t>
            </a:r>
            <a:r>
              <a:rPr lang="en-US" dirty="0"/>
              <a:t>:- Interest on FD is taxed as per </a:t>
            </a:r>
            <a:r>
              <a:rPr lang="en-US" b="1" i="1" u="sng" dirty="0">
                <a:solidFill>
                  <a:srgbClr val="C00000"/>
                </a:solidFill>
              </a:rPr>
              <a:t>Individual Slab Rates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Whereas</a:t>
            </a:r>
            <a:r>
              <a:rPr lang="en-US" dirty="0"/>
              <a:t>, In Mutual Fund </a:t>
            </a:r>
            <a:r>
              <a:rPr lang="en-US" b="1" i="1" u="sng" dirty="0">
                <a:solidFill>
                  <a:srgbClr val="7030A0"/>
                </a:solidFill>
              </a:rPr>
              <a:t>STCG or LTCG taxed as per Type of Fund &amp; Period of Holding.</a:t>
            </a:r>
            <a:endParaRPr lang="en-IN" b="1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912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1E0A-3FDF-4648-A517-8F179A01E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10515600" cy="1325563"/>
          </a:xfrm>
          <a:solidFill>
            <a:schemeClr val="accent4"/>
          </a:solidFill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b="1" i="1" u="sng" dirty="0"/>
              <a:t>BANK FIXED DEPOSIT  </a:t>
            </a:r>
            <a:r>
              <a:rPr lang="en-US" i="1" u="sng" dirty="0"/>
              <a:t>VS</a:t>
            </a:r>
            <a:r>
              <a:rPr lang="en-US" b="1" i="1" u="sng" dirty="0"/>
              <a:t>  MUTUAL FUND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A3995-787A-4DF2-9898-9CADCCAD7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89400"/>
          </a:xfr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4000" b="1" i="1" u="sng" dirty="0">
                <a:solidFill>
                  <a:srgbClr val="C00000"/>
                </a:solidFill>
              </a:rPr>
              <a:t>LIQUIDITY</a:t>
            </a:r>
            <a:r>
              <a:rPr lang="en-US" dirty="0"/>
              <a:t>:- Bank FD is comparatively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more Liquid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Whereas</a:t>
            </a:r>
            <a:r>
              <a:rPr lang="en-US" dirty="0"/>
              <a:t>, Mutual Fund is </a:t>
            </a:r>
            <a:r>
              <a:rPr lang="en-US" b="1" i="1" u="sng" dirty="0">
                <a:solidFill>
                  <a:schemeClr val="accent5">
                    <a:lumMod val="75000"/>
                  </a:schemeClr>
                </a:solidFill>
              </a:rPr>
              <a:t>comparatively Less Liquid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4000" b="1" i="1" u="sng" dirty="0">
                <a:solidFill>
                  <a:srgbClr val="00B050"/>
                </a:solidFill>
              </a:rPr>
              <a:t>SUITABILITY</a:t>
            </a:r>
            <a:r>
              <a:rPr lang="en-US" dirty="0"/>
              <a:t>:- Bank FD’s are suitable for Investors with </a:t>
            </a:r>
            <a:r>
              <a:rPr lang="en-US" b="1" i="1" u="sng" dirty="0">
                <a:solidFill>
                  <a:srgbClr val="00B050"/>
                </a:solidFill>
              </a:rPr>
              <a:t>Low Risk Appetite.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/>
              <a:t>Whereas</a:t>
            </a:r>
            <a:r>
              <a:rPr lang="en-US" dirty="0"/>
              <a:t>, Mutual Funds are suitable for </a:t>
            </a:r>
            <a:r>
              <a:rPr lang="en-US" b="1" i="1" u="sng" dirty="0">
                <a:solidFill>
                  <a:srgbClr val="FF0000"/>
                </a:solidFill>
              </a:rPr>
              <a:t>investors having relatively Higher Risk Appetite.</a:t>
            </a:r>
            <a:endParaRPr lang="en-IN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364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A5A39-605B-4D67-8AF2-2CEB89AB6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11275"/>
          </a:xfrm>
          <a:solidFill>
            <a:srgbClr val="92D05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algn="ctr"/>
            <a:r>
              <a:rPr lang="en-US" sz="4800" b="1" i="1" u="sng" dirty="0"/>
              <a:t>MUTUAL FUND OPTIONS</a:t>
            </a:r>
            <a:endParaRPr lang="en-IN" sz="48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1DB48-B679-4DCF-AD15-0974773ED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5" y="1676400"/>
            <a:ext cx="11830050" cy="4500563"/>
          </a:xfrm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b="1" i="1" dirty="0">
                <a:solidFill>
                  <a:srgbClr val="FF0000"/>
                </a:solidFill>
              </a:rPr>
              <a:t> A) </a:t>
            </a:r>
            <a:r>
              <a:rPr lang="en-IN" b="1" i="1" u="sng" dirty="0">
                <a:solidFill>
                  <a:srgbClr val="FF0000"/>
                </a:solidFill>
              </a:rPr>
              <a:t>GROWTH OPTION</a:t>
            </a:r>
            <a:r>
              <a:rPr lang="en-IN" dirty="0"/>
              <a:t>			    </a:t>
            </a:r>
            <a:r>
              <a:rPr lang="en-IN" b="1" i="1" dirty="0">
                <a:solidFill>
                  <a:schemeClr val="accent5"/>
                </a:solidFill>
              </a:rPr>
              <a:t>B) </a:t>
            </a:r>
            <a:r>
              <a:rPr lang="en-IN" b="1" i="1" u="sng" dirty="0">
                <a:solidFill>
                  <a:schemeClr val="accent5"/>
                </a:solidFill>
              </a:rPr>
              <a:t>DIVIDEND OPTION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					</a:t>
            </a:r>
            <a:r>
              <a:rPr lang="en-IN" i="1" dirty="0">
                <a:solidFill>
                  <a:srgbClr val="C00000"/>
                </a:solidFill>
              </a:rPr>
              <a:t>a) </a:t>
            </a:r>
            <a:r>
              <a:rPr lang="en-IN" i="1" u="sng" dirty="0">
                <a:solidFill>
                  <a:srgbClr val="C00000"/>
                </a:solidFill>
              </a:rPr>
              <a:t>Dividend Payout</a:t>
            </a:r>
            <a:r>
              <a:rPr lang="en-IN" dirty="0"/>
              <a:t>      </a:t>
            </a:r>
            <a:r>
              <a:rPr lang="en-IN" i="1" dirty="0">
                <a:solidFill>
                  <a:srgbClr val="00B050"/>
                </a:solidFill>
              </a:rPr>
              <a:t>b) </a:t>
            </a:r>
            <a:r>
              <a:rPr lang="en-IN" i="1" u="sng" dirty="0">
                <a:solidFill>
                  <a:srgbClr val="00B050"/>
                </a:solidFill>
              </a:rPr>
              <a:t>Dividend Reinvestment</a:t>
            </a:r>
          </a:p>
          <a:p>
            <a:pPr marL="0" indent="0">
              <a:buNone/>
            </a:pPr>
            <a:r>
              <a:rPr lang="en-IN" dirty="0"/>
              <a:t>					      </a:t>
            </a:r>
            <a:r>
              <a:rPr lang="en-IN" i="1" u="sng" dirty="0">
                <a:solidFill>
                  <a:srgbClr val="C00000"/>
                </a:solidFill>
              </a:rPr>
              <a:t>Option</a:t>
            </a:r>
            <a:r>
              <a:rPr lang="en-IN" i="1" dirty="0"/>
              <a:t>	</a:t>
            </a:r>
            <a:r>
              <a:rPr lang="en-IN" dirty="0"/>
              <a:t>			</a:t>
            </a:r>
            <a:r>
              <a:rPr lang="en-IN" i="1" u="sng" dirty="0">
                <a:solidFill>
                  <a:srgbClr val="00B050"/>
                </a:solidFill>
              </a:rPr>
              <a:t>Option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E373E89-2DD6-4328-97E9-3F613CE0B71E}"/>
                  </a:ext>
                </a:extLst>
              </p14:cNvPr>
              <p14:cNvContentPartPr/>
              <p14:nvPr/>
            </p14:nvContentPartPr>
            <p14:xfrm>
              <a:off x="2152515" y="1304850"/>
              <a:ext cx="3162960" cy="1333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E373E89-2DD6-4328-97E9-3F613CE0B71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33435" y="1285770"/>
                <a:ext cx="3200760" cy="13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5682F7C-7012-4481-A64B-00AAC366D7F2}"/>
                  </a:ext>
                </a:extLst>
              </p14:cNvPr>
              <p14:cNvContentPartPr/>
              <p14:nvPr/>
            </p14:nvContentPartPr>
            <p14:xfrm>
              <a:off x="5286315" y="1647930"/>
              <a:ext cx="2459880" cy="1019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5682F7C-7012-4481-A64B-00AAC366D7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67235" y="1628850"/>
                <a:ext cx="2497680" cy="105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1EAE5EA-F9C4-436F-BB93-FEB6346C4200}"/>
                  </a:ext>
                </a:extLst>
              </p14:cNvPr>
              <p14:cNvContentPartPr/>
              <p14:nvPr/>
            </p14:nvContentPartPr>
            <p14:xfrm>
              <a:off x="7610475" y="2505090"/>
              <a:ext cx="286200" cy="1814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1EAE5EA-F9C4-436F-BB93-FEB6346C420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91395" y="2486010"/>
                <a:ext cx="3240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DA4CB49-54C8-42FE-8068-FE326146EFB7}"/>
                  </a:ext>
                </a:extLst>
              </p14:cNvPr>
              <p14:cNvContentPartPr/>
              <p14:nvPr/>
            </p14:nvContentPartPr>
            <p14:xfrm>
              <a:off x="2085915" y="2447850"/>
              <a:ext cx="314640" cy="2412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DA4CB49-54C8-42FE-8068-FE326146EFB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66835" y="2428770"/>
                <a:ext cx="352440" cy="2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75EDD8C-6266-48B1-94E7-C212F61473D5}"/>
                  </a:ext>
                </a:extLst>
              </p14:cNvPr>
              <p14:cNvContentPartPr/>
              <p14:nvPr/>
            </p14:nvContentPartPr>
            <p14:xfrm>
              <a:off x="5953035" y="3133650"/>
              <a:ext cx="1799640" cy="12006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75EDD8C-6266-48B1-94E7-C212F61473D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33955" y="3114570"/>
                <a:ext cx="1837440" cy="12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787AB2F-008D-4513-BA76-FCD0EB727E5D}"/>
                  </a:ext>
                </a:extLst>
              </p14:cNvPr>
              <p14:cNvContentPartPr/>
              <p14:nvPr/>
            </p14:nvContentPartPr>
            <p14:xfrm>
              <a:off x="7753395" y="3419490"/>
              <a:ext cx="2145600" cy="8481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787AB2F-008D-4513-BA76-FCD0EB727E5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34315" y="3400410"/>
                <a:ext cx="2183400" cy="88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6072870-20F2-4433-BB54-0DBE165A6738}"/>
                  </a:ext>
                </a:extLst>
              </p14:cNvPr>
              <p14:cNvContentPartPr/>
              <p14:nvPr/>
            </p14:nvContentPartPr>
            <p14:xfrm>
              <a:off x="9715035" y="4028970"/>
              <a:ext cx="278280" cy="25992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6072870-20F2-4433-BB54-0DBE165A673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695955" y="4009890"/>
                <a:ext cx="316080" cy="29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16F195E-11E6-452B-8642-04A31581391A}"/>
                  </a:ext>
                </a:extLst>
              </p14:cNvPr>
              <p14:cNvContentPartPr/>
              <p14:nvPr/>
            </p14:nvContentPartPr>
            <p14:xfrm>
              <a:off x="5896155" y="4019610"/>
              <a:ext cx="266760" cy="3621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16F195E-11E6-452B-8642-04A31581391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877075" y="4000530"/>
                <a:ext cx="304560" cy="39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26535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C2D9C-5D74-4E09-8874-EAC96560D15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dirty="0"/>
              <a:t>A) </a:t>
            </a:r>
            <a:r>
              <a:rPr lang="en-US" b="1" i="1" u="sng" dirty="0"/>
              <a:t>GROWTH OPTION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68473-C423-47E0-8EC0-020DC4ECB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974" y="1825625"/>
            <a:ext cx="9410701" cy="4351338"/>
          </a:xfrm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Growth option is for those investors who are looking for </a:t>
            </a:r>
            <a:r>
              <a:rPr lang="en-US" sz="4000" b="1" i="1" u="sng" dirty="0">
                <a:solidFill>
                  <a:srgbClr val="00B050"/>
                </a:solidFill>
              </a:rPr>
              <a:t>Capital Appreciation</a:t>
            </a:r>
            <a:r>
              <a:rPr lang="en-US" sz="4000" dirty="0"/>
              <a:t>.</a:t>
            </a:r>
          </a:p>
          <a:p>
            <a:pPr marL="0" indent="0">
              <a:buNone/>
            </a:pPr>
            <a:endParaRPr lang="en-US" sz="40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In Growth Option, The </a:t>
            </a:r>
            <a:r>
              <a:rPr lang="en-US" sz="4000" b="1" i="1" u="sng" dirty="0">
                <a:solidFill>
                  <a:srgbClr val="00B0F0"/>
                </a:solidFill>
              </a:rPr>
              <a:t>Profits Generated by the Mutual Fund Scheme are Invested back in the Fund</a:t>
            </a:r>
            <a:r>
              <a:rPr lang="en-US" sz="4000" dirty="0"/>
              <a:t>. Hence it does not provide any payout.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7285790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75B03-997A-4B35-B05F-867D3F43934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4800" b="1" i="1" dirty="0"/>
              <a:t>B) </a:t>
            </a:r>
            <a:r>
              <a:rPr lang="en-US" sz="4800" b="1" i="1" u="sng" dirty="0"/>
              <a:t>DIVIDEND OPTION</a:t>
            </a:r>
            <a:endParaRPr lang="en-IN" sz="48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3747D-CFAD-4B70-809F-C97F364A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08450"/>
          </a:xfr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b="1" i="1" u="sng" dirty="0">
                <a:solidFill>
                  <a:srgbClr val="C00000"/>
                </a:solidFill>
              </a:rPr>
              <a:t>Dividend Payout Option</a:t>
            </a:r>
            <a:r>
              <a:rPr lang="en-US" dirty="0"/>
              <a:t>:- In Dividend Payout Option, </a:t>
            </a:r>
            <a:r>
              <a:rPr lang="en-US" b="1" i="1" u="sng" dirty="0">
                <a:solidFill>
                  <a:schemeClr val="accent4">
                    <a:lumMod val="50000"/>
                  </a:schemeClr>
                </a:solidFill>
              </a:rPr>
              <a:t>The Profits Generated by the Fund are periodically paid to the Investors in the form of Dividends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Investors who need </a:t>
            </a:r>
            <a:r>
              <a:rPr lang="en-US" b="1" i="1" u="sng" dirty="0">
                <a:solidFill>
                  <a:schemeClr val="accent6"/>
                </a:solidFill>
              </a:rPr>
              <a:t>Regular Income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from the Investments 		should opt for Dividend Payout Option.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>
                <a:solidFill>
                  <a:srgbClr val="00B050"/>
                </a:solidFill>
              </a:rPr>
              <a:t>b)   </a:t>
            </a:r>
            <a:r>
              <a:rPr lang="en-US" b="1" i="1" u="sng" dirty="0">
                <a:solidFill>
                  <a:srgbClr val="00B050"/>
                </a:solidFill>
              </a:rPr>
              <a:t>Dividend Reinvestment Option</a:t>
            </a:r>
            <a:r>
              <a:rPr lang="en-US" dirty="0"/>
              <a:t>:- In case of Dividend Reinvestment Option, </a:t>
            </a:r>
            <a:r>
              <a:rPr lang="en-US" b="1" i="1" u="sng" dirty="0">
                <a:solidFill>
                  <a:srgbClr val="7030A0"/>
                </a:solidFill>
              </a:rPr>
              <a:t>The Investors Chooses to Reinvest the Dividend in the scheme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961126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940B2-CF0F-42EF-A68D-56BDE5BBD24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MODEL PORTFOLIO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4FD4A-6A83-4F7C-9704-7FB60F1B6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70350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</a:t>
            </a:r>
            <a:r>
              <a:rPr lang="en-US" sz="3200" b="1" i="1" u="sng" dirty="0">
                <a:solidFill>
                  <a:srgbClr val="C00000"/>
                </a:solidFill>
              </a:rPr>
              <a:t>MEANING OF MODEL PORTFOLIO</a:t>
            </a:r>
            <a:r>
              <a:rPr lang="en-US" sz="3200" dirty="0"/>
              <a:t>:- Model Portfolio is The </a:t>
            </a:r>
            <a:r>
              <a:rPr lang="en-US" sz="3200" b="1" i="1" u="sng" dirty="0">
                <a:solidFill>
                  <a:srgbClr val="00B050"/>
                </a:solidFill>
              </a:rPr>
              <a:t>Optimum Blending of Various Financial Instruments</a:t>
            </a:r>
            <a:r>
              <a:rPr lang="en-US" sz="3200" dirty="0"/>
              <a:t> Keeping in mind the </a:t>
            </a:r>
            <a:r>
              <a:rPr lang="en-US" sz="3200" b="1" i="1" u="sng" dirty="0">
                <a:solidFill>
                  <a:schemeClr val="accent1"/>
                </a:solidFill>
              </a:rPr>
              <a:t>Objectives and Preferences of Investor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Model Portfolio should consider factors such as </a:t>
            </a:r>
            <a:r>
              <a:rPr lang="en-US" sz="3200" b="1" i="1" u="sng" dirty="0">
                <a:solidFill>
                  <a:schemeClr val="accent1"/>
                </a:solidFill>
              </a:rPr>
              <a:t>Age</a:t>
            </a:r>
            <a:r>
              <a:rPr lang="en-US" sz="3200" dirty="0"/>
              <a:t> of the Investor, </a:t>
            </a:r>
            <a:r>
              <a:rPr lang="en-US" sz="3200" b="1" i="1" u="sng" dirty="0">
                <a:solidFill>
                  <a:srgbClr val="C00000"/>
                </a:solidFill>
              </a:rPr>
              <a:t>Risk Appetite</a:t>
            </a:r>
            <a:r>
              <a:rPr lang="en-US" sz="3200" dirty="0"/>
              <a:t>, </a:t>
            </a:r>
            <a:r>
              <a:rPr lang="en-US" sz="3200" b="1" i="1" u="sng" dirty="0">
                <a:solidFill>
                  <a:schemeClr val="accent6">
                    <a:lumMod val="50000"/>
                  </a:schemeClr>
                </a:solidFill>
              </a:rPr>
              <a:t>time</a:t>
            </a:r>
            <a:r>
              <a:rPr lang="en-US" sz="3200" dirty="0"/>
              <a:t> at hand to let the investment grow( Time Horizon), </a:t>
            </a:r>
            <a:r>
              <a:rPr lang="en-US" sz="3200" b="1" i="1" u="sng" dirty="0">
                <a:solidFill>
                  <a:srgbClr val="00B0F0"/>
                </a:solidFill>
              </a:rPr>
              <a:t>Need for money</a:t>
            </a:r>
            <a:r>
              <a:rPr lang="en-US" sz="3200" dirty="0"/>
              <a:t>       Immediate or Later and more importantly, The </a:t>
            </a:r>
            <a:r>
              <a:rPr lang="en-US" sz="3200" b="1" i="1" u="sng" dirty="0">
                <a:solidFill>
                  <a:srgbClr val="7030A0"/>
                </a:solidFill>
              </a:rPr>
              <a:t>Purpose</a:t>
            </a:r>
            <a:r>
              <a:rPr lang="en-US" sz="3200" dirty="0"/>
              <a:t> for making such an Investment.</a:t>
            </a:r>
            <a:endParaRPr lang="en-IN" sz="3200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BBC8DCA1-0FF3-4AB4-9CE0-043B945F6946}"/>
              </a:ext>
            </a:extLst>
          </p:cNvPr>
          <p:cNvSpPr/>
          <p:nvPr/>
        </p:nvSpPr>
        <p:spPr>
          <a:xfrm>
            <a:off x="7629525" y="4576762"/>
            <a:ext cx="2476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88025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D35C8-F808-4EAF-A5EF-0998AA96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4460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 fontScale="90000"/>
          </a:bodyPr>
          <a:lstStyle/>
          <a:p>
            <a:pPr algn="ctr"/>
            <a:r>
              <a:rPr lang="en-US" b="1" i="1" u="sng" dirty="0"/>
              <a:t>STEP BY STEP APPROACH OF BUILDING MODEL PORTFOLIO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A8BB1-B581-4104-9048-DC05E5F9C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726"/>
            <a:ext cx="10515600" cy="4883148"/>
          </a:xfrm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i="1" u="sng" dirty="0">
                <a:solidFill>
                  <a:srgbClr val="C00000"/>
                </a:solidFill>
              </a:rPr>
              <a:t>STEP 1</a:t>
            </a:r>
            <a:r>
              <a:rPr lang="en-US" dirty="0"/>
              <a:t>:- </a:t>
            </a:r>
            <a:r>
              <a:rPr lang="en-US" b="1" i="1" u="sng" dirty="0">
                <a:solidFill>
                  <a:srgbClr val="00B050"/>
                </a:solidFill>
              </a:rPr>
              <a:t>Define Financial Needs &amp; Goals of Investors</a:t>
            </a:r>
          </a:p>
          <a:p>
            <a:endParaRPr lang="en-US" b="1" i="1" u="sng" dirty="0">
              <a:solidFill>
                <a:srgbClr val="00B050"/>
              </a:solidFill>
            </a:endParaRPr>
          </a:p>
          <a:p>
            <a:r>
              <a:rPr lang="en-US" b="1" i="1" u="sng" dirty="0">
                <a:solidFill>
                  <a:srgbClr val="C00000"/>
                </a:solidFill>
              </a:rPr>
              <a:t>STEP 2</a:t>
            </a:r>
            <a:r>
              <a:rPr lang="en-US" dirty="0"/>
              <a:t>:- </a:t>
            </a:r>
            <a:r>
              <a:rPr lang="en-US" b="1" i="1" u="sng" dirty="0">
                <a:solidFill>
                  <a:srgbClr val="FF0000"/>
                </a:solidFill>
              </a:rPr>
              <a:t>Understanding the Available Investment Products</a:t>
            </a:r>
            <a:r>
              <a:rPr lang="en-US" dirty="0"/>
              <a:t>     Risk, 	    	       Return, Liquidity &amp; Maturity Profile.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i="1" u="sng" dirty="0">
                <a:solidFill>
                  <a:srgbClr val="C00000"/>
                </a:solidFill>
              </a:rPr>
              <a:t>STEP 3</a:t>
            </a:r>
            <a:r>
              <a:rPr lang="en-US" dirty="0"/>
              <a:t>:- </a:t>
            </a:r>
            <a:r>
              <a:rPr lang="en-US" b="1" i="1" u="sng" dirty="0">
                <a:solidFill>
                  <a:srgbClr val="0070C0"/>
                </a:solidFill>
              </a:rPr>
              <a:t>Asset Allocations</a:t>
            </a:r>
            <a:r>
              <a:rPr lang="en-US" dirty="0"/>
              <a:t>      Appropriate Mix of Investments such as Equity, Debt, Gold, Real Estate or Cash Holding.</a:t>
            </a:r>
          </a:p>
          <a:p>
            <a:endParaRPr lang="en-US" dirty="0"/>
          </a:p>
          <a:p>
            <a:r>
              <a:rPr lang="en-US" b="1" i="1" u="sng" dirty="0">
                <a:solidFill>
                  <a:srgbClr val="C00000"/>
                </a:solidFill>
              </a:rPr>
              <a:t>STEP 4</a:t>
            </a:r>
            <a:r>
              <a:rPr lang="en-US" dirty="0"/>
              <a:t>:- </a:t>
            </a:r>
            <a:r>
              <a:rPr lang="en-US" b="1" i="1" u="sng" dirty="0">
                <a:solidFill>
                  <a:srgbClr val="002060"/>
                </a:solidFill>
              </a:rPr>
              <a:t>Suggesting Suitable Investments opportunities with each Asset Category</a:t>
            </a:r>
            <a:r>
              <a:rPr lang="en-US" dirty="0"/>
              <a:t>. e.g.:- Equity Funds, Debt Funds, Balanced Funds, Tax Saving Funds etc.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19B437E7-D75D-4034-88B1-EC89C216A35E}"/>
              </a:ext>
            </a:extLst>
          </p:cNvPr>
          <p:cNvSpPr/>
          <p:nvPr/>
        </p:nvSpPr>
        <p:spPr>
          <a:xfrm>
            <a:off x="5800725" y="1685926"/>
            <a:ext cx="428625" cy="342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CCAB2F70-C7F4-4442-B137-8EB0D4DE106B}"/>
              </a:ext>
            </a:extLst>
          </p:cNvPr>
          <p:cNvSpPr/>
          <p:nvPr/>
        </p:nvSpPr>
        <p:spPr>
          <a:xfrm>
            <a:off x="5800725" y="2587627"/>
            <a:ext cx="428625" cy="342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E9C1457-4148-4459-94B0-CD947369F998}"/>
              </a:ext>
            </a:extLst>
          </p:cNvPr>
          <p:cNvSpPr/>
          <p:nvPr/>
        </p:nvSpPr>
        <p:spPr>
          <a:xfrm>
            <a:off x="9163050" y="3076575"/>
            <a:ext cx="24765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274588DC-9128-432A-A4C1-1EAC0B1C4F26}"/>
              </a:ext>
            </a:extLst>
          </p:cNvPr>
          <p:cNvSpPr/>
          <p:nvPr/>
        </p:nvSpPr>
        <p:spPr>
          <a:xfrm>
            <a:off x="5800724" y="3788173"/>
            <a:ext cx="428625" cy="342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2ED4AEB-AA51-4072-8138-98628BEAD42A}"/>
              </a:ext>
            </a:extLst>
          </p:cNvPr>
          <p:cNvSpPr/>
          <p:nvPr/>
        </p:nvSpPr>
        <p:spPr>
          <a:xfrm>
            <a:off x="4719637" y="4258469"/>
            <a:ext cx="257175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5B2ACF51-26D6-4A2F-93DD-179CC49E482D}"/>
              </a:ext>
            </a:extLst>
          </p:cNvPr>
          <p:cNvSpPr/>
          <p:nvPr/>
        </p:nvSpPr>
        <p:spPr>
          <a:xfrm>
            <a:off x="5800724" y="5000624"/>
            <a:ext cx="428625" cy="342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920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07FF7-DB50-4FEE-BFC7-058BBA0AB7D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STEPS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2F29F-FFF0-46EA-839C-6C62E31ECAB5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00206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 startAt="5"/>
            </a:pPr>
            <a:r>
              <a:rPr lang="en-US" sz="3200" b="1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&amp; Implement a Financial Action Plan</a:t>
            </a:r>
            <a:r>
              <a:rPr lang="en-US" sz="3200" b="1" i="1" u="sng" dirty="0">
                <a:solidFill>
                  <a:srgbClr val="FF0000"/>
                </a:solidFill>
              </a:rPr>
              <a:t> </a:t>
            </a:r>
            <a:r>
              <a:rPr lang="en-US" dirty="0"/>
              <a:t>( e.g.:- the services of an investment broker to purchase stocks, bonds or mutual funds </a:t>
            </a:r>
            <a:r>
              <a:rPr lang="en-US" dirty="0">
                <a:solidFill>
                  <a:srgbClr val="00B050"/>
                </a:solidFill>
              </a:rPr>
              <a:t>OR</a:t>
            </a:r>
            <a:r>
              <a:rPr lang="en-US" dirty="0"/>
              <a:t>  the services of an insurance agent to purchase property insurance)</a:t>
            </a:r>
          </a:p>
          <a:p>
            <a:pPr marL="514350" indent="-514350">
              <a:buAutoNum type="arabicParenR" startAt="5"/>
            </a:pPr>
            <a:endParaRPr lang="en-US" dirty="0"/>
          </a:p>
          <a:p>
            <a:pPr marL="514350" indent="-514350">
              <a:buAutoNum type="arabicParenR" startAt="5"/>
            </a:pPr>
            <a:r>
              <a:rPr lang="en-US" sz="3200" b="1" i="1" u="sng" dirty="0">
                <a:solidFill>
                  <a:srgbClr val="00B0F0"/>
                </a:solidFill>
              </a:rPr>
              <a:t>Re-evaluate &amp; Revise your Plan</a:t>
            </a:r>
            <a:r>
              <a:rPr lang="en-US" sz="3200" dirty="0"/>
              <a:t> ( </a:t>
            </a:r>
            <a:r>
              <a:rPr lang="en-US" dirty="0"/>
              <a:t>its a dynamic process     need to regularly assess financial decisions, accordingly adjustments will be there)</a:t>
            </a: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A44988A-ED77-4B91-91FB-DAB9FB058AEF}"/>
              </a:ext>
            </a:extLst>
          </p:cNvPr>
          <p:cNvSpPr/>
          <p:nvPr/>
        </p:nvSpPr>
        <p:spPr>
          <a:xfrm>
            <a:off x="5086350" y="1920875"/>
            <a:ext cx="476250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40E9E48-A29B-4CD3-9ECD-FB40E87A7181}"/>
              </a:ext>
            </a:extLst>
          </p:cNvPr>
          <p:cNvSpPr/>
          <p:nvPr/>
        </p:nvSpPr>
        <p:spPr>
          <a:xfrm>
            <a:off x="10163174" y="4757737"/>
            <a:ext cx="200025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E29737D0-A429-413C-BC1B-DA6186A3508A}"/>
              </a:ext>
            </a:extLst>
          </p:cNvPr>
          <p:cNvSpPr/>
          <p:nvPr/>
        </p:nvSpPr>
        <p:spPr>
          <a:xfrm>
            <a:off x="5105400" y="4083844"/>
            <a:ext cx="476250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81053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F236-0B21-4D98-997E-28952F2EBEE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b="1" i="1" u="sng" dirty="0"/>
              <a:t>PROCESS OF BUILDING MODEL PORTFOLIO</a:t>
            </a:r>
            <a:endParaRPr lang="en-IN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1AA68-4873-482D-A458-873A003E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3300412"/>
          </a:xfrm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endParaRPr lang="en-IN" dirty="0"/>
          </a:p>
          <a:p>
            <a:endParaRPr lang="en-IN" dirty="0"/>
          </a:p>
          <a:p>
            <a:pPr marL="0" indent="0">
              <a:buNone/>
            </a:pPr>
            <a:r>
              <a:rPr lang="en-IN" b="1" i="1" dirty="0"/>
              <a:t>           </a:t>
            </a:r>
            <a:r>
              <a:rPr lang="en-IN" b="1" i="1" u="sng" dirty="0">
                <a:solidFill>
                  <a:srgbClr val="FF0000"/>
                </a:solidFill>
              </a:rPr>
              <a:t>1</a:t>
            </a:r>
            <a:r>
              <a:rPr lang="en-IN" b="1" i="1" u="sng" baseline="30000" dirty="0">
                <a:solidFill>
                  <a:srgbClr val="FF0000"/>
                </a:solidFill>
              </a:rPr>
              <a:t>ST</a:t>
            </a:r>
            <a:r>
              <a:rPr lang="en-IN" b="1" i="1" u="sng" dirty="0">
                <a:solidFill>
                  <a:srgbClr val="FF0000"/>
                </a:solidFill>
              </a:rPr>
              <a:t> STEP</a:t>
            </a:r>
            <a:r>
              <a:rPr lang="en-IN" dirty="0"/>
              <a:t>					</a:t>
            </a:r>
            <a:r>
              <a:rPr lang="en-IN" b="1" i="1" dirty="0"/>
              <a:t>   </a:t>
            </a:r>
            <a:r>
              <a:rPr lang="en-IN" b="1" i="1" u="sng" dirty="0">
                <a:solidFill>
                  <a:srgbClr val="00B050"/>
                </a:solidFill>
              </a:rPr>
              <a:t>2</a:t>
            </a:r>
            <a:r>
              <a:rPr lang="en-IN" b="1" i="1" u="sng" baseline="30000" dirty="0">
                <a:solidFill>
                  <a:srgbClr val="00B050"/>
                </a:solidFill>
              </a:rPr>
              <a:t>ND</a:t>
            </a:r>
            <a:r>
              <a:rPr lang="en-IN" b="1" i="1" u="sng" dirty="0">
                <a:solidFill>
                  <a:srgbClr val="00B050"/>
                </a:solidFill>
              </a:rPr>
              <a:t> STEP</a:t>
            </a:r>
          </a:p>
          <a:p>
            <a:pPr marL="0" indent="0">
              <a:buNone/>
            </a:pPr>
            <a:r>
              <a:rPr lang="en-IN" dirty="0"/>
              <a:t>  </a:t>
            </a:r>
            <a:r>
              <a:rPr lang="en-IN" b="1" i="1" u="sng" dirty="0">
                <a:solidFill>
                  <a:srgbClr val="FF0000"/>
                </a:solidFill>
              </a:rPr>
              <a:t>PROCESS OF ELIMINATION</a:t>
            </a:r>
            <a:r>
              <a:rPr lang="en-IN" dirty="0"/>
              <a:t>		    </a:t>
            </a:r>
            <a:r>
              <a:rPr lang="en-IN" b="1" i="1" u="sng" dirty="0">
                <a:solidFill>
                  <a:srgbClr val="00B050"/>
                </a:solidFill>
              </a:rPr>
              <a:t>PROCESS OF SELECTION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488CD82-B50B-4138-9E9F-2DADE172B489}"/>
                  </a:ext>
                </a:extLst>
              </p14:cNvPr>
              <p14:cNvContentPartPr/>
              <p14:nvPr/>
            </p14:nvContentPartPr>
            <p14:xfrm>
              <a:off x="2543115" y="1323930"/>
              <a:ext cx="3334320" cy="17434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488CD82-B50B-4138-9E9F-2DADE172B48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4035" y="1304850"/>
                <a:ext cx="3372120" cy="178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05CE6B5-2E7E-4BF5-BCC8-0CFF254C9938}"/>
                  </a:ext>
                </a:extLst>
              </p14:cNvPr>
              <p14:cNvContentPartPr/>
              <p14:nvPr/>
            </p14:nvContentPartPr>
            <p14:xfrm>
              <a:off x="5877075" y="2276490"/>
              <a:ext cx="2096280" cy="8100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05CE6B5-2E7E-4BF5-BCC8-0CFF254C993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57995" y="2257410"/>
                <a:ext cx="2134080" cy="84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918CCE5-EEA7-428D-9264-5FD30DE8644B}"/>
                  </a:ext>
                </a:extLst>
              </p14:cNvPr>
              <p14:cNvContentPartPr/>
              <p14:nvPr/>
            </p14:nvContentPartPr>
            <p14:xfrm>
              <a:off x="7772475" y="2790930"/>
              <a:ext cx="304920" cy="3718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918CCE5-EEA7-428D-9264-5FD30DE8644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53395" y="2771850"/>
                <a:ext cx="342720" cy="40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2D5EA574-29C6-4C95-BF87-BFEB09549CC0}"/>
                  </a:ext>
                </a:extLst>
              </p14:cNvPr>
              <p14:cNvContentPartPr/>
              <p14:nvPr/>
            </p14:nvContentPartPr>
            <p14:xfrm>
              <a:off x="2628795" y="3076410"/>
              <a:ext cx="360" cy="17208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2D5EA574-29C6-4C95-BF87-BFEB09549CC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9715" y="3057330"/>
                <a:ext cx="38160" cy="20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2B9E9C5-D2B0-4FBC-9CF2-47CB5EC2CC3A}"/>
                  </a:ext>
                </a:extLst>
              </p14:cNvPr>
              <p14:cNvContentPartPr/>
              <p14:nvPr/>
            </p14:nvContentPartPr>
            <p14:xfrm>
              <a:off x="2495595" y="3057690"/>
              <a:ext cx="276480" cy="2001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2B9E9C5-D2B0-4FBC-9CF2-47CB5EC2CC3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76515" y="3038610"/>
                <a:ext cx="314280" cy="23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354AB3A-F8DC-4330-B26A-9D7AFB3C4D32}"/>
                  </a:ext>
                </a:extLst>
              </p14:cNvPr>
              <p14:cNvContentPartPr/>
              <p14:nvPr/>
            </p14:nvContentPartPr>
            <p14:xfrm>
              <a:off x="5772315" y="1276410"/>
              <a:ext cx="9720" cy="1414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354AB3A-F8DC-4330-B26A-9D7AFB3C4D3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753235" y="1257330"/>
                <a:ext cx="47520" cy="1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23894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F0F3C-C1F8-4B50-ADED-E0054BFA6C2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STEP</a:t>
            </a:r>
            <a:r>
              <a:rPr lang="en-US" dirty="0"/>
              <a:t>:- </a:t>
            </a:r>
            <a:r>
              <a:rPr lang="en-US" b="1" u="sng" dirty="0"/>
              <a:t>PROCESS OF ELIMINATION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98460-D713-4614-9DF5-ADD3F4F1A46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LcParenR"/>
            </a:pPr>
            <a:r>
              <a:rPr lang="en-IN" sz="4000" b="1" i="1" u="sng" dirty="0">
                <a:solidFill>
                  <a:srgbClr val="00B050"/>
                </a:solidFill>
              </a:rPr>
              <a:t> Define The Filtration Criteria </a:t>
            </a:r>
            <a:r>
              <a:rPr lang="en-IN" sz="4000" dirty="0"/>
              <a:t>( Should look for consistent track record in the long run)</a:t>
            </a:r>
          </a:p>
          <a:p>
            <a:pPr marL="514350" indent="-514350">
              <a:buFont typeface="+mj-lt"/>
              <a:buAutoNum type="alphaLcParenR"/>
            </a:pPr>
            <a:endParaRPr lang="en-IN" sz="4000" dirty="0"/>
          </a:p>
          <a:p>
            <a:pPr marL="514350" indent="-514350">
              <a:buFont typeface="+mj-lt"/>
              <a:buAutoNum type="alphaLcParenR"/>
            </a:pPr>
            <a:r>
              <a:rPr lang="en-IN" sz="4000" b="1" i="1" u="sng" dirty="0">
                <a:solidFill>
                  <a:srgbClr val="C00000"/>
                </a:solidFill>
              </a:rPr>
              <a:t>Refrain from Investing in Schemes not suitable</a:t>
            </a:r>
          </a:p>
          <a:p>
            <a:pPr marL="514350" indent="-514350">
              <a:buFont typeface="+mj-lt"/>
              <a:buAutoNum type="alphaLcParenR"/>
            </a:pPr>
            <a:endParaRPr lang="en-IN" sz="4000" dirty="0"/>
          </a:p>
          <a:p>
            <a:pPr marL="514350" indent="-514350">
              <a:buFont typeface="+mj-lt"/>
              <a:buAutoNum type="alphaLcParenR"/>
            </a:pPr>
            <a:r>
              <a:rPr lang="en-IN" sz="4000" b="1" i="1" u="sng" dirty="0">
                <a:solidFill>
                  <a:srgbClr val="00B0F0"/>
                </a:solidFill>
              </a:rPr>
              <a:t>Limit the number of Funds in Portfolio</a:t>
            </a:r>
            <a:r>
              <a:rPr lang="en-IN" sz="4000" dirty="0"/>
              <a:t> ( guard against over-diversification)</a:t>
            </a:r>
          </a:p>
          <a:p>
            <a:pPr marL="514350" indent="-514350">
              <a:buFont typeface="+mj-lt"/>
              <a:buAutoNum type="alphaLcParenR"/>
            </a:pPr>
            <a:endParaRPr lang="en-IN" sz="4000" dirty="0"/>
          </a:p>
          <a:p>
            <a:pPr marL="514350" indent="-514350">
              <a:buFont typeface="+mj-lt"/>
              <a:buAutoNum type="alphaLcParenR"/>
            </a:pPr>
            <a:r>
              <a:rPr lang="en-IN" sz="4000" b="1" i="1" u="sng" dirty="0">
                <a:solidFill>
                  <a:schemeClr val="accent4">
                    <a:lumMod val="50000"/>
                  </a:schemeClr>
                </a:solidFill>
              </a:rPr>
              <a:t>Avoid Duplication</a:t>
            </a:r>
            <a:r>
              <a:rPr lang="en-IN" sz="4000" dirty="0"/>
              <a:t> ( Choose the best in same category funds)</a:t>
            </a:r>
          </a:p>
          <a:p>
            <a:pPr marL="0" indent="0">
              <a:buNone/>
            </a:pPr>
            <a:endParaRPr lang="en-IN" sz="4000" dirty="0"/>
          </a:p>
          <a:p>
            <a:pPr marL="0" indent="0">
              <a:buNone/>
            </a:pPr>
            <a:r>
              <a:rPr lang="en-IN" sz="4000" b="1" i="1" dirty="0">
                <a:solidFill>
                  <a:srgbClr val="FF0000"/>
                </a:solidFill>
              </a:rPr>
              <a:t>e)    </a:t>
            </a:r>
            <a:r>
              <a:rPr lang="en-IN" sz="4000" b="1" i="1" u="sng" dirty="0">
                <a:solidFill>
                  <a:srgbClr val="FF0000"/>
                </a:solidFill>
              </a:rPr>
              <a:t>Eliminate Inconsistent Performers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420932B-DF34-4EDD-B294-7B0982387395}"/>
              </a:ext>
            </a:extLst>
          </p:cNvPr>
          <p:cNvSpPr/>
          <p:nvPr/>
        </p:nvSpPr>
        <p:spPr>
          <a:xfrm>
            <a:off x="5172075" y="1825625"/>
            <a:ext cx="409575" cy="306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70839B2C-3960-41FB-A5CB-58E0E8D16012}"/>
              </a:ext>
            </a:extLst>
          </p:cNvPr>
          <p:cNvSpPr/>
          <p:nvPr/>
        </p:nvSpPr>
        <p:spPr>
          <a:xfrm>
            <a:off x="5172074" y="2787650"/>
            <a:ext cx="409575" cy="306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71398F9-EA2A-4059-A7A7-8734735ADC4D}"/>
              </a:ext>
            </a:extLst>
          </p:cNvPr>
          <p:cNvSpPr/>
          <p:nvPr/>
        </p:nvSpPr>
        <p:spPr>
          <a:xfrm>
            <a:off x="5172074" y="3610770"/>
            <a:ext cx="409575" cy="306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C7CE5C8A-20DF-4B1A-AFD9-746EF57B672C}"/>
              </a:ext>
            </a:extLst>
          </p:cNvPr>
          <p:cNvSpPr/>
          <p:nvPr/>
        </p:nvSpPr>
        <p:spPr>
          <a:xfrm>
            <a:off x="5191123" y="4433890"/>
            <a:ext cx="409575" cy="306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1DB9F40-4E76-441E-A720-33150D1CAD81}"/>
              </a:ext>
            </a:extLst>
          </p:cNvPr>
          <p:cNvSpPr/>
          <p:nvPr/>
        </p:nvSpPr>
        <p:spPr>
          <a:xfrm>
            <a:off x="5191123" y="5152232"/>
            <a:ext cx="409575" cy="306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24555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1DE6C-730A-40C8-9B2A-1BCFE1C4AD1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 algn="ctr"/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STEP</a:t>
            </a:r>
            <a:r>
              <a:rPr lang="en-US" dirty="0"/>
              <a:t>:- </a:t>
            </a:r>
            <a:r>
              <a:rPr lang="en-US" b="1" u="sng" dirty="0"/>
              <a:t>PROCESS OF SELECTION 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2720A-99E9-4BEF-91D8-938341CFC76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LcParenR"/>
            </a:pPr>
            <a:r>
              <a:rPr lang="en-IN" sz="3300" b="1" i="1" u="sng" dirty="0">
                <a:solidFill>
                  <a:srgbClr val="FF0000"/>
                </a:solidFill>
              </a:rPr>
              <a:t>Select Across Market Caps</a:t>
            </a:r>
            <a:r>
              <a:rPr lang="en-IN" dirty="0"/>
              <a:t> ( Investors should have a mix of both </a:t>
            </a:r>
            <a:r>
              <a:rPr lang="en-IN" b="1" i="1" u="sng" dirty="0">
                <a:solidFill>
                  <a:srgbClr val="00B050"/>
                </a:solidFill>
              </a:rPr>
              <a:t>Large Cap</a:t>
            </a:r>
            <a:r>
              <a:rPr lang="en-IN" dirty="0"/>
              <a:t>   Funds – Large Capital Investment Company as well as </a:t>
            </a:r>
            <a:r>
              <a:rPr lang="en-IN" b="1" i="1" u="sng" dirty="0">
                <a:solidFill>
                  <a:schemeClr val="accent2"/>
                </a:solidFill>
              </a:rPr>
              <a:t>Mid Cap</a:t>
            </a:r>
            <a:r>
              <a:rPr lang="en-IN" dirty="0"/>
              <a:t> Funds – Medium Capital Investment Company since both have their inherent strengths.)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3300" b="1" i="1" dirty="0">
                <a:solidFill>
                  <a:srgbClr val="00B0F0"/>
                </a:solidFill>
              </a:rPr>
              <a:t>b)   </a:t>
            </a:r>
            <a:r>
              <a:rPr lang="en-IN" sz="3300" b="1" i="1" u="sng" dirty="0">
                <a:solidFill>
                  <a:srgbClr val="00B0F0"/>
                </a:solidFill>
              </a:rPr>
              <a:t>Select Across Investment Style</a:t>
            </a:r>
            <a:r>
              <a:rPr lang="en-IN" dirty="0"/>
              <a:t> ( well managed growth style which shows              	high growth &amp; Value style Equity Funds which is undervalued 	temporarily but have the potential to achieve their fair value in the future.)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b="1" i="1" dirty="0">
                <a:solidFill>
                  <a:srgbClr val="C00000"/>
                </a:solidFill>
              </a:rPr>
              <a:t>c)    </a:t>
            </a:r>
            <a:r>
              <a:rPr lang="en-IN" b="1" i="1" u="sng" dirty="0">
                <a:solidFill>
                  <a:srgbClr val="C00000"/>
                </a:solidFill>
              </a:rPr>
              <a:t>Select Across Asset Class</a:t>
            </a:r>
            <a:r>
              <a:rPr lang="en-IN" b="1" i="1" dirty="0">
                <a:solidFill>
                  <a:srgbClr val="C00000"/>
                </a:solidFill>
              </a:rPr>
              <a:t> </a:t>
            </a:r>
            <a:r>
              <a:rPr lang="en-IN" dirty="0"/>
              <a:t>( mix of equity &amp; debt or a hybrid fund to be invested  	based on risk appetite, prudent approach etc. therefore, selection process 	must be based on </a:t>
            </a:r>
            <a:r>
              <a:rPr lang="en-IN" b="1" i="1" u="sng" dirty="0">
                <a:solidFill>
                  <a:schemeClr val="accent2">
                    <a:lumMod val="50000"/>
                  </a:schemeClr>
                </a:solidFill>
              </a:rPr>
              <a:t>research and Analysis</a:t>
            </a:r>
            <a:r>
              <a:rPr lang="en-IN" b="1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IN" dirty="0"/>
              <a:t>)</a:t>
            </a:r>
          </a:p>
          <a:p>
            <a:pPr marL="514350" indent="-514350">
              <a:buFont typeface="+mj-lt"/>
              <a:buAutoNum type="alphaLcParenR"/>
            </a:pPr>
            <a:endParaRPr lang="en-IN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7A038791-BC7F-409B-88B2-92C331009A06}"/>
              </a:ext>
            </a:extLst>
          </p:cNvPr>
          <p:cNvSpPr/>
          <p:nvPr/>
        </p:nvSpPr>
        <p:spPr>
          <a:xfrm>
            <a:off x="5305425" y="1825625"/>
            <a:ext cx="342900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95114C6-0FCB-443F-B923-930B523DAF19}"/>
              </a:ext>
            </a:extLst>
          </p:cNvPr>
          <p:cNvSpPr/>
          <p:nvPr/>
        </p:nvSpPr>
        <p:spPr>
          <a:xfrm>
            <a:off x="5314950" y="3294857"/>
            <a:ext cx="342900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C51CCBDA-C790-41C6-9E6A-EB50A9115450}"/>
              </a:ext>
            </a:extLst>
          </p:cNvPr>
          <p:cNvSpPr/>
          <p:nvPr/>
        </p:nvSpPr>
        <p:spPr>
          <a:xfrm>
            <a:off x="5305425" y="4764089"/>
            <a:ext cx="342900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540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7DC76-3CD8-4082-AFD9-36911CE9DB7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en-US" sz="4800" b="1" u="sng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sz="4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43604-40AD-4326-9DF9-6730F2D9355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			           </a:t>
            </a:r>
            <a:r>
              <a:rPr lang="en-US" sz="4300" b="1" i="1" u="sng" dirty="0">
                <a:solidFill>
                  <a:srgbClr val="C00000"/>
                </a:solidFill>
              </a:rPr>
              <a:t>STAGES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900" b="1" i="1" dirty="0">
                <a:solidFill>
                  <a:srgbClr val="00B0F0"/>
                </a:solidFill>
              </a:rPr>
              <a:t>1) </a:t>
            </a:r>
            <a:r>
              <a:rPr lang="en-US" sz="3900" b="1" i="1" u="sng" dirty="0">
                <a:solidFill>
                  <a:srgbClr val="00B0F0"/>
                </a:solidFill>
              </a:rPr>
              <a:t>Childhood Stage</a:t>
            </a:r>
            <a:r>
              <a:rPr lang="en-US" sz="3200" dirty="0"/>
              <a:t>:- </a:t>
            </a:r>
            <a:r>
              <a:rPr lang="en-US" dirty="0"/>
              <a:t>Children's are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dependents</a:t>
            </a:r>
            <a:r>
              <a:rPr lang="en-US" dirty="0"/>
              <a:t> rather than earning members.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i="1" dirty="0">
                <a:solidFill>
                  <a:schemeClr val="accent6"/>
                </a:solidFill>
              </a:rPr>
              <a:t>Pocket</a:t>
            </a:r>
            <a:r>
              <a:rPr lang="en-US" sz="3200" i="1" dirty="0">
                <a:solidFill>
                  <a:schemeClr val="accent6"/>
                </a:solidFill>
              </a:rPr>
              <a:t> </a:t>
            </a:r>
            <a:r>
              <a:rPr lang="en-US" i="1" dirty="0">
                <a:solidFill>
                  <a:schemeClr val="accent6"/>
                </a:solidFill>
              </a:rPr>
              <a:t>money, cash gifts and scholarships are potential sources of income.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dirty="0"/>
              <a:t>Parents &amp; seniors need to groom children to </a:t>
            </a:r>
            <a:r>
              <a:rPr lang="en-US" i="1" dirty="0">
                <a:solidFill>
                  <a:srgbClr val="FF0000"/>
                </a:solidFill>
              </a:rPr>
              <a:t>imbibe the virtue of savings</a:t>
            </a:r>
            <a:r>
              <a:rPr lang="en-US" dirty="0"/>
              <a:t>, balance &amp; prudence.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dirty="0"/>
              <a:t>Values imbibed during this phase set the </a:t>
            </a:r>
            <a:r>
              <a:rPr lang="en-US" i="1" dirty="0">
                <a:solidFill>
                  <a:srgbClr val="7030A0"/>
                </a:solidFill>
              </a:rPr>
              <a:t>foundation</a:t>
            </a:r>
            <a:r>
              <a:rPr lang="en-US" dirty="0"/>
              <a:t> of their life in future.</a:t>
            </a:r>
            <a:endParaRPr lang="en-US" sz="32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0CDC0ED8-F0EC-4C8B-B939-A0A3BCFF3665}"/>
              </a:ext>
            </a:extLst>
          </p:cNvPr>
          <p:cNvSpPr/>
          <p:nvPr/>
        </p:nvSpPr>
        <p:spPr>
          <a:xfrm>
            <a:off x="5038725" y="2438400"/>
            <a:ext cx="342900" cy="323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6916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CA1C4-3479-41C2-B20F-081CCF6F28D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9D8CD-AB79-4E70-90B0-FDF115E75B04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endParaRPr lang="en-IN" dirty="0"/>
          </a:p>
          <a:p>
            <a:pPr marL="0" indent="0">
              <a:buNone/>
            </a:pPr>
            <a:r>
              <a:rPr lang="en-IN" sz="3600" b="1" i="1" dirty="0">
                <a:solidFill>
                  <a:srgbClr val="C00000"/>
                </a:solidFill>
              </a:rPr>
              <a:t>2) </a:t>
            </a:r>
            <a:r>
              <a:rPr lang="en-IN" sz="3600" b="1" i="1" u="sng" dirty="0">
                <a:solidFill>
                  <a:srgbClr val="C00000"/>
                </a:solidFill>
              </a:rPr>
              <a:t>Young Unmarried Stage</a:t>
            </a:r>
            <a:r>
              <a:rPr lang="en-IN" sz="3200" dirty="0"/>
              <a:t>:- </a:t>
            </a:r>
            <a:r>
              <a:rPr lang="en-IN" dirty="0"/>
              <a:t>The </a:t>
            </a:r>
            <a:r>
              <a:rPr lang="en-IN" i="1" dirty="0">
                <a:solidFill>
                  <a:schemeClr val="accent1"/>
                </a:solidFill>
              </a:rPr>
              <a:t>earning years starts here.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i="1" dirty="0">
                <a:solidFill>
                  <a:schemeClr val="accent1">
                    <a:lumMod val="50000"/>
                  </a:schemeClr>
                </a:solidFill>
              </a:rPr>
              <a:t>Need to get into the habit of savings.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 </a:t>
            </a:r>
            <a:r>
              <a:rPr lang="en-IN" i="1" dirty="0">
                <a:solidFill>
                  <a:schemeClr val="accent2">
                    <a:lumMod val="50000"/>
                  </a:schemeClr>
                </a:solidFill>
              </a:rPr>
              <a:t>Equity SIP &amp; Whole Life Insurance Plans</a:t>
            </a:r>
            <a:r>
              <a:rPr lang="en-IN" dirty="0"/>
              <a:t> are great ways to motivate the young unmarried into the habit of regular savings.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22E1994-A813-429B-9ECC-CA27A39CC676}"/>
              </a:ext>
            </a:extLst>
          </p:cNvPr>
          <p:cNvSpPr/>
          <p:nvPr/>
        </p:nvSpPr>
        <p:spPr>
          <a:xfrm>
            <a:off x="5724525" y="1990725"/>
            <a:ext cx="371475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7704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E2264-F5D2-4B65-92D6-2BE46FB6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10515600" cy="1325563"/>
          </a:xfrm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C4168-9D4E-43CC-96DA-C3AD398FDE55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b="1" i="1" dirty="0">
                <a:solidFill>
                  <a:srgbClr val="7030A0"/>
                </a:solidFill>
              </a:rPr>
              <a:t>3) </a:t>
            </a:r>
            <a:r>
              <a:rPr lang="en-US" sz="3600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Young Married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:-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Depending on the </a:t>
            </a:r>
            <a:r>
              <a:rPr lang="en-US" b="1" i="1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 placed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by both the couples or one should be the factor determining the various Life Insurance Policy or Term Policy &amp; Medical Coverage should be planned.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savings regularly &amp; invest in moderate risk, Long term instruments.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.:-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Buy term insurance etc.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600" dirty="0"/>
          </a:p>
          <a:p>
            <a:pPr>
              <a:buFont typeface="Wingdings" panose="05000000000000000000" pitchFamily="2" charset="2"/>
              <a:buChar char="ü"/>
            </a:pPr>
            <a:endParaRPr lang="en-US" sz="3600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02F68482-3D0E-4FB4-9B0A-9F133ABD6B0D}"/>
              </a:ext>
            </a:extLst>
          </p:cNvPr>
          <p:cNvSpPr/>
          <p:nvPr/>
        </p:nvSpPr>
        <p:spPr>
          <a:xfrm>
            <a:off x="5743575" y="2076450"/>
            <a:ext cx="523875" cy="466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1727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5E6C0-6600-49F1-ABC3-B62AA1C3987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LIFE CYCLE IN FINANCIAL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F2079-3175-4D4D-BA5B-FC179D454B99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b="1" i="1" dirty="0">
                <a:solidFill>
                  <a:srgbClr val="C00000"/>
                </a:solidFill>
              </a:rPr>
              <a:t>4) </a:t>
            </a:r>
            <a:r>
              <a:rPr lang="en-US" sz="4000" b="1" i="1" u="sng" dirty="0">
                <a:solidFill>
                  <a:srgbClr val="C00000"/>
                </a:solidFill>
              </a:rPr>
              <a:t>Married with Young Children</a:t>
            </a:r>
            <a:r>
              <a:rPr lang="en-US" dirty="0"/>
              <a:t>:-  </a:t>
            </a:r>
            <a:r>
              <a:rPr lang="en-US" i="1" u="sng" dirty="0">
                <a:solidFill>
                  <a:schemeClr val="tx2">
                    <a:lumMod val="75000"/>
                  </a:schemeClr>
                </a:solidFill>
              </a:rPr>
              <a:t>Insurance cover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with </a:t>
            </a:r>
            <a:r>
              <a:rPr lang="en-US" i="1" u="sng" dirty="0">
                <a:solidFill>
                  <a:schemeClr val="accent1"/>
                </a:solidFill>
              </a:rPr>
              <a:t>mix of policies (Family Cover)</a:t>
            </a:r>
            <a:r>
              <a:rPr lang="en-US" i="1" dirty="0">
                <a:solidFill>
                  <a:schemeClr val="accent2"/>
                </a:solidFill>
              </a:rPr>
              <a:t> would help the family to maintain their Life style in the event of any contingency.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Young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Children Education </a:t>
            </a:r>
            <a:r>
              <a:rPr lang="en-US" dirty="0"/>
              <a:t>need to be considered.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For these </a:t>
            </a:r>
            <a:r>
              <a:rPr lang="en-US" b="1" i="1" u="sng" dirty="0">
                <a:solidFill>
                  <a:srgbClr val="002060"/>
                </a:solidFill>
              </a:rPr>
              <a:t>Adequate Investments</a:t>
            </a:r>
            <a:r>
              <a:rPr lang="en-US" dirty="0"/>
              <a:t> are required.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00B050"/>
                </a:solidFill>
              </a:rPr>
              <a:t>Maintain Savings rate as high &amp; Invest in Moderate Risk.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002060"/>
                </a:solidFill>
              </a:rPr>
              <a:t>e.g</a:t>
            </a:r>
            <a:r>
              <a:rPr lang="en-US" b="1" i="1" dirty="0">
                <a:solidFill>
                  <a:srgbClr val="002060"/>
                </a:solidFill>
              </a:rPr>
              <a:t>.:- </a:t>
            </a:r>
            <a:r>
              <a:rPr lang="en-US" b="1" i="1" dirty="0">
                <a:solidFill>
                  <a:srgbClr val="FF0000"/>
                </a:solidFill>
              </a:rPr>
              <a:t>SIP</a:t>
            </a:r>
            <a:r>
              <a:rPr lang="en-US" dirty="0"/>
              <a:t>, </a:t>
            </a:r>
            <a:r>
              <a:rPr lang="en-US" b="1" i="1" dirty="0">
                <a:solidFill>
                  <a:srgbClr val="92D050"/>
                </a:solidFill>
              </a:rPr>
              <a:t>Property</a:t>
            </a:r>
            <a:r>
              <a:rPr lang="en-US" dirty="0"/>
              <a:t>, </a:t>
            </a:r>
            <a:r>
              <a:rPr lang="en-US" b="1" i="1" dirty="0">
                <a:solidFill>
                  <a:srgbClr val="FFC000"/>
                </a:solidFill>
              </a:rPr>
              <a:t>Bonds</a:t>
            </a:r>
            <a:r>
              <a:rPr lang="en-US" dirty="0"/>
              <a:t> etc.	</a:t>
            </a:r>
            <a:endParaRPr lang="en-IN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1D3204D1-6E71-4F24-A4CD-7D1CBC34853B}"/>
              </a:ext>
            </a:extLst>
          </p:cNvPr>
          <p:cNvSpPr/>
          <p:nvPr/>
        </p:nvSpPr>
        <p:spPr>
          <a:xfrm>
            <a:off x="5905500" y="1971675"/>
            <a:ext cx="619125" cy="523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1700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0CB38EC-895A-4F8F-8F75-E263501ABB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60E646-30AD-4BA0-97EA-A7A07DF549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E70FC5-1855-47AB-8CE1-CB3C873A898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3538</Words>
  <Application>Microsoft Office PowerPoint</Application>
  <PresentationFormat>Widescreen</PresentationFormat>
  <Paragraphs>354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Calibri Light</vt:lpstr>
      <vt:lpstr>Roboto</vt:lpstr>
      <vt:lpstr>Wingdings</vt:lpstr>
      <vt:lpstr>Office Theme</vt:lpstr>
      <vt:lpstr>CHAPTER 4 FINANCIAL PLANNING IN MUTUAL FUND</vt:lpstr>
      <vt:lpstr>FINANCIAL PLANNING</vt:lpstr>
      <vt:lpstr>BENEFITS OR NEEDS OF FINANCIAL PLANNING</vt:lpstr>
      <vt:lpstr>STEPS IN FINANCIAL PLANNING</vt:lpstr>
      <vt:lpstr>STEPS IN FINANCIAL PLANNING</vt:lpstr>
      <vt:lpstr>LIFE CYCLE IN FINANCIAL PLANNING</vt:lpstr>
      <vt:lpstr>LIFE CYCLE IN FINANCIAL PLANNING</vt:lpstr>
      <vt:lpstr>LIFE CYCLE IN FINANCIAL PLANNING</vt:lpstr>
      <vt:lpstr>LIFE CYCLE IN FINANCIAL PLANNING</vt:lpstr>
      <vt:lpstr>LIFE CYCLE IN FINANCIAL PLANNING</vt:lpstr>
      <vt:lpstr>LIFE CYCLE IN FINANCIAL PLANNING</vt:lpstr>
      <vt:lpstr>LIFE CYCLE IN FINANCIAL PLANNING</vt:lpstr>
      <vt:lpstr>WEALTH CYCLE IN FINANCIAL PLANNING</vt:lpstr>
      <vt:lpstr>WEALTH CYCLE IN FINANCIAL PLANNING</vt:lpstr>
      <vt:lpstr>WEALTH CYCLE IN FINANCIAL PLANNING</vt:lpstr>
      <vt:lpstr>WEALTH CYCLE IN FINANCIAL PLANNING</vt:lpstr>
      <vt:lpstr>RISK PROFILING</vt:lpstr>
      <vt:lpstr>IMPORTANCE OF RISK PROFILING</vt:lpstr>
      <vt:lpstr>ASSET ALLOCATION</vt:lpstr>
      <vt:lpstr>BENEFITS OF PROPER ASSET ALLOCATION</vt:lpstr>
      <vt:lpstr>BENEFITS OF PROPER ASSET ALLOCATION</vt:lpstr>
      <vt:lpstr>CONTINGENCY FUNDS</vt:lpstr>
      <vt:lpstr>IMPORTANCE OF MAINTAINING A CONTINGENCY FUND</vt:lpstr>
      <vt:lpstr>FEATURES OF CONTINGENCY FUNDS</vt:lpstr>
      <vt:lpstr>KIND OF EXPENSES COVERED IN CONTINGENCY PLANNING</vt:lpstr>
      <vt:lpstr>EXAMPLES ON CONTINGENCY FUNDS</vt:lpstr>
      <vt:lpstr>PowerPoint Presentation</vt:lpstr>
      <vt:lpstr>EXAMPLE 2</vt:lpstr>
      <vt:lpstr>Answer:-</vt:lpstr>
      <vt:lpstr>INVESTORS GUIDE TOWARDS FINANCIAL PLANNING</vt:lpstr>
      <vt:lpstr>1) TOWARDS ELIGIBILITY FOR INVESTMENT IN MUTUAL FUND</vt:lpstr>
      <vt:lpstr>2) KYC ( KNOW YOUR CUSTOMER)</vt:lpstr>
      <vt:lpstr>FUND CATEGORY GUIDANCE</vt:lpstr>
      <vt:lpstr>1) ULTRA SHORT BOND FUNDS</vt:lpstr>
      <vt:lpstr>2) SHORT TERM BOND FUND</vt:lpstr>
      <vt:lpstr>3) LONG TERM BOND FUNDS</vt:lpstr>
      <vt:lpstr>FINANCIAL ADVISOR</vt:lpstr>
      <vt:lpstr>IMPORTANCE OF FINANCIAL ADVISOR</vt:lpstr>
      <vt:lpstr>DIFFERENCE BETWEEN ADVISOR &amp; DISTRIBUTOR</vt:lpstr>
      <vt:lpstr>COLOUR CODING OF MUTUAL FUND PRODUCTS</vt:lpstr>
      <vt:lpstr>SEBI REPLACES COLOUR CODES FOR MUTUAL FUND WITH RISKOMETER</vt:lpstr>
      <vt:lpstr>BANK FIXED DEPOSIT  VS  MUTUAL FUND</vt:lpstr>
      <vt:lpstr>BANK FIXED DEPOSIT  VS  MUTUAL FUND</vt:lpstr>
      <vt:lpstr>BANK FIXED DEPOSIT  VS  MUTUAL FUND</vt:lpstr>
      <vt:lpstr>MUTUAL FUND OPTIONS</vt:lpstr>
      <vt:lpstr>A) GROWTH OPTION</vt:lpstr>
      <vt:lpstr>B) DIVIDEND OPTION</vt:lpstr>
      <vt:lpstr>MODEL PORTFOLIO</vt:lpstr>
      <vt:lpstr>STEP BY STEP APPROACH OF BUILDING MODEL PORTFOLIO</vt:lpstr>
      <vt:lpstr>PROCESS OF BUILDING MODEL PORTFOLIO</vt:lpstr>
      <vt:lpstr>1ST STEP:- PROCESS OF ELIMINATION</vt:lpstr>
      <vt:lpstr>2ND STEP:- PROCESS OF SELECTION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2020-07-02T15:20:32Z</dcterms:created>
  <dcterms:modified xsi:type="dcterms:W3CDTF">2020-11-01T17:44:52Z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