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462EF3-3C4F-43EE-ACEE-D4B806740EA3}" type="datetimeFigureOut">
              <a:rPr lang="en-US" smtClean="0"/>
              <a:pPr/>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1023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1849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812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6215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472EB-AC54-4713-BFC2-BEB621108C63}"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3076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smtClean="0"/>
              <a:t>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86018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smtClean="0"/>
              <a:t>10/6/2020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3949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smtClean="0"/>
              <a:t>10/6/2020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960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84A4C11-22B8-4A4E-8126-B3AF6B948A8E}" type="datetimeFigureOut">
              <a:rPr lang="en-US" smtClean="0"/>
              <a:t>10/6/2020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6735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6ED06B6-C816-4861-964D-15A98395707D}" type="datetimeFigureOut">
              <a:rPr lang="en-US" smtClean="0"/>
              <a:t>10/6/2020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2840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B1A8AB-EA7C-4B1B-9D73-E2551851FABE}" type="datetimeFigureOut">
              <a:rPr lang="en-US" smtClean="0"/>
              <a:t>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5181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786BE5-D2A3-4BF0-8B30-D7403E61B3DC}" type="datetimeFigureOut">
              <a:rPr lang="en-US" smtClean="0"/>
              <a:t>10/6/2020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227793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47F43-D735-4A3B-90CD-B795B2D05E25}"/>
              </a:ext>
            </a:extLst>
          </p:cNvPr>
          <p:cNvSpPr>
            <a:spLocks noGrp="1"/>
          </p:cNvSpPr>
          <p:nvPr>
            <p:ph type="ctrTitle" idx="4294967295"/>
          </p:nvPr>
        </p:nvSpPr>
        <p:spPr>
          <a:xfrm>
            <a:off x="493712" y="248371"/>
            <a:ext cx="11204575" cy="5579773"/>
          </a:xfrm>
        </p:spPr>
        <p:txBody>
          <a:bodyPr anchor="ctr">
            <a:normAutofit/>
          </a:bodyPr>
          <a:lstStyle/>
          <a:p>
            <a:pPr algn="ctr"/>
            <a:r>
              <a:rPr lang="en-US" sz="5400" dirty="0">
                <a:solidFill>
                  <a:schemeClr val="tx1"/>
                </a:solidFill>
                <a:effectLst>
                  <a:outerShdw blurRad="38100" dist="38100" dir="2700000" algn="tl">
                    <a:srgbClr val="000000">
                      <a:alpha val="43137"/>
                    </a:srgbClr>
                  </a:outerShdw>
                </a:effectLst>
                <a:latin typeface="Bookman Old Style" panose="02050604050505020204" pitchFamily="18" charset="0"/>
              </a:rPr>
              <a:t>Accounting standards issued by ICAI</a:t>
            </a:r>
            <a:br>
              <a:rPr lang="en-US" sz="5400" dirty="0">
                <a:solidFill>
                  <a:schemeClr val="tx1"/>
                </a:solidFill>
                <a:effectLst>
                  <a:outerShdw blurRad="38100" dist="38100" dir="2700000" algn="tl">
                    <a:srgbClr val="000000">
                      <a:alpha val="43137"/>
                    </a:srgbClr>
                  </a:outerShdw>
                </a:effectLst>
                <a:latin typeface="Bookman Old Style" panose="02050604050505020204" pitchFamily="18" charset="0"/>
              </a:rPr>
            </a:br>
            <a:r>
              <a:rPr lang="en-US" sz="5400" b="1" dirty="0">
                <a:solidFill>
                  <a:schemeClr val="tx1"/>
                </a:solidFill>
                <a:effectLst>
                  <a:outerShdw blurRad="38100" dist="38100" dir="2700000" algn="tl">
                    <a:srgbClr val="000000">
                      <a:alpha val="43137"/>
                    </a:srgbClr>
                  </a:outerShdw>
                </a:effectLst>
                <a:latin typeface="Bookman Old Style" panose="02050604050505020204" pitchFamily="18" charset="0"/>
              </a:rPr>
              <a:t>&amp;</a:t>
            </a:r>
            <a:br>
              <a:rPr lang="en-US" sz="5400" dirty="0">
                <a:solidFill>
                  <a:schemeClr val="tx1"/>
                </a:solidFill>
                <a:effectLst>
                  <a:outerShdw blurRad="38100" dist="38100" dir="2700000" algn="tl">
                    <a:srgbClr val="000000">
                      <a:alpha val="43137"/>
                    </a:srgbClr>
                  </a:outerShdw>
                </a:effectLst>
                <a:latin typeface="Bookman Old Style" panose="02050604050505020204" pitchFamily="18" charset="0"/>
              </a:rPr>
            </a:br>
            <a:r>
              <a:rPr lang="en-US" sz="5400" dirty="0">
                <a:solidFill>
                  <a:schemeClr val="tx1"/>
                </a:solidFill>
                <a:effectLst>
                  <a:outerShdw blurRad="38100" dist="38100" dir="2700000" algn="tl">
                    <a:srgbClr val="000000">
                      <a:alpha val="43137"/>
                    </a:srgbClr>
                  </a:outerShdw>
                </a:effectLst>
                <a:latin typeface="Bookman Old Style" panose="02050604050505020204" pitchFamily="18" charset="0"/>
              </a:rPr>
              <a:t>Inventory Valuation</a:t>
            </a:r>
            <a:endParaRPr lang="en-IN" sz="5400"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Tree>
    <p:extLst>
      <p:ext uri="{BB962C8B-B14F-4D97-AF65-F5344CB8AC3E}">
        <p14:creationId xmlns:p14="http://schemas.microsoft.com/office/powerpoint/2010/main" val="1687121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ACCOUNTING ASSUMPTIONS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6BF0E975-AA64-42BC-9817-05C4E504B056}"/>
              </a:ext>
            </a:extLst>
          </p:cNvPr>
          <p:cNvSpPr>
            <a:spLocks noGrp="1"/>
          </p:cNvSpPr>
          <p:nvPr>
            <p:ph idx="1"/>
          </p:nvPr>
        </p:nvSpPr>
        <p:spPr>
          <a:xfrm>
            <a:off x="858982" y="1976198"/>
            <a:ext cx="11333018" cy="4341475"/>
          </a:xfrm>
        </p:spPr>
        <p:txBody>
          <a:bodyPr>
            <a:normAutofit/>
          </a:bodyPr>
          <a:lstStyle/>
          <a:p>
            <a:pPr marL="514350" indent="-514350">
              <a:lnSpc>
                <a:spcPct val="250000"/>
              </a:lnSpc>
              <a:buFont typeface="+mj-lt"/>
              <a:buAutoNum type="arabicPeriod"/>
            </a:pPr>
            <a:r>
              <a:rPr lang="en-US" sz="2400" dirty="0">
                <a:latin typeface="Bookman Old Style" panose="02050604050505020204" pitchFamily="18" charset="0"/>
              </a:rPr>
              <a:t> Going Concern</a:t>
            </a:r>
          </a:p>
          <a:p>
            <a:pPr marL="514350" indent="-514350">
              <a:lnSpc>
                <a:spcPct val="250000"/>
              </a:lnSpc>
              <a:buFont typeface="+mj-lt"/>
              <a:buAutoNum type="arabicPeriod"/>
            </a:pPr>
            <a:r>
              <a:rPr lang="en-US" sz="2400" dirty="0">
                <a:latin typeface="Bookman Old Style" panose="02050604050505020204" pitchFamily="18" charset="0"/>
              </a:rPr>
              <a:t> Accrual </a:t>
            </a:r>
          </a:p>
          <a:p>
            <a:pPr marL="514350" indent="-514350">
              <a:lnSpc>
                <a:spcPct val="250000"/>
              </a:lnSpc>
              <a:buFont typeface="+mj-lt"/>
              <a:buAutoNum type="arabicPeriod"/>
            </a:pPr>
            <a:r>
              <a:rPr lang="en-US" sz="2400" dirty="0">
                <a:latin typeface="Bookman Old Style" panose="02050604050505020204" pitchFamily="18" charset="0"/>
              </a:rPr>
              <a:t> Consistency</a:t>
            </a:r>
          </a:p>
        </p:txBody>
      </p:sp>
    </p:spTree>
    <p:extLst>
      <p:ext uri="{BB962C8B-B14F-4D97-AF65-F5344CB8AC3E}">
        <p14:creationId xmlns:p14="http://schemas.microsoft.com/office/powerpoint/2010/main" val="4242839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EXCEPTIONS TO CONSISTENCY</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6BF0E975-AA64-42BC-9817-05C4E504B056}"/>
              </a:ext>
            </a:extLst>
          </p:cNvPr>
          <p:cNvSpPr>
            <a:spLocks noGrp="1"/>
          </p:cNvSpPr>
          <p:nvPr>
            <p:ph idx="1"/>
          </p:nvPr>
        </p:nvSpPr>
        <p:spPr>
          <a:xfrm>
            <a:off x="858982" y="1976198"/>
            <a:ext cx="11333018" cy="4341475"/>
          </a:xfrm>
        </p:spPr>
        <p:txBody>
          <a:bodyPr>
            <a:normAutofit/>
          </a:bodyPr>
          <a:lstStyle/>
          <a:p>
            <a:pPr marL="514350" indent="-514350">
              <a:lnSpc>
                <a:spcPct val="250000"/>
              </a:lnSpc>
              <a:buFont typeface="+mj-lt"/>
              <a:buAutoNum type="arabicPeriod"/>
            </a:pPr>
            <a:r>
              <a:rPr lang="en-US" sz="2400" dirty="0">
                <a:latin typeface="Bookman Old Style" panose="02050604050505020204" pitchFamily="18" charset="0"/>
              </a:rPr>
              <a:t> Change in Law</a:t>
            </a:r>
          </a:p>
          <a:p>
            <a:pPr marL="514350" indent="-514350">
              <a:lnSpc>
                <a:spcPct val="250000"/>
              </a:lnSpc>
              <a:buFont typeface="+mj-lt"/>
              <a:buAutoNum type="arabicPeriod"/>
            </a:pPr>
            <a:r>
              <a:rPr lang="en-US" sz="2400" dirty="0">
                <a:latin typeface="Bookman Old Style" panose="02050604050505020204" pitchFamily="18" charset="0"/>
              </a:rPr>
              <a:t> Compliance of an AS</a:t>
            </a:r>
          </a:p>
          <a:p>
            <a:pPr marL="514350" indent="-514350">
              <a:lnSpc>
                <a:spcPct val="250000"/>
              </a:lnSpc>
              <a:buFont typeface="+mj-lt"/>
              <a:buAutoNum type="arabicPeriod"/>
            </a:pPr>
            <a:r>
              <a:rPr lang="en-US" sz="2400" dirty="0">
                <a:latin typeface="Bookman Old Style" panose="02050604050505020204" pitchFamily="18" charset="0"/>
              </a:rPr>
              <a:t> Better presentation of Financial Statements</a:t>
            </a:r>
          </a:p>
        </p:txBody>
      </p:sp>
    </p:spTree>
    <p:extLst>
      <p:ext uri="{BB962C8B-B14F-4D97-AF65-F5344CB8AC3E}">
        <p14:creationId xmlns:p14="http://schemas.microsoft.com/office/powerpoint/2010/main" val="2669714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387927"/>
            <a:ext cx="12192000" cy="1440490"/>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CONSIDERATIONS FOR SELECTION OF ACCOUNTING POLICIES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6BF0E975-AA64-42BC-9817-05C4E504B056}"/>
              </a:ext>
            </a:extLst>
          </p:cNvPr>
          <p:cNvSpPr>
            <a:spLocks noGrp="1"/>
          </p:cNvSpPr>
          <p:nvPr>
            <p:ph idx="1"/>
          </p:nvPr>
        </p:nvSpPr>
        <p:spPr>
          <a:xfrm>
            <a:off x="858980" y="2160926"/>
            <a:ext cx="9596584" cy="3454784"/>
          </a:xfrm>
        </p:spPr>
        <p:txBody>
          <a:bodyPr>
            <a:normAutofit/>
          </a:bodyPr>
          <a:lstStyle/>
          <a:p>
            <a:pPr marL="514350" indent="-514350">
              <a:lnSpc>
                <a:spcPct val="250000"/>
              </a:lnSpc>
              <a:buFont typeface="+mj-lt"/>
              <a:buAutoNum type="arabicPeriod"/>
            </a:pPr>
            <a:r>
              <a:rPr lang="en-US" sz="2400" dirty="0">
                <a:latin typeface="Bookman Old Style" panose="02050604050505020204" pitchFamily="18" charset="0"/>
              </a:rPr>
              <a:t> Prudence or Conservatism</a:t>
            </a:r>
          </a:p>
          <a:p>
            <a:pPr marL="514350" indent="-514350">
              <a:lnSpc>
                <a:spcPct val="250000"/>
              </a:lnSpc>
              <a:buFont typeface="+mj-lt"/>
              <a:buAutoNum type="arabicPeriod"/>
            </a:pPr>
            <a:r>
              <a:rPr lang="en-US" sz="2400" dirty="0">
                <a:latin typeface="Bookman Old Style" panose="02050604050505020204" pitchFamily="18" charset="0"/>
              </a:rPr>
              <a:t> Substance over Form</a:t>
            </a:r>
          </a:p>
          <a:p>
            <a:pPr marL="514350" indent="-514350">
              <a:lnSpc>
                <a:spcPct val="250000"/>
              </a:lnSpc>
              <a:buFont typeface="+mj-lt"/>
              <a:buAutoNum type="arabicPeriod"/>
            </a:pPr>
            <a:r>
              <a:rPr lang="en-US" sz="2400" dirty="0">
                <a:latin typeface="Bookman Old Style" panose="02050604050505020204" pitchFamily="18" charset="0"/>
              </a:rPr>
              <a:t> Materiality</a:t>
            </a:r>
          </a:p>
        </p:txBody>
      </p:sp>
    </p:spTree>
    <p:extLst>
      <p:ext uri="{BB962C8B-B14F-4D97-AF65-F5344CB8AC3E}">
        <p14:creationId xmlns:p14="http://schemas.microsoft.com/office/powerpoint/2010/main" val="2457754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AS 2 : VALUATION OF INVENTORIES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350983" y="2207491"/>
            <a:ext cx="11490033" cy="3648363"/>
          </a:xfrm>
        </p:spPr>
        <p:txBody>
          <a:bodyPr>
            <a:normAutofit/>
          </a:body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This AS prescribes the accounting treatment of inventories.</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It also sets guidelines to determine the value at which the inventories are carried in the F/S.</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IN" sz="2400" dirty="0">
                <a:latin typeface="Bookman Old Style" panose="02050604050505020204" pitchFamily="18" charset="0"/>
              </a:rPr>
              <a:t>It explains the different methods of accounting the closing stock.</a:t>
            </a:r>
          </a:p>
        </p:txBody>
      </p:sp>
    </p:spTree>
    <p:extLst>
      <p:ext uri="{BB962C8B-B14F-4D97-AF65-F5344CB8AC3E}">
        <p14:creationId xmlns:p14="http://schemas.microsoft.com/office/powerpoint/2010/main" val="2527588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DEFINITIONS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350983" y="1893455"/>
            <a:ext cx="11490033" cy="4350327"/>
          </a:xfrm>
        </p:spPr>
        <p:txBody>
          <a:bodyPr>
            <a:normAutofit/>
          </a:body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a:t>
            </a:r>
            <a:r>
              <a:rPr lang="en-US" sz="2400" b="1" u="sng" dirty="0">
                <a:latin typeface="Bookman Old Style" panose="02050604050505020204" pitchFamily="18" charset="0"/>
              </a:rPr>
              <a:t>Inventory</a:t>
            </a:r>
            <a:r>
              <a:rPr lang="en-US" sz="2400" dirty="0">
                <a:latin typeface="Bookman Old Style" panose="02050604050505020204" pitchFamily="18" charset="0"/>
              </a:rPr>
              <a:t> – The definition of “Inventory” includes – </a:t>
            </a:r>
          </a:p>
          <a:p>
            <a:pPr marL="360363" indent="-360363">
              <a:lnSpc>
                <a:spcPct val="100000"/>
              </a:lnSpc>
              <a:buFont typeface="Wingdings" panose="05000000000000000000" pitchFamily="2" charset="2"/>
              <a:buChar char="v"/>
            </a:pPr>
            <a:endParaRPr lang="en-US" sz="300" dirty="0">
              <a:latin typeface="Bookman Old Style" panose="02050604050505020204" pitchFamily="18" charset="0"/>
            </a:endParaRPr>
          </a:p>
          <a:p>
            <a:pPr marL="1255713" indent="-452438">
              <a:lnSpc>
                <a:spcPct val="100000"/>
              </a:lnSpc>
              <a:buFont typeface="+mj-lt"/>
              <a:buAutoNum type="arabicPeriod"/>
              <a:tabLst>
                <a:tab pos="1792288" algn="l"/>
              </a:tabLst>
            </a:pPr>
            <a:r>
              <a:rPr lang="en-US" sz="2400" dirty="0">
                <a:latin typeface="Bookman Old Style" panose="02050604050505020204" pitchFamily="18" charset="0"/>
              </a:rPr>
              <a:t> Held for sale in normal course of business (Finished goods)</a:t>
            </a:r>
          </a:p>
          <a:p>
            <a:pPr marL="1255713" indent="-452438">
              <a:lnSpc>
                <a:spcPct val="100000"/>
              </a:lnSpc>
              <a:buFont typeface="+mj-lt"/>
              <a:buAutoNum type="arabicPeriod"/>
              <a:tabLst>
                <a:tab pos="1792288" algn="l"/>
              </a:tabLst>
            </a:pPr>
            <a:r>
              <a:rPr lang="en-US" sz="2400" dirty="0">
                <a:latin typeface="Bookman Old Style" panose="02050604050505020204" pitchFamily="18" charset="0"/>
              </a:rPr>
              <a:t> Goods which are in production process (Work-in-progress)</a:t>
            </a:r>
          </a:p>
          <a:p>
            <a:pPr marL="1255713" indent="-452438">
              <a:lnSpc>
                <a:spcPct val="100000"/>
              </a:lnSpc>
              <a:buFont typeface="+mj-lt"/>
              <a:buAutoNum type="arabicPeriod"/>
              <a:tabLst>
                <a:tab pos="1792288" algn="l"/>
              </a:tabLst>
            </a:pPr>
            <a:r>
              <a:rPr lang="en-US" sz="2400" dirty="0">
                <a:latin typeface="Bookman Old Style" panose="02050604050505020204" pitchFamily="18" charset="0"/>
              </a:rPr>
              <a:t> Raw materials used for production process. (Consumable stores)</a:t>
            </a:r>
          </a:p>
          <a:p>
            <a:pPr marL="1255713" indent="-452438">
              <a:lnSpc>
                <a:spcPct val="100000"/>
              </a:lnSpc>
              <a:buFont typeface="+mj-lt"/>
              <a:buAutoNum type="arabicPeriod"/>
              <a:tabLst>
                <a:tab pos="1792288" algn="l"/>
              </a:tabLst>
            </a:pPr>
            <a:endParaRPr lang="en-US" dirty="0">
              <a:latin typeface="Bookman Old Style" panose="02050604050505020204" pitchFamily="18" charset="0"/>
            </a:endParaRPr>
          </a:p>
          <a:p>
            <a:pPr>
              <a:lnSpc>
                <a:spcPct val="100000"/>
              </a:lnSpc>
              <a:buFont typeface="Wingdings" panose="05000000000000000000" pitchFamily="2" charset="2"/>
              <a:buChar char="v"/>
              <a:tabLst>
                <a:tab pos="442913" algn="l"/>
              </a:tabLst>
            </a:pPr>
            <a:r>
              <a:rPr lang="en-US" sz="2400" dirty="0">
                <a:latin typeface="Bookman Old Style" panose="02050604050505020204" pitchFamily="18" charset="0"/>
              </a:rPr>
              <a:t> </a:t>
            </a:r>
            <a:r>
              <a:rPr lang="en-US" sz="2400" b="1" u="sng" dirty="0">
                <a:latin typeface="Bookman Old Style" panose="02050604050505020204" pitchFamily="18" charset="0"/>
              </a:rPr>
              <a:t>Net Realisable value (NRV)</a:t>
            </a:r>
            <a:r>
              <a:rPr lang="en-US" sz="2400" dirty="0">
                <a:latin typeface="Bookman Old Style" panose="02050604050505020204" pitchFamily="18" charset="0"/>
              </a:rPr>
              <a:t> </a:t>
            </a:r>
          </a:p>
          <a:p>
            <a:pPr marL="442913" indent="-350838">
              <a:lnSpc>
                <a:spcPct val="100000"/>
              </a:lnSpc>
              <a:buNone/>
              <a:tabLst>
                <a:tab pos="268288" algn="l"/>
              </a:tabLst>
            </a:pPr>
            <a:r>
              <a:rPr lang="en-US" sz="2400" dirty="0">
                <a:latin typeface="Bookman Old Style" panose="02050604050505020204" pitchFamily="18" charset="0"/>
              </a:rPr>
              <a:t>    It is the estimated selling price in the ordinary course of business less the   estimated costs required to make the sales.</a:t>
            </a:r>
          </a:p>
        </p:txBody>
      </p:sp>
    </p:spTree>
    <p:extLst>
      <p:ext uri="{BB962C8B-B14F-4D97-AF65-F5344CB8AC3E}">
        <p14:creationId xmlns:p14="http://schemas.microsoft.com/office/powerpoint/2010/main" val="3952472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latin typeface="Bookman Old Style" panose="02050604050505020204" pitchFamily="18" charset="0"/>
              </a:rPr>
              <a:t>Cost of Inventories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175489" y="2032000"/>
            <a:ext cx="11841017" cy="4350327"/>
          </a:xfrm>
        </p:spPr>
        <p:txBody>
          <a:bodyPr>
            <a:normAutofit/>
          </a:bodyPr>
          <a:lstStyle/>
          <a:p>
            <a:pPr marL="360363" indent="-268288">
              <a:lnSpc>
                <a:spcPct val="200000"/>
              </a:lnSpc>
              <a:buFont typeface="+mj-lt"/>
              <a:buAutoNum type="alphaLcParenR"/>
            </a:pPr>
            <a:r>
              <a:rPr lang="en-US" sz="2100" u="sng" dirty="0">
                <a:latin typeface="Bookman Old Style" panose="02050604050505020204" pitchFamily="18" charset="0"/>
              </a:rPr>
              <a:t>Purchasing Cost</a:t>
            </a:r>
            <a:r>
              <a:rPr lang="en-US" sz="2100" dirty="0">
                <a:latin typeface="Bookman Old Style" panose="02050604050505020204" pitchFamily="18" charset="0"/>
              </a:rPr>
              <a:t> – Purchases, carriage inwards, other costs attributable to purchases.</a:t>
            </a:r>
          </a:p>
          <a:p>
            <a:pPr marL="360363" indent="-268288">
              <a:lnSpc>
                <a:spcPct val="200000"/>
              </a:lnSpc>
              <a:buFont typeface="+mj-lt"/>
              <a:buAutoNum type="alphaLcParenR"/>
            </a:pPr>
            <a:endParaRPr lang="en-US" sz="2100" dirty="0">
              <a:latin typeface="Bookman Old Style" panose="02050604050505020204" pitchFamily="18" charset="0"/>
            </a:endParaRPr>
          </a:p>
          <a:p>
            <a:pPr marL="360363" indent="-268288">
              <a:lnSpc>
                <a:spcPct val="200000"/>
              </a:lnSpc>
              <a:buFont typeface="+mj-lt"/>
              <a:buAutoNum type="alphaLcParenR"/>
            </a:pPr>
            <a:r>
              <a:rPr lang="en-US" sz="2100" u="sng" dirty="0">
                <a:latin typeface="Bookman Old Style" panose="02050604050505020204" pitchFamily="18" charset="0"/>
              </a:rPr>
              <a:t>Conversion Cost</a:t>
            </a:r>
            <a:r>
              <a:rPr lang="en-US" sz="2100" dirty="0">
                <a:latin typeface="Bookman Old Style" panose="02050604050505020204" pitchFamily="18" charset="0"/>
              </a:rPr>
              <a:t> – Labour, Manufacturing, Administrative costs, etc.</a:t>
            </a:r>
          </a:p>
          <a:p>
            <a:pPr marL="360363" indent="-268288">
              <a:lnSpc>
                <a:spcPct val="200000"/>
              </a:lnSpc>
              <a:buFont typeface="+mj-lt"/>
              <a:buAutoNum type="alphaLcParenR"/>
            </a:pPr>
            <a:endParaRPr lang="en-US" sz="2100" dirty="0">
              <a:latin typeface="Bookman Old Style" panose="02050604050505020204" pitchFamily="18" charset="0"/>
            </a:endParaRPr>
          </a:p>
          <a:p>
            <a:pPr marL="360363" indent="-268288">
              <a:lnSpc>
                <a:spcPct val="200000"/>
              </a:lnSpc>
              <a:buFont typeface="+mj-lt"/>
              <a:buAutoNum type="alphaLcParenR"/>
            </a:pPr>
            <a:r>
              <a:rPr lang="en-US" sz="2100" u="sng" dirty="0">
                <a:latin typeface="Bookman Old Style" panose="02050604050505020204" pitchFamily="18" charset="0"/>
              </a:rPr>
              <a:t>Other Cost</a:t>
            </a:r>
            <a:r>
              <a:rPr lang="en-US" sz="2100" dirty="0">
                <a:latin typeface="Bookman Old Style" panose="02050604050505020204" pitchFamily="18" charset="0"/>
              </a:rPr>
              <a:t> – Costs incurred to bring the inventory to their present condition or place.</a:t>
            </a:r>
            <a:endParaRPr lang="en-US" sz="2100" u="sng" dirty="0">
              <a:latin typeface="Bookman Old Style" panose="02050604050505020204" pitchFamily="18" charset="0"/>
            </a:endParaRPr>
          </a:p>
          <a:p>
            <a:pPr marL="360363" indent="-268288">
              <a:lnSpc>
                <a:spcPct val="200000"/>
              </a:lnSpc>
              <a:buFont typeface="+mj-lt"/>
              <a:buAutoNum type="alphaLcParenR"/>
            </a:pPr>
            <a:endParaRPr lang="en-US" sz="2100" u="sng" dirty="0">
              <a:latin typeface="Bookman Old Style" panose="02050604050505020204" pitchFamily="18" charset="0"/>
            </a:endParaRPr>
          </a:p>
        </p:txBody>
      </p:sp>
    </p:spTree>
    <p:extLst>
      <p:ext uri="{BB962C8B-B14F-4D97-AF65-F5344CB8AC3E}">
        <p14:creationId xmlns:p14="http://schemas.microsoft.com/office/powerpoint/2010/main" val="780445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latin typeface="Bookman Old Style" panose="02050604050505020204" pitchFamily="18" charset="0"/>
              </a:rPr>
              <a:t>Valuation of Inventories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572655" y="1948108"/>
            <a:ext cx="9245602" cy="4544674"/>
          </a:xfrm>
        </p:spPr>
        <p:txBody>
          <a:bodyPr>
            <a:normAutofit/>
          </a:bodyPr>
          <a:lstStyle/>
          <a:p>
            <a:pPr marL="434975" indent="-342900">
              <a:lnSpc>
                <a:spcPct val="100000"/>
              </a:lnSpc>
              <a:buFont typeface="Wingdings" panose="05000000000000000000" pitchFamily="2" charset="2"/>
              <a:buChar char="v"/>
            </a:pPr>
            <a:r>
              <a:rPr lang="en-US" sz="2100" dirty="0">
                <a:latin typeface="Bookman Old Style" panose="02050604050505020204" pitchFamily="18" charset="0"/>
              </a:rPr>
              <a:t> </a:t>
            </a:r>
            <a:r>
              <a:rPr lang="en-US" sz="2100" b="1" u="sng" dirty="0">
                <a:latin typeface="Bookman Old Style" panose="02050604050505020204" pitchFamily="18" charset="0"/>
              </a:rPr>
              <a:t>Cost of Inventories is the </a:t>
            </a:r>
            <a:r>
              <a:rPr lang="en-US" sz="2100" b="1" u="sng" dirty="0">
                <a:highlight>
                  <a:srgbClr val="FFFF00"/>
                </a:highlight>
                <a:latin typeface="Bookman Old Style" panose="02050604050505020204" pitchFamily="18" charset="0"/>
              </a:rPr>
              <a:t>Lower</a:t>
            </a:r>
            <a:r>
              <a:rPr lang="en-US" sz="2100" b="1" u="sng" dirty="0">
                <a:latin typeface="Bookman Old Style" panose="02050604050505020204" pitchFamily="18" charset="0"/>
              </a:rPr>
              <a:t> of the following </a:t>
            </a:r>
            <a:r>
              <a:rPr lang="en-US" sz="2100" b="1" u="sng" dirty="0">
                <a:highlight>
                  <a:srgbClr val="FFFF00"/>
                </a:highlight>
                <a:latin typeface="Bookman Old Style" panose="02050604050505020204" pitchFamily="18" charset="0"/>
              </a:rPr>
              <a:t>2</a:t>
            </a:r>
            <a:r>
              <a:rPr lang="en-US" sz="2100" b="1" u="sng" dirty="0">
                <a:latin typeface="Bookman Old Style" panose="02050604050505020204" pitchFamily="18" charset="0"/>
              </a:rPr>
              <a:t> </a:t>
            </a:r>
            <a:r>
              <a:rPr lang="en-US" sz="2100" dirty="0">
                <a:latin typeface="Bookman Old Style" panose="02050604050505020204" pitchFamily="18" charset="0"/>
              </a:rPr>
              <a:t>–</a:t>
            </a:r>
          </a:p>
          <a:p>
            <a:pPr marL="989013" indent="-360363">
              <a:lnSpc>
                <a:spcPct val="100000"/>
              </a:lnSpc>
              <a:buFont typeface="+mj-lt"/>
              <a:buAutoNum type="arabicPeriod"/>
            </a:pPr>
            <a:r>
              <a:rPr lang="en-US" sz="2100" dirty="0">
                <a:latin typeface="Bookman Old Style" panose="02050604050505020204" pitchFamily="18" charset="0"/>
              </a:rPr>
              <a:t> Cost of Inventories</a:t>
            </a:r>
          </a:p>
          <a:p>
            <a:pPr marL="989013" indent="-360363">
              <a:lnSpc>
                <a:spcPct val="100000"/>
              </a:lnSpc>
              <a:buFont typeface="+mj-lt"/>
              <a:buAutoNum type="arabicPeriod"/>
            </a:pPr>
            <a:r>
              <a:rPr lang="en-US" sz="2100" dirty="0">
                <a:latin typeface="Bookman Old Style" panose="02050604050505020204" pitchFamily="18" charset="0"/>
              </a:rPr>
              <a:t> Net Realisable Value (NRV)</a:t>
            </a:r>
          </a:p>
          <a:p>
            <a:pPr marL="989013" indent="-360363">
              <a:lnSpc>
                <a:spcPct val="100000"/>
              </a:lnSpc>
              <a:buFont typeface="+mj-lt"/>
              <a:buAutoNum type="arabicPeriod"/>
            </a:pPr>
            <a:endParaRPr lang="en-US" sz="1600" dirty="0">
              <a:latin typeface="Bookman Old Style" panose="02050604050505020204" pitchFamily="18" charset="0"/>
            </a:endParaRPr>
          </a:p>
          <a:p>
            <a:pPr marL="534988" indent="-442913">
              <a:lnSpc>
                <a:spcPct val="100000"/>
              </a:lnSpc>
              <a:buFont typeface="Wingdings" panose="05000000000000000000" pitchFamily="2" charset="2"/>
              <a:buChar char="v"/>
            </a:pPr>
            <a:r>
              <a:rPr lang="en-US" sz="2100" b="1" u="sng" dirty="0">
                <a:latin typeface="Bookman Old Style" panose="02050604050505020204" pitchFamily="18" charset="0"/>
              </a:rPr>
              <a:t>Methods of Inventory Valuation</a:t>
            </a:r>
          </a:p>
          <a:p>
            <a:pPr marL="1081088" indent="-452438">
              <a:lnSpc>
                <a:spcPct val="100000"/>
              </a:lnSpc>
              <a:buFont typeface="+mj-lt"/>
              <a:buAutoNum type="alphaLcParenR"/>
            </a:pPr>
            <a:r>
              <a:rPr lang="en-US" sz="2100" dirty="0">
                <a:latin typeface="Bookman Old Style" panose="02050604050505020204" pitchFamily="18" charset="0"/>
              </a:rPr>
              <a:t>Specific Identification Methods</a:t>
            </a:r>
          </a:p>
          <a:p>
            <a:pPr marL="1081088" indent="-452438">
              <a:lnSpc>
                <a:spcPct val="100000"/>
              </a:lnSpc>
              <a:buFont typeface="+mj-lt"/>
              <a:buAutoNum type="alphaLcParenR"/>
            </a:pPr>
            <a:r>
              <a:rPr lang="en-US" sz="2100" dirty="0">
                <a:latin typeface="Bookman Old Style" panose="02050604050505020204" pitchFamily="18" charset="0"/>
              </a:rPr>
              <a:t>First-In-First-Out (FIFO)</a:t>
            </a:r>
          </a:p>
          <a:p>
            <a:pPr marL="1081088" indent="-452438">
              <a:lnSpc>
                <a:spcPct val="100000"/>
              </a:lnSpc>
              <a:buFont typeface="+mj-lt"/>
              <a:buAutoNum type="alphaLcParenR"/>
            </a:pPr>
            <a:r>
              <a:rPr lang="en-US" sz="2100" dirty="0">
                <a:latin typeface="Bookman Old Style" panose="02050604050505020204" pitchFamily="18" charset="0"/>
              </a:rPr>
              <a:t>Weighted Average Cost (WAC)</a:t>
            </a:r>
          </a:p>
          <a:p>
            <a:pPr marL="1081088" indent="-452438">
              <a:lnSpc>
                <a:spcPct val="100000"/>
              </a:lnSpc>
              <a:buFont typeface="+mj-lt"/>
              <a:buAutoNum type="alphaLcParenR"/>
            </a:pPr>
            <a:r>
              <a:rPr lang="en-US" sz="2100" dirty="0">
                <a:latin typeface="Bookman Old Style" panose="02050604050505020204" pitchFamily="18" charset="0"/>
              </a:rPr>
              <a:t>Standard Cost or Retail Cost</a:t>
            </a:r>
            <a:r>
              <a:rPr lang="en-US" sz="2100" u="sng" dirty="0">
                <a:latin typeface="Bookman Old Style" panose="02050604050505020204" pitchFamily="18" charset="0"/>
              </a:rPr>
              <a:t> </a:t>
            </a:r>
          </a:p>
        </p:txBody>
      </p:sp>
    </p:spTree>
    <p:extLst>
      <p:ext uri="{BB962C8B-B14F-4D97-AF65-F5344CB8AC3E}">
        <p14:creationId xmlns:p14="http://schemas.microsoft.com/office/powerpoint/2010/main" val="2183375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solidFill>
                  <a:schemeClr val="tx1"/>
                </a:solidFill>
                <a:effectLst>
                  <a:outerShdw blurRad="38100" dist="38100" dir="2700000" algn="tl">
                    <a:srgbClr val="000000">
                      <a:alpha val="43137"/>
                    </a:srgbClr>
                  </a:outerShdw>
                </a:effectLst>
                <a:latin typeface="Bookman Old Style" panose="02050604050505020204" pitchFamily="18" charset="0"/>
              </a:rPr>
              <a:t>AS 9 – REVENUE RECOGNITION</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EBA8F1BB-0929-4889-AD42-C7E2AB642F09}"/>
              </a:ext>
            </a:extLst>
          </p:cNvPr>
          <p:cNvSpPr txBox="1">
            <a:spLocks/>
          </p:cNvSpPr>
          <p:nvPr/>
        </p:nvSpPr>
        <p:spPr>
          <a:xfrm>
            <a:off x="350981" y="2189019"/>
            <a:ext cx="11490033" cy="307570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0363" indent="-360363">
              <a:lnSpc>
                <a:spcPct val="100000"/>
              </a:lnSpc>
              <a:buFont typeface="Wingdings" panose="05000000000000000000" pitchFamily="2" charset="2"/>
              <a:buChar char="v"/>
            </a:pPr>
            <a:endParaRPr lang="en-US" sz="2400" b="1" u="sng"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b="1" u="sng" dirty="0">
                <a:latin typeface="Bookman Old Style" panose="02050604050505020204" pitchFamily="18" charset="0"/>
              </a:rPr>
              <a:t>REVENUE</a:t>
            </a:r>
            <a:r>
              <a:rPr lang="en-US" sz="2400" dirty="0">
                <a:latin typeface="Bookman Old Style" panose="02050604050505020204" pitchFamily="18" charset="0"/>
              </a:rPr>
              <a:t> </a:t>
            </a:r>
          </a:p>
          <a:p>
            <a:pPr marL="360363" indent="0">
              <a:lnSpc>
                <a:spcPct val="100000"/>
              </a:lnSpc>
              <a:buNone/>
            </a:pPr>
            <a:r>
              <a:rPr lang="en-IN" sz="2400" dirty="0">
                <a:latin typeface="Bookman Old Style" panose="02050604050505020204" pitchFamily="18" charset="0"/>
              </a:rPr>
              <a:t>“It is the gross inflow of Cash, receivables or other considerations arising in the course of the ordinary activities of an enterprise from sale of goods, rendering of services and from various other sources like interests, royalties and dividends.”   -  (ICAI)  </a:t>
            </a:r>
          </a:p>
        </p:txBody>
      </p:sp>
    </p:spTree>
    <p:extLst>
      <p:ext uri="{BB962C8B-B14F-4D97-AF65-F5344CB8AC3E}">
        <p14:creationId xmlns:p14="http://schemas.microsoft.com/office/powerpoint/2010/main" val="685630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solidFill>
                  <a:schemeClr val="tx1"/>
                </a:solidFill>
                <a:effectLst>
                  <a:outerShdw blurRad="38100" dist="38100" dir="2700000" algn="tl">
                    <a:srgbClr val="000000">
                      <a:alpha val="43137"/>
                    </a:srgbClr>
                  </a:outerShdw>
                </a:effectLst>
                <a:latin typeface="Bookman Old Style" panose="02050604050505020204" pitchFamily="18" charset="0"/>
              </a:rPr>
              <a:t>AS 9 – REVENUE RECOGNITION</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EBA8F1BB-0929-4889-AD42-C7E2AB642F09}"/>
              </a:ext>
            </a:extLst>
          </p:cNvPr>
          <p:cNvSpPr txBox="1">
            <a:spLocks/>
          </p:cNvSpPr>
          <p:nvPr/>
        </p:nvSpPr>
        <p:spPr>
          <a:xfrm>
            <a:off x="217055" y="1948874"/>
            <a:ext cx="11757890" cy="42025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“Recognition” basically means, taking into consideration.</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Revenue recognition emphasizes on the timing of the recognition of revenue.</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The amount of revenue arising from a transaction is determined by an agreement between the parties involved in the transaction.</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Revenue has to be measured by the amount charged to clients.</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p:txBody>
      </p:sp>
    </p:spTree>
    <p:extLst>
      <p:ext uri="{BB962C8B-B14F-4D97-AF65-F5344CB8AC3E}">
        <p14:creationId xmlns:p14="http://schemas.microsoft.com/office/powerpoint/2010/main" val="356925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solidFill>
                  <a:schemeClr val="tx1"/>
                </a:solidFill>
                <a:effectLst>
                  <a:outerShdw blurRad="38100" dist="38100" dir="2700000" algn="tl">
                    <a:srgbClr val="000000">
                      <a:alpha val="43137"/>
                    </a:srgbClr>
                  </a:outerShdw>
                </a:effectLst>
                <a:latin typeface="Bookman Old Style" panose="02050604050505020204" pitchFamily="18" charset="0"/>
              </a:rPr>
              <a:t>AS 9 for Sale of Goods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EBA8F1BB-0929-4889-AD42-C7E2AB642F09}"/>
              </a:ext>
            </a:extLst>
          </p:cNvPr>
          <p:cNvSpPr txBox="1">
            <a:spLocks/>
          </p:cNvSpPr>
          <p:nvPr/>
        </p:nvSpPr>
        <p:spPr>
          <a:xfrm>
            <a:off x="217055" y="1948874"/>
            <a:ext cx="11757890" cy="42025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Normally sale is considered to be done when the property in the goods is transferred by the seller to the buyer.</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However, the revenue needs to be recognized only when the significant risks and rewards </a:t>
            </a:r>
            <a:r>
              <a:rPr lang="en-US" sz="2400" b="1" dirty="0">
                <a:highlight>
                  <a:srgbClr val="FFFF00"/>
                </a:highlight>
                <a:latin typeface="Bookman Old Style" panose="02050604050505020204" pitchFamily="18" charset="0"/>
              </a:rPr>
              <a:t>(ownership)</a:t>
            </a:r>
            <a:r>
              <a:rPr lang="en-US" sz="2400" b="1" dirty="0">
                <a:latin typeface="Bookman Old Style" panose="02050604050505020204" pitchFamily="18" charset="0"/>
              </a:rPr>
              <a:t> </a:t>
            </a:r>
            <a:r>
              <a:rPr lang="en-US" sz="2400" dirty="0">
                <a:latin typeface="Bookman Old Style" panose="02050604050505020204" pitchFamily="18" charset="0"/>
              </a:rPr>
              <a:t>is transferred </a:t>
            </a:r>
          </a:p>
          <a:p>
            <a:pPr marL="360363" indent="-360363">
              <a:lnSpc>
                <a:spcPct val="100000"/>
              </a:lnSpc>
              <a:buFont typeface="Wingdings" panose="05000000000000000000" pitchFamily="2" charset="2"/>
              <a:buChar char="v"/>
            </a:pPr>
            <a:endParaRPr lang="en-US" sz="24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Sometimes, the points of transfer of goods and the transfer of ownership can be different. For </a:t>
            </a:r>
            <a:r>
              <a:rPr lang="en-US" sz="2400" u="sng" dirty="0">
                <a:latin typeface="Bookman Old Style" panose="02050604050505020204" pitchFamily="18" charset="0"/>
              </a:rPr>
              <a:t>e.g.</a:t>
            </a:r>
            <a:r>
              <a:rPr lang="en-US" sz="2400" dirty="0">
                <a:latin typeface="Bookman Old Style" panose="02050604050505020204" pitchFamily="18" charset="0"/>
              </a:rPr>
              <a:t> – Sale on Approval.</a:t>
            </a:r>
          </a:p>
        </p:txBody>
      </p:sp>
    </p:spTree>
    <p:extLst>
      <p:ext uri="{BB962C8B-B14F-4D97-AF65-F5344CB8AC3E}">
        <p14:creationId xmlns:p14="http://schemas.microsoft.com/office/powerpoint/2010/main" val="163140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1683170" y="1112212"/>
            <a:ext cx="8825659" cy="706964"/>
          </a:xfrm>
        </p:spPr>
        <p:txBody>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INTRODUCTION</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429490" y="1911540"/>
            <a:ext cx="11333018" cy="3982027"/>
          </a:xfrm>
        </p:spPr>
        <p:txBody>
          <a:bodyPr>
            <a:normAutofit/>
          </a:bodyPr>
          <a:lstStyle/>
          <a:p>
            <a:pPr marL="360363" indent="-360363">
              <a:buFont typeface="Wingdings" panose="05000000000000000000" pitchFamily="2" charset="2"/>
              <a:buChar char="v"/>
            </a:pPr>
            <a:r>
              <a:rPr lang="en-US" sz="2800" dirty="0">
                <a:latin typeface="Bookman Old Style" panose="02050604050505020204" pitchFamily="18" charset="0"/>
              </a:rPr>
              <a:t> Accounting standards are written policy documents issued by an expert Accounting body or the Government.</a:t>
            </a:r>
          </a:p>
          <a:p>
            <a:pPr marL="360363" indent="-360363">
              <a:buFont typeface="Wingdings" panose="05000000000000000000" pitchFamily="2" charset="2"/>
              <a:buChar char="v"/>
            </a:pPr>
            <a:endParaRPr lang="en-US" sz="2800" dirty="0">
              <a:latin typeface="Bookman Old Style" panose="02050604050505020204" pitchFamily="18" charset="0"/>
            </a:endParaRPr>
          </a:p>
          <a:p>
            <a:pPr marL="360363" indent="-360363">
              <a:buFont typeface="Wingdings" panose="05000000000000000000" pitchFamily="2" charset="2"/>
              <a:buChar char="v"/>
            </a:pPr>
            <a:r>
              <a:rPr lang="en-US" sz="2800" dirty="0">
                <a:latin typeface="Bookman Old Style" panose="02050604050505020204" pitchFamily="18" charset="0"/>
              </a:rPr>
              <a:t> In India, AS are issued by Accounting Standards Board (ASB)</a:t>
            </a:r>
          </a:p>
          <a:p>
            <a:pPr marL="360363" indent="-360363">
              <a:buFont typeface="Wingdings" panose="05000000000000000000" pitchFamily="2" charset="2"/>
              <a:buChar char="v"/>
            </a:pPr>
            <a:endParaRPr lang="en-US" sz="2800" dirty="0">
              <a:latin typeface="Bookman Old Style" panose="02050604050505020204" pitchFamily="18" charset="0"/>
            </a:endParaRPr>
          </a:p>
          <a:p>
            <a:pPr marL="360363" indent="-360363">
              <a:buFont typeface="Wingdings" panose="05000000000000000000" pitchFamily="2" charset="2"/>
              <a:buChar char="v"/>
            </a:pPr>
            <a:r>
              <a:rPr lang="en-US" sz="2800" dirty="0">
                <a:latin typeface="Bookman Old Style" panose="02050604050505020204" pitchFamily="18" charset="0"/>
              </a:rPr>
              <a:t> ASB is a committee under ICAI which consists of people from Governments, ICAI and other professional bodies</a:t>
            </a:r>
            <a:endParaRPr lang="en-IN" sz="2800" dirty="0">
              <a:latin typeface="Bookman Old Style" panose="02050604050505020204" pitchFamily="18" charset="0"/>
            </a:endParaRPr>
          </a:p>
        </p:txBody>
      </p:sp>
    </p:spTree>
    <p:extLst>
      <p:ext uri="{BB962C8B-B14F-4D97-AF65-F5344CB8AC3E}">
        <p14:creationId xmlns:p14="http://schemas.microsoft.com/office/powerpoint/2010/main" val="1654978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b="1" u="sng" dirty="0">
                <a:solidFill>
                  <a:schemeClr val="tx1"/>
                </a:solidFill>
                <a:effectLst>
                  <a:outerShdw blurRad="38100" dist="38100" dir="2700000" algn="tl">
                    <a:srgbClr val="000000">
                      <a:alpha val="43137"/>
                    </a:srgbClr>
                  </a:outerShdw>
                </a:effectLst>
                <a:latin typeface="Bookman Old Style" panose="02050604050505020204" pitchFamily="18" charset="0"/>
              </a:rPr>
              <a:t>AS 9 for Rendering of Services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EBA8F1BB-0929-4889-AD42-C7E2AB642F09}"/>
              </a:ext>
            </a:extLst>
          </p:cNvPr>
          <p:cNvSpPr txBox="1">
            <a:spLocks/>
          </p:cNvSpPr>
          <p:nvPr/>
        </p:nvSpPr>
        <p:spPr>
          <a:xfrm>
            <a:off x="217055" y="1948874"/>
            <a:ext cx="11757890" cy="447963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It can be done in the following</a:t>
            </a:r>
            <a:r>
              <a:rPr lang="en-US" sz="2400" b="1" dirty="0">
                <a:latin typeface="Bookman Old Style" panose="02050604050505020204" pitchFamily="18" charset="0"/>
              </a:rPr>
              <a:t> </a:t>
            </a:r>
            <a:r>
              <a:rPr lang="en-US" sz="2400" b="1" u="sng" dirty="0">
                <a:highlight>
                  <a:srgbClr val="FFFF00"/>
                </a:highlight>
                <a:latin typeface="Bookman Old Style" panose="02050604050505020204" pitchFamily="18" charset="0"/>
              </a:rPr>
              <a:t>2</a:t>
            </a:r>
            <a:r>
              <a:rPr lang="en-US" sz="2400" b="1" dirty="0">
                <a:latin typeface="Bookman Old Style" panose="02050604050505020204" pitchFamily="18" charset="0"/>
              </a:rPr>
              <a:t> </a:t>
            </a:r>
            <a:r>
              <a:rPr lang="en-US" sz="2400" dirty="0">
                <a:latin typeface="Bookman Old Style" panose="02050604050505020204" pitchFamily="18" charset="0"/>
              </a:rPr>
              <a:t>ways –</a:t>
            </a:r>
          </a:p>
          <a:p>
            <a:pPr marL="360363" indent="-360363">
              <a:lnSpc>
                <a:spcPct val="100000"/>
              </a:lnSpc>
              <a:buFont typeface="Wingdings" panose="05000000000000000000" pitchFamily="2" charset="2"/>
              <a:buChar char="v"/>
            </a:pPr>
            <a:endParaRPr lang="en-US" sz="1600" dirty="0">
              <a:latin typeface="Bookman Old Style" panose="02050604050505020204" pitchFamily="18" charset="0"/>
            </a:endParaRPr>
          </a:p>
          <a:p>
            <a:pPr marL="895350" indent="-360363">
              <a:lnSpc>
                <a:spcPct val="100000"/>
              </a:lnSpc>
              <a:buFont typeface="+mj-lt"/>
              <a:buAutoNum type="arabicPeriod"/>
            </a:pPr>
            <a:r>
              <a:rPr lang="en-US" sz="2400" dirty="0">
                <a:latin typeface="Bookman Old Style" panose="02050604050505020204" pitchFamily="18" charset="0"/>
              </a:rPr>
              <a:t> </a:t>
            </a:r>
            <a:r>
              <a:rPr lang="en-US" sz="2400" u="sng" dirty="0">
                <a:latin typeface="Bookman Old Style" panose="02050604050505020204" pitchFamily="18" charset="0"/>
              </a:rPr>
              <a:t>Proportionate Completion Method</a:t>
            </a:r>
          </a:p>
          <a:p>
            <a:pPr marL="989013" indent="0">
              <a:lnSpc>
                <a:spcPct val="100000"/>
              </a:lnSpc>
              <a:buNone/>
              <a:tabLst>
                <a:tab pos="989013" algn="l"/>
              </a:tabLst>
            </a:pPr>
            <a:r>
              <a:rPr lang="en-US" sz="2400" dirty="0">
                <a:latin typeface="Bookman Old Style" panose="02050604050505020204" pitchFamily="18" charset="0"/>
              </a:rPr>
              <a:t>There are multiple parts of activities and after each part, the revenue is recognized.</a:t>
            </a:r>
          </a:p>
          <a:p>
            <a:pPr marL="989013" indent="0">
              <a:lnSpc>
                <a:spcPct val="100000"/>
              </a:lnSpc>
              <a:buNone/>
              <a:tabLst>
                <a:tab pos="989013" algn="l"/>
              </a:tabLst>
            </a:pPr>
            <a:endParaRPr lang="en-US" sz="1600" dirty="0">
              <a:latin typeface="Bookman Old Style" panose="02050604050505020204" pitchFamily="18" charset="0"/>
            </a:endParaRPr>
          </a:p>
          <a:p>
            <a:pPr marL="992188" indent="-457200">
              <a:lnSpc>
                <a:spcPct val="100000"/>
              </a:lnSpc>
              <a:buFont typeface="+mj-lt"/>
              <a:buAutoNum type="arabicPeriod" startAt="2"/>
              <a:tabLst>
                <a:tab pos="989013" algn="l"/>
              </a:tabLst>
            </a:pPr>
            <a:r>
              <a:rPr lang="en-US" sz="2400" u="sng" dirty="0">
                <a:latin typeface="Bookman Old Style" panose="02050604050505020204" pitchFamily="18" charset="0"/>
              </a:rPr>
              <a:t>Complete Service Contract Method  </a:t>
            </a:r>
          </a:p>
          <a:p>
            <a:pPr marL="0" indent="989013">
              <a:lnSpc>
                <a:spcPct val="100000"/>
              </a:lnSpc>
              <a:buNone/>
            </a:pPr>
            <a:r>
              <a:rPr lang="en-US" sz="2400" dirty="0">
                <a:latin typeface="Bookman Old Style" panose="02050604050505020204" pitchFamily="18" charset="0"/>
              </a:rPr>
              <a:t>This is where the revenue is recognized at the end of the full contract.</a:t>
            </a:r>
          </a:p>
        </p:txBody>
      </p:sp>
    </p:spTree>
    <p:extLst>
      <p:ext uri="{BB962C8B-B14F-4D97-AF65-F5344CB8AC3E}">
        <p14:creationId xmlns:p14="http://schemas.microsoft.com/office/powerpoint/2010/main" val="118696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1683170" y="1112214"/>
            <a:ext cx="8825659" cy="706964"/>
          </a:xfrm>
        </p:spPr>
        <p:txBody>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INTRODUCTION</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429490" y="1911540"/>
            <a:ext cx="11333018" cy="3982027"/>
          </a:xfrm>
        </p:spPr>
        <p:txBody>
          <a:bodyPr>
            <a:normAutofit/>
          </a:bodyPr>
          <a:lstStyle/>
          <a:p>
            <a:pPr marL="360363" indent="-360363">
              <a:buFont typeface="Wingdings" panose="05000000000000000000" pitchFamily="2" charset="2"/>
              <a:buChar char="v"/>
            </a:pPr>
            <a:r>
              <a:rPr lang="en-US" sz="2800" dirty="0">
                <a:latin typeface="Bookman Old Style" panose="02050604050505020204" pitchFamily="18" charset="0"/>
              </a:rPr>
              <a:t> AS helps us to set a model yardstick or benchmark of Accounting policies.</a:t>
            </a:r>
          </a:p>
          <a:p>
            <a:pPr marL="0" indent="0">
              <a:buNone/>
            </a:pPr>
            <a:endParaRPr lang="en-US" sz="2800" dirty="0">
              <a:latin typeface="Bookman Old Style" panose="02050604050505020204" pitchFamily="18" charset="0"/>
            </a:endParaRPr>
          </a:p>
          <a:p>
            <a:pPr marL="360363" indent="-360363">
              <a:buFont typeface="Wingdings" panose="05000000000000000000" pitchFamily="2" charset="2"/>
              <a:buChar char="v"/>
            </a:pPr>
            <a:r>
              <a:rPr lang="en-US" sz="2800" dirty="0">
                <a:latin typeface="Bookman Old Style" panose="02050604050505020204" pitchFamily="18" charset="0"/>
              </a:rPr>
              <a:t> It takes into consideration the Generally Accepted Accounting Practices (GAAP) and other legal aspects of that region to create a framework for all accounting activities.</a:t>
            </a:r>
          </a:p>
          <a:p>
            <a:pPr marL="360363" indent="-360363">
              <a:buFont typeface="Wingdings" panose="05000000000000000000" pitchFamily="2" charset="2"/>
              <a:buChar char="v"/>
            </a:pPr>
            <a:endParaRPr lang="en-US" sz="2800" dirty="0">
              <a:latin typeface="Bookman Old Style" panose="02050604050505020204" pitchFamily="18" charset="0"/>
            </a:endParaRPr>
          </a:p>
          <a:p>
            <a:pPr marL="360363" indent="-360363">
              <a:buFont typeface="Wingdings" panose="05000000000000000000" pitchFamily="2" charset="2"/>
              <a:buChar char="v"/>
            </a:pPr>
            <a:r>
              <a:rPr lang="en-US" sz="2800" dirty="0">
                <a:latin typeface="Bookman Old Style" panose="02050604050505020204" pitchFamily="18" charset="0"/>
              </a:rPr>
              <a:t> It helps to standardize the accounting scenario.</a:t>
            </a:r>
            <a:endParaRPr lang="en-IN" sz="2800" dirty="0">
              <a:latin typeface="Bookman Old Style" panose="02050604050505020204" pitchFamily="18" charset="0"/>
            </a:endParaRPr>
          </a:p>
        </p:txBody>
      </p:sp>
    </p:spTree>
    <p:extLst>
      <p:ext uri="{BB962C8B-B14F-4D97-AF65-F5344CB8AC3E}">
        <p14:creationId xmlns:p14="http://schemas.microsoft.com/office/powerpoint/2010/main" val="3586532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1683170" y="1112210"/>
            <a:ext cx="8825659" cy="706964"/>
          </a:xfrm>
        </p:spPr>
        <p:txBody>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TYPES OF STANDARDS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429490" y="1911540"/>
            <a:ext cx="11333018" cy="3982027"/>
          </a:xfrm>
        </p:spPr>
        <p:txBody>
          <a:bodyPr>
            <a:normAutofit/>
          </a:bodyPr>
          <a:lstStyle/>
          <a:p>
            <a:pPr marL="360363" indent="-360363">
              <a:buFont typeface="Wingdings" panose="05000000000000000000" pitchFamily="2" charset="2"/>
              <a:buChar char="v"/>
            </a:pPr>
            <a:r>
              <a:rPr lang="en-US" sz="2800" dirty="0">
                <a:latin typeface="Bookman Old Style" panose="02050604050505020204" pitchFamily="18" charset="0"/>
              </a:rPr>
              <a:t> There are mainly </a:t>
            </a:r>
            <a:r>
              <a:rPr lang="en-US" sz="2800" b="1" u="sng" dirty="0">
                <a:solidFill>
                  <a:schemeClr val="accent1"/>
                </a:solidFill>
                <a:latin typeface="Bookman Old Style" panose="02050604050505020204" pitchFamily="18" charset="0"/>
              </a:rPr>
              <a:t>3</a:t>
            </a:r>
            <a:r>
              <a:rPr lang="en-US" sz="2800" dirty="0">
                <a:latin typeface="Bookman Old Style" panose="02050604050505020204" pitchFamily="18" charset="0"/>
              </a:rPr>
              <a:t> types of Accounting Standards –</a:t>
            </a:r>
          </a:p>
          <a:p>
            <a:pPr marL="360363" indent="-360363">
              <a:buFont typeface="Wingdings" panose="05000000000000000000" pitchFamily="2" charset="2"/>
              <a:buChar char="v"/>
            </a:pPr>
            <a:endParaRPr lang="en-US" sz="2800" dirty="0">
              <a:latin typeface="Bookman Old Style" panose="02050604050505020204" pitchFamily="18" charset="0"/>
            </a:endParaRPr>
          </a:p>
          <a:p>
            <a:pPr marL="720725" indent="-452438">
              <a:buFont typeface="+mj-lt"/>
              <a:buAutoNum type="arabicPeriod"/>
            </a:pPr>
            <a:r>
              <a:rPr lang="en-US" sz="2800" u="sng" dirty="0">
                <a:latin typeface="Bookman Old Style" panose="02050604050505020204" pitchFamily="18" charset="0"/>
              </a:rPr>
              <a:t>Disclosure</a:t>
            </a:r>
            <a:r>
              <a:rPr lang="en-US" sz="2800" dirty="0">
                <a:latin typeface="Bookman Old Style" panose="02050604050505020204" pitchFamily="18" charset="0"/>
              </a:rPr>
              <a:t> – Basic standards which talk about reporting.</a:t>
            </a:r>
          </a:p>
          <a:p>
            <a:pPr marL="720725" indent="-452438">
              <a:buFont typeface="+mj-lt"/>
              <a:buAutoNum type="arabicPeriod"/>
            </a:pPr>
            <a:endParaRPr lang="en-US" sz="1800" dirty="0">
              <a:latin typeface="Bookman Old Style" panose="02050604050505020204" pitchFamily="18" charset="0"/>
            </a:endParaRPr>
          </a:p>
          <a:p>
            <a:pPr marL="720725" indent="-452438">
              <a:buFont typeface="+mj-lt"/>
              <a:buAutoNum type="arabicPeriod"/>
            </a:pPr>
            <a:r>
              <a:rPr lang="en-US" sz="2800" u="sng" dirty="0">
                <a:latin typeface="Bookman Old Style" panose="02050604050505020204" pitchFamily="18" charset="0"/>
              </a:rPr>
              <a:t>Presentation</a:t>
            </a:r>
            <a:r>
              <a:rPr lang="en-US" sz="2800" dirty="0">
                <a:latin typeface="Bookman Old Style" panose="02050604050505020204" pitchFamily="18" charset="0"/>
              </a:rPr>
              <a:t> – The format of the Financial Statements.</a:t>
            </a:r>
          </a:p>
          <a:p>
            <a:pPr marL="720725" indent="-452438">
              <a:buFont typeface="+mj-lt"/>
              <a:buAutoNum type="arabicPeriod"/>
            </a:pPr>
            <a:endParaRPr lang="en-US" sz="1800" u="sng" dirty="0">
              <a:latin typeface="Bookman Old Style" panose="02050604050505020204" pitchFamily="18" charset="0"/>
            </a:endParaRPr>
          </a:p>
          <a:p>
            <a:pPr marL="720725" indent="-452438">
              <a:buFont typeface="+mj-lt"/>
              <a:buAutoNum type="arabicPeriod"/>
            </a:pPr>
            <a:r>
              <a:rPr lang="en-US" sz="2800" u="sng" dirty="0">
                <a:latin typeface="Bookman Old Style" panose="02050604050505020204" pitchFamily="18" charset="0"/>
              </a:rPr>
              <a:t>Measurement</a:t>
            </a:r>
            <a:r>
              <a:rPr lang="en-US" sz="2800" dirty="0">
                <a:latin typeface="Bookman Old Style" panose="02050604050505020204" pitchFamily="18" charset="0"/>
              </a:rPr>
              <a:t> – Methods and Calculations.</a:t>
            </a:r>
            <a:endParaRPr lang="en-US" sz="2800" u="sng" dirty="0">
              <a:latin typeface="Bookman Old Style" panose="02050604050505020204" pitchFamily="18" charset="0"/>
            </a:endParaRPr>
          </a:p>
          <a:p>
            <a:pPr marL="360363" indent="-360363">
              <a:buFont typeface="Wingdings" panose="05000000000000000000" pitchFamily="2" charset="2"/>
              <a:buChar char="v"/>
            </a:pPr>
            <a:endParaRPr lang="en-US" sz="2800" dirty="0">
              <a:latin typeface="Bookman Old Style" panose="02050604050505020204" pitchFamily="18" charset="0"/>
            </a:endParaRPr>
          </a:p>
          <a:p>
            <a:pPr marL="360363" indent="-360363">
              <a:buFont typeface="Wingdings" panose="05000000000000000000" pitchFamily="2" charset="2"/>
              <a:buChar char="v"/>
            </a:pPr>
            <a:endParaRPr lang="en-IN" sz="2800" dirty="0">
              <a:latin typeface="Bookman Old Style" panose="02050604050505020204" pitchFamily="18" charset="0"/>
            </a:endParaRPr>
          </a:p>
        </p:txBody>
      </p:sp>
    </p:spTree>
    <p:extLst>
      <p:ext uri="{BB962C8B-B14F-4D97-AF65-F5344CB8AC3E}">
        <p14:creationId xmlns:p14="http://schemas.microsoft.com/office/powerpoint/2010/main" val="2649715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1683168" y="1102978"/>
            <a:ext cx="8825659" cy="706964"/>
          </a:xfrm>
        </p:spPr>
        <p:txBody>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SIGNIFICANCE OF A.S.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429489" y="1754525"/>
            <a:ext cx="11333018" cy="4637039"/>
          </a:xfrm>
        </p:spPr>
        <p:txBody>
          <a:bodyPr>
            <a:normAutofit lnSpcReduction="10000"/>
          </a:bodyPr>
          <a:lstStyle/>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Reliability of the Financial Statements.</a:t>
            </a:r>
          </a:p>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Uniformity of Financial Statements.</a:t>
            </a:r>
          </a:p>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Prevents Frauds and Accounting manipulations.</a:t>
            </a:r>
          </a:p>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Comparability of 2 entities or 2 periods.</a:t>
            </a:r>
          </a:p>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Helps the auditors</a:t>
            </a:r>
          </a:p>
          <a:p>
            <a:pPr marL="360363" indent="-360363">
              <a:lnSpc>
                <a:spcPct val="150000"/>
              </a:lnSpc>
              <a:buFont typeface="Wingdings" panose="05000000000000000000" pitchFamily="2" charset="2"/>
              <a:buChar char="v"/>
            </a:pPr>
            <a:r>
              <a:rPr lang="en-US" sz="2800" dirty="0">
                <a:latin typeface="Bookman Old Style" panose="02050604050505020204" pitchFamily="18" charset="0"/>
              </a:rPr>
              <a:t> Helps in Decision making</a:t>
            </a:r>
          </a:p>
          <a:p>
            <a:pPr marL="360363" indent="-360363">
              <a:lnSpc>
                <a:spcPct val="150000"/>
              </a:lnSpc>
              <a:buFont typeface="Wingdings" panose="05000000000000000000" pitchFamily="2" charset="2"/>
              <a:buChar char="v"/>
            </a:pPr>
            <a:endParaRPr lang="en-IN" sz="2800" dirty="0">
              <a:latin typeface="Bookman Old Style" panose="02050604050505020204" pitchFamily="18" charset="0"/>
            </a:endParaRPr>
          </a:p>
        </p:txBody>
      </p:sp>
    </p:spTree>
    <p:extLst>
      <p:ext uri="{BB962C8B-B14F-4D97-AF65-F5344CB8AC3E}">
        <p14:creationId xmlns:p14="http://schemas.microsoft.com/office/powerpoint/2010/main" val="1906521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1683170" y="1102977"/>
            <a:ext cx="8825659" cy="706964"/>
          </a:xfrm>
        </p:spPr>
        <p:txBody>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LIMITATIONS OF A.S.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429491" y="1958491"/>
            <a:ext cx="11333018" cy="3851948"/>
          </a:xfrm>
        </p:spPr>
        <p:txBody>
          <a:bodyPr>
            <a:normAutofit/>
          </a:bodyPr>
          <a:lstStyle/>
          <a:p>
            <a:pPr marL="360363" indent="-360363">
              <a:lnSpc>
                <a:spcPct val="250000"/>
              </a:lnSpc>
              <a:buFont typeface="Wingdings" panose="05000000000000000000" pitchFamily="2" charset="2"/>
              <a:buChar char="v"/>
            </a:pPr>
            <a:r>
              <a:rPr lang="en-US" sz="2800" dirty="0">
                <a:latin typeface="Bookman Old Style" panose="02050604050505020204" pitchFamily="18" charset="0"/>
              </a:rPr>
              <a:t> Rigidity</a:t>
            </a:r>
          </a:p>
          <a:p>
            <a:pPr marL="360363" indent="-360363">
              <a:lnSpc>
                <a:spcPct val="250000"/>
              </a:lnSpc>
              <a:buFont typeface="Wingdings" panose="05000000000000000000" pitchFamily="2" charset="2"/>
              <a:buChar char="v"/>
            </a:pPr>
            <a:r>
              <a:rPr lang="en-US" sz="2800" dirty="0">
                <a:latin typeface="Bookman Old Style" panose="02050604050505020204" pitchFamily="18" charset="0"/>
              </a:rPr>
              <a:t> Uniformity is not fully achieved</a:t>
            </a:r>
          </a:p>
          <a:p>
            <a:pPr marL="360363" indent="-360363">
              <a:lnSpc>
                <a:spcPct val="250000"/>
              </a:lnSpc>
              <a:buFont typeface="Wingdings" panose="05000000000000000000" pitchFamily="2" charset="2"/>
              <a:buChar char="v"/>
            </a:pPr>
            <a:r>
              <a:rPr lang="en-US" sz="2800" dirty="0">
                <a:latin typeface="Bookman Old Style" panose="02050604050505020204" pitchFamily="18" charset="0"/>
              </a:rPr>
              <a:t> They cannot override the legal statutes</a:t>
            </a:r>
            <a:endParaRPr lang="en-IN" sz="2800" dirty="0">
              <a:latin typeface="Bookman Old Style" panose="02050604050505020204" pitchFamily="18" charset="0"/>
            </a:endParaRPr>
          </a:p>
        </p:txBody>
      </p:sp>
    </p:spTree>
    <p:extLst>
      <p:ext uri="{BB962C8B-B14F-4D97-AF65-F5344CB8AC3E}">
        <p14:creationId xmlns:p14="http://schemas.microsoft.com/office/powerpoint/2010/main" val="332824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AS 1 : Disclosure of Accounting Policies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203200" y="1902692"/>
            <a:ext cx="11988797" cy="4322618"/>
          </a:xfrm>
        </p:spPr>
        <p:txBody>
          <a:bodyPr>
            <a:normAutofit/>
          </a:bodyPr>
          <a:lstStyle/>
          <a:p>
            <a:pPr marL="360363" indent="-360363">
              <a:lnSpc>
                <a:spcPct val="250000"/>
              </a:lnSpc>
              <a:buFont typeface="Wingdings" panose="05000000000000000000" pitchFamily="2" charset="2"/>
              <a:buChar char="v"/>
            </a:pPr>
            <a:r>
              <a:rPr lang="en-US" sz="2400" dirty="0">
                <a:latin typeface="Bookman Old Style" panose="02050604050505020204" pitchFamily="18" charset="0"/>
              </a:rPr>
              <a:t> An entity’s financial statements show it’s financial position or performance</a:t>
            </a:r>
          </a:p>
          <a:p>
            <a:pPr marL="360363" indent="-360363">
              <a:lnSpc>
                <a:spcPct val="250000"/>
              </a:lnSpc>
              <a:buFont typeface="Wingdings" panose="05000000000000000000" pitchFamily="2" charset="2"/>
              <a:buChar char="v"/>
            </a:pPr>
            <a:r>
              <a:rPr lang="en-US" sz="2400" dirty="0">
                <a:latin typeface="Bookman Old Style" panose="02050604050505020204" pitchFamily="18" charset="0"/>
              </a:rPr>
              <a:t> This position or performance can be affected due the accounting policies</a:t>
            </a:r>
          </a:p>
          <a:p>
            <a:pPr marL="360363" indent="-360363">
              <a:lnSpc>
                <a:spcPct val="250000"/>
              </a:lnSpc>
              <a:buFont typeface="Wingdings" panose="05000000000000000000" pitchFamily="2" charset="2"/>
              <a:buChar char="v"/>
            </a:pPr>
            <a:r>
              <a:rPr lang="en-IN" sz="2400" dirty="0">
                <a:latin typeface="Bookman Old Style" panose="02050604050505020204" pitchFamily="18" charset="0"/>
              </a:rPr>
              <a:t> Accounting policies can vary from entity to entity</a:t>
            </a:r>
          </a:p>
          <a:p>
            <a:pPr marL="360363" indent="-360363">
              <a:lnSpc>
                <a:spcPct val="250000"/>
              </a:lnSpc>
              <a:buFont typeface="Wingdings" panose="05000000000000000000" pitchFamily="2" charset="2"/>
              <a:buChar char="v"/>
            </a:pPr>
            <a:r>
              <a:rPr lang="en-IN" sz="2400" dirty="0">
                <a:latin typeface="Bookman Old Style" panose="02050604050505020204" pitchFamily="18" charset="0"/>
              </a:rPr>
              <a:t> So AS-1 emphasises on </a:t>
            </a:r>
            <a:r>
              <a:rPr lang="en-IN" sz="2400" b="1" dirty="0">
                <a:highlight>
                  <a:srgbClr val="FFFF00"/>
                </a:highlight>
                <a:latin typeface="Bookman Old Style" panose="02050604050505020204" pitchFamily="18" charset="0"/>
              </a:rPr>
              <a:t>“</a:t>
            </a:r>
            <a:r>
              <a:rPr lang="en-IN" sz="2400" b="1" u="sng" dirty="0">
                <a:highlight>
                  <a:srgbClr val="FFFF00"/>
                </a:highlight>
                <a:latin typeface="Bookman Old Style" panose="02050604050505020204" pitchFamily="18" charset="0"/>
              </a:rPr>
              <a:t>Disclosure</a:t>
            </a:r>
            <a:r>
              <a:rPr lang="en-IN" sz="2400" b="1" dirty="0">
                <a:highlight>
                  <a:srgbClr val="FFFF00"/>
                </a:highlight>
                <a:latin typeface="Bookman Old Style" panose="02050604050505020204" pitchFamily="18" charset="0"/>
              </a:rPr>
              <a:t>”</a:t>
            </a:r>
            <a:r>
              <a:rPr lang="en-IN" sz="2400" dirty="0">
                <a:latin typeface="Bookman Old Style" panose="02050604050505020204" pitchFamily="18" charset="0"/>
              </a:rPr>
              <a:t> of such accounting policies</a:t>
            </a:r>
          </a:p>
        </p:txBody>
      </p:sp>
    </p:spTree>
    <p:extLst>
      <p:ext uri="{BB962C8B-B14F-4D97-AF65-F5344CB8AC3E}">
        <p14:creationId xmlns:p14="http://schemas.microsoft.com/office/powerpoint/2010/main" val="285621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AS 1 : Disclosure of Accounting Policies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D62BF42B-EDF0-484A-9371-0DA3BFBFCF34}"/>
              </a:ext>
            </a:extLst>
          </p:cNvPr>
          <p:cNvSpPr>
            <a:spLocks noGrp="1"/>
          </p:cNvSpPr>
          <p:nvPr>
            <p:ph idx="1"/>
          </p:nvPr>
        </p:nvSpPr>
        <p:spPr>
          <a:xfrm>
            <a:off x="350983" y="2207491"/>
            <a:ext cx="11490033" cy="3648363"/>
          </a:xfrm>
        </p:spPr>
        <p:txBody>
          <a:bodyPr>
            <a:normAutofit/>
          </a:bodyPr>
          <a:lstStyle/>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Many organizations list the accounting policies followed by them in the notes to their Financial Statements</a:t>
            </a:r>
          </a:p>
          <a:p>
            <a:pPr marL="360363" indent="-360363">
              <a:lnSpc>
                <a:spcPct val="100000"/>
              </a:lnSpc>
              <a:buFont typeface="Wingdings" panose="05000000000000000000" pitchFamily="2" charset="2"/>
              <a:buChar char="v"/>
            </a:pPr>
            <a:endParaRPr lang="en-US" sz="200" dirty="0">
              <a:latin typeface="Bookman Old Style" panose="02050604050505020204" pitchFamily="18" charset="0"/>
            </a:endParaRPr>
          </a:p>
          <a:p>
            <a:pPr marL="360363" indent="-360363">
              <a:lnSpc>
                <a:spcPct val="300000"/>
              </a:lnSpc>
              <a:buFont typeface="Wingdings" panose="05000000000000000000" pitchFamily="2" charset="2"/>
              <a:buChar char="v"/>
            </a:pPr>
            <a:r>
              <a:rPr lang="en-US" sz="2400" dirty="0">
                <a:latin typeface="Bookman Old Style" panose="02050604050505020204" pitchFamily="18" charset="0"/>
              </a:rPr>
              <a:t> However, this practice is not followed by each and every organization.</a:t>
            </a:r>
          </a:p>
          <a:p>
            <a:pPr marL="360363" indent="-360363">
              <a:lnSpc>
                <a:spcPct val="300000"/>
              </a:lnSpc>
              <a:buFont typeface="Wingdings" panose="05000000000000000000" pitchFamily="2" charset="2"/>
              <a:buChar char="v"/>
            </a:pPr>
            <a:endParaRPr lang="en-US" sz="200" dirty="0">
              <a:latin typeface="Bookman Old Style" panose="02050604050505020204" pitchFamily="18" charset="0"/>
            </a:endParaRPr>
          </a:p>
          <a:p>
            <a:pPr marL="360363" indent="-360363">
              <a:lnSpc>
                <a:spcPct val="100000"/>
              </a:lnSpc>
              <a:buFont typeface="Wingdings" panose="05000000000000000000" pitchFamily="2" charset="2"/>
              <a:buChar char="v"/>
            </a:pPr>
            <a:r>
              <a:rPr lang="en-US" sz="2400" dirty="0">
                <a:latin typeface="Bookman Old Style" panose="02050604050505020204" pitchFamily="18" charset="0"/>
              </a:rPr>
              <a:t> Thus, the main motive of this AS is to develop and establish the practice of disclosure.</a:t>
            </a:r>
            <a:endParaRPr lang="en-IN" sz="2400" dirty="0">
              <a:latin typeface="Bookman Old Style" panose="02050604050505020204" pitchFamily="18" charset="0"/>
            </a:endParaRPr>
          </a:p>
        </p:txBody>
      </p:sp>
    </p:spTree>
    <p:extLst>
      <p:ext uri="{BB962C8B-B14F-4D97-AF65-F5344CB8AC3E}">
        <p14:creationId xmlns:p14="http://schemas.microsoft.com/office/powerpoint/2010/main" val="4170742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A676-1F5B-4116-A7F8-8D48D0B0F243}"/>
              </a:ext>
            </a:extLst>
          </p:cNvPr>
          <p:cNvSpPr>
            <a:spLocks noGrp="1"/>
          </p:cNvSpPr>
          <p:nvPr>
            <p:ph type="title"/>
          </p:nvPr>
        </p:nvSpPr>
        <p:spPr>
          <a:xfrm>
            <a:off x="-2" y="1121453"/>
            <a:ext cx="12192000" cy="706964"/>
          </a:xfrm>
        </p:spPr>
        <p:txBody>
          <a:bodyPr>
            <a:normAutofit/>
          </a:bodyPr>
          <a:lstStyle/>
          <a:p>
            <a:pPr algn="ctr"/>
            <a:r>
              <a:rPr lang="en-US" sz="4400" u="sng" dirty="0">
                <a:solidFill>
                  <a:schemeClr val="tx1"/>
                </a:solidFill>
                <a:effectLst>
                  <a:outerShdw blurRad="38100" dist="38100" dir="2700000" algn="tl">
                    <a:srgbClr val="000000">
                      <a:alpha val="43137"/>
                    </a:srgbClr>
                  </a:outerShdw>
                </a:effectLst>
                <a:latin typeface="Bookman Old Style" panose="02050604050505020204" pitchFamily="18" charset="0"/>
              </a:rPr>
              <a:t>Areas of differing Accounting Policies</a:t>
            </a:r>
            <a:endParaRPr lang="en-IN" sz="4400" u="sng" dirty="0">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6" name="Content Placeholder 2">
            <a:extLst>
              <a:ext uri="{FF2B5EF4-FFF2-40B4-BE49-F238E27FC236}">
                <a16:creationId xmlns:a16="http://schemas.microsoft.com/office/drawing/2014/main" id="{6BF0E975-AA64-42BC-9817-05C4E504B056}"/>
              </a:ext>
            </a:extLst>
          </p:cNvPr>
          <p:cNvSpPr>
            <a:spLocks noGrp="1"/>
          </p:cNvSpPr>
          <p:nvPr>
            <p:ph idx="1"/>
          </p:nvPr>
        </p:nvSpPr>
        <p:spPr>
          <a:xfrm>
            <a:off x="429489" y="1976198"/>
            <a:ext cx="11333018" cy="4341475"/>
          </a:xfrm>
        </p:spPr>
        <p:txBody>
          <a:bodyPr>
            <a:normAutofit/>
          </a:bodyPr>
          <a:lstStyle/>
          <a:p>
            <a:pPr marL="514350" indent="-514350">
              <a:lnSpc>
                <a:spcPct val="150000"/>
              </a:lnSpc>
              <a:buFont typeface="+mj-lt"/>
              <a:buAutoNum type="arabicPeriod"/>
            </a:pPr>
            <a:r>
              <a:rPr lang="en-US" sz="2400" dirty="0">
                <a:latin typeface="Bookman Old Style" panose="02050604050505020204" pitchFamily="18" charset="0"/>
              </a:rPr>
              <a:t> Methods of Depreciation</a:t>
            </a:r>
          </a:p>
          <a:p>
            <a:pPr marL="514350" indent="-514350">
              <a:lnSpc>
                <a:spcPct val="150000"/>
              </a:lnSpc>
              <a:buFont typeface="+mj-lt"/>
              <a:buAutoNum type="arabicPeriod"/>
            </a:pPr>
            <a:r>
              <a:rPr lang="en-US" sz="2400" dirty="0">
                <a:latin typeface="Bookman Old Style" panose="02050604050505020204" pitchFamily="18" charset="0"/>
              </a:rPr>
              <a:t> Valuation of Inventories</a:t>
            </a:r>
          </a:p>
          <a:p>
            <a:pPr marL="514350" indent="-514350">
              <a:lnSpc>
                <a:spcPct val="150000"/>
              </a:lnSpc>
              <a:buFont typeface="+mj-lt"/>
              <a:buAutoNum type="arabicPeriod"/>
            </a:pPr>
            <a:r>
              <a:rPr lang="en-US" sz="2400" dirty="0">
                <a:latin typeface="Bookman Old Style" panose="02050604050505020204" pitchFamily="18" charset="0"/>
              </a:rPr>
              <a:t> Treatment of Goodwill</a:t>
            </a:r>
          </a:p>
          <a:p>
            <a:pPr marL="514350" indent="-514350">
              <a:lnSpc>
                <a:spcPct val="150000"/>
              </a:lnSpc>
              <a:buFont typeface="+mj-lt"/>
              <a:buAutoNum type="arabicPeriod"/>
            </a:pPr>
            <a:r>
              <a:rPr lang="en-US" sz="2400" dirty="0">
                <a:latin typeface="Bookman Old Style" panose="02050604050505020204" pitchFamily="18" charset="0"/>
              </a:rPr>
              <a:t> Valuation of Investment</a:t>
            </a:r>
          </a:p>
          <a:p>
            <a:pPr marL="514350" indent="-514350">
              <a:lnSpc>
                <a:spcPct val="150000"/>
              </a:lnSpc>
              <a:buFont typeface="+mj-lt"/>
              <a:buAutoNum type="arabicPeriod"/>
            </a:pPr>
            <a:r>
              <a:rPr lang="en-US" sz="2400" dirty="0">
                <a:latin typeface="Bookman Old Style" panose="02050604050505020204" pitchFamily="18" charset="0"/>
              </a:rPr>
              <a:t> Valuation of Fixed Assets</a:t>
            </a:r>
          </a:p>
          <a:p>
            <a:pPr marL="514350" indent="-514350">
              <a:lnSpc>
                <a:spcPct val="150000"/>
              </a:lnSpc>
              <a:buFont typeface="+mj-lt"/>
              <a:buAutoNum type="arabicPeriod"/>
            </a:pPr>
            <a:r>
              <a:rPr lang="en-US" sz="2400" dirty="0">
                <a:latin typeface="Bookman Old Style" panose="02050604050505020204" pitchFamily="18" charset="0"/>
              </a:rPr>
              <a:t> Treatment of Contingent liabilities</a:t>
            </a:r>
            <a:endParaRPr lang="en-IN" sz="2400" dirty="0">
              <a:latin typeface="Bookman Old Style" panose="02050604050505020204" pitchFamily="18" charset="0"/>
            </a:endParaRPr>
          </a:p>
        </p:txBody>
      </p:sp>
    </p:spTree>
    <p:extLst>
      <p:ext uri="{BB962C8B-B14F-4D97-AF65-F5344CB8AC3E}">
        <p14:creationId xmlns:p14="http://schemas.microsoft.com/office/powerpoint/2010/main" val="408719429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561</TotalTime>
  <Words>864</Words>
  <Application>Microsoft Office PowerPoint</Application>
  <PresentationFormat>Widescreen</PresentationFormat>
  <Paragraphs>119</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Bookman Old Style</vt:lpstr>
      <vt:lpstr>Calibri</vt:lpstr>
      <vt:lpstr>Calibri Light</vt:lpstr>
      <vt:lpstr>Wingdings</vt:lpstr>
      <vt:lpstr>Retrospect</vt:lpstr>
      <vt:lpstr>Accounting standards issued by ICAI &amp; Inventory Valuation</vt:lpstr>
      <vt:lpstr>INTRODUCTION</vt:lpstr>
      <vt:lpstr>INTRODUCTION</vt:lpstr>
      <vt:lpstr>TYPES OF STANDARDS</vt:lpstr>
      <vt:lpstr>SIGNIFICANCE OF A.S.</vt:lpstr>
      <vt:lpstr>LIMITATIONS OF A.S.</vt:lpstr>
      <vt:lpstr>AS 1 : Disclosure of Accounting Policies</vt:lpstr>
      <vt:lpstr>AS 1 : Disclosure of Accounting Policies</vt:lpstr>
      <vt:lpstr>Areas of differing Accounting Policies</vt:lpstr>
      <vt:lpstr>ACCOUNTING ASSUMPTIONS</vt:lpstr>
      <vt:lpstr>EXCEPTIONS TO CONSISTENCY</vt:lpstr>
      <vt:lpstr>CONSIDERATIONS FOR SELECTION OF ACCOUNTING POLICIES</vt:lpstr>
      <vt:lpstr>AS 2 : VALUATION OF INVENTORIES</vt:lpstr>
      <vt:lpstr>DEFINITIONS</vt:lpstr>
      <vt:lpstr>Cost of Inventories</vt:lpstr>
      <vt:lpstr>Valuation of Inventories</vt:lpstr>
      <vt:lpstr>AS 9 – REVENUE RECOGNITION</vt:lpstr>
      <vt:lpstr>AS 9 – REVENUE RECOGNITION</vt:lpstr>
      <vt:lpstr>AS 9 for Sale of Goods</vt:lpstr>
      <vt:lpstr>AS 9 for Rendering of Services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 standards issued by ICAI &amp; Inventory Valuation</dc:title>
  <dc:creator>Abhishek Sathe</dc:creator>
  <cp:lastModifiedBy>Abhishek Sathe</cp:lastModifiedBy>
  <cp:revision>33</cp:revision>
  <dcterms:created xsi:type="dcterms:W3CDTF">2020-09-21T18:06:22Z</dcterms:created>
  <dcterms:modified xsi:type="dcterms:W3CDTF">2020-10-06T05:23:43Z</dcterms:modified>
</cp:coreProperties>
</file>