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2" r:id="rId5"/>
    <p:sldId id="261" r:id="rId6"/>
    <p:sldId id="266" r:id="rId7"/>
    <p:sldId id="265" r:id="rId8"/>
    <p:sldId id="264" r:id="rId9"/>
    <p:sldId id="263" r:id="rId10"/>
    <p:sldId id="260" r:id="rId11"/>
    <p:sldId id="271" r:id="rId12"/>
    <p:sldId id="259" r:id="rId13"/>
    <p:sldId id="270" r:id="rId14"/>
    <p:sldId id="269" r:id="rId15"/>
    <p:sldId id="268" r:id="rId16"/>
    <p:sldId id="279" r:id="rId17"/>
    <p:sldId id="281" r:id="rId18"/>
    <p:sldId id="280" r:id="rId19"/>
    <p:sldId id="278" r:id="rId20"/>
    <p:sldId id="277" r:id="rId21"/>
    <p:sldId id="276" r:id="rId22"/>
    <p:sldId id="275" r:id="rId23"/>
    <p:sldId id="274" r:id="rId24"/>
    <p:sldId id="273" r:id="rId25"/>
    <p:sldId id="272" r:id="rId26"/>
    <p:sldId id="289" r:id="rId27"/>
    <p:sldId id="267" r:id="rId28"/>
    <p:sldId id="288" r:id="rId29"/>
    <p:sldId id="287" r:id="rId30"/>
    <p:sldId id="286" r:id="rId31"/>
    <p:sldId id="285" r:id="rId32"/>
    <p:sldId id="284" r:id="rId33"/>
    <p:sldId id="283" r:id="rId34"/>
    <p:sldId id="282" r:id="rId35"/>
    <p:sldId id="295" r:id="rId36"/>
    <p:sldId id="296" r:id="rId37"/>
    <p:sldId id="294" r:id="rId38"/>
    <p:sldId id="293" r:id="rId39"/>
    <p:sldId id="292" r:id="rId40"/>
    <p:sldId id="300" r:id="rId41"/>
    <p:sldId id="301" r:id="rId42"/>
    <p:sldId id="299" r:id="rId43"/>
    <p:sldId id="298" r:id="rId44"/>
    <p:sldId id="297" r:id="rId45"/>
    <p:sldId id="291" r:id="rId46"/>
    <p:sldId id="290" r:id="rId47"/>
    <p:sldId id="305" r:id="rId48"/>
    <p:sldId id="304" r:id="rId49"/>
    <p:sldId id="303" r:id="rId50"/>
    <p:sldId id="302" r:id="rId51"/>
    <p:sldId id="310" r:id="rId52"/>
    <p:sldId id="309" r:id="rId53"/>
    <p:sldId id="308" r:id="rId54"/>
    <p:sldId id="313" r:id="rId55"/>
    <p:sldId id="312" r:id="rId56"/>
    <p:sldId id="311" r:id="rId57"/>
    <p:sldId id="314" r:id="rId58"/>
    <p:sldId id="306" r:id="rId59"/>
    <p:sldId id="315" r:id="rId60"/>
    <p:sldId id="325" r:id="rId61"/>
    <p:sldId id="324" r:id="rId62"/>
    <p:sldId id="323" r:id="rId63"/>
    <p:sldId id="322" r:id="rId64"/>
    <p:sldId id="321" r:id="rId65"/>
    <p:sldId id="320" r:id="rId66"/>
    <p:sldId id="319" r:id="rId67"/>
    <p:sldId id="318" r:id="rId68"/>
    <p:sldId id="328" r:id="rId69"/>
    <p:sldId id="326" r:id="rId70"/>
    <p:sldId id="317" r:id="rId71"/>
    <p:sldId id="327" r:id="rId72"/>
    <p:sldId id="332" r:id="rId73"/>
    <p:sldId id="331" r:id="rId74"/>
    <p:sldId id="329" r:id="rId75"/>
    <p:sldId id="330" r:id="rId76"/>
    <p:sldId id="316" r:id="rId77"/>
    <p:sldId id="336" r:id="rId78"/>
    <p:sldId id="335"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5/7/2021</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6000" b="1" dirty="0" smtClean="0">
                <a:solidFill>
                  <a:schemeClr val="accent1"/>
                </a:solidFill>
              </a:rPr>
              <a:t>New Trends</a:t>
            </a:r>
            <a:endParaRPr lang="en-US" sz="6000" b="1" dirty="0">
              <a:solidFill>
                <a:schemeClr val="accent1"/>
              </a:solidFill>
            </a:endParaRPr>
          </a:p>
        </p:txBody>
      </p:sp>
      <p:sp>
        <p:nvSpPr>
          <p:cNvPr id="2" name="Title 1"/>
          <p:cNvSpPr>
            <a:spLocks noGrp="1"/>
          </p:cNvSpPr>
          <p:nvPr>
            <p:ph type="ctrTitle"/>
          </p:nvPr>
        </p:nvSpPr>
        <p:spPr/>
        <p:txBody>
          <a:bodyPr/>
          <a:lstStyle/>
          <a:p>
            <a:r>
              <a:rPr lang="en-US" dirty="0" smtClean="0"/>
              <a:t>Module - 4</a:t>
            </a:r>
            <a:endParaRPr lang="en-US" dirty="0"/>
          </a:p>
        </p:txBody>
      </p:sp>
    </p:spTree>
    <p:extLst>
      <p:ext uri="{BB962C8B-B14F-4D97-AF65-F5344CB8AC3E}">
        <p14:creationId xmlns:p14="http://schemas.microsoft.com/office/powerpoint/2010/main" val="1403816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lgn="just">
              <a:lnSpc>
                <a:spcPct val="150000"/>
              </a:lnSpc>
              <a:buNone/>
            </a:pPr>
            <a:r>
              <a:rPr lang="en-US" dirty="0"/>
              <a:t>Below are some of the most efficient technologies for nurturing customer conversations:</a:t>
            </a:r>
          </a:p>
          <a:p>
            <a:pPr algn="just">
              <a:lnSpc>
                <a:spcPct val="150000"/>
              </a:lnSpc>
            </a:pPr>
            <a:r>
              <a:rPr lang="en-US" b="1" dirty="0" smtClean="0">
                <a:solidFill>
                  <a:srgbClr val="FF0000"/>
                </a:solidFill>
              </a:rPr>
              <a:t>Chabot's</a:t>
            </a:r>
            <a:r>
              <a:rPr lang="en-US" dirty="0" smtClean="0"/>
              <a:t>. </a:t>
            </a:r>
            <a:r>
              <a:rPr lang="en-US" dirty="0" err="1"/>
              <a:t>Chatbots</a:t>
            </a:r>
            <a:r>
              <a:rPr lang="en-US" dirty="0"/>
              <a:t> are excellent conversational marketing tools, capable of handling multiple conversations at any one time. They provide your customers with answers, drawing on knowledge pooled from multiple channels, whilst maintaining a consistent tone for your brand.</a:t>
            </a:r>
          </a:p>
          <a:p>
            <a:pPr algn="just">
              <a:lnSpc>
                <a:spcPct val="150000"/>
              </a:lnSpc>
            </a:pPr>
            <a:r>
              <a:rPr lang="en-US" b="1" dirty="0">
                <a:solidFill>
                  <a:srgbClr val="FF0000"/>
                </a:solidFill>
              </a:rPr>
              <a:t>Live chat</a:t>
            </a:r>
            <a:r>
              <a:rPr lang="en-US" dirty="0"/>
              <a:t>. Live chat allows your support teams to communicate with customers through live messaging. You can initiate a preemptive chat invitation to particular customers based on their behavior.</a:t>
            </a:r>
          </a:p>
          <a:p>
            <a:pPr algn="just">
              <a:lnSpc>
                <a:spcPct val="150000"/>
              </a:lnSpc>
            </a:pPr>
            <a:r>
              <a:rPr lang="en-US" b="1" dirty="0">
                <a:solidFill>
                  <a:srgbClr val="FF0000"/>
                </a:solidFill>
              </a:rPr>
              <a:t>Mobile messaging</a:t>
            </a:r>
            <a:r>
              <a:rPr lang="en-US" dirty="0"/>
              <a:t>. Smartphones are another way for your business to reach out to customers. With potential fatigue from the onslaught of promotional emails, talk with them through mobile messaging apps instead.</a:t>
            </a:r>
          </a:p>
          <a:p>
            <a:endParaRPr lang="en-US" dirty="0"/>
          </a:p>
        </p:txBody>
      </p:sp>
    </p:spTree>
    <p:extLst>
      <p:ext uri="{BB962C8B-B14F-4D97-AF65-F5344CB8AC3E}">
        <p14:creationId xmlns:p14="http://schemas.microsoft.com/office/powerpoint/2010/main" val="2639472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lgn="just">
              <a:lnSpc>
                <a:spcPct val="150000"/>
              </a:lnSpc>
              <a:buNone/>
            </a:pPr>
            <a:r>
              <a:rPr lang="en-US" b="1" u="sng" dirty="0"/>
              <a:t>5. The implementation of AI and </a:t>
            </a:r>
            <a:r>
              <a:rPr lang="en-US" b="1" u="sng" dirty="0" err="1"/>
              <a:t>chatbots</a:t>
            </a:r>
            <a:r>
              <a:rPr lang="en-US" b="1" u="sng" dirty="0"/>
              <a:t> into customer </a:t>
            </a:r>
            <a:r>
              <a:rPr lang="en-US" b="1" u="sng" dirty="0" smtClean="0"/>
              <a:t>communications</a:t>
            </a:r>
          </a:p>
          <a:p>
            <a:pPr algn="just">
              <a:lnSpc>
                <a:spcPct val="150000"/>
              </a:lnSpc>
            </a:pPr>
            <a:r>
              <a:rPr lang="en-US" dirty="0"/>
              <a:t>Artificial Intelligence plays an important role in everyday life, having a major impact on how we live and work. There are several examples of AI and automation tools with customer service applications for your business, including voice-powered assistants such as Apple’s Siri, Google’s home and Amazon Echo</a:t>
            </a:r>
            <a:r>
              <a:rPr lang="en-US" dirty="0" smtClean="0"/>
              <a:t>.</a:t>
            </a:r>
          </a:p>
          <a:p>
            <a:pPr algn="just">
              <a:lnSpc>
                <a:spcPct val="150000"/>
              </a:lnSpc>
            </a:pPr>
            <a:r>
              <a:rPr lang="en-US" dirty="0" err="1"/>
              <a:t>Chatbots</a:t>
            </a:r>
            <a:r>
              <a:rPr lang="en-US" dirty="0"/>
              <a:t> and virtual assistants represent the future for businesses. Some are already integrating </a:t>
            </a:r>
            <a:r>
              <a:rPr lang="en-US" dirty="0" err="1"/>
              <a:t>chatbots</a:t>
            </a:r>
            <a:r>
              <a:rPr lang="en-US" dirty="0"/>
              <a:t> in their systems to improve their customers’ experience and boost brand image</a:t>
            </a:r>
            <a:r>
              <a:rPr lang="en-US" dirty="0" smtClean="0"/>
              <a:t>.</a:t>
            </a:r>
          </a:p>
          <a:p>
            <a:pPr algn="just">
              <a:lnSpc>
                <a:spcPct val="150000"/>
              </a:lnSpc>
            </a:pPr>
            <a:r>
              <a:rPr lang="en-US" dirty="0"/>
              <a:t>With the help of </a:t>
            </a:r>
            <a:r>
              <a:rPr lang="en-US" dirty="0" err="1"/>
              <a:t>chatbots</a:t>
            </a:r>
            <a:r>
              <a:rPr lang="en-US" dirty="0"/>
              <a:t> you can order food, check in luggage at the airport, book a hotel room, schedule your flight, and get recommendations for almost anything you can think of. </a:t>
            </a:r>
          </a:p>
        </p:txBody>
      </p:sp>
    </p:spTree>
    <p:extLst>
      <p:ext uri="{BB962C8B-B14F-4D97-AF65-F5344CB8AC3E}">
        <p14:creationId xmlns:p14="http://schemas.microsoft.com/office/powerpoint/2010/main" val="47327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a:t>6. The importance of image search</a:t>
            </a:r>
          </a:p>
          <a:p>
            <a:pPr algn="just">
              <a:lnSpc>
                <a:spcPct val="150000"/>
              </a:lnSpc>
            </a:pPr>
            <a:r>
              <a:rPr lang="en-US" dirty="0"/>
              <a:t>Ecommerce businesses are integrating image search technology on their websites so customers can easily photograph products they are interested in and find similar examples on other sites that may be offering better deals.</a:t>
            </a:r>
          </a:p>
          <a:p>
            <a:pPr algn="just">
              <a:lnSpc>
                <a:spcPct val="150000"/>
              </a:lnSpc>
            </a:pPr>
            <a:r>
              <a:rPr lang="en-US" dirty="0"/>
              <a:t>Imagine someone sees a beautiful couch, but it costs too much for them. If your business offers similar products at a more reasonable price, integrating image search into your website will allow you to potentially pick up on this sale, creating an extra revenue stream.</a:t>
            </a:r>
          </a:p>
          <a:p>
            <a:endParaRPr lang="en-US" dirty="0"/>
          </a:p>
        </p:txBody>
      </p:sp>
    </p:spTree>
    <p:extLst>
      <p:ext uri="{BB962C8B-B14F-4D97-AF65-F5344CB8AC3E}">
        <p14:creationId xmlns:p14="http://schemas.microsoft.com/office/powerpoint/2010/main" val="1412889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u="sng" dirty="0"/>
              <a:t>7. </a:t>
            </a:r>
            <a:r>
              <a:rPr lang="en-US" b="1" u="sng" dirty="0"/>
              <a:t>The efficiency of checkout processes</a:t>
            </a:r>
            <a:endParaRPr lang="en-US" u="sng" dirty="0"/>
          </a:p>
          <a:p>
            <a:pPr algn="just">
              <a:lnSpc>
                <a:spcPct val="150000"/>
              </a:lnSpc>
            </a:pPr>
            <a:r>
              <a:rPr lang="en-US" dirty="0"/>
              <a:t>Cart abandonment is the most frustrating reason for losing a sale because it means a user was considering buying your product, only to change their mind at the last minute</a:t>
            </a:r>
            <a:r>
              <a:rPr lang="en-US" dirty="0" smtClean="0"/>
              <a:t>.</a:t>
            </a:r>
          </a:p>
          <a:p>
            <a:pPr algn="just">
              <a:lnSpc>
                <a:spcPct val="150000"/>
              </a:lnSpc>
            </a:pPr>
            <a:r>
              <a:rPr lang="en-US" dirty="0"/>
              <a:t>One of the main reasons customers abandon their carts is the checkout procedure itself. </a:t>
            </a:r>
            <a:endParaRPr lang="en-US" dirty="0" smtClean="0"/>
          </a:p>
          <a:p>
            <a:pPr algn="just">
              <a:lnSpc>
                <a:spcPct val="150000"/>
              </a:lnSpc>
            </a:pPr>
            <a:r>
              <a:rPr lang="en-US" dirty="0" smtClean="0"/>
              <a:t>No </a:t>
            </a:r>
            <a:r>
              <a:rPr lang="en-US" dirty="0"/>
              <a:t>matter how well the lead has been nurtured, inefficient checkout processes raise the chances your users will abandon their cart.</a:t>
            </a:r>
          </a:p>
        </p:txBody>
      </p:sp>
    </p:spTree>
    <p:extLst>
      <p:ext uri="{BB962C8B-B14F-4D97-AF65-F5344CB8AC3E}">
        <p14:creationId xmlns:p14="http://schemas.microsoft.com/office/powerpoint/2010/main" val="95111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Therefore, if you want your ecommerce company to be successful, embrace technology that provides quick and efficient checkout solutions, such as:</a:t>
            </a:r>
          </a:p>
          <a:p>
            <a:pPr algn="just">
              <a:lnSpc>
                <a:spcPct val="150000"/>
              </a:lnSpc>
            </a:pPr>
            <a:r>
              <a:rPr lang="en-US" dirty="0"/>
              <a:t>Speedy mobile payment solutions, including Apple Pay and Android Pay.</a:t>
            </a:r>
          </a:p>
          <a:p>
            <a:pPr algn="just">
              <a:lnSpc>
                <a:spcPct val="150000"/>
              </a:lnSpc>
            </a:pPr>
            <a:r>
              <a:rPr lang="en-US" dirty="0"/>
              <a:t>Enabling your customers to save card details, streamlining repeat purchases.</a:t>
            </a:r>
          </a:p>
          <a:p>
            <a:pPr algn="just">
              <a:lnSpc>
                <a:spcPct val="150000"/>
              </a:lnSpc>
            </a:pPr>
            <a:r>
              <a:rPr lang="en-US" dirty="0"/>
              <a:t>Providing one-page, hassle-free checkouts.</a:t>
            </a:r>
          </a:p>
          <a:p>
            <a:pPr algn="just">
              <a:lnSpc>
                <a:spcPct val="150000"/>
              </a:lnSpc>
            </a:pPr>
            <a:r>
              <a:rPr lang="en-US" dirty="0"/>
              <a:t>Offering a range of payment options.</a:t>
            </a:r>
          </a:p>
          <a:p>
            <a:endParaRPr lang="en-US" dirty="0"/>
          </a:p>
        </p:txBody>
      </p:sp>
    </p:spTree>
    <p:extLst>
      <p:ext uri="{BB962C8B-B14F-4D97-AF65-F5344CB8AC3E}">
        <p14:creationId xmlns:p14="http://schemas.microsoft.com/office/powerpoint/2010/main" val="1601677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Broadband Technologies</a:t>
            </a:r>
          </a:p>
          <a:p>
            <a:pPr algn="just">
              <a:lnSpc>
                <a:spcPct val="150000"/>
              </a:lnSpc>
            </a:pPr>
            <a:r>
              <a:rPr lang="en-US" dirty="0"/>
              <a:t>Broadband is a broad bandwidth data transmission having the capacity to concurrently transmit numerous signals as well as website traffic types. </a:t>
            </a:r>
            <a:endParaRPr lang="en-US" dirty="0" smtClean="0"/>
          </a:p>
          <a:p>
            <a:pPr algn="just">
              <a:lnSpc>
                <a:spcPct val="150000"/>
              </a:lnSpc>
            </a:pPr>
            <a:r>
              <a:rPr lang="en-US" dirty="0" smtClean="0"/>
              <a:t>This </a:t>
            </a:r>
            <a:r>
              <a:rPr lang="en-US" dirty="0"/>
              <a:t>technology is either coax , fiber optics, radio transmission or twisted pair. </a:t>
            </a:r>
            <a:endParaRPr lang="en-US" dirty="0" smtClean="0"/>
          </a:p>
          <a:p>
            <a:pPr algn="just">
              <a:lnSpc>
                <a:spcPct val="150000"/>
              </a:lnSpc>
            </a:pPr>
            <a:r>
              <a:rPr lang="en-US" dirty="0" smtClean="0"/>
              <a:t>Due </a:t>
            </a:r>
            <a:r>
              <a:rPr lang="en-US" dirty="0"/>
              <a:t>to the fact that a large band of frequencies offered, info is multiplexed in addition to being transmitted on various frequencies or channels inside the band simultaneously, permitting vast amounts of data to be transferred in a provided block of time.</a:t>
            </a:r>
          </a:p>
        </p:txBody>
      </p:sp>
    </p:spTree>
    <p:extLst>
      <p:ext uri="{BB962C8B-B14F-4D97-AF65-F5344CB8AC3E}">
        <p14:creationId xmlns:p14="http://schemas.microsoft.com/office/powerpoint/2010/main" val="101948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fontAlgn="base">
              <a:lnSpc>
                <a:spcPct val="150000"/>
              </a:lnSpc>
            </a:pPr>
            <a:r>
              <a:rPr lang="en-US" dirty="0"/>
              <a:t>The consumer has the difficult choice between various broadband technologies many of which have the capacity to transmit a multitude of signals and also internet traffic to millions of websites. </a:t>
            </a:r>
            <a:endParaRPr lang="en-US" dirty="0" smtClean="0"/>
          </a:p>
          <a:p>
            <a:pPr algn="just" fontAlgn="base">
              <a:lnSpc>
                <a:spcPct val="150000"/>
              </a:lnSpc>
            </a:pPr>
            <a:r>
              <a:rPr lang="en-US" dirty="0" smtClean="0"/>
              <a:t>Some </a:t>
            </a:r>
            <a:r>
              <a:rPr lang="en-US" dirty="0"/>
              <a:t>of the answers could be determined by a number of factors including:</a:t>
            </a:r>
          </a:p>
          <a:p>
            <a:pPr marL="274320" lvl="1" indent="0" algn="just" fontAlgn="base">
              <a:lnSpc>
                <a:spcPct val="150000"/>
              </a:lnSpc>
              <a:buNone/>
            </a:pPr>
            <a:r>
              <a:rPr lang="en-US" dirty="0"/>
              <a:t>1. </a:t>
            </a:r>
            <a:r>
              <a:rPr lang="en-US" dirty="0" smtClean="0"/>
              <a:t>W</a:t>
            </a:r>
            <a:r>
              <a:rPr lang="en-US" sz="2800" dirty="0" smtClean="0"/>
              <a:t>hether </a:t>
            </a:r>
            <a:r>
              <a:rPr lang="en-US" sz="2800" dirty="0"/>
              <a:t>you live in a city or rural area</a:t>
            </a:r>
          </a:p>
          <a:p>
            <a:pPr marL="274320" lvl="1" indent="0" algn="just" fontAlgn="base">
              <a:lnSpc>
                <a:spcPct val="150000"/>
              </a:lnSpc>
              <a:buNone/>
            </a:pPr>
            <a:r>
              <a:rPr lang="en-US" sz="2800" dirty="0"/>
              <a:t>2. </a:t>
            </a:r>
            <a:r>
              <a:rPr lang="en-US" sz="2800" dirty="0" smtClean="0"/>
              <a:t>How </a:t>
            </a:r>
            <a:r>
              <a:rPr lang="en-US" sz="2800" dirty="0"/>
              <a:t>the broadband service is packaged with other services including telephone or </a:t>
            </a:r>
            <a:r>
              <a:rPr lang="en-US" sz="2800" dirty="0" smtClean="0"/>
              <a:t>television </a:t>
            </a:r>
            <a:r>
              <a:rPr lang="en-US" sz="2800" dirty="0"/>
              <a:t>entertainment</a:t>
            </a:r>
          </a:p>
          <a:p>
            <a:pPr marL="274320" lvl="1" indent="0" algn="just" fontAlgn="base">
              <a:lnSpc>
                <a:spcPct val="150000"/>
              </a:lnSpc>
              <a:buNone/>
            </a:pPr>
            <a:r>
              <a:rPr lang="en-US" sz="2800" dirty="0"/>
              <a:t>3. </a:t>
            </a:r>
            <a:r>
              <a:rPr lang="en-US" sz="2800" dirty="0" smtClean="0"/>
              <a:t>Pricing </a:t>
            </a:r>
            <a:r>
              <a:rPr lang="en-US" sz="2800" dirty="0"/>
              <a:t>and availability in your area</a:t>
            </a:r>
          </a:p>
          <a:p>
            <a:endParaRPr lang="en-US" dirty="0"/>
          </a:p>
        </p:txBody>
      </p:sp>
    </p:spTree>
    <p:extLst>
      <p:ext uri="{BB962C8B-B14F-4D97-AF65-F5344CB8AC3E}">
        <p14:creationId xmlns:p14="http://schemas.microsoft.com/office/powerpoint/2010/main" val="2097901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sz="2800" b="1" dirty="0" smtClean="0"/>
              <a:t>Types:</a:t>
            </a:r>
          </a:p>
          <a:p>
            <a:pPr algn="just">
              <a:lnSpc>
                <a:spcPct val="150000"/>
              </a:lnSpc>
            </a:pPr>
            <a:r>
              <a:rPr lang="en-US" b="1" dirty="0"/>
              <a:t>Wired broadband </a:t>
            </a:r>
            <a:r>
              <a:rPr lang="en-US" b="1" dirty="0" smtClean="0"/>
              <a:t>technologies </a:t>
            </a:r>
            <a:r>
              <a:rPr lang="en-US" dirty="0" smtClean="0"/>
              <a:t>- Include </a:t>
            </a:r>
            <a:r>
              <a:rPr lang="en-US" dirty="0"/>
              <a:t>copper cable </a:t>
            </a:r>
            <a:r>
              <a:rPr lang="en-US" dirty="0" smtClean="0"/>
              <a:t>(</a:t>
            </a:r>
            <a:r>
              <a:rPr lang="en-US" dirty="0" err="1" smtClean="0"/>
              <a:t>xDSL</a:t>
            </a:r>
            <a:r>
              <a:rPr lang="en-US" dirty="0" smtClean="0"/>
              <a:t>),</a:t>
            </a:r>
            <a:r>
              <a:rPr lang="en-US" dirty="0"/>
              <a:t> coaxial cable (e.g. HFC), broadband over power lines (BPL) and optical </a:t>
            </a:r>
            <a:r>
              <a:rPr lang="en-US" dirty="0" err="1"/>
              <a:t>fibre</a:t>
            </a:r>
            <a:r>
              <a:rPr lang="en-US" dirty="0"/>
              <a:t> cable </a:t>
            </a:r>
            <a:r>
              <a:rPr lang="en-US" dirty="0" smtClean="0"/>
              <a:t>(</a:t>
            </a:r>
            <a:r>
              <a:rPr lang="en-US" dirty="0" err="1" smtClean="0"/>
              <a:t>FTTx</a:t>
            </a:r>
            <a:r>
              <a:rPr lang="en-US" dirty="0" smtClean="0"/>
              <a:t>).</a:t>
            </a:r>
            <a:endParaRPr lang="en-US" dirty="0"/>
          </a:p>
          <a:p>
            <a:pPr algn="just">
              <a:lnSpc>
                <a:spcPct val="150000"/>
              </a:lnSpc>
            </a:pPr>
            <a:r>
              <a:rPr lang="en-US" b="1" dirty="0" smtClean="0"/>
              <a:t>Wireless </a:t>
            </a:r>
            <a:r>
              <a:rPr lang="en-US" b="1" dirty="0"/>
              <a:t>broadband </a:t>
            </a:r>
            <a:r>
              <a:rPr lang="en-US" b="1" dirty="0" smtClean="0"/>
              <a:t>technologies - </a:t>
            </a:r>
            <a:r>
              <a:rPr lang="en-US" dirty="0" smtClean="0"/>
              <a:t>Include </a:t>
            </a:r>
            <a:r>
              <a:rPr lang="en-US" dirty="0"/>
              <a:t>mobile radio solutions (e.g. HSPA, LTE), fixed radio solutions (e.g. WiMAX) and </a:t>
            </a:r>
            <a:r>
              <a:rPr lang="en-US" dirty="0" smtClean="0"/>
              <a:t>satellite solutions</a:t>
            </a:r>
            <a:r>
              <a:rPr lang="en-US" dirty="0"/>
              <a:t>.</a:t>
            </a:r>
            <a:br>
              <a:rPr lang="en-US" dirty="0"/>
            </a:br>
            <a:endParaRPr lang="en-US" dirty="0"/>
          </a:p>
        </p:txBody>
      </p:sp>
    </p:spTree>
    <p:extLst>
      <p:ext uri="{BB962C8B-B14F-4D97-AF65-F5344CB8AC3E}">
        <p14:creationId xmlns:p14="http://schemas.microsoft.com/office/powerpoint/2010/main" val="128738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Wired broadband </a:t>
            </a:r>
            <a:r>
              <a:rPr lang="en-US" b="1" dirty="0" smtClean="0"/>
              <a:t>technologies</a:t>
            </a:r>
          </a:p>
          <a:p>
            <a:pPr marL="0" indent="0">
              <a:buNone/>
            </a:pPr>
            <a:r>
              <a:rPr lang="en-US" b="1" u="sng" dirty="0"/>
              <a:t>Copper wires</a:t>
            </a:r>
          </a:p>
          <a:p>
            <a:pPr algn="just">
              <a:lnSpc>
                <a:spcPct val="150000"/>
              </a:lnSpc>
            </a:pPr>
            <a:r>
              <a:rPr lang="en-US" dirty="0" smtClean="0"/>
              <a:t>Copper wires are defined as “legacy telephone unshielded copper twisted pair”, providing </a:t>
            </a:r>
            <a:r>
              <a:rPr lang="en-US" dirty="0"/>
              <a:t>broadband connections by using </a:t>
            </a:r>
            <a:r>
              <a:rPr lang="en-US" dirty="0" err="1" smtClean="0"/>
              <a:t>xDSL</a:t>
            </a:r>
            <a:r>
              <a:rPr lang="en-US" dirty="0" smtClean="0"/>
              <a:t>-technologies, </a:t>
            </a:r>
            <a:r>
              <a:rPr lang="en-US" dirty="0"/>
              <a:t>such as ADSL/ADSL2+ (max. 24/3 Mbps down-/upstream rate within max. 0,3 km efficiency range) or </a:t>
            </a:r>
            <a:r>
              <a:rPr lang="en-US" dirty="0" smtClean="0"/>
              <a:t>VDSL/VDSL2/VDSL2-Vplus/VDSL2 </a:t>
            </a:r>
            <a:r>
              <a:rPr lang="en-US" dirty="0"/>
              <a:t>vectoring/</a:t>
            </a:r>
            <a:r>
              <a:rPr lang="en-US" dirty="0" err="1"/>
              <a:t>G.fast</a:t>
            </a:r>
            <a:r>
              <a:rPr lang="en-US" dirty="0"/>
              <a:t> (with vectoring max. 300/100 Mbps down-/upstream rate within 0,2 km efficiency range).</a:t>
            </a:r>
          </a:p>
          <a:p>
            <a:endParaRPr lang="en-US" b="1" dirty="0"/>
          </a:p>
        </p:txBody>
      </p:sp>
    </p:spTree>
    <p:extLst>
      <p:ext uri="{BB962C8B-B14F-4D97-AF65-F5344CB8AC3E}">
        <p14:creationId xmlns:p14="http://schemas.microsoft.com/office/powerpoint/2010/main" val="1034935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u="sng" dirty="0"/>
              <a:t>Pros: </a:t>
            </a:r>
            <a:endParaRPr lang="en-US" b="1" u="sng" dirty="0" smtClean="0"/>
          </a:p>
          <a:p>
            <a:pPr algn="just">
              <a:lnSpc>
                <a:spcPct val="150000"/>
              </a:lnSpc>
            </a:pPr>
            <a:r>
              <a:rPr lang="en-US" dirty="0" smtClean="0"/>
              <a:t>They </a:t>
            </a:r>
            <a:r>
              <a:rPr lang="en-US" dirty="0"/>
              <a:t>require relatively low investment needed for passive infrastructure (a copper telephone line is already present in most households) and are least disruptive for the end users.</a:t>
            </a:r>
          </a:p>
          <a:p>
            <a:pPr marL="0" indent="0" algn="just">
              <a:lnSpc>
                <a:spcPct val="150000"/>
              </a:lnSpc>
              <a:buNone/>
            </a:pPr>
            <a:r>
              <a:rPr lang="en-US" b="1" u="sng" dirty="0"/>
              <a:t>Cons: </a:t>
            </a:r>
            <a:endParaRPr lang="en-US" b="1" u="sng" dirty="0" smtClean="0"/>
          </a:p>
          <a:p>
            <a:pPr algn="just">
              <a:lnSpc>
                <a:spcPct val="150000"/>
              </a:lnSpc>
            </a:pPr>
            <a:r>
              <a:rPr lang="en-US" dirty="0" smtClean="0"/>
              <a:t>The </a:t>
            </a:r>
            <a:r>
              <a:rPr lang="en-US" dirty="0"/>
              <a:t>high (download) speeds depend on the length of copper line. </a:t>
            </a:r>
            <a:endParaRPr lang="en-US" dirty="0" smtClean="0"/>
          </a:p>
          <a:p>
            <a:pPr algn="just">
              <a:lnSpc>
                <a:spcPct val="150000"/>
              </a:lnSpc>
            </a:pPr>
            <a:r>
              <a:rPr lang="en-US" dirty="0" smtClean="0"/>
              <a:t>The </a:t>
            </a:r>
            <a:r>
              <a:rPr lang="en-US" dirty="0" err="1"/>
              <a:t>xDSL</a:t>
            </a:r>
            <a:r>
              <a:rPr lang="en-US" dirty="0"/>
              <a:t> technology is heavily asymmetrical: upload speeds are generally much lower than download speeds; this may hamper new </a:t>
            </a:r>
            <a:r>
              <a:rPr lang="en-US" dirty="0" smtClean="0"/>
              <a:t>services. </a:t>
            </a:r>
          </a:p>
          <a:p>
            <a:pPr algn="just">
              <a:lnSpc>
                <a:spcPct val="150000"/>
              </a:lnSpc>
            </a:pPr>
            <a:r>
              <a:rPr lang="en-US" dirty="0" smtClean="0"/>
              <a:t>Higher </a:t>
            </a:r>
            <a:r>
              <a:rPr lang="en-US" dirty="0"/>
              <a:t>investment is needed in active equipment (with a life-time of 5-10 years). </a:t>
            </a:r>
          </a:p>
        </p:txBody>
      </p:sp>
    </p:spTree>
    <p:extLst>
      <p:ext uri="{BB962C8B-B14F-4D97-AF65-F5344CB8AC3E}">
        <p14:creationId xmlns:p14="http://schemas.microsoft.com/office/powerpoint/2010/main" val="1813905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7010400"/>
          </a:xfrm>
        </p:spPr>
        <p:txBody>
          <a:bodyPr>
            <a:normAutofit lnSpcReduction="10000"/>
          </a:bodyPr>
          <a:lstStyle/>
          <a:p>
            <a:pPr marL="0" indent="0">
              <a:buNone/>
            </a:pPr>
            <a:r>
              <a:rPr lang="en-US" b="1" dirty="0" smtClean="0"/>
              <a:t>New E-Commerce Technology Trends:</a:t>
            </a:r>
          </a:p>
          <a:p>
            <a:pPr algn="just">
              <a:lnSpc>
                <a:spcPct val="150000"/>
              </a:lnSpc>
            </a:pPr>
            <a:r>
              <a:rPr lang="en-US" dirty="0"/>
              <a:t>Technological advancements have had a huge impact on the ecommerce world, transforming the way consumers connect with brands and empowering them to shop more effectively. </a:t>
            </a:r>
            <a:endParaRPr lang="en-US" dirty="0" smtClean="0"/>
          </a:p>
          <a:p>
            <a:pPr algn="just">
              <a:lnSpc>
                <a:spcPct val="150000"/>
              </a:lnSpc>
            </a:pPr>
            <a:r>
              <a:rPr lang="en-US" dirty="0" smtClean="0"/>
              <a:t>Driven </a:t>
            </a:r>
            <a:r>
              <a:rPr lang="en-US" dirty="0"/>
              <a:t>by the convenience of getting products delivered at home, ecommerce has now become an integral part of everyday life.</a:t>
            </a:r>
          </a:p>
          <a:p>
            <a:pPr algn="just">
              <a:lnSpc>
                <a:spcPct val="150000"/>
              </a:lnSpc>
            </a:pPr>
            <a:r>
              <a:rPr lang="en-US" dirty="0"/>
              <a:t>Strategic plans, competitive marketing, and a skilled workforce, all need to be accompanied by the latest technologies. </a:t>
            </a:r>
            <a:endParaRPr lang="en-US" dirty="0" smtClean="0"/>
          </a:p>
          <a:p>
            <a:pPr algn="just">
              <a:lnSpc>
                <a:spcPct val="150000"/>
              </a:lnSpc>
            </a:pPr>
            <a:r>
              <a:rPr lang="en-US" dirty="0" smtClean="0"/>
              <a:t>These </a:t>
            </a:r>
            <a:r>
              <a:rPr lang="en-US" dirty="0"/>
              <a:t>technological advancements have enabled ecommerce companies to meet </a:t>
            </a:r>
            <a:r>
              <a:rPr lang="en-US" dirty="0" smtClean="0"/>
              <a:t>people's </a:t>
            </a:r>
            <a:r>
              <a:rPr lang="en-US" dirty="0"/>
              <a:t>purchasing needs with ease and speed. </a:t>
            </a:r>
            <a:endParaRPr lang="en-US" dirty="0" smtClean="0"/>
          </a:p>
          <a:p>
            <a:pPr algn="just">
              <a:lnSpc>
                <a:spcPct val="150000"/>
              </a:lnSpc>
            </a:pPr>
            <a:r>
              <a:rPr lang="en-US" dirty="0" smtClean="0"/>
              <a:t>Customers </a:t>
            </a:r>
            <a:r>
              <a:rPr lang="en-US" dirty="0"/>
              <a:t>can get anything at the click of a button, all thanks to the latest available technology.</a:t>
            </a:r>
          </a:p>
          <a:p>
            <a:endParaRPr lang="en-US" dirty="0"/>
          </a:p>
        </p:txBody>
      </p:sp>
    </p:spTree>
    <p:extLst>
      <p:ext uri="{BB962C8B-B14F-4D97-AF65-F5344CB8AC3E}">
        <p14:creationId xmlns:p14="http://schemas.microsoft.com/office/powerpoint/2010/main" val="216018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a:t>Coaxial cables</a:t>
            </a:r>
          </a:p>
          <a:p>
            <a:pPr algn="just">
              <a:lnSpc>
                <a:spcPct val="150000"/>
              </a:lnSpc>
            </a:pPr>
            <a:r>
              <a:rPr lang="en-US" dirty="0"/>
              <a:t>The classical cable connection would be the two wires of a telephone line (‘twisted pair’), most prone to disturbance effects such as interferences. </a:t>
            </a:r>
            <a:endParaRPr lang="en-US" dirty="0" smtClean="0"/>
          </a:p>
          <a:p>
            <a:pPr algn="just">
              <a:lnSpc>
                <a:spcPct val="150000"/>
              </a:lnSpc>
            </a:pPr>
            <a:r>
              <a:rPr lang="en-US" dirty="0" smtClean="0"/>
              <a:t>Broadband </a:t>
            </a:r>
            <a:r>
              <a:rPr lang="en-US" dirty="0"/>
              <a:t>internet via coaxial cable is usually offered to customers via the existing cable TV (CATV) network</a:t>
            </a:r>
            <a:r>
              <a:rPr lang="en-US" dirty="0" smtClean="0"/>
              <a:t>.</a:t>
            </a:r>
          </a:p>
          <a:p>
            <a:pPr algn="just">
              <a:lnSpc>
                <a:spcPct val="150000"/>
              </a:lnSpc>
            </a:pPr>
            <a:r>
              <a:rPr lang="en-US" dirty="0" smtClean="0"/>
              <a:t> </a:t>
            </a:r>
            <a:r>
              <a:rPr lang="en-US" dirty="0"/>
              <a:t>The coaxial cable consists of a copper core and a copper-shielding coat. </a:t>
            </a:r>
            <a:endParaRPr lang="en-US" dirty="0" smtClean="0"/>
          </a:p>
          <a:p>
            <a:pPr algn="just">
              <a:lnSpc>
                <a:spcPct val="150000"/>
              </a:lnSpc>
            </a:pPr>
            <a:r>
              <a:rPr lang="en-US" dirty="0" smtClean="0"/>
              <a:t>The </a:t>
            </a:r>
            <a:r>
              <a:rPr lang="en-US" dirty="0"/>
              <a:t>TV cable networks are therefore much more efficient than the traditional telephone networks.</a:t>
            </a:r>
          </a:p>
        </p:txBody>
      </p:sp>
    </p:spTree>
    <p:extLst>
      <p:ext uri="{BB962C8B-B14F-4D97-AF65-F5344CB8AC3E}">
        <p14:creationId xmlns:p14="http://schemas.microsoft.com/office/powerpoint/2010/main" val="535480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763000" cy="6477000"/>
          </a:xfrm>
        </p:spPr>
        <p:txBody>
          <a:bodyPr>
            <a:normAutofit/>
          </a:bodyPr>
          <a:lstStyle/>
          <a:p>
            <a:pPr marL="0" indent="0" algn="just">
              <a:lnSpc>
                <a:spcPct val="150000"/>
              </a:lnSpc>
              <a:buNone/>
            </a:pPr>
            <a:r>
              <a:rPr lang="en-US" b="1" dirty="0"/>
              <a:t>Pros:</a:t>
            </a:r>
            <a:r>
              <a:rPr lang="en-US" dirty="0"/>
              <a:t> </a:t>
            </a:r>
            <a:endParaRPr lang="en-US" dirty="0" smtClean="0"/>
          </a:p>
          <a:p>
            <a:pPr algn="just">
              <a:lnSpc>
                <a:spcPct val="150000"/>
              </a:lnSpc>
            </a:pPr>
            <a:r>
              <a:rPr lang="en-US" dirty="0" smtClean="0"/>
              <a:t>Low </a:t>
            </a:r>
            <a:r>
              <a:rPr lang="en-US" dirty="0"/>
              <a:t>investment needed for passive </a:t>
            </a:r>
            <a:r>
              <a:rPr lang="en-US" dirty="0" smtClean="0"/>
              <a:t>infrastructure.</a:t>
            </a:r>
          </a:p>
          <a:p>
            <a:pPr algn="just">
              <a:lnSpc>
                <a:spcPct val="150000"/>
              </a:lnSpc>
            </a:pPr>
            <a:r>
              <a:rPr lang="en-US" dirty="0" smtClean="0"/>
              <a:t>Least </a:t>
            </a:r>
            <a:r>
              <a:rPr lang="en-US" dirty="0"/>
              <a:t>disruptive for the end users. </a:t>
            </a:r>
            <a:endParaRPr lang="en-US" dirty="0" smtClean="0"/>
          </a:p>
          <a:p>
            <a:pPr algn="just">
              <a:lnSpc>
                <a:spcPct val="150000"/>
              </a:lnSpc>
            </a:pPr>
            <a:r>
              <a:rPr lang="en-US" dirty="0" smtClean="0"/>
              <a:t>Offers </a:t>
            </a:r>
            <a:r>
              <a:rPr lang="en-US" dirty="0"/>
              <a:t>slightly more opportunities to deliver higher broadband speeds than on telephone lines. </a:t>
            </a:r>
            <a:endParaRPr lang="en-US" dirty="0" smtClean="0"/>
          </a:p>
          <a:p>
            <a:pPr algn="just">
              <a:lnSpc>
                <a:spcPct val="150000"/>
              </a:lnSpc>
            </a:pPr>
            <a:r>
              <a:rPr lang="en-US" dirty="0" smtClean="0"/>
              <a:t>Ultra-fast </a:t>
            </a:r>
            <a:r>
              <a:rPr lang="en-US" dirty="0"/>
              <a:t>speeds are </a:t>
            </a:r>
            <a:r>
              <a:rPr lang="en-US" dirty="0" smtClean="0"/>
              <a:t>possible</a:t>
            </a:r>
            <a:endParaRPr lang="en-US" dirty="0"/>
          </a:p>
          <a:p>
            <a:pPr marL="0" indent="0" algn="just">
              <a:lnSpc>
                <a:spcPct val="150000"/>
              </a:lnSpc>
              <a:buNone/>
            </a:pPr>
            <a:r>
              <a:rPr lang="en-US" b="1" dirty="0"/>
              <a:t>Cons:</a:t>
            </a:r>
            <a:r>
              <a:rPr lang="en-US" dirty="0"/>
              <a:t> </a:t>
            </a:r>
            <a:endParaRPr lang="en-US" dirty="0" smtClean="0"/>
          </a:p>
          <a:p>
            <a:pPr algn="just">
              <a:lnSpc>
                <a:spcPct val="150000"/>
              </a:lnSpc>
            </a:pPr>
            <a:r>
              <a:rPr lang="en-US" dirty="0" smtClean="0"/>
              <a:t>The </a:t>
            </a:r>
            <a:r>
              <a:rPr lang="en-US" dirty="0"/>
              <a:t>bandwidth is shared among several users reducing its availability during peak traffic periods of the day. </a:t>
            </a:r>
          </a:p>
          <a:p>
            <a:endParaRPr lang="en-US" dirty="0"/>
          </a:p>
        </p:txBody>
      </p:sp>
    </p:spTree>
    <p:extLst>
      <p:ext uri="{BB962C8B-B14F-4D97-AF65-F5344CB8AC3E}">
        <p14:creationId xmlns:p14="http://schemas.microsoft.com/office/powerpoint/2010/main" val="254684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marL="0" indent="0">
              <a:buNone/>
            </a:pPr>
            <a:r>
              <a:rPr lang="en-US" b="1" u="sng" dirty="0"/>
              <a:t>Broadband over power line (BPL)</a:t>
            </a:r>
          </a:p>
          <a:p>
            <a:pPr algn="just">
              <a:lnSpc>
                <a:spcPct val="150000"/>
              </a:lnSpc>
            </a:pPr>
            <a:r>
              <a:rPr lang="en-US" dirty="0"/>
              <a:t>Broadband can be delivered over existing low and medium voltage electric power distribution networks. </a:t>
            </a:r>
            <a:endParaRPr lang="en-US" dirty="0" smtClean="0"/>
          </a:p>
          <a:p>
            <a:pPr algn="just">
              <a:lnSpc>
                <a:spcPct val="150000"/>
              </a:lnSpc>
            </a:pPr>
            <a:r>
              <a:rPr lang="en-US" dirty="0" smtClean="0"/>
              <a:t>BPL </a:t>
            </a:r>
            <a:r>
              <a:rPr lang="en-US" dirty="0"/>
              <a:t>speeds are comparable to those of </a:t>
            </a:r>
            <a:r>
              <a:rPr lang="en-US" dirty="0" err="1"/>
              <a:t>xDSL</a:t>
            </a:r>
            <a:r>
              <a:rPr lang="en-US" dirty="0"/>
              <a:t> and coaxial cables.</a:t>
            </a:r>
          </a:p>
          <a:p>
            <a:pPr algn="just">
              <a:lnSpc>
                <a:spcPct val="150000"/>
              </a:lnSpc>
            </a:pPr>
            <a:r>
              <a:rPr lang="en-US" b="1" dirty="0"/>
              <a:t>Pros:</a:t>
            </a:r>
            <a:r>
              <a:rPr lang="en-US" dirty="0"/>
              <a:t> It is not necessary to deploy new infrastructure as existing power lines can be used. BPL has great future potential as power lines exist nearly everywhere.</a:t>
            </a:r>
          </a:p>
          <a:p>
            <a:pPr algn="just">
              <a:lnSpc>
                <a:spcPct val="150000"/>
              </a:lnSpc>
            </a:pPr>
            <a:r>
              <a:rPr lang="en-US" b="1" dirty="0"/>
              <a:t>Cons:</a:t>
            </a:r>
            <a:r>
              <a:rPr lang="en-US" dirty="0"/>
              <a:t> In low populated areas, the technology is only economically viable for the end user if 4 to 6 homes are equipped with transformers to make broadband available over power lines. Otherwise, end user prices for internet access surpass those for </a:t>
            </a:r>
            <a:r>
              <a:rPr lang="en-US" dirty="0" err="1"/>
              <a:t>xDSL</a:t>
            </a:r>
            <a:r>
              <a:rPr lang="en-US" dirty="0"/>
              <a:t> and coaxial cable solutions. </a:t>
            </a:r>
          </a:p>
        </p:txBody>
      </p:sp>
    </p:spTree>
    <p:extLst>
      <p:ext uri="{BB962C8B-B14F-4D97-AF65-F5344CB8AC3E}">
        <p14:creationId xmlns:p14="http://schemas.microsoft.com/office/powerpoint/2010/main" val="175111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76200"/>
            <a:ext cx="8839200" cy="6781800"/>
          </a:xfrm>
        </p:spPr>
        <p:txBody>
          <a:bodyPr>
            <a:normAutofit fontScale="92500" lnSpcReduction="10000"/>
          </a:bodyPr>
          <a:lstStyle/>
          <a:p>
            <a:pPr marL="0" indent="0">
              <a:buNone/>
            </a:pPr>
            <a:r>
              <a:rPr lang="en-US" b="1" u="sng" dirty="0"/>
              <a:t>Optical </a:t>
            </a:r>
            <a:r>
              <a:rPr lang="en-US" b="1" u="sng" dirty="0" err="1"/>
              <a:t>fibre</a:t>
            </a:r>
            <a:endParaRPr lang="en-US" b="1" u="sng" dirty="0"/>
          </a:p>
          <a:p>
            <a:pPr algn="just">
              <a:lnSpc>
                <a:spcPct val="150000"/>
              </a:lnSpc>
            </a:pPr>
            <a:r>
              <a:rPr lang="en-US" dirty="0"/>
              <a:t>Optical </a:t>
            </a:r>
            <a:r>
              <a:rPr lang="en-US" dirty="0" err="1"/>
              <a:t>fibre</a:t>
            </a:r>
            <a:r>
              <a:rPr lang="en-US" dirty="0"/>
              <a:t> lines consist of cables of glass </a:t>
            </a:r>
            <a:r>
              <a:rPr lang="en-US" dirty="0" err="1"/>
              <a:t>fibre</a:t>
            </a:r>
            <a:r>
              <a:rPr lang="en-US" dirty="0"/>
              <a:t> connected to end-users’ homes (FTTH), buildings (FTTB) or street cabinets (FTTC). </a:t>
            </a:r>
            <a:endParaRPr lang="en-US" dirty="0" smtClean="0"/>
          </a:p>
          <a:p>
            <a:pPr algn="just">
              <a:lnSpc>
                <a:spcPct val="150000"/>
              </a:lnSpc>
            </a:pPr>
            <a:r>
              <a:rPr lang="en-US" dirty="0" smtClean="0"/>
              <a:t>They </a:t>
            </a:r>
            <a:r>
              <a:rPr lang="en-US" dirty="0"/>
              <a:t>allow for very high transmission rates of 100 </a:t>
            </a:r>
            <a:r>
              <a:rPr lang="en-US" dirty="0" err="1"/>
              <a:t>Gbps</a:t>
            </a:r>
            <a:r>
              <a:rPr lang="en-US" dirty="0"/>
              <a:t> and more within very wide (10-60 km) efficiency range. </a:t>
            </a:r>
            <a:endParaRPr lang="en-US" dirty="0" smtClean="0"/>
          </a:p>
          <a:p>
            <a:pPr algn="just">
              <a:lnSpc>
                <a:spcPct val="150000"/>
              </a:lnSpc>
            </a:pPr>
            <a:r>
              <a:rPr lang="en-US" dirty="0" smtClean="0"/>
              <a:t>This </a:t>
            </a:r>
            <a:r>
              <a:rPr lang="en-US" dirty="0"/>
              <a:t>is the most future-oriented solution, but requires high investment in passive infrastructure.</a:t>
            </a:r>
          </a:p>
          <a:p>
            <a:pPr algn="just">
              <a:lnSpc>
                <a:spcPct val="150000"/>
              </a:lnSpc>
            </a:pPr>
            <a:r>
              <a:rPr lang="en-US" b="1" dirty="0"/>
              <a:t>Pros:</a:t>
            </a:r>
            <a:r>
              <a:rPr lang="en-US" dirty="0"/>
              <a:t> Extremely high level of transmission rates and </a:t>
            </a:r>
            <a:r>
              <a:rPr lang="en-US" dirty="0" smtClean="0"/>
              <a:t>symmetry, </a:t>
            </a:r>
            <a:r>
              <a:rPr lang="en-US" dirty="0"/>
              <a:t>less susceptible to interference and hardly any power drop at larger </a:t>
            </a:r>
            <a:r>
              <a:rPr lang="en-US" dirty="0" smtClean="0"/>
              <a:t>distances.</a:t>
            </a:r>
            <a:endParaRPr lang="en-US" dirty="0"/>
          </a:p>
          <a:p>
            <a:pPr algn="just">
              <a:lnSpc>
                <a:spcPct val="150000"/>
              </a:lnSpc>
            </a:pPr>
            <a:r>
              <a:rPr lang="en-US" b="1" dirty="0"/>
              <a:t>Cons:</a:t>
            </a:r>
            <a:r>
              <a:rPr lang="en-US" dirty="0"/>
              <a:t> High investment costs in passive infrastructure due to the high costs of civil engineering for excavation and piping; deployed infrastructure is not locatable and requires exact documentation.</a:t>
            </a:r>
          </a:p>
          <a:p>
            <a:endParaRPr lang="en-US" dirty="0"/>
          </a:p>
        </p:txBody>
      </p:sp>
    </p:spTree>
    <p:extLst>
      <p:ext uri="{BB962C8B-B14F-4D97-AF65-F5344CB8AC3E}">
        <p14:creationId xmlns:p14="http://schemas.microsoft.com/office/powerpoint/2010/main" val="16890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705600"/>
          </a:xfrm>
        </p:spPr>
        <p:txBody>
          <a:bodyPr>
            <a:normAutofit fontScale="92500"/>
          </a:bodyPr>
          <a:lstStyle/>
          <a:p>
            <a:pPr marL="0" indent="0">
              <a:buNone/>
            </a:pPr>
            <a:r>
              <a:rPr lang="en-US" b="1" dirty="0"/>
              <a:t>Wireless broadband technologies</a:t>
            </a:r>
          </a:p>
          <a:p>
            <a:pPr marL="0" indent="0">
              <a:buNone/>
            </a:pPr>
            <a:r>
              <a:rPr lang="en-US" b="1" u="sng" dirty="0"/>
              <a:t>Antenna sites for wireless connections</a:t>
            </a:r>
          </a:p>
          <a:p>
            <a:pPr algn="just">
              <a:lnSpc>
                <a:spcPct val="150000"/>
              </a:lnSpc>
            </a:pPr>
            <a:r>
              <a:rPr lang="en-US" dirty="0"/>
              <a:t>A terrestrial wireless broadband connectivity is usually provided by </a:t>
            </a:r>
            <a:r>
              <a:rPr lang="en-US" b="1" dirty="0"/>
              <a:t>WiMAX</a:t>
            </a:r>
            <a:r>
              <a:rPr lang="en-US" dirty="0"/>
              <a:t> (up to 60 km efficiency range), </a:t>
            </a:r>
            <a:r>
              <a:rPr lang="en-US" b="1" dirty="0"/>
              <a:t>Wi-Fi</a:t>
            </a:r>
            <a:r>
              <a:rPr lang="en-US" dirty="0"/>
              <a:t> (up to 300 m efficiency range) or </a:t>
            </a:r>
            <a:r>
              <a:rPr lang="en-US" b="1" dirty="0"/>
              <a:t>4G/LTE/LTE Advanced </a:t>
            </a:r>
            <a:r>
              <a:rPr lang="en-US" dirty="0"/>
              <a:t>(up to 3-6 km efficiency range) solutions. </a:t>
            </a:r>
            <a:endParaRPr lang="en-US" dirty="0" smtClean="0"/>
          </a:p>
          <a:p>
            <a:pPr algn="just">
              <a:lnSpc>
                <a:spcPct val="150000"/>
              </a:lnSpc>
            </a:pPr>
            <a:r>
              <a:rPr lang="en-US" dirty="0" smtClean="0"/>
              <a:t>Further </a:t>
            </a:r>
            <a:r>
              <a:rPr lang="en-US" dirty="0"/>
              <a:t>improvements will focus on new standards with additional features and the provision of additional frequency spectrums (5G).</a:t>
            </a:r>
          </a:p>
          <a:p>
            <a:pPr algn="just">
              <a:lnSpc>
                <a:spcPct val="150000"/>
              </a:lnSpc>
            </a:pPr>
            <a:r>
              <a:rPr lang="en-US" dirty="0"/>
              <a:t>Whenever the upgrade of the wired infrastructure is not possible, and funds for FTTB/FTTH are not available for a certain area, an option is to build infrastructure for terrestrial wireless broadband, mainly antenna sites for point-to-multipoint connections (e.g. </a:t>
            </a:r>
            <a:r>
              <a:rPr lang="en-US" dirty="0" err="1"/>
              <a:t>WiMax</a:t>
            </a:r>
            <a:r>
              <a:rPr lang="en-US" dirty="0"/>
              <a:t>, Wi-Fi, 4G/LTE).</a:t>
            </a:r>
          </a:p>
          <a:p>
            <a:endParaRPr lang="en-US" dirty="0"/>
          </a:p>
        </p:txBody>
      </p:sp>
    </p:spTree>
    <p:extLst>
      <p:ext uri="{BB962C8B-B14F-4D97-AF65-F5344CB8AC3E}">
        <p14:creationId xmlns:p14="http://schemas.microsoft.com/office/powerpoint/2010/main" val="1244393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6705600"/>
          </a:xfrm>
        </p:spPr>
        <p:txBody>
          <a:bodyPr>
            <a:normAutofit/>
          </a:bodyPr>
          <a:lstStyle/>
          <a:p>
            <a:pPr marL="0" indent="0" algn="just">
              <a:lnSpc>
                <a:spcPct val="150000"/>
              </a:lnSpc>
              <a:buNone/>
            </a:pPr>
            <a:r>
              <a:rPr lang="en-US" b="1" dirty="0"/>
              <a:t>Pros: </a:t>
            </a:r>
            <a:endParaRPr lang="en-US" b="1" dirty="0" smtClean="0"/>
          </a:p>
          <a:p>
            <a:pPr algn="just">
              <a:lnSpc>
                <a:spcPct val="150000"/>
              </a:lnSpc>
            </a:pPr>
            <a:r>
              <a:rPr lang="en-US" dirty="0" smtClean="0"/>
              <a:t>First </a:t>
            </a:r>
            <a:r>
              <a:rPr lang="en-US" dirty="0"/>
              <a:t>mile wire connections are not needed. </a:t>
            </a:r>
            <a:endParaRPr lang="en-US" dirty="0" smtClean="0"/>
          </a:p>
          <a:p>
            <a:pPr algn="just">
              <a:lnSpc>
                <a:spcPct val="150000"/>
              </a:lnSpc>
            </a:pPr>
            <a:r>
              <a:rPr lang="en-US" dirty="0" smtClean="0"/>
              <a:t>The </a:t>
            </a:r>
            <a:r>
              <a:rPr lang="en-US" dirty="0"/>
              <a:t>infrastructure can be used for commercial mobile services as well.</a:t>
            </a:r>
          </a:p>
          <a:p>
            <a:pPr marL="0" indent="0" algn="just">
              <a:lnSpc>
                <a:spcPct val="150000"/>
              </a:lnSpc>
              <a:buNone/>
            </a:pPr>
            <a:r>
              <a:rPr lang="en-US" b="1" dirty="0"/>
              <a:t>Cons: </a:t>
            </a:r>
            <a:endParaRPr lang="en-US" b="1" dirty="0" smtClean="0"/>
          </a:p>
          <a:p>
            <a:pPr algn="just">
              <a:lnSpc>
                <a:spcPct val="150000"/>
              </a:lnSpc>
            </a:pPr>
            <a:r>
              <a:rPr lang="en-US" dirty="0" smtClean="0"/>
              <a:t>Since </a:t>
            </a:r>
            <a:r>
              <a:rPr lang="en-US" dirty="0"/>
              <a:t>the bandwidth can be shared among several users, peak traffic periods of the day will reduce the available bandwidth for each user. </a:t>
            </a:r>
            <a:endParaRPr lang="en-US" dirty="0" smtClean="0"/>
          </a:p>
          <a:p>
            <a:pPr algn="just">
              <a:lnSpc>
                <a:spcPct val="150000"/>
              </a:lnSpc>
            </a:pPr>
            <a:r>
              <a:rPr lang="en-US" dirty="0" smtClean="0"/>
              <a:t>Signal </a:t>
            </a:r>
            <a:r>
              <a:rPr lang="en-US" dirty="0"/>
              <a:t>strength decreases fast with distance, and is affected by weather; disturbed line-of-sight may reduce signal quality. </a:t>
            </a:r>
          </a:p>
        </p:txBody>
      </p:sp>
    </p:spTree>
    <p:extLst>
      <p:ext uri="{BB962C8B-B14F-4D97-AF65-F5344CB8AC3E}">
        <p14:creationId xmlns:p14="http://schemas.microsoft.com/office/powerpoint/2010/main" val="220003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6858000"/>
          </a:xfrm>
        </p:spPr>
        <p:txBody>
          <a:bodyPr>
            <a:normAutofit fontScale="85000" lnSpcReduction="10000"/>
          </a:bodyPr>
          <a:lstStyle/>
          <a:p>
            <a:pPr marL="0" indent="0">
              <a:buNone/>
            </a:pPr>
            <a:r>
              <a:rPr lang="en-US" b="1" u="sng" dirty="0"/>
              <a:t>Satellite broadband</a:t>
            </a:r>
          </a:p>
          <a:p>
            <a:pPr algn="just">
              <a:lnSpc>
                <a:spcPct val="150000"/>
              </a:lnSpc>
            </a:pPr>
            <a:r>
              <a:rPr lang="en-US" dirty="0" smtClean="0"/>
              <a:t>Also </a:t>
            </a:r>
            <a:r>
              <a:rPr lang="en-US" dirty="0"/>
              <a:t>referred to as </a:t>
            </a:r>
            <a:r>
              <a:rPr lang="en-US" b="1" dirty="0"/>
              <a:t>internet-by-satellite</a:t>
            </a:r>
            <a:r>
              <a:rPr lang="en-US" dirty="0"/>
              <a:t>, is a high-speed bi-directional internet connection established via communications satellites located in the geostationary orbit. </a:t>
            </a:r>
            <a:endParaRPr lang="en-US" dirty="0" smtClean="0"/>
          </a:p>
          <a:p>
            <a:pPr algn="just">
              <a:lnSpc>
                <a:spcPct val="150000"/>
              </a:lnSpc>
            </a:pPr>
            <a:r>
              <a:rPr lang="en-US" dirty="0" smtClean="0"/>
              <a:t>The </a:t>
            </a:r>
            <a:r>
              <a:rPr lang="en-US" dirty="0"/>
              <a:t>end customer sends and receives data via a satellite </a:t>
            </a:r>
            <a:r>
              <a:rPr lang="en-US" dirty="0" smtClean="0"/>
              <a:t>dish located </a:t>
            </a:r>
            <a:r>
              <a:rPr lang="en-US" dirty="0"/>
              <a:t>on the rooftop.</a:t>
            </a:r>
          </a:p>
          <a:p>
            <a:pPr algn="just">
              <a:lnSpc>
                <a:spcPct val="150000"/>
              </a:lnSpc>
            </a:pPr>
            <a:r>
              <a:rPr lang="en-US" b="1" dirty="0"/>
              <a:t>Pros:</a:t>
            </a:r>
            <a:r>
              <a:rPr lang="en-US" dirty="0"/>
              <a:t> It requires low investment for passive infrastructure as regional backbone and area networks are not needed. It is easy to connect users scattered over a relatively large area </a:t>
            </a:r>
            <a:endParaRPr lang="en-US" dirty="0" smtClean="0"/>
          </a:p>
          <a:p>
            <a:pPr algn="just">
              <a:lnSpc>
                <a:spcPct val="150000"/>
              </a:lnSpc>
            </a:pPr>
            <a:r>
              <a:rPr lang="en-US" b="1" dirty="0" smtClean="0"/>
              <a:t>Cons</a:t>
            </a:r>
            <a:r>
              <a:rPr lang="en-US" b="1" dirty="0"/>
              <a:t>:</a:t>
            </a:r>
            <a:r>
              <a:rPr lang="en-US" dirty="0"/>
              <a:t> Limited total number of users can be covered in one region. Its inherently high signal latency due to the propagation time to and from satellite hampers certain applications. A relatively high investment for active end-user equipment is necessary. Bad weather and limited line-of-sight may reduce the signal quality. Data traffic is typically capped monthly or daily in current commercial offers.</a:t>
            </a:r>
          </a:p>
          <a:p>
            <a:endParaRPr lang="en-US" dirty="0"/>
          </a:p>
        </p:txBody>
      </p:sp>
    </p:spTree>
    <p:extLst>
      <p:ext uri="{BB962C8B-B14F-4D97-AF65-F5344CB8AC3E}">
        <p14:creationId xmlns:p14="http://schemas.microsoft.com/office/powerpoint/2010/main" val="2569329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76200"/>
            <a:ext cx="8839200" cy="6934200"/>
          </a:xfrm>
        </p:spPr>
        <p:txBody>
          <a:bodyPr>
            <a:normAutofit fontScale="92500" lnSpcReduction="10000"/>
          </a:bodyPr>
          <a:lstStyle/>
          <a:p>
            <a:pPr marL="0" indent="0">
              <a:buNone/>
            </a:pPr>
            <a:r>
              <a:rPr lang="en-US" b="1" dirty="0" smtClean="0"/>
              <a:t>Affiliate marketing</a:t>
            </a:r>
          </a:p>
          <a:p>
            <a:pPr marL="0" indent="0">
              <a:buNone/>
            </a:pPr>
            <a:r>
              <a:rPr lang="en-US" u="sng" dirty="0"/>
              <a:t>What is affiliate marketing?</a:t>
            </a:r>
          </a:p>
          <a:p>
            <a:pPr algn="just">
              <a:lnSpc>
                <a:spcPct val="150000"/>
              </a:lnSpc>
            </a:pPr>
            <a:r>
              <a:rPr lang="en-US" dirty="0"/>
              <a:t>Affiliate marketing is an online sales tactic that lets a product owner increase sales by allowing others targeting the same audience—“affiliates”—to earn a commission by recommending the product to others. </a:t>
            </a:r>
            <a:endParaRPr lang="en-US" dirty="0" smtClean="0"/>
          </a:p>
          <a:p>
            <a:pPr algn="just">
              <a:lnSpc>
                <a:spcPct val="150000"/>
              </a:lnSpc>
            </a:pPr>
            <a:r>
              <a:rPr lang="en-US" dirty="0" smtClean="0"/>
              <a:t>At </a:t>
            </a:r>
            <a:r>
              <a:rPr lang="en-US" dirty="0"/>
              <a:t>the same time, it makes it possible for affiliates to earn money on product sales without creating products of their own.</a:t>
            </a:r>
          </a:p>
          <a:p>
            <a:pPr algn="just">
              <a:lnSpc>
                <a:spcPct val="150000"/>
              </a:lnSpc>
            </a:pPr>
            <a:r>
              <a:rPr lang="en-US" dirty="0"/>
              <a:t>Simply put, affiliate marketing involves referring a product or service by sharing it on a blog, social media platforms, or website. </a:t>
            </a:r>
            <a:endParaRPr lang="en-US" dirty="0" smtClean="0"/>
          </a:p>
          <a:p>
            <a:pPr algn="just">
              <a:lnSpc>
                <a:spcPct val="150000"/>
              </a:lnSpc>
            </a:pPr>
            <a:r>
              <a:rPr lang="en-US" dirty="0" smtClean="0"/>
              <a:t>The </a:t>
            </a:r>
            <a:r>
              <a:rPr lang="en-US" dirty="0"/>
              <a:t>affiliate earns a commission each time someone makes a purchase through the unique link associated with their recommendation. </a:t>
            </a:r>
            <a:endParaRPr lang="en-US" dirty="0" smtClean="0"/>
          </a:p>
          <a:p>
            <a:pPr algn="just">
              <a:lnSpc>
                <a:spcPct val="150000"/>
              </a:lnSpc>
            </a:pPr>
            <a:r>
              <a:rPr lang="en-US" dirty="0" smtClean="0"/>
              <a:t>Done </a:t>
            </a:r>
            <a:r>
              <a:rPr lang="en-US" dirty="0"/>
              <a:t>well, this performance-based opportunity can become an important part of your business by netting you a healthy income.</a:t>
            </a:r>
          </a:p>
          <a:p>
            <a:endParaRPr lang="en-US" dirty="0"/>
          </a:p>
        </p:txBody>
      </p:sp>
    </p:spTree>
    <p:extLst>
      <p:ext uri="{BB962C8B-B14F-4D97-AF65-F5344CB8AC3E}">
        <p14:creationId xmlns:p14="http://schemas.microsoft.com/office/powerpoint/2010/main" val="290110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lgn="just">
              <a:lnSpc>
                <a:spcPct val="150000"/>
              </a:lnSpc>
              <a:buNone/>
            </a:pPr>
            <a:r>
              <a:rPr lang="en-US" b="1" dirty="0"/>
              <a:t>How does affiliate marketing work?</a:t>
            </a:r>
          </a:p>
          <a:p>
            <a:pPr marL="0" indent="0" algn="just">
              <a:lnSpc>
                <a:spcPct val="150000"/>
              </a:lnSpc>
              <a:buNone/>
            </a:pPr>
            <a:r>
              <a:rPr lang="en-US" dirty="0"/>
              <a:t>To participate in an affiliate marketing program, you’ll need to take these five simple steps:</a:t>
            </a:r>
          </a:p>
          <a:p>
            <a:pPr lvl="1" algn="just">
              <a:lnSpc>
                <a:spcPct val="150000"/>
              </a:lnSpc>
              <a:buFont typeface="Wingdings" panose="05000000000000000000" pitchFamily="2" charset="2"/>
              <a:buChar char="Ø"/>
            </a:pPr>
            <a:r>
              <a:rPr lang="en-US" sz="2800" dirty="0"/>
              <a:t>Find and join an affiliate program</a:t>
            </a:r>
          </a:p>
          <a:p>
            <a:pPr lvl="1" algn="just">
              <a:lnSpc>
                <a:spcPct val="150000"/>
              </a:lnSpc>
              <a:buFont typeface="Wingdings" panose="05000000000000000000" pitchFamily="2" charset="2"/>
              <a:buChar char="Ø"/>
            </a:pPr>
            <a:r>
              <a:rPr lang="en-US" sz="2800" dirty="0"/>
              <a:t>Choose which offers to promote</a:t>
            </a:r>
          </a:p>
          <a:p>
            <a:pPr lvl="1" algn="just">
              <a:lnSpc>
                <a:spcPct val="150000"/>
              </a:lnSpc>
              <a:buFont typeface="Wingdings" panose="05000000000000000000" pitchFamily="2" charset="2"/>
              <a:buChar char="Ø"/>
            </a:pPr>
            <a:r>
              <a:rPr lang="en-US" sz="2800" dirty="0"/>
              <a:t>Obtain a unique affiliate link for each offer</a:t>
            </a:r>
          </a:p>
          <a:p>
            <a:pPr lvl="1" algn="just">
              <a:lnSpc>
                <a:spcPct val="150000"/>
              </a:lnSpc>
              <a:buFont typeface="Wingdings" panose="05000000000000000000" pitchFamily="2" charset="2"/>
              <a:buChar char="Ø"/>
            </a:pPr>
            <a:r>
              <a:rPr lang="en-US" sz="2800" dirty="0"/>
              <a:t>Share those links on your blog, social media platforms, or website</a:t>
            </a:r>
          </a:p>
          <a:p>
            <a:pPr lvl="1" algn="just">
              <a:lnSpc>
                <a:spcPct val="150000"/>
              </a:lnSpc>
              <a:buFont typeface="Wingdings" panose="05000000000000000000" pitchFamily="2" charset="2"/>
              <a:buChar char="Ø"/>
            </a:pPr>
            <a:r>
              <a:rPr lang="en-US" sz="2800" dirty="0"/>
              <a:t>Collect a commission anytime someone uses your links to make a purchase</a:t>
            </a:r>
          </a:p>
          <a:p>
            <a:endParaRPr lang="en-US" dirty="0"/>
          </a:p>
        </p:txBody>
      </p:sp>
    </p:spTree>
    <p:extLst>
      <p:ext uri="{BB962C8B-B14F-4D97-AF65-F5344CB8AC3E}">
        <p14:creationId xmlns:p14="http://schemas.microsoft.com/office/powerpoint/2010/main" val="182434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Commission rates vary dramatically, depending on the company and the offer. </a:t>
            </a:r>
            <a:endParaRPr lang="en-US" dirty="0" smtClean="0"/>
          </a:p>
          <a:p>
            <a:pPr algn="just">
              <a:lnSpc>
                <a:spcPct val="150000"/>
              </a:lnSpc>
            </a:pPr>
            <a:r>
              <a:rPr lang="en-US" dirty="0" smtClean="0"/>
              <a:t>On </a:t>
            </a:r>
            <a:r>
              <a:rPr lang="en-US" dirty="0"/>
              <a:t>the low end, you’ll earn about 5% of the sale but, with some arrangements, you can earn as much as 50%, usually when promoting a class or event. </a:t>
            </a:r>
            <a:endParaRPr lang="en-US" dirty="0" smtClean="0"/>
          </a:p>
          <a:p>
            <a:pPr algn="just">
              <a:lnSpc>
                <a:spcPct val="150000"/>
              </a:lnSpc>
            </a:pPr>
            <a:r>
              <a:rPr lang="en-US" dirty="0" smtClean="0"/>
              <a:t>There </a:t>
            </a:r>
            <a:r>
              <a:rPr lang="en-US" dirty="0"/>
              <a:t>are also affiliate marketing programs that provide a flat rate per sale instead of a percentage.</a:t>
            </a:r>
          </a:p>
        </p:txBody>
      </p:sp>
    </p:spTree>
    <p:extLst>
      <p:ext uri="{BB962C8B-B14F-4D97-AF65-F5344CB8AC3E}">
        <p14:creationId xmlns:p14="http://schemas.microsoft.com/office/powerpoint/2010/main" val="95602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a:t>1. The necessity of </a:t>
            </a:r>
            <a:r>
              <a:rPr lang="en-US" b="1" u="sng" dirty="0" smtClean="0"/>
              <a:t>Omni channel </a:t>
            </a:r>
            <a:r>
              <a:rPr lang="en-US" b="1" u="sng" dirty="0"/>
              <a:t>presence and support</a:t>
            </a:r>
          </a:p>
          <a:p>
            <a:pPr algn="just">
              <a:lnSpc>
                <a:spcPct val="150000"/>
              </a:lnSpc>
            </a:pPr>
            <a:r>
              <a:rPr lang="en-US" dirty="0"/>
              <a:t>Modern shopping habits involve a process of cross-channel research, consideration, and purchase. </a:t>
            </a:r>
            <a:endParaRPr lang="en-US" dirty="0" smtClean="0"/>
          </a:p>
          <a:p>
            <a:pPr algn="just">
              <a:lnSpc>
                <a:spcPct val="150000"/>
              </a:lnSpc>
            </a:pPr>
            <a:r>
              <a:rPr lang="en-US" dirty="0" smtClean="0"/>
              <a:t>Indeed </a:t>
            </a:r>
            <a:r>
              <a:rPr lang="en-US" dirty="0"/>
              <a:t>the statistics show that 90 percent of customers expect smooth interactions across multiple channels and devices, highlighting the importance of </a:t>
            </a:r>
            <a:r>
              <a:rPr lang="en-US" dirty="0" smtClean="0"/>
              <a:t>Omni channel </a:t>
            </a:r>
            <a:r>
              <a:rPr lang="en-US" dirty="0"/>
              <a:t>readiness for today’s businesses.</a:t>
            </a:r>
          </a:p>
          <a:p>
            <a:pPr algn="just">
              <a:lnSpc>
                <a:spcPct val="150000"/>
              </a:lnSpc>
            </a:pPr>
            <a:r>
              <a:rPr lang="en-US" dirty="0"/>
              <a:t>Making use of the right technology means providing customers with not only what they want when they want it, but where they want it too.</a:t>
            </a:r>
          </a:p>
          <a:p>
            <a:endParaRPr lang="en-US" dirty="0"/>
          </a:p>
        </p:txBody>
      </p:sp>
    </p:spTree>
    <p:extLst>
      <p:ext uri="{BB962C8B-B14F-4D97-AF65-F5344CB8AC3E}">
        <p14:creationId xmlns:p14="http://schemas.microsoft.com/office/powerpoint/2010/main" val="2566625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2400" y="377577"/>
            <a:ext cx="8839200" cy="6102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610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Benefits of the affiliate marketing</a:t>
            </a:r>
          </a:p>
          <a:p>
            <a:pPr algn="just">
              <a:lnSpc>
                <a:spcPct val="150000"/>
              </a:lnSpc>
            </a:pPr>
            <a:r>
              <a:rPr lang="en-US" dirty="0"/>
              <a:t>You don’t have to worry about the harder tasks, like developing, supporting, or fulfilling the offer.</a:t>
            </a:r>
          </a:p>
          <a:p>
            <a:pPr algn="just">
              <a:lnSpc>
                <a:spcPct val="150000"/>
              </a:lnSpc>
            </a:pPr>
            <a:r>
              <a:rPr lang="en-US" dirty="0" smtClean="0"/>
              <a:t>Low </a:t>
            </a:r>
            <a:r>
              <a:rPr lang="en-US" dirty="0"/>
              <a:t>risk. </a:t>
            </a:r>
            <a:endParaRPr lang="en-US" dirty="0" smtClean="0"/>
          </a:p>
          <a:p>
            <a:pPr algn="just">
              <a:lnSpc>
                <a:spcPct val="150000"/>
              </a:lnSpc>
            </a:pPr>
            <a:r>
              <a:rPr lang="en-US" dirty="0"/>
              <a:t>Y</a:t>
            </a:r>
            <a:r>
              <a:rPr lang="en-US" dirty="0" smtClean="0"/>
              <a:t>ou </a:t>
            </a:r>
            <a:r>
              <a:rPr lang="en-US" dirty="0"/>
              <a:t>can start making money with an established affiliate product or service without any upfront investment. </a:t>
            </a:r>
            <a:endParaRPr lang="en-US" dirty="0" smtClean="0"/>
          </a:p>
          <a:p>
            <a:pPr algn="just">
              <a:lnSpc>
                <a:spcPct val="150000"/>
              </a:lnSpc>
            </a:pPr>
            <a:r>
              <a:rPr lang="en-US" dirty="0" smtClean="0"/>
              <a:t>Can </a:t>
            </a:r>
            <a:r>
              <a:rPr lang="en-US" dirty="0"/>
              <a:t>generate relatively passive income through commission—the ideal money-making scenario</a:t>
            </a:r>
            <a:r>
              <a:rPr lang="en-US" dirty="0" smtClean="0"/>
              <a:t>.</a:t>
            </a:r>
          </a:p>
          <a:p>
            <a:pPr algn="just">
              <a:lnSpc>
                <a:spcPct val="150000"/>
              </a:lnSpc>
            </a:pPr>
            <a:r>
              <a:rPr lang="en-US" dirty="0" smtClean="0"/>
              <a:t>Your </a:t>
            </a:r>
            <a:r>
              <a:rPr lang="en-US" dirty="0"/>
              <a:t>existing work continues to generate revenue in the background.</a:t>
            </a:r>
          </a:p>
          <a:p>
            <a:endParaRPr lang="en-US" dirty="0"/>
          </a:p>
        </p:txBody>
      </p:sp>
    </p:spTree>
    <p:extLst>
      <p:ext uri="{BB962C8B-B14F-4D97-AF65-F5344CB8AC3E}">
        <p14:creationId xmlns:p14="http://schemas.microsoft.com/office/powerpoint/2010/main" val="398373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Challenges:</a:t>
            </a:r>
          </a:p>
          <a:p>
            <a:pPr>
              <a:lnSpc>
                <a:spcPct val="150000"/>
              </a:lnSpc>
            </a:pPr>
            <a:r>
              <a:rPr lang="en-US" dirty="0" smtClean="0"/>
              <a:t>Competition</a:t>
            </a:r>
          </a:p>
          <a:p>
            <a:pPr>
              <a:lnSpc>
                <a:spcPct val="150000"/>
              </a:lnSpc>
            </a:pPr>
            <a:r>
              <a:rPr lang="en-US" dirty="0"/>
              <a:t>No </a:t>
            </a:r>
            <a:r>
              <a:rPr lang="en-US" dirty="0" smtClean="0"/>
              <a:t>guarantees</a:t>
            </a:r>
          </a:p>
          <a:p>
            <a:pPr>
              <a:lnSpc>
                <a:spcPct val="150000"/>
              </a:lnSpc>
            </a:pPr>
            <a:r>
              <a:rPr lang="en-US" dirty="0"/>
              <a:t>Contracts between affiliates and </a:t>
            </a:r>
            <a:r>
              <a:rPr lang="en-US" dirty="0" smtClean="0"/>
              <a:t>merchants</a:t>
            </a:r>
          </a:p>
          <a:p>
            <a:pPr>
              <a:lnSpc>
                <a:spcPct val="150000"/>
              </a:lnSpc>
            </a:pPr>
            <a:r>
              <a:rPr lang="en-US" dirty="0"/>
              <a:t>It’s not as </a:t>
            </a:r>
            <a:r>
              <a:rPr lang="en-US" dirty="0" smtClean="0"/>
              <a:t>easy</a:t>
            </a:r>
          </a:p>
          <a:p>
            <a:pPr>
              <a:lnSpc>
                <a:spcPct val="150000"/>
              </a:lnSpc>
            </a:pPr>
            <a:r>
              <a:rPr lang="en-US" dirty="0"/>
              <a:t>Creating Content</a:t>
            </a:r>
          </a:p>
          <a:p>
            <a:pPr>
              <a:lnSpc>
                <a:spcPct val="150000"/>
              </a:lnSpc>
            </a:pPr>
            <a:r>
              <a:rPr lang="en-US" dirty="0"/>
              <a:t>Poor Sales</a:t>
            </a:r>
          </a:p>
          <a:p>
            <a:pPr>
              <a:lnSpc>
                <a:spcPct val="150000"/>
              </a:lnSpc>
            </a:pPr>
            <a:r>
              <a:rPr lang="en-US" dirty="0"/>
              <a:t>Confusing Affiliate Links and HTML Code</a:t>
            </a:r>
          </a:p>
          <a:p>
            <a:endParaRPr lang="en-US" dirty="0"/>
          </a:p>
        </p:txBody>
      </p:sp>
    </p:spTree>
    <p:extLst>
      <p:ext uri="{BB962C8B-B14F-4D97-AF65-F5344CB8AC3E}">
        <p14:creationId xmlns:p14="http://schemas.microsoft.com/office/powerpoint/2010/main" val="4141064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705600"/>
          </a:xfrm>
        </p:spPr>
        <p:txBody>
          <a:bodyPr>
            <a:normAutofit fontScale="92500" lnSpcReduction="10000"/>
          </a:bodyPr>
          <a:lstStyle/>
          <a:p>
            <a:pPr marL="0" indent="0">
              <a:buNone/>
            </a:pPr>
            <a:r>
              <a:rPr lang="en-US" b="1" dirty="0" smtClean="0"/>
              <a:t>Content marketing</a:t>
            </a:r>
          </a:p>
          <a:p>
            <a:pPr algn="just">
              <a:lnSpc>
                <a:spcPct val="150000"/>
              </a:lnSpc>
            </a:pPr>
            <a:r>
              <a:rPr lang="en-US" i="1" dirty="0"/>
              <a:t>Content marketing is a strategic marketing approach focused on creating and distributing valuable, relevant, and consistent content to attract and retain a clearly defined audience — and, ultimately, to drive profitable customer action</a:t>
            </a:r>
            <a:r>
              <a:rPr lang="en-US" i="1" dirty="0" smtClean="0"/>
              <a:t>.</a:t>
            </a:r>
          </a:p>
          <a:p>
            <a:pPr marL="0" indent="0" algn="just" fontAlgn="base">
              <a:lnSpc>
                <a:spcPct val="150000"/>
              </a:lnSpc>
              <a:buNone/>
            </a:pPr>
            <a:r>
              <a:rPr lang="en-US" b="1" dirty="0"/>
              <a:t>Content marketing is good for your bottom line — and your customers</a:t>
            </a:r>
          </a:p>
          <a:p>
            <a:pPr algn="just" fontAlgn="base">
              <a:lnSpc>
                <a:spcPct val="150000"/>
              </a:lnSpc>
            </a:pPr>
            <a:r>
              <a:rPr lang="en-US" dirty="0"/>
              <a:t>Specifically, there are three key reasons — and benefits — for enterprises that use content marketing:</a:t>
            </a:r>
          </a:p>
          <a:p>
            <a:pPr lvl="1" algn="just" fontAlgn="base">
              <a:lnSpc>
                <a:spcPct val="150000"/>
              </a:lnSpc>
              <a:buFont typeface="Wingdings" panose="05000000000000000000" pitchFamily="2" charset="2"/>
              <a:buChar char="Ø"/>
            </a:pPr>
            <a:r>
              <a:rPr lang="en-US" dirty="0"/>
              <a:t>Increased sales</a:t>
            </a:r>
          </a:p>
          <a:p>
            <a:pPr lvl="1" algn="just" fontAlgn="base">
              <a:lnSpc>
                <a:spcPct val="150000"/>
              </a:lnSpc>
              <a:buFont typeface="Wingdings" panose="05000000000000000000" pitchFamily="2" charset="2"/>
              <a:buChar char="Ø"/>
            </a:pPr>
            <a:r>
              <a:rPr lang="en-US" dirty="0"/>
              <a:t>Cost savings</a:t>
            </a:r>
          </a:p>
          <a:p>
            <a:pPr lvl="1" algn="just" fontAlgn="base">
              <a:lnSpc>
                <a:spcPct val="150000"/>
              </a:lnSpc>
              <a:buFont typeface="Wingdings" panose="05000000000000000000" pitchFamily="2" charset="2"/>
              <a:buChar char="Ø"/>
            </a:pPr>
            <a:r>
              <a:rPr lang="en-US" dirty="0"/>
              <a:t>Better customers who have more loyalty</a:t>
            </a:r>
          </a:p>
          <a:p>
            <a:pPr algn="just">
              <a:lnSpc>
                <a:spcPct val="150000"/>
              </a:lnSpc>
            </a:pPr>
            <a:r>
              <a:rPr lang="en-US" b="1" dirty="0"/>
              <a:t>Content is the present – and future – of marketing</a:t>
            </a:r>
          </a:p>
          <a:p>
            <a:endParaRPr lang="en-US" dirty="0"/>
          </a:p>
        </p:txBody>
      </p:sp>
    </p:spTree>
    <p:extLst>
      <p:ext uri="{BB962C8B-B14F-4D97-AF65-F5344CB8AC3E}">
        <p14:creationId xmlns:p14="http://schemas.microsoft.com/office/powerpoint/2010/main" val="2433273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6781800"/>
          </a:xfrm>
        </p:spPr>
        <p:txBody>
          <a:bodyPr>
            <a:normAutofit fontScale="92500"/>
          </a:bodyPr>
          <a:lstStyle/>
          <a:p>
            <a:pPr marL="0" indent="0" algn="just" fontAlgn="base">
              <a:lnSpc>
                <a:spcPct val="150000"/>
              </a:lnSpc>
              <a:buNone/>
            </a:pPr>
            <a:r>
              <a:rPr lang="en-US" b="1" dirty="0"/>
              <a:t>Marketing is impossible without great content</a:t>
            </a:r>
          </a:p>
          <a:p>
            <a:pPr algn="just" fontAlgn="base">
              <a:lnSpc>
                <a:spcPct val="150000"/>
              </a:lnSpc>
            </a:pPr>
            <a:r>
              <a:rPr lang="en-US" dirty="0"/>
              <a:t>Regardless of what type of marketing tactics you use, content marketing should be part of your process, not something </a:t>
            </a:r>
            <a:r>
              <a:rPr lang="en-US" dirty="0" smtClean="0"/>
              <a:t>separate.</a:t>
            </a:r>
          </a:p>
          <a:p>
            <a:pPr algn="just" fontAlgn="base">
              <a:lnSpc>
                <a:spcPct val="150000"/>
              </a:lnSpc>
            </a:pPr>
            <a:r>
              <a:rPr lang="en-US" dirty="0" smtClean="0"/>
              <a:t>Quality </a:t>
            </a:r>
            <a:r>
              <a:rPr lang="en-US" dirty="0"/>
              <a:t>content is part of all forms of marketing:</a:t>
            </a:r>
          </a:p>
          <a:p>
            <a:pPr lvl="1" algn="just" fontAlgn="base">
              <a:lnSpc>
                <a:spcPct val="150000"/>
              </a:lnSpc>
              <a:buFont typeface="Wingdings" panose="05000000000000000000" pitchFamily="2" charset="2"/>
              <a:buChar char="Ø"/>
            </a:pPr>
            <a:r>
              <a:rPr lang="en-US" u="sng" dirty="0"/>
              <a:t>Social media marketing</a:t>
            </a:r>
            <a:r>
              <a:rPr lang="en-US" dirty="0"/>
              <a:t>: Content marketing strategy comes before your social media strategy.</a:t>
            </a:r>
          </a:p>
          <a:p>
            <a:pPr lvl="1" algn="just" fontAlgn="base">
              <a:lnSpc>
                <a:spcPct val="150000"/>
              </a:lnSpc>
              <a:buFont typeface="Wingdings" panose="05000000000000000000" pitchFamily="2" charset="2"/>
              <a:buChar char="Ø"/>
            </a:pPr>
            <a:r>
              <a:rPr lang="en-US" u="sng" dirty="0"/>
              <a:t>SEO: </a:t>
            </a:r>
            <a:r>
              <a:rPr lang="en-US" dirty="0"/>
              <a:t>Search engines reward businesses that publish quality, consistent content.</a:t>
            </a:r>
          </a:p>
          <a:p>
            <a:pPr lvl="1" algn="just" fontAlgn="base">
              <a:lnSpc>
                <a:spcPct val="150000"/>
              </a:lnSpc>
              <a:buFont typeface="Wingdings" panose="05000000000000000000" pitchFamily="2" charset="2"/>
              <a:buChar char="Ø"/>
            </a:pPr>
            <a:r>
              <a:rPr lang="en-US" u="sng" dirty="0"/>
              <a:t>PR</a:t>
            </a:r>
            <a:r>
              <a:rPr lang="en-US" dirty="0"/>
              <a:t>: Successful PR strategies address issues readers care about, not their business.</a:t>
            </a:r>
          </a:p>
          <a:p>
            <a:pPr lvl="1" algn="just" fontAlgn="base">
              <a:lnSpc>
                <a:spcPct val="150000"/>
              </a:lnSpc>
              <a:buFont typeface="Wingdings" panose="05000000000000000000" pitchFamily="2" charset="2"/>
              <a:buChar char="Ø"/>
            </a:pPr>
            <a:r>
              <a:rPr lang="en-US" u="sng" dirty="0"/>
              <a:t>PPC</a:t>
            </a:r>
            <a:r>
              <a:rPr lang="en-US" dirty="0"/>
              <a:t>: For PPC to work, you need great content behind it.</a:t>
            </a:r>
          </a:p>
          <a:p>
            <a:pPr lvl="1" algn="just" fontAlgn="base">
              <a:lnSpc>
                <a:spcPct val="150000"/>
              </a:lnSpc>
              <a:buFont typeface="Wingdings" panose="05000000000000000000" pitchFamily="2" charset="2"/>
              <a:buChar char="Ø"/>
            </a:pPr>
            <a:r>
              <a:rPr lang="en-US" u="sng" dirty="0"/>
              <a:t>Inbound marketing</a:t>
            </a:r>
            <a:r>
              <a:rPr lang="en-US" dirty="0"/>
              <a:t>: Content is key to driving inbound traffic and leads.</a:t>
            </a:r>
          </a:p>
          <a:p>
            <a:pPr lvl="1" algn="just" fontAlgn="base">
              <a:lnSpc>
                <a:spcPct val="150000"/>
              </a:lnSpc>
              <a:buFont typeface="Wingdings" panose="05000000000000000000" pitchFamily="2" charset="2"/>
              <a:buChar char="Ø"/>
            </a:pPr>
            <a:r>
              <a:rPr lang="en-US" u="sng" dirty="0"/>
              <a:t>Content strategy</a:t>
            </a:r>
            <a:r>
              <a:rPr lang="en-US" dirty="0"/>
              <a:t>: Content strategy is part of most content marketing strategies.</a:t>
            </a:r>
          </a:p>
          <a:p>
            <a:endParaRPr lang="en-US" dirty="0"/>
          </a:p>
        </p:txBody>
      </p:sp>
    </p:spTree>
    <p:extLst>
      <p:ext uri="{BB962C8B-B14F-4D97-AF65-F5344CB8AC3E}">
        <p14:creationId xmlns:p14="http://schemas.microsoft.com/office/powerpoint/2010/main" val="307699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7162800"/>
          </a:xfrm>
        </p:spPr>
        <p:txBody>
          <a:bodyPr>
            <a:normAutofit/>
          </a:bodyPr>
          <a:lstStyle/>
          <a:p>
            <a:pPr marL="0" indent="0" algn="just">
              <a:lnSpc>
                <a:spcPct val="160000"/>
              </a:lnSpc>
              <a:buNone/>
            </a:pPr>
            <a:r>
              <a:rPr lang="en-US" b="1" dirty="0"/>
              <a:t>Why Content Marketing</a:t>
            </a:r>
            <a:r>
              <a:rPr lang="en-US" b="1" dirty="0" smtClean="0"/>
              <a:t>?</a:t>
            </a:r>
          </a:p>
          <a:p>
            <a:pPr marL="0" indent="0" algn="just">
              <a:lnSpc>
                <a:spcPct val="160000"/>
              </a:lnSpc>
              <a:buNone/>
            </a:pPr>
            <a:r>
              <a:rPr lang="en-US" dirty="0"/>
              <a:t>First we need to understand the four steps of the buying cycle:</a:t>
            </a:r>
          </a:p>
          <a:p>
            <a:pPr algn="just">
              <a:lnSpc>
                <a:spcPct val="160000"/>
              </a:lnSpc>
            </a:pPr>
            <a:r>
              <a:rPr lang="en-US" b="1" dirty="0"/>
              <a:t>Awareness.</a:t>
            </a:r>
            <a:r>
              <a:rPr lang="en-US" dirty="0"/>
              <a:t> Prior to awareness a customer may have a need, but they are not aware there is a solution.</a:t>
            </a:r>
          </a:p>
          <a:p>
            <a:pPr algn="just">
              <a:lnSpc>
                <a:spcPct val="160000"/>
              </a:lnSpc>
            </a:pPr>
            <a:r>
              <a:rPr lang="en-US" b="1" dirty="0"/>
              <a:t>Research.</a:t>
            </a:r>
            <a:r>
              <a:rPr lang="en-US" dirty="0"/>
              <a:t> Once a customer is aware there is a solution, they will perform research to educate themselves. For example, a car buyer will try to find out what different types of cars exist, and which one will fit their needs</a:t>
            </a:r>
            <a:r>
              <a:rPr lang="en-US" dirty="0" smtClean="0"/>
              <a:t>.</a:t>
            </a:r>
            <a:endParaRPr lang="en-US" dirty="0"/>
          </a:p>
        </p:txBody>
      </p:sp>
    </p:spTree>
    <p:extLst>
      <p:ext uri="{BB962C8B-B14F-4D97-AF65-F5344CB8AC3E}">
        <p14:creationId xmlns:p14="http://schemas.microsoft.com/office/powerpoint/2010/main" val="239925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7162800"/>
          </a:xfrm>
        </p:spPr>
        <p:txBody>
          <a:bodyPr>
            <a:normAutofit/>
          </a:bodyPr>
          <a:lstStyle/>
          <a:p>
            <a:pPr marL="0" indent="0" algn="just">
              <a:lnSpc>
                <a:spcPct val="160000"/>
              </a:lnSpc>
              <a:buNone/>
            </a:pPr>
            <a:r>
              <a:rPr lang="en-US" b="1" dirty="0"/>
              <a:t>Why Content Marketing</a:t>
            </a:r>
            <a:r>
              <a:rPr lang="en-US" b="1" dirty="0" smtClean="0"/>
              <a:t>?</a:t>
            </a:r>
          </a:p>
          <a:p>
            <a:pPr algn="just">
              <a:lnSpc>
                <a:spcPct val="160000"/>
              </a:lnSpc>
            </a:pPr>
            <a:r>
              <a:rPr lang="en-US" b="1" dirty="0"/>
              <a:t>Consideration.</a:t>
            </a:r>
            <a:r>
              <a:rPr lang="en-US" dirty="0"/>
              <a:t> At this point the customer starts comparing different products from different vendors to make sure they’re getting a high quality product at a fair price.</a:t>
            </a:r>
          </a:p>
          <a:p>
            <a:pPr algn="just">
              <a:lnSpc>
                <a:spcPct val="160000"/>
              </a:lnSpc>
            </a:pPr>
            <a:r>
              <a:rPr lang="en-US" b="1" dirty="0"/>
              <a:t>Buy.</a:t>
            </a:r>
            <a:r>
              <a:rPr lang="en-US" dirty="0"/>
              <a:t> Finally, the customer makes their decision and moves forward with the transaction.</a:t>
            </a:r>
          </a:p>
          <a:p>
            <a:pPr algn="just">
              <a:lnSpc>
                <a:spcPct val="160000"/>
              </a:lnSpc>
            </a:pPr>
            <a:r>
              <a:rPr lang="en-US" dirty="0"/>
              <a:t>Content marketing taps into the first two stages of the buying process by raising awareness of solutions and educating consumers about a product they may have never considered before.</a:t>
            </a:r>
          </a:p>
        </p:txBody>
      </p:sp>
    </p:spTree>
    <p:extLst>
      <p:ext uri="{BB962C8B-B14F-4D97-AF65-F5344CB8AC3E}">
        <p14:creationId xmlns:p14="http://schemas.microsoft.com/office/powerpoint/2010/main" val="38428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Benefits:</a:t>
            </a:r>
          </a:p>
          <a:p>
            <a:pPr>
              <a:lnSpc>
                <a:spcPct val="150000"/>
              </a:lnSpc>
            </a:pPr>
            <a:r>
              <a:rPr lang="en-US" dirty="0"/>
              <a:t>Faster sales.</a:t>
            </a:r>
          </a:p>
          <a:p>
            <a:pPr>
              <a:lnSpc>
                <a:spcPct val="150000"/>
              </a:lnSpc>
            </a:pPr>
            <a:r>
              <a:rPr lang="en-US" dirty="0"/>
              <a:t>Reduced marketing and sales overhead.</a:t>
            </a:r>
          </a:p>
          <a:p>
            <a:pPr>
              <a:lnSpc>
                <a:spcPct val="150000"/>
              </a:lnSpc>
            </a:pPr>
            <a:r>
              <a:rPr lang="en-US" dirty="0"/>
              <a:t>Low barrier to market entry.</a:t>
            </a:r>
          </a:p>
          <a:p>
            <a:pPr>
              <a:lnSpc>
                <a:spcPct val="150000"/>
              </a:lnSpc>
            </a:pPr>
            <a:r>
              <a:rPr lang="en-US" dirty="0"/>
              <a:t>Measurable, actionable results.</a:t>
            </a:r>
          </a:p>
          <a:p>
            <a:pPr>
              <a:lnSpc>
                <a:spcPct val="150000"/>
              </a:lnSpc>
            </a:pPr>
            <a:r>
              <a:rPr lang="en-US" dirty="0"/>
              <a:t>Higher search engine rankings.</a:t>
            </a:r>
          </a:p>
          <a:p>
            <a:pPr>
              <a:lnSpc>
                <a:spcPct val="150000"/>
              </a:lnSpc>
            </a:pPr>
            <a:r>
              <a:rPr lang="en-US" dirty="0"/>
              <a:t>More traffic.</a:t>
            </a:r>
          </a:p>
          <a:p>
            <a:pPr>
              <a:lnSpc>
                <a:spcPct val="150000"/>
              </a:lnSpc>
            </a:pPr>
            <a:r>
              <a:rPr lang="en-US" dirty="0"/>
              <a:t>Reputation management.</a:t>
            </a:r>
          </a:p>
          <a:p>
            <a:endParaRPr lang="en-US" dirty="0"/>
          </a:p>
        </p:txBody>
      </p:sp>
    </p:spTree>
    <p:extLst>
      <p:ext uri="{BB962C8B-B14F-4D97-AF65-F5344CB8AC3E}">
        <p14:creationId xmlns:p14="http://schemas.microsoft.com/office/powerpoint/2010/main" val="4088073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Challenges</a:t>
            </a:r>
          </a:p>
          <a:p>
            <a:r>
              <a:rPr lang="en-US" dirty="0"/>
              <a:t>Producing high-quality content</a:t>
            </a:r>
          </a:p>
          <a:p>
            <a:r>
              <a:rPr lang="en-US" dirty="0"/>
              <a:t>Generating content consistently</a:t>
            </a:r>
          </a:p>
          <a:p>
            <a:r>
              <a:rPr lang="en-US" dirty="0" smtClean="0"/>
              <a:t>Prioritizing </a:t>
            </a:r>
            <a:r>
              <a:rPr lang="en-US" dirty="0"/>
              <a:t>content expertise</a:t>
            </a:r>
          </a:p>
          <a:p>
            <a:r>
              <a:rPr lang="en-US" dirty="0"/>
              <a:t>Understanding different buyer personas</a:t>
            </a:r>
          </a:p>
          <a:p>
            <a:r>
              <a:rPr lang="en-US" dirty="0"/>
              <a:t>Producing content in suitable formats</a:t>
            </a:r>
          </a:p>
          <a:p>
            <a:r>
              <a:rPr lang="en-US" dirty="0"/>
              <a:t>Measuring content ROI      </a:t>
            </a:r>
          </a:p>
          <a:p>
            <a:r>
              <a:rPr lang="en-US" dirty="0"/>
              <a:t>Creating buy-in among stakeholders</a:t>
            </a:r>
          </a:p>
          <a:p>
            <a:r>
              <a:rPr lang="en-US" dirty="0"/>
              <a:t>Aligning content with the buyer journey</a:t>
            </a:r>
          </a:p>
          <a:p>
            <a:r>
              <a:rPr lang="en-US" dirty="0"/>
              <a:t>Activating content effectively</a:t>
            </a:r>
          </a:p>
          <a:p>
            <a:r>
              <a:rPr lang="en-US" dirty="0"/>
              <a:t>Choosing the right channels</a:t>
            </a:r>
          </a:p>
          <a:p>
            <a:endParaRPr lang="en-US" dirty="0"/>
          </a:p>
        </p:txBody>
      </p:sp>
    </p:spTree>
    <p:extLst>
      <p:ext uri="{BB962C8B-B14F-4D97-AF65-F5344CB8AC3E}">
        <p14:creationId xmlns:p14="http://schemas.microsoft.com/office/powerpoint/2010/main" val="412920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4636" y="27709"/>
            <a:ext cx="8839200" cy="6858000"/>
          </a:xfrm>
        </p:spPr>
        <p:txBody>
          <a:bodyPr>
            <a:normAutofit lnSpcReduction="10000"/>
          </a:bodyPr>
          <a:lstStyle/>
          <a:p>
            <a:pPr marL="0" indent="0" algn="ctr">
              <a:buNone/>
            </a:pPr>
            <a:r>
              <a:rPr lang="en-US" sz="2800" b="1" dirty="0" smtClean="0"/>
              <a:t>Key Performance Indicator (KPI)</a:t>
            </a:r>
          </a:p>
          <a:p>
            <a:pPr marL="0" indent="0">
              <a:buNone/>
            </a:pPr>
            <a:r>
              <a:rPr lang="en-US" b="1" dirty="0"/>
              <a:t>What is a KPI?</a:t>
            </a:r>
          </a:p>
          <a:p>
            <a:pPr algn="just">
              <a:lnSpc>
                <a:spcPct val="150000"/>
              </a:lnSpc>
            </a:pPr>
            <a:r>
              <a:rPr lang="en-US" b="1" dirty="0"/>
              <a:t>A </a:t>
            </a:r>
            <a:r>
              <a:rPr lang="en-US" b="1" dirty="0" smtClean="0"/>
              <a:t>KPI </a:t>
            </a:r>
            <a:r>
              <a:rPr lang="en-US" b="1" dirty="0"/>
              <a:t>is a type of measure that is used to evaluate the performance of an organization against its strategic objectives.</a:t>
            </a:r>
            <a:r>
              <a:rPr lang="en-US" dirty="0"/>
              <a:t> </a:t>
            </a:r>
            <a:endParaRPr lang="en-US" dirty="0" smtClean="0"/>
          </a:p>
          <a:p>
            <a:pPr algn="just">
              <a:lnSpc>
                <a:spcPct val="150000"/>
              </a:lnSpc>
            </a:pPr>
            <a:r>
              <a:rPr lang="en-US" dirty="0" smtClean="0"/>
              <a:t>KPIs </a:t>
            </a:r>
            <a:r>
              <a:rPr lang="en-US" dirty="0"/>
              <a:t>help to cut the complexity associated with performance tracking by reducing a large amount of measures into a practical number of 'key' indicators.</a:t>
            </a:r>
          </a:p>
          <a:p>
            <a:pPr algn="just">
              <a:lnSpc>
                <a:spcPct val="150000"/>
              </a:lnSpc>
            </a:pPr>
            <a:r>
              <a:rPr lang="en-US" dirty="0"/>
              <a:t>KPIs can be used to track the operational performance of departments, projects or individuals against targets or goals. </a:t>
            </a:r>
            <a:endParaRPr lang="en-US" dirty="0" smtClean="0"/>
          </a:p>
          <a:p>
            <a:pPr algn="just">
              <a:lnSpc>
                <a:spcPct val="150000"/>
              </a:lnSpc>
            </a:pPr>
            <a:r>
              <a:rPr lang="en-US" dirty="0" smtClean="0"/>
              <a:t>They </a:t>
            </a:r>
            <a:r>
              <a:rPr lang="en-US" dirty="0"/>
              <a:t>can provide a management tool for gaining insight and decision making.</a:t>
            </a:r>
          </a:p>
          <a:p>
            <a:endParaRPr lang="en-US" dirty="0"/>
          </a:p>
        </p:txBody>
      </p:sp>
    </p:spTree>
    <p:extLst>
      <p:ext uri="{BB962C8B-B14F-4D97-AF65-F5344CB8AC3E}">
        <p14:creationId xmlns:p14="http://schemas.microsoft.com/office/powerpoint/2010/main" val="3311021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dirty="0"/>
              <a:t>Here are some methods and technologies that work well in an interconnected customer journey:</a:t>
            </a:r>
          </a:p>
          <a:p>
            <a:pPr algn="just"/>
            <a:r>
              <a:rPr lang="en-US" b="1" dirty="0">
                <a:solidFill>
                  <a:srgbClr val="FF0000"/>
                </a:solidFill>
              </a:rPr>
              <a:t>Video Chat</a:t>
            </a:r>
            <a:r>
              <a:rPr lang="en-US" dirty="0"/>
              <a:t> allows your business to interact face-to-face with customers creating a personalized, cross-channel, visually demonstrative and consultative experience.</a:t>
            </a:r>
          </a:p>
          <a:p>
            <a:pPr algn="just"/>
            <a:r>
              <a:rPr lang="en-US" b="1" dirty="0">
                <a:solidFill>
                  <a:srgbClr val="FF0000"/>
                </a:solidFill>
              </a:rPr>
              <a:t>Co-Browsing</a:t>
            </a:r>
            <a:r>
              <a:rPr lang="en-US" dirty="0"/>
              <a:t> is a visual engagement system bringing your agents and customers together on the same page, at the same time, allowing agents to seamlessly guide your customers through complex procedures.</a:t>
            </a:r>
          </a:p>
          <a:p>
            <a:pPr algn="just"/>
            <a:r>
              <a:rPr lang="en-US" b="1" dirty="0">
                <a:solidFill>
                  <a:srgbClr val="FF0000"/>
                </a:solidFill>
              </a:rPr>
              <a:t>Screen Sharing </a:t>
            </a:r>
            <a:r>
              <a:rPr lang="en-US" dirty="0"/>
              <a:t>is a method of interacting where your customers share their screen with your agents to resolve difficulties filling forms, completing transactions, etc.</a:t>
            </a:r>
          </a:p>
          <a:p>
            <a:pPr algn="just"/>
            <a:r>
              <a:rPr lang="en-US" b="1" dirty="0">
                <a:solidFill>
                  <a:srgbClr val="FF0000"/>
                </a:solidFill>
              </a:rPr>
              <a:t>Document Interaction </a:t>
            </a:r>
            <a:r>
              <a:rPr lang="en-US" dirty="0"/>
              <a:t>provides a platform for your agents to interact with your customers’ documents safely and includes e-signature technologies for enhanced security.</a:t>
            </a:r>
          </a:p>
        </p:txBody>
      </p:sp>
    </p:spTree>
    <p:extLst>
      <p:ext uri="{BB962C8B-B14F-4D97-AF65-F5344CB8AC3E}">
        <p14:creationId xmlns:p14="http://schemas.microsoft.com/office/powerpoint/2010/main" val="223818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dirty="0"/>
              <a:t>So what is the definition of KPI? What does KPI mean? What does KPI stand for? Here are a couple other definitions:</a:t>
            </a:r>
          </a:p>
          <a:p>
            <a:pPr algn="just">
              <a:lnSpc>
                <a:spcPct val="150000"/>
              </a:lnSpc>
            </a:pPr>
            <a:r>
              <a:rPr lang="en-US" b="1" dirty="0"/>
              <a:t>Oxford's Dictionary definition of KPI</a:t>
            </a:r>
            <a:r>
              <a:rPr lang="en-US" dirty="0"/>
              <a:t>: A quantifiable measure used to evaluate the success of an organization, employee, etc. in meeting objectives for performance.</a:t>
            </a:r>
          </a:p>
          <a:p>
            <a:pPr algn="just">
              <a:lnSpc>
                <a:spcPct val="150000"/>
              </a:lnSpc>
            </a:pPr>
            <a:r>
              <a:rPr lang="en-US" b="1" dirty="0"/>
              <a:t>Investopedia's definition of KPI</a:t>
            </a:r>
            <a:r>
              <a:rPr lang="en-US" dirty="0"/>
              <a:t>: A set of quantifiable measures that a company uses to gauge its performance over time.</a:t>
            </a:r>
          </a:p>
          <a:p>
            <a:pPr algn="just">
              <a:lnSpc>
                <a:spcPct val="150000"/>
              </a:lnSpc>
            </a:pPr>
            <a:r>
              <a:rPr lang="en-US" b="1" dirty="0"/>
              <a:t>Macmillan's Dictionary definition of KPI</a:t>
            </a:r>
            <a:r>
              <a:rPr lang="en-US" dirty="0"/>
              <a:t>: A way of measuring the effectiveness of an organization and its progress towards achieving its goals.</a:t>
            </a:r>
          </a:p>
          <a:p>
            <a:endParaRPr lang="en-US" dirty="0"/>
          </a:p>
        </p:txBody>
      </p:sp>
    </p:spTree>
    <p:extLst>
      <p:ext uri="{BB962C8B-B14F-4D97-AF65-F5344CB8AC3E}">
        <p14:creationId xmlns:p14="http://schemas.microsoft.com/office/powerpoint/2010/main" val="40146251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marL="0" indent="0">
              <a:buNone/>
            </a:pPr>
            <a:r>
              <a:rPr lang="en-US" b="1" dirty="0"/>
              <a:t>What do KPIs look like?</a:t>
            </a:r>
          </a:p>
          <a:p>
            <a:pPr algn="just"/>
            <a:r>
              <a:rPr lang="en-US" dirty="0"/>
              <a:t>Unlike simple Metrics that are used to monitor and present values, such as the number of visitors to a website. KPIs may incorporate one or many different metrics to track a business objective. For example, a KPI aligned to a strategic marketing objective may look like this:</a:t>
            </a:r>
          </a:p>
          <a:p>
            <a:pPr algn="just"/>
            <a:r>
              <a:rPr lang="en-US" b="1" dirty="0"/>
              <a:t>Objective:</a:t>
            </a:r>
            <a:r>
              <a:rPr lang="en-US" dirty="0"/>
              <a:t> Increase the website conversion rate to 20%.</a:t>
            </a:r>
          </a:p>
          <a:p>
            <a:pPr algn="just"/>
            <a:r>
              <a:rPr lang="en-US" b="1" dirty="0"/>
              <a:t>Description:</a:t>
            </a:r>
            <a:r>
              <a:rPr lang="en-US" dirty="0"/>
              <a:t> The current conversion rate has stalled at 12%. To be competitive the conversion rate needs to increase in line with our competitors.</a:t>
            </a:r>
          </a:p>
          <a:p>
            <a:pPr algn="just"/>
            <a:r>
              <a:rPr lang="en-US" b="1" dirty="0"/>
              <a:t>Completion:</a:t>
            </a:r>
            <a:r>
              <a:rPr lang="en-US" dirty="0"/>
              <a:t> By the End of the year.</a:t>
            </a:r>
          </a:p>
          <a:p>
            <a:pPr algn="just"/>
            <a:r>
              <a:rPr lang="en-US" b="1" dirty="0"/>
              <a:t>Reporting Frequency:</a:t>
            </a:r>
            <a:r>
              <a:rPr lang="en-US" dirty="0"/>
              <a:t> Monthly.</a:t>
            </a:r>
          </a:p>
          <a:p>
            <a:pPr algn="just"/>
            <a:r>
              <a:rPr lang="en-US" b="1" dirty="0"/>
              <a:t>Visual:</a:t>
            </a:r>
            <a:endParaRPr lang="en-US" dirty="0"/>
          </a:p>
          <a:p>
            <a:pPr algn="just"/>
            <a:r>
              <a:rPr lang="en-US" b="1" dirty="0"/>
              <a:t>Data Source:</a:t>
            </a:r>
            <a:r>
              <a:rPr lang="en-US" dirty="0"/>
              <a:t> Number of Trials / Number of conversions.</a:t>
            </a:r>
          </a:p>
          <a:p>
            <a:pPr algn="just"/>
            <a:r>
              <a:rPr lang="en-US" b="1" dirty="0"/>
              <a:t>Owner:</a:t>
            </a:r>
            <a:r>
              <a:rPr lang="en-US" dirty="0"/>
              <a:t> Product Manager</a:t>
            </a:r>
            <a:r>
              <a:rPr lang="en-US" dirty="0" smtClean="0"/>
              <a:t>.</a:t>
            </a:r>
            <a:endParaRPr lang="en-US" dirty="0"/>
          </a:p>
        </p:txBody>
      </p:sp>
    </p:spTree>
    <p:extLst>
      <p:ext uri="{BB962C8B-B14F-4D97-AF65-F5344CB8AC3E}">
        <p14:creationId xmlns:p14="http://schemas.microsoft.com/office/powerpoint/2010/main" val="2883626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How to create KPIs in 5 simple steps</a:t>
            </a:r>
          </a:p>
          <a:p>
            <a:pPr algn="just">
              <a:lnSpc>
                <a:spcPct val="150000"/>
              </a:lnSpc>
            </a:pPr>
            <a:r>
              <a:rPr lang="en-US" dirty="0"/>
              <a:t>Developing meaningful KPIs that track, and clearly visualize performance takes some planning. </a:t>
            </a:r>
            <a:endParaRPr lang="en-US" dirty="0" smtClean="0"/>
          </a:p>
          <a:p>
            <a:pPr algn="just">
              <a:lnSpc>
                <a:spcPct val="150000"/>
              </a:lnSpc>
            </a:pPr>
            <a:r>
              <a:rPr lang="en-US" dirty="0" smtClean="0"/>
              <a:t>Each </a:t>
            </a:r>
            <a:r>
              <a:rPr lang="en-US" dirty="0"/>
              <a:t>KPI needs to address a specific business objective, and provide timely, accurate information to assess progress towards goals.</a:t>
            </a:r>
          </a:p>
          <a:p>
            <a:pPr algn="just">
              <a:lnSpc>
                <a:spcPct val="150000"/>
              </a:lnSpc>
            </a:pPr>
            <a:r>
              <a:rPr lang="en-US" dirty="0"/>
              <a:t>Essentially, creating successful KPIs comes down to understanding the aspirations of the business using a clear, structured process for crafting KPIs.</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74073"/>
            <a:ext cx="571500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80980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6858000"/>
          </a:xfrm>
        </p:spPr>
        <p:txBody>
          <a:bodyPr>
            <a:normAutofit fontScale="92500" lnSpcReduction="10000"/>
          </a:bodyPr>
          <a:lstStyle/>
          <a:p>
            <a:pPr marL="0" indent="0">
              <a:buNone/>
            </a:pPr>
            <a:r>
              <a:rPr lang="en-US" b="1" dirty="0"/>
              <a:t>Here's how to create a KPI:</a:t>
            </a:r>
            <a:endParaRPr lang="en-US" dirty="0"/>
          </a:p>
          <a:p>
            <a:pPr algn="just">
              <a:lnSpc>
                <a:spcPct val="150000"/>
              </a:lnSpc>
            </a:pPr>
            <a:r>
              <a:rPr lang="en-US" b="1" dirty="0"/>
              <a:t>Establish a clear objective.</a:t>
            </a:r>
            <a:r>
              <a:rPr lang="en-US" dirty="0"/>
              <a:t/>
            </a:r>
            <a:br>
              <a:rPr lang="en-US" dirty="0"/>
            </a:br>
            <a:r>
              <a:rPr lang="en-US" dirty="0"/>
              <a:t>If a goal of the business is to be the 'market leader', then a KPI objective maybe to 'increase revenue by 10% this financial year' or 'Expand our product lines to 20'. State clearly, and in simple terms the purpose of the KPI. This provides guidance for anyone viewing the KPI to interpret the data in the correct context.</a:t>
            </a:r>
          </a:p>
          <a:p>
            <a:pPr algn="just">
              <a:lnSpc>
                <a:spcPct val="150000"/>
              </a:lnSpc>
            </a:pPr>
            <a:r>
              <a:rPr lang="en-US" b="1" dirty="0"/>
              <a:t>Outline the criteria for success.</a:t>
            </a:r>
            <a:r>
              <a:rPr lang="en-US" dirty="0"/>
              <a:t/>
            </a:r>
            <a:br>
              <a:rPr lang="en-US" dirty="0"/>
            </a:br>
            <a:r>
              <a:rPr lang="en-US" dirty="0"/>
              <a:t>What will the target be? Is it attainable? when should it be accomplished? and how will progress be monitored? Targets should be realistic, changes to business processes take time to implement. In the initial stages of KPI monitoring it's best to focus on long-term targets with midterm monitoring.</a:t>
            </a:r>
          </a:p>
          <a:p>
            <a:endParaRPr lang="en-US" dirty="0"/>
          </a:p>
        </p:txBody>
      </p:sp>
    </p:spTree>
    <p:extLst>
      <p:ext uri="{BB962C8B-B14F-4D97-AF65-F5344CB8AC3E}">
        <p14:creationId xmlns:p14="http://schemas.microsoft.com/office/powerpoint/2010/main" val="16753680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algn="just">
              <a:lnSpc>
                <a:spcPct val="150000"/>
              </a:lnSpc>
            </a:pPr>
            <a:r>
              <a:rPr lang="en-US" b="1" dirty="0"/>
              <a:t>Collect the data.</a:t>
            </a:r>
            <a:r>
              <a:rPr lang="en-US" dirty="0"/>
              <a:t/>
            </a:r>
            <a:br>
              <a:rPr lang="en-US" dirty="0"/>
            </a:br>
            <a:r>
              <a:rPr lang="en-US" dirty="0"/>
              <a:t>Investigate the availability and accuracy of the data. Data may be available automatically from existing systems or hidden in reports and databases. This data will all need to be pulled together at regular intervals for reporting in one central place.</a:t>
            </a:r>
          </a:p>
          <a:p>
            <a:pPr algn="just">
              <a:lnSpc>
                <a:spcPct val="150000"/>
              </a:lnSpc>
            </a:pPr>
            <a:r>
              <a:rPr lang="en-US" b="1" dirty="0"/>
              <a:t>Build the KPI formula.</a:t>
            </a:r>
            <a:r>
              <a:rPr lang="en-US" dirty="0"/>
              <a:t/>
            </a:r>
            <a:br>
              <a:rPr lang="en-US" dirty="0"/>
            </a:br>
            <a:r>
              <a:rPr lang="en-US" dirty="0"/>
              <a:t>Some KPIs contain but a single metric or measure. However most rely on a combination brought together under a single calculated formula. For example, a KPI that measures productivity in revenue by machine would look like this: Total Revenue divided by the total number of machines. Build formulas and create calculations with test data to see if the results are what you would expect.</a:t>
            </a:r>
          </a:p>
          <a:p>
            <a:endParaRPr lang="en-US" dirty="0"/>
          </a:p>
        </p:txBody>
      </p:sp>
    </p:spTree>
    <p:extLst>
      <p:ext uri="{BB962C8B-B14F-4D97-AF65-F5344CB8AC3E}">
        <p14:creationId xmlns:p14="http://schemas.microsoft.com/office/powerpoint/2010/main" val="30937172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dirty="0"/>
              <a:t>Present your KPIs.</a:t>
            </a:r>
            <a:r>
              <a:rPr lang="en-US" dirty="0"/>
              <a:t/>
            </a:r>
            <a:br>
              <a:rPr lang="en-US" dirty="0"/>
            </a:br>
            <a:r>
              <a:rPr lang="en-US" dirty="0"/>
              <a:t>To efficiently communicate your KPIs you'll need to translate the data into understandable visuals such as graphs and charts. Dashboards for Operational KPIs, or Reports for Strategic KPIs offer a convenient way to create, track and distribute your KPIs.</a:t>
            </a:r>
          </a:p>
          <a:p>
            <a:pPr marL="0" indent="0" algn="just">
              <a:lnSpc>
                <a:spcPct val="150000"/>
              </a:lnSpc>
              <a:buNone/>
            </a:pPr>
            <a:r>
              <a:rPr lang="en-US" b="1" dirty="0"/>
              <a:t>Additionally, as business objectives change, it will be necessary to revisit your KPIs periodically to tweak, adjust or replace as needed.</a:t>
            </a:r>
          </a:p>
        </p:txBody>
      </p:sp>
    </p:spTree>
    <p:extLst>
      <p:ext uri="{BB962C8B-B14F-4D97-AF65-F5344CB8AC3E}">
        <p14:creationId xmlns:p14="http://schemas.microsoft.com/office/powerpoint/2010/main" val="25096985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934200"/>
          </a:xfrm>
        </p:spPr>
        <p:txBody>
          <a:bodyPr>
            <a:normAutofit fontScale="92500"/>
          </a:bodyPr>
          <a:lstStyle/>
          <a:p>
            <a:pPr marL="0" indent="0" algn="just">
              <a:lnSpc>
                <a:spcPct val="150000"/>
              </a:lnSpc>
              <a:buNone/>
            </a:pPr>
            <a:r>
              <a:rPr lang="en-US" b="1" dirty="0"/>
              <a:t>What are Leading and Lagging KPIs</a:t>
            </a:r>
          </a:p>
          <a:p>
            <a:pPr marL="0" indent="0" algn="just">
              <a:lnSpc>
                <a:spcPct val="150000"/>
              </a:lnSpc>
              <a:buNone/>
            </a:pPr>
            <a:r>
              <a:rPr lang="en-US" dirty="0"/>
              <a:t>When you're looking to implement KPIs to improve a business process, you will often hear the terms “leading” or “lagging” </a:t>
            </a:r>
            <a:r>
              <a:rPr lang="en-US" dirty="0" smtClean="0"/>
              <a:t>indica</a:t>
            </a:r>
            <a:r>
              <a:rPr lang="en-US" dirty="0"/>
              <a:t>tors.</a:t>
            </a:r>
          </a:p>
          <a:p>
            <a:pPr algn="just">
              <a:lnSpc>
                <a:spcPct val="150000"/>
              </a:lnSpc>
            </a:pPr>
            <a:r>
              <a:rPr lang="en-US" b="1" dirty="0" smtClean="0"/>
              <a:t>Lagging KPIs </a:t>
            </a:r>
            <a:r>
              <a:rPr lang="en-US" dirty="0" smtClean="0"/>
              <a:t>-  </a:t>
            </a:r>
            <a:r>
              <a:rPr lang="en-US" dirty="0"/>
              <a:t>are used to determine the result of past performance, such as production, volume or a result. They are easy to measure as they are typically a simple value that is used to understand how well a process is performing. </a:t>
            </a:r>
            <a:endParaRPr lang="en-US" dirty="0" smtClean="0"/>
          </a:p>
          <a:p>
            <a:pPr algn="just">
              <a:lnSpc>
                <a:spcPct val="150000"/>
              </a:lnSpc>
            </a:pPr>
            <a:r>
              <a:rPr lang="en-US" b="1" dirty="0"/>
              <a:t>Leading </a:t>
            </a:r>
            <a:r>
              <a:rPr lang="en-US" b="1" dirty="0" smtClean="0"/>
              <a:t>KPIs </a:t>
            </a:r>
            <a:r>
              <a:rPr lang="en-US" dirty="0" smtClean="0"/>
              <a:t>- </a:t>
            </a:r>
            <a:r>
              <a:rPr lang="en-US" dirty="0"/>
              <a:t>are used to predict or influence future performance. They are more difficult to set up as they rely more on external actions to impact outcomes, such as changes in process or investments in infrastructure. </a:t>
            </a:r>
            <a:br>
              <a:rPr lang="en-US" dirty="0"/>
            </a:br>
            <a:r>
              <a:rPr lang="en-US" dirty="0"/>
              <a:t/>
            </a:r>
            <a:br>
              <a:rPr lang="en-US" dirty="0"/>
            </a:br>
            <a:endParaRPr lang="en-US" dirty="0"/>
          </a:p>
        </p:txBody>
      </p:sp>
    </p:spTree>
    <p:extLst>
      <p:ext uri="{BB962C8B-B14F-4D97-AF65-F5344CB8AC3E}">
        <p14:creationId xmlns:p14="http://schemas.microsoft.com/office/powerpoint/2010/main" val="2752030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KPIs fall into two main categories</a:t>
            </a:r>
            <a:r>
              <a:rPr lang="en-US" b="1" dirty="0" smtClean="0"/>
              <a:t>:</a:t>
            </a:r>
          </a:p>
          <a:p>
            <a:pPr algn="just">
              <a:lnSpc>
                <a:spcPct val="150000"/>
              </a:lnSpc>
            </a:pPr>
            <a:r>
              <a:rPr lang="en-US" b="1" i="1" u="sng" dirty="0" smtClean="0"/>
              <a:t>Operational </a:t>
            </a:r>
            <a:r>
              <a:rPr lang="en-US" b="1" i="1" u="sng" dirty="0"/>
              <a:t>KPIs </a:t>
            </a:r>
            <a:r>
              <a:rPr lang="en-US" b="1" dirty="0"/>
              <a:t>clearly articulate detailed and timely information that is used to make day to day decisions, or take corrective actions on performance or a process. </a:t>
            </a:r>
            <a:r>
              <a:rPr lang="en-US" dirty="0"/>
              <a:t>These KPIs are usually complex in nature as they use formulas with data from multiple sources.</a:t>
            </a:r>
          </a:p>
          <a:p>
            <a:pPr algn="just">
              <a:lnSpc>
                <a:spcPct val="150000"/>
              </a:lnSpc>
            </a:pPr>
            <a:r>
              <a:rPr lang="en-US" b="1" i="1" u="sng" dirty="0" smtClean="0"/>
              <a:t>Strategic </a:t>
            </a:r>
            <a:r>
              <a:rPr lang="en-US" b="1" i="1" u="sng" dirty="0"/>
              <a:t>KPIs </a:t>
            </a:r>
            <a:r>
              <a:rPr lang="en-US" b="1" dirty="0"/>
              <a:t>are focused on long term objectives derived from an organizations goals.</a:t>
            </a:r>
            <a:r>
              <a:rPr lang="en-US" dirty="0"/>
              <a:t> They help identify if a strategy is working and if it is on target. As such these KPIs are sometimes referred to as High Level KPIs.</a:t>
            </a:r>
          </a:p>
          <a:p>
            <a:endParaRPr lang="en-US" dirty="0"/>
          </a:p>
        </p:txBody>
      </p:sp>
    </p:spTree>
    <p:extLst>
      <p:ext uri="{BB962C8B-B14F-4D97-AF65-F5344CB8AC3E}">
        <p14:creationId xmlns:p14="http://schemas.microsoft.com/office/powerpoint/2010/main" val="892252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sz="2800" b="1" dirty="0" smtClean="0"/>
              <a:t>Complex server</a:t>
            </a:r>
          </a:p>
          <a:p>
            <a:pPr algn="just">
              <a:lnSpc>
                <a:spcPct val="150000"/>
              </a:lnSpc>
            </a:pPr>
            <a:r>
              <a:rPr lang="en-US" dirty="0"/>
              <a:t>Complex </a:t>
            </a:r>
            <a:r>
              <a:rPr lang="en-US" dirty="0" smtClean="0"/>
              <a:t>Servers </a:t>
            </a:r>
            <a:r>
              <a:rPr lang="en-US" dirty="0"/>
              <a:t>are typically mission-critical </a:t>
            </a:r>
            <a:r>
              <a:rPr lang="en-US" b="1" dirty="0"/>
              <a:t>enterprise servers </a:t>
            </a:r>
            <a:r>
              <a:rPr lang="en-US" dirty="0"/>
              <a:t>that are highly fault tolerant and use specialized hardware with low failure rates and CPU, memory, power and cooling redundancy to maximize system uptime. </a:t>
            </a:r>
            <a:endParaRPr lang="en-US" dirty="0" smtClean="0"/>
          </a:p>
          <a:p>
            <a:pPr algn="just">
              <a:lnSpc>
                <a:spcPct val="150000"/>
              </a:lnSpc>
            </a:pPr>
            <a:r>
              <a:rPr lang="en-US" dirty="0" smtClean="0"/>
              <a:t>Complex </a:t>
            </a:r>
            <a:r>
              <a:rPr lang="en-US" dirty="0"/>
              <a:t>servers are only compatible with their original manufacturer hardware platforms</a:t>
            </a:r>
            <a:r>
              <a:rPr lang="en-US" dirty="0" smtClean="0"/>
              <a:t>.</a:t>
            </a:r>
          </a:p>
          <a:p>
            <a:pPr algn="just">
              <a:lnSpc>
                <a:spcPct val="150000"/>
              </a:lnSpc>
            </a:pPr>
            <a:r>
              <a:rPr lang="en-US" dirty="0"/>
              <a:t>An enterprise server provides consolidated connections, a choice of broadcast, TCP/IP or multicast, as well as user-defined tools for conflation and hibernation, resulting in improved network and desktop performance.</a:t>
            </a:r>
          </a:p>
        </p:txBody>
      </p:sp>
    </p:spTree>
    <p:extLst>
      <p:ext uri="{BB962C8B-B14F-4D97-AF65-F5344CB8AC3E}">
        <p14:creationId xmlns:p14="http://schemas.microsoft.com/office/powerpoint/2010/main" val="3300620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algn="just">
              <a:lnSpc>
                <a:spcPct val="150000"/>
              </a:lnSpc>
            </a:pPr>
            <a:r>
              <a:rPr lang="en-US" dirty="0"/>
              <a:t>An enterprise server is a computer server that includes programs required to collectively serve the requirements of an enterprise instead of an individual user, unit or specific application. </a:t>
            </a:r>
            <a:endParaRPr lang="en-US" dirty="0" smtClean="0"/>
          </a:p>
          <a:p>
            <a:pPr algn="just">
              <a:lnSpc>
                <a:spcPct val="150000"/>
              </a:lnSpc>
            </a:pPr>
            <a:r>
              <a:rPr lang="en-US" dirty="0" smtClean="0"/>
              <a:t>Traditionally</a:t>
            </a:r>
            <a:r>
              <a:rPr lang="en-US" dirty="0"/>
              <a:t>, mainframe-sized computer systems were used as enterprise servers, although they weren't initially referred to as such. </a:t>
            </a:r>
            <a:endParaRPr lang="en-US" dirty="0" smtClean="0"/>
          </a:p>
          <a:p>
            <a:pPr algn="just">
              <a:lnSpc>
                <a:spcPct val="150000"/>
              </a:lnSpc>
            </a:pPr>
            <a:r>
              <a:rPr lang="en-US" dirty="0" smtClean="0"/>
              <a:t>Due </a:t>
            </a:r>
            <a:r>
              <a:rPr lang="en-US" dirty="0"/>
              <a:t>to their ability to manage enterprise-wide programs, UNIX-based servers as well as Wintel computers are also generally labeled enterprise servers. </a:t>
            </a:r>
            <a:endParaRPr lang="en-US" dirty="0" smtClean="0"/>
          </a:p>
          <a:p>
            <a:pPr algn="just">
              <a:lnSpc>
                <a:spcPct val="150000"/>
              </a:lnSpc>
            </a:pPr>
            <a:r>
              <a:rPr lang="en-US" dirty="0" smtClean="0"/>
              <a:t>Some </a:t>
            </a:r>
            <a:r>
              <a:rPr lang="en-US" dirty="0"/>
              <a:t>examples of enterprise servers include Sun Microsystems' servers with Linux or UNIX-based Solaris systems, IBM iSeries systems, Hewlett-Packard (HP) systems, and so on.</a:t>
            </a:r>
          </a:p>
        </p:txBody>
      </p:sp>
    </p:spTree>
    <p:extLst>
      <p:ext uri="{BB962C8B-B14F-4D97-AF65-F5344CB8AC3E}">
        <p14:creationId xmlns:p14="http://schemas.microsoft.com/office/powerpoint/2010/main" val="273177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u="sng" dirty="0"/>
              <a:t>2.</a:t>
            </a:r>
            <a:r>
              <a:rPr lang="en-US" b="1" u="sng" dirty="0"/>
              <a:t> The need for extensive </a:t>
            </a:r>
            <a:r>
              <a:rPr lang="en-US" b="1" u="sng" dirty="0" smtClean="0"/>
              <a:t>personalization</a:t>
            </a:r>
          </a:p>
          <a:p>
            <a:pPr algn="just">
              <a:lnSpc>
                <a:spcPct val="150000"/>
              </a:lnSpc>
            </a:pPr>
            <a:r>
              <a:rPr lang="en-US" b="1" dirty="0"/>
              <a:t>Personalization</a:t>
            </a:r>
            <a:r>
              <a:rPr lang="en-US" dirty="0"/>
              <a:t> is the biggest trend in ecommerce right now. </a:t>
            </a:r>
            <a:endParaRPr lang="en-US" dirty="0" smtClean="0"/>
          </a:p>
          <a:p>
            <a:pPr algn="just">
              <a:lnSpc>
                <a:spcPct val="150000"/>
              </a:lnSpc>
            </a:pPr>
            <a:r>
              <a:rPr lang="en-US" dirty="0" smtClean="0"/>
              <a:t>Consumers </a:t>
            </a:r>
            <a:r>
              <a:rPr lang="en-US" dirty="0"/>
              <a:t>have come to expect a relevant shopping experience based on their personal </a:t>
            </a:r>
            <a:r>
              <a:rPr lang="en-US" dirty="0" smtClean="0"/>
              <a:t>preferences</a:t>
            </a:r>
          </a:p>
          <a:p>
            <a:pPr algn="just">
              <a:lnSpc>
                <a:spcPct val="150000"/>
              </a:lnSpc>
            </a:pPr>
            <a:r>
              <a:rPr lang="en-US" dirty="0"/>
              <a:t>Effective personalization comes from understanding customers’ preferences and behavior. </a:t>
            </a:r>
            <a:endParaRPr lang="en-US" dirty="0" smtClean="0"/>
          </a:p>
          <a:p>
            <a:pPr algn="just">
              <a:lnSpc>
                <a:spcPct val="150000"/>
              </a:lnSpc>
            </a:pPr>
            <a:r>
              <a:rPr lang="en-US" dirty="0" smtClean="0"/>
              <a:t>Fortunately</a:t>
            </a:r>
            <a:r>
              <a:rPr lang="en-US" dirty="0"/>
              <a:t>, ecommerce technology has now evolved to provide that level of insight. </a:t>
            </a:r>
            <a:endParaRPr lang="en-US" dirty="0" smtClean="0"/>
          </a:p>
          <a:p>
            <a:pPr algn="just">
              <a:lnSpc>
                <a:spcPct val="150000"/>
              </a:lnSpc>
            </a:pPr>
            <a:r>
              <a:rPr lang="en-US" dirty="0" smtClean="0"/>
              <a:t>Nearly </a:t>
            </a:r>
            <a:r>
              <a:rPr lang="en-US" dirty="0"/>
              <a:t>every user action online is captured and stored, creating a vast pool of information known as big data.</a:t>
            </a:r>
          </a:p>
        </p:txBody>
      </p:sp>
    </p:spTree>
    <p:extLst>
      <p:ext uri="{BB962C8B-B14F-4D97-AF65-F5344CB8AC3E}">
        <p14:creationId xmlns:p14="http://schemas.microsoft.com/office/powerpoint/2010/main" val="415549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The key features of an enterprise server </a:t>
            </a:r>
            <a:r>
              <a:rPr lang="en-US" b="1" dirty="0" smtClean="0"/>
              <a:t>include:</a:t>
            </a:r>
          </a:p>
          <a:p>
            <a:pPr algn="just">
              <a:lnSpc>
                <a:spcPct val="150000"/>
              </a:lnSpc>
            </a:pPr>
            <a:r>
              <a:rPr lang="en-US" b="1" dirty="0" smtClean="0"/>
              <a:t>Sensible </a:t>
            </a:r>
            <a:r>
              <a:rPr lang="en-US" b="1" dirty="0"/>
              <a:t>Data Conflation and Hibernation</a:t>
            </a:r>
            <a:r>
              <a:rPr lang="en-US" dirty="0"/>
              <a:t>: This leads to a decrease in desktop and network traffic by around 75 percent when compared with conventional data delivery methods</a:t>
            </a:r>
          </a:p>
          <a:p>
            <a:pPr algn="just">
              <a:lnSpc>
                <a:spcPct val="150000"/>
              </a:lnSpc>
            </a:pPr>
            <a:r>
              <a:rPr lang="en-US" b="1" dirty="0"/>
              <a:t>Connectivity</a:t>
            </a:r>
            <a:r>
              <a:rPr lang="en-US" dirty="0"/>
              <a:t>: Supports managed network, private circuit, or Internet connections among redundant data centers and the main and remote sites.</a:t>
            </a:r>
          </a:p>
          <a:p>
            <a:pPr algn="just">
              <a:lnSpc>
                <a:spcPct val="150000"/>
              </a:lnSpc>
            </a:pPr>
            <a:r>
              <a:rPr lang="en-US" b="1" dirty="0"/>
              <a:t>Flexible Topology</a:t>
            </a:r>
            <a:r>
              <a:rPr lang="en-US" dirty="0"/>
              <a:t>: Facilitates streaming data connections by means of UDP broadcast, TCP/IP and IP multicast technologies. This minimizes bandwidth demands and ensures compatibility with network policies.</a:t>
            </a:r>
          </a:p>
          <a:p>
            <a:endParaRPr lang="en-US" dirty="0"/>
          </a:p>
        </p:txBody>
      </p:sp>
    </p:spTree>
    <p:extLst>
      <p:ext uri="{BB962C8B-B14F-4D97-AF65-F5344CB8AC3E}">
        <p14:creationId xmlns:p14="http://schemas.microsoft.com/office/powerpoint/2010/main" val="288576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algn="just">
              <a:lnSpc>
                <a:spcPct val="150000"/>
              </a:lnSpc>
            </a:pPr>
            <a:r>
              <a:rPr lang="en-US" b="1" dirty="0"/>
              <a:t>IT Productivity: </a:t>
            </a:r>
            <a:r>
              <a:rPr lang="en-US" dirty="0"/>
              <a:t>Allows organizations to make the most of limited IT resources</a:t>
            </a:r>
          </a:p>
          <a:p>
            <a:pPr algn="just">
              <a:lnSpc>
                <a:spcPct val="150000"/>
              </a:lnSpc>
            </a:pPr>
            <a:r>
              <a:rPr lang="en-US" b="1" dirty="0"/>
              <a:t>Manageability: </a:t>
            </a:r>
            <a:r>
              <a:rPr lang="en-US" dirty="0"/>
              <a:t>Creates better control and manageability over devices</a:t>
            </a:r>
          </a:p>
          <a:p>
            <a:pPr algn="just">
              <a:lnSpc>
                <a:spcPct val="150000"/>
              </a:lnSpc>
            </a:pPr>
            <a:r>
              <a:rPr lang="en-US" b="1" dirty="0"/>
              <a:t>Enhanced Security Features: </a:t>
            </a:r>
            <a:r>
              <a:rPr lang="en-US" dirty="0"/>
              <a:t>Better security ensures data integrity and confidentiality</a:t>
            </a:r>
          </a:p>
          <a:p>
            <a:pPr algn="just">
              <a:lnSpc>
                <a:spcPct val="150000"/>
              </a:lnSpc>
            </a:pPr>
            <a:r>
              <a:rPr lang="en-US" b="1" dirty="0"/>
              <a:t>Fault Tolerance: </a:t>
            </a:r>
            <a:r>
              <a:rPr lang="en-US" dirty="0"/>
              <a:t>Enhanced fault tolerance results in maximum reliability</a:t>
            </a:r>
          </a:p>
          <a:p>
            <a:pPr algn="just">
              <a:lnSpc>
                <a:spcPct val="150000"/>
              </a:lnSpc>
            </a:pPr>
            <a:r>
              <a:rPr lang="en-US" b="1" dirty="0"/>
              <a:t>Productivity: </a:t>
            </a:r>
            <a:r>
              <a:rPr lang="en-US" dirty="0"/>
              <a:t>Results in increased user productivity</a:t>
            </a:r>
          </a:p>
          <a:p>
            <a:pPr marL="0" indent="0">
              <a:buNone/>
            </a:pPr>
            <a:r>
              <a:rPr lang="en-US" dirty="0"/>
              <a:t/>
            </a:r>
            <a:br>
              <a:rPr lang="en-US" dirty="0"/>
            </a:br>
            <a:endParaRPr lang="en-US" dirty="0"/>
          </a:p>
        </p:txBody>
      </p:sp>
    </p:spTree>
    <p:extLst>
      <p:ext uri="{BB962C8B-B14F-4D97-AF65-F5344CB8AC3E}">
        <p14:creationId xmlns:p14="http://schemas.microsoft.com/office/powerpoint/2010/main" val="185035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Network Infrastructure</a:t>
            </a:r>
          </a:p>
          <a:p>
            <a:pPr algn="just">
              <a:lnSpc>
                <a:spcPct val="150000"/>
              </a:lnSpc>
            </a:pPr>
            <a:r>
              <a:rPr lang="en-US" dirty="0"/>
              <a:t>Network infrastructure is the hardware and software resources of an entire network that enable network connectivity, communication, operations and management of an enterprise network. </a:t>
            </a:r>
            <a:endParaRPr lang="en-US" dirty="0" smtClean="0"/>
          </a:p>
          <a:p>
            <a:pPr algn="just">
              <a:lnSpc>
                <a:spcPct val="150000"/>
              </a:lnSpc>
            </a:pPr>
            <a:r>
              <a:rPr lang="en-US" dirty="0" smtClean="0"/>
              <a:t>It </a:t>
            </a:r>
            <a:r>
              <a:rPr lang="en-US" dirty="0"/>
              <a:t>provides the communication path and services between users, processes, applications, services and external networks/the internet</a:t>
            </a:r>
            <a:r>
              <a:rPr lang="en-US" dirty="0" smtClean="0"/>
              <a:t>.</a:t>
            </a:r>
          </a:p>
          <a:p>
            <a:pPr algn="just">
              <a:lnSpc>
                <a:spcPct val="150000"/>
              </a:lnSpc>
            </a:pPr>
            <a:r>
              <a:rPr lang="en-US" dirty="0"/>
              <a:t>Network infrastructure is typically part of the IT infrastructure found in most enterprise IT environments. </a:t>
            </a:r>
            <a:endParaRPr lang="en-US" dirty="0" smtClean="0"/>
          </a:p>
          <a:p>
            <a:pPr algn="just">
              <a:lnSpc>
                <a:spcPct val="150000"/>
              </a:lnSpc>
            </a:pPr>
            <a:r>
              <a:rPr lang="en-US" dirty="0" smtClean="0"/>
              <a:t>The </a:t>
            </a:r>
            <a:r>
              <a:rPr lang="en-US" dirty="0"/>
              <a:t>entire network infrastructure is interconnected, and can be used for internal communications, external communications or both.</a:t>
            </a:r>
          </a:p>
        </p:txBody>
      </p:sp>
    </p:spTree>
    <p:extLst>
      <p:ext uri="{BB962C8B-B14F-4D97-AF65-F5344CB8AC3E}">
        <p14:creationId xmlns:p14="http://schemas.microsoft.com/office/powerpoint/2010/main" val="339215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numCol="2">
            <a:normAutofit/>
          </a:bodyPr>
          <a:lstStyle/>
          <a:p>
            <a:pPr marL="0" indent="0" algn="just">
              <a:buNone/>
            </a:pPr>
            <a:r>
              <a:rPr lang="en-US" dirty="0" smtClean="0"/>
              <a:t>A </a:t>
            </a:r>
            <a:r>
              <a:rPr lang="en-US" dirty="0"/>
              <a:t>typical network infrastructure includes</a:t>
            </a:r>
            <a:r>
              <a:rPr lang="en-US" dirty="0" smtClean="0"/>
              <a:t>:</a:t>
            </a:r>
          </a:p>
          <a:p>
            <a:pPr algn="just">
              <a:lnSpc>
                <a:spcPct val="150000"/>
              </a:lnSpc>
            </a:pPr>
            <a:r>
              <a:rPr lang="en-US" b="1" dirty="0"/>
              <a:t>Networking Hardware:</a:t>
            </a:r>
          </a:p>
          <a:p>
            <a:pPr lvl="1" algn="just">
              <a:lnSpc>
                <a:spcPct val="150000"/>
              </a:lnSpc>
              <a:buFont typeface="Wingdings" panose="05000000000000000000" pitchFamily="2" charset="2"/>
              <a:buChar char="Ø"/>
            </a:pPr>
            <a:r>
              <a:rPr lang="en-US" dirty="0"/>
              <a:t>Routers</a:t>
            </a:r>
          </a:p>
          <a:p>
            <a:pPr lvl="1" algn="just">
              <a:lnSpc>
                <a:spcPct val="150000"/>
              </a:lnSpc>
              <a:buFont typeface="Wingdings" panose="05000000000000000000" pitchFamily="2" charset="2"/>
              <a:buChar char="Ø"/>
            </a:pPr>
            <a:r>
              <a:rPr lang="en-US" dirty="0"/>
              <a:t>Switches</a:t>
            </a:r>
          </a:p>
          <a:p>
            <a:pPr lvl="1" algn="just">
              <a:lnSpc>
                <a:spcPct val="150000"/>
              </a:lnSpc>
              <a:buFont typeface="Wingdings" panose="05000000000000000000" pitchFamily="2" charset="2"/>
              <a:buChar char="Ø"/>
            </a:pPr>
            <a:r>
              <a:rPr lang="en-US" dirty="0"/>
              <a:t>LAN cards</a:t>
            </a:r>
          </a:p>
          <a:p>
            <a:pPr lvl="1" algn="just">
              <a:lnSpc>
                <a:spcPct val="150000"/>
              </a:lnSpc>
              <a:buFont typeface="Wingdings" panose="05000000000000000000" pitchFamily="2" charset="2"/>
              <a:buChar char="Ø"/>
            </a:pPr>
            <a:r>
              <a:rPr lang="en-US" dirty="0"/>
              <a:t>Wireless routers</a:t>
            </a:r>
          </a:p>
          <a:p>
            <a:pPr lvl="1" algn="just">
              <a:lnSpc>
                <a:spcPct val="150000"/>
              </a:lnSpc>
              <a:buFont typeface="Wingdings" panose="05000000000000000000" pitchFamily="2" charset="2"/>
              <a:buChar char="Ø"/>
            </a:pPr>
            <a:r>
              <a:rPr lang="en-US" dirty="0" smtClean="0"/>
              <a:t>Cables</a:t>
            </a:r>
          </a:p>
          <a:p>
            <a:pPr algn="just">
              <a:lnSpc>
                <a:spcPct val="150000"/>
              </a:lnSpc>
            </a:pPr>
            <a:r>
              <a:rPr lang="en-US" sz="2800" b="1" dirty="0"/>
              <a:t>Networking Software:</a:t>
            </a:r>
          </a:p>
          <a:p>
            <a:pPr lvl="1">
              <a:lnSpc>
                <a:spcPct val="150000"/>
              </a:lnSpc>
              <a:buFont typeface="Wingdings" panose="05000000000000000000" pitchFamily="2" charset="2"/>
              <a:buChar char="Ø"/>
            </a:pPr>
            <a:r>
              <a:rPr lang="en-US" dirty="0"/>
              <a:t>Network operations and management</a:t>
            </a:r>
          </a:p>
          <a:p>
            <a:pPr lvl="1" algn="just">
              <a:lnSpc>
                <a:spcPct val="150000"/>
              </a:lnSpc>
              <a:buFont typeface="Wingdings" panose="05000000000000000000" pitchFamily="2" charset="2"/>
              <a:buChar char="Ø"/>
            </a:pPr>
            <a:r>
              <a:rPr lang="en-US" dirty="0"/>
              <a:t>Operating systems</a:t>
            </a:r>
          </a:p>
          <a:p>
            <a:pPr lvl="1" algn="just">
              <a:lnSpc>
                <a:spcPct val="150000"/>
              </a:lnSpc>
              <a:buFont typeface="Wingdings" panose="05000000000000000000" pitchFamily="2" charset="2"/>
              <a:buChar char="Ø"/>
            </a:pPr>
            <a:r>
              <a:rPr lang="en-US" dirty="0"/>
              <a:t>Firewall</a:t>
            </a:r>
          </a:p>
          <a:p>
            <a:pPr lvl="1" algn="just">
              <a:lnSpc>
                <a:spcPct val="150000"/>
              </a:lnSpc>
              <a:buFont typeface="Wingdings" panose="05000000000000000000" pitchFamily="2" charset="2"/>
              <a:buChar char="Ø"/>
            </a:pPr>
            <a:r>
              <a:rPr lang="en-US" dirty="0"/>
              <a:t>Network security </a:t>
            </a:r>
            <a:r>
              <a:rPr lang="en-US" dirty="0" smtClean="0"/>
              <a:t>applications</a:t>
            </a:r>
            <a:endParaRPr lang="en-US" dirty="0"/>
          </a:p>
          <a:p>
            <a:r>
              <a:rPr lang="en-US" b="1" dirty="0" smtClean="0"/>
              <a:t>Network </a:t>
            </a:r>
            <a:r>
              <a:rPr lang="en-US" b="1" dirty="0"/>
              <a:t>Services:</a:t>
            </a:r>
          </a:p>
          <a:p>
            <a:pPr lvl="1">
              <a:lnSpc>
                <a:spcPct val="160000"/>
              </a:lnSpc>
              <a:buFont typeface="Wingdings" panose="05000000000000000000" pitchFamily="2" charset="2"/>
              <a:buChar char="Ø"/>
            </a:pPr>
            <a:r>
              <a:rPr lang="en-US" dirty="0"/>
              <a:t>T-1 Line</a:t>
            </a:r>
          </a:p>
          <a:p>
            <a:pPr lvl="1">
              <a:lnSpc>
                <a:spcPct val="160000"/>
              </a:lnSpc>
              <a:buFont typeface="Wingdings" panose="05000000000000000000" pitchFamily="2" charset="2"/>
              <a:buChar char="Ø"/>
            </a:pPr>
            <a:r>
              <a:rPr lang="en-US" dirty="0"/>
              <a:t>DSL</a:t>
            </a:r>
          </a:p>
          <a:p>
            <a:pPr lvl="1">
              <a:lnSpc>
                <a:spcPct val="160000"/>
              </a:lnSpc>
              <a:buFont typeface="Wingdings" panose="05000000000000000000" pitchFamily="2" charset="2"/>
              <a:buChar char="Ø"/>
            </a:pPr>
            <a:r>
              <a:rPr lang="en-US" dirty="0"/>
              <a:t>Satellite</a:t>
            </a:r>
          </a:p>
          <a:p>
            <a:pPr lvl="1">
              <a:lnSpc>
                <a:spcPct val="160000"/>
              </a:lnSpc>
              <a:buFont typeface="Wingdings" panose="05000000000000000000" pitchFamily="2" charset="2"/>
              <a:buChar char="Ø"/>
            </a:pPr>
            <a:r>
              <a:rPr lang="en-US" dirty="0"/>
              <a:t>Wireless protocols</a:t>
            </a:r>
          </a:p>
          <a:p>
            <a:pPr lvl="1">
              <a:lnSpc>
                <a:spcPct val="160000"/>
              </a:lnSpc>
              <a:buFont typeface="Wingdings" panose="05000000000000000000" pitchFamily="2" charset="2"/>
              <a:buChar char="Ø"/>
            </a:pPr>
            <a:r>
              <a:rPr lang="en-US" dirty="0"/>
              <a:t>IP </a:t>
            </a:r>
            <a:r>
              <a:rPr lang="en-US" dirty="0" smtClean="0"/>
              <a:t>addressing</a:t>
            </a:r>
            <a:endParaRPr lang="en-US" dirty="0"/>
          </a:p>
        </p:txBody>
      </p:sp>
    </p:spTree>
    <p:extLst>
      <p:ext uri="{BB962C8B-B14F-4D97-AF65-F5344CB8AC3E}">
        <p14:creationId xmlns:p14="http://schemas.microsoft.com/office/powerpoint/2010/main" val="70701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 calcmode="lin" valueType="num">
                                      <p:cBhvr additive="base">
                                        <p:cTn id="61"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
                                            <p:txEl>
                                              <p:pRg st="13" end="13"/>
                                            </p:txEl>
                                          </p:spTgt>
                                        </p:tgtEl>
                                        <p:attrNameLst>
                                          <p:attrName>style.visibility</p:attrName>
                                        </p:attrNameLst>
                                      </p:cBhvr>
                                      <p:to>
                                        <p:strVal val="visible"/>
                                      </p:to>
                                    </p:set>
                                    <p:anim calcmode="lin" valueType="num">
                                      <p:cBhvr additive="base">
                                        <p:cTn id="6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
                                            <p:txEl>
                                              <p:pRg st="14" end="14"/>
                                            </p:txEl>
                                          </p:spTgt>
                                        </p:tgtEl>
                                        <p:attrNameLst>
                                          <p:attrName>style.visibility</p:attrName>
                                        </p:attrNameLst>
                                      </p:cBhvr>
                                      <p:to>
                                        <p:strVal val="visible"/>
                                      </p:to>
                                    </p:set>
                                    <p:anim calcmode="lin" valueType="num">
                                      <p:cBhvr additive="base">
                                        <p:cTn id="69"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
                                            <p:txEl>
                                              <p:pRg st="15" end="15"/>
                                            </p:txEl>
                                          </p:spTgt>
                                        </p:tgtEl>
                                        <p:attrNameLst>
                                          <p:attrName>style.visibility</p:attrName>
                                        </p:attrNameLst>
                                      </p:cBhvr>
                                      <p:to>
                                        <p:strVal val="visible"/>
                                      </p:to>
                                    </p:set>
                                    <p:anim calcmode="lin" valueType="num">
                                      <p:cBhvr additive="base">
                                        <p:cTn id="73"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
                                            <p:txEl>
                                              <p:pRg st="16" end="16"/>
                                            </p:txEl>
                                          </p:spTgt>
                                        </p:tgtEl>
                                        <p:attrNameLst>
                                          <p:attrName>style.visibility</p:attrName>
                                        </p:attrNameLst>
                                      </p:cBhvr>
                                      <p:to>
                                        <p:strVal val="visible"/>
                                      </p:to>
                                    </p:set>
                                    <p:anim calcmode="lin" valueType="num">
                                      <p:cBhvr additive="base">
                                        <p:cTn id="77"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6" end="16"/>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
                                            <p:txEl>
                                              <p:pRg st="17" end="17"/>
                                            </p:txEl>
                                          </p:spTgt>
                                        </p:tgtEl>
                                        <p:attrNameLst>
                                          <p:attrName>style.visibility</p:attrName>
                                        </p:attrNameLst>
                                      </p:cBhvr>
                                      <p:to>
                                        <p:strVal val="visible"/>
                                      </p:to>
                                    </p:set>
                                    <p:anim calcmode="lin" valueType="num">
                                      <p:cBhvr additive="base">
                                        <p:cTn id="81"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Main Challenges Surrounding Network Infrastructure?</a:t>
            </a:r>
          </a:p>
          <a:p>
            <a:pPr algn="just">
              <a:lnSpc>
                <a:spcPct val="150000"/>
              </a:lnSpc>
              <a:buFont typeface="Arial" panose="020B0604020202020204" pitchFamily="34" charset="0"/>
              <a:buChar char="•"/>
            </a:pPr>
            <a:r>
              <a:rPr lang="en-US" dirty="0"/>
              <a:t>There are a number of challenges in regards to running a network infrastructure model. </a:t>
            </a:r>
            <a:endParaRPr lang="en-US" dirty="0" smtClean="0"/>
          </a:p>
          <a:p>
            <a:pPr algn="just">
              <a:lnSpc>
                <a:spcPct val="150000"/>
              </a:lnSpc>
              <a:buFont typeface="Arial" panose="020B0604020202020204" pitchFamily="34" charset="0"/>
              <a:buChar char="•"/>
            </a:pPr>
            <a:r>
              <a:rPr lang="en-US" dirty="0" smtClean="0"/>
              <a:t>Some </a:t>
            </a:r>
            <a:r>
              <a:rPr lang="en-US" dirty="0"/>
              <a:t>of the top three network infrastructure challenges are:</a:t>
            </a:r>
          </a:p>
          <a:p>
            <a:pPr lvl="1" algn="just">
              <a:lnSpc>
                <a:spcPct val="150000"/>
              </a:lnSpc>
              <a:buFont typeface="Wingdings" panose="05000000000000000000" pitchFamily="2" charset="2"/>
              <a:buChar char="Ø"/>
            </a:pPr>
            <a:r>
              <a:rPr lang="en-US" sz="2800" dirty="0"/>
              <a:t>Centralizing traffic</a:t>
            </a:r>
          </a:p>
          <a:p>
            <a:pPr lvl="1" algn="just">
              <a:lnSpc>
                <a:spcPct val="150000"/>
              </a:lnSpc>
              <a:buFont typeface="Wingdings" panose="05000000000000000000" pitchFamily="2" charset="2"/>
              <a:buChar char="Ø"/>
            </a:pPr>
            <a:r>
              <a:rPr lang="en-US" sz="2800" dirty="0"/>
              <a:t>Dealing with duplicate data</a:t>
            </a:r>
          </a:p>
          <a:p>
            <a:pPr lvl="1" algn="just">
              <a:lnSpc>
                <a:spcPct val="150000"/>
              </a:lnSpc>
              <a:buFont typeface="Wingdings" panose="05000000000000000000" pitchFamily="2" charset="2"/>
              <a:buChar char="Ø"/>
            </a:pPr>
            <a:r>
              <a:rPr lang="en-US" sz="2800" dirty="0"/>
              <a:t>Sending the right data to the right tool</a:t>
            </a:r>
          </a:p>
          <a:p>
            <a:endParaRPr lang="en-US" dirty="0"/>
          </a:p>
        </p:txBody>
      </p:sp>
    </p:spTree>
    <p:extLst>
      <p:ext uri="{BB962C8B-B14F-4D97-AF65-F5344CB8AC3E}">
        <p14:creationId xmlns:p14="http://schemas.microsoft.com/office/powerpoint/2010/main" val="2976310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a:t>1. Centralizing Traffic</a:t>
            </a:r>
          </a:p>
          <a:p>
            <a:pPr algn="just">
              <a:lnSpc>
                <a:spcPct val="150000"/>
              </a:lnSpc>
            </a:pPr>
            <a:r>
              <a:rPr lang="en-US" dirty="0"/>
              <a:t>Within an organization, there are often multiple different subnets and locations or sites. </a:t>
            </a:r>
            <a:endParaRPr lang="en-US" dirty="0" smtClean="0"/>
          </a:p>
          <a:p>
            <a:pPr algn="just">
              <a:lnSpc>
                <a:spcPct val="150000"/>
              </a:lnSpc>
            </a:pPr>
            <a:r>
              <a:rPr lang="en-US" dirty="0" smtClean="0"/>
              <a:t>Without </a:t>
            </a:r>
            <a:r>
              <a:rPr lang="en-US" dirty="0"/>
              <a:t>a centralized hub, network visibility, monitoring and management can become near impossible. </a:t>
            </a:r>
            <a:endParaRPr lang="en-US" dirty="0" smtClean="0"/>
          </a:p>
          <a:p>
            <a:pPr algn="just">
              <a:lnSpc>
                <a:spcPct val="150000"/>
              </a:lnSpc>
            </a:pPr>
            <a:r>
              <a:rPr lang="en-US" dirty="0" smtClean="0"/>
              <a:t>Many </a:t>
            </a:r>
            <a:r>
              <a:rPr lang="en-US" dirty="0"/>
              <a:t>companies use network infrastructure solutions to centralize traffic to better understand and monitor the data traversing their networks. </a:t>
            </a:r>
            <a:endParaRPr lang="en-US" dirty="0" smtClean="0"/>
          </a:p>
          <a:p>
            <a:pPr algn="just">
              <a:lnSpc>
                <a:spcPct val="150000"/>
              </a:lnSpc>
            </a:pPr>
            <a:r>
              <a:rPr lang="en-US" dirty="0" smtClean="0"/>
              <a:t>This </a:t>
            </a:r>
            <a:r>
              <a:rPr lang="en-US" dirty="0"/>
              <a:t>enhances their security posture and helps network operations teams address performance issues.</a:t>
            </a:r>
          </a:p>
          <a:p>
            <a:endParaRPr lang="en-US" dirty="0"/>
          </a:p>
        </p:txBody>
      </p:sp>
    </p:spTree>
    <p:extLst>
      <p:ext uri="{BB962C8B-B14F-4D97-AF65-F5344CB8AC3E}">
        <p14:creationId xmlns:p14="http://schemas.microsoft.com/office/powerpoint/2010/main" val="3166550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u="sng" dirty="0"/>
              <a:t>2. Dealing with Duplicate Data</a:t>
            </a:r>
          </a:p>
          <a:p>
            <a:pPr algn="just">
              <a:lnSpc>
                <a:spcPct val="150000"/>
              </a:lnSpc>
            </a:pPr>
            <a:r>
              <a:rPr lang="en-US" dirty="0"/>
              <a:t>In some cases, duplicate data can comprise 50 – 66 percent of network traffic. </a:t>
            </a:r>
            <a:endParaRPr lang="en-US" dirty="0" smtClean="0"/>
          </a:p>
          <a:p>
            <a:pPr algn="just">
              <a:lnSpc>
                <a:spcPct val="150000"/>
              </a:lnSpc>
            </a:pPr>
            <a:r>
              <a:rPr lang="en-US" dirty="0" smtClean="0"/>
              <a:t>Removing </a:t>
            </a:r>
            <a:r>
              <a:rPr lang="en-US" dirty="0"/>
              <a:t>duplicate data is critical, particularly when it comes to the effectiveness of network security solutions. </a:t>
            </a:r>
            <a:endParaRPr lang="en-US" dirty="0" smtClean="0"/>
          </a:p>
          <a:p>
            <a:pPr algn="just">
              <a:lnSpc>
                <a:spcPct val="150000"/>
              </a:lnSpc>
            </a:pPr>
            <a:r>
              <a:rPr lang="en-US" dirty="0" smtClean="0"/>
              <a:t>If </a:t>
            </a:r>
            <a:r>
              <a:rPr lang="en-US" dirty="0"/>
              <a:t>the security solutions get too much duplicate data, they may be slowed down and less effective in detecting threats.</a:t>
            </a:r>
          </a:p>
        </p:txBody>
      </p:sp>
    </p:spTree>
    <p:extLst>
      <p:ext uri="{BB962C8B-B14F-4D97-AF65-F5344CB8AC3E}">
        <p14:creationId xmlns:p14="http://schemas.microsoft.com/office/powerpoint/2010/main" val="57042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u="sng" dirty="0"/>
              <a:t>3. Sending the Right Data to the Right Tool</a:t>
            </a:r>
          </a:p>
          <a:p>
            <a:pPr algn="just">
              <a:lnSpc>
                <a:spcPct val="150000"/>
              </a:lnSpc>
            </a:pPr>
            <a:r>
              <a:rPr lang="en-US" dirty="0"/>
              <a:t>Many organizations use a number of different cyber security tools and providers. </a:t>
            </a:r>
            <a:endParaRPr lang="en-US" dirty="0" smtClean="0"/>
          </a:p>
          <a:p>
            <a:pPr algn="just">
              <a:lnSpc>
                <a:spcPct val="150000"/>
              </a:lnSpc>
            </a:pPr>
            <a:r>
              <a:rPr lang="en-US" dirty="0" smtClean="0"/>
              <a:t>Many </a:t>
            </a:r>
            <a:r>
              <a:rPr lang="en-US" dirty="0"/>
              <a:t>security providers often charge based on how much data they need to process. </a:t>
            </a:r>
            <a:endParaRPr lang="en-US" dirty="0" smtClean="0"/>
          </a:p>
          <a:p>
            <a:pPr algn="just">
              <a:lnSpc>
                <a:spcPct val="150000"/>
              </a:lnSpc>
            </a:pPr>
            <a:r>
              <a:rPr lang="en-US" dirty="0" smtClean="0"/>
              <a:t>As </a:t>
            </a:r>
            <a:r>
              <a:rPr lang="en-US" dirty="0"/>
              <a:t>such, sending the right type of data to the right tool is a critical aspect of infrastructure networking. </a:t>
            </a:r>
            <a:endParaRPr lang="en-US" dirty="0" smtClean="0"/>
          </a:p>
          <a:p>
            <a:pPr algn="just">
              <a:lnSpc>
                <a:spcPct val="150000"/>
              </a:lnSpc>
            </a:pPr>
            <a:r>
              <a:rPr lang="en-US" dirty="0" smtClean="0"/>
              <a:t>Sending </a:t>
            </a:r>
            <a:r>
              <a:rPr lang="en-US" dirty="0"/>
              <a:t>data from many different sources all to the same tool might be ineffective and costly, particularly if one tool is best suited to one type of data and another tool to another type.</a:t>
            </a:r>
          </a:p>
          <a:p>
            <a:endParaRPr lang="en-US" dirty="0"/>
          </a:p>
        </p:txBody>
      </p:sp>
    </p:spTree>
    <p:extLst>
      <p:ext uri="{BB962C8B-B14F-4D97-AF65-F5344CB8AC3E}">
        <p14:creationId xmlns:p14="http://schemas.microsoft.com/office/powerpoint/2010/main" val="188691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buNone/>
            </a:pPr>
            <a:r>
              <a:rPr lang="en-US" b="1" dirty="0" smtClean="0"/>
              <a:t>Transitioning to Virtualization</a:t>
            </a:r>
          </a:p>
          <a:p>
            <a:pPr algn="just">
              <a:lnSpc>
                <a:spcPct val="150000"/>
              </a:lnSpc>
            </a:pPr>
            <a:r>
              <a:rPr lang="en-US" b="1" dirty="0"/>
              <a:t>Virtualization</a:t>
            </a:r>
            <a:r>
              <a:rPr lang="en-US" dirty="0"/>
              <a:t> is the "creation of a virtual (rather than actual) version of something, such as a server, a desktop, a storage device, an operating system or network resources".</a:t>
            </a:r>
          </a:p>
          <a:p>
            <a:pPr algn="just">
              <a:lnSpc>
                <a:spcPct val="150000"/>
              </a:lnSpc>
            </a:pPr>
            <a:r>
              <a:rPr lang="en-US" dirty="0"/>
              <a:t>In other words, Virtualization is a technique, which allows to share a single physical instance of a resource or an application among multiple customers and organizations. </a:t>
            </a:r>
            <a:endParaRPr lang="en-US" dirty="0" smtClean="0"/>
          </a:p>
          <a:p>
            <a:pPr algn="just">
              <a:lnSpc>
                <a:spcPct val="150000"/>
              </a:lnSpc>
            </a:pPr>
            <a:r>
              <a:rPr lang="en-US" dirty="0" smtClean="0"/>
              <a:t>It </a:t>
            </a:r>
            <a:r>
              <a:rPr lang="en-US" dirty="0"/>
              <a:t>does by assigning a logical name to a physical storage and providing a pointer to that physical resource when demanded</a:t>
            </a:r>
            <a:r>
              <a:rPr lang="en-US" dirty="0" smtClean="0"/>
              <a:t>.</a:t>
            </a:r>
            <a:r>
              <a:rPr lang="en-US" dirty="0"/>
              <a:t> </a:t>
            </a:r>
            <a:endParaRPr lang="en-US" dirty="0" smtClean="0"/>
          </a:p>
          <a:p>
            <a:pPr algn="just">
              <a:lnSpc>
                <a:spcPct val="150000"/>
              </a:lnSpc>
            </a:pPr>
            <a:r>
              <a:rPr lang="en-US" dirty="0" smtClean="0"/>
              <a:t>OS virtualization is the use of software to allow a piece of hardware to run multiple operating system images at the same time. </a:t>
            </a:r>
          </a:p>
          <a:p>
            <a:pPr algn="just">
              <a:lnSpc>
                <a:spcPct val="150000"/>
              </a:lnSpc>
            </a:pPr>
            <a:r>
              <a:rPr lang="en-US" dirty="0" smtClean="0"/>
              <a:t>The technology got its start on mainframes decades ago, allowing administrators to avoid wasting expensive processing power.</a:t>
            </a:r>
          </a:p>
          <a:p>
            <a:endParaRPr lang="en-US" dirty="0"/>
          </a:p>
          <a:p>
            <a:endParaRPr lang="en-US" dirty="0" smtClean="0"/>
          </a:p>
          <a:p>
            <a:endParaRPr lang="en-US" dirty="0"/>
          </a:p>
        </p:txBody>
      </p:sp>
    </p:spTree>
    <p:extLst>
      <p:ext uri="{BB962C8B-B14F-4D97-AF65-F5344CB8AC3E}">
        <p14:creationId xmlns:p14="http://schemas.microsoft.com/office/powerpoint/2010/main" val="1440589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What is the concept behind the Virtualization?</a:t>
            </a:r>
          </a:p>
          <a:p>
            <a:pPr algn="just">
              <a:lnSpc>
                <a:spcPct val="150000"/>
              </a:lnSpc>
            </a:pPr>
            <a:r>
              <a:rPr lang="en-US" dirty="0"/>
              <a:t>Creation of a virtual machine over existing operating system and hardware is known as Hardware Virtualization. </a:t>
            </a:r>
            <a:endParaRPr lang="en-US" dirty="0" smtClean="0"/>
          </a:p>
          <a:p>
            <a:pPr algn="just">
              <a:lnSpc>
                <a:spcPct val="150000"/>
              </a:lnSpc>
            </a:pPr>
            <a:r>
              <a:rPr lang="en-US" dirty="0" smtClean="0"/>
              <a:t>A </a:t>
            </a:r>
            <a:r>
              <a:rPr lang="en-US" dirty="0"/>
              <a:t>Virtual machine provides an environment that is logically separated from the underlying hardware.</a:t>
            </a:r>
          </a:p>
          <a:p>
            <a:pPr algn="just">
              <a:lnSpc>
                <a:spcPct val="150000"/>
              </a:lnSpc>
            </a:pPr>
            <a:r>
              <a:rPr lang="en-US" dirty="0"/>
              <a:t>The machine on which the virtual machine is going to create is known as </a:t>
            </a:r>
            <a:r>
              <a:rPr lang="en-US" b="1" dirty="0"/>
              <a:t>Host Machine</a:t>
            </a:r>
            <a:r>
              <a:rPr lang="en-US" dirty="0"/>
              <a:t> and that virtual machine is referred as a </a:t>
            </a:r>
            <a:r>
              <a:rPr lang="en-US" b="1" dirty="0"/>
              <a:t>Guest Machine</a:t>
            </a:r>
            <a:endParaRPr lang="en-US" dirty="0"/>
          </a:p>
        </p:txBody>
      </p:sp>
    </p:spTree>
    <p:extLst>
      <p:ext uri="{BB962C8B-B14F-4D97-AF65-F5344CB8AC3E}">
        <p14:creationId xmlns:p14="http://schemas.microsoft.com/office/powerpoint/2010/main" val="372574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dirty="0"/>
              <a:t>Artificial Intelligence </a:t>
            </a:r>
            <a:r>
              <a:rPr lang="en-US" dirty="0"/>
              <a:t>(AI) and </a:t>
            </a:r>
            <a:r>
              <a:rPr lang="en-US" b="1" dirty="0"/>
              <a:t>machine learning analytics </a:t>
            </a:r>
            <a:r>
              <a:rPr lang="en-US" dirty="0"/>
              <a:t>drive customer behavior patterns, whilst simultaneously interpreting this data, meaning businesses are provided with a cycle of desires and expectations, creating endless possibilities.</a:t>
            </a:r>
          </a:p>
          <a:p>
            <a:pPr algn="just">
              <a:lnSpc>
                <a:spcPct val="150000"/>
              </a:lnSpc>
            </a:pPr>
            <a:r>
              <a:rPr lang="en-US" dirty="0"/>
              <a:t>Big data, machine learning, and AI have made personalization the norm, with businesses catering their support and services to reflect this.</a:t>
            </a:r>
          </a:p>
          <a:p>
            <a:endParaRPr lang="en-US" dirty="0"/>
          </a:p>
        </p:txBody>
      </p:sp>
    </p:spTree>
    <p:extLst>
      <p:ext uri="{BB962C8B-B14F-4D97-AF65-F5344CB8AC3E}">
        <p14:creationId xmlns:p14="http://schemas.microsoft.com/office/powerpoint/2010/main" val="133135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Virtual Machines Explained</a:t>
            </a:r>
          </a:p>
          <a:p>
            <a:pPr algn="just">
              <a:lnSpc>
                <a:spcPct val="150000"/>
              </a:lnSpc>
            </a:pPr>
            <a:r>
              <a:rPr lang="en-US" dirty="0"/>
              <a:t>A virtual computer system is known as a “virtual machine” (VM): a tightly isolated software container with an operating system and application inside. </a:t>
            </a:r>
            <a:endParaRPr lang="en-US" dirty="0" smtClean="0"/>
          </a:p>
          <a:p>
            <a:pPr algn="just">
              <a:lnSpc>
                <a:spcPct val="150000"/>
              </a:lnSpc>
            </a:pPr>
            <a:r>
              <a:rPr lang="en-US" dirty="0" smtClean="0"/>
              <a:t>Each </a:t>
            </a:r>
            <a:r>
              <a:rPr lang="en-US" dirty="0"/>
              <a:t>self-contained VM is completely independent. </a:t>
            </a:r>
            <a:endParaRPr lang="en-US" dirty="0" smtClean="0"/>
          </a:p>
          <a:p>
            <a:pPr algn="just">
              <a:lnSpc>
                <a:spcPct val="150000"/>
              </a:lnSpc>
            </a:pPr>
            <a:r>
              <a:rPr lang="en-US" dirty="0" smtClean="0"/>
              <a:t>Putting </a:t>
            </a:r>
            <a:r>
              <a:rPr lang="en-US" dirty="0"/>
              <a:t>multiple VMs on a single computer enables several operating systems and applications to run on just one physical server, or “host</a:t>
            </a:r>
            <a:r>
              <a:rPr lang="en-US" dirty="0" smtClean="0"/>
              <a:t>.”</a:t>
            </a:r>
            <a:endParaRPr lang="en-US" dirty="0"/>
          </a:p>
          <a:p>
            <a:pPr algn="just">
              <a:lnSpc>
                <a:spcPct val="150000"/>
              </a:lnSpc>
            </a:pPr>
            <a:r>
              <a:rPr lang="en-US" dirty="0" smtClean="0"/>
              <a:t>A </a:t>
            </a:r>
            <a:r>
              <a:rPr lang="en-US" dirty="0"/>
              <a:t>thin layer of software called a “hypervisor” decouples the virtual machines from the host and dynamically allocates computing resources to each virtual machine as needed.</a:t>
            </a:r>
          </a:p>
          <a:p>
            <a:endParaRPr lang="en-US" dirty="0"/>
          </a:p>
        </p:txBody>
      </p:sp>
    </p:spTree>
    <p:extLst>
      <p:ext uri="{BB962C8B-B14F-4D97-AF65-F5344CB8AC3E}">
        <p14:creationId xmlns:p14="http://schemas.microsoft.com/office/powerpoint/2010/main" val="3118889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marL="0" indent="0">
              <a:buNone/>
            </a:pPr>
            <a:r>
              <a:rPr lang="en-US" b="1" dirty="0"/>
              <a:t>Key Properties of Virtual Machines</a:t>
            </a:r>
          </a:p>
          <a:p>
            <a:pPr algn="just"/>
            <a:r>
              <a:rPr lang="en-US" dirty="0"/>
              <a:t>VMs have the following characteristics, which offer several benefits</a:t>
            </a:r>
            <a:r>
              <a:rPr lang="en-US" dirty="0" smtClean="0"/>
              <a:t>.</a:t>
            </a:r>
            <a:endParaRPr lang="en-US" dirty="0"/>
          </a:p>
          <a:p>
            <a:pPr marL="0" indent="0" algn="just">
              <a:buNone/>
            </a:pPr>
            <a:r>
              <a:rPr lang="en-US" b="1" u="sng" dirty="0" smtClean="0"/>
              <a:t>1. Partitioning</a:t>
            </a:r>
            <a:endParaRPr lang="en-US" u="sng" dirty="0"/>
          </a:p>
          <a:p>
            <a:pPr algn="just"/>
            <a:r>
              <a:rPr lang="en-US" dirty="0"/>
              <a:t>Run multiple operating systems on one physical machine.</a:t>
            </a:r>
          </a:p>
          <a:p>
            <a:pPr algn="just"/>
            <a:r>
              <a:rPr lang="en-US" dirty="0"/>
              <a:t>Divide system resources between virtual machines.</a:t>
            </a:r>
          </a:p>
          <a:p>
            <a:pPr marL="0" indent="0" algn="just">
              <a:buNone/>
            </a:pPr>
            <a:r>
              <a:rPr lang="en-US" b="1" u="sng" dirty="0" smtClean="0"/>
              <a:t>2. Isolation</a:t>
            </a:r>
            <a:endParaRPr lang="en-US" u="sng" dirty="0"/>
          </a:p>
          <a:p>
            <a:pPr algn="just"/>
            <a:r>
              <a:rPr lang="en-US" dirty="0"/>
              <a:t>Provide fault and security isolation at the hardware level.</a:t>
            </a:r>
          </a:p>
          <a:p>
            <a:pPr algn="just"/>
            <a:r>
              <a:rPr lang="en-US" dirty="0"/>
              <a:t>Preserve performance with advanced resource controls.</a:t>
            </a:r>
          </a:p>
          <a:p>
            <a:pPr marL="0" indent="0" algn="just">
              <a:buNone/>
            </a:pPr>
            <a:r>
              <a:rPr lang="en-US" b="1" u="sng" dirty="0" smtClean="0"/>
              <a:t>3. Encapsulation</a:t>
            </a:r>
            <a:endParaRPr lang="en-US" u="sng" dirty="0"/>
          </a:p>
          <a:p>
            <a:pPr algn="just"/>
            <a:r>
              <a:rPr lang="en-US" dirty="0"/>
              <a:t>Save the entire state of a virtual machine to files.</a:t>
            </a:r>
          </a:p>
          <a:p>
            <a:pPr algn="just"/>
            <a:r>
              <a:rPr lang="en-US" dirty="0"/>
              <a:t>Move and copy virtual machines as easily as moving and copying files.</a:t>
            </a:r>
          </a:p>
          <a:p>
            <a:pPr marL="0" indent="0" algn="just">
              <a:buNone/>
            </a:pPr>
            <a:r>
              <a:rPr lang="en-US" b="1" u="sng" dirty="0" smtClean="0"/>
              <a:t>4. Hardware </a:t>
            </a:r>
            <a:r>
              <a:rPr lang="en-US" b="1" u="sng" dirty="0"/>
              <a:t>Independence</a:t>
            </a:r>
            <a:endParaRPr lang="en-US" u="sng" dirty="0"/>
          </a:p>
          <a:p>
            <a:pPr algn="just"/>
            <a:r>
              <a:rPr lang="en-US" dirty="0"/>
              <a:t>Provision or migrate any virtual machine to any physical server</a:t>
            </a:r>
            <a:r>
              <a:rPr lang="en-US" dirty="0" smtClean="0"/>
              <a:t>.</a:t>
            </a:r>
            <a:r>
              <a:rPr lang="en-US" dirty="0"/>
              <a:t/>
            </a:r>
            <a:br>
              <a:rPr lang="en-US" dirty="0"/>
            </a:br>
            <a:endParaRPr lang="en-US" dirty="0"/>
          </a:p>
        </p:txBody>
      </p:sp>
    </p:spTree>
    <p:extLst>
      <p:ext uri="{BB962C8B-B14F-4D97-AF65-F5344CB8AC3E}">
        <p14:creationId xmlns:p14="http://schemas.microsoft.com/office/powerpoint/2010/main" val="224786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buNone/>
            </a:pPr>
            <a:r>
              <a:rPr lang="en-US" b="1" dirty="0"/>
              <a:t>How virtualization works</a:t>
            </a:r>
          </a:p>
          <a:p>
            <a:pPr algn="just">
              <a:lnSpc>
                <a:spcPct val="150000"/>
              </a:lnSpc>
            </a:pPr>
            <a:r>
              <a:rPr lang="en-US" dirty="0"/>
              <a:t>Virtualization describes a technology in which an application, guest operating system (guest OS) or data storage is abstracted away from the true underlying hardware or software. </a:t>
            </a:r>
            <a:endParaRPr lang="en-US" dirty="0" smtClean="0"/>
          </a:p>
          <a:p>
            <a:pPr algn="just">
              <a:lnSpc>
                <a:spcPct val="150000"/>
              </a:lnSpc>
            </a:pPr>
            <a:r>
              <a:rPr lang="en-US" dirty="0" smtClean="0"/>
              <a:t>A </a:t>
            </a:r>
            <a:r>
              <a:rPr lang="en-US" dirty="0"/>
              <a:t>key use of virtualization technology is server virtualization, which uses a software layer -- called a </a:t>
            </a:r>
            <a:r>
              <a:rPr lang="en-US" b="1" dirty="0"/>
              <a:t>hypervisor</a:t>
            </a:r>
            <a:r>
              <a:rPr lang="en-US" dirty="0"/>
              <a:t> -- to emulate the underlying hardware. </a:t>
            </a:r>
            <a:endParaRPr lang="en-US" dirty="0" smtClean="0"/>
          </a:p>
          <a:p>
            <a:pPr algn="just">
              <a:lnSpc>
                <a:spcPct val="150000"/>
              </a:lnSpc>
            </a:pPr>
            <a:r>
              <a:rPr lang="en-US" dirty="0" smtClean="0"/>
              <a:t>This </a:t>
            </a:r>
            <a:r>
              <a:rPr lang="en-US" dirty="0"/>
              <a:t>often includes the CPU's memory, input/output (I/O) and network traffic. </a:t>
            </a:r>
            <a:endParaRPr lang="en-US" dirty="0" smtClean="0"/>
          </a:p>
          <a:p>
            <a:pPr algn="just">
              <a:lnSpc>
                <a:spcPct val="150000"/>
              </a:lnSpc>
            </a:pPr>
            <a:r>
              <a:rPr lang="en-US" dirty="0" smtClean="0"/>
              <a:t>Hypervisors </a:t>
            </a:r>
            <a:r>
              <a:rPr lang="en-US" dirty="0"/>
              <a:t>take the physical resources and separate them so they can be utilized by the virtual environment. </a:t>
            </a:r>
            <a:endParaRPr lang="en-US" dirty="0" smtClean="0"/>
          </a:p>
          <a:p>
            <a:pPr algn="just">
              <a:lnSpc>
                <a:spcPct val="150000"/>
              </a:lnSpc>
            </a:pPr>
            <a:r>
              <a:rPr lang="en-US" dirty="0" smtClean="0"/>
              <a:t>They </a:t>
            </a:r>
            <a:r>
              <a:rPr lang="en-US" dirty="0"/>
              <a:t>are able to sit on top of an OS or they can be directly installed onto the hardware. </a:t>
            </a:r>
            <a:endParaRPr lang="en-US" dirty="0" smtClean="0"/>
          </a:p>
          <a:p>
            <a:endParaRPr lang="en-US" dirty="0"/>
          </a:p>
        </p:txBody>
      </p:sp>
    </p:spTree>
    <p:extLst>
      <p:ext uri="{BB962C8B-B14F-4D97-AF65-F5344CB8AC3E}">
        <p14:creationId xmlns:p14="http://schemas.microsoft.com/office/powerpoint/2010/main" val="1686114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algn="just">
              <a:lnSpc>
                <a:spcPct val="150000"/>
              </a:lnSpc>
            </a:pPr>
            <a:r>
              <a:rPr lang="en-US" dirty="0"/>
              <a:t>With the help of the hypervisor, the guest OS, normally interacting with true hardware, is now doing so with a software emulation of that hardware; often, the guest OS has no idea it's on virtualized hardware. </a:t>
            </a:r>
            <a:endParaRPr lang="en-US" dirty="0" smtClean="0"/>
          </a:p>
          <a:p>
            <a:pPr algn="just">
              <a:lnSpc>
                <a:spcPct val="150000"/>
              </a:lnSpc>
            </a:pPr>
            <a:r>
              <a:rPr lang="en-US" dirty="0" smtClean="0"/>
              <a:t>While </a:t>
            </a:r>
            <a:r>
              <a:rPr lang="en-US" dirty="0"/>
              <a:t>the performance of this virtual system is not equal to the performance of the operating system running on true hardware, the concept of virtualization works because most guest operating systems and applications don't need the full use of the underlying hardware. </a:t>
            </a:r>
            <a:endParaRPr lang="en-US" dirty="0" smtClean="0"/>
          </a:p>
          <a:p>
            <a:pPr algn="just">
              <a:lnSpc>
                <a:spcPct val="150000"/>
              </a:lnSpc>
            </a:pPr>
            <a:r>
              <a:rPr lang="en-US" dirty="0" smtClean="0"/>
              <a:t>This </a:t>
            </a:r>
            <a:r>
              <a:rPr lang="en-US" dirty="0"/>
              <a:t>allows for greater flexibility, control and isolation by removing the dependency on a given hardware platform. </a:t>
            </a:r>
            <a:endParaRPr lang="en-US" dirty="0" smtClean="0"/>
          </a:p>
          <a:p>
            <a:pPr algn="just">
              <a:lnSpc>
                <a:spcPct val="150000"/>
              </a:lnSpc>
            </a:pPr>
            <a:r>
              <a:rPr lang="en-US" dirty="0" smtClean="0"/>
              <a:t>While </a:t>
            </a:r>
            <a:r>
              <a:rPr lang="en-US" dirty="0"/>
              <a:t>initially meant for server virtualization, the concept of virtualization has spread to applications, networks, data and desktops.</a:t>
            </a:r>
          </a:p>
        </p:txBody>
      </p:sp>
    </p:spTree>
    <p:extLst>
      <p:ext uri="{BB962C8B-B14F-4D97-AF65-F5344CB8AC3E}">
        <p14:creationId xmlns:p14="http://schemas.microsoft.com/office/powerpoint/2010/main" val="3436711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838200" y="381000"/>
            <a:ext cx="75438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564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858000"/>
          </a:xfrm>
        </p:spPr>
        <p:txBody>
          <a:bodyPr>
            <a:normAutofit/>
          </a:bodyPr>
          <a:lstStyle/>
          <a:p>
            <a:pPr marL="0" indent="0">
              <a:buNone/>
            </a:pPr>
            <a:r>
              <a:rPr lang="en-US" dirty="0"/>
              <a:t>The virtualization process follows the steps listed below:</a:t>
            </a:r>
          </a:p>
          <a:p>
            <a:pPr algn="just">
              <a:lnSpc>
                <a:spcPct val="150000"/>
              </a:lnSpc>
            </a:pPr>
            <a:r>
              <a:rPr lang="en-US" dirty="0"/>
              <a:t>Hypervisors detach the physical resources from their physical environments.</a:t>
            </a:r>
          </a:p>
          <a:p>
            <a:pPr algn="just">
              <a:lnSpc>
                <a:spcPct val="150000"/>
              </a:lnSpc>
            </a:pPr>
            <a:r>
              <a:rPr lang="en-US" dirty="0"/>
              <a:t>Resources are taken and divided, as needed, from the physical environment to the various virtual environments.</a:t>
            </a:r>
          </a:p>
          <a:p>
            <a:pPr algn="just">
              <a:lnSpc>
                <a:spcPct val="150000"/>
              </a:lnSpc>
            </a:pPr>
            <a:r>
              <a:rPr lang="en-US" dirty="0"/>
              <a:t>System users work with and perform computations within the virtual environment.</a:t>
            </a:r>
          </a:p>
          <a:p>
            <a:pPr algn="just">
              <a:lnSpc>
                <a:spcPct val="150000"/>
              </a:lnSpc>
            </a:pPr>
            <a:r>
              <a:rPr lang="en-US" dirty="0"/>
              <a:t>Once the virtual environment is running, a user or program can send an instruction that requires extra resources form the physical environment. In response, the hypervisor relays the message to the physical system and stores the changes. </a:t>
            </a:r>
          </a:p>
          <a:p>
            <a:endParaRPr lang="en-US" dirty="0"/>
          </a:p>
        </p:txBody>
      </p:sp>
    </p:spTree>
    <p:extLst>
      <p:ext uri="{BB962C8B-B14F-4D97-AF65-F5344CB8AC3E}">
        <p14:creationId xmlns:p14="http://schemas.microsoft.com/office/powerpoint/2010/main" val="386044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Types of </a:t>
            </a:r>
            <a:r>
              <a:rPr lang="en-US" b="1" dirty="0" smtClean="0"/>
              <a:t>virtualization</a:t>
            </a:r>
          </a:p>
          <a:p>
            <a:pPr algn="just">
              <a:lnSpc>
                <a:spcPct val="150000"/>
              </a:lnSpc>
            </a:pPr>
            <a:r>
              <a:rPr lang="en-US" b="1" u="sng" dirty="0"/>
              <a:t>Network virtualization</a:t>
            </a:r>
            <a:r>
              <a:rPr lang="en-US" dirty="0"/>
              <a:t> is a method of combining the available resources in a network by splitting up the available bandwidth into channels, each of which is independent from the others and can be assigned -- or reassigned -- to a particular server or device in real time. The idea is that virtualization disguises the true complexity of the network by separating it into manageable parts, much like your partitioned hard drive makes it easier to manage your files.</a:t>
            </a:r>
          </a:p>
          <a:p>
            <a:endParaRPr lang="en-US" b="1" dirty="0"/>
          </a:p>
        </p:txBody>
      </p:sp>
    </p:spTree>
    <p:extLst>
      <p:ext uri="{BB962C8B-B14F-4D97-AF65-F5344CB8AC3E}">
        <p14:creationId xmlns:p14="http://schemas.microsoft.com/office/powerpoint/2010/main" val="490942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u="sng" dirty="0"/>
              <a:t>Storage virtualization</a:t>
            </a:r>
            <a:r>
              <a:rPr lang="en-US" dirty="0"/>
              <a:t> is the pooling of physical storage from multiple network storage devices into what appears to be a single storage device that is managed from a central console. Storage virtualization is commonly used in storage area networks.</a:t>
            </a:r>
          </a:p>
          <a:p>
            <a:pPr algn="just">
              <a:lnSpc>
                <a:spcPct val="150000"/>
              </a:lnSpc>
            </a:pPr>
            <a:r>
              <a:rPr lang="en-US" b="1" u="sng" dirty="0"/>
              <a:t>Server virtualization</a:t>
            </a:r>
            <a:r>
              <a:rPr lang="en-US" dirty="0"/>
              <a:t> is the masking of server resources -- including the number and identity of individual physical servers, processors and operating systems -- from server users. The intention is to spare the user from having to understand and manage complicated details of server resources while increasing resource sharing and utilization and maintaining the capacity to expand later</a:t>
            </a:r>
          </a:p>
          <a:p>
            <a:endParaRPr lang="en-US" dirty="0"/>
          </a:p>
        </p:txBody>
      </p:sp>
    </p:spTree>
    <p:extLst>
      <p:ext uri="{BB962C8B-B14F-4D97-AF65-F5344CB8AC3E}">
        <p14:creationId xmlns:p14="http://schemas.microsoft.com/office/powerpoint/2010/main" val="215621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u="sng" dirty="0"/>
              <a:t>Data virtualization</a:t>
            </a:r>
            <a:r>
              <a:rPr lang="en-US" dirty="0"/>
              <a:t> is abstracting the traditional technical details of data and data management, such as location, performance or format, in favor of broader access and more resiliency tied to business needs.</a:t>
            </a:r>
          </a:p>
          <a:p>
            <a:pPr algn="just">
              <a:lnSpc>
                <a:spcPct val="150000"/>
              </a:lnSpc>
            </a:pPr>
            <a:r>
              <a:rPr lang="en-US" b="1" u="sng" dirty="0"/>
              <a:t>Desktop virtualization</a:t>
            </a:r>
            <a:r>
              <a:rPr lang="en-US" dirty="0"/>
              <a:t> is virtualizing a workstation load rather than a server. This allows the user to access the desktop remotely, typically using a thin client at the desk. Since the workstation is essentially running in a data center server, access to it can be both more secure and portable. The operating system license does still need to be accounted for as well as the infrastructure</a:t>
            </a:r>
          </a:p>
          <a:p>
            <a:endParaRPr lang="en-US" dirty="0"/>
          </a:p>
        </p:txBody>
      </p:sp>
    </p:spTree>
    <p:extLst>
      <p:ext uri="{BB962C8B-B14F-4D97-AF65-F5344CB8AC3E}">
        <p14:creationId xmlns:p14="http://schemas.microsoft.com/office/powerpoint/2010/main" val="1595999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u="sng" dirty="0"/>
              <a:t>Application virtualization</a:t>
            </a:r>
            <a:r>
              <a:rPr lang="en-US" dirty="0"/>
              <a:t> is abstracting the application layer away from the operating system. This way, the application can run in an encapsulated form without being depended upon on by the operating system underneath. This can allow a Windows application to run on Linux and vice versa, in addition to adding a level of isolation.</a:t>
            </a:r>
          </a:p>
          <a:p>
            <a:endParaRPr lang="en-US" dirty="0"/>
          </a:p>
        </p:txBody>
      </p:sp>
    </p:spTree>
    <p:extLst>
      <p:ext uri="{BB962C8B-B14F-4D97-AF65-F5344CB8AC3E}">
        <p14:creationId xmlns:p14="http://schemas.microsoft.com/office/powerpoint/2010/main" val="3937343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u="sng" dirty="0"/>
              <a:t>3. </a:t>
            </a:r>
            <a:r>
              <a:rPr lang="en-US" b="1" u="sng" dirty="0"/>
              <a:t>The shift to mobile</a:t>
            </a:r>
            <a:endParaRPr lang="en-US" u="sng" dirty="0"/>
          </a:p>
          <a:p>
            <a:pPr algn="just">
              <a:lnSpc>
                <a:spcPct val="150000"/>
              </a:lnSpc>
            </a:pPr>
            <a:r>
              <a:rPr lang="en-US" dirty="0"/>
              <a:t>Mobile platforms have increased in importance, so much so that m-commerce has emerged as a concept in its own right.</a:t>
            </a:r>
          </a:p>
          <a:p>
            <a:pPr algn="just">
              <a:lnSpc>
                <a:spcPct val="150000"/>
              </a:lnSpc>
            </a:pPr>
            <a:r>
              <a:rPr lang="en-US" dirty="0"/>
              <a:t>Failing to provide a mobile-oriented shopping experience will certainly not help you win potential customers that place high importance on mobile. </a:t>
            </a:r>
            <a:endParaRPr lang="en-US" dirty="0" smtClean="0"/>
          </a:p>
          <a:p>
            <a:pPr algn="just">
              <a:lnSpc>
                <a:spcPct val="150000"/>
              </a:lnSpc>
            </a:pPr>
            <a:r>
              <a:rPr lang="en-US" dirty="0" smtClean="0"/>
              <a:t>Equipping </a:t>
            </a:r>
            <a:r>
              <a:rPr lang="en-US" dirty="0"/>
              <a:t>yourself with mobile-friendly technology is crucial in maximizing your chances of future success.</a:t>
            </a:r>
          </a:p>
          <a:p>
            <a:endParaRPr lang="en-US" dirty="0"/>
          </a:p>
        </p:txBody>
      </p:sp>
    </p:spTree>
    <p:extLst>
      <p:ext uri="{BB962C8B-B14F-4D97-AF65-F5344CB8AC3E}">
        <p14:creationId xmlns:p14="http://schemas.microsoft.com/office/powerpoint/2010/main" val="181670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numCol="2">
            <a:normAutofit/>
          </a:bodyPr>
          <a:lstStyle/>
          <a:p>
            <a:pPr marL="0" indent="0">
              <a:buNone/>
            </a:pPr>
            <a:r>
              <a:rPr lang="en-US" b="1" dirty="0" smtClean="0"/>
              <a:t>Advantages</a:t>
            </a:r>
          </a:p>
          <a:p>
            <a:pPr>
              <a:lnSpc>
                <a:spcPct val="160000"/>
              </a:lnSpc>
            </a:pPr>
            <a:r>
              <a:rPr lang="en-US" dirty="0"/>
              <a:t>Lower </a:t>
            </a:r>
            <a:r>
              <a:rPr lang="en-US" dirty="0" smtClean="0"/>
              <a:t>costs</a:t>
            </a:r>
          </a:p>
          <a:p>
            <a:pPr>
              <a:lnSpc>
                <a:spcPct val="160000"/>
              </a:lnSpc>
            </a:pPr>
            <a:r>
              <a:rPr lang="en-US" dirty="0"/>
              <a:t>Easier disaster recovery</a:t>
            </a:r>
            <a:r>
              <a:rPr lang="en-US" dirty="0" smtClean="0"/>
              <a:t>.</a:t>
            </a:r>
          </a:p>
          <a:p>
            <a:pPr>
              <a:lnSpc>
                <a:spcPct val="160000"/>
              </a:lnSpc>
            </a:pPr>
            <a:r>
              <a:rPr lang="en-US" dirty="0"/>
              <a:t>Easier testing. </a:t>
            </a:r>
            <a:endParaRPr lang="en-US" dirty="0" smtClean="0"/>
          </a:p>
          <a:p>
            <a:pPr>
              <a:lnSpc>
                <a:spcPct val="160000"/>
              </a:lnSpc>
            </a:pPr>
            <a:r>
              <a:rPr lang="en-US" dirty="0"/>
              <a:t>Quicker </a:t>
            </a:r>
            <a:r>
              <a:rPr lang="en-US" dirty="0" smtClean="0"/>
              <a:t>backups</a:t>
            </a:r>
          </a:p>
          <a:p>
            <a:pPr>
              <a:lnSpc>
                <a:spcPct val="160000"/>
              </a:lnSpc>
            </a:pPr>
            <a:r>
              <a:rPr lang="en-US" dirty="0"/>
              <a:t>Improved </a:t>
            </a:r>
            <a:r>
              <a:rPr lang="en-US" dirty="0" smtClean="0"/>
              <a:t>productivity</a:t>
            </a:r>
          </a:p>
          <a:p>
            <a:pPr marL="0" indent="0">
              <a:buNone/>
            </a:pPr>
            <a:r>
              <a:rPr lang="en-US" b="1" dirty="0"/>
              <a:t>Benefits</a:t>
            </a:r>
          </a:p>
          <a:p>
            <a:pPr>
              <a:lnSpc>
                <a:spcPct val="150000"/>
              </a:lnSpc>
            </a:pPr>
            <a:r>
              <a:rPr lang="en-US" dirty="0"/>
              <a:t>Single-minded servers. </a:t>
            </a:r>
            <a:endParaRPr lang="en-US" dirty="0" smtClean="0"/>
          </a:p>
          <a:p>
            <a:pPr>
              <a:lnSpc>
                <a:spcPct val="150000"/>
              </a:lnSpc>
            </a:pPr>
            <a:r>
              <a:rPr lang="en-US" dirty="0"/>
              <a:t>Expedited deployment and redeployment. </a:t>
            </a:r>
            <a:endParaRPr lang="en-US" dirty="0" smtClean="0"/>
          </a:p>
          <a:p>
            <a:pPr>
              <a:lnSpc>
                <a:spcPct val="150000"/>
              </a:lnSpc>
            </a:pPr>
            <a:r>
              <a:rPr lang="en-US" dirty="0"/>
              <a:t>Reduced heat and improved energy </a:t>
            </a:r>
            <a:r>
              <a:rPr lang="en-US" dirty="0" smtClean="0"/>
              <a:t>savings</a:t>
            </a:r>
          </a:p>
          <a:p>
            <a:pPr>
              <a:lnSpc>
                <a:spcPct val="150000"/>
              </a:lnSpc>
            </a:pPr>
            <a:r>
              <a:rPr lang="en-US" dirty="0"/>
              <a:t>Better for the </a:t>
            </a:r>
            <a:r>
              <a:rPr lang="en-US" dirty="0" smtClean="0"/>
              <a:t>environment</a:t>
            </a:r>
          </a:p>
          <a:p>
            <a:pPr>
              <a:lnSpc>
                <a:spcPct val="150000"/>
              </a:lnSpc>
            </a:pPr>
            <a:r>
              <a:rPr lang="en-US" dirty="0"/>
              <a:t>Easier migration to the cloud</a:t>
            </a:r>
            <a:r>
              <a:rPr lang="en-US" dirty="0" smtClean="0"/>
              <a:t>.</a:t>
            </a:r>
            <a:r>
              <a:rPr lang="en-US" dirty="0"/>
              <a:t> </a:t>
            </a:r>
          </a:p>
          <a:p>
            <a:pPr>
              <a:lnSpc>
                <a:spcPct val="150000"/>
              </a:lnSpc>
            </a:pPr>
            <a:r>
              <a:rPr lang="en-US" dirty="0"/>
              <a:t>Lack of vendor dependency.</a:t>
            </a:r>
          </a:p>
          <a:p>
            <a:endParaRPr lang="en-US" dirty="0"/>
          </a:p>
        </p:txBody>
      </p:sp>
    </p:spTree>
    <p:extLst>
      <p:ext uri="{BB962C8B-B14F-4D97-AF65-F5344CB8AC3E}">
        <p14:creationId xmlns:p14="http://schemas.microsoft.com/office/powerpoint/2010/main" val="2398468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Limitations</a:t>
            </a:r>
          </a:p>
          <a:p>
            <a:pPr algn="just">
              <a:lnSpc>
                <a:spcPct val="150000"/>
              </a:lnSpc>
            </a:pPr>
            <a:r>
              <a:rPr lang="en-US" dirty="0"/>
              <a:t>The necessary investment in virtualization software, as well as hardware that might be required to make the virtualization possible, can be costly</a:t>
            </a:r>
            <a:r>
              <a:rPr lang="en-US" dirty="0" smtClean="0"/>
              <a:t>.</a:t>
            </a:r>
          </a:p>
          <a:p>
            <a:pPr algn="just">
              <a:lnSpc>
                <a:spcPct val="150000"/>
              </a:lnSpc>
            </a:pPr>
            <a:r>
              <a:rPr lang="en-US" dirty="0"/>
              <a:t>There are also software licensing considerations that must be taken into account when creating a virtualized environment</a:t>
            </a:r>
            <a:r>
              <a:rPr lang="en-US" dirty="0" smtClean="0"/>
              <a:t>.</a:t>
            </a:r>
          </a:p>
          <a:p>
            <a:pPr algn="just">
              <a:lnSpc>
                <a:spcPct val="150000"/>
              </a:lnSpc>
            </a:pPr>
            <a:r>
              <a:rPr lang="en-US" dirty="0"/>
              <a:t>Implementing and controlling a virtualized environment demands each IT staff member to be trained and possess expertise in virtualization</a:t>
            </a:r>
            <a:r>
              <a:rPr lang="en-US" dirty="0" smtClean="0"/>
              <a:t>.</a:t>
            </a:r>
          </a:p>
          <a:p>
            <a:pPr algn="just">
              <a:lnSpc>
                <a:spcPct val="150000"/>
              </a:lnSpc>
            </a:pPr>
            <a:r>
              <a:rPr lang="en-US" dirty="0"/>
              <a:t>The chances of experiencing a data breach significantly increase while using virtualization.</a:t>
            </a:r>
          </a:p>
        </p:txBody>
      </p:sp>
    </p:spTree>
    <p:extLst>
      <p:ext uri="{BB962C8B-B14F-4D97-AF65-F5344CB8AC3E}">
        <p14:creationId xmlns:p14="http://schemas.microsoft.com/office/powerpoint/2010/main" val="58090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nSpc>
                <a:spcPct val="150000"/>
              </a:lnSpc>
              <a:buNone/>
            </a:pPr>
            <a:r>
              <a:rPr lang="en-US" b="1" dirty="0" smtClean="0"/>
              <a:t>Why</a:t>
            </a:r>
            <a:r>
              <a:rPr lang="en-US" dirty="0" smtClean="0"/>
              <a:t> </a:t>
            </a:r>
            <a:r>
              <a:rPr lang="en-US" b="1" dirty="0"/>
              <a:t>Transitioning to </a:t>
            </a:r>
            <a:r>
              <a:rPr lang="en-US" b="1" dirty="0" smtClean="0"/>
              <a:t>Virtualization</a:t>
            </a:r>
          </a:p>
          <a:p>
            <a:pPr marL="274320" lvl="1" indent="0">
              <a:lnSpc>
                <a:spcPct val="150000"/>
              </a:lnSpc>
              <a:buNone/>
            </a:pPr>
            <a:r>
              <a:rPr lang="en-US" sz="2800" dirty="0"/>
              <a:t>1. Cheaper implementation</a:t>
            </a:r>
          </a:p>
          <a:p>
            <a:pPr marL="274320" lvl="1" indent="0">
              <a:lnSpc>
                <a:spcPct val="150000"/>
              </a:lnSpc>
              <a:buNone/>
            </a:pPr>
            <a:r>
              <a:rPr lang="en-US" sz="2800" dirty="0" smtClean="0"/>
              <a:t>2. </a:t>
            </a:r>
            <a:r>
              <a:rPr lang="en-US" sz="2800" dirty="0"/>
              <a:t>Business doesn’t stop</a:t>
            </a:r>
          </a:p>
          <a:p>
            <a:pPr marL="274320" lvl="1" indent="0">
              <a:lnSpc>
                <a:spcPct val="150000"/>
              </a:lnSpc>
              <a:buNone/>
            </a:pPr>
            <a:r>
              <a:rPr lang="en-US" sz="2800" dirty="0"/>
              <a:t>3. Higher availability and uptime</a:t>
            </a:r>
          </a:p>
          <a:p>
            <a:pPr marL="274320" lvl="1" indent="0">
              <a:lnSpc>
                <a:spcPct val="150000"/>
              </a:lnSpc>
              <a:buNone/>
            </a:pPr>
            <a:r>
              <a:rPr lang="en-US" sz="2800" dirty="0"/>
              <a:t>4. Speedy Installations</a:t>
            </a:r>
          </a:p>
          <a:p>
            <a:pPr marL="274320" lvl="1" indent="0">
              <a:lnSpc>
                <a:spcPct val="150000"/>
              </a:lnSpc>
              <a:buNone/>
            </a:pPr>
            <a:r>
              <a:rPr lang="en-US" sz="2800" dirty="0"/>
              <a:t>5. Corporate directives</a:t>
            </a:r>
          </a:p>
          <a:p>
            <a:endParaRPr lang="en-US" b="1" dirty="0"/>
          </a:p>
          <a:p>
            <a:endParaRPr lang="en-US" dirty="0"/>
          </a:p>
        </p:txBody>
      </p:sp>
    </p:spTree>
    <p:extLst>
      <p:ext uri="{BB962C8B-B14F-4D97-AF65-F5344CB8AC3E}">
        <p14:creationId xmlns:p14="http://schemas.microsoft.com/office/powerpoint/2010/main" val="2851610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6705600"/>
          </a:xfrm>
        </p:spPr>
        <p:txBody>
          <a:bodyPr>
            <a:normAutofit fontScale="92500"/>
          </a:bodyPr>
          <a:lstStyle/>
          <a:p>
            <a:pPr marL="0" indent="0">
              <a:buNone/>
            </a:pPr>
            <a:r>
              <a:rPr lang="en-US" b="1" dirty="0"/>
              <a:t>Benefits of Transitioning to Cloud </a:t>
            </a:r>
            <a:r>
              <a:rPr lang="en-US" b="1" dirty="0" smtClean="0"/>
              <a:t>Computing</a:t>
            </a:r>
          </a:p>
          <a:p>
            <a:pPr algn="just" fontAlgn="base">
              <a:lnSpc>
                <a:spcPct val="150000"/>
              </a:lnSpc>
            </a:pPr>
            <a:r>
              <a:rPr lang="en-US" b="1" dirty="0"/>
              <a:t>High Availability </a:t>
            </a:r>
            <a:r>
              <a:rPr lang="en-US" dirty="0"/>
              <a:t/>
            </a:r>
            <a:br>
              <a:rPr lang="en-US" dirty="0"/>
            </a:br>
            <a:r>
              <a:rPr lang="en-US" dirty="0"/>
              <a:t>Infrastructure will be highly available in the Cloud with fewer outages experienced and less downtime. Applications will exist across a number of disparate Cloud Data </a:t>
            </a:r>
            <a:r>
              <a:rPr lang="en-US" dirty="0" smtClean="0"/>
              <a:t>Centers </a:t>
            </a:r>
            <a:r>
              <a:rPr lang="en-US" dirty="0"/>
              <a:t>and can auto recover or terminate and restart if performance drops enabling continued quality of services.</a:t>
            </a:r>
          </a:p>
          <a:p>
            <a:pPr algn="just" fontAlgn="base">
              <a:lnSpc>
                <a:spcPct val="150000"/>
              </a:lnSpc>
            </a:pPr>
            <a:r>
              <a:rPr lang="en-US" b="1" dirty="0"/>
              <a:t>Flexibility </a:t>
            </a:r>
            <a:r>
              <a:rPr lang="en-US" b="1" dirty="0" smtClean="0"/>
              <a:t>–</a:t>
            </a:r>
            <a:r>
              <a:rPr lang="en-US" dirty="0"/>
              <a:t/>
            </a:r>
            <a:br>
              <a:rPr lang="en-US" dirty="0"/>
            </a:br>
            <a:r>
              <a:rPr lang="en-US" dirty="0"/>
              <a:t>The </a:t>
            </a:r>
            <a:r>
              <a:rPr lang="en-US" dirty="0" smtClean="0"/>
              <a:t>enterprise </a:t>
            </a:r>
            <a:r>
              <a:rPr lang="en-US" dirty="0"/>
              <a:t>will have access to the full range of programming models, operating systems, databases and architecture with which they are familiar as well as new services available through the market place. The enterprise</a:t>
            </a:r>
            <a:r>
              <a:rPr lang="en-US" dirty="0" smtClean="0"/>
              <a:t> </a:t>
            </a:r>
            <a:r>
              <a:rPr lang="en-US" dirty="0"/>
              <a:t>will not be locked into infrastructure purchases and will have more freedom of choice.</a:t>
            </a:r>
          </a:p>
          <a:p>
            <a:endParaRPr lang="en-US" dirty="0"/>
          </a:p>
        </p:txBody>
      </p:sp>
    </p:spTree>
    <p:extLst>
      <p:ext uri="{BB962C8B-B14F-4D97-AF65-F5344CB8AC3E}">
        <p14:creationId xmlns:p14="http://schemas.microsoft.com/office/powerpoint/2010/main" val="1925710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algn="just" fontAlgn="base">
              <a:lnSpc>
                <a:spcPct val="150000"/>
              </a:lnSpc>
            </a:pPr>
            <a:r>
              <a:rPr lang="en-US" b="1" dirty="0"/>
              <a:t>Self Service Self Provisioning –</a:t>
            </a:r>
            <a:r>
              <a:rPr lang="en-US" dirty="0"/>
              <a:t/>
            </a:r>
            <a:br>
              <a:rPr lang="en-US" dirty="0"/>
            </a:br>
            <a:r>
              <a:rPr lang="en-US" dirty="0"/>
              <a:t>A Cloud environment will allow for greater adoption of self-service and provisioning, particularly in the research space. Graphical user interfaces and Cloud tools can be set-up to allow users to run their own workloads and have visibility of the costs and metrics </a:t>
            </a:r>
            <a:r>
              <a:rPr lang="en-US" dirty="0" smtClean="0"/>
              <a:t>associated.</a:t>
            </a:r>
            <a:endParaRPr lang="en-US" dirty="0"/>
          </a:p>
          <a:p>
            <a:pPr algn="just" fontAlgn="base">
              <a:lnSpc>
                <a:spcPct val="150000"/>
              </a:lnSpc>
            </a:pPr>
            <a:r>
              <a:rPr lang="en-US" b="1" dirty="0" smtClean="0"/>
              <a:t>Automation </a:t>
            </a:r>
            <a:r>
              <a:rPr lang="en-US" b="1" dirty="0"/>
              <a:t>and Ease of Management –</a:t>
            </a:r>
            <a:r>
              <a:rPr lang="en-US" dirty="0"/>
              <a:t/>
            </a:r>
            <a:br>
              <a:rPr lang="en-US" dirty="0"/>
            </a:br>
            <a:r>
              <a:rPr lang="en-US" dirty="0"/>
              <a:t>Platform and application automation will enable greater ease of management across patching, security, provisioning, testing, deployment and logging. These operational areas become integrated into the service that the University consumes allowing quicker deployment of services.</a:t>
            </a:r>
          </a:p>
        </p:txBody>
      </p:sp>
    </p:spTree>
    <p:extLst>
      <p:ext uri="{BB962C8B-B14F-4D97-AF65-F5344CB8AC3E}">
        <p14:creationId xmlns:p14="http://schemas.microsoft.com/office/powerpoint/2010/main" val="129337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fontAlgn="base">
              <a:lnSpc>
                <a:spcPct val="150000"/>
              </a:lnSpc>
            </a:pPr>
            <a:r>
              <a:rPr lang="en-US" b="1" dirty="0"/>
              <a:t>Scalability –</a:t>
            </a:r>
            <a:r>
              <a:rPr lang="en-US" dirty="0"/>
              <a:t/>
            </a:r>
            <a:br>
              <a:rPr lang="en-US" dirty="0"/>
            </a:br>
            <a:r>
              <a:rPr lang="en-US" dirty="0"/>
              <a:t>Movement of workloads to Cloud will allow the enterprise</a:t>
            </a:r>
            <a:r>
              <a:rPr lang="en-US" dirty="0" smtClean="0"/>
              <a:t> </a:t>
            </a:r>
            <a:r>
              <a:rPr lang="en-US" dirty="0"/>
              <a:t>to instantly scale up or down in line with </a:t>
            </a:r>
            <a:r>
              <a:rPr lang="en-US" dirty="0" smtClean="0"/>
              <a:t>employees demands</a:t>
            </a:r>
            <a:r>
              <a:rPr lang="en-US" dirty="0"/>
              <a:t>. This will allow the enterprise</a:t>
            </a:r>
            <a:r>
              <a:rPr lang="en-US" dirty="0" smtClean="0"/>
              <a:t> </a:t>
            </a:r>
            <a:r>
              <a:rPr lang="en-US" dirty="0"/>
              <a:t>to maintain quality services as it grows and accounts for volatile or seasonal application </a:t>
            </a:r>
            <a:r>
              <a:rPr lang="en-US" dirty="0" smtClean="0"/>
              <a:t>usage.</a:t>
            </a:r>
            <a:endParaRPr lang="en-US" dirty="0"/>
          </a:p>
          <a:p>
            <a:pPr algn="just" fontAlgn="base">
              <a:lnSpc>
                <a:spcPct val="150000"/>
              </a:lnSpc>
            </a:pPr>
            <a:r>
              <a:rPr lang="en-US" b="1" dirty="0"/>
              <a:t>Greater Security Controls –</a:t>
            </a:r>
            <a:r>
              <a:rPr lang="en-US" dirty="0"/>
              <a:t/>
            </a:r>
            <a:br>
              <a:rPr lang="en-US" dirty="0"/>
            </a:br>
            <a:r>
              <a:rPr lang="en-US" dirty="0"/>
              <a:t>Cloud environments keep track of all changes made through logging and can make use of the latest firewalls and security features to reduce the likelihood and impact of cyber attacks and internal mistakes.</a:t>
            </a:r>
          </a:p>
          <a:p>
            <a:endParaRPr lang="en-US" dirty="0"/>
          </a:p>
        </p:txBody>
      </p:sp>
    </p:spTree>
    <p:extLst>
      <p:ext uri="{BB962C8B-B14F-4D97-AF65-F5344CB8AC3E}">
        <p14:creationId xmlns:p14="http://schemas.microsoft.com/office/powerpoint/2010/main" val="130352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Use </a:t>
            </a:r>
            <a:r>
              <a:rPr lang="en-US" b="1" dirty="0"/>
              <a:t>of fully or partially outsourced it </a:t>
            </a:r>
            <a:r>
              <a:rPr lang="en-US" b="1" dirty="0" smtClean="0"/>
              <a:t>support</a:t>
            </a:r>
          </a:p>
          <a:p>
            <a:pPr marL="0" indent="0" algn="just">
              <a:buNone/>
            </a:pPr>
            <a:r>
              <a:rPr lang="en-US" b="1" dirty="0"/>
              <a:t>1. Lower operational and </a:t>
            </a:r>
            <a:r>
              <a:rPr lang="en-US" b="1" dirty="0" err="1"/>
              <a:t>labour</a:t>
            </a:r>
            <a:r>
              <a:rPr lang="en-US" b="1" dirty="0"/>
              <a:t> </a:t>
            </a:r>
            <a:r>
              <a:rPr lang="en-US" b="1" dirty="0" smtClean="0"/>
              <a:t>costs:</a:t>
            </a:r>
            <a:endParaRPr lang="en-US" b="1" dirty="0"/>
          </a:p>
          <a:p>
            <a:pPr algn="just"/>
            <a:r>
              <a:rPr lang="en-US" dirty="0"/>
              <a:t>It may seem to </a:t>
            </a:r>
            <a:r>
              <a:rPr lang="en-US" dirty="0" err="1"/>
              <a:t>to</a:t>
            </a:r>
            <a:r>
              <a:rPr lang="en-US" dirty="0"/>
              <a:t> be counter-intuitive but outsourcing your IT services can reduce overall costs. If this is executed properly you can reduce costs directly and indirectly through staff and investments in technology.</a:t>
            </a:r>
          </a:p>
          <a:p>
            <a:pPr marL="0" indent="0" algn="just">
              <a:buNone/>
            </a:pPr>
            <a:r>
              <a:rPr lang="en-US" b="1" dirty="0"/>
              <a:t>2. Increased </a:t>
            </a:r>
            <a:r>
              <a:rPr lang="en-US" b="1" dirty="0" smtClean="0"/>
              <a:t>expertise:</a:t>
            </a:r>
            <a:endParaRPr lang="en-US" b="1" dirty="0"/>
          </a:p>
          <a:p>
            <a:pPr algn="just"/>
            <a:r>
              <a:rPr lang="en-US" dirty="0"/>
              <a:t>Many service-based IT outsourcing partners have continuous training and development </a:t>
            </a:r>
            <a:r>
              <a:rPr lang="en-US" dirty="0" err="1"/>
              <a:t>programmes</a:t>
            </a:r>
            <a:r>
              <a:rPr lang="en-US" dirty="0"/>
              <a:t> that allow you to take advantage of additional skills you may not have internally. These could include; network, telephony, software support, and web development.</a:t>
            </a:r>
          </a:p>
          <a:p>
            <a:pPr marL="0" indent="0" algn="just">
              <a:buNone/>
            </a:pPr>
            <a:r>
              <a:rPr lang="en-US" b="1" dirty="0"/>
              <a:t>3. Improved business </a:t>
            </a:r>
            <a:r>
              <a:rPr lang="en-US" b="1" dirty="0" smtClean="0"/>
              <a:t>focus:</a:t>
            </a:r>
            <a:endParaRPr lang="en-US" b="1" dirty="0"/>
          </a:p>
          <a:p>
            <a:pPr algn="just"/>
            <a:r>
              <a:rPr lang="en-US" dirty="0" smtClean="0"/>
              <a:t>Organizations </a:t>
            </a:r>
            <a:r>
              <a:rPr lang="en-US" dirty="0"/>
              <a:t>that outsource their IT support, consultancy and system maintenance can focus management time on core business issues including business development and growth.</a:t>
            </a:r>
          </a:p>
          <a:p>
            <a:endParaRPr lang="en-US" dirty="0"/>
          </a:p>
        </p:txBody>
      </p:sp>
    </p:spTree>
    <p:extLst>
      <p:ext uri="{BB962C8B-B14F-4D97-AF65-F5344CB8AC3E}">
        <p14:creationId xmlns:p14="http://schemas.microsoft.com/office/powerpoint/2010/main" val="204673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lgn="just">
              <a:buNone/>
            </a:pPr>
            <a:r>
              <a:rPr lang="en-US" b="1" dirty="0"/>
              <a:t>4. Risk</a:t>
            </a:r>
          </a:p>
          <a:p>
            <a:pPr algn="just"/>
            <a:r>
              <a:rPr lang="en-US" dirty="0"/>
              <a:t>By </a:t>
            </a:r>
            <a:r>
              <a:rPr lang="en-US" dirty="0" smtClean="0"/>
              <a:t>utilizing </a:t>
            </a:r>
            <a:r>
              <a:rPr lang="en-US" dirty="0"/>
              <a:t>an outsourced</a:t>
            </a:r>
            <a:r>
              <a:rPr lang="en-US" u="sng" dirty="0"/>
              <a:t> </a:t>
            </a:r>
            <a:r>
              <a:rPr lang="en-US" dirty="0"/>
              <a:t>IT partner, businesses can reduce the risks associated with technology. Outsourced partners typically have industry certifications and standards that aren’t easily achieved inside a business that is not IT focused.</a:t>
            </a:r>
          </a:p>
          <a:p>
            <a:pPr marL="0" indent="0" algn="just">
              <a:buNone/>
            </a:pPr>
            <a:r>
              <a:rPr lang="en-US" b="1" dirty="0"/>
              <a:t>5. Expand resource</a:t>
            </a:r>
          </a:p>
          <a:p>
            <a:pPr algn="just"/>
            <a:r>
              <a:rPr lang="en-US" dirty="0"/>
              <a:t>IT support and outsourced technology partners predominantly have more resource available to provide support and consultancy. Rather than a small internal team, an outsourced IT partner could have 10 / 15+ consultants allowing you to expand and contract your support as the business dictates.</a:t>
            </a:r>
          </a:p>
          <a:p>
            <a:pPr marL="0" indent="0" algn="just">
              <a:buNone/>
            </a:pPr>
            <a:r>
              <a:rPr lang="en-US" b="1" dirty="0"/>
              <a:t>6. Efficiency</a:t>
            </a:r>
          </a:p>
          <a:p>
            <a:pPr algn="just"/>
            <a:r>
              <a:rPr lang="en-US" dirty="0"/>
              <a:t>Reduce the need for an internal resource to manage day to day IT issues and allow staff to focus on their real job. Your outsourced partner should be able to provide management services as well as transactional frontline services.</a:t>
            </a:r>
          </a:p>
          <a:p>
            <a:endParaRPr lang="en-US" dirty="0"/>
          </a:p>
        </p:txBody>
      </p:sp>
    </p:spTree>
    <p:extLst>
      <p:ext uri="{BB962C8B-B14F-4D97-AF65-F5344CB8AC3E}">
        <p14:creationId xmlns:p14="http://schemas.microsoft.com/office/powerpoint/2010/main" val="403800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lgn="just">
              <a:lnSpc>
                <a:spcPct val="150000"/>
              </a:lnSpc>
              <a:buNone/>
            </a:pPr>
            <a:r>
              <a:rPr lang="en-US" b="1" dirty="0"/>
              <a:t>7. Agility</a:t>
            </a:r>
          </a:p>
          <a:p>
            <a:pPr algn="just">
              <a:lnSpc>
                <a:spcPct val="150000"/>
              </a:lnSpc>
            </a:pPr>
            <a:r>
              <a:rPr lang="en-US" dirty="0"/>
              <a:t>A technology partner should be aware of current technology trends and what is available in the marketplace. Make use of the expertise and embrace new ideas and ways of working. Re-engineering systems and workflow, quickly and efficiently rather than the traditionally time-consuming process.</a:t>
            </a:r>
          </a:p>
          <a:p>
            <a:pPr marL="0" indent="0" algn="just">
              <a:lnSpc>
                <a:spcPct val="150000"/>
              </a:lnSpc>
              <a:buNone/>
            </a:pPr>
            <a:r>
              <a:rPr lang="en-US" b="1" dirty="0"/>
              <a:t>8. Compliance</a:t>
            </a:r>
          </a:p>
          <a:p>
            <a:pPr algn="just">
              <a:lnSpc>
                <a:spcPct val="150000"/>
              </a:lnSpc>
            </a:pPr>
            <a:r>
              <a:rPr lang="en-US" dirty="0"/>
              <a:t>Offload the burden of compliance to an experienced support provider. If chosen correctly they should be aware of Cyber Essentials and ISO standards around data and security management helping you keep tight control of your environment.</a:t>
            </a:r>
          </a:p>
          <a:p>
            <a:pPr marL="0" indent="0" algn="just">
              <a:lnSpc>
                <a:spcPct val="150000"/>
              </a:lnSpc>
              <a:buNone/>
            </a:pPr>
            <a:r>
              <a:rPr lang="en-US" b="1" dirty="0"/>
              <a:t>9. Improved response times</a:t>
            </a:r>
          </a:p>
          <a:p>
            <a:pPr algn="just">
              <a:lnSpc>
                <a:spcPct val="150000"/>
              </a:lnSpc>
            </a:pPr>
            <a:r>
              <a:rPr lang="en-US" dirty="0" smtClean="0"/>
              <a:t>Utilize </a:t>
            </a:r>
            <a:r>
              <a:rPr lang="en-US" dirty="0"/>
              <a:t>the providers IT helpdesk to improve support response times.</a:t>
            </a:r>
          </a:p>
          <a:p>
            <a:endParaRPr lang="en-US" dirty="0"/>
          </a:p>
        </p:txBody>
      </p:sp>
    </p:spTree>
    <p:extLst>
      <p:ext uri="{BB962C8B-B14F-4D97-AF65-F5344CB8AC3E}">
        <p14:creationId xmlns:p14="http://schemas.microsoft.com/office/powerpoint/2010/main" val="3212134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dirty="0"/>
              <a:t>Consider:</a:t>
            </a:r>
          </a:p>
          <a:p>
            <a:pPr algn="just"/>
            <a:r>
              <a:rPr lang="en-US" b="1" dirty="0"/>
              <a:t>Ecommerce mobile apps</a:t>
            </a:r>
            <a:r>
              <a:rPr lang="en-US" dirty="0"/>
              <a:t>. Apps offer customers continuous engagement with your brand and the chance for your customers to familiarize themselves with new and relevant purchasing opportunities.</a:t>
            </a:r>
          </a:p>
          <a:p>
            <a:pPr algn="just"/>
            <a:r>
              <a:rPr lang="en-US" b="1" dirty="0"/>
              <a:t>Location-based marketing. </a:t>
            </a:r>
            <a:r>
              <a:rPr lang="en-US" dirty="0"/>
              <a:t>Use your customers’ geographical whereabouts to market products relevant to their specific location.</a:t>
            </a:r>
          </a:p>
          <a:p>
            <a:pPr algn="just"/>
            <a:r>
              <a:rPr lang="en-US" b="1" dirty="0"/>
              <a:t>VR/AR guidance. </a:t>
            </a:r>
            <a:r>
              <a:rPr lang="en-US" dirty="0"/>
              <a:t>Integrating VR and AR technologies provides an immersive mobile shopping experience for your customers, connecting them with your brand in a deeper and more meaningful way.</a:t>
            </a:r>
          </a:p>
          <a:p>
            <a:pPr algn="just"/>
            <a:r>
              <a:rPr lang="en-US" b="1" dirty="0"/>
              <a:t>Internet of Things (</a:t>
            </a:r>
            <a:r>
              <a:rPr lang="en-US" b="1" dirty="0" err="1"/>
              <a:t>IoT</a:t>
            </a:r>
            <a:r>
              <a:rPr lang="en-US" b="1" dirty="0"/>
              <a:t>). </a:t>
            </a:r>
            <a:r>
              <a:rPr lang="en-US" dirty="0"/>
              <a:t>The </a:t>
            </a:r>
            <a:r>
              <a:rPr lang="en-US" dirty="0" err="1"/>
              <a:t>IoT</a:t>
            </a:r>
            <a:r>
              <a:rPr lang="en-US" dirty="0"/>
              <a:t> stems from the desire to better understand consumer trends across a range of connected devices. The scope it provides for delivering personalized mobile shopping experiences to your customers is almost limitless.</a:t>
            </a:r>
          </a:p>
          <a:p>
            <a:endParaRPr lang="en-US" dirty="0"/>
          </a:p>
        </p:txBody>
      </p:sp>
    </p:spTree>
    <p:extLst>
      <p:ext uri="{BB962C8B-B14F-4D97-AF65-F5344CB8AC3E}">
        <p14:creationId xmlns:p14="http://schemas.microsoft.com/office/powerpoint/2010/main" val="261168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a:t>4. The rise of conversational marketing</a:t>
            </a:r>
          </a:p>
          <a:p>
            <a:pPr algn="just">
              <a:lnSpc>
                <a:spcPct val="150000"/>
              </a:lnSpc>
            </a:pPr>
            <a:r>
              <a:rPr lang="en-US" dirty="0"/>
              <a:t>Traditional marketing channels flow only in one direction. </a:t>
            </a:r>
            <a:endParaRPr lang="en-US" dirty="0" smtClean="0"/>
          </a:p>
          <a:p>
            <a:pPr algn="just">
              <a:lnSpc>
                <a:spcPct val="150000"/>
              </a:lnSpc>
            </a:pPr>
            <a:r>
              <a:rPr lang="en-US" dirty="0" smtClean="0"/>
              <a:t>The </a:t>
            </a:r>
            <a:r>
              <a:rPr lang="en-US" dirty="0"/>
              <a:t>new concept of conversational marketing has opened up two-way communication, creating numerous opportunities for ecommerce success.</a:t>
            </a:r>
          </a:p>
          <a:p>
            <a:pPr algn="just">
              <a:lnSpc>
                <a:spcPct val="150000"/>
              </a:lnSpc>
            </a:pPr>
            <a:r>
              <a:rPr lang="en-US" dirty="0"/>
              <a:t>Getting information directly from customers makes more sense than attempting to predict it. </a:t>
            </a:r>
            <a:endParaRPr lang="en-US" dirty="0" smtClean="0"/>
          </a:p>
          <a:p>
            <a:pPr algn="just">
              <a:lnSpc>
                <a:spcPct val="150000"/>
              </a:lnSpc>
            </a:pPr>
            <a:r>
              <a:rPr lang="en-US" dirty="0" smtClean="0"/>
              <a:t>You </a:t>
            </a:r>
            <a:r>
              <a:rPr lang="en-US" dirty="0"/>
              <a:t>can establish a personalized, real-time, one-on-one conversation on the back of this, safe in the knowledge you truly understand your customers’ needs.</a:t>
            </a:r>
          </a:p>
        </p:txBody>
      </p:sp>
    </p:spTree>
    <p:extLst>
      <p:ext uri="{BB962C8B-B14F-4D97-AF65-F5344CB8AC3E}">
        <p14:creationId xmlns:p14="http://schemas.microsoft.com/office/powerpoint/2010/main" val="246813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406</TotalTime>
  <Words>3352</Words>
  <Application>Microsoft Office PowerPoint</Application>
  <PresentationFormat>On-screen Show (4:3)</PresentationFormat>
  <Paragraphs>393</Paragraphs>
  <Slides>78</Slides>
  <Notes>0</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Equity</vt:lpstr>
      <vt:lpstr>Module - 4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dc:creator>
  <cp:lastModifiedBy>SAM</cp:lastModifiedBy>
  <cp:revision>192</cp:revision>
  <dcterms:created xsi:type="dcterms:W3CDTF">2006-08-16T00:00:00Z</dcterms:created>
  <dcterms:modified xsi:type="dcterms:W3CDTF">2021-05-07T16:57:56Z</dcterms:modified>
</cp:coreProperties>
</file>