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73" r:id="rId15"/>
    <p:sldId id="274" r:id="rId16"/>
    <p:sldId id="275" r:id="rId17"/>
    <p:sldId id="268" r:id="rId18"/>
    <p:sldId id="269" r:id="rId19"/>
    <p:sldId id="270" r:id="rId20"/>
    <p:sldId id="271"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96" r:id="rId35"/>
    <p:sldId id="290" r:id="rId36"/>
    <p:sldId id="291" r:id="rId37"/>
    <p:sldId id="295" r:id="rId38"/>
    <p:sldId id="292" r:id="rId39"/>
    <p:sldId id="297" r:id="rId40"/>
    <p:sldId id="293" r:id="rId41"/>
    <p:sldId id="288" r:id="rId42"/>
    <p:sldId id="298" r:id="rId43"/>
    <p:sldId id="299" r:id="rId44"/>
    <p:sldId id="300" r:id="rId45"/>
    <p:sldId id="301" r:id="rId46"/>
    <p:sldId id="304" r:id="rId47"/>
    <p:sldId id="302" r:id="rId48"/>
    <p:sldId id="305" r:id="rId49"/>
    <p:sldId id="311" r:id="rId50"/>
    <p:sldId id="306" r:id="rId51"/>
    <p:sldId id="303" r:id="rId52"/>
    <p:sldId id="307" r:id="rId53"/>
    <p:sldId id="312" r:id="rId54"/>
    <p:sldId id="313" r:id="rId55"/>
    <p:sldId id="310" r:id="rId56"/>
    <p:sldId id="309" r:id="rId57"/>
    <p:sldId id="314" r:id="rId58"/>
    <p:sldId id="308" r:id="rId59"/>
    <p:sldId id="315" r:id="rId60"/>
    <p:sldId id="316" r:id="rId61"/>
    <p:sldId id="325" r:id="rId62"/>
    <p:sldId id="317" r:id="rId63"/>
    <p:sldId id="318" r:id="rId64"/>
    <p:sldId id="319" r:id="rId65"/>
    <p:sldId id="320" r:id="rId66"/>
    <p:sldId id="321" r:id="rId67"/>
    <p:sldId id="323" r:id="rId68"/>
    <p:sldId id="324" r:id="rId69"/>
    <p:sldId id="327" r:id="rId70"/>
    <p:sldId id="328" r:id="rId71"/>
    <p:sldId id="326" r:id="rId72"/>
    <p:sldId id="329" r:id="rId73"/>
    <p:sldId id="330" r:id="rId74"/>
    <p:sldId id="331" r:id="rId75"/>
    <p:sldId id="332" r:id="rId76"/>
    <p:sldId id="333" r:id="rId77"/>
    <p:sldId id="334" r:id="rId78"/>
    <p:sldId id="335" r:id="rId79"/>
    <p:sldId id="341" r:id="rId80"/>
    <p:sldId id="342" r:id="rId81"/>
    <p:sldId id="336" r:id="rId82"/>
    <p:sldId id="343" r:id="rId83"/>
    <p:sldId id="345" r:id="rId84"/>
    <p:sldId id="337" r:id="rId85"/>
    <p:sldId id="339" r:id="rId86"/>
    <p:sldId id="340" r:id="rId87"/>
    <p:sldId id="338" r:id="rId88"/>
    <p:sldId id="344" r:id="rId89"/>
    <p:sldId id="346" r:id="rId90"/>
    <p:sldId id="347" r:id="rId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9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E30F6E3-6370-4EFD-8426-27ACEBF313F5}" type="datetimeFigureOut">
              <a:rPr lang="en-IN" smtClean="0"/>
              <a:t>06/09/2020</a:t>
            </a:fld>
            <a:endParaRPr lang="en-IN"/>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IN"/>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8B811FC-94E7-447F-B74C-1FAA12F4EAF1}" type="slidenum">
              <a:rPr lang="en-IN" smtClean="0"/>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E30F6E3-6370-4EFD-8426-27ACEBF313F5}" type="datetimeFigureOut">
              <a:rPr lang="en-IN" smtClean="0"/>
              <a:t>06/09/2020</a:t>
            </a:fld>
            <a:endParaRPr lang="en-IN"/>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IN"/>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8B811FC-94E7-447F-B74C-1FAA12F4EAF1}"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E30F6E3-6370-4EFD-8426-27ACEBF313F5}" type="datetimeFigureOut">
              <a:rPr lang="en-IN" smtClean="0"/>
              <a:t>06/09/2020</a:t>
            </a:fld>
            <a:endParaRPr lang="en-IN"/>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IN"/>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8B811FC-94E7-447F-B74C-1FAA12F4EAF1}" type="slidenum">
              <a:rPr lang="en-IN" smtClean="0"/>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E30F6E3-6370-4EFD-8426-27ACEBF313F5}" type="datetimeFigureOut">
              <a:rPr lang="en-IN" smtClean="0"/>
              <a:t>06/09/2020</a:t>
            </a:fld>
            <a:endParaRPr lang="en-IN"/>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IN"/>
          </a:p>
        </p:txBody>
      </p:sp>
      <p:sp>
        <p:nvSpPr>
          <p:cNvPr id="4" name="Slide Number Placeholder 3"/>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68B811FC-94E7-447F-B74C-1FAA12F4EAF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E30F6E3-6370-4EFD-8426-27ACEBF313F5}" type="datetimeFigureOut">
              <a:rPr lang="en-IN" smtClean="0"/>
              <a:t>06/09/2020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68B811FC-94E7-447F-B74C-1FAA12F4EAF1}" type="slidenum">
              <a:rPr lang="en-IN" smtClean="0"/>
              <a:t>‹#›</a:t>
            </a:fld>
            <a:endParaRPr lang="en-IN"/>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E30F6E3-6370-4EFD-8426-27ACEBF313F5}" type="datetimeFigureOut">
              <a:rPr lang="en-IN" smtClean="0"/>
              <a:t>06/09/2020</a:t>
            </a:fld>
            <a:endParaRPr lang="en-IN"/>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IN"/>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8B811FC-94E7-447F-B74C-1FAA12F4EAF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s://www.hindustantimes.com/books/essay-on-kaala-a-film-on-racism-against-black-people-in-india/story-RhMGFmD5LtQyoInJdtSaXP.html" TargetMode="External"/><Relationship Id="rId2" Type="http://schemas.openxmlformats.org/officeDocument/2006/relationships/hyperlink" Target="https://www.bbc.co.uk/bitesize/guides/z9fx39q/revision/1" TargetMode="External"/><Relationship Id="rId1" Type="http://schemas.openxmlformats.org/officeDocument/2006/relationships/slideLayout" Target="../slideLayouts/slideLayout2.xml"/><Relationship Id="rId4" Type="http://schemas.openxmlformats.org/officeDocument/2006/relationships/hyperlink" Target="https://feminisminindia.com/2020/06/15/brown-racists-internalised-racis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scroll.in/article/932660/in-charts-indias-newsrooms-are-dominated-by-the-upper-castes-and-that-reflects-what-media-covers" TargetMode="External"/><Relationship Id="rId2" Type="http://schemas.openxmlformats.org/officeDocument/2006/relationships/hyperlink" Target="https://tribal.nic.in/DivisionsFiles/tribalFaces.pdf" TargetMode="External"/><Relationship Id="rId1" Type="http://schemas.openxmlformats.org/officeDocument/2006/relationships/slideLayout" Target="../slideLayouts/slideLayout2.xml"/><Relationship Id="rId4" Type="http://schemas.openxmlformats.org/officeDocument/2006/relationships/hyperlink" Target="https://www.hindustantimes.com/columns/social-media-has-reshaped-caste-mobilisation/story-Hw1GIDJdCyZEWdliySowpJ.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15816" y="533400"/>
            <a:ext cx="5556452" cy="2868168"/>
          </a:xfrm>
        </p:spPr>
        <p:txBody>
          <a:bodyPr/>
          <a:lstStyle/>
          <a:p>
            <a:pPr algn="ctr"/>
            <a:r>
              <a:rPr lang="en-IN" sz="6600" dirty="0" smtClean="0">
                <a:latin typeface="Algerian" pitchFamily="82" charset="0"/>
              </a:rPr>
              <a:t>Media &amp; Identity</a:t>
            </a:r>
            <a:endParaRPr lang="en-IN" sz="6600" dirty="0">
              <a:latin typeface="Algerian" pitchFamily="82" charset="0"/>
            </a:endParaRPr>
          </a:p>
        </p:txBody>
      </p:sp>
      <p:sp>
        <p:nvSpPr>
          <p:cNvPr id="3" name="Subtitle 2"/>
          <p:cNvSpPr>
            <a:spLocks noGrp="1"/>
          </p:cNvSpPr>
          <p:nvPr>
            <p:ph type="subTitle" idx="1"/>
          </p:nvPr>
        </p:nvSpPr>
        <p:spPr/>
        <p:txBody>
          <a:bodyPr/>
          <a:lstStyle/>
          <a:p>
            <a:r>
              <a:rPr lang="en-IN" dirty="0" smtClean="0"/>
              <a:t>Presented by</a:t>
            </a:r>
          </a:p>
          <a:p>
            <a:r>
              <a:rPr lang="en-IN" dirty="0" smtClean="0"/>
              <a:t> Deepak Kumar Tiwari</a:t>
            </a:r>
            <a:endParaRPr lang="en-IN" dirty="0"/>
          </a:p>
        </p:txBody>
      </p:sp>
    </p:spTree>
    <p:extLst>
      <p:ext uri="{BB962C8B-B14F-4D97-AF65-F5344CB8AC3E}">
        <p14:creationId xmlns:p14="http://schemas.microsoft.com/office/powerpoint/2010/main" val="4364887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u="sng" dirty="0"/>
              <a:t>The first wave (1830’s – early 1900’s</a:t>
            </a:r>
            <a:r>
              <a:rPr lang="en-US" sz="2000" u="sng" dirty="0" smtClean="0"/>
              <a:t>)</a:t>
            </a:r>
            <a:r>
              <a:rPr lang="en-US" sz="2000" dirty="0"/>
              <a:t/>
            </a:r>
            <a:br>
              <a:rPr lang="en-US" sz="2000" dirty="0"/>
            </a:br>
            <a:endParaRPr lang="en-IN" sz="2000" dirty="0"/>
          </a:p>
        </p:txBody>
      </p:sp>
      <p:sp>
        <p:nvSpPr>
          <p:cNvPr id="3" name="Content Placeholder 2"/>
          <p:cNvSpPr>
            <a:spLocks noGrp="1"/>
          </p:cNvSpPr>
          <p:nvPr>
            <p:ph idx="1"/>
          </p:nvPr>
        </p:nvSpPr>
        <p:spPr/>
        <p:txBody>
          <a:bodyPr/>
          <a:lstStyle/>
          <a:p>
            <a:r>
              <a:rPr lang="en-US" sz="2800" dirty="0"/>
              <a:t>Women’s fight for equal contract and property </a:t>
            </a:r>
            <a:r>
              <a:rPr lang="en-US" sz="2800" dirty="0" smtClean="0"/>
              <a:t>rights</a:t>
            </a:r>
          </a:p>
          <a:p>
            <a:pPr marL="0" indent="0">
              <a:buNone/>
            </a:pPr>
            <a:endParaRPr lang="en-US" sz="2800" dirty="0" smtClean="0"/>
          </a:p>
          <a:p>
            <a:r>
              <a:rPr lang="en-US" sz="2800" dirty="0" smtClean="0"/>
              <a:t>Right to Vote</a:t>
            </a:r>
          </a:p>
          <a:p>
            <a:pPr marL="0" indent="0">
              <a:buNone/>
            </a:pPr>
            <a:endParaRPr lang="en-US" sz="2800" dirty="0" smtClean="0"/>
          </a:p>
          <a:p>
            <a:r>
              <a:rPr lang="en-US" sz="2800" dirty="0" smtClean="0"/>
              <a:t>Their </a:t>
            </a:r>
            <a:r>
              <a:rPr lang="en-US" dirty="0"/>
              <a:t>political agenda expanded to issues concerning sexual, reproductive and economic matters</a:t>
            </a:r>
            <a:r>
              <a:rPr lang="en-US" dirty="0" smtClean="0"/>
              <a:t>.</a:t>
            </a:r>
          </a:p>
          <a:p>
            <a:pPr marL="0" indent="0">
              <a:buNone/>
            </a:pPr>
            <a:endParaRPr lang="en-IN" dirty="0"/>
          </a:p>
        </p:txBody>
      </p:sp>
    </p:spTree>
    <p:extLst>
      <p:ext uri="{BB962C8B-B14F-4D97-AF65-F5344CB8AC3E}">
        <p14:creationId xmlns:p14="http://schemas.microsoft.com/office/powerpoint/2010/main" val="2478185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20040"/>
            <a:ext cx="7444680" cy="1143000"/>
          </a:xfrm>
        </p:spPr>
        <p:txBody>
          <a:bodyPr>
            <a:normAutofit fontScale="90000"/>
          </a:bodyPr>
          <a:lstStyle/>
          <a:p>
            <a:r>
              <a:rPr lang="en-US" u="sng" dirty="0"/>
              <a:t>The second wave (1960’s 1980’s):</a:t>
            </a:r>
            <a:endParaRPr lang="en-IN" dirty="0"/>
          </a:p>
        </p:txBody>
      </p:sp>
      <p:sp>
        <p:nvSpPr>
          <p:cNvPr id="3" name="Content Placeholder 2"/>
          <p:cNvSpPr>
            <a:spLocks noGrp="1"/>
          </p:cNvSpPr>
          <p:nvPr>
            <p:ph idx="1"/>
          </p:nvPr>
        </p:nvSpPr>
        <p:spPr/>
        <p:txBody>
          <a:bodyPr/>
          <a:lstStyle/>
          <a:p>
            <a:r>
              <a:rPr lang="en-US" dirty="0"/>
              <a:t>T</a:t>
            </a:r>
            <a:r>
              <a:rPr lang="en-US" dirty="0" smtClean="0"/>
              <a:t>he </a:t>
            </a:r>
            <a:r>
              <a:rPr lang="en-US" dirty="0"/>
              <a:t>second wave of feminism focused on the workplace, sexuality, family and reproductive rights. </a:t>
            </a:r>
            <a:endParaRPr lang="en-US" dirty="0" smtClean="0"/>
          </a:p>
          <a:p>
            <a:endParaRPr lang="en-US" dirty="0"/>
          </a:p>
          <a:p>
            <a:endParaRPr lang="en-US" dirty="0" smtClean="0"/>
          </a:p>
          <a:p>
            <a:endParaRPr lang="en-US" dirty="0"/>
          </a:p>
          <a:p>
            <a:endParaRPr lang="en-IN" dirty="0"/>
          </a:p>
        </p:txBody>
      </p:sp>
    </p:spTree>
    <p:extLst>
      <p:ext uri="{BB962C8B-B14F-4D97-AF65-F5344CB8AC3E}">
        <p14:creationId xmlns:p14="http://schemas.microsoft.com/office/powerpoint/2010/main" val="10325154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The third wave (1990’s – early 2000’s):</a:t>
            </a:r>
            <a:endParaRPr lang="en-IN" dirty="0"/>
          </a:p>
        </p:txBody>
      </p:sp>
      <p:sp>
        <p:nvSpPr>
          <p:cNvPr id="3" name="Content Placeholder 2"/>
          <p:cNvSpPr>
            <a:spLocks noGrp="1"/>
          </p:cNvSpPr>
          <p:nvPr>
            <p:ph idx="1"/>
          </p:nvPr>
        </p:nvSpPr>
        <p:spPr/>
        <p:txBody>
          <a:bodyPr>
            <a:normAutofit/>
          </a:bodyPr>
          <a:lstStyle/>
          <a:p>
            <a:r>
              <a:rPr lang="en-IN" dirty="0" smtClean="0"/>
              <a:t>The movement got further subdivided-</a:t>
            </a:r>
          </a:p>
          <a:p>
            <a:pPr marL="514350" indent="-514350">
              <a:buAutoNum type="arabicParenR"/>
            </a:pPr>
            <a:r>
              <a:rPr lang="en-IN" b="1" dirty="0" smtClean="0"/>
              <a:t>Radical feminism- </a:t>
            </a:r>
            <a:r>
              <a:rPr lang="en-IN" sz="2000" dirty="0" smtClean="0"/>
              <a:t>Eliminate the concept of Gender, </a:t>
            </a:r>
            <a:r>
              <a:rPr lang="en-US" sz="2000" dirty="0" smtClean="0"/>
              <a:t>finding </a:t>
            </a:r>
            <a:r>
              <a:rPr lang="en-US" sz="2000" dirty="0"/>
              <a:t>technology that will allow babies to be grown outside of a woman's </a:t>
            </a:r>
            <a:r>
              <a:rPr lang="en-US" sz="2000" dirty="0" smtClean="0"/>
              <a:t>body, </a:t>
            </a:r>
            <a:r>
              <a:rPr lang="en-US" sz="2000" dirty="0"/>
              <a:t>traditional family structure should be </a:t>
            </a:r>
            <a:r>
              <a:rPr lang="en-US" sz="2000" dirty="0" smtClean="0"/>
              <a:t>rejected</a:t>
            </a:r>
          </a:p>
          <a:p>
            <a:pPr marL="514350" indent="-514350">
              <a:buAutoNum type="arabicParenR"/>
            </a:pPr>
            <a:r>
              <a:rPr lang="en-US" sz="2400" b="1" dirty="0" smtClean="0"/>
              <a:t>Socialist Feminism- </a:t>
            </a:r>
            <a:r>
              <a:rPr lang="en-US" sz="1600" i="1" dirty="0"/>
              <a:t>Socialist feminism calls for an end to </a:t>
            </a:r>
            <a:r>
              <a:rPr lang="en-US" sz="1600" i="1" dirty="0" smtClean="0"/>
              <a:t>capitalism, </a:t>
            </a:r>
            <a:r>
              <a:rPr lang="en-US" sz="1600" dirty="0"/>
              <a:t>men are more willing to share their power and money with other men, which means that women are continually given fewer opportunities and resources. This keeps women under the control of men</a:t>
            </a:r>
            <a:r>
              <a:rPr lang="en-US" sz="1600" dirty="0" smtClean="0"/>
              <a:t>.</a:t>
            </a:r>
          </a:p>
          <a:p>
            <a:pPr marL="514350" indent="-514350">
              <a:buFont typeface="Wingdings 2"/>
              <a:buAutoNum type="arabicParenR"/>
            </a:pPr>
            <a:r>
              <a:rPr lang="en-IN" sz="2400" b="1" dirty="0"/>
              <a:t>Cultural </a:t>
            </a:r>
            <a:r>
              <a:rPr lang="en-IN" sz="2400" b="1" dirty="0" smtClean="0"/>
              <a:t>Feminism- </a:t>
            </a:r>
            <a:r>
              <a:rPr lang="en-US" sz="2400" dirty="0"/>
              <a:t> </a:t>
            </a:r>
            <a:r>
              <a:rPr lang="en-US" sz="1600" dirty="0"/>
              <a:t>Cultural feminism is a movement that points out how modern society is hurt by encouraging masculine behavior, but society would benefit by encouraging feminine behavior instead.</a:t>
            </a:r>
            <a:endParaRPr lang="en-IN" sz="1600" b="1" dirty="0"/>
          </a:p>
          <a:p>
            <a:pPr marL="514350" indent="-514350">
              <a:buAutoNum type="arabicParenR"/>
            </a:pPr>
            <a:endParaRPr lang="en-US" sz="1600" dirty="0" smtClean="0"/>
          </a:p>
        </p:txBody>
      </p:sp>
    </p:spTree>
    <p:extLst>
      <p:ext uri="{BB962C8B-B14F-4D97-AF65-F5344CB8AC3E}">
        <p14:creationId xmlns:p14="http://schemas.microsoft.com/office/powerpoint/2010/main" val="32631388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fourth Wave</a:t>
            </a:r>
            <a:endParaRPr lang="en-IN" dirty="0"/>
          </a:p>
        </p:txBody>
      </p:sp>
      <p:sp>
        <p:nvSpPr>
          <p:cNvPr id="3" name="Content Placeholder 2"/>
          <p:cNvSpPr>
            <a:spLocks noGrp="1"/>
          </p:cNvSpPr>
          <p:nvPr>
            <p:ph idx="1"/>
          </p:nvPr>
        </p:nvSpPr>
        <p:spPr/>
        <p:txBody>
          <a:bodyPr/>
          <a:lstStyle/>
          <a:p>
            <a:r>
              <a:rPr lang="en-US" dirty="0" smtClean="0"/>
              <a:t>#</a:t>
            </a:r>
            <a:r>
              <a:rPr lang="en-US" dirty="0" err="1" smtClean="0"/>
              <a:t>metoo</a:t>
            </a:r>
            <a:endParaRPr lang="en-US" dirty="0" smtClean="0"/>
          </a:p>
          <a:p>
            <a:r>
              <a:rPr lang="en-US" dirty="0" smtClean="0"/>
              <a:t>The </a:t>
            </a:r>
            <a:r>
              <a:rPr lang="en-US" dirty="0"/>
              <a:t>demand for equality, rights, equal pay is brought to the public eye at record highs- highlighted by marches across the country, social media </a:t>
            </a:r>
            <a:r>
              <a:rPr lang="en-US" dirty="0" smtClean="0"/>
              <a:t>campaigns.</a:t>
            </a:r>
          </a:p>
          <a:p>
            <a:endParaRPr lang="en-US" dirty="0"/>
          </a:p>
          <a:p>
            <a:r>
              <a:rPr lang="en-US" dirty="0"/>
              <a:t>H</a:t>
            </a:r>
            <a:r>
              <a:rPr lang="en-US" dirty="0" smtClean="0"/>
              <a:t>igh-profile </a:t>
            </a:r>
            <a:r>
              <a:rPr lang="en-US" dirty="0"/>
              <a:t>women taking a strong stance</a:t>
            </a:r>
            <a:r>
              <a:rPr lang="en-US" dirty="0" smtClean="0"/>
              <a:t>. Example-PM of </a:t>
            </a:r>
            <a:r>
              <a:rPr lang="en-US" dirty="0" err="1" smtClean="0"/>
              <a:t>NewZeland</a:t>
            </a:r>
            <a:endParaRPr lang="en-US" dirty="0" smtClean="0"/>
          </a:p>
          <a:p>
            <a:endParaRPr lang="en-IN" dirty="0"/>
          </a:p>
        </p:txBody>
      </p:sp>
    </p:spTree>
    <p:extLst>
      <p:ext uri="{BB962C8B-B14F-4D97-AF65-F5344CB8AC3E}">
        <p14:creationId xmlns:p14="http://schemas.microsoft.com/office/powerpoint/2010/main" val="1828946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dirty="0" err="1" smtClean="0"/>
              <a:t>medIA</a:t>
            </a:r>
            <a:r>
              <a:rPr lang="en-IN" dirty="0" smtClean="0"/>
              <a:t> Defining Women</a:t>
            </a:r>
            <a:endParaRPr lang="en-IN" dirty="0"/>
          </a:p>
        </p:txBody>
      </p:sp>
      <p:sp>
        <p:nvSpPr>
          <p:cNvPr id="3" name="Content Placeholder 2"/>
          <p:cNvSpPr>
            <a:spLocks noGrp="1"/>
          </p:cNvSpPr>
          <p:nvPr>
            <p:ph idx="1"/>
          </p:nvPr>
        </p:nvSpPr>
        <p:spPr/>
        <p:txBody>
          <a:bodyPr/>
          <a:lstStyle/>
          <a:p>
            <a:r>
              <a:rPr lang="en-IN" dirty="0" smtClean="0"/>
              <a:t>What they should wear</a:t>
            </a:r>
          </a:p>
          <a:p>
            <a:r>
              <a:rPr lang="en-IN" dirty="0" smtClean="0"/>
              <a:t>How should women behave</a:t>
            </a:r>
          </a:p>
          <a:p>
            <a:r>
              <a:rPr lang="en-IN" dirty="0" smtClean="0"/>
              <a:t>Women are hot, sexy, bomb, glamorous, petite and what not….</a:t>
            </a:r>
          </a:p>
          <a:p>
            <a:r>
              <a:rPr lang="en-IN" dirty="0" smtClean="0"/>
              <a:t>Girls are cute, vulnerable, sweet</a:t>
            </a:r>
          </a:p>
          <a:p>
            <a:r>
              <a:rPr lang="en-IN" dirty="0" smtClean="0"/>
              <a:t>If not married, then there is some problem</a:t>
            </a:r>
          </a:p>
          <a:p>
            <a:r>
              <a:rPr lang="en-IN" dirty="0" smtClean="0"/>
              <a:t>A woman cant bear another woman, they are too jealous</a:t>
            </a:r>
          </a:p>
          <a:p>
            <a:r>
              <a:rPr lang="en-IN" dirty="0" smtClean="0"/>
              <a:t>Women dress up and do make up to get attention from men</a:t>
            </a:r>
            <a:endParaRPr lang="en-IN" dirty="0"/>
          </a:p>
        </p:txBody>
      </p:sp>
    </p:spTree>
    <p:extLst>
      <p:ext uri="{BB962C8B-B14F-4D97-AF65-F5344CB8AC3E}">
        <p14:creationId xmlns:p14="http://schemas.microsoft.com/office/powerpoint/2010/main" val="1617864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a:t>medIA</a:t>
            </a:r>
            <a:r>
              <a:rPr lang="en-IN" dirty="0"/>
              <a:t> Defining Women</a:t>
            </a:r>
          </a:p>
        </p:txBody>
      </p:sp>
      <p:sp>
        <p:nvSpPr>
          <p:cNvPr id="3" name="Content Placeholder 2"/>
          <p:cNvSpPr>
            <a:spLocks noGrp="1"/>
          </p:cNvSpPr>
          <p:nvPr>
            <p:ph idx="1"/>
          </p:nvPr>
        </p:nvSpPr>
        <p:spPr/>
        <p:txBody>
          <a:bodyPr/>
          <a:lstStyle/>
          <a:p>
            <a:r>
              <a:rPr lang="en-IN" dirty="0" smtClean="0"/>
              <a:t>No means Yes</a:t>
            </a:r>
          </a:p>
          <a:p>
            <a:r>
              <a:rPr lang="en-IN" dirty="0" err="1" smtClean="0"/>
              <a:t>Tota</a:t>
            </a:r>
            <a:r>
              <a:rPr lang="en-IN" dirty="0" smtClean="0"/>
              <a:t>, </a:t>
            </a:r>
            <a:r>
              <a:rPr lang="en-IN" dirty="0" err="1" smtClean="0"/>
              <a:t>Maal</a:t>
            </a:r>
            <a:r>
              <a:rPr lang="en-IN" dirty="0" smtClean="0"/>
              <a:t>, </a:t>
            </a:r>
            <a:r>
              <a:rPr lang="en-IN" dirty="0" err="1" smtClean="0"/>
              <a:t>Patakha</a:t>
            </a:r>
            <a:r>
              <a:rPr lang="en-IN" dirty="0" smtClean="0"/>
              <a:t>, Item, </a:t>
            </a:r>
            <a:r>
              <a:rPr lang="en-IN" dirty="0" err="1" smtClean="0"/>
              <a:t>Tavka</a:t>
            </a:r>
            <a:r>
              <a:rPr lang="en-IN" dirty="0" smtClean="0"/>
              <a:t>, Chavi</a:t>
            </a:r>
          </a:p>
          <a:p>
            <a:r>
              <a:rPr lang="en-IN" dirty="0" err="1" smtClean="0"/>
              <a:t>Saas</a:t>
            </a:r>
            <a:r>
              <a:rPr lang="en-IN" dirty="0" smtClean="0"/>
              <a:t>- </a:t>
            </a:r>
            <a:r>
              <a:rPr lang="en-IN" dirty="0" err="1" smtClean="0"/>
              <a:t>Bahu</a:t>
            </a:r>
            <a:r>
              <a:rPr lang="en-IN" dirty="0" smtClean="0"/>
              <a:t>- </a:t>
            </a:r>
            <a:r>
              <a:rPr lang="en-IN" dirty="0" err="1" smtClean="0"/>
              <a:t>Saazish</a:t>
            </a:r>
            <a:endParaRPr lang="en-IN" dirty="0" smtClean="0"/>
          </a:p>
          <a:p>
            <a:r>
              <a:rPr lang="en-IN" dirty="0" smtClean="0"/>
              <a:t>Anything else do you recall???</a:t>
            </a:r>
            <a:endParaRPr lang="en-IN" dirty="0"/>
          </a:p>
        </p:txBody>
      </p:sp>
    </p:spTree>
    <p:extLst>
      <p:ext uri="{BB962C8B-B14F-4D97-AF65-F5344CB8AC3E}">
        <p14:creationId xmlns:p14="http://schemas.microsoft.com/office/powerpoint/2010/main" val="214363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620688"/>
            <a:ext cx="7876446" cy="5547530"/>
          </a:xfrm>
        </p:spPr>
      </p:pic>
    </p:spTree>
    <p:extLst>
      <p:ext uri="{BB962C8B-B14F-4D97-AF65-F5344CB8AC3E}">
        <p14:creationId xmlns:p14="http://schemas.microsoft.com/office/powerpoint/2010/main" val="4114185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76712"/>
          </a:xfrm>
        </p:spPr>
        <p:txBody>
          <a:bodyPr/>
          <a:lstStyle/>
          <a:p>
            <a:pPr algn="ctr"/>
            <a:r>
              <a:rPr lang="en-IN" dirty="0" smtClean="0"/>
              <a:t>Feminism-India- Campaigns </a:t>
            </a:r>
            <a:endParaRPr lang="en-IN" dirty="0"/>
          </a:p>
        </p:txBody>
      </p:sp>
      <p:sp>
        <p:nvSpPr>
          <p:cNvPr id="3" name="Content Placeholder 2"/>
          <p:cNvSpPr>
            <a:spLocks noGrp="1"/>
          </p:cNvSpPr>
          <p:nvPr>
            <p:ph idx="1"/>
          </p:nvPr>
        </p:nvSpPr>
        <p:spPr>
          <a:xfrm>
            <a:off x="457200" y="1609416"/>
            <a:ext cx="7239000" cy="1463844"/>
          </a:xfrm>
        </p:spPr>
        <p:txBody>
          <a:bodyPr>
            <a:normAutofit fontScale="92500"/>
          </a:bodyPr>
          <a:lstStyle/>
          <a:p>
            <a:r>
              <a:rPr lang="en-IN" b="1" dirty="0"/>
              <a:t>Bell </a:t>
            </a:r>
            <a:r>
              <a:rPr lang="en-IN" b="1" dirty="0" err="1" smtClean="0"/>
              <a:t>Bajao</a:t>
            </a:r>
            <a:r>
              <a:rPr lang="en-IN" b="1" dirty="0" smtClean="0"/>
              <a:t>- </a:t>
            </a:r>
            <a:r>
              <a:rPr lang="en-US" i="1" dirty="0"/>
              <a:t>Bell</a:t>
            </a:r>
            <a:r>
              <a:rPr lang="en-US" dirty="0"/>
              <a:t> </a:t>
            </a:r>
            <a:r>
              <a:rPr lang="en-US" i="1" dirty="0" err="1"/>
              <a:t>Bajao</a:t>
            </a:r>
            <a:r>
              <a:rPr lang="en-US" dirty="0"/>
              <a:t>, or ring the bell, was a campaign by Breakthrough India in 2008, aimed at addressing the issue of domestic </a:t>
            </a:r>
            <a:r>
              <a:rPr lang="en-US" dirty="0" smtClean="0"/>
              <a:t>violence.</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335" y="3073260"/>
            <a:ext cx="6048672" cy="3784740"/>
          </a:xfrm>
          <a:prstGeom prst="rect">
            <a:avLst/>
          </a:prstGeom>
        </p:spPr>
      </p:pic>
    </p:spTree>
    <p:extLst>
      <p:ext uri="{BB962C8B-B14F-4D97-AF65-F5344CB8AC3E}">
        <p14:creationId xmlns:p14="http://schemas.microsoft.com/office/powerpoint/2010/main" val="1298533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Pink </a:t>
            </a:r>
            <a:r>
              <a:rPr lang="en-IN" dirty="0" err="1" smtClean="0"/>
              <a:t>Chaddhi</a:t>
            </a:r>
            <a:r>
              <a:rPr lang="en-IN" dirty="0" smtClean="0"/>
              <a:t> Campaign</a:t>
            </a:r>
            <a:endParaRPr lang="en-IN"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1" b="11402"/>
          <a:stretch/>
        </p:blipFill>
        <p:spPr>
          <a:xfrm>
            <a:off x="845608" y="1609725"/>
            <a:ext cx="6462184" cy="4306166"/>
          </a:xfrm>
        </p:spPr>
      </p:pic>
    </p:spTree>
    <p:extLst>
      <p:ext uri="{BB962C8B-B14F-4D97-AF65-F5344CB8AC3E}">
        <p14:creationId xmlns:p14="http://schemas.microsoft.com/office/powerpoint/2010/main" val="2747883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err="1"/>
              <a:t>Chappal</a:t>
            </a:r>
            <a:r>
              <a:rPr lang="en-IN" dirty="0"/>
              <a:t> </a:t>
            </a:r>
            <a:r>
              <a:rPr lang="en-IN" dirty="0" err="1"/>
              <a:t>Marungi</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3" y="1700808"/>
            <a:ext cx="6284318" cy="4716935"/>
          </a:xfrm>
        </p:spPr>
      </p:pic>
    </p:spTree>
    <p:extLst>
      <p:ext uri="{BB962C8B-B14F-4D97-AF65-F5344CB8AC3E}">
        <p14:creationId xmlns:p14="http://schemas.microsoft.com/office/powerpoint/2010/main" val="2063568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dirty="0" smtClean="0"/>
              <a:t>The definitions of Identity</a:t>
            </a:r>
            <a:endParaRPr lang="en-IN" dirty="0"/>
          </a:p>
        </p:txBody>
      </p:sp>
      <p:sp>
        <p:nvSpPr>
          <p:cNvPr id="3" name="Content Placeholder 2"/>
          <p:cNvSpPr>
            <a:spLocks noGrp="1"/>
          </p:cNvSpPr>
          <p:nvPr>
            <p:ph idx="1"/>
          </p:nvPr>
        </p:nvSpPr>
        <p:spPr>
          <a:xfrm>
            <a:off x="0" y="1609416"/>
            <a:ext cx="8100392" cy="4846320"/>
          </a:xfrm>
        </p:spPr>
        <p:txBody>
          <a:bodyPr/>
          <a:lstStyle/>
          <a:p>
            <a:endParaRPr lang="en-IN" b="1" dirty="0"/>
          </a:p>
          <a:p>
            <a:r>
              <a:rPr lang="en-US" dirty="0"/>
              <a:t>One’s personal characteristics, or the sense of who one is, as perceived by the person or by </a:t>
            </a:r>
            <a:r>
              <a:rPr lang="en-US" dirty="0" smtClean="0"/>
              <a:t>others- Dictionary.com</a:t>
            </a:r>
          </a:p>
          <a:p>
            <a:endParaRPr lang="en-US" b="1" dirty="0"/>
          </a:p>
          <a:p>
            <a:r>
              <a:rPr lang="en-US" dirty="0"/>
              <a:t>The fact of being who or what a person or thing </a:t>
            </a:r>
            <a:r>
              <a:rPr lang="en-US" dirty="0" smtClean="0"/>
              <a:t>is- Lexico.com</a:t>
            </a:r>
            <a:endParaRPr lang="en-IN" b="1" dirty="0"/>
          </a:p>
        </p:txBody>
      </p:sp>
    </p:spTree>
    <p:extLst>
      <p:ext uri="{BB962C8B-B14F-4D97-AF65-F5344CB8AC3E}">
        <p14:creationId xmlns:p14="http://schemas.microsoft.com/office/powerpoint/2010/main" val="655336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a:t>Pinjra</a:t>
            </a:r>
            <a:r>
              <a:rPr lang="en-IN" dirty="0"/>
              <a:t> </a:t>
            </a:r>
            <a:r>
              <a:rPr lang="en-IN" dirty="0" err="1"/>
              <a:t>Tod</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39952" y="2169"/>
            <a:ext cx="4704611" cy="2903627"/>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000" y="3179008"/>
            <a:ext cx="6502852" cy="3657854"/>
          </a:xfrm>
          <a:prstGeom prst="rect">
            <a:avLst/>
          </a:prstGeom>
        </p:spPr>
      </p:pic>
    </p:spTree>
    <p:extLst>
      <p:ext uri="{BB962C8B-B14F-4D97-AF65-F5344CB8AC3E}">
        <p14:creationId xmlns:p14="http://schemas.microsoft.com/office/powerpoint/2010/main" val="37717625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780928"/>
            <a:ext cx="7239000" cy="1143000"/>
          </a:xfrm>
        </p:spPr>
        <p:txBody>
          <a:bodyPr>
            <a:normAutofit/>
          </a:bodyPr>
          <a:lstStyle/>
          <a:p>
            <a:pPr algn="ctr"/>
            <a:r>
              <a:rPr lang="en-IN" sz="6600" dirty="0" smtClean="0"/>
              <a:t>Racism</a:t>
            </a:r>
            <a:endParaRPr lang="en-IN" sz="6600" dirty="0"/>
          </a:p>
        </p:txBody>
      </p:sp>
    </p:spTree>
    <p:extLst>
      <p:ext uri="{BB962C8B-B14F-4D97-AF65-F5344CB8AC3E}">
        <p14:creationId xmlns:p14="http://schemas.microsoft.com/office/powerpoint/2010/main" val="3103945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b="1" dirty="0"/>
              <a:t>Racism</a:t>
            </a:r>
            <a:r>
              <a:rPr lang="en-US" dirty="0"/>
              <a:t>, also called </a:t>
            </a:r>
            <a:r>
              <a:rPr lang="en-US" b="1" dirty="0"/>
              <a:t>racialism</a:t>
            </a:r>
            <a:r>
              <a:rPr lang="en-US" dirty="0"/>
              <a:t>, the belief that humans may be divided into separate and exclusive biological entities called “races</a:t>
            </a:r>
            <a:r>
              <a:rPr lang="en-US" dirty="0" smtClean="0"/>
              <a:t>”.</a:t>
            </a:r>
          </a:p>
          <a:p>
            <a:endParaRPr lang="en-US" dirty="0"/>
          </a:p>
          <a:p>
            <a:r>
              <a:rPr lang="en-US" dirty="0" smtClean="0"/>
              <a:t>A belief that </a:t>
            </a:r>
            <a:r>
              <a:rPr lang="en-US" dirty="0"/>
              <a:t>some races are innately superior to others. </a:t>
            </a:r>
            <a:endParaRPr lang="en-IN" dirty="0"/>
          </a:p>
        </p:txBody>
      </p:sp>
    </p:spTree>
    <p:extLst>
      <p:ext uri="{BB962C8B-B14F-4D97-AF65-F5344CB8AC3E}">
        <p14:creationId xmlns:p14="http://schemas.microsoft.com/office/powerpoint/2010/main" val="33805305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7228656" cy="5979064"/>
          </a:xfrm>
        </p:spPr>
        <p:txBody>
          <a:bodyPr>
            <a:normAutofit fontScale="92500"/>
          </a:bodyPr>
          <a:lstStyle/>
          <a:p>
            <a:r>
              <a:rPr lang="en-US" i="1" dirty="0"/>
              <a:t>Blumenbach's </a:t>
            </a:r>
            <a:r>
              <a:rPr lang="en-US" i="1" dirty="0" smtClean="0"/>
              <a:t>taxonomy </a:t>
            </a:r>
            <a:r>
              <a:rPr lang="en-US" i="1" dirty="0"/>
              <a:t>of 1795 divided all humans into five groups, defined both by geography and appearance </a:t>
            </a:r>
            <a:r>
              <a:rPr lang="en-US" i="1" dirty="0" smtClean="0"/>
              <a:t>—</a:t>
            </a:r>
          </a:p>
          <a:p>
            <a:pPr marL="514350" indent="-514350">
              <a:buAutoNum type="arabicParenR"/>
            </a:pPr>
            <a:r>
              <a:rPr lang="en-US" i="1" dirty="0"/>
              <a:t>T</a:t>
            </a:r>
            <a:r>
              <a:rPr lang="en-US" i="1" dirty="0" smtClean="0"/>
              <a:t>he</a:t>
            </a:r>
            <a:r>
              <a:rPr lang="en-US" i="1" dirty="0"/>
              <a:t> Caucasian </a:t>
            </a:r>
            <a:r>
              <a:rPr lang="en-US" i="1" dirty="0" smtClean="0"/>
              <a:t>variety- light-skinned </a:t>
            </a:r>
            <a:r>
              <a:rPr lang="en-US" i="1" dirty="0"/>
              <a:t>people of Europe and adjacent parts of Asia and </a:t>
            </a:r>
            <a:r>
              <a:rPr lang="en-US" i="1" dirty="0" smtClean="0"/>
              <a:t>Africa</a:t>
            </a:r>
          </a:p>
          <a:p>
            <a:pPr marL="514350" indent="-514350">
              <a:buAutoNum type="arabicParenR"/>
            </a:pPr>
            <a:r>
              <a:rPr lang="en-US" i="1" dirty="0"/>
              <a:t>T</a:t>
            </a:r>
            <a:r>
              <a:rPr lang="en-US" i="1" dirty="0" smtClean="0"/>
              <a:t>he </a:t>
            </a:r>
            <a:r>
              <a:rPr lang="en-US" i="1" dirty="0"/>
              <a:t>Mongolian </a:t>
            </a:r>
            <a:r>
              <a:rPr lang="en-US" i="1" dirty="0" smtClean="0"/>
              <a:t>variety- the other inhabitants </a:t>
            </a:r>
            <a:r>
              <a:rPr lang="en-US" i="1" dirty="0"/>
              <a:t>of Asia, including China and </a:t>
            </a:r>
            <a:r>
              <a:rPr lang="en-US" i="1" dirty="0" smtClean="0"/>
              <a:t>Japan </a:t>
            </a:r>
          </a:p>
          <a:p>
            <a:pPr marL="514350" indent="-514350">
              <a:buAutoNum type="arabicParenR"/>
            </a:pPr>
            <a:r>
              <a:rPr lang="en-US" i="1" dirty="0"/>
              <a:t>T</a:t>
            </a:r>
            <a:r>
              <a:rPr lang="en-US" i="1" dirty="0" smtClean="0"/>
              <a:t>he </a:t>
            </a:r>
            <a:r>
              <a:rPr lang="en-US" i="1" dirty="0"/>
              <a:t>Ethiopian </a:t>
            </a:r>
            <a:r>
              <a:rPr lang="en-US" i="1" dirty="0" smtClean="0"/>
              <a:t>variety-  </a:t>
            </a:r>
            <a:r>
              <a:rPr lang="en-US" i="1" dirty="0"/>
              <a:t>the dark-skinned people of </a:t>
            </a:r>
            <a:r>
              <a:rPr lang="en-US" i="1" dirty="0" smtClean="0"/>
              <a:t>Africa </a:t>
            </a:r>
          </a:p>
          <a:p>
            <a:pPr marL="514350" indent="-514350">
              <a:buAutoNum type="arabicParenR"/>
            </a:pPr>
            <a:r>
              <a:rPr lang="en-US" i="1" dirty="0"/>
              <a:t>T</a:t>
            </a:r>
            <a:r>
              <a:rPr lang="en-US" i="1" dirty="0" smtClean="0"/>
              <a:t>he </a:t>
            </a:r>
            <a:r>
              <a:rPr lang="en-US" i="1" dirty="0"/>
              <a:t>American </a:t>
            </a:r>
            <a:r>
              <a:rPr lang="en-US" i="1" dirty="0" smtClean="0"/>
              <a:t>variety- the most </a:t>
            </a:r>
            <a:r>
              <a:rPr lang="en-US" i="1" dirty="0"/>
              <a:t>native populations of the New </a:t>
            </a:r>
            <a:r>
              <a:rPr lang="en-US" i="1" dirty="0" smtClean="0"/>
              <a:t>World(Brazil, Cuba)</a:t>
            </a:r>
          </a:p>
          <a:p>
            <a:pPr marL="514350" indent="-514350">
              <a:buAutoNum type="arabicParenR"/>
            </a:pPr>
            <a:r>
              <a:rPr lang="en-US" i="1" dirty="0"/>
              <a:t>T</a:t>
            </a:r>
            <a:r>
              <a:rPr lang="en-US" i="1" dirty="0" smtClean="0"/>
              <a:t>he </a:t>
            </a:r>
            <a:r>
              <a:rPr lang="en-US" i="1" dirty="0"/>
              <a:t>Malay </a:t>
            </a:r>
            <a:r>
              <a:rPr lang="en-US" i="1" dirty="0" smtClean="0"/>
              <a:t>variety</a:t>
            </a:r>
            <a:r>
              <a:rPr lang="en-US" i="1" dirty="0"/>
              <a:t>-</a:t>
            </a:r>
            <a:r>
              <a:rPr lang="en-US" i="1" dirty="0" smtClean="0"/>
              <a:t> the </a:t>
            </a:r>
            <a:r>
              <a:rPr lang="en-US" i="1" dirty="0"/>
              <a:t>Polynesians and Melanesians of the Pacific and for the aborigines of Australia.</a:t>
            </a:r>
            <a:endParaRPr lang="en-IN" dirty="0"/>
          </a:p>
        </p:txBody>
      </p:sp>
    </p:spTree>
    <p:extLst>
      <p:ext uri="{BB962C8B-B14F-4D97-AF65-F5344CB8AC3E}">
        <p14:creationId xmlns:p14="http://schemas.microsoft.com/office/powerpoint/2010/main" val="3492824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520" y="692696"/>
            <a:ext cx="5328592" cy="5763040"/>
          </a:xfrm>
        </p:spPr>
        <p:txBody>
          <a:bodyPr>
            <a:normAutofit lnSpcReduction="10000"/>
          </a:bodyPr>
          <a:lstStyle/>
          <a:p>
            <a:r>
              <a:rPr lang="en-US" dirty="0"/>
              <a:t>In North America and apartheid-era South Africa, racism dictated that different races (chiefly blacks and whites) should be segregated from one </a:t>
            </a:r>
            <a:r>
              <a:rPr lang="en-US" dirty="0" smtClean="0"/>
              <a:t>another.</a:t>
            </a:r>
          </a:p>
          <a:p>
            <a:endParaRPr lang="en-US" dirty="0"/>
          </a:p>
          <a:p>
            <a:r>
              <a:rPr lang="en-US" dirty="0" smtClean="0"/>
              <a:t> They </a:t>
            </a:r>
            <a:r>
              <a:rPr lang="en-US" dirty="0"/>
              <a:t>they should have their own distinct communities and develop their own institutions such as churches, schools, and hospitals; and that it was unnatural for members of different races to </a:t>
            </a:r>
            <a:r>
              <a:rPr lang="en-US" dirty="0" smtClean="0"/>
              <a:t>marry.</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8701" y="764704"/>
            <a:ext cx="2971800" cy="4762500"/>
          </a:xfrm>
          <a:prstGeom prst="rect">
            <a:avLst/>
          </a:prstGeom>
        </p:spPr>
      </p:pic>
    </p:spTree>
    <p:extLst>
      <p:ext uri="{BB962C8B-B14F-4D97-AF65-F5344CB8AC3E}">
        <p14:creationId xmlns:p14="http://schemas.microsoft.com/office/powerpoint/2010/main" val="4688400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60648"/>
            <a:ext cx="3961035" cy="3888432"/>
          </a:xfrm>
        </p:spPr>
        <p:txBody>
          <a:bodyPr/>
          <a:lstStyle/>
          <a:p>
            <a:r>
              <a:rPr lang="en-US" dirty="0"/>
              <a:t>Racism was at the heart of North American slavery and the colonization and empire-building activities of western Europeans</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49080"/>
            <a:ext cx="4573365" cy="242275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0733" y="22626"/>
            <a:ext cx="3741785" cy="412645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6787" y="4149080"/>
            <a:ext cx="3422602" cy="2520280"/>
          </a:xfrm>
          <a:prstGeom prst="rect">
            <a:avLst/>
          </a:prstGeom>
        </p:spPr>
      </p:pic>
    </p:spTree>
    <p:extLst>
      <p:ext uri="{BB962C8B-B14F-4D97-AF65-F5344CB8AC3E}">
        <p14:creationId xmlns:p14="http://schemas.microsoft.com/office/powerpoint/2010/main" val="420019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a:t>The idea of race was invented to magnify the differences between people of European origin and those of African </a:t>
            </a:r>
            <a:r>
              <a:rPr lang="en-US" dirty="0" smtClean="0"/>
              <a:t>descent. </a:t>
            </a:r>
          </a:p>
          <a:p>
            <a:endParaRPr lang="en-US" dirty="0"/>
          </a:p>
          <a:p>
            <a:r>
              <a:rPr lang="en-US" dirty="0" smtClean="0"/>
              <a:t>Exploitation, slavery, forcing in lower and menial jobs had become a norm in eighteenth century.</a:t>
            </a:r>
          </a:p>
          <a:p>
            <a:endParaRPr lang="en-US" dirty="0"/>
          </a:p>
          <a:p>
            <a:r>
              <a:rPr lang="en-US" dirty="0" smtClean="0"/>
              <a:t>Dehumanization</a:t>
            </a:r>
            <a:endParaRPr lang="en-US" dirty="0"/>
          </a:p>
          <a:p>
            <a:endParaRPr lang="en-IN" dirty="0"/>
          </a:p>
        </p:txBody>
      </p:sp>
    </p:spTree>
    <p:extLst>
      <p:ext uri="{BB962C8B-B14F-4D97-AF65-F5344CB8AC3E}">
        <p14:creationId xmlns:p14="http://schemas.microsoft.com/office/powerpoint/2010/main" val="34128180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By the 19th century, racism had matured and spread around the world</a:t>
            </a:r>
            <a:r>
              <a:rPr lang="en-US" dirty="0" smtClean="0"/>
              <a:t>.</a:t>
            </a:r>
          </a:p>
          <a:p>
            <a:pPr marL="0" indent="0">
              <a:buNone/>
            </a:pPr>
            <a:endParaRPr lang="en-US" dirty="0" smtClean="0"/>
          </a:p>
          <a:p>
            <a:r>
              <a:rPr lang="en-US" dirty="0"/>
              <a:t>Those seen as the low-status races, especially in colonized areas, were exploited for their </a:t>
            </a:r>
            <a:r>
              <a:rPr lang="en-US" dirty="0" err="1"/>
              <a:t>labour</a:t>
            </a:r>
            <a:r>
              <a:rPr lang="en-US" dirty="0"/>
              <a:t>, and discrimination against them became a common pattern in many areas of the world. </a:t>
            </a:r>
            <a:endParaRPr lang="en-IN" dirty="0"/>
          </a:p>
        </p:txBody>
      </p:sp>
    </p:spTree>
    <p:extLst>
      <p:ext uri="{BB962C8B-B14F-4D97-AF65-F5344CB8AC3E}">
        <p14:creationId xmlns:p14="http://schemas.microsoft.com/office/powerpoint/2010/main" val="17176822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Racism and Media</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3381" y="1609725"/>
            <a:ext cx="4846638" cy="4846638"/>
          </a:xfrm>
        </p:spPr>
      </p:pic>
    </p:spTree>
    <p:extLst>
      <p:ext uri="{BB962C8B-B14F-4D97-AF65-F5344CB8AC3E}">
        <p14:creationId xmlns:p14="http://schemas.microsoft.com/office/powerpoint/2010/main" val="3285114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Bias, disempowerment and discrimination in regards to race have been longstanding issues </a:t>
            </a:r>
            <a:r>
              <a:rPr lang="en-US" dirty="0" smtClean="0"/>
              <a:t>mainstream </a:t>
            </a:r>
            <a:r>
              <a:rPr lang="en-US" dirty="0"/>
              <a:t>media, including television news, entertainment, and advertising</a:t>
            </a:r>
            <a:r>
              <a:rPr lang="en-US" dirty="0" smtClean="0"/>
              <a:t>.</a:t>
            </a:r>
          </a:p>
          <a:p>
            <a:endParaRPr lang="en-US" dirty="0"/>
          </a:p>
          <a:p>
            <a:r>
              <a:rPr lang="en-US" dirty="0"/>
              <a:t>During this beginning era of television, the population of those who worked in advertising, news and entertainment was predominantly White.</a:t>
            </a:r>
            <a:endParaRPr lang="en-IN" dirty="0"/>
          </a:p>
        </p:txBody>
      </p:sp>
    </p:spTree>
    <p:extLst>
      <p:ext uri="{BB962C8B-B14F-4D97-AF65-F5344CB8AC3E}">
        <p14:creationId xmlns:p14="http://schemas.microsoft.com/office/powerpoint/2010/main" val="2442260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Topics to be covered</a:t>
            </a:r>
            <a:endParaRPr lang="en-IN" dirty="0"/>
          </a:p>
        </p:txBody>
      </p:sp>
      <p:sp>
        <p:nvSpPr>
          <p:cNvPr id="3" name="Content Placeholder 2"/>
          <p:cNvSpPr>
            <a:spLocks noGrp="1"/>
          </p:cNvSpPr>
          <p:nvPr>
            <p:ph idx="1"/>
          </p:nvPr>
        </p:nvSpPr>
        <p:spPr/>
        <p:txBody>
          <a:bodyPr/>
          <a:lstStyle/>
          <a:p>
            <a:pPr marL="0" indent="0">
              <a:buNone/>
            </a:pPr>
            <a:r>
              <a:rPr lang="en-IN" dirty="0" smtClean="0"/>
              <a:t>Feminism</a:t>
            </a:r>
          </a:p>
          <a:p>
            <a:pPr marL="0" indent="0">
              <a:buNone/>
            </a:pPr>
            <a:r>
              <a:rPr lang="en-IN" dirty="0" smtClean="0"/>
              <a:t>Racism</a:t>
            </a:r>
          </a:p>
          <a:p>
            <a:pPr marL="0" indent="0">
              <a:buNone/>
            </a:pPr>
            <a:r>
              <a:rPr lang="en-IN" dirty="0" smtClean="0"/>
              <a:t>Ethnicity</a:t>
            </a:r>
          </a:p>
          <a:p>
            <a:pPr marL="0" indent="0">
              <a:buNone/>
            </a:pPr>
            <a:r>
              <a:rPr lang="en-IN" dirty="0" smtClean="0"/>
              <a:t>Caste Representations</a:t>
            </a:r>
          </a:p>
          <a:p>
            <a:pPr marL="0" indent="0">
              <a:buNone/>
            </a:pPr>
            <a:r>
              <a:rPr lang="en-IN" dirty="0" smtClean="0"/>
              <a:t>Class Representations</a:t>
            </a:r>
          </a:p>
          <a:p>
            <a:pPr marL="0" indent="0">
              <a:buNone/>
            </a:pPr>
            <a:r>
              <a:rPr lang="en-IN" dirty="0" smtClean="0"/>
              <a:t>Tribal Representations</a:t>
            </a:r>
          </a:p>
          <a:p>
            <a:pPr marL="0" indent="0">
              <a:buNone/>
            </a:pPr>
            <a:r>
              <a:rPr lang="en-IN" dirty="0" smtClean="0"/>
              <a:t>Queer representation</a:t>
            </a:r>
          </a:p>
          <a:p>
            <a:pPr marL="0" indent="0">
              <a:buNone/>
            </a:pPr>
            <a:endParaRPr lang="en-IN" dirty="0"/>
          </a:p>
        </p:txBody>
      </p:sp>
    </p:spTree>
    <p:extLst>
      <p:ext uri="{BB962C8B-B14F-4D97-AF65-F5344CB8AC3E}">
        <p14:creationId xmlns:p14="http://schemas.microsoft.com/office/powerpoint/2010/main" val="25712106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0"/>
            <a:ext cx="4258816" cy="3763800"/>
          </a:xfrm>
        </p:spPr>
        <p:txBody>
          <a:bodyPr>
            <a:normAutofit fontScale="92500"/>
          </a:bodyPr>
          <a:lstStyle/>
          <a:p>
            <a:r>
              <a:rPr lang="en-US" dirty="0"/>
              <a:t>In very early films, such as Birth of a Nation from 1915 (which was originally called The Clansman) and the Tarzan series from 1932, African Americans were represented in the films as "savage, ignorant, thieves, interlopers and potential rapists"</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967" y="0"/>
            <a:ext cx="4572000" cy="3429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3218" y="3428999"/>
            <a:ext cx="4485286" cy="3439197"/>
          </a:xfrm>
          <a:prstGeom prst="rect">
            <a:avLst/>
          </a:prstGeom>
        </p:spPr>
      </p:pic>
      <p:pic>
        <p:nvPicPr>
          <p:cNvPr id="6" name="Picture 5"/>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395536" y="3719847"/>
            <a:ext cx="4148755" cy="3111566"/>
          </a:xfrm>
          <a:prstGeom prst="rect">
            <a:avLst/>
          </a:prstGeom>
        </p:spPr>
      </p:pic>
    </p:spTree>
    <p:extLst>
      <p:ext uri="{BB962C8B-B14F-4D97-AF65-F5344CB8AC3E}">
        <p14:creationId xmlns:p14="http://schemas.microsoft.com/office/powerpoint/2010/main" val="9873041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Even early film distortions, such as African Americans being played by White people who painted themselves to look Black, sent strong symbolic messages. </a:t>
            </a:r>
          </a:p>
          <a:p>
            <a:endParaRPr lang="en-US" dirty="0" smtClean="0"/>
          </a:p>
          <a:p>
            <a:r>
              <a:rPr lang="en-US" dirty="0" smtClean="0"/>
              <a:t>These </a:t>
            </a:r>
            <a:r>
              <a:rPr lang="en-US" dirty="0"/>
              <a:t>symbolic messages conveyed that Black people were not “good enough” to represent themselves</a:t>
            </a:r>
            <a:endParaRPr lang="en-IN" dirty="0"/>
          </a:p>
        </p:txBody>
      </p:sp>
    </p:spTree>
    <p:extLst>
      <p:ext uri="{BB962C8B-B14F-4D97-AF65-F5344CB8AC3E}">
        <p14:creationId xmlns:p14="http://schemas.microsoft.com/office/powerpoint/2010/main" val="8669333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3792590"/>
            <a:ext cx="8064896" cy="3186586"/>
          </a:xfrm>
        </p:spPr>
        <p:txBody>
          <a:bodyPr>
            <a:normAutofit lnSpcReduction="10000"/>
          </a:bodyPr>
          <a:lstStyle/>
          <a:p>
            <a:r>
              <a:rPr lang="en-US" dirty="0"/>
              <a:t>Crime reporting in broadcast media has been controversial since its conception due to conflicts of racial bias</a:t>
            </a:r>
            <a:r>
              <a:rPr lang="en-US" dirty="0" smtClean="0"/>
              <a:t>.</a:t>
            </a:r>
          </a:p>
          <a:p>
            <a:endParaRPr lang="en-US" dirty="0"/>
          </a:p>
          <a:p>
            <a:r>
              <a:rPr lang="en-US" dirty="0"/>
              <a:t>accused Black criminals were usually illustrated by glowering mug shots or by footage of them being led around in handcuffs, their arms held by uniformed White policemen. </a:t>
            </a:r>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6632"/>
            <a:ext cx="6471085" cy="352839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224" y="228600"/>
            <a:ext cx="2555776" cy="3592456"/>
          </a:xfrm>
          <a:prstGeom prst="rect">
            <a:avLst/>
          </a:prstGeom>
        </p:spPr>
      </p:pic>
    </p:spTree>
    <p:extLst>
      <p:ext uri="{BB962C8B-B14F-4D97-AF65-F5344CB8AC3E}">
        <p14:creationId xmlns:p14="http://schemas.microsoft.com/office/powerpoint/2010/main" val="15141427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Black activists often appeared pleading the interests of the Black community, While white leaders were much more frequently depicted as representing the </a:t>
            </a:r>
            <a:r>
              <a:rPr lang="en-US" dirty="0" smtClean="0"/>
              <a:t>entire </a:t>
            </a:r>
            <a:r>
              <a:rPr lang="en-US" dirty="0"/>
              <a:t>community. </a:t>
            </a:r>
            <a:endParaRPr lang="en-US" dirty="0" smtClean="0"/>
          </a:p>
          <a:p>
            <a:endParaRPr lang="en-US" dirty="0"/>
          </a:p>
          <a:p>
            <a:endParaRPr lang="en-US" dirty="0" smtClean="0"/>
          </a:p>
          <a:p>
            <a:r>
              <a:rPr lang="en-US" dirty="0" smtClean="0"/>
              <a:t>News </a:t>
            </a:r>
            <a:r>
              <a:rPr lang="en-US" dirty="0"/>
              <a:t>about Blacks who acted politically conveyed the notion that they spoke and behaved more than whites to advance "special interest" against public interest.</a:t>
            </a:r>
            <a:endParaRPr lang="en-IN" dirty="0"/>
          </a:p>
        </p:txBody>
      </p:sp>
    </p:spTree>
    <p:extLst>
      <p:ext uri="{BB962C8B-B14F-4D97-AF65-F5344CB8AC3E}">
        <p14:creationId xmlns:p14="http://schemas.microsoft.com/office/powerpoint/2010/main" val="35545494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Read this, Has it happened with you AS WELL?</a:t>
            </a:r>
            <a:endParaRPr lang="en-IN" dirty="0"/>
          </a:p>
        </p:txBody>
      </p:sp>
      <p:sp>
        <p:nvSpPr>
          <p:cNvPr id="3" name="Content Placeholder 2"/>
          <p:cNvSpPr>
            <a:spLocks noGrp="1"/>
          </p:cNvSpPr>
          <p:nvPr>
            <p:ph idx="1"/>
          </p:nvPr>
        </p:nvSpPr>
        <p:spPr/>
        <p:txBody>
          <a:bodyPr/>
          <a:lstStyle/>
          <a:p>
            <a:r>
              <a:rPr lang="en-US" dirty="0"/>
              <a:t>16-year-old </a:t>
            </a:r>
            <a:r>
              <a:rPr lang="en-US" i="1" dirty="0" err="1" smtClean="0"/>
              <a:t>Sruthi</a:t>
            </a:r>
            <a:r>
              <a:rPr lang="en-US" dirty="0" smtClean="0"/>
              <a:t>, </a:t>
            </a:r>
            <a:r>
              <a:rPr lang="en-US" dirty="0"/>
              <a:t>the class monitor was carrying a pile of assignment sheets collected from her classmates to the teachers’ room to get evaluated over the weekend. As she was about to leave the room, she overheard her class teacher </a:t>
            </a:r>
            <a:r>
              <a:rPr lang="en-US" dirty="0" err="1"/>
              <a:t>Taara</a:t>
            </a:r>
            <a:r>
              <a:rPr lang="en-US" dirty="0"/>
              <a:t>, talking to another teacher about the selections for the dance competition in the inter-school youth festival. “</a:t>
            </a:r>
            <a:r>
              <a:rPr lang="en-US" i="1" dirty="0" err="1"/>
              <a:t>Sruthi</a:t>
            </a:r>
            <a:r>
              <a:rPr lang="en-US" i="1" dirty="0"/>
              <a:t> is a good dancer, I agree. But she is too dark to look good as the lead dancer, and would not look that great on stage.</a:t>
            </a:r>
            <a:r>
              <a:rPr lang="en-US" dirty="0"/>
              <a:t>”</a:t>
            </a:r>
            <a:endParaRPr lang="en-IN" dirty="0"/>
          </a:p>
        </p:txBody>
      </p:sp>
    </p:spTree>
    <p:extLst>
      <p:ext uri="{BB962C8B-B14F-4D97-AF65-F5344CB8AC3E}">
        <p14:creationId xmlns:p14="http://schemas.microsoft.com/office/powerpoint/2010/main" val="32376309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Case Studies from India- Media and Racism</a:t>
            </a:r>
            <a:endParaRPr lang="en-IN" dirty="0"/>
          </a:p>
        </p:txBody>
      </p:sp>
      <p:sp>
        <p:nvSpPr>
          <p:cNvPr id="3" name="Content Placeholder 2"/>
          <p:cNvSpPr>
            <a:spLocks noGrp="1"/>
          </p:cNvSpPr>
          <p:nvPr>
            <p:ph idx="1"/>
          </p:nvPr>
        </p:nvSpPr>
        <p:spPr>
          <a:xfrm>
            <a:off x="179512" y="1609416"/>
            <a:ext cx="4104456" cy="5248584"/>
          </a:xfrm>
        </p:spPr>
        <p:txBody>
          <a:bodyPr>
            <a:normAutofit fontScale="85000" lnSpcReduction="20000"/>
          </a:bodyPr>
          <a:lstStyle/>
          <a:p>
            <a:r>
              <a:rPr lang="en-US" dirty="0"/>
              <a:t>African representation in the Indian entertainment industry </a:t>
            </a:r>
            <a:r>
              <a:rPr lang="en-US" dirty="0" smtClean="0"/>
              <a:t>- While </a:t>
            </a:r>
            <a:r>
              <a:rPr lang="en-US" dirty="0"/>
              <a:t>their ‘white’ counterparts are always shown as being dim witted and innocently lost in the streets of </a:t>
            </a:r>
            <a:r>
              <a:rPr lang="en-US" dirty="0" err="1"/>
              <a:t>Benaras</a:t>
            </a:r>
            <a:r>
              <a:rPr lang="en-US" dirty="0"/>
              <a:t> or Delhi, African characters are rarely to be seen. </a:t>
            </a:r>
            <a:endParaRPr lang="en-US" dirty="0" smtClean="0"/>
          </a:p>
          <a:p>
            <a:pPr marL="0" indent="0">
              <a:buNone/>
            </a:pPr>
            <a:endParaRPr lang="en-US" dirty="0" smtClean="0"/>
          </a:p>
          <a:p>
            <a:r>
              <a:rPr lang="en-US" dirty="0" smtClean="0"/>
              <a:t>If </a:t>
            </a:r>
            <a:r>
              <a:rPr lang="en-US" dirty="0"/>
              <a:t>there are any, they are depicted always as dealers, pimps and people with a violent or criminal nature – for example, the guy who broke locks with his bare teeth in </a:t>
            </a:r>
            <a:r>
              <a:rPr lang="en-US" i="1" dirty="0" err="1"/>
              <a:t>Phir</a:t>
            </a:r>
            <a:r>
              <a:rPr lang="en-US" i="1" dirty="0"/>
              <a:t> Hera </a:t>
            </a:r>
            <a:r>
              <a:rPr lang="en-US" i="1" dirty="0" err="1"/>
              <a:t>Pheri</a:t>
            </a:r>
            <a:r>
              <a:rPr lang="en-US" dirty="0"/>
              <a:t>.</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9732" y="4625752"/>
            <a:ext cx="5023784" cy="223224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908720"/>
            <a:ext cx="4860032" cy="3575597"/>
          </a:xfrm>
          <a:prstGeom prst="rect">
            <a:avLst/>
          </a:prstGeom>
        </p:spPr>
      </p:pic>
    </p:spTree>
    <p:extLst>
      <p:ext uri="{BB962C8B-B14F-4D97-AF65-F5344CB8AC3E}">
        <p14:creationId xmlns:p14="http://schemas.microsoft.com/office/powerpoint/2010/main" val="25968474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More Examples</a:t>
            </a:r>
            <a:endParaRPr lang="en-IN" dirty="0"/>
          </a:p>
        </p:txBody>
      </p:sp>
      <p:sp>
        <p:nvSpPr>
          <p:cNvPr id="3" name="Content Placeholder 2"/>
          <p:cNvSpPr>
            <a:spLocks noGrp="1"/>
          </p:cNvSpPr>
          <p:nvPr>
            <p:ph idx="1"/>
          </p:nvPr>
        </p:nvSpPr>
        <p:spPr>
          <a:xfrm>
            <a:off x="-108520" y="1628800"/>
            <a:ext cx="5842992" cy="4846320"/>
          </a:xfrm>
        </p:spPr>
        <p:txBody>
          <a:bodyPr>
            <a:normAutofit fontScale="85000" lnSpcReduction="10000"/>
          </a:bodyPr>
          <a:lstStyle/>
          <a:p>
            <a:r>
              <a:rPr lang="en-US" dirty="0"/>
              <a:t>T</a:t>
            </a:r>
            <a:r>
              <a:rPr lang="en-US" dirty="0" smtClean="0"/>
              <a:t>he </a:t>
            </a:r>
            <a:r>
              <a:rPr lang="en-US" dirty="0"/>
              <a:t>stereotype has always existed in cinema where a dark skin tone is associated with people who are on the lower rung of caste and class</a:t>
            </a:r>
            <a:r>
              <a:rPr lang="en-US" dirty="0" smtClean="0"/>
              <a:t>.</a:t>
            </a:r>
          </a:p>
          <a:p>
            <a:r>
              <a:rPr lang="en-US" dirty="0" smtClean="0"/>
              <a:t>Examples- </a:t>
            </a:r>
            <a:r>
              <a:rPr lang="en-US" dirty="0" err="1" smtClean="0"/>
              <a:t>Hrithik</a:t>
            </a:r>
            <a:r>
              <a:rPr lang="en-US" dirty="0" smtClean="0"/>
              <a:t> in Super 30, </a:t>
            </a:r>
            <a:r>
              <a:rPr lang="en-US" dirty="0" err="1" smtClean="0"/>
              <a:t>Ranveer</a:t>
            </a:r>
            <a:r>
              <a:rPr lang="en-US" dirty="0" smtClean="0"/>
              <a:t> Singh in Gully Boy, Alia in </a:t>
            </a:r>
            <a:r>
              <a:rPr lang="en-US" dirty="0" err="1" smtClean="0"/>
              <a:t>Udta</a:t>
            </a:r>
            <a:r>
              <a:rPr lang="en-US" dirty="0" smtClean="0"/>
              <a:t> Punjab</a:t>
            </a:r>
          </a:p>
          <a:p>
            <a:pPr marL="0" indent="0">
              <a:buNone/>
            </a:pPr>
            <a:endParaRPr lang="en-US" dirty="0" smtClean="0"/>
          </a:p>
          <a:p>
            <a:r>
              <a:rPr lang="en-US" dirty="0" err="1" smtClean="0"/>
              <a:t>In"Fashion</a:t>
            </a:r>
            <a:r>
              <a:rPr lang="en-US" dirty="0"/>
              <a:t>", </a:t>
            </a:r>
            <a:r>
              <a:rPr lang="en-US" dirty="0" err="1"/>
              <a:t>Priyanka</a:t>
            </a:r>
            <a:r>
              <a:rPr lang="en-US" dirty="0"/>
              <a:t> Chopra plays a high-strung supermodel who is unable to cope with the </a:t>
            </a:r>
            <a:r>
              <a:rPr lang="en-US" dirty="0" err="1"/>
              <a:t>rigours</a:t>
            </a:r>
            <a:r>
              <a:rPr lang="en-US" dirty="0"/>
              <a:t> of fame and becomes an alcohol and a drug addict. But the turning point for her comes only when she wakes up to find herself next to a black man. It's only then that she </a:t>
            </a:r>
            <a:r>
              <a:rPr lang="en-US" dirty="0" err="1"/>
              <a:t>realises</a:t>
            </a:r>
            <a:r>
              <a:rPr lang="en-US" dirty="0"/>
              <a:t> the horror that her life has become.</a:t>
            </a:r>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0902" y="4365104"/>
            <a:ext cx="3597944" cy="20162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6056" y="1916832"/>
            <a:ext cx="3507842" cy="223224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0902" y="9841"/>
            <a:ext cx="3551801" cy="1878804"/>
          </a:xfrm>
          <a:prstGeom prst="rect">
            <a:avLst/>
          </a:prstGeom>
        </p:spPr>
      </p:pic>
    </p:spTree>
    <p:extLst>
      <p:ext uri="{BB962C8B-B14F-4D97-AF65-F5344CB8AC3E}">
        <p14:creationId xmlns:p14="http://schemas.microsoft.com/office/powerpoint/2010/main" val="27788959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4608058" cy="1034420"/>
          </a:xfrm>
        </p:spPr>
        <p:txBody>
          <a:bodyPr>
            <a:normAutofit fontScale="90000"/>
          </a:bodyPr>
          <a:lstStyle/>
          <a:p>
            <a:r>
              <a:rPr lang="en-IN" dirty="0" smtClean="0"/>
              <a:t>The fairness cream</a:t>
            </a:r>
            <a:endParaRPr lang="en-IN"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65" y="1556792"/>
            <a:ext cx="5391903" cy="3982006"/>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258" y="1"/>
            <a:ext cx="4103537" cy="2708919"/>
          </a:xfrm>
          <a:prstGeom prst="rect">
            <a:avLst/>
          </a:prstGeom>
        </p:spPr>
      </p:pic>
    </p:spTree>
    <p:extLst>
      <p:ext uri="{BB962C8B-B14F-4D97-AF65-F5344CB8AC3E}">
        <p14:creationId xmlns:p14="http://schemas.microsoft.com/office/powerpoint/2010/main" val="41048110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Exceptions- The silver lining</a:t>
            </a:r>
            <a:endParaRPr lang="en-IN" dirty="0"/>
          </a:p>
        </p:txBody>
      </p:sp>
      <p:sp>
        <p:nvSpPr>
          <p:cNvPr id="3" name="Content Placeholder 2"/>
          <p:cNvSpPr>
            <a:spLocks noGrp="1"/>
          </p:cNvSpPr>
          <p:nvPr>
            <p:ph idx="1"/>
          </p:nvPr>
        </p:nvSpPr>
        <p:spPr/>
        <p:txBody>
          <a:bodyPr>
            <a:normAutofit fontScale="92500"/>
          </a:bodyPr>
          <a:lstStyle/>
          <a:p>
            <a:r>
              <a:rPr lang="en-US" dirty="0"/>
              <a:t>In "Pad Man", for instance, a biopic on </a:t>
            </a:r>
            <a:r>
              <a:rPr lang="en-US" dirty="0" err="1"/>
              <a:t>Arunachalam</a:t>
            </a:r>
            <a:r>
              <a:rPr lang="en-US" dirty="0"/>
              <a:t> </a:t>
            </a:r>
            <a:r>
              <a:rPr lang="en-US" dirty="0" err="1"/>
              <a:t>Muruganatham</a:t>
            </a:r>
            <a:r>
              <a:rPr lang="en-US" dirty="0"/>
              <a:t>, a social entrepreneur from Tamil Nadu who introduced low cost sanitary pads, </a:t>
            </a:r>
            <a:r>
              <a:rPr lang="en-US" dirty="0" err="1"/>
              <a:t>Akshay</a:t>
            </a:r>
            <a:r>
              <a:rPr lang="en-US" dirty="0"/>
              <a:t> Kumar plays the title role with no artifice. He is as he </a:t>
            </a:r>
            <a:r>
              <a:rPr lang="en-US"/>
              <a:t>is</a:t>
            </a:r>
            <a:r>
              <a:rPr lang="en-US" smtClean="0"/>
              <a:t>.</a:t>
            </a:r>
          </a:p>
          <a:p>
            <a:pPr marL="0" indent="0">
              <a:buNone/>
            </a:pPr>
            <a:endParaRPr lang="en-US" dirty="0" smtClean="0"/>
          </a:p>
          <a:p>
            <a:r>
              <a:rPr lang="en-US" dirty="0"/>
              <a:t>Movements like, “</a:t>
            </a:r>
            <a:r>
              <a:rPr lang="en-US" i="1" dirty="0"/>
              <a:t>Dark is Beautiful</a:t>
            </a:r>
            <a:r>
              <a:rPr lang="en-US" dirty="0"/>
              <a:t>” helmed by activist and actor </a:t>
            </a:r>
            <a:r>
              <a:rPr lang="en-US" dirty="0" err="1"/>
              <a:t>Nandita</a:t>
            </a:r>
            <a:r>
              <a:rPr lang="en-US" dirty="0"/>
              <a:t> Das opened avenues for people to at least address this as an issue. </a:t>
            </a:r>
            <a:endParaRPr lang="en-US" dirty="0" smtClean="0"/>
          </a:p>
          <a:p>
            <a:endParaRPr lang="en-US" dirty="0" smtClean="0"/>
          </a:p>
          <a:p>
            <a:r>
              <a:rPr lang="en-US" dirty="0" smtClean="0"/>
              <a:t>The glowing and Lovely</a:t>
            </a:r>
            <a:endParaRPr lang="en-IN" dirty="0"/>
          </a:p>
        </p:txBody>
      </p:sp>
    </p:spTree>
    <p:extLst>
      <p:ext uri="{BB962C8B-B14F-4D97-AF65-F5344CB8AC3E}">
        <p14:creationId xmlns:p14="http://schemas.microsoft.com/office/powerpoint/2010/main" val="15734122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068960"/>
            <a:ext cx="7239000" cy="1143000"/>
          </a:xfrm>
        </p:spPr>
        <p:txBody>
          <a:bodyPr/>
          <a:lstStyle/>
          <a:p>
            <a:pPr algn="ctr"/>
            <a:r>
              <a:rPr lang="en-IN" dirty="0" smtClean="0"/>
              <a:t>Ethnicity</a:t>
            </a:r>
            <a:endParaRPr lang="en-IN" dirty="0"/>
          </a:p>
        </p:txBody>
      </p:sp>
    </p:spTree>
    <p:extLst>
      <p:ext uri="{BB962C8B-B14F-4D97-AF65-F5344CB8AC3E}">
        <p14:creationId xmlns:p14="http://schemas.microsoft.com/office/powerpoint/2010/main" val="419545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96952"/>
            <a:ext cx="7239000" cy="1143000"/>
          </a:xfrm>
        </p:spPr>
        <p:txBody>
          <a:bodyPr/>
          <a:lstStyle/>
          <a:p>
            <a:pPr algn="ctr"/>
            <a:r>
              <a:rPr lang="en-IN" dirty="0" smtClean="0"/>
              <a:t>FEMINISM</a:t>
            </a:r>
            <a:endParaRPr lang="en-IN" dirty="0"/>
          </a:p>
        </p:txBody>
      </p:sp>
    </p:spTree>
    <p:extLst>
      <p:ext uri="{BB962C8B-B14F-4D97-AF65-F5344CB8AC3E}">
        <p14:creationId xmlns:p14="http://schemas.microsoft.com/office/powerpoint/2010/main" val="25074329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smtClean="0"/>
              <a:t>Ethnicity is the </a:t>
            </a:r>
            <a:r>
              <a:rPr lang="en-US" dirty="0"/>
              <a:t>fact or state of belonging to a </a:t>
            </a:r>
            <a:r>
              <a:rPr lang="en-US" b="1" dirty="0"/>
              <a:t>social group that has a common national or cultural tradition</a:t>
            </a:r>
            <a:r>
              <a:rPr lang="en-US" b="1" dirty="0" smtClean="0"/>
              <a:t>.</a:t>
            </a:r>
          </a:p>
          <a:p>
            <a:r>
              <a:rPr lang="en-US" dirty="0"/>
              <a:t>Ethnicity is usually an inherited status based on the society in which one lives. </a:t>
            </a:r>
            <a:endParaRPr lang="en-US" dirty="0" smtClean="0"/>
          </a:p>
          <a:p>
            <a:pPr marL="0" indent="0">
              <a:buNone/>
            </a:pPr>
            <a:r>
              <a:rPr lang="en-US" dirty="0"/>
              <a:t> </a:t>
            </a:r>
          </a:p>
        </p:txBody>
      </p:sp>
    </p:spTree>
    <p:extLst>
      <p:ext uri="{BB962C8B-B14F-4D97-AF65-F5344CB8AC3E}">
        <p14:creationId xmlns:p14="http://schemas.microsoft.com/office/powerpoint/2010/main" val="19063838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i="1" dirty="0"/>
              <a:t>Ethnicity</a:t>
            </a:r>
            <a:r>
              <a:rPr lang="en-US" dirty="0"/>
              <a:t> refers to the identification of a group based on a perceived cultural distinctiveness that makes the group into a “people.” </a:t>
            </a:r>
            <a:endParaRPr lang="en-US" dirty="0" smtClean="0"/>
          </a:p>
          <a:p>
            <a:endParaRPr lang="en-US" dirty="0"/>
          </a:p>
          <a:p>
            <a:endParaRPr lang="en-US" dirty="0" smtClean="0"/>
          </a:p>
          <a:p>
            <a:r>
              <a:rPr lang="en-US" dirty="0" smtClean="0"/>
              <a:t>This </a:t>
            </a:r>
            <a:r>
              <a:rPr lang="en-US" dirty="0"/>
              <a:t>distinctiveness is believed to be expressed in language, music, values, art, styles, literature, family life, religion, ritual, food, naming, public life, and material culture.</a:t>
            </a:r>
            <a:endParaRPr lang="en-IN" dirty="0"/>
          </a:p>
        </p:txBody>
      </p:sp>
    </p:spTree>
    <p:extLst>
      <p:ext uri="{BB962C8B-B14F-4D97-AF65-F5344CB8AC3E}">
        <p14:creationId xmlns:p14="http://schemas.microsoft.com/office/powerpoint/2010/main" val="351334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56992"/>
            <a:ext cx="7239000" cy="1143000"/>
          </a:xfrm>
        </p:spPr>
        <p:txBody>
          <a:bodyPr/>
          <a:lstStyle/>
          <a:p>
            <a:pPr algn="ctr"/>
            <a:r>
              <a:rPr lang="en-US" dirty="0" err="1" smtClean="0"/>
              <a:t>CaSTE</a:t>
            </a:r>
            <a:r>
              <a:rPr lang="en-US" dirty="0" smtClean="0"/>
              <a:t> REPRESENTATION</a:t>
            </a:r>
            <a:endParaRPr lang="en-IN" dirty="0"/>
          </a:p>
        </p:txBody>
      </p:sp>
    </p:spTree>
    <p:extLst>
      <p:ext uri="{BB962C8B-B14F-4D97-AF65-F5344CB8AC3E}">
        <p14:creationId xmlns:p14="http://schemas.microsoft.com/office/powerpoint/2010/main" val="42097961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b="1" dirty="0"/>
              <a:t>India's caste system is among the world's oldest forms of surviving social stratification</a:t>
            </a:r>
            <a:r>
              <a:rPr lang="en-US" b="1" dirty="0" smtClean="0"/>
              <a:t>.</a:t>
            </a:r>
            <a:endParaRPr lang="hi-IN" b="1" dirty="0" smtClean="0"/>
          </a:p>
          <a:p>
            <a:endParaRPr lang="hi-IN" b="1" dirty="0"/>
          </a:p>
          <a:p>
            <a:r>
              <a:rPr lang="hi-IN" b="1" dirty="0" smtClean="0"/>
              <a:t>जाति जाती नहीं...... </a:t>
            </a:r>
            <a:endParaRPr lang="en-IN" dirty="0"/>
          </a:p>
        </p:txBody>
      </p:sp>
    </p:spTree>
    <p:extLst>
      <p:ext uri="{BB962C8B-B14F-4D97-AF65-F5344CB8AC3E}">
        <p14:creationId xmlns:p14="http://schemas.microsoft.com/office/powerpoint/2010/main" val="21139286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836712"/>
            <a:ext cx="2594683" cy="2308324"/>
          </a:xfrm>
          <a:prstGeom prst="rect">
            <a:avLst/>
          </a:prstGeom>
        </p:spPr>
        <p:txBody>
          <a:bodyPr wrap="square">
            <a:spAutoFit/>
          </a:bodyPr>
          <a:lstStyle/>
          <a:p>
            <a:r>
              <a:rPr lang="en-US" dirty="0"/>
              <a:t>The system which divides </a:t>
            </a:r>
            <a:r>
              <a:rPr lang="en-US" b="1" dirty="0" smtClean="0"/>
              <a:t>people</a:t>
            </a:r>
            <a:r>
              <a:rPr lang="en-US" dirty="0"/>
              <a:t> into rigid hierarchical groups based on their karma (work) and dharma (the Hindi word for religion, but here it means duty)</a:t>
            </a:r>
            <a:endParaRPr lang="en-IN"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5134" y="28631"/>
            <a:ext cx="6286500" cy="5438775"/>
          </a:xfrm>
          <a:prstGeom prst="rect">
            <a:avLst/>
          </a:prstGeom>
        </p:spPr>
      </p:pic>
    </p:spTree>
    <p:extLst>
      <p:ext uri="{BB962C8B-B14F-4D97-AF65-F5344CB8AC3E}">
        <p14:creationId xmlns:p14="http://schemas.microsoft.com/office/powerpoint/2010/main" val="15830756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fontAlgn="base"/>
            <a:r>
              <a:rPr lang="en-US" b="1" dirty="0" err="1"/>
              <a:t>Manusmriti</a:t>
            </a:r>
            <a:r>
              <a:rPr lang="en-US" dirty="0"/>
              <a:t>, widely regarded to be the most important and authoritative book on Hindu law and dating back to at least 1,000 years before Christ was born, "acknowledges and justifies the caste system as the basis of order and regularity of society</a:t>
            </a:r>
            <a:r>
              <a:rPr lang="en-US" dirty="0" smtClean="0"/>
              <a:t>".</a:t>
            </a:r>
          </a:p>
          <a:p>
            <a:pPr fontAlgn="base"/>
            <a:endParaRPr lang="en-US" dirty="0"/>
          </a:p>
          <a:p>
            <a:pPr fontAlgn="base"/>
            <a:endParaRPr lang="en-US" dirty="0"/>
          </a:p>
          <a:p>
            <a:pPr fontAlgn="base"/>
            <a:r>
              <a:rPr lang="en-US" dirty="0"/>
              <a:t>The caste system divides Hindus into four main categories - Brahmins, Kshatriyas, </a:t>
            </a:r>
            <a:r>
              <a:rPr lang="en-US" dirty="0" err="1"/>
              <a:t>Vaishyas</a:t>
            </a:r>
            <a:r>
              <a:rPr lang="en-US" dirty="0"/>
              <a:t> and the </a:t>
            </a:r>
            <a:r>
              <a:rPr lang="en-US" dirty="0" err="1"/>
              <a:t>Shudras</a:t>
            </a:r>
            <a:r>
              <a:rPr lang="en-US" dirty="0"/>
              <a:t>.</a:t>
            </a:r>
          </a:p>
          <a:p>
            <a:endParaRPr lang="en-IN" dirty="0"/>
          </a:p>
        </p:txBody>
      </p:sp>
    </p:spTree>
    <p:extLst>
      <p:ext uri="{BB962C8B-B14F-4D97-AF65-F5344CB8AC3E}">
        <p14:creationId xmlns:p14="http://schemas.microsoft.com/office/powerpoint/2010/main" val="42764148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extLst>
      <p:ext uri="{BB962C8B-B14F-4D97-AF65-F5344CB8AC3E}">
        <p14:creationId xmlns:p14="http://schemas.microsoft.com/office/powerpoint/2010/main" val="173758488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a:t>The main castes were further divided into about 3,000 castes and 25,000 sub-castes, each based on their specific occupation</a:t>
            </a:r>
            <a:r>
              <a:rPr lang="en-US" dirty="0" smtClean="0"/>
              <a:t>.</a:t>
            </a:r>
          </a:p>
          <a:p>
            <a:endParaRPr lang="en-US" dirty="0"/>
          </a:p>
          <a:p>
            <a:pPr marL="0" indent="0">
              <a:buNone/>
            </a:pPr>
            <a:endParaRPr lang="en-US" dirty="0" smtClean="0"/>
          </a:p>
          <a:p>
            <a:endParaRPr lang="en-US" dirty="0"/>
          </a:p>
          <a:p>
            <a:r>
              <a:rPr lang="en-US" dirty="0"/>
              <a:t>The system bestowed many privileges on the upper castes while sanctioning repression of the lower castes by privileged groups</a:t>
            </a:r>
            <a:endParaRPr lang="en-US" dirty="0" smtClean="0"/>
          </a:p>
          <a:p>
            <a:endParaRPr lang="en-US" dirty="0"/>
          </a:p>
          <a:p>
            <a:endParaRPr lang="en-US" dirty="0" smtClean="0"/>
          </a:p>
        </p:txBody>
      </p:sp>
    </p:spTree>
    <p:extLst>
      <p:ext uri="{BB962C8B-B14F-4D97-AF65-F5344CB8AC3E}">
        <p14:creationId xmlns:p14="http://schemas.microsoft.com/office/powerpoint/2010/main" val="6905061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Rural communities have long been arranged on the basis of castes - the upper and lower castes almost always lived in segregated colonies, the water wells were not shared, Brahmins would not accept food or drink from the </a:t>
            </a:r>
            <a:r>
              <a:rPr lang="en-US" dirty="0" err="1"/>
              <a:t>Shudras</a:t>
            </a:r>
            <a:r>
              <a:rPr lang="en-US" dirty="0"/>
              <a:t>, and one could marry only within one's caste.</a:t>
            </a:r>
            <a:endParaRPr lang="en-IN" dirty="0"/>
          </a:p>
          <a:p>
            <a:endParaRPr lang="en-IN" dirty="0"/>
          </a:p>
        </p:txBody>
      </p:sp>
    </p:spTree>
    <p:extLst>
      <p:ext uri="{BB962C8B-B14F-4D97-AF65-F5344CB8AC3E}">
        <p14:creationId xmlns:p14="http://schemas.microsoft.com/office/powerpoint/2010/main" val="36151442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ThE</a:t>
            </a:r>
            <a:r>
              <a:rPr lang="en-IN" dirty="0" smtClean="0"/>
              <a:t> DISCRIMINATION</a:t>
            </a:r>
            <a:endParaRPr lang="en-IN" dirty="0"/>
          </a:p>
        </p:txBody>
      </p:sp>
      <p:sp>
        <p:nvSpPr>
          <p:cNvPr id="3" name="Content Placeholder 2"/>
          <p:cNvSpPr>
            <a:spLocks noGrp="1"/>
          </p:cNvSpPr>
          <p:nvPr>
            <p:ph idx="1"/>
          </p:nvPr>
        </p:nvSpPr>
        <p:spPr/>
        <p:txBody>
          <a:bodyPr/>
          <a:lstStyle/>
          <a:p>
            <a:r>
              <a:rPr lang="en-IN" dirty="0" smtClean="0"/>
              <a:t>Many Stories….</a:t>
            </a:r>
            <a:endParaRPr lang="en-IN" dirty="0"/>
          </a:p>
        </p:txBody>
      </p:sp>
    </p:spTree>
    <p:extLst>
      <p:ext uri="{BB962C8B-B14F-4D97-AF65-F5344CB8AC3E}">
        <p14:creationId xmlns:p14="http://schemas.microsoft.com/office/powerpoint/2010/main" val="2162465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Women WERE/ARE CONSIDERED…</a:t>
            </a:r>
            <a:endParaRPr lang="en-IN" dirty="0"/>
          </a:p>
        </p:txBody>
      </p:sp>
      <p:sp>
        <p:nvSpPr>
          <p:cNvPr id="3" name="Content Placeholder 2"/>
          <p:cNvSpPr>
            <a:spLocks noGrp="1"/>
          </p:cNvSpPr>
          <p:nvPr>
            <p:ph idx="1"/>
          </p:nvPr>
        </p:nvSpPr>
        <p:spPr>
          <a:xfrm>
            <a:off x="457200" y="1609416"/>
            <a:ext cx="7239000" cy="2755688"/>
          </a:xfrm>
        </p:spPr>
        <p:txBody>
          <a:bodyPr>
            <a:normAutofit fontScale="85000" lnSpcReduction="20000"/>
          </a:bodyPr>
          <a:lstStyle/>
          <a:p>
            <a:r>
              <a:rPr lang="en-IN" dirty="0" smtClean="0"/>
              <a:t>Soft/Graceful</a:t>
            </a:r>
          </a:p>
          <a:p>
            <a:r>
              <a:rPr lang="en-IN" dirty="0" smtClean="0"/>
              <a:t>Emotionally Weak/Mood Swings</a:t>
            </a:r>
          </a:p>
          <a:p>
            <a:r>
              <a:rPr lang="en-IN" dirty="0" smtClean="0"/>
              <a:t>Complex-None can understand her, what’s there in her mind</a:t>
            </a:r>
          </a:p>
          <a:p>
            <a:r>
              <a:rPr lang="en-IN" dirty="0" smtClean="0"/>
              <a:t>Problematic</a:t>
            </a:r>
          </a:p>
          <a:p>
            <a:r>
              <a:rPr lang="en-IN" dirty="0" smtClean="0"/>
              <a:t>Dumb/less intelligent</a:t>
            </a:r>
          </a:p>
          <a:p>
            <a:r>
              <a:rPr lang="en-IN" dirty="0" smtClean="0"/>
              <a:t>Dependent on Man (Father/Brother/Husband/Son)</a:t>
            </a:r>
          </a:p>
          <a:p>
            <a:r>
              <a:rPr lang="en-IN" dirty="0" smtClean="0"/>
              <a:t>Anything else you recall?</a:t>
            </a:r>
          </a:p>
          <a:p>
            <a:endParaRPr lang="en-IN" dirty="0"/>
          </a:p>
        </p:txBody>
      </p:sp>
    </p:spTree>
    <p:extLst>
      <p:ext uri="{BB962C8B-B14F-4D97-AF65-F5344CB8AC3E}">
        <p14:creationId xmlns:p14="http://schemas.microsoft.com/office/powerpoint/2010/main" val="34943823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332656"/>
            <a:ext cx="7239000" cy="4687252"/>
          </a:xfrm>
        </p:spPr>
      </p:pic>
    </p:spTree>
    <p:extLst>
      <p:ext uri="{BB962C8B-B14F-4D97-AF65-F5344CB8AC3E}">
        <p14:creationId xmlns:p14="http://schemas.microsoft.com/office/powerpoint/2010/main" val="7455765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Caste and MEDIA</a:t>
            </a:r>
            <a:endParaRPr lang="en-IN" dirty="0"/>
          </a:p>
        </p:txBody>
      </p:sp>
      <p:sp>
        <p:nvSpPr>
          <p:cNvPr id="3" name="Content Placeholder 2"/>
          <p:cNvSpPr>
            <a:spLocks noGrp="1"/>
          </p:cNvSpPr>
          <p:nvPr>
            <p:ph idx="1"/>
          </p:nvPr>
        </p:nvSpPr>
        <p:spPr/>
        <p:txBody>
          <a:bodyPr>
            <a:normAutofit fontScale="92500"/>
          </a:bodyPr>
          <a:lstStyle/>
          <a:p>
            <a:r>
              <a:rPr lang="en-US" dirty="0" err="1"/>
              <a:t>Dalits</a:t>
            </a:r>
            <a:r>
              <a:rPr lang="en-US" dirty="0"/>
              <a:t> and caste discrimination have frequently been subjects in Indian cinema, from </a:t>
            </a:r>
            <a:r>
              <a:rPr lang="en-US" i="1" dirty="0" err="1"/>
              <a:t>Achhut</a:t>
            </a:r>
            <a:r>
              <a:rPr lang="en-US" i="1" dirty="0"/>
              <a:t> </a:t>
            </a:r>
            <a:r>
              <a:rPr lang="en-US" i="1" dirty="0" err="1"/>
              <a:t>Kanya</a:t>
            </a:r>
            <a:r>
              <a:rPr lang="en-US" dirty="0"/>
              <a:t> (1936) to  </a:t>
            </a:r>
            <a:r>
              <a:rPr lang="en-US" dirty="0" err="1" smtClean="0"/>
              <a:t>Masaan</a:t>
            </a:r>
            <a:r>
              <a:rPr lang="en-US" dirty="0" smtClean="0"/>
              <a:t>, </a:t>
            </a:r>
            <a:r>
              <a:rPr lang="en-US" dirty="0" err="1" smtClean="0"/>
              <a:t>Sairaat</a:t>
            </a:r>
            <a:r>
              <a:rPr lang="en-US" dirty="0" smtClean="0"/>
              <a:t> and Article 15.</a:t>
            </a:r>
            <a:endParaRPr lang="en-US" dirty="0"/>
          </a:p>
          <a:p>
            <a:endParaRPr lang="en-US" dirty="0" smtClean="0"/>
          </a:p>
          <a:p>
            <a:r>
              <a:rPr lang="en-US" dirty="0"/>
              <a:t> In Indian cinema, the body of the </a:t>
            </a:r>
            <a:r>
              <a:rPr lang="en-US" i="1" dirty="0" err="1"/>
              <a:t>dalit</a:t>
            </a:r>
            <a:r>
              <a:rPr lang="en-US" dirty="0"/>
              <a:t> (a person of the lowest caste)- male and female, presents a stereotype contrast to the body of the upper caste Hindus, Muslims and Christians.  The female body, particularly the young </a:t>
            </a:r>
            <a:r>
              <a:rPr lang="en-US" i="1" dirty="0" err="1"/>
              <a:t>dalit</a:t>
            </a:r>
            <a:r>
              <a:rPr lang="en-US" dirty="0"/>
              <a:t> women is represented as sexually attractive and desirable, thereby, an object to be used and subjugated by the upper caste. </a:t>
            </a:r>
            <a:endParaRPr lang="en-IN" dirty="0"/>
          </a:p>
        </p:txBody>
      </p:sp>
    </p:spTree>
    <p:extLst>
      <p:ext uri="{BB962C8B-B14F-4D97-AF65-F5344CB8AC3E}">
        <p14:creationId xmlns:p14="http://schemas.microsoft.com/office/powerpoint/2010/main" val="27848923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Indian cinema usually highlights the </a:t>
            </a:r>
            <a:r>
              <a:rPr lang="en-US" i="1" dirty="0" err="1"/>
              <a:t>dalit</a:t>
            </a:r>
            <a:r>
              <a:rPr lang="en-US" dirty="0"/>
              <a:t> only in terms of its relationship to caste society stems from </a:t>
            </a:r>
            <a:r>
              <a:rPr lang="en-US" dirty="0" err="1"/>
              <a:t>Brahminical</a:t>
            </a:r>
            <a:r>
              <a:rPr lang="en-US" dirty="0"/>
              <a:t> ideology. </a:t>
            </a:r>
            <a:r>
              <a:rPr lang="en-US" i="1" dirty="0"/>
              <a:t>Dalit</a:t>
            </a:r>
            <a:r>
              <a:rPr lang="en-US" dirty="0"/>
              <a:t> communities, like all other communities, would have conflicts of their own and also be rich in interpersonal relationships within, but this is not given expression to. </a:t>
            </a:r>
            <a:endParaRPr lang="en-IN" dirty="0"/>
          </a:p>
        </p:txBody>
      </p:sp>
    </p:spTree>
    <p:extLst>
      <p:ext uri="{BB962C8B-B14F-4D97-AF65-F5344CB8AC3E}">
        <p14:creationId xmlns:p14="http://schemas.microsoft.com/office/powerpoint/2010/main" val="35990572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20000"/>
          </a:bodyPr>
          <a:lstStyle/>
          <a:p>
            <a:r>
              <a:rPr lang="en-US" dirty="0"/>
              <a:t>For years, B.R. </a:t>
            </a:r>
            <a:r>
              <a:rPr lang="en-US" dirty="0" err="1"/>
              <a:t>Ambedkar</a:t>
            </a:r>
            <a:r>
              <a:rPr lang="en-US" dirty="0"/>
              <a:t> was treated like an ‘untouchable’ by the </a:t>
            </a:r>
            <a:r>
              <a:rPr lang="en-US" dirty="0" err="1"/>
              <a:t>casteist</a:t>
            </a:r>
            <a:r>
              <a:rPr lang="en-US" dirty="0"/>
              <a:t> filmmakers of Bollywood. Forget about the foreground, he was erased from even the backdrop of scenes for a long time</a:t>
            </a:r>
            <a:r>
              <a:rPr lang="en-US" dirty="0" smtClean="0"/>
              <a:t>.</a:t>
            </a:r>
          </a:p>
          <a:p>
            <a:endParaRPr lang="en-US" dirty="0"/>
          </a:p>
          <a:p>
            <a:pPr marL="0" indent="0">
              <a:buNone/>
            </a:pPr>
            <a:endParaRPr lang="en-US" dirty="0" smtClean="0"/>
          </a:p>
          <a:p>
            <a:r>
              <a:rPr lang="en-IN" dirty="0"/>
              <a:t>Portraits of political leaders from upper caste or </a:t>
            </a:r>
            <a:r>
              <a:rPr lang="en-IN" i="1" dirty="0" err="1"/>
              <a:t>savarna</a:t>
            </a:r>
            <a:r>
              <a:rPr lang="en-IN" dirty="0"/>
              <a:t> backgrounds, such as Mahatma Gandhi, </a:t>
            </a:r>
            <a:r>
              <a:rPr lang="en-IN" dirty="0" err="1"/>
              <a:t>Lokmanya</a:t>
            </a:r>
            <a:r>
              <a:rPr lang="en-IN" dirty="0"/>
              <a:t> </a:t>
            </a:r>
            <a:r>
              <a:rPr lang="en-IN" dirty="0" err="1"/>
              <a:t>Tilak</a:t>
            </a:r>
            <a:r>
              <a:rPr lang="en-IN" dirty="0"/>
              <a:t>, Jawaharlal Nehru, </a:t>
            </a:r>
            <a:r>
              <a:rPr lang="en-IN" dirty="0" err="1"/>
              <a:t>Lal</a:t>
            </a:r>
            <a:r>
              <a:rPr lang="en-IN" dirty="0"/>
              <a:t> </a:t>
            </a:r>
            <a:r>
              <a:rPr lang="en-IN" dirty="0" err="1"/>
              <a:t>Bahadur</a:t>
            </a:r>
            <a:r>
              <a:rPr lang="en-IN" dirty="0"/>
              <a:t> </a:t>
            </a:r>
            <a:r>
              <a:rPr lang="en-IN" dirty="0" err="1"/>
              <a:t>Shashtri</a:t>
            </a:r>
            <a:r>
              <a:rPr lang="en-IN" dirty="0"/>
              <a:t>, </a:t>
            </a:r>
            <a:r>
              <a:rPr lang="en-IN" dirty="0" err="1"/>
              <a:t>Subhas</a:t>
            </a:r>
            <a:r>
              <a:rPr lang="en-IN" dirty="0"/>
              <a:t> Chandra Bose, and even Swami Vivekananda, were predominantly featured as backdrops of Hindi films made by </a:t>
            </a:r>
            <a:r>
              <a:rPr lang="en-IN" i="1" dirty="0" err="1"/>
              <a:t>savarna</a:t>
            </a:r>
            <a:r>
              <a:rPr lang="en-IN" dirty="0"/>
              <a:t> producers and directors.</a:t>
            </a:r>
          </a:p>
          <a:p>
            <a:pPr marL="0" indent="0">
              <a:buNone/>
            </a:pPr>
            <a:r>
              <a:rPr lang="en-IN" dirty="0"/>
              <a:t/>
            </a:r>
            <a:br>
              <a:rPr lang="en-IN" dirty="0"/>
            </a:br>
            <a:endParaRPr lang="en-IN" dirty="0"/>
          </a:p>
        </p:txBody>
      </p:sp>
    </p:spTree>
    <p:extLst>
      <p:ext uri="{BB962C8B-B14F-4D97-AF65-F5344CB8AC3E}">
        <p14:creationId xmlns:p14="http://schemas.microsoft.com/office/powerpoint/2010/main" val="36408378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7372672" cy="6267096"/>
          </a:xfrm>
        </p:spPr>
        <p:txBody>
          <a:bodyPr>
            <a:normAutofit/>
          </a:bodyPr>
          <a:lstStyle/>
          <a:p>
            <a:r>
              <a:rPr lang="en-IN" dirty="0"/>
              <a:t>Even when Bollywood did tell stories about </a:t>
            </a:r>
            <a:r>
              <a:rPr lang="en-IN" dirty="0" err="1"/>
              <a:t>Dalits</a:t>
            </a:r>
            <a:r>
              <a:rPr lang="en-IN" dirty="0"/>
              <a:t> — which was anyway rare — </a:t>
            </a:r>
            <a:r>
              <a:rPr lang="en-IN" dirty="0" err="1"/>
              <a:t>Ambedkar</a:t>
            </a:r>
            <a:r>
              <a:rPr lang="en-IN" dirty="0"/>
              <a:t> was missing. A perfect example of this is </a:t>
            </a:r>
            <a:r>
              <a:rPr lang="en-IN" dirty="0" err="1"/>
              <a:t>Bimal</a:t>
            </a:r>
            <a:r>
              <a:rPr lang="en-IN" dirty="0"/>
              <a:t> Roy’s movie </a:t>
            </a:r>
            <a:r>
              <a:rPr lang="en-IN" i="1" dirty="0" err="1"/>
              <a:t>Sujata</a:t>
            </a:r>
            <a:r>
              <a:rPr lang="en-IN" dirty="0"/>
              <a:t> (1959), in which the Brahmin protagonist </a:t>
            </a:r>
            <a:r>
              <a:rPr lang="en-IN" dirty="0" err="1"/>
              <a:t>Adhir</a:t>
            </a:r>
            <a:r>
              <a:rPr lang="en-IN" dirty="0"/>
              <a:t> </a:t>
            </a:r>
            <a:r>
              <a:rPr lang="en-IN" dirty="0" err="1"/>
              <a:t>Chaudhary</a:t>
            </a:r>
            <a:r>
              <a:rPr lang="en-IN" dirty="0"/>
              <a:t> (Sunil </a:t>
            </a:r>
            <a:r>
              <a:rPr lang="en-IN" dirty="0" err="1"/>
              <a:t>Dutt</a:t>
            </a:r>
            <a:r>
              <a:rPr lang="en-IN" dirty="0"/>
              <a:t>) falls in love with an ‘untouchable’ </a:t>
            </a:r>
            <a:r>
              <a:rPr lang="en-IN" dirty="0" err="1"/>
              <a:t>Sujata</a:t>
            </a:r>
            <a:r>
              <a:rPr lang="en-IN" dirty="0"/>
              <a:t> (</a:t>
            </a:r>
            <a:r>
              <a:rPr lang="en-IN" dirty="0" err="1"/>
              <a:t>Nutan</a:t>
            </a:r>
            <a:r>
              <a:rPr lang="en-IN" dirty="0"/>
              <a:t>). </a:t>
            </a:r>
            <a:endParaRPr lang="en-IN" dirty="0" smtClean="0"/>
          </a:p>
          <a:p>
            <a:pPr marL="0" indent="0">
              <a:buNone/>
            </a:pPr>
            <a:endParaRPr lang="en-IN" dirty="0"/>
          </a:p>
          <a:p>
            <a:endParaRPr lang="en-IN" dirty="0" smtClean="0"/>
          </a:p>
          <a:p>
            <a:r>
              <a:rPr lang="en-IN" dirty="0" err="1" smtClean="0"/>
              <a:t>Adhir</a:t>
            </a:r>
            <a:r>
              <a:rPr lang="en-IN" dirty="0" smtClean="0"/>
              <a:t> </a:t>
            </a:r>
            <a:r>
              <a:rPr lang="en-IN" dirty="0"/>
              <a:t>is ‘liberal’ enough to have photos of Rabindranath Tagore, Gandhi and Vivekananda in his house, but not </a:t>
            </a:r>
            <a:r>
              <a:rPr lang="en-IN" dirty="0" err="1"/>
              <a:t>Ambedkar</a:t>
            </a:r>
            <a:r>
              <a:rPr lang="en-IN" dirty="0"/>
              <a:t>.</a:t>
            </a:r>
          </a:p>
          <a:p>
            <a:endParaRPr lang="en-IN" dirty="0"/>
          </a:p>
        </p:txBody>
      </p:sp>
    </p:spTree>
    <p:extLst>
      <p:ext uri="{BB962C8B-B14F-4D97-AF65-F5344CB8AC3E}">
        <p14:creationId xmlns:p14="http://schemas.microsoft.com/office/powerpoint/2010/main" val="14254842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buNone/>
            </a:pPr>
            <a:r>
              <a:rPr lang="en-US" b="1" dirty="0"/>
              <a:t>India’s newsrooms are dominated by the upper castes – and that reflects what media covers</a:t>
            </a:r>
          </a:p>
        </p:txBody>
      </p:sp>
    </p:spTree>
    <p:extLst>
      <p:ext uri="{BB962C8B-B14F-4D97-AF65-F5344CB8AC3E}">
        <p14:creationId xmlns:p14="http://schemas.microsoft.com/office/powerpoint/2010/main" val="374264360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r>
              <a:rPr lang="en-US" dirty="0"/>
              <a:t>The study, conducted by the NGO Oxfam India and </a:t>
            </a:r>
            <a:r>
              <a:rPr lang="en-US" i="1" dirty="0" err="1"/>
              <a:t>Newslaundry</a:t>
            </a:r>
            <a:r>
              <a:rPr lang="en-US" dirty="0"/>
              <a:t>, a media-watch website, also noted that “three out of every four anchors (among a total of 40 anchors in Hindi channels and 47 in English channels) of debates are upper caste”. </a:t>
            </a:r>
            <a:endParaRPr lang="en-US" dirty="0" smtClean="0"/>
          </a:p>
          <a:p>
            <a:endParaRPr lang="en-US" dirty="0"/>
          </a:p>
          <a:p>
            <a:endParaRPr lang="en-US" dirty="0" smtClean="0"/>
          </a:p>
          <a:p>
            <a:r>
              <a:rPr lang="en-US" dirty="0" smtClean="0"/>
              <a:t>In </a:t>
            </a:r>
            <a:r>
              <a:rPr lang="en-US" dirty="0"/>
              <a:t>addition, “for over 70% of their primetime debate shows, news channels draw the majority of the </a:t>
            </a:r>
            <a:r>
              <a:rPr lang="en-US" dirty="0" err="1"/>
              <a:t>panellists</a:t>
            </a:r>
            <a:r>
              <a:rPr lang="en-US" dirty="0"/>
              <a:t> from the upper castes”.</a:t>
            </a:r>
            <a:endParaRPr lang="en-IN" dirty="0"/>
          </a:p>
        </p:txBody>
      </p:sp>
    </p:spTree>
    <p:extLst>
      <p:ext uri="{BB962C8B-B14F-4D97-AF65-F5344CB8AC3E}">
        <p14:creationId xmlns:p14="http://schemas.microsoft.com/office/powerpoint/2010/main" val="24571471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smtClean="0"/>
              <a:t>–</a:t>
            </a:r>
            <a:r>
              <a:rPr lang="en-US" dirty="0"/>
              <a:t>         No more than 5% of all articles in English newspapers are written by </a:t>
            </a:r>
            <a:r>
              <a:rPr lang="en-US" dirty="0" err="1"/>
              <a:t>Dalits</a:t>
            </a:r>
            <a:r>
              <a:rPr lang="en-US" dirty="0"/>
              <a:t> and </a:t>
            </a:r>
            <a:r>
              <a:rPr lang="en-US" dirty="0" err="1"/>
              <a:t>Adivasis</a:t>
            </a:r>
            <a:r>
              <a:rPr lang="en-US" dirty="0"/>
              <a:t>. Hindi newspapers fare slightly better at around 10%</a:t>
            </a:r>
          </a:p>
          <a:p>
            <a:r>
              <a:rPr lang="en-US" dirty="0"/>
              <a:t>–         Around 72% of bylined articles on news websites are written by people from the upper castes</a:t>
            </a:r>
          </a:p>
          <a:p>
            <a:r>
              <a:rPr lang="en-US" dirty="0"/>
              <a:t>–          Only 10 of the 972 articles featuring on the cover pages of the 12 magazines under study are about issues related to caste.</a:t>
            </a:r>
          </a:p>
          <a:p>
            <a:endParaRPr lang="en-IN" dirty="0"/>
          </a:p>
        </p:txBody>
      </p:sp>
    </p:spTree>
    <p:extLst>
      <p:ext uri="{BB962C8B-B14F-4D97-AF65-F5344CB8AC3E}">
        <p14:creationId xmlns:p14="http://schemas.microsoft.com/office/powerpoint/2010/main" val="14579244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b="1" dirty="0" err="1"/>
              <a:t>TikTokers</a:t>
            </a:r>
            <a:r>
              <a:rPr lang="en-IN" b="1" dirty="0"/>
              <a:t> dubbed ‘</a:t>
            </a:r>
            <a:r>
              <a:rPr lang="en-IN" b="1" dirty="0" err="1"/>
              <a:t>Shudras</a:t>
            </a:r>
            <a:r>
              <a:rPr lang="en-IN" b="1" dirty="0"/>
              <a:t> of internet’: Indians didn’t spare even social media from </a:t>
            </a:r>
            <a:r>
              <a:rPr lang="en-IN" b="1" dirty="0" err="1"/>
              <a:t>casteism</a:t>
            </a:r>
            <a:endParaRPr lang="en-IN" b="1" dirty="0"/>
          </a:p>
          <a:p>
            <a:pPr marL="0" indent="0">
              <a:buNone/>
            </a:pP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3088444"/>
            <a:ext cx="3670548" cy="2893255"/>
          </a:xfrm>
          <a:prstGeom prst="rect">
            <a:avLst/>
          </a:prstGeom>
        </p:spPr>
      </p:pic>
    </p:spTree>
    <p:extLst>
      <p:ext uri="{BB962C8B-B14F-4D97-AF65-F5344CB8AC3E}">
        <p14:creationId xmlns:p14="http://schemas.microsoft.com/office/powerpoint/2010/main" val="313803228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068960"/>
            <a:ext cx="7239000" cy="1143000"/>
          </a:xfrm>
        </p:spPr>
        <p:txBody>
          <a:bodyPr/>
          <a:lstStyle/>
          <a:p>
            <a:pPr algn="ctr"/>
            <a:r>
              <a:rPr lang="en-US" dirty="0" smtClean="0"/>
              <a:t>CLASS REPRESENTATION</a:t>
            </a:r>
            <a:endParaRPr lang="en-IN" dirty="0"/>
          </a:p>
        </p:txBody>
      </p:sp>
    </p:spTree>
    <p:extLst>
      <p:ext uri="{BB962C8B-B14F-4D97-AF65-F5344CB8AC3E}">
        <p14:creationId xmlns:p14="http://schemas.microsoft.com/office/powerpoint/2010/main" val="3458951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Some more STEREOTYPES</a:t>
            </a:r>
            <a:endParaRPr lang="en-IN" dirty="0"/>
          </a:p>
        </p:txBody>
      </p:sp>
      <p:sp>
        <p:nvSpPr>
          <p:cNvPr id="3" name="Content Placeholder 2"/>
          <p:cNvSpPr>
            <a:spLocks noGrp="1"/>
          </p:cNvSpPr>
          <p:nvPr>
            <p:ph idx="1"/>
          </p:nvPr>
        </p:nvSpPr>
        <p:spPr/>
        <p:txBody>
          <a:bodyPr/>
          <a:lstStyle/>
          <a:p>
            <a:r>
              <a:rPr lang="en-IN" dirty="0" smtClean="0"/>
              <a:t>They are bad drivers</a:t>
            </a:r>
          </a:p>
          <a:p>
            <a:r>
              <a:rPr lang="en-IN" dirty="0" smtClean="0"/>
              <a:t>They can not bear the sight</a:t>
            </a:r>
          </a:p>
          <a:p>
            <a:r>
              <a:rPr lang="en-US" dirty="0"/>
              <a:t>T</a:t>
            </a:r>
            <a:r>
              <a:rPr lang="en-US" dirty="0" smtClean="0"/>
              <a:t>eachers </a:t>
            </a:r>
            <a:r>
              <a:rPr lang="en-US" dirty="0"/>
              <a:t>and nurses are women, and that pilots, doctors, and engineers are men.</a:t>
            </a:r>
          </a:p>
          <a:p>
            <a:r>
              <a:rPr lang="en-US" dirty="0" smtClean="0"/>
              <a:t>A woman must have compromised to get on that powerful post</a:t>
            </a:r>
            <a:r>
              <a:rPr lang="en-US" dirty="0"/>
              <a:t/>
            </a:r>
            <a:br>
              <a:rPr lang="en-US" dirty="0"/>
            </a:br>
            <a:endParaRPr lang="en-IN" dirty="0"/>
          </a:p>
        </p:txBody>
      </p:sp>
    </p:spTree>
    <p:extLst>
      <p:ext uri="{BB962C8B-B14F-4D97-AF65-F5344CB8AC3E}">
        <p14:creationId xmlns:p14="http://schemas.microsoft.com/office/powerpoint/2010/main" val="28570599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b="1" dirty="0"/>
              <a:t>Social class</a:t>
            </a:r>
            <a:r>
              <a:rPr lang="en-US" dirty="0"/>
              <a:t>, also called </a:t>
            </a:r>
            <a:r>
              <a:rPr lang="en-US" b="1" dirty="0" smtClean="0"/>
              <a:t>class</a:t>
            </a:r>
            <a:r>
              <a:rPr lang="en-US" dirty="0"/>
              <a:t>-</a:t>
            </a:r>
            <a:r>
              <a:rPr lang="en-US" dirty="0" smtClean="0"/>
              <a:t> </a:t>
            </a:r>
            <a:r>
              <a:rPr lang="en-US" dirty="0"/>
              <a:t>a group of people within a society who possess the same socioeconomic status</a:t>
            </a:r>
            <a:r>
              <a:rPr lang="en-US" dirty="0" smtClean="0"/>
              <a:t>.</a:t>
            </a:r>
          </a:p>
          <a:p>
            <a:endParaRPr lang="en-US" dirty="0"/>
          </a:p>
          <a:p>
            <a:endParaRPr lang="en-US" dirty="0" smtClean="0"/>
          </a:p>
          <a:p>
            <a:r>
              <a:rPr lang="en-US" dirty="0"/>
              <a:t>The term </a:t>
            </a:r>
            <a:r>
              <a:rPr lang="en-US" i="1" dirty="0"/>
              <a:t>class</a:t>
            </a:r>
            <a:r>
              <a:rPr lang="en-US" dirty="0"/>
              <a:t> first came into wide use in the early 19th century, replacing such terms as </a:t>
            </a:r>
            <a:r>
              <a:rPr lang="en-US" i="1" dirty="0"/>
              <a:t>rank</a:t>
            </a:r>
            <a:r>
              <a:rPr lang="en-US" dirty="0"/>
              <a:t> and </a:t>
            </a:r>
            <a:r>
              <a:rPr lang="en-US" i="1" dirty="0"/>
              <a:t>order</a:t>
            </a:r>
            <a:r>
              <a:rPr lang="en-US" dirty="0"/>
              <a:t> as descriptions of the major hierarchical groupings in society. </a:t>
            </a:r>
            <a:endParaRPr lang="en-US" dirty="0" smtClean="0"/>
          </a:p>
          <a:p>
            <a:pPr marL="0" indent="0">
              <a:buNone/>
            </a:pPr>
            <a:endParaRPr lang="en-IN" dirty="0"/>
          </a:p>
        </p:txBody>
      </p:sp>
    </p:spTree>
    <p:extLst>
      <p:ext uri="{BB962C8B-B14F-4D97-AF65-F5344CB8AC3E}">
        <p14:creationId xmlns:p14="http://schemas.microsoft.com/office/powerpoint/2010/main" val="38566839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These dimensions include power, wealth, social status, education level, prestige of one’s occupation, social standing, and many others</a:t>
            </a:r>
            <a:endParaRPr lang="en-IN" dirty="0"/>
          </a:p>
        </p:txBody>
      </p:sp>
    </p:spTree>
    <p:extLst>
      <p:ext uri="{BB962C8B-B14F-4D97-AF65-F5344CB8AC3E}">
        <p14:creationId xmlns:p14="http://schemas.microsoft.com/office/powerpoint/2010/main" val="38232988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lgn="ctr">
              <a:buNone/>
            </a:pPr>
            <a:r>
              <a:rPr lang="en-US" b="1" dirty="0"/>
              <a:t>Upper Class – Elite</a:t>
            </a:r>
            <a:endParaRPr lang="en-US" dirty="0"/>
          </a:p>
          <a:p>
            <a:pPr marL="0" indent="0">
              <a:buNone/>
            </a:pPr>
            <a:r>
              <a:rPr lang="en-US" dirty="0"/>
              <a:t>Represent institutional leadership, heads of multinational corporations, foundations, </a:t>
            </a:r>
            <a:r>
              <a:rPr lang="en-US" dirty="0" smtClean="0"/>
              <a:t>universities</a:t>
            </a:r>
          </a:p>
          <a:p>
            <a:pPr marL="0" indent="0">
              <a:buNone/>
            </a:pPr>
            <a:endParaRPr lang="en-US" dirty="0"/>
          </a:p>
          <a:p>
            <a:pPr marL="0" indent="0">
              <a:buNone/>
            </a:pPr>
            <a:r>
              <a:rPr lang="en-US" dirty="0"/>
              <a:t>Capitalist elite – owners of lands, stocks and bonds and other assets – wealth derived from what they own</a:t>
            </a:r>
          </a:p>
          <a:p>
            <a:endParaRPr lang="en-IN" dirty="0"/>
          </a:p>
        </p:txBody>
      </p:sp>
    </p:spTree>
    <p:extLst>
      <p:ext uri="{BB962C8B-B14F-4D97-AF65-F5344CB8AC3E}">
        <p14:creationId xmlns:p14="http://schemas.microsoft.com/office/powerpoint/2010/main" val="26719943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Upper Middle Class= Have both high incomes and high social </a:t>
            </a:r>
            <a:r>
              <a:rPr lang="en-US" sz="2000" dirty="0" smtClean="0"/>
              <a:t>prestige,</a:t>
            </a:r>
            <a:r>
              <a:rPr lang="en-US" sz="2000" dirty="0"/>
              <a:t> Well-educated</a:t>
            </a:r>
            <a:br>
              <a:rPr lang="en-US" sz="2000" dirty="0"/>
            </a:br>
            <a:endParaRPr lang="en-IN" sz="2000" dirty="0"/>
          </a:p>
        </p:txBody>
      </p:sp>
      <p:sp>
        <p:nvSpPr>
          <p:cNvPr id="3" name="Content Placeholder 2"/>
          <p:cNvSpPr>
            <a:spLocks noGrp="1"/>
          </p:cNvSpPr>
          <p:nvPr>
            <p:ph idx="1"/>
          </p:nvPr>
        </p:nvSpPr>
        <p:spPr>
          <a:xfrm>
            <a:off x="467544" y="1268760"/>
            <a:ext cx="7239000" cy="4846320"/>
          </a:xfrm>
        </p:spPr>
        <p:txBody>
          <a:bodyPr>
            <a:normAutofit fontScale="25000" lnSpcReduction="20000"/>
          </a:bodyPr>
          <a:lstStyle/>
          <a:p>
            <a:pPr marL="0" indent="0">
              <a:buNone/>
            </a:pPr>
            <a:r>
              <a:rPr lang="en-US" sz="8600" dirty="0" smtClean="0"/>
              <a:t>Represent </a:t>
            </a:r>
            <a:r>
              <a:rPr lang="en-US" sz="8600" dirty="0"/>
              <a:t>scientific and technical knowledge – engineers, accountants, lawyers, architects, university faculty, managers and directors of public and private organizations. </a:t>
            </a:r>
            <a:endParaRPr lang="en-US" sz="8600" dirty="0" smtClean="0"/>
          </a:p>
          <a:p>
            <a:pPr marL="0" indent="0">
              <a:buNone/>
            </a:pPr>
            <a:endParaRPr lang="en-US" sz="8600" dirty="0"/>
          </a:p>
          <a:p>
            <a:pPr marL="0" indent="0">
              <a:buNone/>
            </a:pPr>
            <a:endParaRPr lang="en-US" sz="8600" dirty="0" smtClean="0"/>
          </a:p>
          <a:p>
            <a:pPr marL="0" indent="0">
              <a:buNone/>
            </a:pPr>
            <a:r>
              <a:rPr lang="en-US" sz="8600" dirty="0" smtClean="0"/>
              <a:t>In </a:t>
            </a:r>
            <a:r>
              <a:rPr lang="en-US" sz="8600" dirty="0"/>
              <a:t>India are those who can afford international air travel on a monthly basis, exclusive holidays or go to university in a foreign country; those who have guaranteed housing, running water, multiple servants, private healthcare, laptops, connectivity, cars and the latest mobile </a:t>
            </a:r>
            <a:r>
              <a:rPr lang="en-US" sz="8600" dirty="0" smtClean="0"/>
              <a:t>phones.</a:t>
            </a:r>
          </a:p>
          <a:p>
            <a:pPr marL="0" indent="0">
              <a:buNone/>
            </a:pPr>
            <a:endParaRPr lang="en-US" sz="38400" dirty="0"/>
          </a:p>
          <a:p>
            <a:pPr marL="0" indent="0">
              <a:buNone/>
            </a:pPr>
            <a:r>
              <a:rPr lang="en-US" sz="8000" dirty="0"/>
              <a:t>many people in this group have connections to political power, to the police and to law enforcement</a:t>
            </a:r>
            <a:endParaRPr lang="en-US" sz="38400"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t>
            </a:r>
            <a:endParaRPr lang="en-US" dirty="0"/>
          </a:p>
          <a:p>
            <a:endParaRPr lang="en-IN" dirty="0"/>
          </a:p>
        </p:txBody>
      </p:sp>
    </p:spTree>
    <p:extLst>
      <p:ext uri="{BB962C8B-B14F-4D97-AF65-F5344CB8AC3E}">
        <p14:creationId xmlns:p14="http://schemas.microsoft.com/office/powerpoint/2010/main" val="89963869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lgn="ctr">
              <a:buNone/>
            </a:pPr>
            <a:r>
              <a:rPr lang="en-US" b="1" dirty="0"/>
              <a:t>Lower Middle Class</a:t>
            </a:r>
            <a:endParaRPr lang="en-US" dirty="0"/>
          </a:p>
          <a:p>
            <a:pPr marL="0" indent="0">
              <a:buNone/>
            </a:pPr>
            <a:r>
              <a:rPr lang="en-US" dirty="0"/>
              <a:t>Clerical-administrative</a:t>
            </a:r>
          </a:p>
          <a:p>
            <a:pPr marL="0" indent="0">
              <a:buNone/>
            </a:pPr>
            <a:r>
              <a:rPr lang="en-US" dirty="0"/>
              <a:t>Provide support for professionals</a:t>
            </a:r>
          </a:p>
          <a:p>
            <a:pPr marL="0" indent="0">
              <a:buNone/>
            </a:pPr>
            <a:r>
              <a:rPr lang="en-US" dirty="0"/>
              <a:t>Engage in data collection., record-keeping</a:t>
            </a:r>
          </a:p>
          <a:p>
            <a:pPr marL="0" indent="0">
              <a:buNone/>
            </a:pPr>
            <a:r>
              <a:rPr lang="en-US" dirty="0" smtClean="0"/>
              <a:t>bank </a:t>
            </a:r>
            <a:r>
              <a:rPr lang="en-US" dirty="0"/>
              <a:t>tellers, sales</a:t>
            </a:r>
          </a:p>
          <a:p>
            <a:pPr marL="0" indent="0">
              <a:buNone/>
            </a:pPr>
            <a:r>
              <a:rPr lang="en-US" dirty="0"/>
              <a:t>Blue-collar workers in skilled trades</a:t>
            </a:r>
          </a:p>
          <a:p>
            <a:endParaRPr lang="en-IN" dirty="0"/>
          </a:p>
        </p:txBody>
      </p:sp>
    </p:spTree>
    <p:extLst>
      <p:ext uri="{BB962C8B-B14F-4D97-AF65-F5344CB8AC3E}">
        <p14:creationId xmlns:p14="http://schemas.microsoft.com/office/powerpoint/2010/main" val="29913865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lgn="ctr">
              <a:buNone/>
            </a:pPr>
            <a:r>
              <a:rPr lang="en-US" b="1" dirty="0"/>
              <a:t>Working Class</a:t>
            </a:r>
            <a:endParaRPr lang="en-US" dirty="0"/>
          </a:p>
          <a:p>
            <a:r>
              <a:rPr lang="en-US" dirty="0"/>
              <a:t>Craft workers</a:t>
            </a:r>
          </a:p>
          <a:p>
            <a:r>
              <a:rPr lang="en-US" dirty="0"/>
              <a:t>Laborers in factories</a:t>
            </a:r>
          </a:p>
          <a:p>
            <a:r>
              <a:rPr lang="en-US" dirty="0"/>
              <a:t>Restaurant workers</a:t>
            </a:r>
          </a:p>
          <a:p>
            <a:r>
              <a:rPr lang="en-US" dirty="0"/>
              <a:t>Nursing home staff</a:t>
            </a:r>
          </a:p>
          <a:p>
            <a:r>
              <a:rPr lang="en-US" dirty="0"/>
              <a:t>Repair shops, garages</a:t>
            </a:r>
          </a:p>
          <a:p>
            <a:r>
              <a:rPr lang="en-US" dirty="0"/>
              <a:t>Delivery services</a:t>
            </a:r>
          </a:p>
          <a:p>
            <a:endParaRPr lang="en-IN" dirty="0"/>
          </a:p>
        </p:txBody>
      </p:sp>
    </p:spTree>
    <p:extLst>
      <p:ext uri="{BB962C8B-B14F-4D97-AF65-F5344CB8AC3E}">
        <p14:creationId xmlns:p14="http://schemas.microsoft.com/office/powerpoint/2010/main" val="34727695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lgn="ctr">
              <a:buNone/>
            </a:pPr>
            <a:r>
              <a:rPr lang="en-US" b="1" dirty="0"/>
              <a:t>Poor</a:t>
            </a:r>
            <a:endParaRPr lang="en-US" dirty="0"/>
          </a:p>
          <a:p>
            <a:pPr marL="0" indent="0">
              <a:buNone/>
            </a:pPr>
            <a:r>
              <a:rPr lang="en-US" dirty="0" smtClean="0"/>
              <a:t>Working </a:t>
            </a:r>
            <a:r>
              <a:rPr lang="en-US" dirty="0"/>
              <a:t>poor – work full-time at wages below poverty line</a:t>
            </a:r>
          </a:p>
          <a:p>
            <a:pPr marL="0" indent="0">
              <a:buNone/>
            </a:pPr>
            <a:endParaRPr lang="en-US" dirty="0" smtClean="0"/>
          </a:p>
          <a:p>
            <a:pPr marL="0" indent="0">
              <a:buNone/>
            </a:pPr>
            <a:endParaRPr lang="en-US" dirty="0"/>
          </a:p>
          <a:p>
            <a:pPr marL="0" indent="0">
              <a:buNone/>
            </a:pPr>
            <a:r>
              <a:rPr lang="en-US" b="1" dirty="0"/>
              <a:t>those spending over </a:t>
            </a:r>
            <a:r>
              <a:rPr lang="en-US" b="1" dirty="0" err="1"/>
              <a:t>Rs</a:t>
            </a:r>
            <a:r>
              <a:rPr lang="en-US" b="1" dirty="0"/>
              <a:t>. 32 a day in rural areas and </a:t>
            </a:r>
            <a:r>
              <a:rPr lang="en-US" b="1" dirty="0" err="1"/>
              <a:t>Rs</a:t>
            </a:r>
            <a:r>
              <a:rPr lang="en-US" b="1" dirty="0"/>
              <a:t>. 47 in towns and cities should not be considered poor. Currently 21.9% population of India is under </a:t>
            </a:r>
            <a:r>
              <a:rPr lang="en-US" b="1" dirty="0" smtClean="0"/>
              <a:t>BPL- </a:t>
            </a:r>
            <a:r>
              <a:rPr lang="en-US" b="1" dirty="0"/>
              <a:t>An expert panel headed by former RBI governor C </a:t>
            </a:r>
            <a:r>
              <a:rPr lang="en-US" b="1" dirty="0" err="1"/>
              <a:t>Rangarajan</a:t>
            </a:r>
            <a:endParaRPr lang="en-IN" dirty="0"/>
          </a:p>
        </p:txBody>
      </p:sp>
    </p:spTree>
    <p:extLst>
      <p:ext uri="{BB962C8B-B14F-4D97-AF65-F5344CB8AC3E}">
        <p14:creationId xmlns:p14="http://schemas.microsoft.com/office/powerpoint/2010/main" val="21437084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err="1" smtClean="0"/>
              <a:t>ClaSS</a:t>
            </a:r>
            <a:r>
              <a:rPr lang="en-IN" dirty="0" smtClean="0"/>
              <a:t> AND MEDIA</a:t>
            </a:r>
            <a:endParaRPr lang="en-IN"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mass media representations of social class tend to celebrate </a:t>
            </a:r>
            <a:r>
              <a:rPr lang="en-US" b="1" dirty="0"/>
              <a:t>hierarchy </a:t>
            </a:r>
            <a:r>
              <a:rPr lang="en-US" dirty="0"/>
              <a:t>and </a:t>
            </a:r>
            <a:r>
              <a:rPr lang="en-US" b="1" dirty="0"/>
              <a:t>wealth- Christmas, New Year Celebration, The Grand Indian Wedding</a:t>
            </a:r>
          </a:p>
          <a:p>
            <a:pPr marL="0" indent="0">
              <a:buNone/>
            </a:pPr>
            <a:endParaRPr lang="en-US" b="1" dirty="0"/>
          </a:p>
          <a:p>
            <a:r>
              <a:rPr lang="en-US" b="1" dirty="0"/>
              <a:t>Newman</a:t>
            </a:r>
            <a:r>
              <a:rPr lang="en-US" dirty="0"/>
              <a:t> (2006) argues that the media focus very positively on the concerns of the wealthy and the privileged. He notes that the media over-focuses on consumer items such as luxury cars, costly holiday spots and fashion accessories that only the wealthy can afford</a:t>
            </a:r>
            <a:r>
              <a:rPr lang="en-US" dirty="0" smtClean="0"/>
              <a:t>.</a:t>
            </a:r>
          </a:p>
          <a:p>
            <a:endParaRPr lang="en-US" dirty="0"/>
          </a:p>
          <a:p>
            <a:r>
              <a:rPr lang="en-US" dirty="0" smtClean="0"/>
              <a:t> </a:t>
            </a:r>
            <a:r>
              <a:rPr lang="en-US" dirty="0"/>
              <a:t>He also notes the enormous amount of print and broadcast media dedicated to daily business news and stock market quotations, despite the fact that few people in Britain own stocks and shares.</a:t>
            </a:r>
            <a:endParaRPr lang="en-US" b="1" dirty="0" smtClean="0"/>
          </a:p>
          <a:p>
            <a:endParaRPr lang="en-US" b="1" dirty="0"/>
          </a:p>
          <a:p>
            <a:endParaRPr lang="en-IN" dirty="0"/>
          </a:p>
        </p:txBody>
      </p:sp>
    </p:spTree>
    <p:extLst>
      <p:ext uri="{BB962C8B-B14F-4D97-AF65-F5344CB8AC3E}">
        <p14:creationId xmlns:p14="http://schemas.microsoft.com/office/powerpoint/2010/main" val="36134888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The middle class are over-represented on TV dramas and situation comedies</a:t>
            </a:r>
            <a:r>
              <a:rPr lang="en-US" dirty="0" smtClean="0"/>
              <a:t>.</a:t>
            </a:r>
          </a:p>
          <a:p>
            <a:endParaRPr lang="en-US" dirty="0"/>
          </a:p>
          <a:p>
            <a:r>
              <a:rPr lang="en-US" dirty="0"/>
              <a:t>middle classes of </a:t>
            </a:r>
            <a:r>
              <a:rPr lang="en-US" dirty="0" smtClean="0"/>
              <a:t>are shown </a:t>
            </a:r>
            <a:r>
              <a:rPr lang="en-US" dirty="0"/>
              <a:t>generally anxious about the decline of moral standards in society and that they are proud of their </a:t>
            </a:r>
            <a:r>
              <a:rPr lang="en-US" dirty="0" smtClean="0"/>
              <a:t>identity </a:t>
            </a:r>
            <a:r>
              <a:rPr lang="en-US" dirty="0"/>
              <a:t>and heritage. </a:t>
            </a:r>
            <a:endParaRPr lang="en-US" dirty="0" smtClean="0"/>
          </a:p>
          <a:p>
            <a:r>
              <a:rPr lang="en-IN" dirty="0"/>
              <a:t>Main </a:t>
            </a:r>
            <a:r>
              <a:rPr lang="en-IN" dirty="0" err="1"/>
              <a:t>aaj</a:t>
            </a:r>
            <a:r>
              <a:rPr lang="en-IN" dirty="0"/>
              <a:t> </a:t>
            </a:r>
            <a:r>
              <a:rPr lang="en-IN" dirty="0" err="1"/>
              <a:t>bhi</a:t>
            </a:r>
            <a:r>
              <a:rPr lang="en-IN" dirty="0"/>
              <a:t> </a:t>
            </a:r>
            <a:r>
              <a:rPr lang="en-IN" dirty="0" err="1"/>
              <a:t>fenke</a:t>
            </a:r>
            <a:r>
              <a:rPr lang="en-IN" dirty="0"/>
              <a:t> hue </a:t>
            </a:r>
            <a:r>
              <a:rPr lang="en-IN" dirty="0" err="1"/>
              <a:t>paise</a:t>
            </a:r>
            <a:r>
              <a:rPr lang="en-IN" dirty="0"/>
              <a:t> </a:t>
            </a:r>
            <a:r>
              <a:rPr lang="en-IN" dirty="0" err="1"/>
              <a:t>nahi</a:t>
            </a:r>
            <a:r>
              <a:rPr lang="en-IN" dirty="0"/>
              <a:t> </a:t>
            </a:r>
            <a:r>
              <a:rPr lang="en-IN" dirty="0" err="1"/>
              <a:t>leta</a:t>
            </a:r>
            <a:r>
              <a:rPr lang="en-IN" dirty="0"/>
              <a:t>. </a:t>
            </a:r>
            <a:r>
              <a:rPr lang="en-IN" b="1" dirty="0"/>
              <a:t>(</a:t>
            </a:r>
            <a:r>
              <a:rPr lang="en-IN" b="1" dirty="0" err="1"/>
              <a:t>Deewar</a:t>
            </a:r>
            <a:r>
              <a:rPr lang="en-IN" b="1" dirty="0" smtClean="0"/>
              <a:t>)- </a:t>
            </a:r>
            <a:endParaRPr lang="en-US" dirty="0" smtClean="0"/>
          </a:p>
          <a:p>
            <a:pPr marL="0" indent="0">
              <a:buNone/>
            </a:pPr>
            <a:endParaRPr lang="en-US" dirty="0"/>
          </a:p>
          <a:p>
            <a:r>
              <a:rPr lang="en-US" dirty="0" smtClean="0"/>
              <a:t>Roti-</a:t>
            </a:r>
            <a:r>
              <a:rPr lang="en-US" dirty="0" err="1" smtClean="0"/>
              <a:t>Kapada</a:t>
            </a:r>
            <a:r>
              <a:rPr lang="en-US" dirty="0" smtClean="0"/>
              <a:t>-</a:t>
            </a:r>
            <a:r>
              <a:rPr lang="en-US" dirty="0" err="1" smtClean="0"/>
              <a:t>Makaan</a:t>
            </a:r>
            <a:r>
              <a:rPr lang="en-US" dirty="0" smtClean="0"/>
              <a:t>, </a:t>
            </a:r>
          </a:p>
          <a:p>
            <a:endParaRPr lang="en-US" dirty="0" smtClean="0"/>
          </a:p>
          <a:p>
            <a:endParaRPr lang="en-US" dirty="0"/>
          </a:p>
          <a:p>
            <a:endParaRPr lang="en-IN" dirty="0"/>
          </a:p>
        </p:txBody>
      </p:sp>
    </p:spTree>
    <p:extLst>
      <p:ext uri="{BB962C8B-B14F-4D97-AF65-F5344CB8AC3E}">
        <p14:creationId xmlns:p14="http://schemas.microsoft.com/office/powerpoint/2010/main" val="41713556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7239000" cy="914360"/>
          </a:xfrm>
        </p:spPr>
        <p:txBody>
          <a:bodyPr>
            <a:normAutofit fontScale="90000"/>
          </a:bodyPr>
          <a:lstStyle/>
          <a:p>
            <a:r>
              <a:rPr lang="en-US" dirty="0"/>
              <a:t>Frustration of middle class- The angry Young man</a:t>
            </a:r>
            <a:br>
              <a:rPr lang="en-US" dirty="0"/>
            </a:br>
            <a:endParaRPr lang="en-IN" dirty="0"/>
          </a:p>
        </p:txBody>
      </p:sp>
      <p:sp>
        <p:nvSpPr>
          <p:cNvPr id="3" name="Content Placeholder 2"/>
          <p:cNvSpPr>
            <a:spLocks noGrp="1"/>
          </p:cNvSpPr>
          <p:nvPr>
            <p:ph idx="1"/>
          </p:nvPr>
        </p:nvSpPr>
        <p:spPr/>
        <p:txBody>
          <a:bodyPr/>
          <a:lstStyle/>
          <a:p>
            <a:r>
              <a:rPr lang="en-IN" dirty="0" err="1" smtClean="0"/>
              <a:t>Insaan</a:t>
            </a:r>
            <a:r>
              <a:rPr lang="en-IN" dirty="0" smtClean="0"/>
              <a:t> </a:t>
            </a:r>
            <a:r>
              <a:rPr lang="en-IN" dirty="0" err="1"/>
              <a:t>ko</a:t>
            </a:r>
            <a:r>
              <a:rPr lang="en-IN" dirty="0"/>
              <a:t> </a:t>
            </a:r>
            <a:r>
              <a:rPr lang="en-IN" dirty="0" err="1"/>
              <a:t>dil</a:t>
            </a:r>
            <a:r>
              <a:rPr lang="en-IN" dirty="0"/>
              <a:t> de, </a:t>
            </a:r>
            <a:r>
              <a:rPr lang="en-IN" dirty="0" err="1"/>
              <a:t>jism</a:t>
            </a:r>
            <a:r>
              <a:rPr lang="en-IN" dirty="0"/>
              <a:t> de, </a:t>
            </a:r>
            <a:r>
              <a:rPr lang="en-IN" dirty="0" err="1"/>
              <a:t>dimaag</a:t>
            </a:r>
            <a:r>
              <a:rPr lang="en-IN" dirty="0"/>
              <a:t> de </a:t>
            </a:r>
            <a:r>
              <a:rPr lang="en-IN" dirty="0" err="1"/>
              <a:t>lekin</a:t>
            </a:r>
            <a:r>
              <a:rPr lang="en-IN" dirty="0"/>
              <a:t> </a:t>
            </a:r>
            <a:r>
              <a:rPr lang="en-IN" dirty="0" err="1"/>
              <a:t>yeh</a:t>
            </a:r>
            <a:r>
              <a:rPr lang="en-IN" dirty="0"/>
              <a:t> </a:t>
            </a:r>
            <a:r>
              <a:rPr lang="en-IN" dirty="0" err="1"/>
              <a:t>kambakht</a:t>
            </a:r>
            <a:r>
              <a:rPr lang="en-IN" dirty="0"/>
              <a:t> pet mat de ... </a:t>
            </a:r>
            <a:r>
              <a:rPr lang="en-IN" dirty="0" err="1"/>
              <a:t>usse</a:t>
            </a:r>
            <a:r>
              <a:rPr lang="en-IN" dirty="0"/>
              <a:t> pet </a:t>
            </a:r>
            <a:r>
              <a:rPr lang="en-IN" dirty="0" err="1"/>
              <a:t>deta</a:t>
            </a:r>
            <a:r>
              <a:rPr lang="en-IN" dirty="0"/>
              <a:t> </a:t>
            </a:r>
            <a:r>
              <a:rPr lang="en-IN" dirty="0" err="1"/>
              <a:t>hai</a:t>
            </a:r>
            <a:r>
              <a:rPr lang="en-IN" dirty="0"/>
              <a:t> </a:t>
            </a:r>
            <a:r>
              <a:rPr lang="en-IN" dirty="0" err="1"/>
              <a:t>toh</a:t>
            </a:r>
            <a:r>
              <a:rPr lang="en-IN" dirty="0"/>
              <a:t> </a:t>
            </a:r>
            <a:r>
              <a:rPr lang="en-IN" dirty="0" err="1"/>
              <a:t>usse</a:t>
            </a:r>
            <a:r>
              <a:rPr lang="en-IN" dirty="0"/>
              <a:t> </a:t>
            </a:r>
            <a:r>
              <a:rPr lang="en-IN" dirty="0" err="1"/>
              <a:t>bhook</a:t>
            </a:r>
            <a:r>
              <a:rPr lang="en-IN" dirty="0"/>
              <a:t> mat de ... </a:t>
            </a:r>
            <a:r>
              <a:rPr lang="en-IN" dirty="0" err="1"/>
              <a:t>usse</a:t>
            </a:r>
            <a:r>
              <a:rPr lang="en-IN" dirty="0"/>
              <a:t> </a:t>
            </a:r>
            <a:r>
              <a:rPr lang="en-IN" dirty="0" err="1"/>
              <a:t>bhook</a:t>
            </a:r>
            <a:r>
              <a:rPr lang="en-IN" dirty="0"/>
              <a:t> </a:t>
            </a:r>
            <a:r>
              <a:rPr lang="en-IN" dirty="0" err="1"/>
              <a:t>deta</a:t>
            </a:r>
            <a:r>
              <a:rPr lang="en-IN" dirty="0"/>
              <a:t> </a:t>
            </a:r>
            <a:r>
              <a:rPr lang="en-IN" dirty="0" err="1"/>
              <a:t>hai</a:t>
            </a:r>
            <a:r>
              <a:rPr lang="en-IN" dirty="0"/>
              <a:t> </a:t>
            </a:r>
            <a:r>
              <a:rPr lang="en-IN" dirty="0" err="1"/>
              <a:t>toh</a:t>
            </a:r>
            <a:r>
              <a:rPr lang="en-IN" dirty="0"/>
              <a:t> do </a:t>
            </a:r>
            <a:r>
              <a:rPr lang="en-IN" dirty="0" err="1"/>
              <a:t>waqt</a:t>
            </a:r>
            <a:r>
              <a:rPr lang="en-IN" dirty="0"/>
              <a:t> </a:t>
            </a:r>
            <a:r>
              <a:rPr lang="en-IN" dirty="0" err="1"/>
              <a:t>ki</a:t>
            </a:r>
            <a:r>
              <a:rPr lang="en-IN" dirty="0"/>
              <a:t> roti </a:t>
            </a:r>
            <a:r>
              <a:rPr lang="en-IN" dirty="0" err="1"/>
              <a:t>ka</a:t>
            </a:r>
            <a:r>
              <a:rPr lang="en-IN" dirty="0"/>
              <a:t> </a:t>
            </a:r>
            <a:r>
              <a:rPr lang="en-IN" dirty="0" err="1"/>
              <a:t>intezam</a:t>
            </a:r>
            <a:r>
              <a:rPr lang="en-IN" dirty="0"/>
              <a:t> </a:t>
            </a:r>
            <a:r>
              <a:rPr lang="en-IN" dirty="0" err="1"/>
              <a:t>karke</a:t>
            </a:r>
            <a:r>
              <a:rPr lang="en-IN" dirty="0"/>
              <a:t> </a:t>
            </a:r>
            <a:r>
              <a:rPr lang="en-IN" dirty="0" err="1"/>
              <a:t>bhej</a:t>
            </a:r>
            <a:r>
              <a:rPr lang="en-IN" dirty="0"/>
              <a:t> ... </a:t>
            </a:r>
            <a:r>
              <a:rPr lang="en-IN" dirty="0" err="1"/>
              <a:t>varna</a:t>
            </a:r>
            <a:r>
              <a:rPr lang="en-IN" dirty="0"/>
              <a:t> </a:t>
            </a:r>
            <a:r>
              <a:rPr lang="en-IN" dirty="0" err="1"/>
              <a:t>tujhe</a:t>
            </a:r>
            <a:r>
              <a:rPr lang="en-IN" dirty="0"/>
              <a:t> </a:t>
            </a:r>
            <a:r>
              <a:rPr lang="en-IN" dirty="0" err="1"/>
              <a:t>insaan</a:t>
            </a:r>
            <a:r>
              <a:rPr lang="en-IN" dirty="0"/>
              <a:t> </a:t>
            </a:r>
            <a:r>
              <a:rPr lang="en-IN" dirty="0" err="1"/>
              <a:t>ko</a:t>
            </a:r>
            <a:r>
              <a:rPr lang="en-IN" dirty="0"/>
              <a:t> </a:t>
            </a:r>
            <a:r>
              <a:rPr lang="en-IN" dirty="0" err="1"/>
              <a:t>paida</a:t>
            </a:r>
            <a:r>
              <a:rPr lang="en-IN" dirty="0"/>
              <a:t> </a:t>
            </a:r>
            <a:r>
              <a:rPr lang="en-IN" dirty="0" err="1"/>
              <a:t>karne</a:t>
            </a:r>
            <a:r>
              <a:rPr lang="en-IN" dirty="0"/>
              <a:t> </a:t>
            </a:r>
            <a:r>
              <a:rPr lang="en-IN" dirty="0" err="1"/>
              <a:t>ka</a:t>
            </a:r>
            <a:r>
              <a:rPr lang="en-IN" dirty="0"/>
              <a:t> koi </a:t>
            </a:r>
            <a:r>
              <a:rPr lang="en-IN" dirty="0" err="1"/>
              <a:t>haq</a:t>
            </a:r>
            <a:r>
              <a:rPr lang="en-IN" dirty="0"/>
              <a:t> </a:t>
            </a:r>
            <a:r>
              <a:rPr lang="en-IN" dirty="0" err="1"/>
              <a:t>nahi</a:t>
            </a:r>
            <a:r>
              <a:rPr lang="en-IN" dirty="0"/>
              <a:t> </a:t>
            </a:r>
            <a:r>
              <a:rPr lang="en-IN" dirty="0" err="1" smtClean="0"/>
              <a:t>hai</a:t>
            </a:r>
            <a:r>
              <a:rPr lang="en-IN" dirty="0" smtClean="0"/>
              <a:t>- Roti</a:t>
            </a:r>
          </a:p>
          <a:p>
            <a:r>
              <a:rPr lang="en-IN" dirty="0"/>
              <a:t>(</a:t>
            </a:r>
            <a:r>
              <a:rPr lang="en-IN" dirty="0" err="1"/>
              <a:t>Kaun</a:t>
            </a:r>
            <a:r>
              <a:rPr lang="en-IN" dirty="0"/>
              <a:t> </a:t>
            </a:r>
            <a:r>
              <a:rPr lang="en-IN" dirty="0" err="1"/>
              <a:t>ho</a:t>
            </a:r>
            <a:r>
              <a:rPr lang="en-IN" dirty="0"/>
              <a:t> tum?) ... </a:t>
            </a:r>
            <a:r>
              <a:rPr lang="en-IN" dirty="0" err="1"/>
              <a:t>Kahi</a:t>
            </a:r>
            <a:r>
              <a:rPr lang="en-IN" dirty="0"/>
              <a:t> </a:t>
            </a:r>
            <a:r>
              <a:rPr lang="en-IN" dirty="0" err="1"/>
              <a:t>naam</a:t>
            </a:r>
            <a:r>
              <a:rPr lang="en-IN" dirty="0"/>
              <a:t> </a:t>
            </a:r>
            <a:r>
              <a:rPr lang="en-IN" dirty="0" err="1"/>
              <a:t>hai</a:t>
            </a:r>
            <a:r>
              <a:rPr lang="en-IN" dirty="0"/>
              <a:t> mere ... </a:t>
            </a:r>
            <a:r>
              <a:rPr lang="en-IN" dirty="0" err="1"/>
              <a:t>gareeb</a:t>
            </a:r>
            <a:r>
              <a:rPr lang="en-IN" dirty="0"/>
              <a:t> </a:t>
            </a:r>
            <a:r>
              <a:rPr lang="en-IN" dirty="0" err="1"/>
              <a:t>maa</a:t>
            </a:r>
            <a:r>
              <a:rPr lang="en-IN" dirty="0"/>
              <a:t> </a:t>
            </a:r>
            <a:r>
              <a:rPr lang="en-IN" dirty="0" err="1"/>
              <a:t>baap</a:t>
            </a:r>
            <a:r>
              <a:rPr lang="en-IN" dirty="0"/>
              <a:t> </a:t>
            </a:r>
            <a:r>
              <a:rPr lang="en-IN" dirty="0" err="1"/>
              <a:t>mujhe</a:t>
            </a:r>
            <a:r>
              <a:rPr lang="en-IN" dirty="0"/>
              <a:t> </a:t>
            </a:r>
            <a:r>
              <a:rPr lang="en-IN" dirty="0" err="1"/>
              <a:t>apna</a:t>
            </a:r>
            <a:r>
              <a:rPr lang="en-IN" dirty="0"/>
              <a:t> beta </a:t>
            </a:r>
            <a:r>
              <a:rPr lang="en-IN" dirty="0" err="1"/>
              <a:t>kehte</a:t>
            </a:r>
            <a:r>
              <a:rPr lang="en-IN" dirty="0"/>
              <a:t> </a:t>
            </a:r>
            <a:r>
              <a:rPr lang="en-IN" dirty="0" err="1"/>
              <a:t>hai</a:t>
            </a:r>
            <a:r>
              <a:rPr lang="en-IN" dirty="0"/>
              <a:t>, </a:t>
            </a:r>
            <a:r>
              <a:rPr lang="en-IN" dirty="0" err="1"/>
              <a:t>mazloom</a:t>
            </a:r>
            <a:r>
              <a:rPr lang="en-IN" dirty="0"/>
              <a:t> </a:t>
            </a:r>
            <a:r>
              <a:rPr lang="en-IN" dirty="0" err="1"/>
              <a:t>ladkiyan</a:t>
            </a:r>
            <a:r>
              <a:rPr lang="en-IN" dirty="0"/>
              <a:t> </a:t>
            </a:r>
            <a:r>
              <a:rPr lang="en-IN" dirty="0" err="1"/>
              <a:t>apna</a:t>
            </a:r>
            <a:r>
              <a:rPr lang="en-IN" dirty="0"/>
              <a:t> </a:t>
            </a:r>
            <a:r>
              <a:rPr lang="en-IN" dirty="0" err="1"/>
              <a:t>bhai</a:t>
            </a:r>
            <a:r>
              <a:rPr lang="en-IN" dirty="0"/>
              <a:t> ... </a:t>
            </a:r>
            <a:r>
              <a:rPr lang="en-IN" dirty="0" err="1"/>
              <a:t>besahare</a:t>
            </a:r>
            <a:r>
              <a:rPr lang="en-IN" dirty="0"/>
              <a:t> </a:t>
            </a:r>
            <a:r>
              <a:rPr lang="en-IN" dirty="0" err="1"/>
              <a:t>yateemon</a:t>
            </a:r>
            <a:r>
              <a:rPr lang="en-IN" dirty="0"/>
              <a:t> </a:t>
            </a:r>
            <a:r>
              <a:rPr lang="en-IN" dirty="0" err="1"/>
              <a:t>ka</a:t>
            </a:r>
            <a:r>
              <a:rPr lang="en-IN" dirty="0"/>
              <a:t> dost </a:t>
            </a:r>
            <a:r>
              <a:rPr lang="en-IN" dirty="0" err="1"/>
              <a:t>hoon</a:t>
            </a:r>
            <a:r>
              <a:rPr lang="en-IN" dirty="0"/>
              <a:t> </a:t>
            </a:r>
            <a:r>
              <a:rPr lang="en-IN" dirty="0" err="1"/>
              <a:t>aur</a:t>
            </a:r>
            <a:r>
              <a:rPr lang="en-IN" dirty="0"/>
              <a:t> </a:t>
            </a:r>
            <a:r>
              <a:rPr lang="en-IN" dirty="0" err="1"/>
              <a:t>zalimon</a:t>
            </a:r>
            <a:r>
              <a:rPr lang="en-IN" dirty="0"/>
              <a:t> </a:t>
            </a:r>
            <a:r>
              <a:rPr lang="en-IN" dirty="0" err="1"/>
              <a:t>ka</a:t>
            </a:r>
            <a:r>
              <a:rPr lang="en-IN" dirty="0"/>
              <a:t> </a:t>
            </a:r>
            <a:r>
              <a:rPr lang="en-IN" dirty="0" err="1"/>
              <a:t>dushman</a:t>
            </a:r>
            <a:endParaRPr lang="en-IN" dirty="0"/>
          </a:p>
          <a:p>
            <a:endParaRPr lang="en-IN" dirty="0"/>
          </a:p>
        </p:txBody>
      </p:sp>
    </p:spTree>
    <p:extLst>
      <p:ext uri="{BB962C8B-B14F-4D97-AF65-F5344CB8AC3E}">
        <p14:creationId xmlns:p14="http://schemas.microsoft.com/office/powerpoint/2010/main" val="523597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is Feminism?</a:t>
            </a:r>
            <a:endParaRPr lang="en-IN" dirty="0"/>
          </a:p>
        </p:txBody>
      </p:sp>
      <p:sp>
        <p:nvSpPr>
          <p:cNvPr id="3" name="Content Placeholder 2"/>
          <p:cNvSpPr>
            <a:spLocks noGrp="1"/>
          </p:cNvSpPr>
          <p:nvPr>
            <p:ph idx="1"/>
          </p:nvPr>
        </p:nvSpPr>
        <p:spPr/>
        <p:txBody>
          <a:bodyPr/>
          <a:lstStyle/>
          <a:p>
            <a:r>
              <a:rPr lang="en-US" b="1" dirty="0" smtClean="0"/>
              <a:t>Feminism</a:t>
            </a:r>
            <a:r>
              <a:rPr lang="en-US" dirty="0"/>
              <a:t> </a:t>
            </a:r>
            <a:r>
              <a:rPr lang="en-US" dirty="0" smtClean="0"/>
              <a:t>is the </a:t>
            </a:r>
            <a:r>
              <a:rPr lang="en-US" dirty="0"/>
              <a:t>belief in social, economic, and political </a:t>
            </a:r>
            <a:r>
              <a:rPr lang="en-US" dirty="0" smtClean="0"/>
              <a:t>equality</a:t>
            </a:r>
            <a:r>
              <a:rPr lang="en-US" dirty="0"/>
              <a:t> </a:t>
            </a:r>
            <a:r>
              <a:rPr lang="en-US" dirty="0" smtClean="0"/>
              <a:t>of </a:t>
            </a:r>
            <a:r>
              <a:rPr lang="en-US" dirty="0"/>
              <a:t>the sexes. </a:t>
            </a:r>
            <a:endParaRPr lang="en-US" dirty="0" smtClean="0"/>
          </a:p>
          <a:p>
            <a:endParaRPr lang="en-US" dirty="0" smtClean="0"/>
          </a:p>
          <a:p>
            <a:r>
              <a:rPr lang="en-US" dirty="0"/>
              <a:t>Throughout most of Western history, women were confined to the domestic sphere, while public life was reserved for men. </a:t>
            </a:r>
            <a:endParaRPr lang="en-US" dirty="0" smtClean="0"/>
          </a:p>
          <a:p>
            <a:pPr marL="0" indent="0">
              <a:buNone/>
            </a:pPr>
            <a:endParaRPr lang="en-US" dirty="0" smtClean="0"/>
          </a:p>
          <a:p>
            <a:r>
              <a:rPr lang="en-US" dirty="0"/>
              <a:t>In medieval Europe, women were denied the right to own property, to study, or to participate in public life.</a:t>
            </a:r>
          </a:p>
        </p:txBody>
      </p:sp>
    </p:spTree>
    <p:extLst>
      <p:ext uri="{BB962C8B-B14F-4D97-AF65-F5344CB8AC3E}">
        <p14:creationId xmlns:p14="http://schemas.microsoft.com/office/powerpoint/2010/main" val="35141814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err="1"/>
              <a:t>Duniya</a:t>
            </a:r>
            <a:r>
              <a:rPr lang="en-IN" dirty="0"/>
              <a:t> </a:t>
            </a:r>
            <a:r>
              <a:rPr lang="en-IN" dirty="0" err="1"/>
              <a:t>ka</a:t>
            </a:r>
            <a:r>
              <a:rPr lang="en-IN" dirty="0"/>
              <a:t> koi </a:t>
            </a:r>
            <a:r>
              <a:rPr lang="en-IN" dirty="0" err="1"/>
              <a:t>insaan</a:t>
            </a:r>
            <a:r>
              <a:rPr lang="en-IN" dirty="0"/>
              <a:t> </a:t>
            </a:r>
            <a:r>
              <a:rPr lang="en-IN" dirty="0" err="1"/>
              <a:t>bura</a:t>
            </a:r>
            <a:r>
              <a:rPr lang="en-IN" dirty="0"/>
              <a:t> </a:t>
            </a:r>
            <a:r>
              <a:rPr lang="en-IN" dirty="0" err="1"/>
              <a:t>aadmi</a:t>
            </a:r>
            <a:r>
              <a:rPr lang="en-IN" dirty="0"/>
              <a:t> </a:t>
            </a:r>
            <a:r>
              <a:rPr lang="en-IN" dirty="0" err="1"/>
              <a:t>nahi</a:t>
            </a:r>
            <a:r>
              <a:rPr lang="en-IN" dirty="0"/>
              <a:t> </a:t>
            </a:r>
            <a:r>
              <a:rPr lang="en-IN" dirty="0" err="1"/>
              <a:t>hota</a:t>
            </a:r>
            <a:r>
              <a:rPr lang="en-IN" dirty="0"/>
              <a:t> ... koi </a:t>
            </a:r>
            <a:r>
              <a:rPr lang="en-IN" dirty="0" err="1"/>
              <a:t>aadmi</a:t>
            </a:r>
            <a:r>
              <a:rPr lang="en-IN" dirty="0"/>
              <a:t> </a:t>
            </a:r>
            <a:r>
              <a:rPr lang="en-IN" dirty="0" err="1"/>
              <a:t>apni</a:t>
            </a:r>
            <a:r>
              <a:rPr lang="en-IN" dirty="0"/>
              <a:t> </a:t>
            </a:r>
            <a:r>
              <a:rPr lang="en-IN" dirty="0" err="1"/>
              <a:t>maa</a:t>
            </a:r>
            <a:r>
              <a:rPr lang="en-IN" dirty="0"/>
              <a:t> </a:t>
            </a:r>
            <a:r>
              <a:rPr lang="en-IN" dirty="0" err="1"/>
              <a:t>ke</a:t>
            </a:r>
            <a:r>
              <a:rPr lang="en-IN" dirty="0"/>
              <a:t> pet se </a:t>
            </a:r>
            <a:r>
              <a:rPr lang="en-IN" dirty="0" err="1"/>
              <a:t>bura</a:t>
            </a:r>
            <a:r>
              <a:rPr lang="en-IN" dirty="0"/>
              <a:t> </a:t>
            </a:r>
            <a:r>
              <a:rPr lang="en-IN" dirty="0" err="1"/>
              <a:t>pehda</a:t>
            </a:r>
            <a:r>
              <a:rPr lang="en-IN" dirty="0"/>
              <a:t> </a:t>
            </a:r>
            <a:r>
              <a:rPr lang="en-IN" dirty="0" err="1"/>
              <a:t>nahi</a:t>
            </a:r>
            <a:r>
              <a:rPr lang="en-IN" dirty="0"/>
              <a:t> </a:t>
            </a:r>
            <a:r>
              <a:rPr lang="en-IN" dirty="0" err="1"/>
              <a:t>hota</a:t>
            </a:r>
            <a:r>
              <a:rPr lang="en-IN" dirty="0"/>
              <a:t> ... koi </a:t>
            </a:r>
            <a:r>
              <a:rPr lang="en-IN" dirty="0" err="1"/>
              <a:t>chor</a:t>
            </a:r>
            <a:r>
              <a:rPr lang="en-IN" dirty="0"/>
              <a:t> </a:t>
            </a:r>
            <a:r>
              <a:rPr lang="en-IN" dirty="0" err="1"/>
              <a:t>apni</a:t>
            </a:r>
            <a:r>
              <a:rPr lang="en-IN" dirty="0"/>
              <a:t> </a:t>
            </a:r>
            <a:r>
              <a:rPr lang="en-IN" dirty="0" err="1"/>
              <a:t>khushi</a:t>
            </a:r>
            <a:r>
              <a:rPr lang="en-IN" dirty="0"/>
              <a:t> se </a:t>
            </a:r>
            <a:r>
              <a:rPr lang="en-IN" dirty="0" err="1"/>
              <a:t>chori</a:t>
            </a:r>
            <a:r>
              <a:rPr lang="en-IN" dirty="0"/>
              <a:t> </a:t>
            </a:r>
            <a:r>
              <a:rPr lang="en-IN" dirty="0" err="1"/>
              <a:t>nahi</a:t>
            </a:r>
            <a:r>
              <a:rPr lang="en-IN" dirty="0"/>
              <a:t> </a:t>
            </a:r>
            <a:r>
              <a:rPr lang="en-IN" dirty="0" err="1"/>
              <a:t>karta</a:t>
            </a:r>
            <a:r>
              <a:rPr lang="en-IN" dirty="0"/>
              <a:t> ... koi </a:t>
            </a:r>
            <a:r>
              <a:rPr lang="en-IN" dirty="0" err="1"/>
              <a:t>daaku</a:t>
            </a:r>
            <a:r>
              <a:rPr lang="en-IN" dirty="0"/>
              <a:t> </a:t>
            </a:r>
            <a:r>
              <a:rPr lang="en-IN" dirty="0" err="1"/>
              <a:t>apni</a:t>
            </a:r>
            <a:r>
              <a:rPr lang="en-IN" dirty="0"/>
              <a:t> </a:t>
            </a:r>
            <a:r>
              <a:rPr lang="en-IN" dirty="0" err="1"/>
              <a:t>khushi</a:t>
            </a:r>
            <a:r>
              <a:rPr lang="en-IN" dirty="0"/>
              <a:t> se </a:t>
            </a:r>
            <a:r>
              <a:rPr lang="en-IN" dirty="0" err="1"/>
              <a:t>daaka</a:t>
            </a:r>
            <a:r>
              <a:rPr lang="en-IN" dirty="0"/>
              <a:t> </a:t>
            </a:r>
            <a:r>
              <a:rPr lang="en-IN" dirty="0" err="1"/>
              <a:t>nahi</a:t>
            </a:r>
            <a:r>
              <a:rPr lang="en-IN" dirty="0"/>
              <a:t> </a:t>
            </a:r>
            <a:r>
              <a:rPr lang="en-IN" dirty="0" err="1"/>
              <a:t>dalta</a:t>
            </a:r>
            <a:r>
              <a:rPr lang="en-IN" dirty="0"/>
              <a:t> ... koi </a:t>
            </a:r>
            <a:r>
              <a:rPr lang="en-IN" dirty="0" err="1"/>
              <a:t>tawaif</a:t>
            </a:r>
            <a:r>
              <a:rPr lang="en-IN" dirty="0"/>
              <a:t> </a:t>
            </a:r>
            <a:r>
              <a:rPr lang="en-IN" dirty="0" err="1"/>
              <a:t>apni</a:t>
            </a:r>
            <a:r>
              <a:rPr lang="en-IN" dirty="0"/>
              <a:t> </a:t>
            </a:r>
            <a:r>
              <a:rPr lang="en-IN" dirty="0" err="1"/>
              <a:t>khushi</a:t>
            </a:r>
            <a:r>
              <a:rPr lang="en-IN" dirty="0"/>
              <a:t> se </a:t>
            </a:r>
            <a:r>
              <a:rPr lang="en-IN" dirty="0" err="1"/>
              <a:t>apna</a:t>
            </a:r>
            <a:r>
              <a:rPr lang="en-IN" dirty="0"/>
              <a:t> </a:t>
            </a:r>
            <a:r>
              <a:rPr lang="en-IN" dirty="0" err="1"/>
              <a:t>jism</a:t>
            </a:r>
            <a:r>
              <a:rPr lang="en-IN" dirty="0"/>
              <a:t> </a:t>
            </a:r>
            <a:r>
              <a:rPr lang="en-IN" dirty="0" err="1"/>
              <a:t>nahi</a:t>
            </a:r>
            <a:r>
              <a:rPr lang="en-IN" dirty="0"/>
              <a:t> </a:t>
            </a:r>
            <a:r>
              <a:rPr lang="en-IN" dirty="0" err="1"/>
              <a:t>bechti</a:t>
            </a:r>
            <a:r>
              <a:rPr lang="en-IN" dirty="0"/>
              <a:t> ... </a:t>
            </a:r>
            <a:r>
              <a:rPr lang="en-IN" dirty="0" err="1"/>
              <a:t>waqt</a:t>
            </a:r>
            <a:r>
              <a:rPr lang="en-IN" dirty="0"/>
              <a:t> </a:t>
            </a:r>
            <a:r>
              <a:rPr lang="en-IN" dirty="0" err="1"/>
              <a:t>aur</a:t>
            </a:r>
            <a:r>
              <a:rPr lang="en-IN" dirty="0"/>
              <a:t> </a:t>
            </a:r>
            <a:r>
              <a:rPr lang="en-IN" dirty="0" err="1"/>
              <a:t>halaat</a:t>
            </a:r>
            <a:r>
              <a:rPr lang="en-IN" dirty="0"/>
              <a:t> </a:t>
            </a:r>
            <a:r>
              <a:rPr lang="en-IN" dirty="0" err="1"/>
              <a:t>insaan</a:t>
            </a:r>
            <a:r>
              <a:rPr lang="en-IN" dirty="0"/>
              <a:t> </a:t>
            </a:r>
            <a:r>
              <a:rPr lang="en-IN" dirty="0" err="1"/>
              <a:t>ko</a:t>
            </a:r>
            <a:r>
              <a:rPr lang="en-IN" dirty="0"/>
              <a:t> </a:t>
            </a:r>
            <a:r>
              <a:rPr lang="en-IN" dirty="0" err="1"/>
              <a:t>bura</a:t>
            </a:r>
            <a:r>
              <a:rPr lang="en-IN" dirty="0"/>
              <a:t> </a:t>
            </a:r>
            <a:r>
              <a:rPr lang="en-IN" dirty="0" err="1"/>
              <a:t>banne</a:t>
            </a:r>
            <a:r>
              <a:rPr lang="en-IN" dirty="0"/>
              <a:t> </a:t>
            </a:r>
            <a:r>
              <a:rPr lang="en-IN" dirty="0" err="1"/>
              <a:t>pe</a:t>
            </a:r>
            <a:r>
              <a:rPr lang="en-IN" dirty="0"/>
              <a:t> </a:t>
            </a:r>
            <a:r>
              <a:rPr lang="en-IN" dirty="0" err="1"/>
              <a:t>majboor</a:t>
            </a:r>
            <a:r>
              <a:rPr lang="en-IN" dirty="0"/>
              <a:t> </a:t>
            </a:r>
            <a:r>
              <a:rPr lang="en-IN" dirty="0" err="1"/>
              <a:t>kar</a:t>
            </a:r>
            <a:r>
              <a:rPr lang="en-IN" dirty="0"/>
              <a:t> </a:t>
            </a:r>
            <a:r>
              <a:rPr lang="en-IN" dirty="0" err="1"/>
              <a:t>dete</a:t>
            </a:r>
            <a:r>
              <a:rPr lang="en-IN" dirty="0"/>
              <a:t> </a:t>
            </a:r>
            <a:r>
              <a:rPr lang="en-IN" dirty="0" err="1"/>
              <a:t>hai</a:t>
            </a:r>
            <a:endParaRPr lang="en-IN" dirty="0"/>
          </a:p>
          <a:p>
            <a:r>
              <a:rPr lang="en-IN" dirty="0"/>
              <a:t/>
            </a:r>
            <a:br>
              <a:rPr lang="en-IN" dirty="0"/>
            </a:br>
            <a:r>
              <a:rPr lang="en-IN" dirty="0" err="1"/>
              <a:t>Gareeb</a:t>
            </a:r>
            <a:r>
              <a:rPr lang="en-IN" dirty="0"/>
              <a:t> </a:t>
            </a:r>
            <a:r>
              <a:rPr lang="en-IN" dirty="0" err="1"/>
              <a:t>ka</a:t>
            </a:r>
            <a:r>
              <a:rPr lang="en-IN" dirty="0"/>
              <a:t> </a:t>
            </a:r>
            <a:r>
              <a:rPr lang="en-IN" dirty="0" err="1"/>
              <a:t>gareeb</a:t>
            </a:r>
            <a:r>
              <a:rPr lang="en-IN" dirty="0"/>
              <a:t> se </a:t>
            </a:r>
            <a:r>
              <a:rPr lang="en-IN" dirty="0" err="1"/>
              <a:t>toh</a:t>
            </a:r>
            <a:r>
              <a:rPr lang="en-IN" dirty="0"/>
              <a:t> </a:t>
            </a:r>
            <a:r>
              <a:rPr lang="en-IN" dirty="0" err="1"/>
              <a:t>woh</a:t>
            </a:r>
            <a:r>
              <a:rPr lang="en-IN" dirty="0"/>
              <a:t> </a:t>
            </a:r>
            <a:r>
              <a:rPr lang="en-IN" dirty="0" err="1"/>
              <a:t>rishta</a:t>
            </a:r>
            <a:r>
              <a:rPr lang="en-IN" dirty="0"/>
              <a:t> </a:t>
            </a:r>
            <a:r>
              <a:rPr lang="en-IN" dirty="0" err="1"/>
              <a:t>hota</a:t>
            </a:r>
            <a:r>
              <a:rPr lang="en-IN" dirty="0"/>
              <a:t> </a:t>
            </a:r>
            <a:r>
              <a:rPr lang="en-IN" dirty="0" err="1"/>
              <a:t>hai</a:t>
            </a:r>
            <a:r>
              <a:rPr lang="en-IN" dirty="0"/>
              <a:t> ... </a:t>
            </a:r>
            <a:r>
              <a:rPr lang="en-IN" dirty="0" err="1"/>
              <a:t>joh</a:t>
            </a:r>
            <a:r>
              <a:rPr lang="en-IN" dirty="0"/>
              <a:t> </a:t>
            </a:r>
            <a:r>
              <a:rPr lang="en-IN" dirty="0" err="1"/>
              <a:t>bhai</a:t>
            </a:r>
            <a:r>
              <a:rPr lang="en-IN" dirty="0"/>
              <a:t> </a:t>
            </a:r>
            <a:r>
              <a:rPr lang="en-IN" dirty="0" err="1"/>
              <a:t>ka</a:t>
            </a:r>
            <a:r>
              <a:rPr lang="en-IN" dirty="0"/>
              <a:t> </a:t>
            </a:r>
            <a:r>
              <a:rPr lang="en-IN" dirty="0" err="1"/>
              <a:t>bhai</a:t>
            </a:r>
            <a:r>
              <a:rPr lang="en-IN" dirty="0"/>
              <a:t> se </a:t>
            </a:r>
            <a:r>
              <a:rPr lang="en-IN" dirty="0" err="1"/>
              <a:t>nahi</a:t>
            </a:r>
            <a:r>
              <a:rPr lang="en-IN" dirty="0"/>
              <a:t> </a:t>
            </a:r>
            <a:r>
              <a:rPr lang="en-IN" dirty="0" err="1"/>
              <a:t>hota</a:t>
            </a:r>
            <a:r>
              <a:rPr lang="en-IN" dirty="0"/>
              <a:t> ... </a:t>
            </a:r>
            <a:r>
              <a:rPr lang="en-IN" dirty="0" err="1"/>
              <a:t>bete</a:t>
            </a:r>
            <a:r>
              <a:rPr lang="en-IN" dirty="0"/>
              <a:t> </a:t>
            </a:r>
            <a:r>
              <a:rPr lang="en-IN" dirty="0" err="1"/>
              <a:t>ka</a:t>
            </a:r>
            <a:r>
              <a:rPr lang="en-IN" dirty="0"/>
              <a:t> </a:t>
            </a:r>
            <a:r>
              <a:rPr lang="en-IN" dirty="0" err="1"/>
              <a:t>baap</a:t>
            </a:r>
            <a:r>
              <a:rPr lang="en-IN" dirty="0"/>
              <a:t> se </a:t>
            </a:r>
            <a:r>
              <a:rPr lang="en-IN" dirty="0" err="1"/>
              <a:t>nahi</a:t>
            </a:r>
            <a:r>
              <a:rPr lang="en-IN" dirty="0"/>
              <a:t> </a:t>
            </a:r>
            <a:r>
              <a:rPr lang="en-IN" dirty="0" err="1"/>
              <a:t>hota</a:t>
            </a:r>
            <a:endParaRPr lang="en-IN" dirty="0"/>
          </a:p>
        </p:txBody>
      </p:sp>
    </p:spTree>
    <p:extLst>
      <p:ext uri="{BB962C8B-B14F-4D97-AF65-F5344CB8AC3E}">
        <p14:creationId xmlns:p14="http://schemas.microsoft.com/office/powerpoint/2010/main" val="20615019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FILMS WHICH DEPICT poverty</a:t>
            </a:r>
            <a:endParaRPr lang="en-IN" dirty="0"/>
          </a:p>
        </p:txBody>
      </p:sp>
      <p:sp>
        <p:nvSpPr>
          <p:cNvPr id="3" name="Content Placeholder 2"/>
          <p:cNvSpPr>
            <a:spLocks noGrp="1"/>
          </p:cNvSpPr>
          <p:nvPr>
            <p:ph idx="1"/>
          </p:nvPr>
        </p:nvSpPr>
        <p:spPr/>
        <p:txBody>
          <a:bodyPr/>
          <a:lstStyle/>
          <a:p>
            <a:r>
              <a:rPr lang="en-IN" dirty="0" err="1" smtClean="0"/>
              <a:t>Pather</a:t>
            </a:r>
            <a:r>
              <a:rPr lang="en-IN" dirty="0" smtClean="0"/>
              <a:t> </a:t>
            </a:r>
            <a:r>
              <a:rPr lang="en-IN" dirty="0" err="1" smtClean="0"/>
              <a:t>Panchali</a:t>
            </a:r>
            <a:endParaRPr lang="en-IN" dirty="0" smtClean="0"/>
          </a:p>
          <a:p>
            <a:r>
              <a:rPr lang="en-IN" dirty="0" err="1" smtClean="0"/>
              <a:t>Maanjhi</a:t>
            </a:r>
            <a:r>
              <a:rPr lang="en-IN" dirty="0" smtClean="0"/>
              <a:t> The </a:t>
            </a:r>
            <a:r>
              <a:rPr lang="en-IN" dirty="0" err="1" smtClean="0"/>
              <a:t>Mountai</a:t>
            </a:r>
            <a:r>
              <a:rPr lang="en-IN" dirty="0" smtClean="0"/>
              <a:t> Man</a:t>
            </a:r>
          </a:p>
          <a:p>
            <a:r>
              <a:rPr lang="en-IN" dirty="0" smtClean="0"/>
              <a:t>Traffic Signal</a:t>
            </a:r>
          </a:p>
          <a:p>
            <a:r>
              <a:rPr lang="en-IN" dirty="0" err="1" smtClean="0"/>
              <a:t>Swades</a:t>
            </a:r>
            <a:endParaRPr lang="en-IN" dirty="0" smtClean="0"/>
          </a:p>
          <a:p>
            <a:r>
              <a:rPr lang="en-IN" dirty="0" err="1" smtClean="0"/>
              <a:t>Peepli</a:t>
            </a:r>
            <a:r>
              <a:rPr lang="en-IN" dirty="0" smtClean="0"/>
              <a:t> Live</a:t>
            </a:r>
          </a:p>
          <a:p>
            <a:r>
              <a:rPr lang="en-IN" dirty="0" smtClean="0"/>
              <a:t>Nil </a:t>
            </a:r>
            <a:r>
              <a:rPr lang="en-IN" dirty="0" err="1" smtClean="0"/>
              <a:t>Battey</a:t>
            </a:r>
            <a:r>
              <a:rPr lang="en-IN" dirty="0" smtClean="0"/>
              <a:t> </a:t>
            </a:r>
            <a:r>
              <a:rPr lang="en-IN" dirty="0" err="1" smtClean="0"/>
              <a:t>Sannata</a:t>
            </a:r>
            <a:endParaRPr lang="en-IN" smtClean="0"/>
          </a:p>
          <a:p>
            <a:pPr marL="0" indent="0">
              <a:buNone/>
            </a:pPr>
            <a:endParaRPr lang="en-IN" dirty="0"/>
          </a:p>
        </p:txBody>
      </p:sp>
    </p:spTree>
    <p:extLst>
      <p:ext uri="{BB962C8B-B14F-4D97-AF65-F5344CB8AC3E}">
        <p14:creationId xmlns:p14="http://schemas.microsoft.com/office/powerpoint/2010/main" val="8361575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96952"/>
            <a:ext cx="7239000" cy="1143000"/>
          </a:xfrm>
        </p:spPr>
        <p:txBody>
          <a:bodyPr/>
          <a:lstStyle/>
          <a:p>
            <a:r>
              <a:rPr lang="en-IN" dirty="0" smtClean="0"/>
              <a:t>Tribal Representation</a:t>
            </a:r>
            <a:endParaRPr lang="en-IN" dirty="0"/>
          </a:p>
        </p:txBody>
      </p:sp>
    </p:spTree>
    <p:extLst>
      <p:ext uri="{BB962C8B-B14F-4D97-AF65-F5344CB8AC3E}">
        <p14:creationId xmlns:p14="http://schemas.microsoft.com/office/powerpoint/2010/main" val="7568550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319" y="188640"/>
            <a:ext cx="7239000" cy="588680"/>
          </a:xfrm>
        </p:spPr>
        <p:txBody>
          <a:bodyPr/>
          <a:lstStyle/>
          <a:p>
            <a:pPr algn="ctr"/>
            <a:r>
              <a:rPr lang="en-IN" dirty="0" smtClean="0"/>
              <a:t>Tribe</a:t>
            </a:r>
            <a:endParaRPr lang="en-IN" dirty="0"/>
          </a:p>
        </p:txBody>
      </p:sp>
      <p:sp>
        <p:nvSpPr>
          <p:cNvPr id="3" name="Content Placeholder 2"/>
          <p:cNvSpPr>
            <a:spLocks noGrp="1"/>
          </p:cNvSpPr>
          <p:nvPr>
            <p:ph idx="1"/>
          </p:nvPr>
        </p:nvSpPr>
        <p:spPr>
          <a:xfrm>
            <a:off x="519033" y="908720"/>
            <a:ext cx="7398452" cy="1584176"/>
          </a:xfrm>
        </p:spPr>
        <p:txBody>
          <a:bodyPr>
            <a:normAutofit lnSpcReduction="10000"/>
          </a:bodyPr>
          <a:lstStyle/>
          <a:p>
            <a:r>
              <a:rPr lang="en-US" dirty="0"/>
              <a:t>A</a:t>
            </a:r>
            <a:r>
              <a:rPr lang="en-US" dirty="0" smtClean="0"/>
              <a:t> </a:t>
            </a:r>
            <a:r>
              <a:rPr lang="en-US" dirty="0"/>
              <a:t>set of smaller groups </a:t>
            </a:r>
            <a:r>
              <a:rPr lang="en-US" dirty="0" smtClean="0"/>
              <a:t>( also known </a:t>
            </a:r>
            <a:r>
              <a:rPr lang="en-US" dirty="0"/>
              <a:t>as bands</a:t>
            </a:r>
            <a:r>
              <a:rPr lang="en-US" dirty="0" smtClean="0"/>
              <a:t>), defined </a:t>
            </a:r>
            <a:r>
              <a:rPr lang="en-US" dirty="0"/>
              <a:t>by traditions </a:t>
            </a:r>
            <a:r>
              <a:rPr lang="en-US" dirty="0" smtClean="0"/>
              <a:t>of common</a:t>
            </a:r>
            <a:r>
              <a:rPr lang="en-US" dirty="0"/>
              <a:t> descent, language, culture, and ideology</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492896"/>
            <a:ext cx="7380312" cy="4156945"/>
          </a:xfrm>
          <a:prstGeom prst="rect">
            <a:avLst/>
          </a:prstGeom>
        </p:spPr>
      </p:pic>
    </p:spTree>
    <p:extLst>
      <p:ext uri="{BB962C8B-B14F-4D97-AF65-F5344CB8AC3E}">
        <p14:creationId xmlns:p14="http://schemas.microsoft.com/office/powerpoint/2010/main" val="18143288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Tribes are also known by the name ‘</a:t>
            </a:r>
            <a:r>
              <a:rPr lang="en-US" b="0" dirty="0" err="1"/>
              <a:t>Adivasis</a:t>
            </a:r>
            <a:r>
              <a:rPr lang="en-US" b="0" dirty="0"/>
              <a:t>’ in India.</a:t>
            </a:r>
            <a:endParaRPr lang="en-IN" dirty="0"/>
          </a:p>
        </p:txBody>
      </p:sp>
      <p:sp>
        <p:nvSpPr>
          <p:cNvPr id="3" name="Content Placeholder 2"/>
          <p:cNvSpPr>
            <a:spLocks noGrp="1"/>
          </p:cNvSpPr>
          <p:nvPr>
            <p:ph idx="1"/>
          </p:nvPr>
        </p:nvSpPr>
        <p:spPr/>
        <p:txBody>
          <a:bodyPr/>
          <a:lstStyle/>
          <a:p>
            <a:r>
              <a:rPr lang="en-US" dirty="0"/>
              <a:t>Constitution of India has recognized tribal communities in India under ‘Schedule 5’ of the constitution. </a:t>
            </a:r>
            <a:endParaRPr lang="en-US" dirty="0" smtClean="0"/>
          </a:p>
          <a:p>
            <a:endParaRPr lang="en-US" dirty="0"/>
          </a:p>
          <a:p>
            <a:r>
              <a:rPr lang="en-US" dirty="0" smtClean="0"/>
              <a:t>Hence </a:t>
            </a:r>
            <a:r>
              <a:rPr lang="en-US" dirty="0"/>
              <a:t>the tribes recognized by the Constitution are known as ‘ Scheduled Tribes</a:t>
            </a:r>
            <a:r>
              <a:rPr lang="en-US" dirty="0" smtClean="0"/>
              <a:t>’.</a:t>
            </a:r>
          </a:p>
          <a:p>
            <a:pPr marL="0" indent="0">
              <a:buNone/>
            </a:pPr>
            <a:endParaRPr lang="en-US" dirty="0"/>
          </a:p>
          <a:p>
            <a:r>
              <a:rPr lang="en-US" dirty="0"/>
              <a:t>There are around 645 distinct tribes in India.</a:t>
            </a:r>
          </a:p>
          <a:p>
            <a:endParaRPr lang="en-IN" dirty="0"/>
          </a:p>
        </p:txBody>
      </p:sp>
    </p:spTree>
    <p:extLst>
      <p:ext uri="{BB962C8B-B14F-4D97-AF65-F5344CB8AC3E}">
        <p14:creationId xmlns:p14="http://schemas.microsoft.com/office/powerpoint/2010/main" val="23650807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The total population of Scheduled Tribes is 10.43 </a:t>
            </a:r>
            <a:r>
              <a:rPr lang="en-US" dirty="0" err="1"/>
              <a:t>crore</a:t>
            </a:r>
            <a:r>
              <a:rPr lang="en-US" dirty="0"/>
              <a:t> as per the Census 2011 which accounts for </a:t>
            </a:r>
            <a:r>
              <a:rPr lang="en-US" b="1" dirty="0"/>
              <a:t>8.6% of the total population of the country</a:t>
            </a:r>
            <a:r>
              <a:rPr lang="en-US" dirty="0"/>
              <a:t>. </a:t>
            </a:r>
            <a:endParaRPr lang="en-US" dirty="0" smtClean="0"/>
          </a:p>
          <a:p>
            <a:endParaRPr lang="en-US" dirty="0"/>
          </a:p>
          <a:p>
            <a:r>
              <a:rPr lang="en-US" dirty="0" smtClean="0"/>
              <a:t>The </a:t>
            </a:r>
            <a:r>
              <a:rPr lang="en-US" dirty="0"/>
              <a:t>share of the Scheduled Tribe population in urban areas is a </a:t>
            </a:r>
            <a:r>
              <a:rPr lang="en-US" dirty="0" err="1"/>
              <a:t>meagre</a:t>
            </a:r>
            <a:r>
              <a:rPr lang="en-US" dirty="0"/>
              <a:t> 2.8%.</a:t>
            </a:r>
            <a:endParaRPr lang="en-IN" dirty="0"/>
          </a:p>
        </p:txBody>
      </p:sp>
    </p:spTree>
    <p:extLst>
      <p:ext uri="{BB962C8B-B14F-4D97-AF65-F5344CB8AC3E}">
        <p14:creationId xmlns:p14="http://schemas.microsoft.com/office/powerpoint/2010/main" val="390784726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864" y="192742"/>
            <a:ext cx="7884520" cy="6263621"/>
          </a:xfrm>
        </p:spPr>
      </p:pic>
    </p:spTree>
    <p:extLst>
      <p:ext uri="{BB962C8B-B14F-4D97-AF65-F5344CB8AC3E}">
        <p14:creationId xmlns:p14="http://schemas.microsoft.com/office/powerpoint/2010/main" val="194674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356" y="248778"/>
            <a:ext cx="7811020" cy="6207586"/>
          </a:xfrm>
        </p:spPr>
      </p:pic>
    </p:spTree>
    <p:extLst>
      <p:ext uri="{BB962C8B-B14F-4D97-AF65-F5344CB8AC3E}">
        <p14:creationId xmlns:p14="http://schemas.microsoft.com/office/powerpoint/2010/main" val="6547479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152" y="336942"/>
            <a:ext cx="8491288" cy="6119421"/>
          </a:xfrm>
        </p:spPr>
      </p:pic>
    </p:spTree>
    <p:extLst>
      <p:ext uri="{BB962C8B-B14F-4D97-AF65-F5344CB8AC3E}">
        <p14:creationId xmlns:p14="http://schemas.microsoft.com/office/powerpoint/2010/main" val="96424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r>
              <a:rPr lang="en-US" dirty="0"/>
              <a:t>The tribal communities </a:t>
            </a:r>
            <a:r>
              <a:rPr lang="en-US" b="1" dirty="0"/>
              <a:t>share</a:t>
            </a:r>
            <a:r>
              <a:rPr lang="en-US" dirty="0"/>
              <a:t> a close relationship with </a:t>
            </a:r>
            <a:r>
              <a:rPr lang="en-US" dirty="0" smtClean="0"/>
              <a:t>nature-</a:t>
            </a:r>
            <a:r>
              <a:rPr lang="en-US" dirty="0"/>
              <a:t> </a:t>
            </a:r>
            <a:r>
              <a:rPr lang="en-US" i="1" dirty="0" err="1"/>
              <a:t>Jal</a:t>
            </a:r>
            <a:r>
              <a:rPr lang="en-US" dirty="0"/>
              <a:t>, </a:t>
            </a:r>
            <a:r>
              <a:rPr lang="en-US" i="1" dirty="0"/>
              <a:t>Jungle</a:t>
            </a:r>
            <a:r>
              <a:rPr lang="en-US" dirty="0"/>
              <a:t> and </a:t>
            </a:r>
            <a:r>
              <a:rPr lang="en-US" i="1" dirty="0" err="1"/>
              <a:t>Jamin</a:t>
            </a:r>
            <a:r>
              <a:rPr lang="en-US" dirty="0"/>
              <a:t> have fostered </a:t>
            </a:r>
            <a:r>
              <a:rPr lang="en-US" dirty="0" err="1"/>
              <a:t>Adivasis</a:t>
            </a:r>
            <a:r>
              <a:rPr lang="en-US" dirty="0"/>
              <a:t> since time immemorial and </a:t>
            </a:r>
            <a:r>
              <a:rPr lang="en-US" dirty="0" err="1"/>
              <a:t>Adivasis</a:t>
            </a:r>
            <a:r>
              <a:rPr lang="en-US" dirty="0"/>
              <a:t> have in return, protected it. </a:t>
            </a:r>
            <a:endParaRPr lang="en-US" dirty="0" smtClean="0"/>
          </a:p>
          <a:p>
            <a:endParaRPr lang="en-US" dirty="0"/>
          </a:p>
          <a:p>
            <a:r>
              <a:rPr lang="en-US" dirty="0" smtClean="0"/>
              <a:t>They </a:t>
            </a:r>
            <a:r>
              <a:rPr lang="en-US" dirty="0"/>
              <a:t>have always been viewed as the “other” with the need to being incorporated into the “</a:t>
            </a:r>
            <a:r>
              <a:rPr lang="en-US" dirty="0" err="1"/>
              <a:t>civilised</a:t>
            </a:r>
            <a:r>
              <a:rPr lang="en-US" dirty="0"/>
              <a:t>” and “progressive” world. </a:t>
            </a:r>
            <a:endParaRPr lang="en-US" dirty="0" smtClean="0"/>
          </a:p>
          <a:p>
            <a:endParaRPr lang="en-US" dirty="0"/>
          </a:p>
          <a:p>
            <a:r>
              <a:rPr lang="en-US" dirty="0" err="1" smtClean="0"/>
              <a:t>Fervour</a:t>
            </a:r>
            <a:r>
              <a:rPr lang="en-US" dirty="0" smtClean="0"/>
              <a:t> </a:t>
            </a:r>
            <a:r>
              <a:rPr lang="en-US" dirty="0"/>
              <a:t>and strong approbation towards their religious views, cultural and social systems are seen as resentment toward </a:t>
            </a:r>
            <a:r>
              <a:rPr lang="en-US" dirty="0" err="1"/>
              <a:t>modernisation</a:t>
            </a:r>
            <a:r>
              <a:rPr lang="en-US" dirty="0"/>
              <a:t> and as being anti-national.</a:t>
            </a:r>
            <a:endParaRPr lang="en-IN" dirty="0"/>
          </a:p>
        </p:txBody>
      </p:sp>
    </p:spTree>
    <p:extLst>
      <p:ext uri="{BB962C8B-B14F-4D97-AF65-F5344CB8AC3E}">
        <p14:creationId xmlns:p14="http://schemas.microsoft.com/office/powerpoint/2010/main" val="3853413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At the end of the 19th century in France, they were still compelled to cover their heads in public, </a:t>
            </a:r>
            <a:r>
              <a:rPr lang="en-US" dirty="0" smtClean="0"/>
              <a:t>and, </a:t>
            </a:r>
            <a:r>
              <a:rPr lang="en-US" dirty="0"/>
              <a:t>in parts of Germany, a husband still had the right to sell his wife</a:t>
            </a:r>
            <a:r>
              <a:rPr lang="en-US" dirty="0" smtClean="0"/>
              <a:t>.</a:t>
            </a:r>
          </a:p>
          <a:p>
            <a:endParaRPr lang="en-US" dirty="0"/>
          </a:p>
          <a:p>
            <a:r>
              <a:rPr lang="en-US" dirty="0" smtClean="0"/>
              <a:t>Were not allowed to vote or conduct business without male </a:t>
            </a:r>
            <a:r>
              <a:rPr lang="en-US" dirty="0" err="1" smtClean="0"/>
              <a:t>represenative</a:t>
            </a:r>
            <a:r>
              <a:rPr lang="en-US" dirty="0" smtClean="0"/>
              <a:t>.</a:t>
            </a:r>
          </a:p>
          <a:p>
            <a:r>
              <a:rPr lang="en-US" dirty="0" smtClean="0"/>
              <a:t>Women not allowed for Haj </a:t>
            </a:r>
            <a:r>
              <a:rPr lang="en-US" dirty="0" err="1" smtClean="0"/>
              <a:t>yatra</a:t>
            </a:r>
            <a:r>
              <a:rPr lang="en-US" dirty="0" smtClean="0"/>
              <a:t> alone, not allowed in certain temples</a:t>
            </a:r>
          </a:p>
          <a:p>
            <a:endParaRPr lang="en-US" dirty="0"/>
          </a:p>
          <a:p>
            <a:endParaRPr lang="en-IN" dirty="0"/>
          </a:p>
        </p:txBody>
      </p:sp>
    </p:spTree>
    <p:extLst>
      <p:ext uri="{BB962C8B-B14F-4D97-AF65-F5344CB8AC3E}">
        <p14:creationId xmlns:p14="http://schemas.microsoft.com/office/powerpoint/2010/main" val="149179272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79512" y="1609416"/>
            <a:ext cx="7776864" cy="4846320"/>
          </a:xfrm>
        </p:spPr>
        <p:txBody>
          <a:bodyPr/>
          <a:lstStyle/>
          <a:p>
            <a:r>
              <a:rPr lang="en-US" dirty="0"/>
              <a:t>It is an undisputed fact that many </a:t>
            </a:r>
            <a:r>
              <a:rPr lang="en-US" dirty="0" err="1"/>
              <a:t>tribals</a:t>
            </a:r>
            <a:r>
              <a:rPr lang="en-US" dirty="0"/>
              <a:t> are not enjoying their human rights and fundamental freedoms.</a:t>
            </a:r>
            <a:endParaRPr lang="en-IN" dirty="0"/>
          </a:p>
          <a:p>
            <a:endParaRPr lang="en-IN" dirty="0"/>
          </a:p>
        </p:txBody>
      </p:sp>
    </p:spTree>
    <p:extLst>
      <p:ext uri="{BB962C8B-B14F-4D97-AF65-F5344CB8AC3E}">
        <p14:creationId xmlns:p14="http://schemas.microsoft.com/office/powerpoint/2010/main" val="221401711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err="1" smtClean="0"/>
              <a:t>Tribals</a:t>
            </a:r>
            <a:r>
              <a:rPr lang="en-IN" dirty="0" smtClean="0"/>
              <a:t> and Media- stereotypes</a:t>
            </a:r>
            <a:endParaRPr lang="en-IN" dirty="0"/>
          </a:p>
        </p:txBody>
      </p:sp>
      <p:sp>
        <p:nvSpPr>
          <p:cNvPr id="3" name="Content Placeholder 2"/>
          <p:cNvSpPr>
            <a:spLocks noGrp="1"/>
          </p:cNvSpPr>
          <p:nvPr>
            <p:ph idx="1"/>
          </p:nvPr>
        </p:nvSpPr>
        <p:spPr>
          <a:xfrm>
            <a:off x="0" y="1609416"/>
            <a:ext cx="3347864" cy="4195848"/>
          </a:xfrm>
        </p:spPr>
        <p:txBody>
          <a:bodyPr/>
          <a:lstStyle/>
          <a:p>
            <a:r>
              <a:rPr lang="en-IN" dirty="0" smtClean="0"/>
              <a:t>They are uncivilized</a:t>
            </a:r>
          </a:p>
          <a:p>
            <a:r>
              <a:rPr lang="en-IN" dirty="0" smtClean="0"/>
              <a:t>They are archaic</a:t>
            </a:r>
          </a:p>
          <a:p>
            <a:r>
              <a:rPr lang="en-IN" dirty="0" smtClean="0"/>
              <a:t>They are savages</a:t>
            </a:r>
          </a:p>
          <a:p>
            <a:r>
              <a:rPr lang="en-IN" dirty="0" smtClean="0"/>
              <a:t>Anti- Development</a:t>
            </a:r>
          </a:p>
          <a:p>
            <a:r>
              <a:rPr lang="en-IN" dirty="0" err="1" smtClean="0"/>
              <a:t>Jungleeeeee</a:t>
            </a:r>
            <a:endParaRPr lang="en-IN" dirty="0" smtClean="0"/>
          </a:p>
          <a:p>
            <a:pPr marL="0" indent="0">
              <a:buNone/>
            </a:pP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998" y="1484784"/>
            <a:ext cx="5331490" cy="3960440"/>
          </a:xfrm>
          <a:prstGeom prst="rect">
            <a:avLst/>
          </a:prstGeom>
        </p:spPr>
      </p:pic>
    </p:spTree>
    <p:extLst>
      <p:ext uri="{BB962C8B-B14F-4D97-AF65-F5344CB8AC3E}">
        <p14:creationId xmlns:p14="http://schemas.microsoft.com/office/powerpoint/2010/main" val="357087648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smtClean="0"/>
              <a:t>Media is owned by rich and elite….. And they have vested interest in natural resources(land, Jungle, Mines) ….the reason of ignoring or underrepresenting the tribal.</a:t>
            </a:r>
          </a:p>
          <a:p>
            <a:endParaRPr lang="en-US" dirty="0"/>
          </a:p>
          <a:p>
            <a:endParaRPr lang="en-US" dirty="0" smtClean="0"/>
          </a:p>
          <a:p>
            <a:r>
              <a:rPr lang="en-US" dirty="0"/>
              <a:t>Official data on all indicators of development reveal that </a:t>
            </a:r>
            <a:r>
              <a:rPr lang="en-US" b="1" dirty="0" smtClean="0"/>
              <a:t>India’s </a:t>
            </a:r>
            <a:r>
              <a:rPr lang="en-US" b="1" dirty="0"/>
              <a:t>tribal people</a:t>
            </a:r>
            <a:r>
              <a:rPr lang="en-US" dirty="0"/>
              <a:t> are the worst off in terms of income, health, education, nutrition, infrastructure and governance. </a:t>
            </a: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87887051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Around 40 per cent of the 60 million people </a:t>
            </a:r>
            <a:r>
              <a:rPr lang="en-US" b="1" dirty="0" smtClean="0"/>
              <a:t>displaced </a:t>
            </a:r>
            <a:r>
              <a:rPr lang="en-US" b="1" dirty="0"/>
              <a:t>following development projects</a:t>
            </a:r>
            <a:r>
              <a:rPr lang="en-US" dirty="0"/>
              <a:t> in India are </a:t>
            </a:r>
            <a:r>
              <a:rPr lang="en-US" dirty="0" err="1"/>
              <a:t>tribals</a:t>
            </a:r>
            <a:r>
              <a:rPr lang="en-US" dirty="0"/>
              <a:t>, which is not a surprise given that 90 per cent of our coal and more than 50 per cent of most minerals and dam sites are mainly in tribal regions.</a:t>
            </a:r>
            <a:endParaRPr lang="en-IN" dirty="0"/>
          </a:p>
        </p:txBody>
      </p:sp>
    </p:spTree>
    <p:extLst>
      <p:ext uri="{BB962C8B-B14F-4D97-AF65-F5344CB8AC3E}">
        <p14:creationId xmlns:p14="http://schemas.microsoft.com/office/powerpoint/2010/main" val="10849644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dirty="0" smtClean="0"/>
              <a:t>Insensitivity TOWARDS TRIBALS-Examples</a:t>
            </a:r>
            <a:endParaRPr lang="en-IN" dirty="0"/>
          </a:p>
        </p:txBody>
      </p:sp>
      <p:sp>
        <p:nvSpPr>
          <p:cNvPr id="3" name="Content Placeholder 2"/>
          <p:cNvSpPr>
            <a:spLocks noGrp="1"/>
          </p:cNvSpPr>
          <p:nvPr>
            <p:ph idx="1"/>
          </p:nvPr>
        </p:nvSpPr>
        <p:spPr/>
        <p:txBody>
          <a:bodyPr/>
          <a:lstStyle/>
          <a:p>
            <a:r>
              <a:rPr lang="en-US" dirty="0"/>
              <a:t>The negative publicity surrounding an age-old ‘women-only’ ritual has proved a roadblock for the tribal community in </a:t>
            </a:r>
            <a:r>
              <a:rPr lang="en-US" dirty="0" err="1"/>
              <a:t>Vellakadai</a:t>
            </a:r>
            <a:r>
              <a:rPr lang="en-US" dirty="0"/>
              <a:t> village, located 15 km from </a:t>
            </a:r>
            <a:r>
              <a:rPr lang="en-US" dirty="0" err="1"/>
              <a:t>Yercaud</a:t>
            </a:r>
            <a:r>
              <a:rPr lang="en-US" dirty="0"/>
              <a:t>, from </a:t>
            </a:r>
            <a:r>
              <a:rPr lang="en-US" dirty="0" err="1"/>
              <a:t>practising</a:t>
            </a:r>
            <a:r>
              <a:rPr lang="en-US" dirty="0"/>
              <a:t> their custom in a traditional manner</a:t>
            </a:r>
            <a:r>
              <a:rPr lang="en-US" dirty="0" smtClean="0"/>
              <a:t>.</a:t>
            </a:r>
          </a:p>
          <a:p>
            <a:endParaRPr lang="en-US" dirty="0"/>
          </a:p>
          <a:p>
            <a:r>
              <a:rPr lang="en-US" dirty="0" smtClean="0"/>
              <a:t>Media persons </a:t>
            </a:r>
            <a:r>
              <a:rPr lang="en-US" dirty="0"/>
              <a:t>got entry into tribal </a:t>
            </a:r>
            <a:r>
              <a:rPr lang="en-US" dirty="0" smtClean="0"/>
              <a:t>territories in Andaman </a:t>
            </a:r>
            <a:r>
              <a:rPr lang="en-US" dirty="0"/>
              <a:t>and even photographed them in the nude against the law of the </a:t>
            </a:r>
            <a:r>
              <a:rPr lang="en-US" dirty="0" smtClean="0"/>
              <a:t>land. </a:t>
            </a:r>
            <a:r>
              <a:rPr lang="en-US" dirty="0"/>
              <a:t> </a:t>
            </a:r>
            <a:r>
              <a:rPr lang="en-US" dirty="0" smtClean="0"/>
              <a:t>The aborigines </a:t>
            </a:r>
            <a:r>
              <a:rPr lang="en-US" dirty="0"/>
              <a:t>were provoked to shoot arrows.</a:t>
            </a:r>
            <a:endParaRPr lang="en-IN" dirty="0"/>
          </a:p>
        </p:txBody>
      </p:sp>
    </p:spTree>
    <p:extLst>
      <p:ext uri="{BB962C8B-B14F-4D97-AF65-F5344CB8AC3E}">
        <p14:creationId xmlns:p14="http://schemas.microsoft.com/office/powerpoint/2010/main" val="15325750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r>
              <a:rPr lang="en-US" dirty="0"/>
              <a:t>the existential crisis faced by </a:t>
            </a:r>
            <a:r>
              <a:rPr lang="en-US" dirty="0" err="1"/>
              <a:t>tribals</a:t>
            </a:r>
            <a:r>
              <a:rPr lang="en-US" dirty="0"/>
              <a:t> who are struggling with their identity is that, “</a:t>
            </a:r>
            <a:r>
              <a:rPr lang="en-US" i="1" dirty="0"/>
              <a:t>Who is an </a:t>
            </a:r>
            <a:r>
              <a:rPr lang="en-US" i="1" dirty="0" err="1"/>
              <a:t>Adivasi</a:t>
            </a:r>
            <a:r>
              <a:rPr lang="en-US" i="1" dirty="0"/>
              <a:t>?</a:t>
            </a:r>
            <a:r>
              <a:rPr lang="en-US" dirty="0"/>
              <a:t>”, “</a:t>
            </a:r>
            <a:r>
              <a:rPr lang="en-US" i="1" dirty="0"/>
              <a:t>What do they look like?</a:t>
            </a:r>
            <a:r>
              <a:rPr lang="en-US" dirty="0"/>
              <a:t>”, “</a:t>
            </a:r>
            <a:r>
              <a:rPr lang="en-US" i="1" dirty="0"/>
              <a:t>Are you an </a:t>
            </a:r>
            <a:r>
              <a:rPr lang="en-US" i="1" dirty="0" err="1"/>
              <a:t>Adivasi</a:t>
            </a:r>
            <a:r>
              <a:rPr lang="en-US" i="1" dirty="0"/>
              <a:t>? You don’t look like one!</a:t>
            </a:r>
            <a:r>
              <a:rPr lang="en-US" dirty="0"/>
              <a:t>” etc</a:t>
            </a:r>
            <a:r>
              <a:rPr lang="en-US" dirty="0" smtClean="0"/>
              <a:t>. </a:t>
            </a:r>
            <a:r>
              <a:rPr lang="en-US" dirty="0"/>
              <a:t>are some other questions and statements that </a:t>
            </a:r>
            <a:r>
              <a:rPr lang="en-US" dirty="0" err="1"/>
              <a:t>Adivasis</a:t>
            </a:r>
            <a:r>
              <a:rPr lang="en-US" dirty="0"/>
              <a:t> and </a:t>
            </a:r>
            <a:r>
              <a:rPr lang="en-US" dirty="0" err="1"/>
              <a:t>tribals</a:t>
            </a:r>
            <a:r>
              <a:rPr lang="en-US" dirty="0"/>
              <a:t> in India have to face, sometimes on a daily basis. </a:t>
            </a:r>
            <a:endParaRPr lang="en-US" dirty="0" smtClean="0"/>
          </a:p>
          <a:p>
            <a:endParaRPr lang="en-US" dirty="0"/>
          </a:p>
          <a:p>
            <a:r>
              <a:rPr lang="en-US" i="1" cap="all" dirty="0" smtClean="0"/>
              <a:t>In </a:t>
            </a:r>
            <a:r>
              <a:rPr lang="en-US" i="1" cap="all" dirty="0" err="1" smtClean="0"/>
              <a:t>Andamans</a:t>
            </a:r>
            <a:r>
              <a:rPr lang="en-US" i="1" cap="all" dirty="0" smtClean="0"/>
              <a:t>- TOURISTS</a:t>
            </a:r>
            <a:r>
              <a:rPr lang="en-US" i="1" cap="all" dirty="0"/>
              <a:t> THREW BANANAS AND BISCUITS TO THE TRIBES AT THE ROADSIDE, AS THEY WOULD TO ANIMALS IN A SAFARI PARK.</a:t>
            </a:r>
            <a:endParaRPr lang="en-IN" dirty="0"/>
          </a:p>
        </p:txBody>
      </p:sp>
    </p:spTree>
    <p:extLst>
      <p:ext uri="{BB962C8B-B14F-4D97-AF65-F5344CB8AC3E}">
        <p14:creationId xmlns:p14="http://schemas.microsoft.com/office/powerpoint/2010/main" val="263060174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In 2013, the Supreme Court </a:t>
            </a:r>
            <a:r>
              <a:rPr lang="en-US" b="1" dirty="0" smtClean="0"/>
              <a:t>banned</a:t>
            </a:r>
            <a:r>
              <a:rPr lang="en-US" dirty="0"/>
              <a:t> </a:t>
            </a:r>
            <a:r>
              <a:rPr lang="en-US" dirty="0" smtClean="0"/>
              <a:t>tourists </a:t>
            </a:r>
            <a:r>
              <a:rPr lang="en-US" dirty="0"/>
              <a:t>from taking the Andaman Trunk Road (ATR) after a video shot by a journalist showed policemen forcing six </a:t>
            </a:r>
            <a:r>
              <a:rPr lang="en-US" dirty="0" err="1"/>
              <a:t>Jarawa</a:t>
            </a:r>
            <a:r>
              <a:rPr lang="en-US" dirty="0"/>
              <a:t> women to dance for tourists</a:t>
            </a:r>
            <a:r>
              <a:rPr lang="en-US" dirty="0" smtClean="0"/>
              <a:t>.</a:t>
            </a:r>
          </a:p>
          <a:p>
            <a:endParaRPr lang="en-US" dirty="0"/>
          </a:p>
          <a:p>
            <a:r>
              <a:rPr lang="en-US" i="1" dirty="0" err="1"/>
              <a:t>Jimna</a:t>
            </a:r>
            <a:r>
              <a:rPr lang="en-US" i="1" dirty="0"/>
              <a:t>, an </a:t>
            </a:r>
            <a:r>
              <a:rPr lang="en-US" i="1" dirty="0" err="1"/>
              <a:t>Adivasi</a:t>
            </a:r>
            <a:r>
              <a:rPr lang="en-US" i="1" dirty="0"/>
              <a:t> woman speaks gibberish as a tribal language in television show </a:t>
            </a:r>
            <a:r>
              <a:rPr lang="en-US" i="1" dirty="0" err="1"/>
              <a:t>Sajan</a:t>
            </a:r>
            <a:r>
              <a:rPr lang="en-US" i="1" dirty="0"/>
              <a:t> re </a:t>
            </a:r>
            <a:r>
              <a:rPr lang="en-US" i="1" dirty="0" err="1"/>
              <a:t>jhut</a:t>
            </a:r>
            <a:r>
              <a:rPr lang="en-US" i="1" dirty="0"/>
              <a:t> mat </a:t>
            </a:r>
            <a:r>
              <a:rPr lang="en-US" i="1" dirty="0" smtClean="0"/>
              <a:t>bolo or </a:t>
            </a:r>
            <a:r>
              <a:rPr lang="en-US" b="1" i="1" dirty="0" smtClean="0"/>
              <a:t>remember </a:t>
            </a:r>
            <a:r>
              <a:rPr lang="en-US" b="1" i="1" dirty="0" err="1" smtClean="0"/>
              <a:t>Bahubali</a:t>
            </a:r>
            <a:r>
              <a:rPr lang="en-US" b="1" i="1" dirty="0" smtClean="0"/>
              <a:t>……</a:t>
            </a:r>
            <a:r>
              <a:rPr lang="en-US" b="1" dirty="0"/>
              <a:t/>
            </a:r>
            <a:br>
              <a:rPr lang="en-US" b="1" dirty="0"/>
            </a:br>
            <a:endParaRPr lang="en-IN" b="1" dirty="0"/>
          </a:p>
        </p:txBody>
      </p:sp>
    </p:spTree>
    <p:extLst>
      <p:ext uri="{BB962C8B-B14F-4D97-AF65-F5344CB8AC3E}">
        <p14:creationId xmlns:p14="http://schemas.microsoft.com/office/powerpoint/2010/main" val="38037035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on </a:t>
            </a:r>
            <a:r>
              <a:rPr lang="en-US" dirty="0"/>
              <a:t>the eve of International Indigenous People’s Day, people from the Scheduled Tribes of India held a press conference that had no takers from mainstream media</a:t>
            </a:r>
            <a:r>
              <a:rPr lang="en-US" dirty="0" smtClean="0"/>
              <a:t>.(August 09,2018)</a:t>
            </a:r>
          </a:p>
          <a:p>
            <a:endParaRPr lang="en-US" dirty="0"/>
          </a:p>
          <a:p>
            <a:endParaRPr lang="en-US" dirty="0" smtClean="0"/>
          </a:p>
          <a:p>
            <a:endParaRPr lang="en-US" dirty="0"/>
          </a:p>
          <a:p>
            <a:endParaRPr lang="en-IN" dirty="0"/>
          </a:p>
        </p:txBody>
      </p:sp>
    </p:spTree>
    <p:extLst>
      <p:ext uri="{BB962C8B-B14F-4D97-AF65-F5344CB8AC3E}">
        <p14:creationId xmlns:p14="http://schemas.microsoft.com/office/powerpoint/2010/main" val="410112261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r>
              <a:rPr lang="en-US" dirty="0" err="1"/>
              <a:t>Arun</a:t>
            </a:r>
            <a:r>
              <a:rPr lang="en-US" dirty="0"/>
              <a:t> </a:t>
            </a:r>
            <a:r>
              <a:rPr lang="en-US" dirty="0" err="1"/>
              <a:t>Oraon</a:t>
            </a:r>
            <a:r>
              <a:rPr lang="en-US" dirty="0"/>
              <a:t>, a research scholar of </a:t>
            </a:r>
            <a:r>
              <a:rPr lang="en-US" dirty="0" err="1"/>
              <a:t>JawaharLal</a:t>
            </a:r>
            <a:r>
              <a:rPr lang="en-US" dirty="0"/>
              <a:t> Nehru University, recounted an old memory when an influential person (from the editorial department of a news channel that claims to be the largest channel of the nation) had advised the former to join the Indian Army rather becoming a journalist. </a:t>
            </a:r>
            <a:endParaRPr lang="en-US" dirty="0" smtClean="0"/>
          </a:p>
          <a:p>
            <a:endParaRPr lang="en-US" dirty="0"/>
          </a:p>
          <a:p>
            <a:endParaRPr lang="en-US" dirty="0" smtClean="0"/>
          </a:p>
          <a:p>
            <a:r>
              <a:rPr lang="en-US" dirty="0" err="1" smtClean="0"/>
              <a:t>Arun</a:t>
            </a:r>
            <a:r>
              <a:rPr lang="en-US" dirty="0" smtClean="0"/>
              <a:t> </a:t>
            </a:r>
            <a:r>
              <a:rPr lang="en-US" dirty="0"/>
              <a:t>had at the time been interning with the channel after passing out with a journalism degree from the Indian Institute of Mass Communication (IIMC), a premier institute of journalism in the country. </a:t>
            </a:r>
            <a:r>
              <a:rPr lang="en-US" dirty="0" err="1"/>
              <a:t>Arun</a:t>
            </a:r>
            <a:r>
              <a:rPr lang="en-US" dirty="0"/>
              <a:t> failed to find a suitable job in any mainstream media </a:t>
            </a:r>
            <a:r>
              <a:rPr lang="en-US" dirty="0" err="1"/>
              <a:t>organistion</a:t>
            </a:r>
            <a:endParaRPr lang="en-IN" dirty="0"/>
          </a:p>
        </p:txBody>
      </p:sp>
    </p:spTree>
    <p:extLst>
      <p:ext uri="{BB962C8B-B14F-4D97-AF65-F5344CB8AC3E}">
        <p14:creationId xmlns:p14="http://schemas.microsoft.com/office/powerpoint/2010/main" val="249882089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References</a:t>
            </a:r>
            <a:endParaRPr lang="en-IN" dirty="0"/>
          </a:p>
        </p:txBody>
      </p:sp>
      <p:sp>
        <p:nvSpPr>
          <p:cNvPr id="3" name="Content Placeholder 2"/>
          <p:cNvSpPr>
            <a:spLocks noGrp="1"/>
          </p:cNvSpPr>
          <p:nvPr>
            <p:ph idx="1"/>
          </p:nvPr>
        </p:nvSpPr>
        <p:spPr/>
        <p:txBody>
          <a:bodyPr/>
          <a:lstStyle/>
          <a:p>
            <a:r>
              <a:rPr lang="en-IN" dirty="0">
                <a:hlinkClick r:id="rId2"/>
              </a:rPr>
              <a:t>https://</a:t>
            </a:r>
            <a:r>
              <a:rPr lang="en-IN" dirty="0" smtClean="0">
                <a:hlinkClick r:id="rId2"/>
              </a:rPr>
              <a:t>www.bbc.co.uk/bitesize/guides/z9fx39q/revision/1</a:t>
            </a:r>
            <a:endParaRPr lang="en-IN" dirty="0" smtClean="0"/>
          </a:p>
          <a:p>
            <a:r>
              <a:rPr lang="en-IN" dirty="0">
                <a:hlinkClick r:id="rId3"/>
              </a:rPr>
              <a:t>https://</a:t>
            </a:r>
            <a:r>
              <a:rPr lang="en-IN" dirty="0" smtClean="0">
                <a:hlinkClick r:id="rId3"/>
              </a:rPr>
              <a:t>www.hindustantimes.com/books/essay-on-kaala-a-film-on-racism-against-black-people-in-india/story-RhMGFmD5LtQyoInJdtSaXP.html</a:t>
            </a:r>
            <a:endParaRPr lang="en-IN" dirty="0" smtClean="0"/>
          </a:p>
          <a:p>
            <a:r>
              <a:rPr lang="en-IN" dirty="0">
                <a:hlinkClick r:id="rId4"/>
              </a:rPr>
              <a:t>https://feminisminindia.com/2020/06/15/brown-racists-internalised-racism</a:t>
            </a:r>
            <a:r>
              <a:rPr lang="en-IN" dirty="0" smtClean="0">
                <a:hlinkClick r:id="rId4"/>
              </a:rPr>
              <a:t>/</a:t>
            </a:r>
            <a:endParaRPr lang="en-IN" dirty="0" smtClean="0"/>
          </a:p>
          <a:p>
            <a:r>
              <a:rPr lang="en-IN" dirty="0"/>
              <a:t>https://thewomenscode.com/how-does-media-portray-feminism/</a:t>
            </a:r>
            <a:endParaRPr lang="en-IN" dirty="0" smtClean="0"/>
          </a:p>
          <a:p>
            <a:endParaRPr lang="en-IN" dirty="0"/>
          </a:p>
        </p:txBody>
      </p:sp>
    </p:spTree>
    <p:extLst>
      <p:ext uri="{BB962C8B-B14F-4D97-AF65-F5344CB8AC3E}">
        <p14:creationId xmlns:p14="http://schemas.microsoft.com/office/powerpoint/2010/main" val="3740891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FOUR WAVES of FEMINISM</a:t>
            </a:r>
            <a:endParaRPr lang="en-IN" dirty="0"/>
          </a:p>
        </p:txBody>
      </p:sp>
      <p:sp>
        <p:nvSpPr>
          <p:cNvPr id="3" name="Content Placeholder 2"/>
          <p:cNvSpPr>
            <a:spLocks noGrp="1"/>
          </p:cNvSpPr>
          <p:nvPr>
            <p:ph idx="1"/>
          </p:nvPr>
        </p:nvSpPr>
        <p:spPr>
          <a:xfrm>
            <a:off x="179512" y="1609416"/>
            <a:ext cx="7920880" cy="4846320"/>
          </a:xfrm>
        </p:spPr>
        <p:txBody>
          <a:bodyPr>
            <a:normAutofit lnSpcReduction="10000"/>
          </a:bodyPr>
          <a:lstStyle/>
          <a:p>
            <a:r>
              <a:rPr lang="en-US" b="1" u="sng" dirty="0"/>
              <a:t>The first wave (1830’s – early 1900’s):</a:t>
            </a:r>
            <a:r>
              <a:rPr lang="en-US" b="1" dirty="0"/>
              <a:t> Women’s fight for equal contract and property </a:t>
            </a:r>
            <a:r>
              <a:rPr lang="en-US" b="1" dirty="0" smtClean="0"/>
              <a:t>rights</a:t>
            </a:r>
          </a:p>
          <a:p>
            <a:pPr marL="0" indent="0">
              <a:buNone/>
            </a:pPr>
            <a:endParaRPr lang="en-US" dirty="0"/>
          </a:p>
          <a:p>
            <a:r>
              <a:rPr lang="en-US" b="1" u="sng" dirty="0"/>
              <a:t>The second wave (</a:t>
            </a:r>
            <a:r>
              <a:rPr lang="en-US" b="1" u="sng" dirty="0" smtClean="0"/>
              <a:t>1960’s 1980’s</a:t>
            </a:r>
            <a:r>
              <a:rPr lang="en-US" b="1" u="sng" dirty="0"/>
              <a:t>):</a:t>
            </a:r>
            <a:r>
              <a:rPr lang="en-US" b="1" dirty="0"/>
              <a:t> Broadening the </a:t>
            </a:r>
            <a:r>
              <a:rPr lang="en-US" b="1" dirty="0" smtClean="0"/>
              <a:t>debate]</a:t>
            </a:r>
          </a:p>
          <a:p>
            <a:pPr marL="0" indent="0">
              <a:buNone/>
            </a:pPr>
            <a:endParaRPr lang="en-US" b="1" dirty="0" smtClean="0"/>
          </a:p>
          <a:p>
            <a:r>
              <a:rPr lang="en-US" b="1" u="sng" dirty="0"/>
              <a:t>The third wave (1990’s – early 2000’s):</a:t>
            </a:r>
            <a:r>
              <a:rPr lang="en-US" b="1" dirty="0"/>
              <a:t> The “</a:t>
            </a:r>
            <a:r>
              <a:rPr lang="en-US" b="1" dirty="0" err="1"/>
              <a:t>micropolitics</a:t>
            </a:r>
            <a:r>
              <a:rPr lang="en-US" b="1" dirty="0"/>
              <a:t>” of gender </a:t>
            </a:r>
            <a:r>
              <a:rPr lang="en-US" b="1" dirty="0" smtClean="0"/>
              <a:t>equality</a:t>
            </a:r>
          </a:p>
          <a:p>
            <a:pPr marL="0" indent="0">
              <a:buNone/>
            </a:pPr>
            <a:endParaRPr lang="en-US" b="1" dirty="0" smtClean="0"/>
          </a:p>
          <a:p>
            <a:r>
              <a:rPr lang="en-US" b="1" dirty="0" smtClean="0"/>
              <a:t>The Fourth Wave</a:t>
            </a:r>
            <a:r>
              <a:rPr lang="en-US" dirty="0"/>
              <a:t/>
            </a:r>
            <a:br>
              <a:rPr lang="en-US" dirty="0"/>
            </a:br>
            <a:endParaRPr lang="en-IN" dirty="0"/>
          </a:p>
        </p:txBody>
      </p:sp>
    </p:spTree>
    <p:extLst>
      <p:ext uri="{BB962C8B-B14F-4D97-AF65-F5344CB8AC3E}">
        <p14:creationId xmlns:p14="http://schemas.microsoft.com/office/powerpoint/2010/main" val="39262519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References</a:t>
            </a:r>
            <a:endParaRPr lang="en-IN" dirty="0"/>
          </a:p>
        </p:txBody>
      </p:sp>
      <p:sp>
        <p:nvSpPr>
          <p:cNvPr id="3" name="Content Placeholder 2"/>
          <p:cNvSpPr>
            <a:spLocks noGrp="1"/>
          </p:cNvSpPr>
          <p:nvPr>
            <p:ph idx="1"/>
          </p:nvPr>
        </p:nvSpPr>
        <p:spPr/>
        <p:txBody>
          <a:bodyPr/>
          <a:lstStyle/>
          <a:p>
            <a:r>
              <a:rPr lang="en-IN" dirty="0" smtClean="0">
                <a:hlinkClick r:id="rId2"/>
              </a:rPr>
              <a:t>tribalFaces.pdf</a:t>
            </a:r>
            <a:endParaRPr lang="en-IN" dirty="0" smtClean="0"/>
          </a:p>
          <a:p>
            <a:r>
              <a:rPr lang="en-IN" dirty="0">
                <a:hlinkClick r:id="rId3"/>
              </a:rPr>
              <a:t>https://</a:t>
            </a:r>
            <a:r>
              <a:rPr lang="en-IN" dirty="0" smtClean="0">
                <a:hlinkClick r:id="rId3"/>
              </a:rPr>
              <a:t>scroll.in/article/932660/in-charts-indias-newsrooms-are-dominated-by-the-upper-castes-and-that-reflects-what-media-covers</a:t>
            </a:r>
            <a:endParaRPr lang="en-IN" dirty="0" smtClean="0"/>
          </a:p>
          <a:p>
            <a:r>
              <a:rPr lang="en-IN" dirty="0">
                <a:hlinkClick r:id="rId4"/>
              </a:rPr>
              <a:t>https://</a:t>
            </a:r>
            <a:r>
              <a:rPr lang="en-IN" dirty="0" smtClean="0">
                <a:hlinkClick r:id="rId4"/>
              </a:rPr>
              <a:t>www.hindustantimes.com/columns/social-media-has-reshaped-caste-mobilisation/story-Hw1GIDJdCyZEWdliySowpJ.html</a:t>
            </a:r>
            <a:endParaRPr lang="en-IN" dirty="0" smtClean="0"/>
          </a:p>
          <a:p>
            <a:r>
              <a:rPr lang="en-IN" dirty="0"/>
              <a:t>https://study.com/academy/lesson/classism-in-the-media.html</a:t>
            </a:r>
          </a:p>
        </p:txBody>
      </p:sp>
    </p:spTree>
    <p:extLst>
      <p:ext uri="{BB962C8B-B14F-4D97-AF65-F5344CB8AC3E}">
        <p14:creationId xmlns:p14="http://schemas.microsoft.com/office/powerpoint/2010/main" val="871844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759</TotalTime>
  <Words>2470</Words>
  <Application>Microsoft Office PowerPoint</Application>
  <PresentationFormat>On-screen Show (4:3)</PresentationFormat>
  <Paragraphs>310</Paragraphs>
  <Slides>90</Slides>
  <Notes>0</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Opulent</vt:lpstr>
      <vt:lpstr>Media &amp; Identity</vt:lpstr>
      <vt:lpstr>The definitions of Identity</vt:lpstr>
      <vt:lpstr>Topics to be covered</vt:lpstr>
      <vt:lpstr>FEMINISM</vt:lpstr>
      <vt:lpstr>Women WERE/ARE CONSIDERED…</vt:lpstr>
      <vt:lpstr>Some more STEREOTYPES</vt:lpstr>
      <vt:lpstr>What is Feminism?</vt:lpstr>
      <vt:lpstr>PowerPoint Presentation</vt:lpstr>
      <vt:lpstr>The FOUR WAVES of FEMINISM</vt:lpstr>
      <vt:lpstr>The first wave (1830’s – early 1900’s) </vt:lpstr>
      <vt:lpstr>The second wave (1960’s 1980’s):</vt:lpstr>
      <vt:lpstr>The third wave (1990’s – early 2000’s):</vt:lpstr>
      <vt:lpstr>The fourth Wave</vt:lpstr>
      <vt:lpstr>medIA Defining Women</vt:lpstr>
      <vt:lpstr>medIA Defining Women</vt:lpstr>
      <vt:lpstr>PowerPoint Presentation</vt:lpstr>
      <vt:lpstr>Feminism-India- Campaigns </vt:lpstr>
      <vt:lpstr>Pink Chaddhi Campaign</vt:lpstr>
      <vt:lpstr>Chappal Marungi</vt:lpstr>
      <vt:lpstr>Pinjra Tod</vt:lpstr>
      <vt:lpstr>Racism</vt:lpstr>
      <vt:lpstr>PowerPoint Presentation</vt:lpstr>
      <vt:lpstr>PowerPoint Presentation</vt:lpstr>
      <vt:lpstr>PowerPoint Presentation</vt:lpstr>
      <vt:lpstr>PowerPoint Presentation</vt:lpstr>
      <vt:lpstr>PowerPoint Presentation</vt:lpstr>
      <vt:lpstr>PowerPoint Presentation</vt:lpstr>
      <vt:lpstr>Racism and Media</vt:lpstr>
      <vt:lpstr>PowerPoint Presentation</vt:lpstr>
      <vt:lpstr>PowerPoint Presentation</vt:lpstr>
      <vt:lpstr>PowerPoint Presentation</vt:lpstr>
      <vt:lpstr>PowerPoint Presentation</vt:lpstr>
      <vt:lpstr>PowerPoint Presentation</vt:lpstr>
      <vt:lpstr>Read this, Has it happened with you AS WELL?</vt:lpstr>
      <vt:lpstr>Case Studies from India- Media and Racism</vt:lpstr>
      <vt:lpstr>More Examples</vt:lpstr>
      <vt:lpstr>The fairness cream</vt:lpstr>
      <vt:lpstr>Exceptions- The silver lining</vt:lpstr>
      <vt:lpstr>Ethnicity</vt:lpstr>
      <vt:lpstr>PowerPoint Presentation</vt:lpstr>
      <vt:lpstr>PowerPoint Presentation</vt:lpstr>
      <vt:lpstr>CaSTE REPRESENTATION</vt:lpstr>
      <vt:lpstr>PowerPoint Presentation</vt:lpstr>
      <vt:lpstr>PowerPoint Presentation</vt:lpstr>
      <vt:lpstr>PowerPoint Presentation</vt:lpstr>
      <vt:lpstr>PowerPoint Presentation</vt:lpstr>
      <vt:lpstr>PowerPoint Presentation</vt:lpstr>
      <vt:lpstr>PowerPoint Presentation</vt:lpstr>
      <vt:lpstr>ThE DISCRIMINATION</vt:lpstr>
      <vt:lpstr>PowerPoint Presentation</vt:lpstr>
      <vt:lpstr>Caste and MEDIA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CLASS REPRESENTATION</vt:lpstr>
      <vt:lpstr>PowerPoint Presentation</vt:lpstr>
      <vt:lpstr>PowerPoint Presentation</vt:lpstr>
      <vt:lpstr>PowerPoint Presentation</vt:lpstr>
      <vt:lpstr>Upper Middle Class= Have both high incomes and high social prestige, Well-educated </vt:lpstr>
      <vt:lpstr>PowerPoint Presentation</vt:lpstr>
      <vt:lpstr>PowerPoint Presentation</vt:lpstr>
      <vt:lpstr>PowerPoint Presentation</vt:lpstr>
      <vt:lpstr>ClaSS AND MEDIA</vt:lpstr>
      <vt:lpstr>PowerPoint Presentation</vt:lpstr>
      <vt:lpstr>Frustration of middle class- The angry Young man </vt:lpstr>
      <vt:lpstr>PowerPoint Presentation</vt:lpstr>
      <vt:lpstr>FILMS WHICH DEPICT poverty</vt:lpstr>
      <vt:lpstr>Tribal Representation</vt:lpstr>
      <vt:lpstr>Tribe</vt:lpstr>
      <vt:lpstr>Tribes are also known by the name ‘Adivasis’ in India.</vt:lpstr>
      <vt:lpstr>PowerPoint Presentation</vt:lpstr>
      <vt:lpstr>PowerPoint Presentation</vt:lpstr>
      <vt:lpstr>PowerPoint Presentation</vt:lpstr>
      <vt:lpstr>PowerPoint Presentation</vt:lpstr>
      <vt:lpstr>PowerPoint Presentation</vt:lpstr>
      <vt:lpstr>PowerPoint Presentation</vt:lpstr>
      <vt:lpstr>Tribals and Media- stereotypes</vt:lpstr>
      <vt:lpstr>PowerPoint Presentation</vt:lpstr>
      <vt:lpstr>PowerPoint Presentation</vt:lpstr>
      <vt:lpstr>Insensitivity TOWARDS TRIBALS-Examples</vt:lpstr>
      <vt:lpstr>PowerPoint Presentation</vt:lpstr>
      <vt:lpstr>PowerPoint Presentation</vt:lpstr>
      <vt:lpstr>PowerPoint Presentation</vt:lpstr>
      <vt:lpstr>PowerPoint Presentation</vt:lpstr>
      <vt:lpstr>References</vt:lpstr>
      <vt:lpstr>References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&amp; Identity</dc:title>
  <dc:creator>Deepak Tiwari, TCSC</dc:creator>
  <cp:lastModifiedBy>HP</cp:lastModifiedBy>
  <cp:revision>58</cp:revision>
  <dcterms:created xsi:type="dcterms:W3CDTF">2020-07-31T17:09:48Z</dcterms:created>
  <dcterms:modified xsi:type="dcterms:W3CDTF">2020-09-06T17:36:09Z</dcterms:modified>
</cp:coreProperties>
</file>