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316" r:id="rId10"/>
    <p:sldId id="265" r:id="rId11"/>
    <p:sldId id="266" r:id="rId12"/>
    <p:sldId id="264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8" r:id="rId24"/>
    <p:sldId id="279" r:id="rId25"/>
    <p:sldId id="277" r:id="rId26"/>
    <p:sldId id="280" r:id="rId27"/>
    <p:sldId id="282" r:id="rId28"/>
    <p:sldId id="283" r:id="rId29"/>
    <p:sldId id="313" r:id="rId30"/>
    <p:sldId id="311" r:id="rId31"/>
    <p:sldId id="312" r:id="rId32"/>
    <p:sldId id="314" r:id="rId33"/>
    <p:sldId id="315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224" y="-6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price y</c:v>
                </c:pt>
              </c:strCache>
            </c:strRef>
          </c:tx>
          <c:spPr>
            <a:ln w="28575">
              <a:noFill/>
            </a:ln>
          </c:spPr>
          <c:xVal>
            <c:numRef>
              <c:f>Sheet1!$A$2:$A$6</c:f>
              <c:numCache>
                <c:formatCode>General</c:formatCode>
                <c:ptCount val="5"/>
                <c:pt idx="0">
                  <c:v>101</c:v>
                </c:pt>
                <c:pt idx="1">
                  <c:v>108</c:v>
                </c:pt>
                <c:pt idx="2">
                  <c:v>105</c:v>
                </c:pt>
                <c:pt idx="3">
                  <c:v>107</c:v>
                </c:pt>
                <c:pt idx="4">
                  <c:v>109</c:v>
                </c:pt>
              </c:numCache>
            </c:numRef>
          </c:xVal>
          <c:yVal>
            <c:numRef>
              <c:f>Sheet1!$B$2:$B$6</c:f>
              <c:numCache>
                <c:formatCode>General</c:formatCode>
                <c:ptCount val="5"/>
                <c:pt idx="0">
                  <c:v>117</c:v>
                </c:pt>
                <c:pt idx="1">
                  <c:v>98</c:v>
                </c:pt>
                <c:pt idx="2">
                  <c:v>102</c:v>
                </c:pt>
                <c:pt idx="3">
                  <c:v>115</c:v>
                </c:pt>
                <c:pt idx="4">
                  <c:v>108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018048"/>
        <c:axId val="38016512"/>
      </c:scatterChart>
      <c:valAx>
        <c:axId val="380180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8016512"/>
        <c:crosses val="autoZero"/>
        <c:crossBetween val="midCat"/>
      </c:valAx>
      <c:valAx>
        <c:axId val="380165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8018048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1B94D7-5B24-411F-8358-534CE86CF4EF}" type="doc">
      <dgm:prSet loTypeId="urn:microsoft.com/office/officeart/2005/8/layout/orgChart1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D1E720AD-3496-4626-BC73-DBA5C678474E}">
      <dgm:prSet phldrT="[Text]"/>
      <dgm:spPr/>
      <dgm:t>
        <a:bodyPr/>
        <a:lstStyle/>
        <a:p>
          <a:r>
            <a:rPr lang="en-IN" dirty="0" smtClean="0"/>
            <a:t>Data Analysis</a:t>
          </a:r>
          <a:endParaRPr lang="en-IN" dirty="0"/>
        </a:p>
      </dgm:t>
    </dgm:pt>
    <dgm:pt modelId="{7AE21B3C-6828-4186-B2E7-E5F1A633AA3F}" type="parTrans" cxnId="{1D6CF3C9-AC47-405F-9BA0-C2777943FF80}">
      <dgm:prSet/>
      <dgm:spPr/>
      <dgm:t>
        <a:bodyPr/>
        <a:lstStyle/>
        <a:p>
          <a:endParaRPr lang="en-IN"/>
        </a:p>
      </dgm:t>
    </dgm:pt>
    <dgm:pt modelId="{FC4A23B5-3F23-483F-8DAA-2D50B6CC18C0}" type="sibTrans" cxnId="{1D6CF3C9-AC47-405F-9BA0-C2777943FF80}">
      <dgm:prSet/>
      <dgm:spPr/>
      <dgm:t>
        <a:bodyPr/>
        <a:lstStyle/>
        <a:p>
          <a:endParaRPr lang="en-IN"/>
        </a:p>
      </dgm:t>
    </dgm:pt>
    <dgm:pt modelId="{B6E59247-31B6-4DB1-B0E4-8A9D2EA1CC3C}">
      <dgm:prSet phldrT="[Text]"/>
      <dgm:spPr/>
      <dgm:t>
        <a:bodyPr/>
        <a:lstStyle/>
        <a:p>
          <a:r>
            <a:rPr lang="en-IN" dirty="0" smtClean="0"/>
            <a:t>Descriptive Analysis</a:t>
          </a:r>
          <a:endParaRPr lang="en-IN" dirty="0"/>
        </a:p>
      </dgm:t>
    </dgm:pt>
    <dgm:pt modelId="{DCADE50A-FEA1-4E10-89F4-F5F4A59FED5A}" type="parTrans" cxnId="{5D53AA76-0389-4BD1-B099-645DBB467055}">
      <dgm:prSet/>
      <dgm:spPr/>
      <dgm:t>
        <a:bodyPr/>
        <a:lstStyle/>
        <a:p>
          <a:endParaRPr lang="en-IN"/>
        </a:p>
      </dgm:t>
    </dgm:pt>
    <dgm:pt modelId="{B3CAA98B-3D3F-4A41-A98C-A10CBCBBA362}" type="sibTrans" cxnId="{5D53AA76-0389-4BD1-B099-645DBB467055}">
      <dgm:prSet/>
      <dgm:spPr/>
      <dgm:t>
        <a:bodyPr/>
        <a:lstStyle/>
        <a:p>
          <a:endParaRPr lang="en-IN"/>
        </a:p>
      </dgm:t>
    </dgm:pt>
    <dgm:pt modelId="{42BB0392-A790-49FF-924D-244D4CB58566}">
      <dgm:prSet phldrT="[Text]"/>
      <dgm:spPr/>
      <dgm:t>
        <a:bodyPr/>
        <a:lstStyle/>
        <a:p>
          <a:r>
            <a:rPr lang="en-IN" dirty="0" smtClean="0"/>
            <a:t>Correlation Analysis</a:t>
          </a:r>
          <a:endParaRPr lang="en-IN" dirty="0"/>
        </a:p>
      </dgm:t>
    </dgm:pt>
    <dgm:pt modelId="{E82E836F-BE19-41F8-AE6E-55301159D93A}" type="parTrans" cxnId="{CED4A6BF-FE5E-425E-97B7-F1954F0D0D1F}">
      <dgm:prSet/>
      <dgm:spPr/>
      <dgm:t>
        <a:bodyPr/>
        <a:lstStyle/>
        <a:p>
          <a:endParaRPr lang="en-IN"/>
        </a:p>
      </dgm:t>
    </dgm:pt>
    <dgm:pt modelId="{6D648636-7F9F-4E36-B052-F330657EB92B}" type="sibTrans" cxnId="{CED4A6BF-FE5E-425E-97B7-F1954F0D0D1F}">
      <dgm:prSet/>
      <dgm:spPr/>
      <dgm:t>
        <a:bodyPr/>
        <a:lstStyle/>
        <a:p>
          <a:endParaRPr lang="en-IN"/>
        </a:p>
      </dgm:t>
    </dgm:pt>
    <dgm:pt modelId="{4C689113-8012-4985-93AB-2E6BD8EBEB98}">
      <dgm:prSet phldrT="[Text]"/>
      <dgm:spPr/>
      <dgm:t>
        <a:bodyPr/>
        <a:lstStyle/>
        <a:p>
          <a:r>
            <a:rPr lang="en-IN" dirty="0" smtClean="0"/>
            <a:t>Causal Analysis</a:t>
          </a:r>
          <a:endParaRPr lang="en-IN" dirty="0"/>
        </a:p>
      </dgm:t>
    </dgm:pt>
    <dgm:pt modelId="{04956D67-0ADC-4A1E-A25B-01D95E7B114B}" type="parTrans" cxnId="{721145E3-3799-4D30-BBA9-D0F34B50A8FD}">
      <dgm:prSet/>
      <dgm:spPr/>
      <dgm:t>
        <a:bodyPr/>
        <a:lstStyle/>
        <a:p>
          <a:endParaRPr lang="en-IN"/>
        </a:p>
      </dgm:t>
    </dgm:pt>
    <dgm:pt modelId="{AD25C915-2067-4F36-8AE7-288C4024D851}" type="sibTrans" cxnId="{721145E3-3799-4D30-BBA9-D0F34B50A8FD}">
      <dgm:prSet/>
      <dgm:spPr/>
      <dgm:t>
        <a:bodyPr/>
        <a:lstStyle/>
        <a:p>
          <a:endParaRPr lang="en-IN"/>
        </a:p>
      </dgm:t>
    </dgm:pt>
    <dgm:pt modelId="{A2ABA848-D6E3-4C01-A505-DC564EE161E6}">
      <dgm:prSet phldrT="[Text]"/>
      <dgm:spPr/>
      <dgm:t>
        <a:bodyPr/>
        <a:lstStyle/>
        <a:p>
          <a:r>
            <a:rPr lang="en-IN" dirty="0" smtClean="0"/>
            <a:t>Inferential Analysis</a:t>
          </a:r>
          <a:endParaRPr lang="en-IN" dirty="0"/>
        </a:p>
      </dgm:t>
    </dgm:pt>
    <dgm:pt modelId="{70D81971-1D63-4407-A438-A6452C93A202}" type="parTrans" cxnId="{4E911AD5-5D34-4A3E-B572-B515EEBB1C04}">
      <dgm:prSet/>
      <dgm:spPr/>
      <dgm:t>
        <a:bodyPr/>
        <a:lstStyle/>
        <a:p>
          <a:endParaRPr lang="en-IN"/>
        </a:p>
      </dgm:t>
    </dgm:pt>
    <dgm:pt modelId="{4B3CA188-DF1A-46CD-BD4C-70C035D659F5}" type="sibTrans" cxnId="{4E911AD5-5D34-4A3E-B572-B515EEBB1C04}">
      <dgm:prSet/>
      <dgm:spPr/>
      <dgm:t>
        <a:bodyPr/>
        <a:lstStyle/>
        <a:p>
          <a:endParaRPr lang="en-IN"/>
        </a:p>
      </dgm:t>
    </dgm:pt>
    <dgm:pt modelId="{F0A76FA9-6961-4598-A7DB-65243616E273}" type="pres">
      <dgm:prSet presAssocID="{8E1B94D7-5B24-411F-8358-534CE86CF4E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IN"/>
        </a:p>
      </dgm:t>
    </dgm:pt>
    <dgm:pt modelId="{19BE1F0B-7D10-4EBA-A56A-4629EC21570B}" type="pres">
      <dgm:prSet presAssocID="{D1E720AD-3496-4626-BC73-DBA5C678474E}" presName="hierRoot1" presStyleCnt="0">
        <dgm:presLayoutVars>
          <dgm:hierBranch val="init"/>
        </dgm:presLayoutVars>
      </dgm:prSet>
      <dgm:spPr/>
    </dgm:pt>
    <dgm:pt modelId="{398C3B8E-B987-4D0C-BF58-297804F55BC1}" type="pres">
      <dgm:prSet presAssocID="{D1E720AD-3496-4626-BC73-DBA5C678474E}" presName="rootComposite1" presStyleCnt="0"/>
      <dgm:spPr/>
    </dgm:pt>
    <dgm:pt modelId="{8CD4C4EC-D5B7-4DA6-9B07-E14A84410D0E}" type="pres">
      <dgm:prSet presAssocID="{D1E720AD-3496-4626-BC73-DBA5C678474E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86FDB303-71AD-4EFC-9F8F-7BF421417249}" type="pres">
      <dgm:prSet presAssocID="{D1E720AD-3496-4626-BC73-DBA5C678474E}" presName="rootConnector1" presStyleLbl="node1" presStyleIdx="0" presStyleCnt="0"/>
      <dgm:spPr/>
      <dgm:t>
        <a:bodyPr/>
        <a:lstStyle/>
        <a:p>
          <a:endParaRPr lang="en-IN"/>
        </a:p>
      </dgm:t>
    </dgm:pt>
    <dgm:pt modelId="{F861B123-18A7-4CCF-8A01-F4C8CC43C912}" type="pres">
      <dgm:prSet presAssocID="{D1E720AD-3496-4626-BC73-DBA5C678474E}" presName="hierChild2" presStyleCnt="0"/>
      <dgm:spPr/>
    </dgm:pt>
    <dgm:pt modelId="{41E47588-B980-434A-8950-062BB32B5C92}" type="pres">
      <dgm:prSet presAssocID="{DCADE50A-FEA1-4E10-89F4-F5F4A59FED5A}" presName="Name37" presStyleLbl="parChTrans1D2" presStyleIdx="0" presStyleCnt="4"/>
      <dgm:spPr/>
      <dgm:t>
        <a:bodyPr/>
        <a:lstStyle/>
        <a:p>
          <a:endParaRPr lang="en-IN"/>
        </a:p>
      </dgm:t>
    </dgm:pt>
    <dgm:pt modelId="{794138A9-FC92-4078-9817-FAFE8A5250B0}" type="pres">
      <dgm:prSet presAssocID="{B6E59247-31B6-4DB1-B0E4-8A9D2EA1CC3C}" presName="hierRoot2" presStyleCnt="0">
        <dgm:presLayoutVars>
          <dgm:hierBranch val="init"/>
        </dgm:presLayoutVars>
      </dgm:prSet>
      <dgm:spPr/>
    </dgm:pt>
    <dgm:pt modelId="{69F402A2-750F-4B04-B15A-39D038112A0B}" type="pres">
      <dgm:prSet presAssocID="{B6E59247-31B6-4DB1-B0E4-8A9D2EA1CC3C}" presName="rootComposite" presStyleCnt="0"/>
      <dgm:spPr/>
    </dgm:pt>
    <dgm:pt modelId="{7AD843AF-A80D-4E4F-B496-133882DC6972}" type="pres">
      <dgm:prSet presAssocID="{B6E59247-31B6-4DB1-B0E4-8A9D2EA1CC3C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400FF44E-6645-46F6-8B7B-6B1F784D2695}" type="pres">
      <dgm:prSet presAssocID="{B6E59247-31B6-4DB1-B0E4-8A9D2EA1CC3C}" presName="rootConnector" presStyleLbl="node2" presStyleIdx="0" presStyleCnt="4"/>
      <dgm:spPr/>
      <dgm:t>
        <a:bodyPr/>
        <a:lstStyle/>
        <a:p>
          <a:endParaRPr lang="en-IN"/>
        </a:p>
      </dgm:t>
    </dgm:pt>
    <dgm:pt modelId="{060BECB6-13B6-420F-8CEA-F53AD9E585AD}" type="pres">
      <dgm:prSet presAssocID="{B6E59247-31B6-4DB1-B0E4-8A9D2EA1CC3C}" presName="hierChild4" presStyleCnt="0"/>
      <dgm:spPr/>
    </dgm:pt>
    <dgm:pt modelId="{B5388DEA-FC51-4BB5-9DFE-078DD87ACC6C}" type="pres">
      <dgm:prSet presAssocID="{B6E59247-31B6-4DB1-B0E4-8A9D2EA1CC3C}" presName="hierChild5" presStyleCnt="0"/>
      <dgm:spPr/>
    </dgm:pt>
    <dgm:pt modelId="{A4CA81CB-E95F-4BCA-A7F7-86D052DA9CBB}" type="pres">
      <dgm:prSet presAssocID="{70D81971-1D63-4407-A438-A6452C93A202}" presName="Name37" presStyleLbl="parChTrans1D2" presStyleIdx="1" presStyleCnt="4"/>
      <dgm:spPr/>
      <dgm:t>
        <a:bodyPr/>
        <a:lstStyle/>
        <a:p>
          <a:endParaRPr lang="en-IN"/>
        </a:p>
      </dgm:t>
    </dgm:pt>
    <dgm:pt modelId="{78A0FCC9-D51A-4586-8FEF-5DF5D598B24F}" type="pres">
      <dgm:prSet presAssocID="{A2ABA848-D6E3-4C01-A505-DC564EE161E6}" presName="hierRoot2" presStyleCnt="0">
        <dgm:presLayoutVars>
          <dgm:hierBranch val="init"/>
        </dgm:presLayoutVars>
      </dgm:prSet>
      <dgm:spPr/>
    </dgm:pt>
    <dgm:pt modelId="{336B2752-E4EB-414D-A1EB-2FC03D59CC35}" type="pres">
      <dgm:prSet presAssocID="{A2ABA848-D6E3-4C01-A505-DC564EE161E6}" presName="rootComposite" presStyleCnt="0"/>
      <dgm:spPr/>
    </dgm:pt>
    <dgm:pt modelId="{9371D758-2C72-4849-8AD8-D8D4DAF9916C}" type="pres">
      <dgm:prSet presAssocID="{A2ABA848-D6E3-4C01-A505-DC564EE161E6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C79A133C-CA84-4BA4-B60B-9E9374DBAAE0}" type="pres">
      <dgm:prSet presAssocID="{A2ABA848-D6E3-4C01-A505-DC564EE161E6}" presName="rootConnector" presStyleLbl="node2" presStyleIdx="1" presStyleCnt="4"/>
      <dgm:spPr/>
      <dgm:t>
        <a:bodyPr/>
        <a:lstStyle/>
        <a:p>
          <a:endParaRPr lang="en-IN"/>
        </a:p>
      </dgm:t>
    </dgm:pt>
    <dgm:pt modelId="{99ECDC6F-E905-418E-8213-295B6940F102}" type="pres">
      <dgm:prSet presAssocID="{A2ABA848-D6E3-4C01-A505-DC564EE161E6}" presName="hierChild4" presStyleCnt="0"/>
      <dgm:spPr/>
    </dgm:pt>
    <dgm:pt modelId="{E4271D2A-C1C8-496A-AA65-6415315F571A}" type="pres">
      <dgm:prSet presAssocID="{A2ABA848-D6E3-4C01-A505-DC564EE161E6}" presName="hierChild5" presStyleCnt="0"/>
      <dgm:spPr/>
    </dgm:pt>
    <dgm:pt modelId="{0033B65C-A4D3-4892-8DAD-8550B7A9457C}" type="pres">
      <dgm:prSet presAssocID="{E82E836F-BE19-41F8-AE6E-55301159D93A}" presName="Name37" presStyleLbl="parChTrans1D2" presStyleIdx="2" presStyleCnt="4"/>
      <dgm:spPr/>
      <dgm:t>
        <a:bodyPr/>
        <a:lstStyle/>
        <a:p>
          <a:endParaRPr lang="en-IN"/>
        </a:p>
      </dgm:t>
    </dgm:pt>
    <dgm:pt modelId="{08D2D1DD-4964-4A5D-81C0-0A814B70939B}" type="pres">
      <dgm:prSet presAssocID="{42BB0392-A790-49FF-924D-244D4CB58566}" presName="hierRoot2" presStyleCnt="0">
        <dgm:presLayoutVars>
          <dgm:hierBranch val="init"/>
        </dgm:presLayoutVars>
      </dgm:prSet>
      <dgm:spPr/>
    </dgm:pt>
    <dgm:pt modelId="{37F90704-BC19-4D09-BC8A-6B684E6C388A}" type="pres">
      <dgm:prSet presAssocID="{42BB0392-A790-49FF-924D-244D4CB58566}" presName="rootComposite" presStyleCnt="0"/>
      <dgm:spPr/>
    </dgm:pt>
    <dgm:pt modelId="{B441D204-2BB6-4853-9C38-A2E8AADDC16F}" type="pres">
      <dgm:prSet presAssocID="{42BB0392-A790-49FF-924D-244D4CB58566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368302E1-2A2B-44C9-A889-425FBD6DBA0A}" type="pres">
      <dgm:prSet presAssocID="{42BB0392-A790-49FF-924D-244D4CB58566}" presName="rootConnector" presStyleLbl="node2" presStyleIdx="2" presStyleCnt="4"/>
      <dgm:spPr/>
      <dgm:t>
        <a:bodyPr/>
        <a:lstStyle/>
        <a:p>
          <a:endParaRPr lang="en-IN"/>
        </a:p>
      </dgm:t>
    </dgm:pt>
    <dgm:pt modelId="{0B7DCD0E-3C3B-4748-A148-C9AACF19430A}" type="pres">
      <dgm:prSet presAssocID="{42BB0392-A790-49FF-924D-244D4CB58566}" presName="hierChild4" presStyleCnt="0"/>
      <dgm:spPr/>
    </dgm:pt>
    <dgm:pt modelId="{C30BBCF6-6F63-4FF8-96B3-88E4738AFC91}" type="pres">
      <dgm:prSet presAssocID="{42BB0392-A790-49FF-924D-244D4CB58566}" presName="hierChild5" presStyleCnt="0"/>
      <dgm:spPr/>
    </dgm:pt>
    <dgm:pt modelId="{30BFD582-8205-4C7F-A0C8-1EFBB9BCB431}" type="pres">
      <dgm:prSet presAssocID="{04956D67-0ADC-4A1E-A25B-01D95E7B114B}" presName="Name37" presStyleLbl="parChTrans1D2" presStyleIdx="3" presStyleCnt="4"/>
      <dgm:spPr/>
      <dgm:t>
        <a:bodyPr/>
        <a:lstStyle/>
        <a:p>
          <a:endParaRPr lang="en-IN"/>
        </a:p>
      </dgm:t>
    </dgm:pt>
    <dgm:pt modelId="{A616755D-24D8-4C0E-8D43-B04A50DB54BE}" type="pres">
      <dgm:prSet presAssocID="{4C689113-8012-4985-93AB-2E6BD8EBEB98}" presName="hierRoot2" presStyleCnt="0">
        <dgm:presLayoutVars>
          <dgm:hierBranch val="init"/>
        </dgm:presLayoutVars>
      </dgm:prSet>
      <dgm:spPr/>
    </dgm:pt>
    <dgm:pt modelId="{83B68D78-6588-40AB-84AC-612CA6E23707}" type="pres">
      <dgm:prSet presAssocID="{4C689113-8012-4985-93AB-2E6BD8EBEB98}" presName="rootComposite" presStyleCnt="0"/>
      <dgm:spPr/>
    </dgm:pt>
    <dgm:pt modelId="{339247A0-940F-428A-BA18-6CF38B10B61F}" type="pres">
      <dgm:prSet presAssocID="{4C689113-8012-4985-93AB-2E6BD8EBEB98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AA4A5A5E-C585-4E4C-8230-A98A97055B28}" type="pres">
      <dgm:prSet presAssocID="{4C689113-8012-4985-93AB-2E6BD8EBEB98}" presName="rootConnector" presStyleLbl="node2" presStyleIdx="3" presStyleCnt="4"/>
      <dgm:spPr/>
      <dgm:t>
        <a:bodyPr/>
        <a:lstStyle/>
        <a:p>
          <a:endParaRPr lang="en-IN"/>
        </a:p>
      </dgm:t>
    </dgm:pt>
    <dgm:pt modelId="{CF0BEF9E-035C-4B84-B444-7C1B65C2B0E5}" type="pres">
      <dgm:prSet presAssocID="{4C689113-8012-4985-93AB-2E6BD8EBEB98}" presName="hierChild4" presStyleCnt="0"/>
      <dgm:spPr/>
    </dgm:pt>
    <dgm:pt modelId="{86AF98FC-F3AF-4A75-B7F7-BA4C47493FB5}" type="pres">
      <dgm:prSet presAssocID="{4C689113-8012-4985-93AB-2E6BD8EBEB98}" presName="hierChild5" presStyleCnt="0"/>
      <dgm:spPr/>
    </dgm:pt>
    <dgm:pt modelId="{3FC99C6A-3822-4540-A07A-41BF57DA8723}" type="pres">
      <dgm:prSet presAssocID="{D1E720AD-3496-4626-BC73-DBA5C678474E}" presName="hierChild3" presStyleCnt="0"/>
      <dgm:spPr/>
    </dgm:pt>
  </dgm:ptLst>
  <dgm:cxnLst>
    <dgm:cxn modelId="{5D53AA76-0389-4BD1-B099-645DBB467055}" srcId="{D1E720AD-3496-4626-BC73-DBA5C678474E}" destId="{B6E59247-31B6-4DB1-B0E4-8A9D2EA1CC3C}" srcOrd="0" destOrd="0" parTransId="{DCADE50A-FEA1-4E10-89F4-F5F4A59FED5A}" sibTransId="{B3CAA98B-3D3F-4A41-A98C-A10CBCBBA362}"/>
    <dgm:cxn modelId="{6EFDC982-B1F3-462B-864C-040133921101}" type="presOf" srcId="{04956D67-0ADC-4A1E-A25B-01D95E7B114B}" destId="{30BFD582-8205-4C7F-A0C8-1EFBB9BCB431}" srcOrd="0" destOrd="0" presId="urn:microsoft.com/office/officeart/2005/8/layout/orgChart1"/>
    <dgm:cxn modelId="{5810C8AD-F458-42E3-87BB-960A56CBB2C0}" type="presOf" srcId="{E82E836F-BE19-41F8-AE6E-55301159D93A}" destId="{0033B65C-A4D3-4892-8DAD-8550B7A9457C}" srcOrd="0" destOrd="0" presId="urn:microsoft.com/office/officeart/2005/8/layout/orgChart1"/>
    <dgm:cxn modelId="{45C35BF4-8B56-42E4-9F3E-DDD480BF70A3}" type="presOf" srcId="{42BB0392-A790-49FF-924D-244D4CB58566}" destId="{368302E1-2A2B-44C9-A889-425FBD6DBA0A}" srcOrd="1" destOrd="0" presId="urn:microsoft.com/office/officeart/2005/8/layout/orgChart1"/>
    <dgm:cxn modelId="{F244DB8C-3858-435B-852D-AD5BCC0DBEA0}" type="presOf" srcId="{A2ABA848-D6E3-4C01-A505-DC564EE161E6}" destId="{9371D758-2C72-4849-8AD8-D8D4DAF9916C}" srcOrd="0" destOrd="0" presId="urn:microsoft.com/office/officeart/2005/8/layout/orgChart1"/>
    <dgm:cxn modelId="{9E51196E-02E7-4636-B447-CB1FB66A8F5C}" type="presOf" srcId="{70D81971-1D63-4407-A438-A6452C93A202}" destId="{A4CA81CB-E95F-4BCA-A7F7-86D052DA9CBB}" srcOrd="0" destOrd="0" presId="urn:microsoft.com/office/officeart/2005/8/layout/orgChart1"/>
    <dgm:cxn modelId="{1D6CF3C9-AC47-405F-9BA0-C2777943FF80}" srcId="{8E1B94D7-5B24-411F-8358-534CE86CF4EF}" destId="{D1E720AD-3496-4626-BC73-DBA5C678474E}" srcOrd="0" destOrd="0" parTransId="{7AE21B3C-6828-4186-B2E7-E5F1A633AA3F}" sibTransId="{FC4A23B5-3F23-483F-8DAA-2D50B6CC18C0}"/>
    <dgm:cxn modelId="{F5B1F821-31C8-45A2-9B68-8457F57ACBDC}" type="presOf" srcId="{D1E720AD-3496-4626-BC73-DBA5C678474E}" destId="{8CD4C4EC-D5B7-4DA6-9B07-E14A84410D0E}" srcOrd="0" destOrd="0" presId="urn:microsoft.com/office/officeart/2005/8/layout/orgChart1"/>
    <dgm:cxn modelId="{CED4A6BF-FE5E-425E-97B7-F1954F0D0D1F}" srcId="{D1E720AD-3496-4626-BC73-DBA5C678474E}" destId="{42BB0392-A790-49FF-924D-244D4CB58566}" srcOrd="2" destOrd="0" parTransId="{E82E836F-BE19-41F8-AE6E-55301159D93A}" sibTransId="{6D648636-7F9F-4E36-B052-F330657EB92B}"/>
    <dgm:cxn modelId="{756118A3-ED7D-4D63-B5BE-48D84303F151}" type="presOf" srcId="{A2ABA848-D6E3-4C01-A505-DC564EE161E6}" destId="{C79A133C-CA84-4BA4-B60B-9E9374DBAAE0}" srcOrd="1" destOrd="0" presId="urn:microsoft.com/office/officeart/2005/8/layout/orgChart1"/>
    <dgm:cxn modelId="{20BFFEFB-F69A-4DDB-934F-D03C68E960AA}" type="presOf" srcId="{4C689113-8012-4985-93AB-2E6BD8EBEB98}" destId="{339247A0-940F-428A-BA18-6CF38B10B61F}" srcOrd="0" destOrd="0" presId="urn:microsoft.com/office/officeart/2005/8/layout/orgChart1"/>
    <dgm:cxn modelId="{4E911AD5-5D34-4A3E-B572-B515EEBB1C04}" srcId="{D1E720AD-3496-4626-BC73-DBA5C678474E}" destId="{A2ABA848-D6E3-4C01-A505-DC564EE161E6}" srcOrd="1" destOrd="0" parTransId="{70D81971-1D63-4407-A438-A6452C93A202}" sibTransId="{4B3CA188-DF1A-46CD-BD4C-70C035D659F5}"/>
    <dgm:cxn modelId="{D904C3DE-64C5-40C8-AD1A-A9069F593541}" type="presOf" srcId="{4C689113-8012-4985-93AB-2E6BD8EBEB98}" destId="{AA4A5A5E-C585-4E4C-8230-A98A97055B28}" srcOrd="1" destOrd="0" presId="urn:microsoft.com/office/officeart/2005/8/layout/orgChart1"/>
    <dgm:cxn modelId="{25481F78-B71B-4012-B62F-A71A3C3BC037}" type="presOf" srcId="{42BB0392-A790-49FF-924D-244D4CB58566}" destId="{B441D204-2BB6-4853-9C38-A2E8AADDC16F}" srcOrd="0" destOrd="0" presId="urn:microsoft.com/office/officeart/2005/8/layout/orgChart1"/>
    <dgm:cxn modelId="{F39E49AB-44BE-4E56-B6CA-6702BABB7F8D}" type="presOf" srcId="{8E1B94D7-5B24-411F-8358-534CE86CF4EF}" destId="{F0A76FA9-6961-4598-A7DB-65243616E273}" srcOrd="0" destOrd="0" presId="urn:microsoft.com/office/officeart/2005/8/layout/orgChart1"/>
    <dgm:cxn modelId="{5CD0DD02-B9BB-47B6-A53D-C39A167DAF18}" type="presOf" srcId="{D1E720AD-3496-4626-BC73-DBA5C678474E}" destId="{86FDB303-71AD-4EFC-9F8F-7BF421417249}" srcOrd="1" destOrd="0" presId="urn:microsoft.com/office/officeart/2005/8/layout/orgChart1"/>
    <dgm:cxn modelId="{721145E3-3799-4D30-BBA9-D0F34B50A8FD}" srcId="{D1E720AD-3496-4626-BC73-DBA5C678474E}" destId="{4C689113-8012-4985-93AB-2E6BD8EBEB98}" srcOrd="3" destOrd="0" parTransId="{04956D67-0ADC-4A1E-A25B-01D95E7B114B}" sibTransId="{AD25C915-2067-4F36-8AE7-288C4024D851}"/>
    <dgm:cxn modelId="{1541AF8F-34DD-47EB-AAD5-C5FC87553159}" type="presOf" srcId="{B6E59247-31B6-4DB1-B0E4-8A9D2EA1CC3C}" destId="{400FF44E-6645-46F6-8B7B-6B1F784D2695}" srcOrd="1" destOrd="0" presId="urn:microsoft.com/office/officeart/2005/8/layout/orgChart1"/>
    <dgm:cxn modelId="{6D483EED-197F-49D8-8C07-9E74D20CDA11}" type="presOf" srcId="{B6E59247-31B6-4DB1-B0E4-8A9D2EA1CC3C}" destId="{7AD843AF-A80D-4E4F-B496-133882DC6972}" srcOrd="0" destOrd="0" presId="urn:microsoft.com/office/officeart/2005/8/layout/orgChart1"/>
    <dgm:cxn modelId="{C709221F-B05A-4829-AA04-C1B78187E8D4}" type="presOf" srcId="{DCADE50A-FEA1-4E10-89F4-F5F4A59FED5A}" destId="{41E47588-B980-434A-8950-062BB32B5C92}" srcOrd="0" destOrd="0" presId="urn:microsoft.com/office/officeart/2005/8/layout/orgChart1"/>
    <dgm:cxn modelId="{36C74FED-DAA8-47E5-B565-6F1B4896C3FE}" type="presParOf" srcId="{F0A76FA9-6961-4598-A7DB-65243616E273}" destId="{19BE1F0B-7D10-4EBA-A56A-4629EC21570B}" srcOrd="0" destOrd="0" presId="urn:microsoft.com/office/officeart/2005/8/layout/orgChart1"/>
    <dgm:cxn modelId="{9C38D373-93E9-479D-8B70-AD7C702E13F7}" type="presParOf" srcId="{19BE1F0B-7D10-4EBA-A56A-4629EC21570B}" destId="{398C3B8E-B987-4D0C-BF58-297804F55BC1}" srcOrd="0" destOrd="0" presId="urn:microsoft.com/office/officeart/2005/8/layout/orgChart1"/>
    <dgm:cxn modelId="{B2B37B12-9D04-4BCF-BB79-26258E77F4FE}" type="presParOf" srcId="{398C3B8E-B987-4D0C-BF58-297804F55BC1}" destId="{8CD4C4EC-D5B7-4DA6-9B07-E14A84410D0E}" srcOrd="0" destOrd="0" presId="urn:microsoft.com/office/officeart/2005/8/layout/orgChart1"/>
    <dgm:cxn modelId="{3ABD303D-3F12-49D8-BD84-2FE8CBD31256}" type="presParOf" srcId="{398C3B8E-B987-4D0C-BF58-297804F55BC1}" destId="{86FDB303-71AD-4EFC-9F8F-7BF421417249}" srcOrd="1" destOrd="0" presId="urn:microsoft.com/office/officeart/2005/8/layout/orgChart1"/>
    <dgm:cxn modelId="{42074DB5-F180-4F81-87AA-760159C12B22}" type="presParOf" srcId="{19BE1F0B-7D10-4EBA-A56A-4629EC21570B}" destId="{F861B123-18A7-4CCF-8A01-F4C8CC43C912}" srcOrd="1" destOrd="0" presId="urn:microsoft.com/office/officeart/2005/8/layout/orgChart1"/>
    <dgm:cxn modelId="{EF6D0595-B70F-450F-A637-4AF19C14316A}" type="presParOf" srcId="{F861B123-18A7-4CCF-8A01-F4C8CC43C912}" destId="{41E47588-B980-434A-8950-062BB32B5C92}" srcOrd="0" destOrd="0" presId="urn:microsoft.com/office/officeart/2005/8/layout/orgChart1"/>
    <dgm:cxn modelId="{4CBE619F-A55F-4FD3-928B-3FFFFCC1B13B}" type="presParOf" srcId="{F861B123-18A7-4CCF-8A01-F4C8CC43C912}" destId="{794138A9-FC92-4078-9817-FAFE8A5250B0}" srcOrd="1" destOrd="0" presId="urn:microsoft.com/office/officeart/2005/8/layout/orgChart1"/>
    <dgm:cxn modelId="{1B2EC193-C042-45F8-96E9-B23368655574}" type="presParOf" srcId="{794138A9-FC92-4078-9817-FAFE8A5250B0}" destId="{69F402A2-750F-4B04-B15A-39D038112A0B}" srcOrd="0" destOrd="0" presId="urn:microsoft.com/office/officeart/2005/8/layout/orgChart1"/>
    <dgm:cxn modelId="{74D46804-7356-451A-85E2-21AF2C060BEF}" type="presParOf" srcId="{69F402A2-750F-4B04-B15A-39D038112A0B}" destId="{7AD843AF-A80D-4E4F-B496-133882DC6972}" srcOrd="0" destOrd="0" presId="urn:microsoft.com/office/officeart/2005/8/layout/orgChart1"/>
    <dgm:cxn modelId="{C1B4E187-9CF3-4982-827C-3DDB94E6D8B2}" type="presParOf" srcId="{69F402A2-750F-4B04-B15A-39D038112A0B}" destId="{400FF44E-6645-46F6-8B7B-6B1F784D2695}" srcOrd="1" destOrd="0" presId="urn:microsoft.com/office/officeart/2005/8/layout/orgChart1"/>
    <dgm:cxn modelId="{0D92B860-4E39-4DD4-8CB3-0F74A8FE8CED}" type="presParOf" srcId="{794138A9-FC92-4078-9817-FAFE8A5250B0}" destId="{060BECB6-13B6-420F-8CEA-F53AD9E585AD}" srcOrd="1" destOrd="0" presId="urn:microsoft.com/office/officeart/2005/8/layout/orgChart1"/>
    <dgm:cxn modelId="{8CF53E8E-79F5-479C-BBAF-CCAA3DA6D018}" type="presParOf" srcId="{794138A9-FC92-4078-9817-FAFE8A5250B0}" destId="{B5388DEA-FC51-4BB5-9DFE-078DD87ACC6C}" srcOrd="2" destOrd="0" presId="urn:microsoft.com/office/officeart/2005/8/layout/orgChart1"/>
    <dgm:cxn modelId="{505DCC49-320D-461E-8D11-3175E47F3B70}" type="presParOf" srcId="{F861B123-18A7-4CCF-8A01-F4C8CC43C912}" destId="{A4CA81CB-E95F-4BCA-A7F7-86D052DA9CBB}" srcOrd="2" destOrd="0" presId="urn:microsoft.com/office/officeart/2005/8/layout/orgChart1"/>
    <dgm:cxn modelId="{B6E0B384-0F70-43BD-B388-39672E32474B}" type="presParOf" srcId="{F861B123-18A7-4CCF-8A01-F4C8CC43C912}" destId="{78A0FCC9-D51A-4586-8FEF-5DF5D598B24F}" srcOrd="3" destOrd="0" presId="urn:microsoft.com/office/officeart/2005/8/layout/orgChart1"/>
    <dgm:cxn modelId="{EBB6059B-D2CD-4617-8B8B-E5BABFC3536F}" type="presParOf" srcId="{78A0FCC9-D51A-4586-8FEF-5DF5D598B24F}" destId="{336B2752-E4EB-414D-A1EB-2FC03D59CC35}" srcOrd="0" destOrd="0" presId="urn:microsoft.com/office/officeart/2005/8/layout/orgChart1"/>
    <dgm:cxn modelId="{4C5C3957-1B43-4D69-BB8F-3C92E3CA77A9}" type="presParOf" srcId="{336B2752-E4EB-414D-A1EB-2FC03D59CC35}" destId="{9371D758-2C72-4849-8AD8-D8D4DAF9916C}" srcOrd="0" destOrd="0" presId="urn:microsoft.com/office/officeart/2005/8/layout/orgChart1"/>
    <dgm:cxn modelId="{2814B5E3-2220-48C1-BA98-28013278AFA7}" type="presParOf" srcId="{336B2752-E4EB-414D-A1EB-2FC03D59CC35}" destId="{C79A133C-CA84-4BA4-B60B-9E9374DBAAE0}" srcOrd="1" destOrd="0" presId="urn:microsoft.com/office/officeart/2005/8/layout/orgChart1"/>
    <dgm:cxn modelId="{04B12F5E-D784-41C8-AA63-15EC08E06629}" type="presParOf" srcId="{78A0FCC9-D51A-4586-8FEF-5DF5D598B24F}" destId="{99ECDC6F-E905-418E-8213-295B6940F102}" srcOrd="1" destOrd="0" presId="urn:microsoft.com/office/officeart/2005/8/layout/orgChart1"/>
    <dgm:cxn modelId="{D47C8D06-7212-41D8-A2FD-7DAA31948AA5}" type="presParOf" srcId="{78A0FCC9-D51A-4586-8FEF-5DF5D598B24F}" destId="{E4271D2A-C1C8-496A-AA65-6415315F571A}" srcOrd="2" destOrd="0" presId="urn:microsoft.com/office/officeart/2005/8/layout/orgChart1"/>
    <dgm:cxn modelId="{D2BE1D50-4F57-4F18-94C9-800A7FE2D693}" type="presParOf" srcId="{F861B123-18A7-4CCF-8A01-F4C8CC43C912}" destId="{0033B65C-A4D3-4892-8DAD-8550B7A9457C}" srcOrd="4" destOrd="0" presId="urn:microsoft.com/office/officeart/2005/8/layout/orgChart1"/>
    <dgm:cxn modelId="{378BA7D8-EA12-42A6-B8EC-2912A273621F}" type="presParOf" srcId="{F861B123-18A7-4CCF-8A01-F4C8CC43C912}" destId="{08D2D1DD-4964-4A5D-81C0-0A814B70939B}" srcOrd="5" destOrd="0" presId="urn:microsoft.com/office/officeart/2005/8/layout/orgChart1"/>
    <dgm:cxn modelId="{B7E7563B-DFDD-44A0-8BD3-CDB0B4198703}" type="presParOf" srcId="{08D2D1DD-4964-4A5D-81C0-0A814B70939B}" destId="{37F90704-BC19-4D09-BC8A-6B684E6C388A}" srcOrd="0" destOrd="0" presId="urn:microsoft.com/office/officeart/2005/8/layout/orgChart1"/>
    <dgm:cxn modelId="{74D262AC-81D4-4A81-8D56-46C4B8E6E015}" type="presParOf" srcId="{37F90704-BC19-4D09-BC8A-6B684E6C388A}" destId="{B441D204-2BB6-4853-9C38-A2E8AADDC16F}" srcOrd="0" destOrd="0" presId="urn:microsoft.com/office/officeart/2005/8/layout/orgChart1"/>
    <dgm:cxn modelId="{6339D543-B6D0-4072-93AD-D960F0A7F05D}" type="presParOf" srcId="{37F90704-BC19-4D09-BC8A-6B684E6C388A}" destId="{368302E1-2A2B-44C9-A889-425FBD6DBA0A}" srcOrd="1" destOrd="0" presId="urn:microsoft.com/office/officeart/2005/8/layout/orgChart1"/>
    <dgm:cxn modelId="{D322D7DD-EF24-465E-ACEC-A488DFD1A835}" type="presParOf" srcId="{08D2D1DD-4964-4A5D-81C0-0A814B70939B}" destId="{0B7DCD0E-3C3B-4748-A148-C9AACF19430A}" srcOrd="1" destOrd="0" presId="urn:microsoft.com/office/officeart/2005/8/layout/orgChart1"/>
    <dgm:cxn modelId="{8E02C202-A9A0-48F7-91DB-38B820274559}" type="presParOf" srcId="{08D2D1DD-4964-4A5D-81C0-0A814B70939B}" destId="{C30BBCF6-6F63-4FF8-96B3-88E4738AFC91}" srcOrd="2" destOrd="0" presId="urn:microsoft.com/office/officeart/2005/8/layout/orgChart1"/>
    <dgm:cxn modelId="{FF411AAD-6762-4CAD-A79B-C6AC0C99E353}" type="presParOf" srcId="{F861B123-18A7-4CCF-8A01-F4C8CC43C912}" destId="{30BFD582-8205-4C7F-A0C8-1EFBB9BCB431}" srcOrd="6" destOrd="0" presId="urn:microsoft.com/office/officeart/2005/8/layout/orgChart1"/>
    <dgm:cxn modelId="{60DB2409-44F8-48D0-BF2F-9B077B4226C6}" type="presParOf" srcId="{F861B123-18A7-4CCF-8A01-F4C8CC43C912}" destId="{A616755D-24D8-4C0E-8D43-B04A50DB54BE}" srcOrd="7" destOrd="0" presId="urn:microsoft.com/office/officeart/2005/8/layout/orgChart1"/>
    <dgm:cxn modelId="{9F95BC36-D9E2-4FF9-89C5-89CE2D279722}" type="presParOf" srcId="{A616755D-24D8-4C0E-8D43-B04A50DB54BE}" destId="{83B68D78-6588-40AB-84AC-612CA6E23707}" srcOrd="0" destOrd="0" presId="urn:microsoft.com/office/officeart/2005/8/layout/orgChart1"/>
    <dgm:cxn modelId="{54ABF205-C290-4DF5-AF61-31CFEDB6DB84}" type="presParOf" srcId="{83B68D78-6588-40AB-84AC-612CA6E23707}" destId="{339247A0-940F-428A-BA18-6CF38B10B61F}" srcOrd="0" destOrd="0" presId="urn:microsoft.com/office/officeart/2005/8/layout/orgChart1"/>
    <dgm:cxn modelId="{5AECB065-A8AE-4FA6-BAB7-A5A92B681354}" type="presParOf" srcId="{83B68D78-6588-40AB-84AC-612CA6E23707}" destId="{AA4A5A5E-C585-4E4C-8230-A98A97055B28}" srcOrd="1" destOrd="0" presId="urn:microsoft.com/office/officeart/2005/8/layout/orgChart1"/>
    <dgm:cxn modelId="{DAD97509-9B03-41B8-9E1F-D075B81A9C73}" type="presParOf" srcId="{A616755D-24D8-4C0E-8D43-B04A50DB54BE}" destId="{CF0BEF9E-035C-4B84-B444-7C1B65C2B0E5}" srcOrd="1" destOrd="0" presId="urn:microsoft.com/office/officeart/2005/8/layout/orgChart1"/>
    <dgm:cxn modelId="{A9F2265F-1CAF-43BA-9A8C-7EDFFD683445}" type="presParOf" srcId="{A616755D-24D8-4C0E-8D43-B04A50DB54BE}" destId="{86AF98FC-F3AF-4A75-B7F7-BA4C47493FB5}" srcOrd="2" destOrd="0" presId="urn:microsoft.com/office/officeart/2005/8/layout/orgChart1"/>
    <dgm:cxn modelId="{9D816A43-D398-4220-B4D7-4105F3608568}" type="presParOf" srcId="{19BE1F0B-7D10-4EBA-A56A-4629EC21570B}" destId="{3FC99C6A-3822-4540-A07A-41BF57DA872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4FFC02-D602-4415-82BF-F8C8409B8F17}" type="doc">
      <dgm:prSet loTypeId="urn:microsoft.com/office/officeart/2005/8/layout/h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E578091C-87BB-4BD2-B942-B3E50BD9471F}">
      <dgm:prSet phldrT="[Text]"/>
      <dgm:spPr/>
      <dgm:t>
        <a:bodyPr/>
        <a:lstStyle/>
        <a:p>
          <a:r>
            <a:rPr lang="en-IN" dirty="0" smtClean="0"/>
            <a:t>Data Editing</a:t>
          </a:r>
          <a:endParaRPr lang="en-IN" dirty="0"/>
        </a:p>
      </dgm:t>
    </dgm:pt>
    <dgm:pt modelId="{BAFEB5FE-6BDE-4388-A222-5EFD139BE4C0}" type="parTrans" cxnId="{9B3BD081-C077-4601-AFC9-083D110D447B}">
      <dgm:prSet/>
      <dgm:spPr/>
      <dgm:t>
        <a:bodyPr/>
        <a:lstStyle/>
        <a:p>
          <a:endParaRPr lang="en-IN"/>
        </a:p>
      </dgm:t>
    </dgm:pt>
    <dgm:pt modelId="{0E738962-6239-4E69-9D1C-1530A1B52EC7}" type="sibTrans" cxnId="{9B3BD081-C077-4601-AFC9-083D110D447B}">
      <dgm:prSet/>
      <dgm:spPr/>
      <dgm:t>
        <a:bodyPr/>
        <a:lstStyle/>
        <a:p>
          <a:endParaRPr lang="en-IN"/>
        </a:p>
      </dgm:t>
    </dgm:pt>
    <dgm:pt modelId="{1384FD45-9131-4BA7-9BD4-295F58E6B484}">
      <dgm:prSet phldrT="[Text]"/>
      <dgm:spPr/>
      <dgm:t>
        <a:bodyPr/>
        <a:lstStyle/>
        <a:p>
          <a:r>
            <a:rPr lang="en-IN" dirty="0" smtClean="0"/>
            <a:t>Accuracy of data</a:t>
          </a:r>
          <a:endParaRPr lang="en-IN" dirty="0"/>
        </a:p>
      </dgm:t>
    </dgm:pt>
    <dgm:pt modelId="{EF9C5439-75A6-4F38-992B-8A4E4030FC5A}" type="parTrans" cxnId="{AC9C6620-62BE-46AC-BA6D-324DC1D5B8FF}">
      <dgm:prSet/>
      <dgm:spPr/>
      <dgm:t>
        <a:bodyPr/>
        <a:lstStyle/>
        <a:p>
          <a:endParaRPr lang="en-IN"/>
        </a:p>
      </dgm:t>
    </dgm:pt>
    <dgm:pt modelId="{E17E06B8-8DC0-4EA2-B7F9-DA7D6576680C}" type="sibTrans" cxnId="{AC9C6620-62BE-46AC-BA6D-324DC1D5B8FF}">
      <dgm:prSet/>
      <dgm:spPr/>
      <dgm:t>
        <a:bodyPr/>
        <a:lstStyle/>
        <a:p>
          <a:endParaRPr lang="en-IN"/>
        </a:p>
      </dgm:t>
    </dgm:pt>
    <dgm:pt modelId="{B6945442-53C2-4EF8-A3E4-7588B29D0954}">
      <dgm:prSet phldrT="[Text]"/>
      <dgm:spPr/>
      <dgm:t>
        <a:bodyPr/>
        <a:lstStyle/>
        <a:p>
          <a:r>
            <a:rPr lang="en-IN" dirty="0" smtClean="0"/>
            <a:t>Data Coding</a:t>
          </a:r>
          <a:endParaRPr lang="en-IN" dirty="0"/>
        </a:p>
      </dgm:t>
    </dgm:pt>
    <dgm:pt modelId="{1B84A373-57BE-4A11-B6B6-B7FF789E8813}" type="parTrans" cxnId="{84DFF188-F58A-4F0B-813E-457D78BC1042}">
      <dgm:prSet/>
      <dgm:spPr/>
      <dgm:t>
        <a:bodyPr/>
        <a:lstStyle/>
        <a:p>
          <a:endParaRPr lang="en-IN"/>
        </a:p>
      </dgm:t>
    </dgm:pt>
    <dgm:pt modelId="{8BE7E955-8902-44D9-A8AA-F0C2E4CBEA1E}" type="sibTrans" cxnId="{84DFF188-F58A-4F0B-813E-457D78BC1042}">
      <dgm:prSet/>
      <dgm:spPr/>
      <dgm:t>
        <a:bodyPr/>
        <a:lstStyle/>
        <a:p>
          <a:endParaRPr lang="en-IN"/>
        </a:p>
      </dgm:t>
    </dgm:pt>
    <dgm:pt modelId="{C28D1FD5-4FE7-493D-AB75-E8368CC43EC8}">
      <dgm:prSet phldrT="[Text]"/>
      <dgm:spPr/>
      <dgm:t>
        <a:bodyPr/>
        <a:lstStyle/>
        <a:p>
          <a:r>
            <a:rPr lang="en-IN" dirty="0" smtClean="0"/>
            <a:t>Facilitate classification</a:t>
          </a:r>
          <a:endParaRPr lang="en-IN" dirty="0"/>
        </a:p>
      </dgm:t>
    </dgm:pt>
    <dgm:pt modelId="{D13257ED-FFF5-42BA-A97E-77BE1B515B47}" type="parTrans" cxnId="{C11CD88F-E864-4C31-812A-FD352DE551A4}">
      <dgm:prSet/>
      <dgm:spPr/>
      <dgm:t>
        <a:bodyPr/>
        <a:lstStyle/>
        <a:p>
          <a:endParaRPr lang="en-IN"/>
        </a:p>
      </dgm:t>
    </dgm:pt>
    <dgm:pt modelId="{AD6FEC10-E84C-407C-B412-7E0D7F25AE72}" type="sibTrans" cxnId="{C11CD88F-E864-4C31-812A-FD352DE551A4}">
      <dgm:prSet/>
      <dgm:spPr/>
      <dgm:t>
        <a:bodyPr/>
        <a:lstStyle/>
        <a:p>
          <a:endParaRPr lang="en-IN"/>
        </a:p>
      </dgm:t>
    </dgm:pt>
    <dgm:pt modelId="{FAE2A93A-9A18-48D1-8AED-57FE96942D97}">
      <dgm:prSet phldrT="[Text]"/>
      <dgm:spPr/>
      <dgm:t>
        <a:bodyPr/>
        <a:lstStyle/>
        <a:p>
          <a:r>
            <a:rPr lang="en-IN" dirty="0" smtClean="0"/>
            <a:t>Data Classification</a:t>
          </a:r>
          <a:endParaRPr lang="en-IN" dirty="0"/>
        </a:p>
      </dgm:t>
    </dgm:pt>
    <dgm:pt modelId="{E5F4E734-D6AD-43E7-A911-C58B8AF2B4A2}" type="parTrans" cxnId="{61DFE0DE-38F2-444C-86D3-6DAD77E7DED9}">
      <dgm:prSet/>
      <dgm:spPr/>
      <dgm:t>
        <a:bodyPr/>
        <a:lstStyle/>
        <a:p>
          <a:endParaRPr lang="en-IN"/>
        </a:p>
      </dgm:t>
    </dgm:pt>
    <dgm:pt modelId="{C13BE209-A9FA-4BF6-BDB5-C1BF204D8EFD}" type="sibTrans" cxnId="{61DFE0DE-38F2-444C-86D3-6DAD77E7DED9}">
      <dgm:prSet/>
      <dgm:spPr/>
      <dgm:t>
        <a:bodyPr/>
        <a:lstStyle/>
        <a:p>
          <a:endParaRPr lang="en-IN"/>
        </a:p>
      </dgm:t>
    </dgm:pt>
    <dgm:pt modelId="{7E3880BD-DA9E-4B99-BA26-A0B5CC8A35C3}">
      <dgm:prSet phldrT="[Text]"/>
      <dgm:spPr/>
      <dgm:t>
        <a:bodyPr/>
        <a:lstStyle/>
        <a:p>
          <a:r>
            <a:rPr lang="en-IN" dirty="0" smtClean="0"/>
            <a:t>Data grouping &amp; management</a:t>
          </a:r>
          <a:endParaRPr lang="en-IN" dirty="0"/>
        </a:p>
      </dgm:t>
    </dgm:pt>
    <dgm:pt modelId="{41A58FD4-CCA6-4126-8494-69DB07B24E3D}" type="parTrans" cxnId="{B674A25E-A200-401C-B6C9-AA0CD89F657F}">
      <dgm:prSet/>
      <dgm:spPr/>
      <dgm:t>
        <a:bodyPr/>
        <a:lstStyle/>
        <a:p>
          <a:endParaRPr lang="en-IN"/>
        </a:p>
      </dgm:t>
    </dgm:pt>
    <dgm:pt modelId="{CEF15C59-E56C-4981-8EAB-6A949004CD0F}" type="sibTrans" cxnId="{B674A25E-A200-401C-B6C9-AA0CD89F657F}">
      <dgm:prSet/>
      <dgm:spPr/>
      <dgm:t>
        <a:bodyPr/>
        <a:lstStyle/>
        <a:p>
          <a:endParaRPr lang="en-IN"/>
        </a:p>
      </dgm:t>
    </dgm:pt>
    <dgm:pt modelId="{1A5608CD-227E-4BA5-85AA-913465BC1470}">
      <dgm:prSet phldrT="[Text]"/>
      <dgm:spPr/>
      <dgm:t>
        <a:bodyPr/>
        <a:lstStyle/>
        <a:p>
          <a:r>
            <a:rPr lang="en-IN" dirty="0" smtClean="0"/>
            <a:t>Completeness of Data</a:t>
          </a:r>
          <a:endParaRPr lang="en-IN" dirty="0"/>
        </a:p>
      </dgm:t>
    </dgm:pt>
    <dgm:pt modelId="{56F641E4-06FC-4D13-B869-D22C5C47CB94}" type="parTrans" cxnId="{04860EAB-47D9-4006-ADC3-D25DED8105EE}">
      <dgm:prSet/>
      <dgm:spPr/>
      <dgm:t>
        <a:bodyPr/>
        <a:lstStyle/>
        <a:p>
          <a:endParaRPr lang="en-IN"/>
        </a:p>
      </dgm:t>
    </dgm:pt>
    <dgm:pt modelId="{9C570468-6B53-4563-98CE-306B0122FAEA}" type="sibTrans" cxnId="{04860EAB-47D9-4006-ADC3-D25DED8105EE}">
      <dgm:prSet/>
      <dgm:spPr/>
      <dgm:t>
        <a:bodyPr/>
        <a:lstStyle/>
        <a:p>
          <a:endParaRPr lang="en-IN"/>
        </a:p>
      </dgm:t>
    </dgm:pt>
    <dgm:pt modelId="{082A4FCC-CEDD-45B2-A3AF-62A87A66DC35}">
      <dgm:prSet phldrT="[Text]"/>
      <dgm:spPr/>
      <dgm:t>
        <a:bodyPr/>
        <a:lstStyle/>
        <a:p>
          <a:r>
            <a:rPr lang="en-IN" dirty="0" smtClean="0"/>
            <a:t>Uniformity of Data</a:t>
          </a:r>
          <a:endParaRPr lang="en-IN" dirty="0"/>
        </a:p>
      </dgm:t>
    </dgm:pt>
    <dgm:pt modelId="{CEB3B785-C02C-4FFB-8E0B-267F7B63F4BD}" type="parTrans" cxnId="{34A22154-E6F0-434B-817C-112620B922E3}">
      <dgm:prSet/>
      <dgm:spPr/>
      <dgm:t>
        <a:bodyPr/>
        <a:lstStyle/>
        <a:p>
          <a:endParaRPr lang="en-IN"/>
        </a:p>
      </dgm:t>
    </dgm:pt>
    <dgm:pt modelId="{BE02F18A-0A05-4BC0-B853-5873AE52D426}" type="sibTrans" cxnId="{34A22154-E6F0-434B-817C-112620B922E3}">
      <dgm:prSet/>
      <dgm:spPr/>
      <dgm:t>
        <a:bodyPr/>
        <a:lstStyle/>
        <a:p>
          <a:endParaRPr lang="en-IN"/>
        </a:p>
      </dgm:t>
    </dgm:pt>
    <dgm:pt modelId="{84E9226C-8C79-45B7-9AD4-49EE98BB2379}">
      <dgm:prSet phldrT="[Text]"/>
      <dgm:spPr/>
      <dgm:t>
        <a:bodyPr/>
        <a:lstStyle/>
        <a:p>
          <a:r>
            <a:rPr lang="en-IN" dirty="0" smtClean="0"/>
            <a:t>Facilitate tabulation</a:t>
          </a:r>
          <a:endParaRPr lang="en-IN" dirty="0"/>
        </a:p>
      </dgm:t>
    </dgm:pt>
    <dgm:pt modelId="{E8BB7FBA-25A5-4B6B-ACC7-0D85460C8C06}" type="parTrans" cxnId="{7371C5D3-B933-4DA5-9AB5-5F81620FAE8D}">
      <dgm:prSet/>
      <dgm:spPr/>
      <dgm:t>
        <a:bodyPr/>
        <a:lstStyle/>
        <a:p>
          <a:endParaRPr lang="en-IN"/>
        </a:p>
      </dgm:t>
    </dgm:pt>
    <dgm:pt modelId="{5A1D85C1-C58F-48E4-ACAA-8D0581D9EDB6}" type="sibTrans" cxnId="{7371C5D3-B933-4DA5-9AB5-5F81620FAE8D}">
      <dgm:prSet/>
      <dgm:spPr/>
      <dgm:t>
        <a:bodyPr/>
        <a:lstStyle/>
        <a:p>
          <a:endParaRPr lang="en-IN"/>
        </a:p>
      </dgm:t>
    </dgm:pt>
    <dgm:pt modelId="{9F3FB528-53D5-4E03-9415-C72A43928645}">
      <dgm:prSet phldrT="[Text]"/>
      <dgm:spPr/>
      <dgm:t>
        <a:bodyPr/>
        <a:lstStyle/>
        <a:p>
          <a:r>
            <a:rPr lang="en-IN" dirty="0" smtClean="0"/>
            <a:t>Help data tabulation</a:t>
          </a:r>
          <a:endParaRPr lang="en-IN" dirty="0"/>
        </a:p>
      </dgm:t>
    </dgm:pt>
    <dgm:pt modelId="{6CC9197C-9094-4E87-A091-B5A16C3215F9}" type="parTrans" cxnId="{D216DFE6-B45D-498B-9E42-856C3BCBE777}">
      <dgm:prSet/>
      <dgm:spPr/>
      <dgm:t>
        <a:bodyPr/>
        <a:lstStyle/>
        <a:p>
          <a:endParaRPr lang="en-IN"/>
        </a:p>
      </dgm:t>
    </dgm:pt>
    <dgm:pt modelId="{8902FB7F-BE97-4233-BFF7-FDC090AB645F}" type="sibTrans" cxnId="{D216DFE6-B45D-498B-9E42-856C3BCBE777}">
      <dgm:prSet/>
      <dgm:spPr/>
      <dgm:t>
        <a:bodyPr/>
        <a:lstStyle/>
        <a:p>
          <a:endParaRPr lang="en-IN"/>
        </a:p>
      </dgm:t>
    </dgm:pt>
    <dgm:pt modelId="{093DEEDF-C259-40F8-8D88-3F2B565D8B48}" type="pres">
      <dgm:prSet presAssocID="{AF4FFC02-D602-4415-82BF-F8C8409B8F1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7AC35668-A08E-4D58-8C5C-D77988070C6A}" type="pres">
      <dgm:prSet presAssocID="{E578091C-87BB-4BD2-B942-B3E50BD9471F}" presName="composite" presStyleCnt="0"/>
      <dgm:spPr/>
    </dgm:pt>
    <dgm:pt modelId="{E1F10707-118B-41B1-99CF-7C94D081B992}" type="pres">
      <dgm:prSet presAssocID="{E578091C-87BB-4BD2-B942-B3E50BD9471F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B3ED948-046C-4E5D-A288-5461421F1A27}" type="pres">
      <dgm:prSet presAssocID="{E578091C-87BB-4BD2-B942-B3E50BD9471F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42AA088-5C74-4E46-A564-105533731F57}" type="pres">
      <dgm:prSet presAssocID="{0E738962-6239-4E69-9D1C-1530A1B52EC7}" presName="space" presStyleCnt="0"/>
      <dgm:spPr/>
    </dgm:pt>
    <dgm:pt modelId="{70DEF601-2098-4929-8AFF-2CD8AB39F0B3}" type="pres">
      <dgm:prSet presAssocID="{B6945442-53C2-4EF8-A3E4-7588B29D0954}" presName="composite" presStyleCnt="0"/>
      <dgm:spPr/>
    </dgm:pt>
    <dgm:pt modelId="{24A90D41-3D5D-4BD3-BF78-0D290ADF0E40}" type="pres">
      <dgm:prSet presAssocID="{B6945442-53C2-4EF8-A3E4-7588B29D0954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D9EEBE2-48B8-4CE7-942F-2EE9F6EE3AF2}" type="pres">
      <dgm:prSet presAssocID="{B6945442-53C2-4EF8-A3E4-7588B29D0954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1D6E6C2-AA94-4891-8C1E-6B01CB8F0FBF}" type="pres">
      <dgm:prSet presAssocID="{8BE7E955-8902-44D9-A8AA-F0C2E4CBEA1E}" presName="space" presStyleCnt="0"/>
      <dgm:spPr/>
    </dgm:pt>
    <dgm:pt modelId="{DF378C7D-D0EC-405D-8708-F15666943386}" type="pres">
      <dgm:prSet presAssocID="{FAE2A93A-9A18-48D1-8AED-57FE96942D97}" presName="composite" presStyleCnt="0"/>
      <dgm:spPr/>
    </dgm:pt>
    <dgm:pt modelId="{04221EA7-C622-4384-A818-FB1B9E2EF0F2}" type="pres">
      <dgm:prSet presAssocID="{FAE2A93A-9A18-48D1-8AED-57FE96942D97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47F70AA-C690-4775-9B8F-57E7C3D3D977}" type="pres">
      <dgm:prSet presAssocID="{FAE2A93A-9A18-48D1-8AED-57FE96942D97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FCB3BFDD-5DE3-4259-9CF7-DD696E9C6E10}" type="presOf" srcId="{B6945442-53C2-4EF8-A3E4-7588B29D0954}" destId="{24A90D41-3D5D-4BD3-BF78-0D290ADF0E40}" srcOrd="0" destOrd="0" presId="urn:microsoft.com/office/officeart/2005/8/layout/hList1"/>
    <dgm:cxn modelId="{1F058A76-4786-441A-9737-140A397AC86B}" type="presOf" srcId="{E578091C-87BB-4BD2-B942-B3E50BD9471F}" destId="{E1F10707-118B-41B1-99CF-7C94D081B992}" srcOrd="0" destOrd="0" presId="urn:microsoft.com/office/officeart/2005/8/layout/hList1"/>
    <dgm:cxn modelId="{04860EAB-47D9-4006-ADC3-D25DED8105EE}" srcId="{E578091C-87BB-4BD2-B942-B3E50BD9471F}" destId="{1A5608CD-227E-4BA5-85AA-913465BC1470}" srcOrd="1" destOrd="0" parTransId="{56F641E4-06FC-4D13-B869-D22C5C47CB94}" sibTransId="{9C570468-6B53-4563-98CE-306B0122FAEA}"/>
    <dgm:cxn modelId="{84DFF188-F58A-4F0B-813E-457D78BC1042}" srcId="{AF4FFC02-D602-4415-82BF-F8C8409B8F17}" destId="{B6945442-53C2-4EF8-A3E4-7588B29D0954}" srcOrd="1" destOrd="0" parTransId="{1B84A373-57BE-4A11-B6B6-B7FF789E8813}" sibTransId="{8BE7E955-8902-44D9-A8AA-F0C2E4CBEA1E}"/>
    <dgm:cxn modelId="{BAFA2CCA-3CF5-485E-8F41-92549BB099C2}" type="presOf" srcId="{AF4FFC02-D602-4415-82BF-F8C8409B8F17}" destId="{093DEEDF-C259-40F8-8D88-3F2B565D8B48}" srcOrd="0" destOrd="0" presId="urn:microsoft.com/office/officeart/2005/8/layout/hList1"/>
    <dgm:cxn modelId="{DDDE60B6-59A5-429F-B6A5-FD6AE95C193A}" type="presOf" srcId="{FAE2A93A-9A18-48D1-8AED-57FE96942D97}" destId="{04221EA7-C622-4384-A818-FB1B9E2EF0F2}" srcOrd="0" destOrd="0" presId="urn:microsoft.com/office/officeart/2005/8/layout/hList1"/>
    <dgm:cxn modelId="{6A6B988B-48F6-4CAE-85AA-41EB31FE6579}" type="presOf" srcId="{9F3FB528-53D5-4E03-9415-C72A43928645}" destId="{847F70AA-C690-4775-9B8F-57E7C3D3D977}" srcOrd="0" destOrd="1" presId="urn:microsoft.com/office/officeart/2005/8/layout/hList1"/>
    <dgm:cxn modelId="{61DFE0DE-38F2-444C-86D3-6DAD77E7DED9}" srcId="{AF4FFC02-D602-4415-82BF-F8C8409B8F17}" destId="{FAE2A93A-9A18-48D1-8AED-57FE96942D97}" srcOrd="2" destOrd="0" parTransId="{E5F4E734-D6AD-43E7-A911-C58B8AF2B4A2}" sibTransId="{C13BE209-A9FA-4BF6-BDB5-C1BF204D8EFD}"/>
    <dgm:cxn modelId="{AC9C6620-62BE-46AC-BA6D-324DC1D5B8FF}" srcId="{E578091C-87BB-4BD2-B942-B3E50BD9471F}" destId="{1384FD45-9131-4BA7-9BD4-295F58E6B484}" srcOrd="0" destOrd="0" parTransId="{EF9C5439-75A6-4F38-992B-8A4E4030FC5A}" sibTransId="{E17E06B8-8DC0-4EA2-B7F9-DA7D6576680C}"/>
    <dgm:cxn modelId="{3FD1EEFF-1FA2-4A21-8365-5CEF6CBF7DE0}" type="presOf" srcId="{7E3880BD-DA9E-4B99-BA26-A0B5CC8A35C3}" destId="{847F70AA-C690-4775-9B8F-57E7C3D3D977}" srcOrd="0" destOrd="0" presId="urn:microsoft.com/office/officeart/2005/8/layout/hList1"/>
    <dgm:cxn modelId="{B674A25E-A200-401C-B6C9-AA0CD89F657F}" srcId="{FAE2A93A-9A18-48D1-8AED-57FE96942D97}" destId="{7E3880BD-DA9E-4B99-BA26-A0B5CC8A35C3}" srcOrd="0" destOrd="0" parTransId="{41A58FD4-CCA6-4126-8494-69DB07B24E3D}" sibTransId="{CEF15C59-E56C-4981-8EAB-6A949004CD0F}"/>
    <dgm:cxn modelId="{CDC0AACE-254B-44D0-A4CE-72B28AED9FA2}" type="presOf" srcId="{082A4FCC-CEDD-45B2-A3AF-62A87A66DC35}" destId="{7B3ED948-046C-4E5D-A288-5461421F1A27}" srcOrd="0" destOrd="2" presId="urn:microsoft.com/office/officeart/2005/8/layout/hList1"/>
    <dgm:cxn modelId="{B30B5902-1170-47B3-AFFA-F3FD03BD6E5D}" type="presOf" srcId="{C28D1FD5-4FE7-493D-AB75-E8368CC43EC8}" destId="{1D9EEBE2-48B8-4CE7-942F-2EE9F6EE3AF2}" srcOrd="0" destOrd="0" presId="urn:microsoft.com/office/officeart/2005/8/layout/hList1"/>
    <dgm:cxn modelId="{34A22154-E6F0-434B-817C-112620B922E3}" srcId="{E578091C-87BB-4BD2-B942-B3E50BD9471F}" destId="{082A4FCC-CEDD-45B2-A3AF-62A87A66DC35}" srcOrd="2" destOrd="0" parTransId="{CEB3B785-C02C-4FFB-8E0B-267F7B63F4BD}" sibTransId="{BE02F18A-0A05-4BC0-B853-5873AE52D426}"/>
    <dgm:cxn modelId="{BE7D4576-42F8-4F4C-813F-EB4883E3EBE0}" type="presOf" srcId="{1384FD45-9131-4BA7-9BD4-295F58E6B484}" destId="{7B3ED948-046C-4E5D-A288-5461421F1A27}" srcOrd="0" destOrd="0" presId="urn:microsoft.com/office/officeart/2005/8/layout/hList1"/>
    <dgm:cxn modelId="{7371C5D3-B933-4DA5-9AB5-5F81620FAE8D}" srcId="{B6945442-53C2-4EF8-A3E4-7588B29D0954}" destId="{84E9226C-8C79-45B7-9AD4-49EE98BB2379}" srcOrd="1" destOrd="0" parTransId="{E8BB7FBA-25A5-4B6B-ACC7-0D85460C8C06}" sibTransId="{5A1D85C1-C58F-48E4-ACAA-8D0581D9EDB6}"/>
    <dgm:cxn modelId="{D216DFE6-B45D-498B-9E42-856C3BCBE777}" srcId="{FAE2A93A-9A18-48D1-8AED-57FE96942D97}" destId="{9F3FB528-53D5-4E03-9415-C72A43928645}" srcOrd="1" destOrd="0" parTransId="{6CC9197C-9094-4E87-A091-B5A16C3215F9}" sibTransId="{8902FB7F-BE97-4233-BFF7-FDC090AB645F}"/>
    <dgm:cxn modelId="{E97E1BD0-C93B-462E-AC42-D7038C588097}" type="presOf" srcId="{84E9226C-8C79-45B7-9AD4-49EE98BB2379}" destId="{1D9EEBE2-48B8-4CE7-942F-2EE9F6EE3AF2}" srcOrd="0" destOrd="1" presId="urn:microsoft.com/office/officeart/2005/8/layout/hList1"/>
    <dgm:cxn modelId="{E0DD8914-EC41-454F-A717-FB245AFEC8A4}" type="presOf" srcId="{1A5608CD-227E-4BA5-85AA-913465BC1470}" destId="{7B3ED948-046C-4E5D-A288-5461421F1A27}" srcOrd="0" destOrd="1" presId="urn:microsoft.com/office/officeart/2005/8/layout/hList1"/>
    <dgm:cxn modelId="{9B3BD081-C077-4601-AFC9-083D110D447B}" srcId="{AF4FFC02-D602-4415-82BF-F8C8409B8F17}" destId="{E578091C-87BB-4BD2-B942-B3E50BD9471F}" srcOrd="0" destOrd="0" parTransId="{BAFEB5FE-6BDE-4388-A222-5EFD139BE4C0}" sibTransId="{0E738962-6239-4E69-9D1C-1530A1B52EC7}"/>
    <dgm:cxn modelId="{C11CD88F-E864-4C31-812A-FD352DE551A4}" srcId="{B6945442-53C2-4EF8-A3E4-7588B29D0954}" destId="{C28D1FD5-4FE7-493D-AB75-E8368CC43EC8}" srcOrd="0" destOrd="0" parTransId="{D13257ED-FFF5-42BA-A97E-77BE1B515B47}" sibTransId="{AD6FEC10-E84C-407C-B412-7E0D7F25AE72}"/>
    <dgm:cxn modelId="{F1D45BAE-9786-4787-895F-B41A29204788}" type="presParOf" srcId="{093DEEDF-C259-40F8-8D88-3F2B565D8B48}" destId="{7AC35668-A08E-4D58-8C5C-D77988070C6A}" srcOrd="0" destOrd="0" presId="urn:microsoft.com/office/officeart/2005/8/layout/hList1"/>
    <dgm:cxn modelId="{8DB98D2F-B38D-449E-8619-23DD01943506}" type="presParOf" srcId="{7AC35668-A08E-4D58-8C5C-D77988070C6A}" destId="{E1F10707-118B-41B1-99CF-7C94D081B992}" srcOrd="0" destOrd="0" presId="urn:microsoft.com/office/officeart/2005/8/layout/hList1"/>
    <dgm:cxn modelId="{99C9ADD1-1A4A-4A5F-B79D-4FED1432218E}" type="presParOf" srcId="{7AC35668-A08E-4D58-8C5C-D77988070C6A}" destId="{7B3ED948-046C-4E5D-A288-5461421F1A27}" srcOrd="1" destOrd="0" presId="urn:microsoft.com/office/officeart/2005/8/layout/hList1"/>
    <dgm:cxn modelId="{46731A50-9396-4A0B-BFAF-0B7F9D9E4A5F}" type="presParOf" srcId="{093DEEDF-C259-40F8-8D88-3F2B565D8B48}" destId="{742AA088-5C74-4E46-A564-105533731F57}" srcOrd="1" destOrd="0" presId="urn:microsoft.com/office/officeart/2005/8/layout/hList1"/>
    <dgm:cxn modelId="{98A1C289-1B28-4532-BAA9-97F1DF41E724}" type="presParOf" srcId="{093DEEDF-C259-40F8-8D88-3F2B565D8B48}" destId="{70DEF601-2098-4929-8AFF-2CD8AB39F0B3}" srcOrd="2" destOrd="0" presId="urn:microsoft.com/office/officeart/2005/8/layout/hList1"/>
    <dgm:cxn modelId="{638E63E0-D87B-4B46-B4C3-7F9D8502E193}" type="presParOf" srcId="{70DEF601-2098-4929-8AFF-2CD8AB39F0B3}" destId="{24A90D41-3D5D-4BD3-BF78-0D290ADF0E40}" srcOrd="0" destOrd="0" presId="urn:microsoft.com/office/officeart/2005/8/layout/hList1"/>
    <dgm:cxn modelId="{DC448177-9709-4836-AEB3-7AE712CB5EDC}" type="presParOf" srcId="{70DEF601-2098-4929-8AFF-2CD8AB39F0B3}" destId="{1D9EEBE2-48B8-4CE7-942F-2EE9F6EE3AF2}" srcOrd="1" destOrd="0" presId="urn:microsoft.com/office/officeart/2005/8/layout/hList1"/>
    <dgm:cxn modelId="{4E5AD417-3F5E-481E-88D0-1DA737EE03FD}" type="presParOf" srcId="{093DEEDF-C259-40F8-8D88-3F2B565D8B48}" destId="{F1D6E6C2-AA94-4891-8C1E-6B01CB8F0FBF}" srcOrd="3" destOrd="0" presId="urn:microsoft.com/office/officeart/2005/8/layout/hList1"/>
    <dgm:cxn modelId="{980D7754-F1B3-42A5-A42E-E088CFC24A8F}" type="presParOf" srcId="{093DEEDF-C259-40F8-8D88-3F2B565D8B48}" destId="{DF378C7D-D0EC-405D-8708-F15666943386}" srcOrd="4" destOrd="0" presId="urn:microsoft.com/office/officeart/2005/8/layout/hList1"/>
    <dgm:cxn modelId="{DBA31D4D-D03B-4AC0-BAD4-5F50777B8414}" type="presParOf" srcId="{DF378C7D-D0EC-405D-8708-F15666943386}" destId="{04221EA7-C622-4384-A818-FB1B9E2EF0F2}" srcOrd="0" destOrd="0" presId="urn:microsoft.com/office/officeart/2005/8/layout/hList1"/>
    <dgm:cxn modelId="{C0947650-8F9F-479C-A86D-3B6ABEC8B4B6}" type="presParOf" srcId="{DF378C7D-D0EC-405D-8708-F15666943386}" destId="{847F70AA-C690-4775-9B8F-57E7C3D3D97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F4FFC02-D602-4415-82BF-F8C8409B8F17}" type="doc">
      <dgm:prSet loTypeId="urn:microsoft.com/office/officeart/2005/8/layout/h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E578091C-87BB-4BD2-B942-B3E50BD9471F}">
      <dgm:prSet phldrT="[Text]"/>
      <dgm:spPr/>
      <dgm:t>
        <a:bodyPr/>
        <a:lstStyle/>
        <a:p>
          <a:r>
            <a:rPr lang="en-IN" dirty="0" smtClean="0"/>
            <a:t>Data Tabulation</a:t>
          </a:r>
          <a:endParaRPr lang="en-IN" dirty="0"/>
        </a:p>
      </dgm:t>
    </dgm:pt>
    <dgm:pt modelId="{BAFEB5FE-6BDE-4388-A222-5EFD139BE4C0}" type="parTrans" cxnId="{9B3BD081-C077-4601-AFC9-083D110D447B}">
      <dgm:prSet/>
      <dgm:spPr/>
      <dgm:t>
        <a:bodyPr/>
        <a:lstStyle/>
        <a:p>
          <a:endParaRPr lang="en-IN"/>
        </a:p>
      </dgm:t>
    </dgm:pt>
    <dgm:pt modelId="{0E738962-6239-4E69-9D1C-1530A1B52EC7}" type="sibTrans" cxnId="{9B3BD081-C077-4601-AFC9-083D110D447B}">
      <dgm:prSet/>
      <dgm:spPr/>
      <dgm:t>
        <a:bodyPr/>
        <a:lstStyle/>
        <a:p>
          <a:endParaRPr lang="en-IN"/>
        </a:p>
      </dgm:t>
    </dgm:pt>
    <dgm:pt modelId="{1384FD45-9131-4BA7-9BD4-295F58E6B484}">
      <dgm:prSet phldrT="[Text]"/>
      <dgm:spPr/>
      <dgm:t>
        <a:bodyPr/>
        <a:lstStyle/>
        <a:p>
          <a:r>
            <a:rPr lang="en-IN" dirty="0" smtClean="0"/>
            <a:t>Helps in analysis </a:t>
          </a:r>
          <a:endParaRPr lang="en-IN" dirty="0"/>
        </a:p>
      </dgm:t>
    </dgm:pt>
    <dgm:pt modelId="{EF9C5439-75A6-4F38-992B-8A4E4030FC5A}" type="parTrans" cxnId="{AC9C6620-62BE-46AC-BA6D-324DC1D5B8FF}">
      <dgm:prSet/>
      <dgm:spPr/>
      <dgm:t>
        <a:bodyPr/>
        <a:lstStyle/>
        <a:p>
          <a:endParaRPr lang="en-IN"/>
        </a:p>
      </dgm:t>
    </dgm:pt>
    <dgm:pt modelId="{E17E06B8-8DC0-4EA2-B7F9-DA7D6576680C}" type="sibTrans" cxnId="{AC9C6620-62BE-46AC-BA6D-324DC1D5B8FF}">
      <dgm:prSet/>
      <dgm:spPr/>
      <dgm:t>
        <a:bodyPr/>
        <a:lstStyle/>
        <a:p>
          <a:endParaRPr lang="en-IN"/>
        </a:p>
      </dgm:t>
    </dgm:pt>
    <dgm:pt modelId="{B6945442-53C2-4EF8-A3E4-7588B29D0954}">
      <dgm:prSet phldrT="[Text]"/>
      <dgm:spPr/>
      <dgm:t>
        <a:bodyPr/>
        <a:lstStyle/>
        <a:p>
          <a:r>
            <a:rPr lang="en-IN" dirty="0" smtClean="0"/>
            <a:t>Data Graphic Presentation</a:t>
          </a:r>
          <a:endParaRPr lang="en-IN" dirty="0"/>
        </a:p>
      </dgm:t>
    </dgm:pt>
    <dgm:pt modelId="{1B84A373-57BE-4A11-B6B6-B7FF789E8813}" type="parTrans" cxnId="{84DFF188-F58A-4F0B-813E-457D78BC1042}">
      <dgm:prSet/>
      <dgm:spPr/>
      <dgm:t>
        <a:bodyPr/>
        <a:lstStyle/>
        <a:p>
          <a:endParaRPr lang="en-IN"/>
        </a:p>
      </dgm:t>
    </dgm:pt>
    <dgm:pt modelId="{8BE7E955-8902-44D9-A8AA-F0C2E4CBEA1E}" type="sibTrans" cxnId="{84DFF188-F58A-4F0B-813E-457D78BC1042}">
      <dgm:prSet/>
      <dgm:spPr/>
      <dgm:t>
        <a:bodyPr/>
        <a:lstStyle/>
        <a:p>
          <a:endParaRPr lang="en-IN"/>
        </a:p>
      </dgm:t>
    </dgm:pt>
    <dgm:pt modelId="{C28D1FD5-4FE7-493D-AB75-E8368CC43EC8}">
      <dgm:prSet phldrT="[Text]"/>
      <dgm:spPr/>
      <dgm:t>
        <a:bodyPr/>
        <a:lstStyle/>
        <a:p>
          <a:r>
            <a:rPr lang="en-IN" dirty="0" smtClean="0"/>
            <a:t>Visual display of information</a:t>
          </a:r>
          <a:endParaRPr lang="en-IN" dirty="0"/>
        </a:p>
      </dgm:t>
    </dgm:pt>
    <dgm:pt modelId="{D13257ED-FFF5-42BA-A97E-77BE1B515B47}" type="parTrans" cxnId="{C11CD88F-E864-4C31-812A-FD352DE551A4}">
      <dgm:prSet/>
      <dgm:spPr/>
      <dgm:t>
        <a:bodyPr/>
        <a:lstStyle/>
        <a:p>
          <a:endParaRPr lang="en-IN"/>
        </a:p>
      </dgm:t>
    </dgm:pt>
    <dgm:pt modelId="{AD6FEC10-E84C-407C-B412-7E0D7F25AE72}" type="sibTrans" cxnId="{C11CD88F-E864-4C31-812A-FD352DE551A4}">
      <dgm:prSet/>
      <dgm:spPr/>
      <dgm:t>
        <a:bodyPr/>
        <a:lstStyle/>
        <a:p>
          <a:endParaRPr lang="en-IN"/>
        </a:p>
      </dgm:t>
    </dgm:pt>
    <dgm:pt modelId="{FAE2A93A-9A18-48D1-8AED-57FE96942D97}">
      <dgm:prSet phldrT="[Text]"/>
      <dgm:spPr/>
      <dgm:t>
        <a:bodyPr/>
        <a:lstStyle/>
        <a:p>
          <a:r>
            <a:rPr lang="en-IN" dirty="0" smtClean="0"/>
            <a:t>Data Analysis &amp; Interpretation</a:t>
          </a:r>
          <a:endParaRPr lang="en-IN" dirty="0"/>
        </a:p>
      </dgm:t>
    </dgm:pt>
    <dgm:pt modelId="{E5F4E734-D6AD-43E7-A911-C58B8AF2B4A2}" type="parTrans" cxnId="{61DFE0DE-38F2-444C-86D3-6DAD77E7DED9}">
      <dgm:prSet/>
      <dgm:spPr/>
      <dgm:t>
        <a:bodyPr/>
        <a:lstStyle/>
        <a:p>
          <a:endParaRPr lang="en-IN"/>
        </a:p>
      </dgm:t>
    </dgm:pt>
    <dgm:pt modelId="{C13BE209-A9FA-4BF6-BDB5-C1BF204D8EFD}" type="sibTrans" cxnId="{61DFE0DE-38F2-444C-86D3-6DAD77E7DED9}">
      <dgm:prSet/>
      <dgm:spPr/>
      <dgm:t>
        <a:bodyPr/>
        <a:lstStyle/>
        <a:p>
          <a:endParaRPr lang="en-IN"/>
        </a:p>
      </dgm:t>
    </dgm:pt>
    <dgm:pt modelId="{7E3880BD-DA9E-4B99-BA26-A0B5CC8A35C3}">
      <dgm:prSet phldrT="[Text]"/>
      <dgm:spPr/>
      <dgm:t>
        <a:bodyPr/>
        <a:lstStyle/>
        <a:p>
          <a:r>
            <a:rPr lang="en-IN" dirty="0" smtClean="0"/>
            <a:t>Draws inferences and conclusions</a:t>
          </a:r>
          <a:endParaRPr lang="en-IN" dirty="0"/>
        </a:p>
      </dgm:t>
    </dgm:pt>
    <dgm:pt modelId="{41A58FD4-CCA6-4126-8494-69DB07B24E3D}" type="parTrans" cxnId="{B674A25E-A200-401C-B6C9-AA0CD89F657F}">
      <dgm:prSet/>
      <dgm:spPr/>
      <dgm:t>
        <a:bodyPr/>
        <a:lstStyle/>
        <a:p>
          <a:endParaRPr lang="en-IN"/>
        </a:p>
      </dgm:t>
    </dgm:pt>
    <dgm:pt modelId="{CEF15C59-E56C-4981-8EAB-6A949004CD0F}" type="sibTrans" cxnId="{B674A25E-A200-401C-B6C9-AA0CD89F657F}">
      <dgm:prSet/>
      <dgm:spPr/>
      <dgm:t>
        <a:bodyPr/>
        <a:lstStyle/>
        <a:p>
          <a:endParaRPr lang="en-IN"/>
        </a:p>
      </dgm:t>
    </dgm:pt>
    <dgm:pt modelId="{FBE2226A-DE3B-4E5F-8E4F-E32E46FA08BE}">
      <dgm:prSet phldrT="[Text]"/>
      <dgm:spPr/>
      <dgm:t>
        <a:bodyPr/>
        <a:lstStyle/>
        <a:p>
          <a:r>
            <a:rPr lang="en-IN" dirty="0" smtClean="0"/>
            <a:t>Ease of understanding data</a:t>
          </a:r>
          <a:endParaRPr lang="en-IN" dirty="0"/>
        </a:p>
      </dgm:t>
    </dgm:pt>
    <dgm:pt modelId="{681A5AB1-23A1-4044-97C9-09C6594B7291}" type="parTrans" cxnId="{538E1251-7C66-47B5-A086-AE689A8E97E0}">
      <dgm:prSet/>
      <dgm:spPr/>
      <dgm:t>
        <a:bodyPr/>
        <a:lstStyle/>
        <a:p>
          <a:endParaRPr lang="en-IN"/>
        </a:p>
      </dgm:t>
    </dgm:pt>
    <dgm:pt modelId="{F0A16BD0-6BE2-42F2-AC50-6EEA1A3AA051}" type="sibTrans" cxnId="{538E1251-7C66-47B5-A086-AE689A8E97E0}">
      <dgm:prSet/>
      <dgm:spPr/>
      <dgm:t>
        <a:bodyPr/>
        <a:lstStyle/>
        <a:p>
          <a:endParaRPr lang="en-IN"/>
        </a:p>
      </dgm:t>
    </dgm:pt>
    <dgm:pt modelId="{886859A3-3ABB-42B3-93DB-C418ADF5DAC6}">
      <dgm:prSet phldrT="[Text]"/>
      <dgm:spPr/>
      <dgm:t>
        <a:bodyPr/>
        <a:lstStyle/>
        <a:p>
          <a:r>
            <a:rPr lang="en-IN" dirty="0" smtClean="0"/>
            <a:t>Helps locate data</a:t>
          </a:r>
          <a:endParaRPr lang="en-IN" dirty="0"/>
        </a:p>
      </dgm:t>
    </dgm:pt>
    <dgm:pt modelId="{C58D9FB0-4736-4C04-BE3D-6BB4CB1E3C26}" type="parTrans" cxnId="{3A74E914-A9C6-4CA5-960F-B4BC547FBF2C}">
      <dgm:prSet/>
      <dgm:spPr/>
      <dgm:t>
        <a:bodyPr/>
        <a:lstStyle/>
        <a:p>
          <a:endParaRPr lang="en-IN"/>
        </a:p>
      </dgm:t>
    </dgm:pt>
    <dgm:pt modelId="{A11859BA-7B78-46F7-BAF7-4D6DDFBFDE95}" type="sibTrans" cxnId="{3A74E914-A9C6-4CA5-960F-B4BC547FBF2C}">
      <dgm:prSet/>
      <dgm:spPr/>
      <dgm:t>
        <a:bodyPr/>
        <a:lstStyle/>
        <a:p>
          <a:endParaRPr lang="en-IN"/>
        </a:p>
      </dgm:t>
    </dgm:pt>
    <dgm:pt modelId="{B295CDC3-09C2-4B83-B08D-90B8E8381759}">
      <dgm:prSet phldrT="[Text]"/>
      <dgm:spPr/>
      <dgm:t>
        <a:bodyPr/>
        <a:lstStyle/>
        <a:p>
          <a:r>
            <a:rPr lang="en-IN" dirty="0" smtClean="0"/>
            <a:t>Helps in report writing</a:t>
          </a:r>
          <a:endParaRPr lang="en-IN" dirty="0"/>
        </a:p>
      </dgm:t>
    </dgm:pt>
    <dgm:pt modelId="{274A61A6-C24E-4A77-A5E4-DC87AE2CB87F}" type="parTrans" cxnId="{B66307E0-CED8-4773-BB63-33264B4100CD}">
      <dgm:prSet/>
      <dgm:spPr/>
      <dgm:t>
        <a:bodyPr/>
        <a:lstStyle/>
        <a:p>
          <a:endParaRPr lang="en-IN"/>
        </a:p>
      </dgm:t>
    </dgm:pt>
    <dgm:pt modelId="{AA6CFA27-9A7D-46F8-B13D-D37CC3D99D70}" type="sibTrans" cxnId="{B66307E0-CED8-4773-BB63-33264B4100CD}">
      <dgm:prSet/>
      <dgm:spPr/>
      <dgm:t>
        <a:bodyPr/>
        <a:lstStyle/>
        <a:p>
          <a:endParaRPr lang="en-IN"/>
        </a:p>
      </dgm:t>
    </dgm:pt>
    <dgm:pt modelId="{88BBB2CA-3106-4A71-A17C-E1AEF995E507}">
      <dgm:prSet phldrT="[Text]"/>
      <dgm:spPr/>
      <dgm:t>
        <a:bodyPr/>
        <a:lstStyle/>
        <a:p>
          <a:r>
            <a:rPr lang="en-IN" dirty="0" smtClean="0"/>
            <a:t>Condenses large data</a:t>
          </a:r>
          <a:endParaRPr lang="en-IN" dirty="0"/>
        </a:p>
      </dgm:t>
    </dgm:pt>
    <dgm:pt modelId="{476B99BB-0D13-4A7C-9C38-09CA9000FD81}" type="parTrans" cxnId="{0EBB59FF-7354-46A3-8434-2F4A9036719D}">
      <dgm:prSet/>
      <dgm:spPr/>
      <dgm:t>
        <a:bodyPr/>
        <a:lstStyle/>
        <a:p>
          <a:endParaRPr lang="en-IN"/>
        </a:p>
      </dgm:t>
    </dgm:pt>
    <dgm:pt modelId="{80CBDE1B-95B9-46DC-A1CD-0F3AAF8C9A25}" type="sibTrans" cxnId="{0EBB59FF-7354-46A3-8434-2F4A9036719D}">
      <dgm:prSet/>
      <dgm:spPr/>
      <dgm:t>
        <a:bodyPr/>
        <a:lstStyle/>
        <a:p>
          <a:endParaRPr lang="en-IN"/>
        </a:p>
      </dgm:t>
    </dgm:pt>
    <dgm:pt modelId="{680F1255-7C6C-430C-8B84-87FCB9E6D815}">
      <dgm:prSet phldrT="[Text]"/>
      <dgm:spPr/>
      <dgm:t>
        <a:bodyPr/>
        <a:lstStyle/>
        <a:p>
          <a:r>
            <a:rPr lang="en-IN" dirty="0" smtClean="0"/>
            <a:t>Quick communication of the report</a:t>
          </a:r>
          <a:endParaRPr lang="en-IN" dirty="0"/>
        </a:p>
      </dgm:t>
    </dgm:pt>
    <dgm:pt modelId="{9CB514C8-6C0A-4F1A-A922-C04243C24C61}" type="parTrans" cxnId="{5D2CAE52-6E2F-44D1-A468-50E7BADA7B2D}">
      <dgm:prSet/>
      <dgm:spPr/>
      <dgm:t>
        <a:bodyPr/>
        <a:lstStyle/>
        <a:p>
          <a:endParaRPr lang="en-IN"/>
        </a:p>
      </dgm:t>
    </dgm:pt>
    <dgm:pt modelId="{36E39785-C081-431E-B3A2-AD1A476BFB05}" type="sibTrans" cxnId="{5D2CAE52-6E2F-44D1-A468-50E7BADA7B2D}">
      <dgm:prSet/>
      <dgm:spPr/>
      <dgm:t>
        <a:bodyPr/>
        <a:lstStyle/>
        <a:p>
          <a:endParaRPr lang="en-IN"/>
        </a:p>
      </dgm:t>
    </dgm:pt>
    <dgm:pt modelId="{481CDA06-E0DF-4DF5-B0F3-9DD015C2DB54}">
      <dgm:prSet phldrT="[Text]"/>
      <dgm:spPr/>
      <dgm:t>
        <a:bodyPr/>
        <a:lstStyle/>
        <a:p>
          <a:r>
            <a:rPr lang="en-IN" dirty="0" smtClean="0"/>
            <a:t>Helps understand relationship between variables</a:t>
          </a:r>
          <a:endParaRPr lang="en-IN" dirty="0"/>
        </a:p>
      </dgm:t>
    </dgm:pt>
    <dgm:pt modelId="{C40EDCB2-6DF8-4B41-BD66-4B183BDBC712}" type="parTrans" cxnId="{E67940A0-43CA-40CC-8038-52325B8B6B4D}">
      <dgm:prSet/>
      <dgm:spPr/>
      <dgm:t>
        <a:bodyPr/>
        <a:lstStyle/>
        <a:p>
          <a:endParaRPr lang="en-IN"/>
        </a:p>
      </dgm:t>
    </dgm:pt>
    <dgm:pt modelId="{F751B50D-7CCB-46E7-A622-01C692852051}" type="sibTrans" cxnId="{E67940A0-43CA-40CC-8038-52325B8B6B4D}">
      <dgm:prSet/>
      <dgm:spPr/>
      <dgm:t>
        <a:bodyPr/>
        <a:lstStyle/>
        <a:p>
          <a:endParaRPr lang="en-IN"/>
        </a:p>
      </dgm:t>
    </dgm:pt>
    <dgm:pt modelId="{CA7B3D60-265D-47E8-AA85-EED06CF866C9}">
      <dgm:prSet phldrT="[Text]"/>
      <dgm:spPr/>
      <dgm:t>
        <a:bodyPr/>
        <a:lstStyle/>
        <a:p>
          <a:r>
            <a:rPr lang="en-IN" dirty="0" smtClean="0"/>
            <a:t>Helps in decision making &amp; planning recommendations</a:t>
          </a:r>
          <a:endParaRPr lang="en-IN" dirty="0"/>
        </a:p>
      </dgm:t>
    </dgm:pt>
    <dgm:pt modelId="{F5127437-2C60-4A14-B78C-B5BF9E9B2274}" type="parTrans" cxnId="{D3CB7521-B6A9-4632-894B-EC7D304863DF}">
      <dgm:prSet/>
      <dgm:spPr/>
      <dgm:t>
        <a:bodyPr/>
        <a:lstStyle/>
        <a:p>
          <a:endParaRPr lang="en-IN"/>
        </a:p>
      </dgm:t>
    </dgm:pt>
    <dgm:pt modelId="{18282BB0-FFAF-4DC2-8258-8D1C179FB64A}" type="sibTrans" cxnId="{D3CB7521-B6A9-4632-894B-EC7D304863DF}">
      <dgm:prSet/>
      <dgm:spPr/>
      <dgm:t>
        <a:bodyPr/>
        <a:lstStyle/>
        <a:p>
          <a:endParaRPr lang="en-IN"/>
        </a:p>
      </dgm:t>
    </dgm:pt>
    <dgm:pt modelId="{369DCAC5-18AD-4F4B-8BAA-9FCCAC3D15EE}">
      <dgm:prSet phldrT="[Text]"/>
      <dgm:spPr/>
      <dgm:t>
        <a:bodyPr/>
        <a:lstStyle/>
        <a:p>
          <a:r>
            <a:rPr lang="en-IN" dirty="0" smtClean="0"/>
            <a:t>Validates theory</a:t>
          </a:r>
          <a:endParaRPr lang="en-IN" dirty="0"/>
        </a:p>
      </dgm:t>
    </dgm:pt>
    <dgm:pt modelId="{AFCD705C-4A0C-4CE9-8D55-08C93BC6C9A2}" type="parTrans" cxnId="{07CCC64D-8536-4703-97F2-A399CD6F7C91}">
      <dgm:prSet/>
      <dgm:spPr/>
      <dgm:t>
        <a:bodyPr/>
        <a:lstStyle/>
        <a:p>
          <a:endParaRPr lang="en-IN"/>
        </a:p>
      </dgm:t>
    </dgm:pt>
    <dgm:pt modelId="{D25AB511-8465-4102-905E-19748217FCB6}" type="sibTrans" cxnId="{07CCC64D-8536-4703-97F2-A399CD6F7C91}">
      <dgm:prSet/>
      <dgm:spPr/>
      <dgm:t>
        <a:bodyPr/>
        <a:lstStyle/>
        <a:p>
          <a:endParaRPr lang="en-IN"/>
        </a:p>
      </dgm:t>
    </dgm:pt>
    <dgm:pt modelId="{5C62FD03-F5B0-4CDC-8916-9CAB99800234}">
      <dgm:prSet phldrT="[Text]"/>
      <dgm:spPr/>
      <dgm:t>
        <a:bodyPr/>
        <a:lstStyle/>
        <a:p>
          <a:r>
            <a:rPr lang="en-IN" dirty="0" smtClean="0"/>
            <a:t>Helps in making Models</a:t>
          </a:r>
          <a:endParaRPr lang="en-IN" dirty="0"/>
        </a:p>
      </dgm:t>
    </dgm:pt>
    <dgm:pt modelId="{A3B1A32A-1AB5-4F3F-881C-ED45442B4657}" type="parTrans" cxnId="{8DF19B3E-5029-4897-830E-C1EDA86094C3}">
      <dgm:prSet/>
      <dgm:spPr/>
      <dgm:t>
        <a:bodyPr/>
        <a:lstStyle/>
        <a:p>
          <a:endParaRPr lang="en-IN"/>
        </a:p>
      </dgm:t>
    </dgm:pt>
    <dgm:pt modelId="{8EE27139-9193-4000-B6DE-E7543FBE9C25}" type="sibTrans" cxnId="{8DF19B3E-5029-4897-830E-C1EDA86094C3}">
      <dgm:prSet/>
      <dgm:spPr/>
      <dgm:t>
        <a:bodyPr/>
        <a:lstStyle/>
        <a:p>
          <a:endParaRPr lang="en-IN"/>
        </a:p>
      </dgm:t>
    </dgm:pt>
    <dgm:pt modelId="{093DEEDF-C259-40F8-8D88-3F2B565D8B48}" type="pres">
      <dgm:prSet presAssocID="{AF4FFC02-D602-4415-82BF-F8C8409B8F1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7AC35668-A08E-4D58-8C5C-D77988070C6A}" type="pres">
      <dgm:prSet presAssocID="{E578091C-87BB-4BD2-B942-B3E50BD9471F}" presName="composite" presStyleCnt="0"/>
      <dgm:spPr/>
    </dgm:pt>
    <dgm:pt modelId="{E1F10707-118B-41B1-99CF-7C94D081B992}" type="pres">
      <dgm:prSet presAssocID="{E578091C-87BB-4BD2-B942-B3E50BD9471F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B3ED948-046C-4E5D-A288-5461421F1A27}" type="pres">
      <dgm:prSet presAssocID="{E578091C-87BB-4BD2-B942-B3E50BD9471F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42AA088-5C74-4E46-A564-105533731F57}" type="pres">
      <dgm:prSet presAssocID="{0E738962-6239-4E69-9D1C-1530A1B52EC7}" presName="space" presStyleCnt="0"/>
      <dgm:spPr/>
    </dgm:pt>
    <dgm:pt modelId="{70DEF601-2098-4929-8AFF-2CD8AB39F0B3}" type="pres">
      <dgm:prSet presAssocID="{B6945442-53C2-4EF8-A3E4-7588B29D0954}" presName="composite" presStyleCnt="0"/>
      <dgm:spPr/>
    </dgm:pt>
    <dgm:pt modelId="{24A90D41-3D5D-4BD3-BF78-0D290ADF0E40}" type="pres">
      <dgm:prSet presAssocID="{B6945442-53C2-4EF8-A3E4-7588B29D0954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D9EEBE2-48B8-4CE7-942F-2EE9F6EE3AF2}" type="pres">
      <dgm:prSet presAssocID="{B6945442-53C2-4EF8-A3E4-7588B29D0954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1D6E6C2-AA94-4891-8C1E-6B01CB8F0FBF}" type="pres">
      <dgm:prSet presAssocID="{8BE7E955-8902-44D9-A8AA-F0C2E4CBEA1E}" presName="space" presStyleCnt="0"/>
      <dgm:spPr/>
    </dgm:pt>
    <dgm:pt modelId="{DF378C7D-D0EC-405D-8708-F15666943386}" type="pres">
      <dgm:prSet presAssocID="{FAE2A93A-9A18-48D1-8AED-57FE96942D97}" presName="composite" presStyleCnt="0"/>
      <dgm:spPr/>
    </dgm:pt>
    <dgm:pt modelId="{04221EA7-C622-4384-A818-FB1B9E2EF0F2}" type="pres">
      <dgm:prSet presAssocID="{FAE2A93A-9A18-48D1-8AED-57FE96942D97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47F70AA-C690-4775-9B8F-57E7C3D3D977}" type="pres">
      <dgm:prSet presAssocID="{FAE2A93A-9A18-48D1-8AED-57FE96942D97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014AB43B-B9C9-472D-9991-BB7A22C66AEB}" type="presOf" srcId="{CA7B3D60-265D-47E8-AA85-EED06CF866C9}" destId="{847F70AA-C690-4775-9B8F-57E7C3D3D977}" srcOrd="0" destOrd="2" presId="urn:microsoft.com/office/officeart/2005/8/layout/hList1"/>
    <dgm:cxn modelId="{FC6DB9A6-1A2E-41C1-ADC6-2C3427F343DF}" type="presOf" srcId="{B6945442-53C2-4EF8-A3E4-7588B29D0954}" destId="{24A90D41-3D5D-4BD3-BF78-0D290ADF0E40}" srcOrd="0" destOrd="0" presId="urn:microsoft.com/office/officeart/2005/8/layout/hList1"/>
    <dgm:cxn modelId="{3A74E914-A9C6-4CA5-960F-B4BC547FBF2C}" srcId="{E578091C-87BB-4BD2-B942-B3E50BD9471F}" destId="{886859A3-3ABB-42B3-93DB-C418ADF5DAC6}" srcOrd="2" destOrd="0" parTransId="{C58D9FB0-4736-4C04-BE3D-6BB4CB1E3C26}" sibTransId="{A11859BA-7B78-46F7-BAF7-4D6DDFBFDE95}"/>
    <dgm:cxn modelId="{53CD7B75-EEAA-4F4F-9CA1-1BFD161E5EEB}" type="presOf" srcId="{FAE2A93A-9A18-48D1-8AED-57FE96942D97}" destId="{04221EA7-C622-4384-A818-FB1B9E2EF0F2}" srcOrd="0" destOrd="0" presId="urn:microsoft.com/office/officeart/2005/8/layout/hList1"/>
    <dgm:cxn modelId="{84DFF188-F58A-4F0B-813E-457D78BC1042}" srcId="{AF4FFC02-D602-4415-82BF-F8C8409B8F17}" destId="{B6945442-53C2-4EF8-A3E4-7588B29D0954}" srcOrd="1" destOrd="0" parTransId="{1B84A373-57BE-4A11-B6B6-B7FF789E8813}" sibTransId="{8BE7E955-8902-44D9-A8AA-F0C2E4CBEA1E}"/>
    <dgm:cxn modelId="{AC9C6620-62BE-46AC-BA6D-324DC1D5B8FF}" srcId="{E578091C-87BB-4BD2-B942-B3E50BD9471F}" destId="{1384FD45-9131-4BA7-9BD4-295F58E6B484}" srcOrd="0" destOrd="0" parTransId="{EF9C5439-75A6-4F38-992B-8A4E4030FC5A}" sibTransId="{E17E06B8-8DC0-4EA2-B7F9-DA7D6576680C}"/>
    <dgm:cxn modelId="{C9322A1D-C26F-4E53-A0EF-3DF8DC8A29C0}" type="presOf" srcId="{1384FD45-9131-4BA7-9BD4-295F58E6B484}" destId="{7B3ED948-046C-4E5D-A288-5461421F1A27}" srcOrd="0" destOrd="0" presId="urn:microsoft.com/office/officeart/2005/8/layout/hList1"/>
    <dgm:cxn modelId="{ADD96E49-22F1-4229-8A21-6E194C2CFA22}" type="presOf" srcId="{886859A3-3ABB-42B3-93DB-C418ADF5DAC6}" destId="{7B3ED948-046C-4E5D-A288-5461421F1A27}" srcOrd="0" destOrd="2" presId="urn:microsoft.com/office/officeart/2005/8/layout/hList1"/>
    <dgm:cxn modelId="{9FA3DD29-E9AA-44B1-A6FF-699E0363A919}" type="presOf" srcId="{C28D1FD5-4FE7-493D-AB75-E8368CC43EC8}" destId="{1D9EEBE2-48B8-4CE7-942F-2EE9F6EE3AF2}" srcOrd="0" destOrd="0" presId="urn:microsoft.com/office/officeart/2005/8/layout/hList1"/>
    <dgm:cxn modelId="{8DF19B3E-5029-4897-830E-C1EDA86094C3}" srcId="{FAE2A93A-9A18-48D1-8AED-57FE96942D97}" destId="{5C62FD03-F5B0-4CDC-8916-9CAB99800234}" srcOrd="4" destOrd="0" parTransId="{A3B1A32A-1AB5-4F3F-881C-ED45442B4657}" sibTransId="{8EE27139-9193-4000-B6DE-E7543FBE9C25}"/>
    <dgm:cxn modelId="{64211201-D480-451E-BDF9-0312E8869291}" type="presOf" srcId="{680F1255-7C6C-430C-8B84-87FCB9E6D815}" destId="{1D9EEBE2-48B8-4CE7-942F-2EE9F6EE3AF2}" srcOrd="0" destOrd="2" presId="urn:microsoft.com/office/officeart/2005/8/layout/hList1"/>
    <dgm:cxn modelId="{5D2CAE52-6E2F-44D1-A468-50E7BADA7B2D}" srcId="{B6945442-53C2-4EF8-A3E4-7588B29D0954}" destId="{680F1255-7C6C-430C-8B84-87FCB9E6D815}" srcOrd="2" destOrd="0" parTransId="{9CB514C8-6C0A-4F1A-A922-C04243C24C61}" sibTransId="{36E39785-C081-431E-B3A2-AD1A476BFB05}"/>
    <dgm:cxn modelId="{C11CD88F-E864-4C31-812A-FD352DE551A4}" srcId="{B6945442-53C2-4EF8-A3E4-7588B29D0954}" destId="{C28D1FD5-4FE7-493D-AB75-E8368CC43EC8}" srcOrd="0" destOrd="0" parTransId="{D13257ED-FFF5-42BA-A97E-77BE1B515B47}" sibTransId="{AD6FEC10-E84C-407C-B412-7E0D7F25AE72}"/>
    <dgm:cxn modelId="{8970649A-FBCE-478F-9D25-422C54602F33}" type="presOf" srcId="{FBE2226A-DE3B-4E5F-8E4F-E32E46FA08BE}" destId="{7B3ED948-046C-4E5D-A288-5461421F1A27}" srcOrd="0" destOrd="1" presId="urn:microsoft.com/office/officeart/2005/8/layout/hList1"/>
    <dgm:cxn modelId="{61DFE0DE-38F2-444C-86D3-6DAD77E7DED9}" srcId="{AF4FFC02-D602-4415-82BF-F8C8409B8F17}" destId="{FAE2A93A-9A18-48D1-8AED-57FE96942D97}" srcOrd="2" destOrd="0" parTransId="{E5F4E734-D6AD-43E7-A911-C58B8AF2B4A2}" sibTransId="{C13BE209-A9FA-4BF6-BDB5-C1BF204D8EFD}"/>
    <dgm:cxn modelId="{538E1251-7C66-47B5-A086-AE689A8E97E0}" srcId="{E578091C-87BB-4BD2-B942-B3E50BD9471F}" destId="{FBE2226A-DE3B-4E5F-8E4F-E32E46FA08BE}" srcOrd="1" destOrd="0" parTransId="{681A5AB1-23A1-4044-97C9-09C6594B7291}" sibTransId="{F0A16BD0-6BE2-42F2-AC50-6EEA1A3AA051}"/>
    <dgm:cxn modelId="{07CCC64D-8536-4703-97F2-A399CD6F7C91}" srcId="{FAE2A93A-9A18-48D1-8AED-57FE96942D97}" destId="{369DCAC5-18AD-4F4B-8BAA-9FCCAC3D15EE}" srcOrd="3" destOrd="0" parTransId="{AFCD705C-4A0C-4CE9-8D55-08C93BC6C9A2}" sibTransId="{D25AB511-8465-4102-905E-19748217FCB6}"/>
    <dgm:cxn modelId="{E67940A0-43CA-40CC-8038-52325B8B6B4D}" srcId="{FAE2A93A-9A18-48D1-8AED-57FE96942D97}" destId="{481CDA06-E0DF-4DF5-B0F3-9DD015C2DB54}" srcOrd="1" destOrd="0" parTransId="{C40EDCB2-6DF8-4B41-BD66-4B183BDBC712}" sibTransId="{F751B50D-7CCB-46E7-A622-01C692852051}"/>
    <dgm:cxn modelId="{B66307E0-CED8-4773-BB63-33264B4100CD}" srcId="{E578091C-87BB-4BD2-B942-B3E50BD9471F}" destId="{B295CDC3-09C2-4B83-B08D-90B8E8381759}" srcOrd="3" destOrd="0" parTransId="{274A61A6-C24E-4A77-A5E4-DC87AE2CB87F}" sibTransId="{AA6CFA27-9A7D-46F8-B13D-D37CC3D99D70}"/>
    <dgm:cxn modelId="{85A37CCB-46A9-477C-A342-3A2F701F0A3F}" type="presOf" srcId="{B295CDC3-09C2-4B83-B08D-90B8E8381759}" destId="{7B3ED948-046C-4E5D-A288-5461421F1A27}" srcOrd="0" destOrd="3" presId="urn:microsoft.com/office/officeart/2005/8/layout/hList1"/>
    <dgm:cxn modelId="{0EBB59FF-7354-46A3-8434-2F4A9036719D}" srcId="{B6945442-53C2-4EF8-A3E4-7588B29D0954}" destId="{88BBB2CA-3106-4A71-A17C-E1AEF995E507}" srcOrd="1" destOrd="0" parTransId="{476B99BB-0D13-4A7C-9C38-09CA9000FD81}" sibTransId="{80CBDE1B-95B9-46DC-A1CD-0F3AAF8C9A25}"/>
    <dgm:cxn modelId="{DC24C767-80A2-48B3-AC4F-8B3826A8F7F2}" type="presOf" srcId="{AF4FFC02-D602-4415-82BF-F8C8409B8F17}" destId="{093DEEDF-C259-40F8-8D88-3F2B565D8B48}" srcOrd="0" destOrd="0" presId="urn:microsoft.com/office/officeart/2005/8/layout/hList1"/>
    <dgm:cxn modelId="{49E4A293-FBED-48AF-AC89-02414170C8A4}" type="presOf" srcId="{E578091C-87BB-4BD2-B942-B3E50BD9471F}" destId="{E1F10707-118B-41B1-99CF-7C94D081B992}" srcOrd="0" destOrd="0" presId="urn:microsoft.com/office/officeart/2005/8/layout/hList1"/>
    <dgm:cxn modelId="{9B3BD081-C077-4601-AFC9-083D110D447B}" srcId="{AF4FFC02-D602-4415-82BF-F8C8409B8F17}" destId="{E578091C-87BB-4BD2-B942-B3E50BD9471F}" srcOrd="0" destOrd="0" parTransId="{BAFEB5FE-6BDE-4388-A222-5EFD139BE4C0}" sibTransId="{0E738962-6239-4E69-9D1C-1530A1B52EC7}"/>
    <dgm:cxn modelId="{D3CB7521-B6A9-4632-894B-EC7D304863DF}" srcId="{FAE2A93A-9A18-48D1-8AED-57FE96942D97}" destId="{CA7B3D60-265D-47E8-AA85-EED06CF866C9}" srcOrd="2" destOrd="0" parTransId="{F5127437-2C60-4A14-B78C-B5BF9E9B2274}" sibTransId="{18282BB0-FFAF-4DC2-8258-8D1C179FB64A}"/>
    <dgm:cxn modelId="{F436A180-69CB-4C18-A562-3CD50F6E3DCE}" type="presOf" srcId="{5C62FD03-F5B0-4CDC-8916-9CAB99800234}" destId="{847F70AA-C690-4775-9B8F-57E7C3D3D977}" srcOrd="0" destOrd="4" presId="urn:microsoft.com/office/officeart/2005/8/layout/hList1"/>
    <dgm:cxn modelId="{FCB6BCD4-724F-4B8E-B1F6-0B4745C44CF2}" type="presOf" srcId="{369DCAC5-18AD-4F4B-8BAA-9FCCAC3D15EE}" destId="{847F70AA-C690-4775-9B8F-57E7C3D3D977}" srcOrd="0" destOrd="3" presId="urn:microsoft.com/office/officeart/2005/8/layout/hList1"/>
    <dgm:cxn modelId="{4E21044D-920D-4C6B-BB6A-BC8482FE65D6}" type="presOf" srcId="{88BBB2CA-3106-4A71-A17C-E1AEF995E507}" destId="{1D9EEBE2-48B8-4CE7-942F-2EE9F6EE3AF2}" srcOrd="0" destOrd="1" presId="urn:microsoft.com/office/officeart/2005/8/layout/hList1"/>
    <dgm:cxn modelId="{BF75EC6C-04BA-4B42-A8B3-21D68E04B4D2}" type="presOf" srcId="{7E3880BD-DA9E-4B99-BA26-A0B5CC8A35C3}" destId="{847F70AA-C690-4775-9B8F-57E7C3D3D977}" srcOrd="0" destOrd="0" presId="urn:microsoft.com/office/officeart/2005/8/layout/hList1"/>
    <dgm:cxn modelId="{919481B7-9F68-4E8D-80A8-3A8AA6BBBF2C}" type="presOf" srcId="{481CDA06-E0DF-4DF5-B0F3-9DD015C2DB54}" destId="{847F70AA-C690-4775-9B8F-57E7C3D3D977}" srcOrd="0" destOrd="1" presId="urn:microsoft.com/office/officeart/2005/8/layout/hList1"/>
    <dgm:cxn modelId="{B674A25E-A200-401C-B6C9-AA0CD89F657F}" srcId="{FAE2A93A-9A18-48D1-8AED-57FE96942D97}" destId="{7E3880BD-DA9E-4B99-BA26-A0B5CC8A35C3}" srcOrd="0" destOrd="0" parTransId="{41A58FD4-CCA6-4126-8494-69DB07B24E3D}" sibTransId="{CEF15C59-E56C-4981-8EAB-6A949004CD0F}"/>
    <dgm:cxn modelId="{9FF6BC9C-2D29-4DAE-A249-E17D82449233}" type="presParOf" srcId="{093DEEDF-C259-40F8-8D88-3F2B565D8B48}" destId="{7AC35668-A08E-4D58-8C5C-D77988070C6A}" srcOrd="0" destOrd="0" presId="urn:microsoft.com/office/officeart/2005/8/layout/hList1"/>
    <dgm:cxn modelId="{68299E66-9C2A-4F6E-9D37-8F80EC22C9BE}" type="presParOf" srcId="{7AC35668-A08E-4D58-8C5C-D77988070C6A}" destId="{E1F10707-118B-41B1-99CF-7C94D081B992}" srcOrd="0" destOrd="0" presId="urn:microsoft.com/office/officeart/2005/8/layout/hList1"/>
    <dgm:cxn modelId="{DEF2706B-F564-4D4E-B221-033045CA81A3}" type="presParOf" srcId="{7AC35668-A08E-4D58-8C5C-D77988070C6A}" destId="{7B3ED948-046C-4E5D-A288-5461421F1A27}" srcOrd="1" destOrd="0" presId="urn:microsoft.com/office/officeart/2005/8/layout/hList1"/>
    <dgm:cxn modelId="{0848862E-998B-4E99-84E3-C270FC30DDEA}" type="presParOf" srcId="{093DEEDF-C259-40F8-8D88-3F2B565D8B48}" destId="{742AA088-5C74-4E46-A564-105533731F57}" srcOrd="1" destOrd="0" presId="urn:microsoft.com/office/officeart/2005/8/layout/hList1"/>
    <dgm:cxn modelId="{3D3077AF-E628-4304-B3C3-1DE34566473F}" type="presParOf" srcId="{093DEEDF-C259-40F8-8D88-3F2B565D8B48}" destId="{70DEF601-2098-4929-8AFF-2CD8AB39F0B3}" srcOrd="2" destOrd="0" presId="urn:microsoft.com/office/officeart/2005/8/layout/hList1"/>
    <dgm:cxn modelId="{0A55AB18-4448-4E28-8D5A-3035E44DA0D6}" type="presParOf" srcId="{70DEF601-2098-4929-8AFF-2CD8AB39F0B3}" destId="{24A90D41-3D5D-4BD3-BF78-0D290ADF0E40}" srcOrd="0" destOrd="0" presId="urn:microsoft.com/office/officeart/2005/8/layout/hList1"/>
    <dgm:cxn modelId="{57C9394D-95AB-42A8-8C21-2FAEE863FD5F}" type="presParOf" srcId="{70DEF601-2098-4929-8AFF-2CD8AB39F0B3}" destId="{1D9EEBE2-48B8-4CE7-942F-2EE9F6EE3AF2}" srcOrd="1" destOrd="0" presId="urn:microsoft.com/office/officeart/2005/8/layout/hList1"/>
    <dgm:cxn modelId="{13D19913-B6D8-44F1-AC2F-9EBA16CF238E}" type="presParOf" srcId="{093DEEDF-C259-40F8-8D88-3F2B565D8B48}" destId="{F1D6E6C2-AA94-4891-8C1E-6B01CB8F0FBF}" srcOrd="3" destOrd="0" presId="urn:microsoft.com/office/officeart/2005/8/layout/hList1"/>
    <dgm:cxn modelId="{50BF0EA7-532D-40A2-9DD9-0A4E40E01334}" type="presParOf" srcId="{093DEEDF-C259-40F8-8D88-3F2B565D8B48}" destId="{DF378C7D-D0EC-405D-8708-F15666943386}" srcOrd="4" destOrd="0" presId="urn:microsoft.com/office/officeart/2005/8/layout/hList1"/>
    <dgm:cxn modelId="{868FF67E-DA47-45DB-A93A-450565BD6F38}" type="presParOf" srcId="{DF378C7D-D0EC-405D-8708-F15666943386}" destId="{04221EA7-C622-4384-A818-FB1B9E2EF0F2}" srcOrd="0" destOrd="0" presId="urn:microsoft.com/office/officeart/2005/8/layout/hList1"/>
    <dgm:cxn modelId="{F003ADBB-5168-463F-8FF7-6D560EAE70EA}" type="presParOf" srcId="{DF378C7D-D0EC-405D-8708-F15666943386}" destId="{847F70AA-C690-4775-9B8F-57E7C3D3D97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BFD582-8205-4C7F-A0C8-1EFBB9BCB431}">
      <dsp:nvSpPr>
        <dsp:cNvPr id="0" name=""/>
        <dsp:cNvSpPr/>
      </dsp:nvSpPr>
      <dsp:spPr>
        <a:xfrm>
          <a:off x="4428492" y="2333927"/>
          <a:ext cx="3468422" cy="4013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0652"/>
              </a:lnTo>
              <a:lnTo>
                <a:pt x="3468422" y="200652"/>
              </a:lnTo>
              <a:lnTo>
                <a:pt x="3468422" y="401305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33B65C-A4D3-4892-8DAD-8550B7A9457C}">
      <dsp:nvSpPr>
        <dsp:cNvPr id="0" name=""/>
        <dsp:cNvSpPr/>
      </dsp:nvSpPr>
      <dsp:spPr>
        <a:xfrm>
          <a:off x="4428492" y="2333927"/>
          <a:ext cx="1156140" cy="4013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0652"/>
              </a:lnTo>
              <a:lnTo>
                <a:pt x="1156140" y="200652"/>
              </a:lnTo>
              <a:lnTo>
                <a:pt x="1156140" y="401305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CA81CB-E95F-4BCA-A7F7-86D052DA9CBB}">
      <dsp:nvSpPr>
        <dsp:cNvPr id="0" name=""/>
        <dsp:cNvSpPr/>
      </dsp:nvSpPr>
      <dsp:spPr>
        <a:xfrm>
          <a:off x="3272351" y="2333927"/>
          <a:ext cx="1156140" cy="401305"/>
        </a:xfrm>
        <a:custGeom>
          <a:avLst/>
          <a:gdLst/>
          <a:ahLst/>
          <a:cxnLst/>
          <a:rect l="0" t="0" r="0" b="0"/>
          <a:pathLst>
            <a:path>
              <a:moveTo>
                <a:pt x="1156140" y="0"/>
              </a:moveTo>
              <a:lnTo>
                <a:pt x="1156140" y="200652"/>
              </a:lnTo>
              <a:lnTo>
                <a:pt x="0" y="200652"/>
              </a:lnTo>
              <a:lnTo>
                <a:pt x="0" y="401305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E47588-B980-434A-8950-062BB32B5C92}">
      <dsp:nvSpPr>
        <dsp:cNvPr id="0" name=""/>
        <dsp:cNvSpPr/>
      </dsp:nvSpPr>
      <dsp:spPr>
        <a:xfrm>
          <a:off x="960069" y="2333927"/>
          <a:ext cx="3468422" cy="401305"/>
        </a:xfrm>
        <a:custGeom>
          <a:avLst/>
          <a:gdLst/>
          <a:ahLst/>
          <a:cxnLst/>
          <a:rect l="0" t="0" r="0" b="0"/>
          <a:pathLst>
            <a:path>
              <a:moveTo>
                <a:pt x="3468422" y="0"/>
              </a:moveTo>
              <a:lnTo>
                <a:pt x="3468422" y="200652"/>
              </a:lnTo>
              <a:lnTo>
                <a:pt x="0" y="200652"/>
              </a:lnTo>
              <a:lnTo>
                <a:pt x="0" y="401305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D4C4EC-D5B7-4DA6-9B07-E14A84410D0E}">
      <dsp:nvSpPr>
        <dsp:cNvPr id="0" name=""/>
        <dsp:cNvSpPr/>
      </dsp:nvSpPr>
      <dsp:spPr>
        <a:xfrm>
          <a:off x="3473003" y="1378439"/>
          <a:ext cx="1910976" cy="9554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900" kern="1200" dirty="0" smtClean="0"/>
            <a:t>Data Analysis</a:t>
          </a:r>
          <a:endParaRPr lang="en-IN" sz="2900" kern="1200" dirty="0"/>
        </a:p>
      </dsp:txBody>
      <dsp:txXfrm>
        <a:off x="3473003" y="1378439"/>
        <a:ext cx="1910976" cy="955488"/>
      </dsp:txXfrm>
    </dsp:sp>
    <dsp:sp modelId="{7AD843AF-A80D-4E4F-B496-133882DC6972}">
      <dsp:nvSpPr>
        <dsp:cNvPr id="0" name=""/>
        <dsp:cNvSpPr/>
      </dsp:nvSpPr>
      <dsp:spPr>
        <a:xfrm>
          <a:off x="4581" y="2735232"/>
          <a:ext cx="1910976" cy="9554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900" kern="1200" dirty="0" smtClean="0"/>
            <a:t>Descriptive Analysis</a:t>
          </a:r>
          <a:endParaRPr lang="en-IN" sz="2900" kern="1200" dirty="0"/>
        </a:p>
      </dsp:txBody>
      <dsp:txXfrm>
        <a:off x="4581" y="2735232"/>
        <a:ext cx="1910976" cy="955488"/>
      </dsp:txXfrm>
    </dsp:sp>
    <dsp:sp modelId="{9371D758-2C72-4849-8AD8-D8D4DAF9916C}">
      <dsp:nvSpPr>
        <dsp:cNvPr id="0" name=""/>
        <dsp:cNvSpPr/>
      </dsp:nvSpPr>
      <dsp:spPr>
        <a:xfrm>
          <a:off x="2316863" y="2735232"/>
          <a:ext cx="1910976" cy="9554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900" kern="1200" dirty="0" smtClean="0"/>
            <a:t>Inferential Analysis</a:t>
          </a:r>
          <a:endParaRPr lang="en-IN" sz="2900" kern="1200" dirty="0"/>
        </a:p>
      </dsp:txBody>
      <dsp:txXfrm>
        <a:off x="2316863" y="2735232"/>
        <a:ext cx="1910976" cy="955488"/>
      </dsp:txXfrm>
    </dsp:sp>
    <dsp:sp modelId="{B441D204-2BB6-4853-9C38-A2E8AADDC16F}">
      <dsp:nvSpPr>
        <dsp:cNvPr id="0" name=""/>
        <dsp:cNvSpPr/>
      </dsp:nvSpPr>
      <dsp:spPr>
        <a:xfrm>
          <a:off x="4629144" y="2735232"/>
          <a:ext cx="1910976" cy="9554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900" kern="1200" dirty="0" smtClean="0"/>
            <a:t>Correlation Analysis</a:t>
          </a:r>
          <a:endParaRPr lang="en-IN" sz="2900" kern="1200" dirty="0"/>
        </a:p>
      </dsp:txBody>
      <dsp:txXfrm>
        <a:off x="4629144" y="2735232"/>
        <a:ext cx="1910976" cy="955488"/>
      </dsp:txXfrm>
    </dsp:sp>
    <dsp:sp modelId="{339247A0-940F-428A-BA18-6CF38B10B61F}">
      <dsp:nvSpPr>
        <dsp:cNvPr id="0" name=""/>
        <dsp:cNvSpPr/>
      </dsp:nvSpPr>
      <dsp:spPr>
        <a:xfrm>
          <a:off x="6941426" y="2735232"/>
          <a:ext cx="1910976" cy="9554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900" kern="1200" dirty="0" smtClean="0"/>
            <a:t>Causal Analysis</a:t>
          </a:r>
          <a:endParaRPr lang="en-IN" sz="2900" kern="1200" dirty="0"/>
        </a:p>
      </dsp:txBody>
      <dsp:txXfrm>
        <a:off x="6941426" y="2735232"/>
        <a:ext cx="1910976" cy="9554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F10707-118B-41B1-99CF-7C94D081B992}">
      <dsp:nvSpPr>
        <dsp:cNvPr id="0" name=""/>
        <dsp:cNvSpPr/>
      </dsp:nvSpPr>
      <dsp:spPr>
        <a:xfrm>
          <a:off x="2767" y="1323785"/>
          <a:ext cx="2698612" cy="90378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/>
            <a:t>Data Editing</a:t>
          </a:r>
          <a:endParaRPr lang="en-IN" sz="2600" kern="1200" dirty="0"/>
        </a:p>
      </dsp:txBody>
      <dsp:txXfrm>
        <a:off x="2767" y="1323785"/>
        <a:ext cx="2698612" cy="903789"/>
      </dsp:txXfrm>
    </dsp:sp>
    <dsp:sp modelId="{7B3ED948-046C-4E5D-A288-5461421F1A27}">
      <dsp:nvSpPr>
        <dsp:cNvPr id="0" name=""/>
        <dsp:cNvSpPr/>
      </dsp:nvSpPr>
      <dsp:spPr>
        <a:xfrm>
          <a:off x="2767" y="2227574"/>
          <a:ext cx="2698612" cy="25693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600" kern="1200" dirty="0" smtClean="0"/>
            <a:t>Accuracy of data</a:t>
          </a:r>
          <a:endParaRPr lang="en-IN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600" kern="1200" dirty="0" smtClean="0"/>
            <a:t>Completeness of Data</a:t>
          </a:r>
          <a:endParaRPr lang="en-IN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600" kern="1200" dirty="0" smtClean="0"/>
            <a:t>Uniformity of Data</a:t>
          </a:r>
          <a:endParaRPr lang="en-IN" sz="2600" kern="1200" dirty="0"/>
        </a:p>
      </dsp:txBody>
      <dsp:txXfrm>
        <a:off x="2767" y="2227574"/>
        <a:ext cx="2698612" cy="2569320"/>
      </dsp:txXfrm>
    </dsp:sp>
    <dsp:sp modelId="{24A90D41-3D5D-4BD3-BF78-0D290ADF0E40}">
      <dsp:nvSpPr>
        <dsp:cNvPr id="0" name=""/>
        <dsp:cNvSpPr/>
      </dsp:nvSpPr>
      <dsp:spPr>
        <a:xfrm>
          <a:off x="3079185" y="1323785"/>
          <a:ext cx="2698612" cy="90378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/>
            <a:t>Data Coding</a:t>
          </a:r>
          <a:endParaRPr lang="en-IN" sz="2600" kern="1200" dirty="0"/>
        </a:p>
      </dsp:txBody>
      <dsp:txXfrm>
        <a:off x="3079185" y="1323785"/>
        <a:ext cx="2698612" cy="903789"/>
      </dsp:txXfrm>
    </dsp:sp>
    <dsp:sp modelId="{1D9EEBE2-48B8-4CE7-942F-2EE9F6EE3AF2}">
      <dsp:nvSpPr>
        <dsp:cNvPr id="0" name=""/>
        <dsp:cNvSpPr/>
      </dsp:nvSpPr>
      <dsp:spPr>
        <a:xfrm>
          <a:off x="3079185" y="2227574"/>
          <a:ext cx="2698612" cy="25693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600" kern="1200" dirty="0" smtClean="0"/>
            <a:t>Facilitate classification</a:t>
          </a:r>
          <a:endParaRPr lang="en-IN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600" kern="1200" dirty="0" smtClean="0"/>
            <a:t>Facilitate tabulation</a:t>
          </a:r>
          <a:endParaRPr lang="en-IN" sz="2600" kern="1200" dirty="0"/>
        </a:p>
      </dsp:txBody>
      <dsp:txXfrm>
        <a:off x="3079185" y="2227574"/>
        <a:ext cx="2698612" cy="2569320"/>
      </dsp:txXfrm>
    </dsp:sp>
    <dsp:sp modelId="{04221EA7-C622-4384-A818-FB1B9E2EF0F2}">
      <dsp:nvSpPr>
        <dsp:cNvPr id="0" name=""/>
        <dsp:cNvSpPr/>
      </dsp:nvSpPr>
      <dsp:spPr>
        <a:xfrm>
          <a:off x="6155603" y="1323785"/>
          <a:ext cx="2698612" cy="90378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/>
            <a:t>Data Classification</a:t>
          </a:r>
          <a:endParaRPr lang="en-IN" sz="2600" kern="1200" dirty="0"/>
        </a:p>
      </dsp:txBody>
      <dsp:txXfrm>
        <a:off x="6155603" y="1323785"/>
        <a:ext cx="2698612" cy="903789"/>
      </dsp:txXfrm>
    </dsp:sp>
    <dsp:sp modelId="{847F70AA-C690-4775-9B8F-57E7C3D3D977}">
      <dsp:nvSpPr>
        <dsp:cNvPr id="0" name=""/>
        <dsp:cNvSpPr/>
      </dsp:nvSpPr>
      <dsp:spPr>
        <a:xfrm>
          <a:off x="6155603" y="2227574"/>
          <a:ext cx="2698612" cy="25693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600" kern="1200" dirty="0" smtClean="0"/>
            <a:t>Data grouping &amp; management</a:t>
          </a:r>
          <a:endParaRPr lang="en-IN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600" kern="1200" dirty="0" smtClean="0"/>
            <a:t>Help data tabulation</a:t>
          </a:r>
          <a:endParaRPr lang="en-IN" sz="2600" kern="1200" dirty="0"/>
        </a:p>
      </dsp:txBody>
      <dsp:txXfrm>
        <a:off x="6155603" y="2227574"/>
        <a:ext cx="2698612" cy="25693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F10707-118B-41B1-99CF-7C94D081B992}">
      <dsp:nvSpPr>
        <dsp:cNvPr id="0" name=""/>
        <dsp:cNvSpPr/>
      </dsp:nvSpPr>
      <dsp:spPr>
        <a:xfrm>
          <a:off x="2767" y="962029"/>
          <a:ext cx="2698612" cy="72346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100" kern="1200" dirty="0" smtClean="0"/>
            <a:t>Data Tabulation</a:t>
          </a:r>
          <a:endParaRPr lang="en-IN" sz="2100" kern="1200" dirty="0"/>
        </a:p>
      </dsp:txBody>
      <dsp:txXfrm>
        <a:off x="2767" y="962029"/>
        <a:ext cx="2698612" cy="723461"/>
      </dsp:txXfrm>
    </dsp:sp>
    <dsp:sp modelId="{7B3ED948-046C-4E5D-A288-5461421F1A27}">
      <dsp:nvSpPr>
        <dsp:cNvPr id="0" name=""/>
        <dsp:cNvSpPr/>
      </dsp:nvSpPr>
      <dsp:spPr>
        <a:xfrm>
          <a:off x="2767" y="1685490"/>
          <a:ext cx="2698612" cy="354516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100" kern="1200" dirty="0" smtClean="0"/>
            <a:t>Helps in analysis </a:t>
          </a:r>
          <a:endParaRPr lang="en-IN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100" kern="1200" dirty="0" smtClean="0"/>
            <a:t>Ease of understanding data</a:t>
          </a:r>
          <a:endParaRPr lang="en-IN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100" kern="1200" dirty="0" smtClean="0"/>
            <a:t>Helps locate data</a:t>
          </a:r>
          <a:endParaRPr lang="en-IN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100" kern="1200" dirty="0" smtClean="0"/>
            <a:t>Helps in report writing</a:t>
          </a:r>
          <a:endParaRPr lang="en-IN" sz="2100" kern="1200" dirty="0"/>
        </a:p>
      </dsp:txBody>
      <dsp:txXfrm>
        <a:off x="2767" y="1685490"/>
        <a:ext cx="2698612" cy="3545167"/>
      </dsp:txXfrm>
    </dsp:sp>
    <dsp:sp modelId="{24A90D41-3D5D-4BD3-BF78-0D290ADF0E40}">
      <dsp:nvSpPr>
        <dsp:cNvPr id="0" name=""/>
        <dsp:cNvSpPr/>
      </dsp:nvSpPr>
      <dsp:spPr>
        <a:xfrm>
          <a:off x="3079185" y="962029"/>
          <a:ext cx="2698612" cy="72346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100" kern="1200" dirty="0" smtClean="0"/>
            <a:t>Data Graphic Presentation</a:t>
          </a:r>
          <a:endParaRPr lang="en-IN" sz="2100" kern="1200" dirty="0"/>
        </a:p>
      </dsp:txBody>
      <dsp:txXfrm>
        <a:off x="3079185" y="962029"/>
        <a:ext cx="2698612" cy="723461"/>
      </dsp:txXfrm>
    </dsp:sp>
    <dsp:sp modelId="{1D9EEBE2-48B8-4CE7-942F-2EE9F6EE3AF2}">
      <dsp:nvSpPr>
        <dsp:cNvPr id="0" name=""/>
        <dsp:cNvSpPr/>
      </dsp:nvSpPr>
      <dsp:spPr>
        <a:xfrm>
          <a:off x="3079185" y="1685490"/>
          <a:ext cx="2698612" cy="354516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100" kern="1200" dirty="0" smtClean="0"/>
            <a:t>Visual display of information</a:t>
          </a:r>
          <a:endParaRPr lang="en-IN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100" kern="1200" dirty="0" smtClean="0"/>
            <a:t>Condenses large data</a:t>
          </a:r>
          <a:endParaRPr lang="en-IN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100" kern="1200" dirty="0" smtClean="0"/>
            <a:t>Quick communication of the report</a:t>
          </a:r>
          <a:endParaRPr lang="en-IN" sz="2100" kern="1200" dirty="0"/>
        </a:p>
      </dsp:txBody>
      <dsp:txXfrm>
        <a:off x="3079185" y="1685490"/>
        <a:ext cx="2698612" cy="3545167"/>
      </dsp:txXfrm>
    </dsp:sp>
    <dsp:sp modelId="{04221EA7-C622-4384-A818-FB1B9E2EF0F2}">
      <dsp:nvSpPr>
        <dsp:cNvPr id="0" name=""/>
        <dsp:cNvSpPr/>
      </dsp:nvSpPr>
      <dsp:spPr>
        <a:xfrm>
          <a:off x="6155603" y="962029"/>
          <a:ext cx="2698612" cy="72346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100" kern="1200" dirty="0" smtClean="0"/>
            <a:t>Data Analysis &amp; Interpretation</a:t>
          </a:r>
          <a:endParaRPr lang="en-IN" sz="2100" kern="1200" dirty="0"/>
        </a:p>
      </dsp:txBody>
      <dsp:txXfrm>
        <a:off x="6155603" y="962029"/>
        <a:ext cx="2698612" cy="723461"/>
      </dsp:txXfrm>
    </dsp:sp>
    <dsp:sp modelId="{847F70AA-C690-4775-9B8F-57E7C3D3D977}">
      <dsp:nvSpPr>
        <dsp:cNvPr id="0" name=""/>
        <dsp:cNvSpPr/>
      </dsp:nvSpPr>
      <dsp:spPr>
        <a:xfrm>
          <a:off x="6155603" y="1685490"/>
          <a:ext cx="2698612" cy="354516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100" kern="1200" dirty="0" smtClean="0"/>
            <a:t>Draws inferences and conclusions</a:t>
          </a:r>
          <a:endParaRPr lang="en-IN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100" kern="1200" dirty="0" smtClean="0"/>
            <a:t>Helps understand relationship between variables</a:t>
          </a:r>
          <a:endParaRPr lang="en-IN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100" kern="1200" dirty="0" smtClean="0"/>
            <a:t>Helps in decision making &amp; planning recommendations</a:t>
          </a:r>
          <a:endParaRPr lang="en-IN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100" kern="1200" dirty="0" smtClean="0"/>
            <a:t>Validates theory</a:t>
          </a:r>
          <a:endParaRPr lang="en-IN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100" kern="1200" dirty="0" smtClean="0"/>
            <a:t>Helps in making Models</a:t>
          </a:r>
          <a:endParaRPr lang="en-IN" sz="2100" kern="1200" dirty="0"/>
        </a:p>
      </dsp:txBody>
      <dsp:txXfrm>
        <a:off x="6155603" y="1685490"/>
        <a:ext cx="2698612" cy="35451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1E959-E10E-4E12-9797-E828D24C6EE5}" type="datetimeFigureOut">
              <a:rPr lang="en-IN" smtClean="0"/>
              <a:t>19/03/2021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DE3CC-A95C-4013-8E8E-7F00DD3FAC6B}" type="slidenum">
              <a:rPr lang="en-IN" smtClean="0"/>
              <a:t>‹#›</a:t>
            </a:fld>
            <a:endParaRPr lang="en-IN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1E959-E10E-4E12-9797-E828D24C6EE5}" type="datetimeFigureOut">
              <a:rPr lang="en-IN" smtClean="0"/>
              <a:t>19/03/2021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DE3CC-A95C-4013-8E8E-7F00DD3FAC6B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1E959-E10E-4E12-9797-E828D24C6EE5}" type="datetimeFigureOut">
              <a:rPr lang="en-IN" smtClean="0"/>
              <a:t>19/03/2021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DE3CC-A95C-4013-8E8E-7F00DD3FAC6B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1E959-E10E-4E12-9797-E828D24C6EE5}" type="datetimeFigureOut">
              <a:rPr lang="en-IN" smtClean="0"/>
              <a:t>19/03/2021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DE3CC-A95C-4013-8E8E-7F00DD3FAC6B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1E959-E10E-4E12-9797-E828D24C6EE5}" type="datetimeFigureOut">
              <a:rPr lang="en-IN" smtClean="0"/>
              <a:t>19/03/2021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DE3CC-A95C-4013-8E8E-7F00DD3FAC6B}" type="slidenum">
              <a:rPr lang="en-IN" smtClean="0"/>
              <a:t>‹#›</a:t>
            </a:fld>
            <a:endParaRPr lang="en-IN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1E959-E10E-4E12-9797-E828D24C6EE5}" type="datetimeFigureOut">
              <a:rPr lang="en-IN" smtClean="0"/>
              <a:t>19/03/2021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DE3CC-A95C-4013-8E8E-7F00DD3FAC6B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1E959-E10E-4E12-9797-E828D24C6EE5}" type="datetimeFigureOut">
              <a:rPr lang="en-IN" smtClean="0"/>
              <a:t>19/03/2021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DE3CC-A95C-4013-8E8E-7F00DD3FAC6B}" type="slidenum">
              <a:rPr lang="en-IN" smtClean="0"/>
              <a:t>‹#›</a:t>
            </a:fld>
            <a:endParaRPr lang="en-IN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1E959-E10E-4E12-9797-E828D24C6EE5}" type="datetimeFigureOut">
              <a:rPr lang="en-IN" smtClean="0"/>
              <a:t>19/03/2021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DE3CC-A95C-4013-8E8E-7F00DD3FAC6B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1E959-E10E-4E12-9797-E828D24C6EE5}" type="datetimeFigureOut">
              <a:rPr lang="en-IN" smtClean="0"/>
              <a:t>19/03/2021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DE3CC-A95C-4013-8E8E-7F00DD3FAC6B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1E959-E10E-4E12-9797-E828D24C6EE5}" type="datetimeFigureOut">
              <a:rPr lang="en-IN" smtClean="0"/>
              <a:t>19/03/2021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DE3CC-A95C-4013-8E8E-7F00DD3FAC6B}" type="slidenum">
              <a:rPr lang="en-IN" smtClean="0"/>
              <a:t>‹#›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1E959-E10E-4E12-9797-E828D24C6EE5}" type="datetimeFigureOut">
              <a:rPr lang="en-IN" smtClean="0"/>
              <a:t>19/03/2021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DE3CC-A95C-4013-8E8E-7F00DD3FAC6B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7D1E959-E10E-4E12-9797-E828D24C6EE5}" type="datetimeFigureOut">
              <a:rPr lang="en-IN" smtClean="0"/>
              <a:t>19/03/2021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FDDE3CC-A95C-4013-8E8E-7F00DD3FAC6B}" type="slidenum">
              <a:rPr lang="en-IN" smtClean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hakehandwithlife.in/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shakehandwithlife.in/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hakehandwithlife.in/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hakehandwithlife.in/" TargetMode="Externa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18" Type="http://schemas.openxmlformats.org/officeDocument/2006/relationships/image" Target="../media/image3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17" Type="http://schemas.openxmlformats.org/officeDocument/2006/relationships/image" Target="../media/image30.png"/><Relationship Id="rId2" Type="http://schemas.openxmlformats.org/officeDocument/2006/relationships/image" Target="../media/image15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10" Type="http://schemas.openxmlformats.org/officeDocument/2006/relationships/image" Target="../media/image23.png"/><Relationship Id="rId19" Type="http://schemas.openxmlformats.org/officeDocument/2006/relationships/hyperlink" Target="http://www.shakehandwithlife.in/" TargetMode="External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hakehandwithlife.in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hakehandwithlife.in/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hakehandwithlife.in/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hakehandwithlife.in/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hakehandwithlife.in/" TargetMode="Externa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hakehandwithlife.in/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hakehandwithlife.in/" TargetMode="Externa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hakehandwithlife.in/" TargetMode="Externa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hakehandwithlife.in/" TargetMode="Externa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hakehandwithlife.in/" TargetMode="Externa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hakehandwithlife.in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hakehandwithlife.in/" TargetMode="External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hakehandwithlife.in/" TargetMode="External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hakehandwithlife.in/" TargetMode="External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hakehandwithlife.in/" TargetMode="External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hakehandwithlife.in/" TargetMode="External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hakehandwithlife.in/" TargetMode="External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hakehandwithlife.in/" TargetMode="Externa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hakehandwithlife.in/" TargetMode="External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hakehandwithlife.in/" TargetMode="Externa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9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3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hyperlink" Target="mailto:shakehandwithlife@gmail.com" TargetMode="External"/><Relationship Id="rId2" Type="http://schemas.openxmlformats.org/officeDocument/2006/relationships/hyperlink" Target="http://www.shakehandwithlife.i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hakehandwithlife.puzl.com/" TargetMode="Externa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b="1" dirty="0" smtClean="0"/>
              <a:t>Data  analysis &amp; interpretation</a:t>
            </a:r>
            <a:endParaRPr lang="en-IN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N" dirty="0" smtClean="0"/>
              <a:t>Business Research Methods – Unit III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222946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40768"/>
            <a:ext cx="8963889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795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Example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IN" dirty="0"/>
              <a:t>Correlation between two variables can be either a positive correlation, a negative correlation, or no correlation. Let's look at examples of each of these three types:</a:t>
            </a:r>
          </a:p>
          <a:p>
            <a:r>
              <a:rPr lang="en-IN" dirty="0"/>
              <a:t>Positive correlation: A positive correlation between two variables means both the variables move in the same direction. An increase in one variable leads to an increase in the other variable and vice versa.</a:t>
            </a:r>
            <a:br>
              <a:rPr lang="en-IN" dirty="0"/>
            </a:br>
            <a:r>
              <a:rPr lang="en-IN" dirty="0"/>
              <a:t>For example, spending more time on a treadmill burns more calories.</a:t>
            </a:r>
          </a:p>
          <a:p>
            <a:r>
              <a:rPr lang="en-IN" dirty="0"/>
              <a:t>Negative correlation: A negative correlation between two variables means that the variables move in opposite directions. An increase in one variable leads to a decrease in the other variable and vice versa.</a:t>
            </a:r>
            <a:br>
              <a:rPr lang="en-IN" dirty="0"/>
            </a:br>
            <a:r>
              <a:rPr lang="en-IN" dirty="0"/>
              <a:t>For example, increasing the speed of a vehicle decreases the time you take to reach your destination.</a:t>
            </a:r>
          </a:p>
          <a:p>
            <a:r>
              <a:rPr lang="en-IN" dirty="0"/>
              <a:t>Weak/Zero correlation: No correlation exists when one variable does not affect the other.</a:t>
            </a:r>
            <a:br>
              <a:rPr lang="en-IN" dirty="0"/>
            </a:br>
            <a:r>
              <a:rPr lang="en-IN" dirty="0"/>
              <a:t>For example, there is no correlation between the number of years of school a person has attended and the letters in his/her name.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0398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59374"/>
            <a:ext cx="8710282" cy="4100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795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Data interpretation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7494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Data </a:t>
            </a:r>
            <a:r>
              <a:rPr lang="en-IN" dirty="0" err="1" smtClean="0"/>
              <a:t>INterpretation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Process of drawing inferences from collected facts</a:t>
            </a:r>
          </a:p>
          <a:p>
            <a:r>
              <a:rPr lang="en-IN" dirty="0" smtClean="0"/>
              <a:t>Adds meaning and significance to conclusions available from collected data</a:t>
            </a:r>
          </a:p>
          <a:p>
            <a:r>
              <a:rPr lang="en-IN" dirty="0" smtClean="0"/>
              <a:t>Aim od Data Interpretation</a:t>
            </a:r>
          </a:p>
          <a:p>
            <a:r>
              <a:rPr lang="en-IN" dirty="0" smtClean="0"/>
              <a:t>To find out precisely the meaning of statistical conclusion arrived at </a:t>
            </a:r>
          </a:p>
          <a:p>
            <a:r>
              <a:rPr lang="en-IN" dirty="0" smtClean="0"/>
              <a:t>Helps in making recommendations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0817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990600"/>
          </a:xfrm>
        </p:spPr>
        <p:txBody>
          <a:bodyPr/>
          <a:lstStyle/>
          <a:p>
            <a:r>
              <a:rPr lang="en-IN" dirty="0" smtClean="0"/>
              <a:t>Essentials of Data Interpretation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064224"/>
          </a:xfrm>
        </p:spPr>
        <p:txBody>
          <a:bodyPr/>
          <a:lstStyle/>
          <a:p>
            <a:r>
              <a:rPr lang="en-IN" dirty="0" smtClean="0"/>
              <a:t>Consistent data</a:t>
            </a:r>
          </a:p>
          <a:p>
            <a:r>
              <a:rPr lang="en-IN" dirty="0" smtClean="0"/>
              <a:t>Reliable data</a:t>
            </a:r>
          </a:p>
          <a:p>
            <a:r>
              <a:rPr lang="en-IN" dirty="0" smtClean="0"/>
              <a:t>Accuracy</a:t>
            </a:r>
          </a:p>
          <a:p>
            <a:r>
              <a:rPr lang="en-IN" dirty="0" smtClean="0"/>
              <a:t>Avoid Biasness</a:t>
            </a:r>
          </a:p>
          <a:p>
            <a:r>
              <a:rPr lang="en-IN" dirty="0" smtClean="0"/>
              <a:t>Data should be homogeneous</a:t>
            </a:r>
          </a:p>
          <a:p>
            <a:r>
              <a:rPr lang="en-IN" dirty="0" smtClean="0"/>
              <a:t>Uniform data in terms of unit of measurement</a:t>
            </a:r>
          </a:p>
          <a:p>
            <a:r>
              <a:rPr lang="en-IN" dirty="0" smtClean="0"/>
              <a:t>Suitability</a:t>
            </a:r>
          </a:p>
          <a:p>
            <a:r>
              <a:rPr lang="en-IN" dirty="0" smtClean="0"/>
              <a:t>Adequacy of Data</a:t>
            </a:r>
          </a:p>
          <a:p>
            <a:r>
              <a:rPr lang="en-IN" dirty="0" smtClean="0"/>
              <a:t>Proper Generalisation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0996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 smtClean="0"/>
              <a:t>Importance of data processing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0990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8222907"/>
              </p:ext>
            </p:extLst>
          </p:nvPr>
        </p:nvGraphicFramePr>
        <p:xfrm>
          <a:off x="179512" y="548680"/>
          <a:ext cx="8856984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5214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4486042"/>
              </p:ext>
            </p:extLst>
          </p:nvPr>
        </p:nvGraphicFramePr>
        <p:xfrm>
          <a:off x="179512" y="620688"/>
          <a:ext cx="8856984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0425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Hypothesis testing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1098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 smtClean="0"/>
              <a:t>Data Analysis</a:t>
            </a:r>
            <a:endParaRPr lang="en-IN" b="1" dirty="0"/>
          </a:p>
        </p:txBody>
      </p:sp>
      <p:sp>
        <p:nvSpPr>
          <p:cNvPr id="4" name="object 4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8229600" cy="33085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marR="5080" indent="0">
              <a:lnSpc>
                <a:spcPct val="150000"/>
              </a:lnSpc>
              <a:spcBef>
                <a:spcPts val="100"/>
              </a:spcBef>
              <a:buNone/>
            </a:pPr>
            <a:r>
              <a:rPr sz="2000" i="1" spc="-85" dirty="0">
                <a:solidFill>
                  <a:srgbClr val="3F3F3F"/>
                </a:solidFill>
                <a:latin typeface="Verdana"/>
                <a:cs typeface="Verdana"/>
              </a:rPr>
              <a:t>Analysis </a:t>
            </a:r>
            <a:r>
              <a:rPr lang="en-IN" sz="2000" i="1" spc="-25" dirty="0" smtClean="0">
                <a:solidFill>
                  <a:srgbClr val="3F3F3F"/>
                </a:solidFill>
                <a:latin typeface="Verdana"/>
                <a:cs typeface="Verdana"/>
              </a:rPr>
              <a:t>of Data is the process of re-arranging the collected data in a systematic manner for interpretation purposes</a:t>
            </a:r>
          </a:p>
          <a:p>
            <a:pPr marL="12700" marR="5080">
              <a:lnSpc>
                <a:spcPct val="150000"/>
              </a:lnSpc>
              <a:spcBef>
                <a:spcPts val="100"/>
              </a:spcBef>
            </a:pPr>
            <a:endParaRPr lang="en-IN" sz="2000" i="1" spc="-25" dirty="0">
              <a:solidFill>
                <a:srgbClr val="3F3F3F"/>
              </a:solidFill>
              <a:latin typeface="Verdana"/>
              <a:cs typeface="Verdana"/>
            </a:endParaRPr>
          </a:p>
          <a:p>
            <a:pPr marL="0" marR="5080" indent="0">
              <a:lnSpc>
                <a:spcPct val="150000"/>
              </a:lnSpc>
              <a:spcBef>
                <a:spcPts val="100"/>
              </a:spcBef>
              <a:buNone/>
            </a:pPr>
            <a:r>
              <a:rPr lang="en-IN" sz="2000" b="1" i="1" spc="-25" dirty="0" smtClean="0">
                <a:solidFill>
                  <a:srgbClr val="3F3F3F"/>
                </a:solidFill>
                <a:latin typeface="Verdana"/>
                <a:cs typeface="Verdana"/>
              </a:rPr>
              <a:t>Characteristics :</a:t>
            </a:r>
          </a:p>
          <a:p>
            <a:pPr marL="12700" marR="5080">
              <a:lnSpc>
                <a:spcPct val="150000"/>
              </a:lnSpc>
              <a:spcBef>
                <a:spcPts val="100"/>
              </a:spcBef>
            </a:pPr>
            <a:r>
              <a:rPr lang="en-IN" sz="2000" i="1" spc="-25" dirty="0" smtClean="0">
                <a:solidFill>
                  <a:srgbClr val="3F3F3F"/>
                </a:solidFill>
                <a:latin typeface="Verdana"/>
                <a:cs typeface="Verdana"/>
              </a:rPr>
              <a:t>Process of in-depth evaluation of organised data</a:t>
            </a:r>
          </a:p>
          <a:p>
            <a:pPr marL="12700" marR="5080">
              <a:lnSpc>
                <a:spcPct val="150000"/>
              </a:lnSpc>
              <a:spcBef>
                <a:spcPts val="100"/>
              </a:spcBef>
            </a:pPr>
            <a:r>
              <a:rPr lang="en-IN" sz="2000" i="1" spc="-25" dirty="0" smtClean="0">
                <a:solidFill>
                  <a:srgbClr val="3F3F3F"/>
                </a:solidFill>
                <a:latin typeface="Verdana"/>
                <a:cs typeface="Verdana"/>
              </a:rPr>
              <a:t>Done after tabulation, prior to interpretation</a:t>
            </a:r>
          </a:p>
          <a:p>
            <a:pPr marL="12700" marR="5080">
              <a:lnSpc>
                <a:spcPct val="150000"/>
              </a:lnSpc>
              <a:spcBef>
                <a:spcPts val="100"/>
              </a:spcBef>
            </a:pPr>
            <a:r>
              <a:rPr lang="en-IN" sz="2000" i="1" spc="-25" dirty="0" smtClean="0">
                <a:solidFill>
                  <a:srgbClr val="3F3F3F"/>
                </a:solidFill>
                <a:latin typeface="Verdana"/>
                <a:cs typeface="Verdana"/>
              </a:rPr>
              <a:t>Re-arranging data in suitable manner</a:t>
            </a:r>
            <a:endParaRPr sz="2000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407430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44981" y="1016330"/>
            <a:ext cx="3870960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5" dirty="0" smtClean="0"/>
              <a:t>Hypothesis</a:t>
            </a:r>
            <a:r>
              <a:rPr sz="3200" spc="-5" dirty="0"/>
              <a:t>?</a:t>
            </a:r>
            <a:endParaRPr sz="3200" dirty="0"/>
          </a:p>
        </p:txBody>
      </p:sp>
      <p:sp>
        <p:nvSpPr>
          <p:cNvPr id="3" name="object 3"/>
          <p:cNvSpPr txBox="1"/>
          <p:nvPr/>
        </p:nvSpPr>
        <p:spPr>
          <a:xfrm>
            <a:off x="539552" y="1628800"/>
            <a:ext cx="7877320" cy="367023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133985" indent="-343535">
              <a:lnSpc>
                <a:spcPct val="150000"/>
              </a:lnSpc>
              <a:spcBef>
                <a:spcPts val="100"/>
              </a:spcBef>
              <a:tabLst>
                <a:tab pos="355600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Hypothesis </a:t>
            </a:r>
            <a:r>
              <a:rPr sz="1800" spc="10" dirty="0">
                <a:solidFill>
                  <a:srgbClr val="404040"/>
                </a:solidFill>
                <a:latin typeface="Gothic Uralic"/>
                <a:cs typeface="Gothic Uralic"/>
              </a:rPr>
              <a:t>is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a predictive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statement,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capable of  being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tested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by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scientific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methods,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that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relates an  independent variables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to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some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dependent 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variable.</a:t>
            </a:r>
            <a:endParaRPr sz="1800" dirty="0">
              <a:latin typeface="Gothic Uralic"/>
              <a:cs typeface="Gothic Uralic"/>
            </a:endParaRPr>
          </a:p>
          <a:p>
            <a:pPr marL="355600" marR="5080" indent="-343535">
              <a:lnSpc>
                <a:spcPct val="150000"/>
              </a:lnSpc>
              <a:spcBef>
                <a:spcPts val="994"/>
              </a:spcBef>
              <a:tabLst>
                <a:tab pos="355600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A hypothesis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states </a:t>
            </a:r>
            <a:r>
              <a:rPr sz="1800" spc="-15" dirty="0">
                <a:solidFill>
                  <a:srgbClr val="404040"/>
                </a:solidFill>
                <a:latin typeface="Gothic Uralic"/>
                <a:cs typeface="Gothic Uralic"/>
              </a:rPr>
              <a:t>what </a:t>
            </a:r>
            <a:r>
              <a:rPr sz="1800" spc="-20" dirty="0">
                <a:solidFill>
                  <a:srgbClr val="404040"/>
                </a:solidFill>
                <a:latin typeface="Gothic Uralic"/>
                <a:cs typeface="Gothic Uralic"/>
              </a:rPr>
              <a:t>we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are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looking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for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and </a:t>
            </a:r>
            <a:r>
              <a:rPr sz="1800" spc="10" dirty="0">
                <a:solidFill>
                  <a:srgbClr val="404040"/>
                </a:solidFill>
                <a:latin typeface="Gothic Uralic"/>
                <a:cs typeface="Gothic Uralic"/>
              </a:rPr>
              <a:t>it is 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a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proportion which can be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put to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a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test to 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determine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its</a:t>
            </a:r>
            <a:r>
              <a:rPr sz="1800" spc="15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validity</a:t>
            </a:r>
            <a:endParaRPr sz="1800" dirty="0">
              <a:latin typeface="Gothic Uralic"/>
              <a:cs typeface="Gothic Uralic"/>
            </a:endParaRPr>
          </a:p>
          <a:p>
            <a:pPr marL="12700">
              <a:lnSpc>
                <a:spcPct val="150000"/>
              </a:lnSpc>
              <a:spcBef>
                <a:spcPts val="1000"/>
              </a:spcBef>
            </a:pP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e.g.</a:t>
            </a:r>
            <a:endParaRPr sz="1800" dirty="0">
              <a:latin typeface="Gothic Uralic"/>
              <a:cs typeface="Gothic Uralic"/>
            </a:endParaRPr>
          </a:p>
          <a:p>
            <a:pPr marL="12700" marR="241300">
              <a:lnSpc>
                <a:spcPct val="150000"/>
              </a:lnSpc>
              <a:spcBef>
                <a:spcPts val="1010"/>
              </a:spcBef>
            </a:pP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Students </a:t>
            </a:r>
            <a:r>
              <a:rPr sz="1800" spc="-15" dirty="0">
                <a:solidFill>
                  <a:srgbClr val="404040"/>
                </a:solidFill>
                <a:latin typeface="Gothic Uralic"/>
                <a:cs typeface="Gothic Uralic"/>
              </a:rPr>
              <a:t>who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receive counseling will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show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a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greater  increase </a:t>
            </a:r>
            <a:r>
              <a:rPr sz="1800" spc="10" dirty="0">
                <a:solidFill>
                  <a:srgbClr val="404040"/>
                </a:solidFill>
                <a:latin typeface="Gothic Uralic"/>
                <a:cs typeface="Gothic Uralic"/>
              </a:rPr>
              <a:t>in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creativity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than students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not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receiving  counseling</a:t>
            </a:r>
            <a:endParaRPr sz="1800" dirty="0">
              <a:latin typeface="Gothic Uralic"/>
              <a:cs typeface="Gothic Uralic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964805" y="570992"/>
            <a:ext cx="22225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FFFFFF"/>
                </a:solidFill>
                <a:latin typeface="Gothic Uralic"/>
                <a:cs typeface="Gothic Uralic"/>
              </a:rPr>
              <a:t>3</a:t>
            </a:r>
            <a:endParaRPr sz="2800">
              <a:latin typeface="Gothic Uralic"/>
              <a:cs typeface="Gothic Uralic"/>
            </a:endParaRPr>
          </a:p>
        </p:txBody>
      </p:sp>
    </p:spTree>
    <p:extLst>
      <p:ext uri="{BB962C8B-B14F-4D97-AF65-F5344CB8AC3E}">
        <p14:creationId xmlns:p14="http://schemas.microsoft.com/office/powerpoint/2010/main" val="416581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13789" y="1785620"/>
            <a:ext cx="3921760" cy="2159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7474"/>
                </a:solidFill>
                <a:latin typeface="Times New Roman"/>
                <a:cs typeface="Times New Roman"/>
              </a:rPr>
              <a:t>A </a:t>
            </a:r>
            <a:r>
              <a:rPr sz="2400" b="1" spc="-5" dirty="0">
                <a:solidFill>
                  <a:srgbClr val="FF7474"/>
                </a:solidFill>
                <a:latin typeface="Times New Roman"/>
                <a:cs typeface="Times New Roman"/>
              </a:rPr>
              <a:t>hypothesis </a:t>
            </a:r>
            <a:r>
              <a:rPr sz="2400" b="1" dirty="0">
                <a:solidFill>
                  <a:srgbClr val="FF7474"/>
                </a:solidFill>
                <a:latin typeface="Times New Roman"/>
                <a:cs typeface="Times New Roman"/>
              </a:rPr>
              <a:t>is an</a:t>
            </a:r>
            <a:r>
              <a:rPr sz="2400" b="1" spc="-175" dirty="0">
                <a:solidFill>
                  <a:srgbClr val="FF7474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F7474"/>
                </a:solidFill>
                <a:latin typeface="Times New Roman"/>
                <a:cs typeface="Times New Roman"/>
              </a:rPr>
              <a:t>assumption  about the population  </a:t>
            </a:r>
            <a:r>
              <a:rPr sz="2400" b="1" spc="-25" dirty="0">
                <a:solidFill>
                  <a:srgbClr val="FF7474"/>
                </a:solidFill>
                <a:latin typeface="Times New Roman"/>
                <a:cs typeface="Times New Roman"/>
              </a:rPr>
              <a:t>parameter.</a:t>
            </a:r>
            <a:endParaRPr sz="2400">
              <a:latin typeface="Times New Roman"/>
              <a:cs typeface="Times New Roman"/>
            </a:endParaRPr>
          </a:p>
          <a:p>
            <a:pPr marL="12700" marR="118745">
              <a:lnSpc>
                <a:spcPct val="141700"/>
              </a:lnSpc>
            </a:pPr>
            <a:r>
              <a:rPr sz="2400" b="1" dirty="0">
                <a:solidFill>
                  <a:srgbClr val="BF0000"/>
                </a:solidFill>
                <a:latin typeface="Times New Roman"/>
                <a:cs typeface="Times New Roman"/>
              </a:rPr>
              <a:t>A </a:t>
            </a:r>
            <a:r>
              <a:rPr sz="2400" b="1" spc="-5" dirty="0">
                <a:solidFill>
                  <a:srgbClr val="BF0000"/>
                </a:solidFill>
                <a:latin typeface="Times New Roman"/>
                <a:cs typeface="Times New Roman"/>
              </a:rPr>
              <a:t>parameter </a:t>
            </a:r>
            <a:r>
              <a:rPr sz="2400" b="1" dirty="0">
                <a:solidFill>
                  <a:srgbClr val="BF0000"/>
                </a:solidFill>
                <a:latin typeface="Times New Roman"/>
                <a:cs typeface="Times New Roman"/>
              </a:rPr>
              <a:t>is</a:t>
            </a:r>
            <a:r>
              <a:rPr sz="2400" b="1" spc="-180" dirty="0">
                <a:solidFill>
                  <a:srgbClr val="BF00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BF0000"/>
                </a:solidFill>
                <a:latin typeface="Times New Roman"/>
                <a:cs typeface="Times New Roman"/>
              </a:rPr>
              <a:t>characteristic  </a:t>
            </a:r>
            <a:r>
              <a:rPr sz="2400" b="1" dirty="0">
                <a:solidFill>
                  <a:srgbClr val="BF0000"/>
                </a:solidFill>
                <a:latin typeface="Times New Roman"/>
                <a:cs typeface="Times New Roman"/>
              </a:rPr>
              <a:t>of </a:t>
            </a:r>
            <a:r>
              <a:rPr sz="2400" b="1" spc="-5" dirty="0">
                <a:solidFill>
                  <a:srgbClr val="BF0000"/>
                </a:solidFill>
                <a:latin typeface="Times New Roman"/>
                <a:cs typeface="Times New Roman"/>
              </a:rPr>
              <a:t>the population, </a:t>
            </a:r>
            <a:r>
              <a:rPr sz="2400" b="1" dirty="0">
                <a:solidFill>
                  <a:srgbClr val="BF0000"/>
                </a:solidFill>
                <a:latin typeface="Times New Roman"/>
                <a:cs typeface="Times New Roman"/>
              </a:rPr>
              <a:t>like</a:t>
            </a:r>
            <a:r>
              <a:rPr sz="2400" b="1" spc="-5" dirty="0">
                <a:solidFill>
                  <a:srgbClr val="B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BF0000"/>
                </a:solidFill>
                <a:latin typeface="Times New Roman"/>
                <a:cs typeface="Times New Roman"/>
              </a:rPr>
              <a:t>its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13789" y="3917950"/>
            <a:ext cx="3352800" cy="1579880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0"/>
              </a:spcBef>
            </a:pPr>
            <a:r>
              <a:rPr sz="2400" b="1" dirty="0">
                <a:solidFill>
                  <a:srgbClr val="BF0000"/>
                </a:solidFill>
                <a:latin typeface="Times New Roman"/>
                <a:cs typeface="Times New Roman"/>
              </a:rPr>
              <a:t>mean or</a:t>
            </a:r>
            <a:r>
              <a:rPr sz="2400" b="1" spc="-60" dirty="0">
                <a:solidFill>
                  <a:srgbClr val="BF00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BF0000"/>
                </a:solidFill>
                <a:latin typeface="Times New Roman"/>
                <a:cs typeface="Times New Roman"/>
              </a:rPr>
              <a:t>variance.</a:t>
            </a:r>
            <a:endParaRPr sz="2400">
              <a:latin typeface="Times New Roman"/>
              <a:cs typeface="Times New Roman"/>
            </a:endParaRPr>
          </a:p>
          <a:p>
            <a:pPr marL="12700" marR="5080">
              <a:lnSpc>
                <a:spcPct val="141700"/>
              </a:lnSpc>
              <a:tabLst>
                <a:tab pos="2833370" algn="l"/>
              </a:tabLst>
            </a:pPr>
            <a:r>
              <a:rPr sz="2400" b="1" spc="-5" dirty="0">
                <a:solidFill>
                  <a:srgbClr val="FFBF00"/>
                </a:solidFill>
                <a:latin typeface="Times New Roman"/>
                <a:cs typeface="Times New Roman"/>
              </a:rPr>
              <a:t>The</a:t>
            </a:r>
            <a:r>
              <a:rPr sz="2400" b="1" spc="-10" dirty="0">
                <a:solidFill>
                  <a:srgbClr val="FFBF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BF00"/>
                </a:solidFill>
                <a:latin typeface="Times New Roman"/>
                <a:cs typeface="Times New Roman"/>
              </a:rPr>
              <a:t>parameter</a:t>
            </a:r>
            <a:r>
              <a:rPr sz="2400" b="1" spc="-50" dirty="0">
                <a:solidFill>
                  <a:srgbClr val="FFBF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FBF00"/>
                </a:solidFill>
                <a:latin typeface="Times New Roman"/>
                <a:cs typeface="Times New Roman"/>
              </a:rPr>
              <a:t>must	</a:t>
            </a:r>
            <a:r>
              <a:rPr sz="2400" b="1" dirty="0">
                <a:solidFill>
                  <a:srgbClr val="FFBF00"/>
                </a:solidFill>
                <a:latin typeface="Times New Roman"/>
                <a:cs typeface="Times New Roman"/>
              </a:rPr>
              <a:t>be  </a:t>
            </a:r>
            <a:r>
              <a:rPr sz="2400" b="1" spc="-5" dirty="0">
                <a:solidFill>
                  <a:srgbClr val="FFBF00"/>
                </a:solidFill>
                <a:latin typeface="Times New Roman"/>
                <a:cs typeface="Times New Roman"/>
              </a:rPr>
              <a:t>identified </a:t>
            </a:r>
            <a:r>
              <a:rPr sz="2400" b="1" spc="-10" dirty="0">
                <a:solidFill>
                  <a:srgbClr val="FFBF00"/>
                </a:solidFill>
                <a:latin typeface="Times New Roman"/>
                <a:cs typeface="Times New Roman"/>
              </a:rPr>
              <a:t>before</a:t>
            </a:r>
            <a:r>
              <a:rPr sz="2400" b="1" spc="-25" dirty="0">
                <a:solidFill>
                  <a:srgbClr val="FFBF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BF00"/>
                </a:solidFill>
                <a:latin typeface="Times New Roman"/>
                <a:cs typeface="Times New Roman"/>
              </a:rPr>
              <a:t>analysis</a:t>
            </a:r>
            <a:r>
              <a:rPr sz="2400" b="1" dirty="0">
                <a:solidFill>
                  <a:srgbClr val="FFCCCC"/>
                </a:solidFill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253990" y="2007870"/>
            <a:ext cx="31242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Arial"/>
                <a:cs typeface="Arial"/>
              </a:rPr>
              <a:t>I </a:t>
            </a:r>
            <a:r>
              <a:rPr sz="1800" b="1" spc="-10" dirty="0">
                <a:latin typeface="Arial"/>
                <a:cs typeface="Arial"/>
              </a:rPr>
              <a:t>assume </a:t>
            </a:r>
            <a:r>
              <a:rPr sz="1800" b="1" dirty="0">
                <a:latin typeface="Arial"/>
                <a:cs typeface="Arial"/>
              </a:rPr>
              <a:t>the </a:t>
            </a:r>
            <a:r>
              <a:rPr sz="1800" b="1" spc="-15" dirty="0">
                <a:latin typeface="Arial"/>
                <a:cs typeface="Arial"/>
              </a:rPr>
              <a:t>average </a:t>
            </a:r>
            <a:r>
              <a:rPr sz="1800" b="1" spc="5" dirty="0">
                <a:latin typeface="Arial"/>
                <a:cs typeface="Arial"/>
              </a:rPr>
              <a:t>weight  </a:t>
            </a:r>
            <a:r>
              <a:rPr sz="1800" b="1" dirty="0">
                <a:latin typeface="Arial"/>
                <a:cs typeface="Arial"/>
              </a:rPr>
              <a:t>of this </a:t>
            </a:r>
            <a:r>
              <a:rPr sz="1800" b="1" spc="-10" dirty="0">
                <a:latin typeface="Arial"/>
                <a:cs typeface="Arial"/>
              </a:rPr>
              <a:t>class </a:t>
            </a:r>
            <a:r>
              <a:rPr sz="1800" b="1" dirty="0">
                <a:latin typeface="Arial"/>
                <a:cs typeface="Arial"/>
              </a:rPr>
              <a:t>is </a:t>
            </a:r>
            <a:r>
              <a:rPr sz="1800" b="1" spc="-10" dirty="0">
                <a:latin typeface="Arial"/>
                <a:cs typeface="Arial"/>
              </a:rPr>
              <a:t>58</a:t>
            </a:r>
            <a:r>
              <a:rPr sz="1800" b="1" spc="-3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kg!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181600" y="1905000"/>
            <a:ext cx="3581400" cy="1098550"/>
          </a:xfrm>
          <a:custGeom>
            <a:avLst/>
            <a:gdLst/>
            <a:ahLst/>
            <a:cxnLst/>
            <a:rect l="l" t="t" r="r" b="b"/>
            <a:pathLst>
              <a:path w="3581400" h="1098550">
                <a:moveTo>
                  <a:pt x="594360" y="0"/>
                </a:moveTo>
                <a:lnTo>
                  <a:pt x="525915" y="1340"/>
                </a:lnTo>
                <a:lnTo>
                  <a:pt x="458282" y="5223"/>
                </a:lnTo>
                <a:lnTo>
                  <a:pt x="392272" y="11440"/>
                </a:lnTo>
                <a:lnTo>
                  <a:pt x="328697" y="19783"/>
                </a:lnTo>
                <a:lnTo>
                  <a:pt x="268368" y="30044"/>
                </a:lnTo>
                <a:lnTo>
                  <a:pt x="212097" y="42015"/>
                </a:lnTo>
                <a:lnTo>
                  <a:pt x="160696" y="55488"/>
                </a:lnTo>
                <a:lnTo>
                  <a:pt x="114976" y="70255"/>
                </a:lnTo>
                <a:lnTo>
                  <a:pt x="75749" y="86107"/>
                </a:lnTo>
                <a:lnTo>
                  <a:pt x="20019" y="120236"/>
                </a:lnTo>
                <a:lnTo>
                  <a:pt x="0" y="156210"/>
                </a:lnTo>
                <a:lnTo>
                  <a:pt x="0" y="273050"/>
                </a:lnTo>
                <a:lnTo>
                  <a:pt x="0" y="391160"/>
                </a:lnTo>
                <a:lnTo>
                  <a:pt x="0" y="549910"/>
                </a:lnTo>
                <a:lnTo>
                  <a:pt x="0" y="668020"/>
                </a:lnTo>
                <a:lnTo>
                  <a:pt x="0" y="784860"/>
                </a:lnTo>
                <a:lnTo>
                  <a:pt x="5140" y="802973"/>
                </a:lnTo>
                <a:lnTo>
                  <a:pt x="43826" y="838232"/>
                </a:lnTo>
                <a:lnTo>
                  <a:pt x="114976" y="870814"/>
                </a:lnTo>
                <a:lnTo>
                  <a:pt x="160696" y="885581"/>
                </a:lnTo>
                <a:lnTo>
                  <a:pt x="212097" y="899054"/>
                </a:lnTo>
                <a:lnTo>
                  <a:pt x="268368" y="911025"/>
                </a:lnTo>
                <a:lnTo>
                  <a:pt x="328697" y="921286"/>
                </a:lnTo>
                <a:lnTo>
                  <a:pt x="392272" y="929629"/>
                </a:lnTo>
                <a:lnTo>
                  <a:pt x="458282" y="935846"/>
                </a:lnTo>
                <a:lnTo>
                  <a:pt x="525915" y="939729"/>
                </a:lnTo>
                <a:lnTo>
                  <a:pt x="594360" y="941070"/>
                </a:lnTo>
                <a:lnTo>
                  <a:pt x="808989" y="1098550"/>
                </a:lnTo>
                <a:lnTo>
                  <a:pt x="1487170" y="941070"/>
                </a:lnTo>
                <a:lnTo>
                  <a:pt x="2094229" y="941070"/>
                </a:lnTo>
                <a:lnTo>
                  <a:pt x="2540000" y="941070"/>
                </a:lnTo>
                <a:lnTo>
                  <a:pt x="2985770" y="941070"/>
                </a:lnTo>
                <a:lnTo>
                  <a:pt x="3054485" y="939729"/>
                </a:lnTo>
                <a:lnTo>
                  <a:pt x="3122348" y="935846"/>
                </a:lnTo>
                <a:lnTo>
                  <a:pt x="3188549" y="929629"/>
                </a:lnTo>
                <a:lnTo>
                  <a:pt x="3252281" y="921286"/>
                </a:lnTo>
                <a:lnTo>
                  <a:pt x="3312735" y="911025"/>
                </a:lnTo>
                <a:lnTo>
                  <a:pt x="3369104" y="899054"/>
                </a:lnTo>
                <a:lnTo>
                  <a:pt x="3420578" y="885581"/>
                </a:lnTo>
                <a:lnTo>
                  <a:pt x="3466351" y="870814"/>
                </a:lnTo>
                <a:lnTo>
                  <a:pt x="3505613" y="854962"/>
                </a:lnTo>
                <a:lnTo>
                  <a:pt x="3561375" y="820833"/>
                </a:lnTo>
                <a:lnTo>
                  <a:pt x="3581400" y="784860"/>
                </a:lnTo>
                <a:lnTo>
                  <a:pt x="3581400" y="668020"/>
                </a:lnTo>
                <a:lnTo>
                  <a:pt x="3581400" y="549910"/>
                </a:lnTo>
                <a:lnTo>
                  <a:pt x="3581400" y="391160"/>
                </a:lnTo>
                <a:lnTo>
                  <a:pt x="3581400" y="273050"/>
                </a:lnTo>
                <a:lnTo>
                  <a:pt x="3581400" y="156210"/>
                </a:lnTo>
                <a:lnTo>
                  <a:pt x="3576259" y="138096"/>
                </a:lnTo>
                <a:lnTo>
                  <a:pt x="3537558" y="102837"/>
                </a:lnTo>
                <a:lnTo>
                  <a:pt x="3466351" y="70255"/>
                </a:lnTo>
                <a:lnTo>
                  <a:pt x="3420578" y="55488"/>
                </a:lnTo>
                <a:lnTo>
                  <a:pt x="3369104" y="42015"/>
                </a:lnTo>
                <a:lnTo>
                  <a:pt x="3312735" y="30044"/>
                </a:lnTo>
                <a:lnTo>
                  <a:pt x="3252281" y="19783"/>
                </a:lnTo>
                <a:lnTo>
                  <a:pt x="3188549" y="11440"/>
                </a:lnTo>
                <a:lnTo>
                  <a:pt x="3122348" y="5223"/>
                </a:lnTo>
                <a:lnTo>
                  <a:pt x="3054485" y="1340"/>
                </a:lnTo>
                <a:lnTo>
                  <a:pt x="2985770" y="0"/>
                </a:lnTo>
                <a:lnTo>
                  <a:pt x="2540000" y="0"/>
                </a:lnTo>
                <a:lnTo>
                  <a:pt x="2094229" y="0"/>
                </a:lnTo>
                <a:lnTo>
                  <a:pt x="1487170" y="0"/>
                </a:lnTo>
                <a:lnTo>
                  <a:pt x="1040129" y="0"/>
                </a:lnTo>
                <a:lnTo>
                  <a:pt x="594360" y="0"/>
                </a:lnTo>
                <a:close/>
              </a:path>
              <a:path w="3581400" h="1098550">
                <a:moveTo>
                  <a:pt x="0" y="0"/>
                </a:moveTo>
                <a:lnTo>
                  <a:pt x="0" y="0"/>
                </a:lnTo>
              </a:path>
              <a:path w="3581400" h="1098550">
                <a:moveTo>
                  <a:pt x="3581400" y="941070"/>
                </a:moveTo>
                <a:lnTo>
                  <a:pt x="3581400" y="941070"/>
                </a:lnTo>
              </a:path>
            </a:pathLst>
          </a:custGeom>
          <a:ln w="12579">
            <a:solidFill>
              <a:srgbClr val="A9891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6836409" y="6229350"/>
            <a:ext cx="1490980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dirty="0">
                <a:solidFill>
                  <a:srgbClr val="CDCDCD"/>
                </a:solidFill>
                <a:latin typeface="Arial"/>
                <a:cs typeface="Arial"/>
              </a:rPr>
              <a:t>© </a:t>
            </a:r>
            <a:r>
              <a:rPr sz="1000" spc="-10" dirty="0">
                <a:solidFill>
                  <a:srgbClr val="CDCDCD"/>
                </a:solidFill>
                <a:latin typeface="Arial"/>
                <a:cs typeface="Arial"/>
              </a:rPr>
              <a:t>1984-1994 </a:t>
            </a:r>
            <a:r>
              <a:rPr sz="1000" spc="-5" dirty="0">
                <a:solidFill>
                  <a:srgbClr val="CDCDCD"/>
                </a:solidFill>
                <a:latin typeface="Arial"/>
                <a:cs typeface="Arial"/>
              </a:rPr>
              <a:t>T/Maker</a:t>
            </a:r>
            <a:r>
              <a:rPr sz="1000" spc="-40" dirty="0">
                <a:solidFill>
                  <a:srgbClr val="CDCDCD"/>
                </a:solidFill>
                <a:latin typeface="Arial"/>
                <a:cs typeface="Arial"/>
              </a:rPr>
              <a:t> </a:t>
            </a:r>
            <a:r>
              <a:rPr sz="1000" spc="-5" dirty="0">
                <a:solidFill>
                  <a:srgbClr val="CDCDCD"/>
                </a:solidFill>
                <a:latin typeface="Arial"/>
                <a:cs typeface="Arial"/>
              </a:rPr>
              <a:t>Co.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5734050" y="6257290"/>
            <a:ext cx="826769" cy="85090"/>
            <a:chOff x="5734050" y="6257290"/>
            <a:chExt cx="826769" cy="85090"/>
          </a:xfrm>
        </p:grpSpPr>
        <p:sp>
          <p:nvSpPr>
            <p:cNvPr id="8" name="object 8"/>
            <p:cNvSpPr/>
            <p:nvPr/>
          </p:nvSpPr>
          <p:spPr>
            <a:xfrm>
              <a:off x="5734050" y="6266180"/>
              <a:ext cx="826769" cy="76200"/>
            </a:xfrm>
            <a:custGeom>
              <a:avLst/>
              <a:gdLst/>
              <a:ahLst/>
              <a:cxnLst/>
              <a:rect l="l" t="t" r="r" b="b"/>
              <a:pathLst>
                <a:path w="826770" h="76200">
                  <a:moveTo>
                    <a:pt x="826770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66040" y="12700"/>
                  </a:lnTo>
                  <a:lnTo>
                    <a:pt x="66040" y="38100"/>
                  </a:lnTo>
                  <a:lnTo>
                    <a:pt x="201930" y="38100"/>
                  </a:lnTo>
                  <a:lnTo>
                    <a:pt x="201930" y="63500"/>
                  </a:lnTo>
                  <a:lnTo>
                    <a:pt x="359410" y="63500"/>
                  </a:lnTo>
                  <a:lnTo>
                    <a:pt x="359410" y="76200"/>
                  </a:lnTo>
                  <a:lnTo>
                    <a:pt x="492760" y="76200"/>
                  </a:lnTo>
                  <a:lnTo>
                    <a:pt x="492760" y="63500"/>
                  </a:lnTo>
                  <a:lnTo>
                    <a:pt x="760730" y="63500"/>
                  </a:lnTo>
                  <a:lnTo>
                    <a:pt x="760730" y="38100"/>
                  </a:lnTo>
                  <a:lnTo>
                    <a:pt x="805180" y="38100"/>
                  </a:lnTo>
                  <a:lnTo>
                    <a:pt x="805180" y="12700"/>
                  </a:lnTo>
                  <a:lnTo>
                    <a:pt x="826770" y="12700"/>
                  </a:lnTo>
                  <a:lnTo>
                    <a:pt x="82677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5800090" y="6257290"/>
              <a:ext cx="737870" cy="62230"/>
            </a:xfrm>
            <a:custGeom>
              <a:avLst/>
              <a:gdLst/>
              <a:ahLst/>
              <a:cxnLst/>
              <a:rect l="l" t="t" r="r" b="b"/>
              <a:pathLst>
                <a:path w="737870" h="62229">
                  <a:moveTo>
                    <a:pt x="737857" y="0"/>
                  </a:moveTo>
                  <a:lnTo>
                    <a:pt x="0" y="0"/>
                  </a:lnTo>
                  <a:lnTo>
                    <a:pt x="0" y="21590"/>
                  </a:lnTo>
                  <a:lnTo>
                    <a:pt x="134620" y="21590"/>
                  </a:lnTo>
                  <a:lnTo>
                    <a:pt x="134620" y="41910"/>
                  </a:lnTo>
                  <a:lnTo>
                    <a:pt x="290830" y="41910"/>
                  </a:lnTo>
                  <a:lnTo>
                    <a:pt x="290830" y="62230"/>
                  </a:lnTo>
                  <a:lnTo>
                    <a:pt x="424180" y="62230"/>
                  </a:lnTo>
                  <a:lnTo>
                    <a:pt x="424180" y="41910"/>
                  </a:lnTo>
                  <a:lnTo>
                    <a:pt x="690880" y="41910"/>
                  </a:lnTo>
                  <a:lnTo>
                    <a:pt x="690880" y="21590"/>
                  </a:lnTo>
                  <a:lnTo>
                    <a:pt x="737857" y="21590"/>
                  </a:lnTo>
                  <a:lnTo>
                    <a:pt x="737857" y="0"/>
                  </a:lnTo>
                  <a:close/>
                </a:path>
              </a:pathLst>
            </a:custGeom>
            <a:solidFill>
              <a:srgbClr val="0083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/>
          <p:nvPr/>
        </p:nvSpPr>
        <p:spPr>
          <a:xfrm>
            <a:off x="6156960" y="4328159"/>
            <a:ext cx="379730" cy="308610"/>
          </a:xfrm>
          <a:custGeom>
            <a:avLst/>
            <a:gdLst/>
            <a:ahLst/>
            <a:cxnLst/>
            <a:rect l="l" t="t" r="r" b="b"/>
            <a:pathLst>
              <a:path w="379729" h="308610">
                <a:moveTo>
                  <a:pt x="379730" y="163830"/>
                </a:moveTo>
                <a:lnTo>
                  <a:pt x="356870" y="163830"/>
                </a:lnTo>
                <a:lnTo>
                  <a:pt x="356870" y="144780"/>
                </a:lnTo>
                <a:lnTo>
                  <a:pt x="336550" y="144780"/>
                </a:lnTo>
                <a:lnTo>
                  <a:pt x="336550" y="123190"/>
                </a:lnTo>
                <a:lnTo>
                  <a:pt x="313690" y="123190"/>
                </a:lnTo>
                <a:lnTo>
                  <a:pt x="313690" y="101600"/>
                </a:lnTo>
                <a:lnTo>
                  <a:pt x="313690" y="81280"/>
                </a:lnTo>
                <a:lnTo>
                  <a:pt x="313690" y="60960"/>
                </a:lnTo>
                <a:lnTo>
                  <a:pt x="248920" y="60960"/>
                </a:lnTo>
                <a:lnTo>
                  <a:pt x="248920" y="40640"/>
                </a:lnTo>
                <a:lnTo>
                  <a:pt x="204470" y="40640"/>
                </a:lnTo>
                <a:lnTo>
                  <a:pt x="204470" y="19050"/>
                </a:lnTo>
                <a:lnTo>
                  <a:pt x="157480" y="19050"/>
                </a:lnTo>
                <a:lnTo>
                  <a:pt x="157480" y="0"/>
                </a:lnTo>
                <a:lnTo>
                  <a:pt x="0" y="0"/>
                </a:lnTo>
                <a:lnTo>
                  <a:pt x="0" y="19050"/>
                </a:lnTo>
                <a:lnTo>
                  <a:pt x="24130" y="19050"/>
                </a:lnTo>
                <a:lnTo>
                  <a:pt x="24130" y="40640"/>
                </a:lnTo>
                <a:lnTo>
                  <a:pt x="46990" y="40640"/>
                </a:lnTo>
                <a:lnTo>
                  <a:pt x="46990" y="60960"/>
                </a:lnTo>
                <a:lnTo>
                  <a:pt x="67310" y="60960"/>
                </a:lnTo>
                <a:lnTo>
                  <a:pt x="67310" y="81280"/>
                </a:lnTo>
                <a:lnTo>
                  <a:pt x="91440" y="81280"/>
                </a:lnTo>
                <a:lnTo>
                  <a:pt x="91440" y="101600"/>
                </a:lnTo>
                <a:lnTo>
                  <a:pt x="113030" y="101600"/>
                </a:lnTo>
                <a:lnTo>
                  <a:pt x="113030" y="123190"/>
                </a:lnTo>
                <a:lnTo>
                  <a:pt x="113030" y="144780"/>
                </a:lnTo>
                <a:lnTo>
                  <a:pt x="134620" y="144780"/>
                </a:lnTo>
                <a:lnTo>
                  <a:pt x="134620" y="163830"/>
                </a:lnTo>
                <a:lnTo>
                  <a:pt x="157480" y="163830"/>
                </a:lnTo>
                <a:lnTo>
                  <a:pt x="157480" y="186690"/>
                </a:lnTo>
                <a:lnTo>
                  <a:pt x="180340" y="186690"/>
                </a:lnTo>
                <a:lnTo>
                  <a:pt x="180340" y="207010"/>
                </a:lnTo>
                <a:lnTo>
                  <a:pt x="204470" y="207010"/>
                </a:lnTo>
                <a:lnTo>
                  <a:pt x="204470" y="226060"/>
                </a:lnTo>
                <a:lnTo>
                  <a:pt x="224790" y="226060"/>
                </a:lnTo>
                <a:lnTo>
                  <a:pt x="224790" y="247650"/>
                </a:lnTo>
                <a:lnTo>
                  <a:pt x="248920" y="247650"/>
                </a:lnTo>
                <a:lnTo>
                  <a:pt x="248920" y="266700"/>
                </a:lnTo>
                <a:lnTo>
                  <a:pt x="270510" y="266700"/>
                </a:lnTo>
                <a:lnTo>
                  <a:pt x="270510" y="247650"/>
                </a:lnTo>
                <a:lnTo>
                  <a:pt x="270510" y="226060"/>
                </a:lnTo>
                <a:lnTo>
                  <a:pt x="270510" y="207010"/>
                </a:lnTo>
                <a:lnTo>
                  <a:pt x="290830" y="207010"/>
                </a:lnTo>
                <a:lnTo>
                  <a:pt x="290830" y="226060"/>
                </a:lnTo>
                <a:lnTo>
                  <a:pt x="290830" y="266700"/>
                </a:lnTo>
                <a:lnTo>
                  <a:pt x="290830" y="308610"/>
                </a:lnTo>
                <a:lnTo>
                  <a:pt x="313690" y="308610"/>
                </a:lnTo>
                <a:lnTo>
                  <a:pt x="313690" y="266700"/>
                </a:lnTo>
                <a:lnTo>
                  <a:pt x="336550" y="266700"/>
                </a:lnTo>
                <a:lnTo>
                  <a:pt x="336550" y="226060"/>
                </a:lnTo>
                <a:lnTo>
                  <a:pt x="356870" y="226060"/>
                </a:lnTo>
                <a:lnTo>
                  <a:pt x="356870" y="207010"/>
                </a:lnTo>
                <a:lnTo>
                  <a:pt x="379730" y="207010"/>
                </a:lnTo>
                <a:lnTo>
                  <a:pt x="379730" y="186690"/>
                </a:lnTo>
                <a:lnTo>
                  <a:pt x="379730" y="16383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676390" y="4288789"/>
            <a:ext cx="421640" cy="347980"/>
          </a:xfrm>
          <a:custGeom>
            <a:avLst/>
            <a:gdLst/>
            <a:ahLst/>
            <a:cxnLst/>
            <a:rect l="l" t="t" r="r" b="b"/>
            <a:pathLst>
              <a:path w="421640" h="347979">
                <a:moveTo>
                  <a:pt x="421640" y="0"/>
                </a:moveTo>
                <a:lnTo>
                  <a:pt x="398780" y="0"/>
                </a:lnTo>
                <a:lnTo>
                  <a:pt x="398780" y="21590"/>
                </a:lnTo>
                <a:lnTo>
                  <a:pt x="378460" y="21590"/>
                </a:lnTo>
                <a:lnTo>
                  <a:pt x="378460" y="40640"/>
                </a:lnTo>
                <a:lnTo>
                  <a:pt x="331470" y="40640"/>
                </a:lnTo>
                <a:lnTo>
                  <a:pt x="331470" y="60960"/>
                </a:lnTo>
                <a:lnTo>
                  <a:pt x="289560" y="60960"/>
                </a:lnTo>
                <a:lnTo>
                  <a:pt x="289560" y="81280"/>
                </a:lnTo>
                <a:lnTo>
                  <a:pt x="109220" y="81280"/>
                </a:lnTo>
                <a:lnTo>
                  <a:pt x="109220" y="100330"/>
                </a:lnTo>
                <a:lnTo>
                  <a:pt x="109220" y="143510"/>
                </a:lnTo>
                <a:lnTo>
                  <a:pt x="132080" y="143510"/>
                </a:lnTo>
                <a:lnTo>
                  <a:pt x="132080" y="162560"/>
                </a:lnTo>
                <a:lnTo>
                  <a:pt x="132080" y="184150"/>
                </a:lnTo>
                <a:lnTo>
                  <a:pt x="132080" y="203200"/>
                </a:lnTo>
                <a:lnTo>
                  <a:pt x="109220" y="203200"/>
                </a:lnTo>
                <a:lnTo>
                  <a:pt x="109220" y="184150"/>
                </a:lnTo>
                <a:lnTo>
                  <a:pt x="109220" y="162560"/>
                </a:lnTo>
                <a:lnTo>
                  <a:pt x="88900" y="162560"/>
                </a:lnTo>
                <a:lnTo>
                  <a:pt x="88900" y="143510"/>
                </a:lnTo>
                <a:lnTo>
                  <a:pt x="64770" y="143510"/>
                </a:lnTo>
                <a:lnTo>
                  <a:pt x="64770" y="162560"/>
                </a:lnTo>
                <a:lnTo>
                  <a:pt x="43180" y="162560"/>
                </a:lnTo>
                <a:lnTo>
                  <a:pt x="43180" y="184150"/>
                </a:lnTo>
                <a:lnTo>
                  <a:pt x="21590" y="184150"/>
                </a:lnTo>
                <a:lnTo>
                  <a:pt x="21590" y="203200"/>
                </a:lnTo>
                <a:lnTo>
                  <a:pt x="0" y="203200"/>
                </a:lnTo>
                <a:lnTo>
                  <a:pt x="0" y="226060"/>
                </a:lnTo>
                <a:lnTo>
                  <a:pt x="0" y="246380"/>
                </a:lnTo>
                <a:lnTo>
                  <a:pt x="43180" y="246380"/>
                </a:lnTo>
                <a:lnTo>
                  <a:pt x="43180" y="265430"/>
                </a:lnTo>
                <a:lnTo>
                  <a:pt x="64770" y="265430"/>
                </a:lnTo>
                <a:lnTo>
                  <a:pt x="64770" y="288290"/>
                </a:lnTo>
                <a:lnTo>
                  <a:pt x="88900" y="288290"/>
                </a:lnTo>
                <a:lnTo>
                  <a:pt x="88900" y="326390"/>
                </a:lnTo>
                <a:lnTo>
                  <a:pt x="109220" y="326390"/>
                </a:lnTo>
                <a:lnTo>
                  <a:pt x="109220" y="347980"/>
                </a:lnTo>
                <a:lnTo>
                  <a:pt x="156210" y="347980"/>
                </a:lnTo>
                <a:lnTo>
                  <a:pt x="156210" y="326390"/>
                </a:lnTo>
                <a:lnTo>
                  <a:pt x="176530" y="326390"/>
                </a:lnTo>
                <a:lnTo>
                  <a:pt x="176530" y="288290"/>
                </a:lnTo>
                <a:lnTo>
                  <a:pt x="198120" y="288290"/>
                </a:lnTo>
                <a:lnTo>
                  <a:pt x="198120" y="265430"/>
                </a:lnTo>
                <a:lnTo>
                  <a:pt x="222250" y="265430"/>
                </a:lnTo>
                <a:lnTo>
                  <a:pt x="222250" y="246380"/>
                </a:lnTo>
                <a:lnTo>
                  <a:pt x="245110" y="246380"/>
                </a:lnTo>
                <a:lnTo>
                  <a:pt x="245110" y="226060"/>
                </a:lnTo>
                <a:lnTo>
                  <a:pt x="266700" y="226060"/>
                </a:lnTo>
                <a:lnTo>
                  <a:pt x="266700" y="203200"/>
                </a:lnTo>
                <a:lnTo>
                  <a:pt x="289560" y="203200"/>
                </a:lnTo>
                <a:lnTo>
                  <a:pt x="289560" y="184150"/>
                </a:lnTo>
                <a:lnTo>
                  <a:pt x="311150" y="184150"/>
                </a:lnTo>
                <a:lnTo>
                  <a:pt x="311150" y="162560"/>
                </a:lnTo>
                <a:lnTo>
                  <a:pt x="331470" y="162560"/>
                </a:lnTo>
                <a:lnTo>
                  <a:pt x="331470" y="143510"/>
                </a:lnTo>
                <a:lnTo>
                  <a:pt x="354330" y="143510"/>
                </a:lnTo>
                <a:lnTo>
                  <a:pt x="354330" y="100330"/>
                </a:lnTo>
                <a:lnTo>
                  <a:pt x="378460" y="100330"/>
                </a:lnTo>
                <a:lnTo>
                  <a:pt x="378460" y="81280"/>
                </a:lnTo>
                <a:lnTo>
                  <a:pt x="398780" y="81280"/>
                </a:lnTo>
                <a:lnTo>
                  <a:pt x="398780" y="60960"/>
                </a:lnTo>
                <a:lnTo>
                  <a:pt x="398780" y="40640"/>
                </a:lnTo>
                <a:lnTo>
                  <a:pt x="421640" y="40640"/>
                </a:lnTo>
                <a:lnTo>
                  <a:pt x="421640" y="21590"/>
                </a:lnTo>
                <a:lnTo>
                  <a:pt x="42164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2" name="object 12"/>
          <p:cNvGrpSpPr/>
          <p:nvPr/>
        </p:nvGrpSpPr>
        <p:grpSpPr>
          <a:xfrm>
            <a:off x="4953000" y="2937510"/>
            <a:ext cx="3422650" cy="3328670"/>
            <a:chOff x="4953000" y="2937510"/>
            <a:chExt cx="3422650" cy="3328670"/>
          </a:xfrm>
        </p:grpSpPr>
        <p:sp>
          <p:nvSpPr>
            <p:cNvPr id="13" name="object 13"/>
            <p:cNvSpPr/>
            <p:nvPr/>
          </p:nvSpPr>
          <p:spPr>
            <a:xfrm>
              <a:off x="5151120" y="2937509"/>
              <a:ext cx="3224530" cy="3328670"/>
            </a:xfrm>
            <a:custGeom>
              <a:avLst/>
              <a:gdLst/>
              <a:ahLst/>
              <a:cxnLst/>
              <a:rect l="l" t="t" r="r" b="b"/>
              <a:pathLst>
                <a:path w="3224529" h="3328670">
                  <a:moveTo>
                    <a:pt x="1344930" y="40640"/>
                  </a:moveTo>
                  <a:lnTo>
                    <a:pt x="1322070" y="40640"/>
                  </a:lnTo>
                  <a:lnTo>
                    <a:pt x="1322070" y="58420"/>
                  </a:lnTo>
                  <a:lnTo>
                    <a:pt x="1344930" y="58420"/>
                  </a:lnTo>
                  <a:lnTo>
                    <a:pt x="1344930" y="40640"/>
                  </a:lnTo>
                  <a:close/>
                </a:path>
                <a:path w="3224529" h="3328670">
                  <a:moveTo>
                    <a:pt x="1385570" y="21590"/>
                  </a:moveTo>
                  <a:lnTo>
                    <a:pt x="1344930" y="21590"/>
                  </a:lnTo>
                  <a:lnTo>
                    <a:pt x="1344930" y="40640"/>
                  </a:lnTo>
                  <a:lnTo>
                    <a:pt x="1385570" y="40640"/>
                  </a:lnTo>
                  <a:lnTo>
                    <a:pt x="1385570" y="21590"/>
                  </a:lnTo>
                  <a:close/>
                </a:path>
                <a:path w="3224529" h="3328670">
                  <a:moveTo>
                    <a:pt x="1498600" y="0"/>
                  </a:moveTo>
                  <a:lnTo>
                    <a:pt x="1389380" y="0"/>
                  </a:lnTo>
                  <a:lnTo>
                    <a:pt x="1389380" y="16510"/>
                  </a:lnTo>
                  <a:lnTo>
                    <a:pt x="1498600" y="16510"/>
                  </a:lnTo>
                  <a:lnTo>
                    <a:pt x="1498600" y="0"/>
                  </a:lnTo>
                  <a:close/>
                </a:path>
                <a:path w="3224529" h="3328670">
                  <a:moveTo>
                    <a:pt x="3224530" y="2376170"/>
                  </a:moveTo>
                  <a:lnTo>
                    <a:pt x="1610360" y="2376170"/>
                  </a:lnTo>
                  <a:lnTo>
                    <a:pt x="1610360" y="2821940"/>
                  </a:lnTo>
                  <a:lnTo>
                    <a:pt x="1610360" y="2833370"/>
                  </a:lnTo>
                  <a:lnTo>
                    <a:pt x="1610360" y="2865120"/>
                  </a:lnTo>
                  <a:lnTo>
                    <a:pt x="1610360" y="2871470"/>
                  </a:lnTo>
                  <a:lnTo>
                    <a:pt x="1610360" y="2926080"/>
                  </a:lnTo>
                  <a:lnTo>
                    <a:pt x="1587500" y="2926080"/>
                  </a:lnTo>
                  <a:lnTo>
                    <a:pt x="1587500" y="3051810"/>
                  </a:lnTo>
                  <a:lnTo>
                    <a:pt x="1587500" y="3061970"/>
                  </a:lnTo>
                  <a:lnTo>
                    <a:pt x="1587500" y="3100070"/>
                  </a:lnTo>
                  <a:lnTo>
                    <a:pt x="1587500" y="3112770"/>
                  </a:lnTo>
                  <a:lnTo>
                    <a:pt x="1478280" y="3112770"/>
                  </a:lnTo>
                  <a:lnTo>
                    <a:pt x="1478280" y="3100070"/>
                  </a:lnTo>
                  <a:lnTo>
                    <a:pt x="1478280" y="3061970"/>
                  </a:lnTo>
                  <a:lnTo>
                    <a:pt x="1478280" y="3051810"/>
                  </a:lnTo>
                  <a:lnTo>
                    <a:pt x="1587500" y="3051810"/>
                  </a:lnTo>
                  <a:lnTo>
                    <a:pt x="1587500" y="2926080"/>
                  </a:lnTo>
                  <a:lnTo>
                    <a:pt x="1478280" y="2926080"/>
                  </a:lnTo>
                  <a:lnTo>
                    <a:pt x="1478280" y="2871470"/>
                  </a:lnTo>
                  <a:lnTo>
                    <a:pt x="1478280" y="2865120"/>
                  </a:lnTo>
                  <a:lnTo>
                    <a:pt x="1478280" y="2833370"/>
                  </a:lnTo>
                  <a:lnTo>
                    <a:pt x="1478280" y="2821940"/>
                  </a:lnTo>
                  <a:lnTo>
                    <a:pt x="1610360" y="2821940"/>
                  </a:lnTo>
                  <a:lnTo>
                    <a:pt x="1610360" y="2376170"/>
                  </a:lnTo>
                  <a:lnTo>
                    <a:pt x="1543050" y="2376170"/>
                  </a:lnTo>
                  <a:lnTo>
                    <a:pt x="1543050" y="2503170"/>
                  </a:lnTo>
                  <a:lnTo>
                    <a:pt x="1543050" y="2515870"/>
                  </a:lnTo>
                  <a:lnTo>
                    <a:pt x="1543050" y="2541270"/>
                  </a:lnTo>
                  <a:lnTo>
                    <a:pt x="1543050" y="2553970"/>
                  </a:lnTo>
                  <a:lnTo>
                    <a:pt x="1388110" y="2553970"/>
                  </a:lnTo>
                  <a:lnTo>
                    <a:pt x="1388110" y="2541270"/>
                  </a:lnTo>
                  <a:lnTo>
                    <a:pt x="1388110" y="2515870"/>
                  </a:lnTo>
                  <a:lnTo>
                    <a:pt x="1388110" y="2503170"/>
                  </a:lnTo>
                  <a:lnTo>
                    <a:pt x="1543050" y="2503170"/>
                  </a:lnTo>
                  <a:lnTo>
                    <a:pt x="1543050" y="2376170"/>
                  </a:lnTo>
                  <a:lnTo>
                    <a:pt x="0" y="2376170"/>
                  </a:lnTo>
                  <a:lnTo>
                    <a:pt x="0" y="2388870"/>
                  </a:lnTo>
                  <a:lnTo>
                    <a:pt x="24130" y="2388870"/>
                  </a:lnTo>
                  <a:lnTo>
                    <a:pt x="24130" y="2414270"/>
                  </a:lnTo>
                  <a:lnTo>
                    <a:pt x="45720" y="2414270"/>
                  </a:lnTo>
                  <a:lnTo>
                    <a:pt x="45720" y="2439670"/>
                  </a:lnTo>
                  <a:lnTo>
                    <a:pt x="68580" y="2439670"/>
                  </a:lnTo>
                  <a:lnTo>
                    <a:pt x="68580" y="2452370"/>
                  </a:lnTo>
                  <a:lnTo>
                    <a:pt x="92710" y="2452370"/>
                  </a:lnTo>
                  <a:lnTo>
                    <a:pt x="92710" y="2477770"/>
                  </a:lnTo>
                  <a:lnTo>
                    <a:pt x="134620" y="2477770"/>
                  </a:lnTo>
                  <a:lnTo>
                    <a:pt x="134620" y="2490470"/>
                  </a:lnTo>
                  <a:lnTo>
                    <a:pt x="134620" y="2503170"/>
                  </a:lnTo>
                  <a:lnTo>
                    <a:pt x="157480" y="2503170"/>
                  </a:lnTo>
                  <a:lnTo>
                    <a:pt x="157480" y="2515870"/>
                  </a:lnTo>
                  <a:lnTo>
                    <a:pt x="201930" y="2515870"/>
                  </a:lnTo>
                  <a:lnTo>
                    <a:pt x="201930" y="2541270"/>
                  </a:lnTo>
                  <a:lnTo>
                    <a:pt x="247650" y="2541270"/>
                  </a:lnTo>
                  <a:lnTo>
                    <a:pt x="247650" y="2553970"/>
                  </a:lnTo>
                  <a:lnTo>
                    <a:pt x="292100" y="2553970"/>
                  </a:lnTo>
                  <a:lnTo>
                    <a:pt x="292100" y="2574290"/>
                  </a:lnTo>
                  <a:lnTo>
                    <a:pt x="292100" y="2579370"/>
                  </a:lnTo>
                  <a:lnTo>
                    <a:pt x="335280" y="2579370"/>
                  </a:lnTo>
                  <a:lnTo>
                    <a:pt x="335280" y="2604770"/>
                  </a:lnTo>
                  <a:lnTo>
                    <a:pt x="381000" y="2604770"/>
                  </a:lnTo>
                  <a:lnTo>
                    <a:pt x="381000" y="2617470"/>
                  </a:lnTo>
                  <a:lnTo>
                    <a:pt x="359410" y="2617470"/>
                  </a:lnTo>
                  <a:lnTo>
                    <a:pt x="359410" y="2642870"/>
                  </a:lnTo>
                  <a:lnTo>
                    <a:pt x="335280" y="2642870"/>
                  </a:lnTo>
                  <a:lnTo>
                    <a:pt x="335280" y="2668270"/>
                  </a:lnTo>
                  <a:lnTo>
                    <a:pt x="312420" y="2668270"/>
                  </a:lnTo>
                  <a:lnTo>
                    <a:pt x="312420" y="2680970"/>
                  </a:lnTo>
                  <a:lnTo>
                    <a:pt x="292100" y="2680970"/>
                  </a:lnTo>
                  <a:lnTo>
                    <a:pt x="292100" y="2731770"/>
                  </a:lnTo>
                  <a:lnTo>
                    <a:pt x="269240" y="2731770"/>
                  </a:lnTo>
                  <a:lnTo>
                    <a:pt x="269240" y="2760980"/>
                  </a:lnTo>
                  <a:lnTo>
                    <a:pt x="269240" y="2769870"/>
                  </a:lnTo>
                  <a:lnTo>
                    <a:pt x="1431277" y="2769870"/>
                  </a:lnTo>
                  <a:lnTo>
                    <a:pt x="1431277" y="2782570"/>
                  </a:lnTo>
                  <a:lnTo>
                    <a:pt x="267970" y="2782570"/>
                  </a:lnTo>
                  <a:lnTo>
                    <a:pt x="267970" y="2769870"/>
                  </a:lnTo>
                  <a:lnTo>
                    <a:pt x="247650" y="2769870"/>
                  </a:lnTo>
                  <a:lnTo>
                    <a:pt x="247650" y="2782570"/>
                  </a:lnTo>
                  <a:lnTo>
                    <a:pt x="247650" y="2821940"/>
                  </a:lnTo>
                  <a:lnTo>
                    <a:pt x="247650" y="2833370"/>
                  </a:lnTo>
                  <a:lnTo>
                    <a:pt x="223520" y="2833370"/>
                  </a:lnTo>
                  <a:lnTo>
                    <a:pt x="223520" y="2865120"/>
                  </a:lnTo>
                  <a:lnTo>
                    <a:pt x="223520" y="2871470"/>
                  </a:lnTo>
                  <a:lnTo>
                    <a:pt x="1452880" y="2871470"/>
                  </a:lnTo>
                  <a:lnTo>
                    <a:pt x="1452880" y="2926080"/>
                  </a:lnTo>
                  <a:lnTo>
                    <a:pt x="1452880" y="2934970"/>
                  </a:lnTo>
                  <a:lnTo>
                    <a:pt x="1452880" y="2967990"/>
                  </a:lnTo>
                  <a:lnTo>
                    <a:pt x="223520" y="2967990"/>
                  </a:lnTo>
                  <a:lnTo>
                    <a:pt x="223520" y="2871470"/>
                  </a:lnTo>
                  <a:lnTo>
                    <a:pt x="201930" y="2871470"/>
                  </a:lnTo>
                  <a:lnTo>
                    <a:pt x="201930" y="2967990"/>
                  </a:lnTo>
                  <a:lnTo>
                    <a:pt x="201930" y="2973070"/>
                  </a:lnTo>
                  <a:lnTo>
                    <a:pt x="180340" y="2973070"/>
                  </a:lnTo>
                  <a:lnTo>
                    <a:pt x="180340" y="3051810"/>
                  </a:lnTo>
                  <a:lnTo>
                    <a:pt x="180340" y="3061970"/>
                  </a:lnTo>
                  <a:lnTo>
                    <a:pt x="201930" y="3061970"/>
                  </a:lnTo>
                  <a:lnTo>
                    <a:pt x="201930" y="3100070"/>
                  </a:lnTo>
                  <a:lnTo>
                    <a:pt x="223520" y="3100070"/>
                  </a:lnTo>
                  <a:lnTo>
                    <a:pt x="223520" y="3112770"/>
                  </a:lnTo>
                  <a:lnTo>
                    <a:pt x="223520" y="3125470"/>
                  </a:lnTo>
                  <a:lnTo>
                    <a:pt x="247650" y="3125470"/>
                  </a:lnTo>
                  <a:lnTo>
                    <a:pt x="247650" y="3138170"/>
                  </a:lnTo>
                  <a:lnTo>
                    <a:pt x="269240" y="3138170"/>
                  </a:lnTo>
                  <a:lnTo>
                    <a:pt x="269240" y="3163570"/>
                  </a:lnTo>
                  <a:lnTo>
                    <a:pt x="312420" y="3163570"/>
                  </a:lnTo>
                  <a:lnTo>
                    <a:pt x="312420" y="3176270"/>
                  </a:lnTo>
                  <a:lnTo>
                    <a:pt x="335280" y="3176270"/>
                  </a:lnTo>
                  <a:lnTo>
                    <a:pt x="335280" y="3201670"/>
                  </a:lnTo>
                  <a:lnTo>
                    <a:pt x="359410" y="3201670"/>
                  </a:lnTo>
                  <a:lnTo>
                    <a:pt x="359410" y="3227070"/>
                  </a:lnTo>
                  <a:lnTo>
                    <a:pt x="405130" y="3227070"/>
                  </a:lnTo>
                  <a:lnTo>
                    <a:pt x="405130" y="3239770"/>
                  </a:lnTo>
                  <a:lnTo>
                    <a:pt x="427990" y="3239770"/>
                  </a:lnTo>
                  <a:lnTo>
                    <a:pt x="427990" y="3265170"/>
                  </a:lnTo>
                  <a:lnTo>
                    <a:pt x="448310" y="3265170"/>
                  </a:lnTo>
                  <a:lnTo>
                    <a:pt x="448310" y="3290570"/>
                  </a:lnTo>
                  <a:lnTo>
                    <a:pt x="492760" y="3290570"/>
                  </a:lnTo>
                  <a:lnTo>
                    <a:pt x="492760" y="3303270"/>
                  </a:lnTo>
                  <a:lnTo>
                    <a:pt x="538480" y="3303270"/>
                  </a:lnTo>
                  <a:lnTo>
                    <a:pt x="538480" y="3328670"/>
                  </a:lnTo>
                  <a:lnTo>
                    <a:pt x="1432560" y="3328670"/>
                  </a:lnTo>
                  <a:lnTo>
                    <a:pt x="1432560" y="3303270"/>
                  </a:lnTo>
                  <a:lnTo>
                    <a:pt x="1432560" y="3290570"/>
                  </a:lnTo>
                  <a:lnTo>
                    <a:pt x="1454150" y="3290570"/>
                  </a:lnTo>
                  <a:lnTo>
                    <a:pt x="1454150" y="3265170"/>
                  </a:lnTo>
                  <a:lnTo>
                    <a:pt x="1454150" y="3239770"/>
                  </a:lnTo>
                  <a:lnTo>
                    <a:pt x="1454150" y="3227070"/>
                  </a:lnTo>
                  <a:lnTo>
                    <a:pt x="1454150" y="3201670"/>
                  </a:lnTo>
                  <a:lnTo>
                    <a:pt x="1454150" y="3176270"/>
                  </a:lnTo>
                  <a:lnTo>
                    <a:pt x="1524000" y="3176270"/>
                  </a:lnTo>
                  <a:lnTo>
                    <a:pt x="1524000" y="3201670"/>
                  </a:lnTo>
                  <a:lnTo>
                    <a:pt x="1567180" y="3201670"/>
                  </a:lnTo>
                  <a:lnTo>
                    <a:pt x="1567180" y="3227070"/>
                  </a:lnTo>
                  <a:lnTo>
                    <a:pt x="1567180" y="3239770"/>
                  </a:lnTo>
                  <a:lnTo>
                    <a:pt x="1590040" y="3239770"/>
                  </a:lnTo>
                  <a:lnTo>
                    <a:pt x="1590040" y="3265170"/>
                  </a:lnTo>
                  <a:lnTo>
                    <a:pt x="1657350" y="3265170"/>
                  </a:lnTo>
                  <a:lnTo>
                    <a:pt x="1657350" y="3239770"/>
                  </a:lnTo>
                  <a:lnTo>
                    <a:pt x="1657350" y="3227070"/>
                  </a:lnTo>
                  <a:lnTo>
                    <a:pt x="1680210" y="3227070"/>
                  </a:lnTo>
                  <a:lnTo>
                    <a:pt x="1680210" y="3201670"/>
                  </a:lnTo>
                  <a:lnTo>
                    <a:pt x="1701800" y="3201670"/>
                  </a:lnTo>
                  <a:lnTo>
                    <a:pt x="1701800" y="3176270"/>
                  </a:lnTo>
                  <a:lnTo>
                    <a:pt x="1879600" y="3176270"/>
                  </a:lnTo>
                  <a:lnTo>
                    <a:pt x="1879600" y="3201670"/>
                  </a:lnTo>
                  <a:lnTo>
                    <a:pt x="2125980" y="3201670"/>
                  </a:lnTo>
                  <a:lnTo>
                    <a:pt x="2125980" y="3227070"/>
                  </a:lnTo>
                  <a:lnTo>
                    <a:pt x="2239010" y="3227070"/>
                  </a:lnTo>
                  <a:lnTo>
                    <a:pt x="2239010" y="3239770"/>
                  </a:lnTo>
                  <a:lnTo>
                    <a:pt x="2617470" y="3239770"/>
                  </a:lnTo>
                  <a:lnTo>
                    <a:pt x="2617470" y="3265170"/>
                  </a:lnTo>
                  <a:lnTo>
                    <a:pt x="2865120" y="3265170"/>
                  </a:lnTo>
                  <a:lnTo>
                    <a:pt x="2865120" y="3239770"/>
                  </a:lnTo>
                  <a:lnTo>
                    <a:pt x="3021330" y="3239770"/>
                  </a:lnTo>
                  <a:lnTo>
                    <a:pt x="3021330" y="3227070"/>
                  </a:lnTo>
                  <a:lnTo>
                    <a:pt x="3067050" y="3227070"/>
                  </a:lnTo>
                  <a:lnTo>
                    <a:pt x="3067050" y="3201670"/>
                  </a:lnTo>
                  <a:lnTo>
                    <a:pt x="3089910" y="3201670"/>
                  </a:lnTo>
                  <a:lnTo>
                    <a:pt x="3089910" y="3176270"/>
                  </a:lnTo>
                  <a:lnTo>
                    <a:pt x="3111500" y="3176270"/>
                  </a:lnTo>
                  <a:lnTo>
                    <a:pt x="3111500" y="3163570"/>
                  </a:lnTo>
                  <a:lnTo>
                    <a:pt x="3134360" y="3163570"/>
                  </a:lnTo>
                  <a:lnTo>
                    <a:pt x="3134360" y="3138170"/>
                  </a:lnTo>
                  <a:lnTo>
                    <a:pt x="3134360" y="3125470"/>
                  </a:lnTo>
                  <a:lnTo>
                    <a:pt x="3134360" y="3112770"/>
                  </a:lnTo>
                  <a:lnTo>
                    <a:pt x="3134360" y="3100070"/>
                  </a:lnTo>
                  <a:lnTo>
                    <a:pt x="3134360" y="3061970"/>
                  </a:lnTo>
                  <a:lnTo>
                    <a:pt x="3111500" y="3061970"/>
                  </a:lnTo>
                  <a:lnTo>
                    <a:pt x="3111500" y="3100070"/>
                  </a:lnTo>
                  <a:lnTo>
                    <a:pt x="1614170" y="3100070"/>
                  </a:lnTo>
                  <a:lnTo>
                    <a:pt x="1614170" y="3061970"/>
                  </a:lnTo>
                  <a:lnTo>
                    <a:pt x="1614170" y="3051810"/>
                  </a:lnTo>
                  <a:lnTo>
                    <a:pt x="1637030" y="3051810"/>
                  </a:lnTo>
                  <a:lnTo>
                    <a:pt x="1637030" y="2973070"/>
                  </a:lnTo>
                  <a:lnTo>
                    <a:pt x="1637030" y="2967990"/>
                  </a:lnTo>
                  <a:lnTo>
                    <a:pt x="1637030" y="2934970"/>
                  </a:lnTo>
                  <a:lnTo>
                    <a:pt x="3088640" y="2934970"/>
                  </a:lnTo>
                  <a:lnTo>
                    <a:pt x="3088640" y="2967990"/>
                  </a:lnTo>
                  <a:lnTo>
                    <a:pt x="3088640" y="2973070"/>
                  </a:lnTo>
                  <a:lnTo>
                    <a:pt x="3088640" y="3051810"/>
                  </a:lnTo>
                  <a:lnTo>
                    <a:pt x="3111500" y="3051810"/>
                  </a:lnTo>
                  <a:lnTo>
                    <a:pt x="3111500" y="2973070"/>
                  </a:lnTo>
                  <a:lnTo>
                    <a:pt x="3111500" y="2967990"/>
                  </a:lnTo>
                  <a:lnTo>
                    <a:pt x="3111500" y="2934970"/>
                  </a:lnTo>
                  <a:lnTo>
                    <a:pt x="3089910" y="2934970"/>
                  </a:lnTo>
                  <a:lnTo>
                    <a:pt x="3089910" y="2926080"/>
                  </a:lnTo>
                  <a:lnTo>
                    <a:pt x="3089910" y="2871470"/>
                  </a:lnTo>
                  <a:lnTo>
                    <a:pt x="3069590" y="2871470"/>
                  </a:lnTo>
                  <a:lnTo>
                    <a:pt x="3069590" y="2926080"/>
                  </a:lnTo>
                  <a:lnTo>
                    <a:pt x="1637030" y="2926080"/>
                  </a:lnTo>
                  <a:lnTo>
                    <a:pt x="1637030" y="2871470"/>
                  </a:lnTo>
                  <a:lnTo>
                    <a:pt x="1637030" y="2865120"/>
                  </a:lnTo>
                  <a:lnTo>
                    <a:pt x="3067050" y="2865120"/>
                  </a:lnTo>
                  <a:lnTo>
                    <a:pt x="3067050" y="2833370"/>
                  </a:lnTo>
                  <a:lnTo>
                    <a:pt x="3067050" y="2821940"/>
                  </a:lnTo>
                  <a:lnTo>
                    <a:pt x="3067050" y="2782570"/>
                  </a:lnTo>
                  <a:lnTo>
                    <a:pt x="3044190" y="2782570"/>
                  </a:lnTo>
                  <a:lnTo>
                    <a:pt x="3044190" y="2769870"/>
                  </a:lnTo>
                  <a:lnTo>
                    <a:pt x="3044190" y="2760980"/>
                  </a:lnTo>
                  <a:lnTo>
                    <a:pt x="3044190" y="2731770"/>
                  </a:lnTo>
                  <a:lnTo>
                    <a:pt x="3021330" y="2731770"/>
                  </a:lnTo>
                  <a:lnTo>
                    <a:pt x="3021330" y="2680970"/>
                  </a:lnTo>
                  <a:lnTo>
                    <a:pt x="3021330" y="2668270"/>
                  </a:lnTo>
                  <a:lnTo>
                    <a:pt x="3044190" y="2668270"/>
                  </a:lnTo>
                  <a:lnTo>
                    <a:pt x="3044190" y="2642870"/>
                  </a:lnTo>
                  <a:lnTo>
                    <a:pt x="3067050" y="2642870"/>
                  </a:lnTo>
                  <a:lnTo>
                    <a:pt x="3067050" y="2617470"/>
                  </a:lnTo>
                  <a:lnTo>
                    <a:pt x="3089910" y="2617470"/>
                  </a:lnTo>
                  <a:lnTo>
                    <a:pt x="3089910" y="2604770"/>
                  </a:lnTo>
                  <a:lnTo>
                    <a:pt x="3111500" y="2604770"/>
                  </a:lnTo>
                  <a:lnTo>
                    <a:pt x="3111500" y="2579370"/>
                  </a:lnTo>
                  <a:lnTo>
                    <a:pt x="3134360" y="2579370"/>
                  </a:lnTo>
                  <a:lnTo>
                    <a:pt x="3134360" y="2574290"/>
                  </a:lnTo>
                  <a:lnTo>
                    <a:pt x="3134360" y="2553970"/>
                  </a:lnTo>
                  <a:lnTo>
                    <a:pt x="3155950" y="2553970"/>
                  </a:lnTo>
                  <a:lnTo>
                    <a:pt x="3155950" y="2541270"/>
                  </a:lnTo>
                  <a:lnTo>
                    <a:pt x="3178810" y="2541270"/>
                  </a:lnTo>
                  <a:lnTo>
                    <a:pt x="3178810" y="2515870"/>
                  </a:lnTo>
                  <a:lnTo>
                    <a:pt x="3178810" y="2503170"/>
                  </a:lnTo>
                  <a:lnTo>
                    <a:pt x="3200400" y="2503170"/>
                  </a:lnTo>
                  <a:lnTo>
                    <a:pt x="3200400" y="2490470"/>
                  </a:lnTo>
                  <a:lnTo>
                    <a:pt x="3200400" y="2477770"/>
                  </a:lnTo>
                  <a:lnTo>
                    <a:pt x="3200400" y="2452370"/>
                  </a:lnTo>
                  <a:lnTo>
                    <a:pt x="3224530" y="2452370"/>
                  </a:lnTo>
                  <a:lnTo>
                    <a:pt x="3224530" y="2439670"/>
                  </a:lnTo>
                  <a:lnTo>
                    <a:pt x="3224530" y="2414270"/>
                  </a:lnTo>
                  <a:lnTo>
                    <a:pt x="3224530" y="2388870"/>
                  </a:lnTo>
                  <a:lnTo>
                    <a:pt x="3224530" y="237617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4973320" y="3980179"/>
              <a:ext cx="3402329" cy="1346200"/>
            </a:xfrm>
            <a:custGeom>
              <a:avLst/>
              <a:gdLst/>
              <a:ahLst/>
              <a:cxnLst/>
              <a:rect l="l" t="t" r="r" b="b"/>
              <a:pathLst>
                <a:path w="3402329" h="1346200">
                  <a:moveTo>
                    <a:pt x="2551430" y="203200"/>
                  </a:moveTo>
                  <a:lnTo>
                    <a:pt x="783590" y="203200"/>
                  </a:lnTo>
                  <a:lnTo>
                    <a:pt x="783590" y="186690"/>
                  </a:lnTo>
                  <a:lnTo>
                    <a:pt x="783590" y="152400"/>
                  </a:lnTo>
                  <a:lnTo>
                    <a:pt x="783590" y="101600"/>
                  </a:lnTo>
                  <a:lnTo>
                    <a:pt x="783590" y="88900"/>
                  </a:lnTo>
                  <a:lnTo>
                    <a:pt x="783590" y="63500"/>
                  </a:lnTo>
                  <a:lnTo>
                    <a:pt x="783590" y="38100"/>
                  </a:lnTo>
                  <a:lnTo>
                    <a:pt x="760730" y="38100"/>
                  </a:lnTo>
                  <a:lnTo>
                    <a:pt x="760730" y="0"/>
                  </a:lnTo>
                  <a:lnTo>
                    <a:pt x="111760" y="0"/>
                  </a:lnTo>
                  <a:lnTo>
                    <a:pt x="111760" y="38100"/>
                  </a:lnTo>
                  <a:lnTo>
                    <a:pt x="111760" y="63500"/>
                  </a:lnTo>
                  <a:lnTo>
                    <a:pt x="90170" y="63500"/>
                  </a:lnTo>
                  <a:lnTo>
                    <a:pt x="90170" y="88900"/>
                  </a:lnTo>
                  <a:lnTo>
                    <a:pt x="67310" y="88900"/>
                  </a:lnTo>
                  <a:lnTo>
                    <a:pt x="67310" y="101600"/>
                  </a:lnTo>
                  <a:lnTo>
                    <a:pt x="45720" y="101600"/>
                  </a:lnTo>
                  <a:lnTo>
                    <a:pt x="45720" y="152400"/>
                  </a:lnTo>
                  <a:lnTo>
                    <a:pt x="22860" y="152400"/>
                  </a:lnTo>
                  <a:lnTo>
                    <a:pt x="22860" y="186690"/>
                  </a:lnTo>
                  <a:lnTo>
                    <a:pt x="22860" y="203200"/>
                  </a:lnTo>
                  <a:lnTo>
                    <a:pt x="690880" y="203200"/>
                  </a:lnTo>
                  <a:lnTo>
                    <a:pt x="690880" y="204470"/>
                  </a:lnTo>
                  <a:lnTo>
                    <a:pt x="690880" y="228600"/>
                  </a:lnTo>
                  <a:lnTo>
                    <a:pt x="22860" y="228600"/>
                  </a:lnTo>
                  <a:lnTo>
                    <a:pt x="22860" y="247650"/>
                  </a:lnTo>
                  <a:lnTo>
                    <a:pt x="22860" y="254000"/>
                  </a:lnTo>
                  <a:lnTo>
                    <a:pt x="22860" y="266700"/>
                  </a:lnTo>
                  <a:lnTo>
                    <a:pt x="22860" y="292100"/>
                  </a:lnTo>
                  <a:lnTo>
                    <a:pt x="45720" y="292100"/>
                  </a:lnTo>
                  <a:lnTo>
                    <a:pt x="45720" y="317500"/>
                  </a:lnTo>
                  <a:lnTo>
                    <a:pt x="45720" y="330200"/>
                  </a:lnTo>
                  <a:lnTo>
                    <a:pt x="45720" y="355600"/>
                  </a:lnTo>
                  <a:lnTo>
                    <a:pt x="67310" y="355600"/>
                  </a:lnTo>
                  <a:lnTo>
                    <a:pt x="67310" y="368300"/>
                  </a:lnTo>
                  <a:lnTo>
                    <a:pt x="67310" y="393700"/>
                  </a:lnTo>
                  <a:lnTo>
                    <a:pt x="90170" y="393700"/>
                  </a:lnTo>
                  <a:lnTo>
                    <a:pt x="90170" y="419100"/>
                  </a:lnTo>
                  <a:lnTo>
                    <a:pt x="111760" y="419100"/>
                  </a:lnTo>
                  <a:lnTo>
                    <a:pt x="111760" y="431800"/>
                  </a:lnTo>
                  <a:lnTo>
                    <a:pt x="67310" y="431800"/>
                  </a:lnTo>
                  <a:lnTo>
                    <a:pt x="67310" y="457200"/>
                  </a:lnTo>
                  <a:lnTo>
                    <a:pt x="223520" y="457200"/>
                  </a:lnTo>
                  <a:lnTo>
                    <a:pt x="223520" y="431800"/>
                  </a:lnTo>
                  <a:lnTo>
                    <a:pt x="312420" y="431800"/>
                  </a:lnTo>
                  <a:lnTo>
                    <a:pt x="312420" y="419100"/>
                  </a:lnTo>
                  <a:lnTo>
                    <a:pt x="401320" y="419100"/>
                  </a:lnTo>
                  <a:lnTo>
                    <a:pt x="401320" y="393700"/>
                  </a:lnTo>
                  <a:lnTo>
                    <a:pt x="447040" y="393700"/>
                  </a:lnTo>
                  <a:lnTo>
                    <a:pt x="447040" y="368300"/>
                  </a:lnTo>
                  <a:lnTo>
                    <a:pt x="490220" y="368300"/>
                  </a:lnTo>
                  <a:lnTo>
                    <a:pt x="490220" y="355600"/>
                  </a:lnTo>
                  <a:lnTo>
                    <a:pt x="537210" y="355600"/>
                  </a:lnTo>
                  <a:lnTo>
                    <a:pt x="537210" y="330200"/>
                  </a:lnTo>
                  <a:lnTo>
                    <a:pt x="605790" y="330200"/>
                  </a:lnTo>
                  <a:lnTo>
                    <a:pt x="605790" y="317500"/>
                  </a:lnTo>
                  <a:lnTo>
                    <a:pt x="626110" y="317500"/>
                  </a:lnTo>
                  <a:lnTo>
                    <a:pt x="626110" y="292100"/>
                  </a:lnTo>
                  <a:lnTo>
                    <a:pt x="670560" y="292100"/>
                  </a:lnTo>
                  <a:lnTo>
                    <a:pt x="670560" y="266700"/>
                  </a:lnTo>
                  <a:lnTo>
                    <a:pt x="716280" y="266700"/>
                  </a:lnTo>
                  <a:lnTo>
                    <a:pt x="716280" y="254000"/>
                  </a:lnTo>
                  <a:lnTo>
                    <a:pt x="737870" y="254000"/>
                  </a:lnTo>
                  <a:lnTo>
                    <a:pt x="737870" y="247650"/>
                  </a:lnTo>
                  <a:lnTo>
                    <a:pt x="737870" y="228600"/>
                  </a:lnTo>
                  <a:lnTo>
                    <a:pt x="2551430" y="228600"/>
                  </a:lnTo>
                  <a:lnTo>
                    <a:pt x="2551430" y="204470"/>
                  </a:lnTo>
                  <a:lnTo>
                    <a:pt x="2551430" y="203200"/>
                  </a:lnTo>
                  <a:close/>
                </a:path>
                <a:path w="3402329" h="1346200">
                  <a:moveTo>
                    <a:pt x="3402330" y="1054100"/>
                  </a:moveTo>
                  <a:lnTo>
                    <a:pt x="3378200" y="1054100"/>
                  </a:lnTo>
                  <a:lnTo>
                    <a:pt x="3378200" y="939800"/>
                  </a:lnTo>
                  <a:lnTo>
                    <a:pt x="3356610" y="939800"/>
                  </a:lnTo>
                  <a:lnTo>
                    <a:pt x="3356610" y="889000"/>
                  </a:lnTo>
                  <a:lnTo>
                    <a:pt x="3356610" y="876300"/>
                  </a:lnTo>
                  <a:lnTo>
                    <a:pt x="3333750" y="876300"/>
                  </a:lnTo>
                  <a:lnTo>
                    <a:pt x="3333750" y="826770"/>
                  </a:lnTo>
                  <a:lnTo>
                    <a:pt x="3333750" y="825500"/>
                  </a:lnTo>
                  <a:lnTo>
                    <a:pt x="3333750" y="787400"/>
                  </a:lnTo>
                  <a:lnTo>
                    <a:pt x="3312160" y="787400"/>
                  </a:lnTo>
                  <a:lnTo>
                    <a:pt x="3312160" y="774700"/>
                  </a:lnTo>
                  <a:lnTo>
                    <a:pt x="3312160" y="749300"/>
                  </a:lnTo>
                  <a:lnTo>
                    <a:pt x="3289300" y="749300"/>
                  </a:lnTo>
                  <a:lnTo>
                    <a:pt x="3289300" y="723900"/>
                  </a:lnTo>
                  <a:lnTo>
                    <a:pt x="3267710" y="723900"/>
                  </a:lnTo>
                  <a:lnTo>
                    <a:pt x="3267710" y="711200"/>
                  </a:lnTo>
                  <a:lnTo>
                    <a:pt x="3267710" y="685800"/>
                  </a:lnTo>
                  <a:lnTo>
                    <a:pt x="3244850" y="685800"/>
                  </a:lnTo>
                  <a:lnTo>
                    <a:pt x="3244850" y="681990"/>
                  </a:lnTo>
                  <a:lnTo>
                    <a:pt x="3244850" y="647700"/>
                  </a:lnTo>
                  <a:lnTo>
                    <a:pt x="3221990" y="647700"/>
                  </a:lnTo>
                  <a:lnTo>
                    <a:pt x="3221990" y="635000"/>
                  </a:lnTo>
                  <a:lnTo>
                    <a:pt x="3221990" y="618490"/>
                  </a:lnTo>
                  <a:lnTo>
                    <a:pt x="3221990" y="614680"/>
                  </a:lnTo>
                  <a:lnTo>
                    <a:pt x="3221990" y="609600"/>
                  </a:lnTo>
                  <a:lnTo>
                    <a:pt x="3199130" y="609600"/>
                  </a:lnTo>
                  <a:lnTo>
                    <a:pt x="3199130" y="546100"/>
                  </a:lnTo>
                  <a:lnTo>
                    <a:pt x="3177540" y="546100"/>
                  </a:lnTo>
                  <a:lnTo>
                    <a:pt x="3177540" y="520700"/>
                  </a:lnTo>
                  <a:lnTo>
                    <a:pt x="3154680" y="520700"/>
                  </a:lnTo>
                  <a:lnTo>
                    <a:pt x="3154680" y="495300"/>
                  </a:lnTo>
                  <a:lnTo>
                    <a:pt x="3131820" y="495300"/>
                  </a:lnTo>
                  <a:lnTo>
                    <a:pt x="3131820" y="482600"/>
                  </a:lnTo>
                  <a:lnTo>
                    <a:pt x="3131820" y="457200"/>
                  </a:lnTo>
                  <a:lnTo>
                    <a:pt x="3111500" y="457200"/>
                  </a:lnTo>
                  <a:lnTo>
                    <a:pt x="3111500" y="452120"/>
                  </a:lnTo>
                  <a:lnTo>
                    <a:pt x="3111500" y="431800"/>
                  </a:lnTo>
                  <a:lnTo>
                    <a:pt x="3089910" y="431800"/>
                  </a:lnTo>
                  <a:lnTo>
                    <a:pt x="3089910" y="419100"/>
                  </a:lnTo>
                  <a:lnTo>
                    <a:pt x="3065780" y="419100"/>
                  </a:lnTo>
                  <a:lnTo>
                    <a:pt x="3065780" y="408940"/>
                  </a:lnTo>
                  <a:lnTo>
                    <a:pt x="3065780" y="393700"/>
                  </a:lnTo>
                  <a:lnTo>
                    <a:pt x="3021330" y="393700"/>
                  </a:lnTo>
                  <a:lnTo>
                    <a:pt x="3021330" y="368300"/>
                  </a:lnTo>
                  <a:lnTo>
                    <a:pt x="2842260" y="368300"/>
                  </a:lnTo>
                  <a:lnTo>
                    <a:pt x="2842260" y="393700"/>
                  </a:lnTo>
                  <a:lnTo>
                    <a:pt x="2819400" y="393700"/>
                  </a:lnTo>
                  <a:lnTo>
                    <a:pt x="2819400" y="368300"/>
                  </a:lnTo>
                  <a:lnTo>
                    <a:pt x="2795270" y="368300"/>
                  </a:lnTo>
                  <a:lnTo>
                    <a:pt x="2795270" y="355600"/>
                  </a:lnTo>
                  <a:lnTo>
                    <a:pt x="2774950" y="355600"/>
                  </a:lnTo>
                  <a:lnTo>
                    <a:pt x="2774950" y="330200"/>
                  </a:lnTo>
                  <a:lnTo>
                    <a:pt x="2752090" y="330200"/>
                  </a:lnTo>
                  <a:lnTo>
                    <a:pt x="2752090" y="317500"/>
                  </a:lnTo>
                  <a:lnTo>
                    <a:pt x="2708910" y="317500"/>
                  </a:lnTo>
                  <a:lnTo>
                    <a:pt x="2708910" y="307340"/>
                  </a:lnTo>
                  <a:lnTo>
                    <a:pt x="2708910" y="292100"/>
                  </a:lnTo>
                  <a:lnTo>
                    <a:pt x="2057400" y="292100"/>
                  </a:lnTo>
                  <a:lnTo>
                    <a:pt x="2057400" y="419100"/>
                  </a:lnTo>
                  <a:lnTo>
                    <a:pt x="2057400" y="431800"/>
                  </a:lnTo>
                  <a:lnTo>
                    <a:pt x="1879600" y="431800"/>
                  </a:lnTo>
                  <a:lnTo>
                    <a:pt x="1879600" y="609600"/>
                  </a:lnTo>
                  <a:lnTo>
                    <a:pt x="1879600" y="614680"/>
                  </a:lnTo>
                  <a:lnTo>
                    <a:pt x="1879600" y="618490"/>
                  </a:lnTo>
                  <a:lnTo>
                    <a:pt x="1791970" y="618490"/>
                  </a:lnTo>
                  <a:lnTo>
                    <a:pt x="1791970" y="614680"/>
                  </a:lnTo>
                  <a:lnTo>
                    <a:pt x="1791970" y="609600"/>
                  </a:lnTo>
                  <a:lnTo>
                    <a:pt x="1879600" y="609600"/>
                  </a:lnTo>
                  <a:lnTo>
                    <a:pt x="1879600" y="431800"/>
                  </a:lnTo>
                  <a:lnTo>
                    <a:pt x="1812290" y="431800"/>
                  </a:lnTo>
                  <a:lnTo>
                    <a:pt x="1812290" y="419100"/>
                  </a:lnTo>
                  <a:lnTo>
                    <a:pt x="2057400" y="419100"/>
                  </a:lnTo>
                  <a:lnTo>
                    <a:pt x="2057400" y="292100"/>
                  </a:lnTo>
                  <a:lnTo>
                    <a:pt x="783590" y="292100"/>
                  </a:lnTo>
                  <a:lnTo>
                    <a:pt x="783590" y="307340"/>
                  </a:lnTo>
                  <a:lnTo>
                    <a:pt x="783590" y="317500"/>
                  </a:lnTo>
                  <a:lnTo>
                    <a:pt x="760730" y="317500"/>
                  </a:lnTo>
                  <a:lnTo>
                    <a:pt x="760730" y="330200"/>
                  </a:lnTo>
                  <a:lnTo>
                    <a:pt x="716280" y="330200"/>
                  </a:lnTo>
                  <a:lnTo>
                    <a:pt x="716280" y="355600"/>
                  </a:lnTo>
                  <a:lnTo>
                    <a:pt x="670560" y="355600"/>
                  </a:lnTo>
                  <a:lnTo>
                    <a:pt x="670560" y="368300"/>
                  </a:lnTo>
                  <a:lnTo>
                    <a:pt x="626110" y="368300"/>
                  </a:lnTo>
                  <a:lnTo>
                    <a:pt x="626110" y="393700"/>
                  </a:lnTo>
                  <a:lnTo>
                    <a:pt x="582930" y="393700"/>
                  </a:lnTo>
                  <a:lnTo>
                    <a:pt x="582930" y="408940"/>
                  </a:lnTo>
                  <a:lnTo>
                    <a:pt x="582930" y="419100"/>
                  </a:lnTo>
                  <a:lnTo>
                    <a:pt x="513080" y="419100"/>
                  </a:lnTo>
                  <a:lnTo>
                    <a:pt x="513080" y="431800"/>
                  </a:lnTo>
                  <a:lnTo>
                    <a:pt x="425450" y="431800"/>
                  </a:lnTo>
                  <a:lnTo>
                    <a:pt x="425450" y="452120"/>
                  </a:lnTo>
                  <a:lnTo>
                    <a:pt x="425450" y="457200"/>
                  </a:lnTo>
                  <a:lnTo>
                    <a:pt x="358140" y="457200"/>
                  </a:lnTo>
                  <a:lnTo>
                    <a:pt x="358140" y="482600"/>
                  </a:lnTo>
                  <a:lnTo>
                    <a:pt x="289560" y="482600"/>
                  </a:lnTo>
                  <a:lnTo>
                    <a:pt x="289560" y="495300"/>
                  </a:lnTo>
                  <a:lnTo>
                    <a:pt x="223520" y="495300"/>
                  </a:lnTo>
                  <a:lnTo>
                    <a:pt x="223520" y="520700"/>
                  </a:lnTo>
                  <a:lnTo>
                    <a:pt x="177800" y="520700"/>
                  </a:lnTo>
                  <a:lnTo>
                    <a:pt x="177800" y="546100"/>
                  </a:lnTo>
                  <a:lnTo>
                    <a:pt x="67310" y="546100"/>
                  </a:lnTo>
                  <a:lnTo>
                    <a:pt x="67310" y="457200"/>
                  </a:lnTo>
                  <a:lnTo>
                    <a:pt x="45720" y="457200"/>
                  </a:lnTo>
                  <a:lnTo>
                    <a:pt x="45720" y="546100"/>
                  </a:lnTo>
                  <a:lnTo>
                    <a:pt x="22860" y="546100"/>
                  </a:lnTo>
                  <a:lnTo>
                    <a:pt x="22860" y="556260"/>
                  </a:lnTo>
                  <a:lnTo>
                    <a:pt x="22860" y="558800"/>
                  </a:lnTo>
                  <a:lnTo>
                    <a:pt x="1071880" y="558800"/>
                  </a:lnTo>
                  <a:lnTo>
                    <a:pt x="1071880" y="574040"/>
                  </a:lnTo>
                  <a:lnTo>
                    <a:pt x="1071880" y="596900"/>
                  </a:lnTo>
                  <a:lnTo>
                    <a:pt x="1071880" y="609600"/>
                  </a:lnTo>
                  <a:lnTo>
                    <a:pt x="1071880" y="614680"/>
                  </a:lnTo>
                  <a:lnTo>
                    <a:pt x="1071880" y="618490"/>
                  </a:lnTo>
                  <a:lnTo>
                    <a:pt x="22860" y="618490"/>
                  </a:lnTo>
                  <a:lnTo>
                    <a:pt x="22860" y="609600"/>
                  </a:lnTo>
                  <a:lnTo>
                    <a:pt x="22860" y="558800"/>
                  </a:lnTo>
                  <a:lnTo>
                    <a:pt x="0" y="558800"/>
                  </a:lnTo>
                  <a:lnTo>
                    <a:pt x="0" y="711200"/>
                  </a:lnTo>
                  <a:lnTo>
                    <a:pt x="22860" y="711200"/>
                  </a:lnTo>
                  <a:lnTo>
                    <a:pt x="22860" y="723900"/>
                  </a:lnTo>
                  <a:lnTo>
                    <a:pt x="22860" y="749300"/>
                  </a:lnTo>
                  <a:lnTo>
                    <a:pt x="22860" y="774700"/>
                  </a:lnTo>
                  <a:lnTo>
                    <a:pt x="45720" y="774700"/>
                  </a:lnTo>
                  <a:lnTo>
                    <a:pt x="45720" y="787400"/>
                  </a:lnTo>
                  <a:lnTo>
                    <a:pt x="45720" y="825500"/>
                  </a:lnTo>
                  <a:lnTo>
                    <a:pt x="67310" y="825500"/>
                  </a:lnTo>
                  <a:lnTo>
                    <a:pt x="67310" y="1181100"/>
                  </a:lnTo>
                  <a:lnTo>
                    <a:pt x="90170" y="1181100"/>
                  </a:lnTo>
                  <a:lnTo>
                    <a:pt x="90170" y="1244600"/>
                  </a:lnTo>
                  <a:lnTo>
                    <a:pt x="111760" y="1244600"/>
                  </a:lnTo>
                  <a:lnTo>
                    <a:pt x="111760" y="1282700"/>
                  </a:lnTo>
                  <a:lnTo>
                    <a:pt x="133350" y="1282700"/>
                  </a:lnTo>
                  <a:lnTo>
                    <a:pt x="133350" y="1308100"/>
                  </a:lnTo>
                  <a:lnTo>
                    <a:pt x="157480" y="1308100"/>
                  </a:lnTo>
                  <a:lnTo>
                    <a:pt x="157480" y="1333500"/>
                  </a:lnTo>
                  <a:lnTo>
                    <a:pt x="177800" y="1333500"/>
                  </a:lnTo>
                  <a:lnTo>
                    <a:pt x="177800" y="1346200"/>
                  </a:lnTo>
                  <a:lnTo>
                    <a:pt x="3402330" y="1346200"/>
                  </a:lnTo>
                  <a:lnTo>
                    <a:pt x="3402330" y="1333500"/>
                  </a:lnTo>
                  <a:lnTo>
                    <a:pt x="3402330" y="1308100"/>
                  </a:lnTo>
                  <a:lnTo>
                    <a:pt x="3402330" y="1282700"/>
                  </a:lnTo>
                  <a:lnTo>
                    <a:pt x="3402330" y="1244600"/>
                  </a:lnTo>
                  <a:lnTo>
                    <a:pt x="3402330" y="1181100"/>
                  </a:lnTo>
                  <a:lnTo>
                    <a:pt x="3402330" y="10541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5085080" y="3281679"/>
              <a:ext cx="2506980" cy="990600"/>
            </a:xfrm>
            <a:custGeom>
              <a:avLst/>
              <a:gdLst/>
              <a:ahLst/>
              <a:cxnLst/>
              <a:rect l="l" t="t" r="r" b="b"/>
              <a:pathLst>
                <a:path w="2506979" h="990600">
                  <a:moveTo>
                    <a:pt x="648970" y="698500"/>
                  </a:moveTo>
                  <a:lnTo>
                    <a:pt x="626110" y="698500"/>
                  </a:lnTo>
                  <a:lnTo>
                    <a:pt x="626110" y="673100"/>
                  </a:lnTo>
                  <a:lnTo>
                    <a:pt x="626110" y="660400"/>
                  </a:lnTo>
                  <a:lnTo>
                    <a:pt x="604520" y="660400"/>
                  </a:lnTo>
                  <a:lnTo>
                    <a:pt x="604520" y="635000"/>
                  </a:lnTo>
                  <a:lnTo>
                    <a:pt x="604520" y="622300"/>
                  </a:lnTo>
                  <a:lnTo>
                    <a:pt x="582930" y="622300"/>
                  </a:lnTo>
                  <a:lnTo>
                    <a:pt x="582930" y="596900"/>
                  </a:lnTo>
                  <a:lnTo>
                    <a:pt x="537210" y="596900"/>
                  </a:lnTo>
                  <a:lnTo>
                    <a:pt x="537210" y="571500"/>
                  </a:lnTo>
                  <a:lnTo>
                    <a:pt x="514350" y="571500"/>
                  </a:lnTo>
                  <a:lnTo>
                    <a:pt x="514350" y="558800"/>
                  </a:lnTo>
                  <a:lnTo>
                    <a:pt x="425450" y="558800"/>
                  </a:lnTo>
                  <a:lnTo>
                    <a:pt x="425450" y="533400"/>
                  </a:lnTo>
                  <a:lnTo>
                    <a:pt x="425450" y="495300"/>
                  </a:lnTo>
                  <a:lnTo>
                    <a:pt x="425450" y="228600"/>
                  </a:lnTo>
                  <a:lnTo>
                    <a:pt x="401320" y="228600"/>
                  </a:lnTo>
                  <a:lnTo>
                    <a:pt x="401320" y="203200"/>
                  </a:lnTo>
                  <a:lnTo>
                    <a:pt x="378460" y="203200"/>
                  </a:lnTo>
                  <a:lnTo>
                    <a:pt x="378460" y="177800"/>
                  </a:lnTo>
                  <a:lnTo>
                    <a:pt x="335280" y="177800"/>
                  </a:lnTo>
                  <a:lnTo>
                    <a:pt x="335280" y="165100"/>
                  </a:lnTo>
                  <a:lnTo>
                    <a:pt x="267970" y="165100"/>
                  </a:lnTo>
                  <a:lnTo>
                    <a:pt x="267970" y="177800"/>
                  </a:lnTo>
                  <a:lnTo>
                    <a:pt x="246380" y="177800"/>
                  </a:lnTo>
                  <a:lnTo>
                    <a:pt x="246380" y="203200"/>
                  </a:lnTo>
                  <a:lnTo>
                    <a:pt x="223520" y="203200"/>
                  </a:lnTo>
                  <a:lnTo>
                    <a:pt x="223520" y="228600"/>
                  </a:lnTo>
                  <a:lnTo>
                    <a:pt x="223520" y="241300"/>
                  </a:lnTo>
                  <a:lnTo>
                    <a:pt x="200660" y="241300"/>
                  </a:lnTo>
                  <a:lnTo>
                    <a:pt x="200660" y="279400"/>
                  </a:lnTo>
                  <a:lnTo>
                    <a:pt x="177800" y="279400"/>
                  </a:lnTo>
                  <a:lnTo>
                    <a:pt x="177800" y="326390"/>
                  </a:lnTo>
                  <a:lnTo>
                    <a:pt x="177800" y="406400"/>
                  </a:lnTo>
                  <a:lnTo>
                    <a:pt x="332740" y="406400"/>
                  </a:lnTo>
                  <a:lnTo>
                    <a:pt x="332740" y="450850"/>
                  </a:lnTo>
                  <a:lnTo>
                    <a:pt x="158750" y="450850"/>
                  </a:lnTo>
                  <a:lnTo>
                    <a:pt x="158750" y="495300"/>
                  </a:lnTo>
                  <a:lnTo>
                    <a:pt x="332740" y="495300"/>
                  </a:lnTo>
                  <a:lnTo>
                    <a:pt x="332740" y="533400"/>
                  </a:lnTo>
                  <a:lnTo>
                    <a:pt x="177800" y="533400"/>
                  </a:lnTo>
                  <a:lnTo>
                    <a:pt x="177800" y="558800"/>
                  </a:lnTo>
                  <a:lnTo>
                    <a:pt x="332740" y="558800"/>
                  </a:lnTo>
                  <a:lnTo>
                    <a:pt x="332740" y="571500"/>
                  </a:lnTo>
                  <a:lnTo>
                    <a:pt x="332740" y="596900"/>
                  </a:lnTo>
                  <a:lnTo>
                    <a:pt x="111760" y="596900"/>
                  </a:lnTo>
                  <a:lnTo>
                    <a:pt x="111760" y="622300"/>
                  </a:lnTo>
                  <a:lnTo>
                    <a:pt x="90170" y="622300"/>
                  </a:lnTo>
                  <a:lnTo>
                    <a:pt x="90170" y="635000"/>
                  </a:lnTo>
                  <a:lnTo>
                    <a:pt x="66040" y="635000"/>
                  </a:lnTo>
                  <a:lnTo>
                    <a:pt x="66040" y="660400"/>
                  </a:lnTo>
                  <a:lnTo>
                    <a:pt x="45720" y="660400"/>
                  </a:lnTo>
                  <a:lnTo>
                    <a:pt x="45720" y="673100"/>
                  </a:lnTo>
                  <a:lnTo>
                    <a:pt x="21590" y="673100"/>
                  </a:lnTo>
                  <a:lnTo>
                    <a:pt x="21590" y="698500"/>
                  </a:lnTo>
                  <a:lnTo>
                    <a:pt x="0" y="698500"/>
                  </a:lnTo>
                  <a:lnTo>
                    <a:pt x="0" y="736600"/>
                  </a:lnTo>
                  <a:lnTo>
                    <a:pt x="648970" y="736600"/>
                  </a:lnTo>
                  <a:lnTo>
                    <a:pt x="648970" y="698500"/>
                  </a:lnTo>
                  <a:close/>
                </a:path>
                <a:path w="2506979" h="990600">
                  <a:moveTo>
                    <a:pt x="715010" y="850900"/>
                  </a:moveTo>
                  <a:lnTo>
                    <a:pt x="694690" y="850900"/>
                  </a:lnTo>
                  <a:lnTo>
                    <a:pt x="694690" y="863600"/>
                  </a:lnTo>
                  <a:lnTo>
                    <a:pt x="694690" y="889000"/>
                  </a:lnTo>
                  <a:lnTo>
                    <a:pt x="694690" y="901700"/>
                  </a:lnTo>
                  <a:lnTo>
                    <a:pt x="715010" y="901700"/>
                  </a:lnTo>
                  <a:lnTo>
                    <a:pt x="715010" y="889000"/>
                  </a:lnTo>
                  <a:lnTo>
                    <a:pt x="715010" y="863600"/>
                  </a:lnTo>
                  <a:lnTo>
                    <a:pt x="715010" y="850900"/>
                  </a:lnTo>
                  <a:close/>
                </a:path>
                <a:path w="2506979" h="990600">
                  <a:moveTo>
                    <a:pt x="2373630" y="889000"/>
                  </a:moveTo>
                  <a:lnTo>
                    <a:pt x="2350770" y="889000"/>
                  </a:lnTo>
                  <a:lnTo>
                    <a:pt x="2350770" y="863600"/>
                  </a:lnTo>
                  <a:lnTo>
                    <a:pt x="2326640" y="863600"/>
                  </a:lnTo>
                  <a:lnTo>
                    <a:pt x="2326640" y="850900"/>
                  </a:lnTo>
                  <a:lnTo>
                    <a:pt x="2305050" y="850900"/>
                  </a:lnTo>
                  <a:lnTo>
                    <a:pt x="2305050" y="840740"/>
                  </a:lnTo>
                  <a:lnTo>
                    <a:pt x="2305050" y="800100"/>
                  </a:lnTo>
                  <a:lnTo>
                    <a:pt x="2305050" y="762000"/>
                  </a:lnTo>
                  <a:lnTo>
                    <a:pt x="2284730" y="762000"/>
                  </a:lnTo>
                  <a:lnTo>
                    <a:pt x="2284730" y="736600"/>
                  </a:lnTo>
                  <a:lnTo>
                    <a:pt x="2260600" y="736600"/>
                  </a:lnTo>
                  <a:lnTo>
                    <a:pt x="2260600" y="734060"/>
                  </a:lnTo>
                  <a:lnTo>
                    <a:pt x="2260600" y="723900"/>
                  </a:lnTo>
                  <a:lnTo>
                    <a:pt x="2237740" y="723900"/>
                  </a:lnTo>
                  <a:lnTo>
                    <a:pt x="2237740" y="698500"/>
                  </a:lnTo>
                  <a:lnTo>
                    <a:pt x="2237740" y="673100"/>
                  </a:lnTo>
                  <a:lnTo>
                    <a:pt x="2237740" y="660400"/>
                  </a:lnTo>
                  <a:lnTo>
                    <a:pt x="2260600" y="660400"/>
                  </a:lnTo>
                  <a:lnTo>
                    <a:pt x="2260600" y="648970"/>
                  </a:lnTo>
                  <a:lnTo>
                    <a:pt x="2260600" y="558800"/>
                  </a:lnTo>
                  <a:lnTo>
                    <a:pt x="2237740" y="558800"/>
                  </a:lnTo>
                  <a:lnTo>
                    <a:pt x="2237740" y="546100"/>
                  </a:lnTo>
                  <a:lnTo>
                    <a:pt x="2237740" y="520700"/>
                  </a:lnTo>
                  <a:lnTo>
                    <a:pt x="2237740" y="495300"/>
                  </a:lnTo>
                  <a:lnTo>
                    <a:pt x="2236470" y="495300"/>
                  </a:lnTo>
                  <a:lnTo>
                    <a:pt x="2236470" y="558800"/>
                  </a:lnTo>
                  <a:lnTo>
                    <a:pt x="2236470" y="648970"/>
                  </a:lnTo>
                  <a:lnTo>
                    <a:pt x="2212340" y="648970"/>
                  </a:lnTo>
                  <a:lnTo>
                    <a:pt x="2212340" y="660400"/>
                  </a:lnTo>
                  <a:lnTo>
                    <a:pt x="2212340" y="673100"/>
                  </a:lnTo>
                  <a:lnTo>
                    <a:pt x="2212340" y="698500"/>
                  </a:lnTo>
                  <a:lnTo>
                    <a:pt x="2212340" y="723900"/>
                  </a:lnTo>
                  <a:lnTo>
                    <a:pt x="897890" y="723900"/>
                  </a:lnTo>
                  <a:lnTo>
                    <a:pt x="897890" y="698500"/>
                  </a:lnTo>
                  <a:lnTo>
                    <a:pt x="897890" y="673100"/>
                  </a:lnTo>
                  <a:lnTo>
                    <a:pt x="897890" y="660400"/>
                  </a:lnTo>
                  <a:lnTo>
                    <a:pt x="2212340" y="660400"/>
                  </a:lnTo>
                  <a:lnTo>
                    <a:pt x="2212340" y="648970"/>
                  </a:lnTo>
                  <a:lnTo>
                    <a:pt x="897890" y="648970"/>
                  </a:lnTo>
                  <a:lnTo>
                    <a:pt x="897890" y="558800"/>
                  </a:lnTo>
                  <a:lnTo>
                    <a:pt x="2236470" y="558800"/>
                  </a:lnTo>
                  <a:lnTo>
                    <a:pt x="2236470" y="495300"/>
                  </a:lnTo>
                  <a:lnTo>
                    <a:pt x="2216150" y="495300"/>
                  </a:lnTo>
                  <a:lnTo>
                    <a:pt x="2216150" y="485140"/>
                  </a:lnTo>
                  <a:lnTo>
                    <a:pt x="2216150" y="457200"/>
                  </a:lnTo>
                  <a:lnTo>
                    <a:pt x="2216150" y="431800"/>
                  </a:lnTo>
                  <a:lnTo>
                    <a:pt x="2192020" y="431800"/>
                  </a:lnTo>
                  <a:lnTo>
                    <a:pt x="2192020" y="421640"/>
                  </a:lnTo>
                  <a:lnTo>
                    <a:pt x="2192020" y="406400"/>
                  </a:lnTo>
                  <a:lnTo>
                    <a:pt x="2192020" y="393700"/>
                  </a:lnTo>
                  <a:lnTo>
                    <a:pt x="2190750" y="393700"/>
                  </a:lnTo>
                  <a:lnTo>
                    <a:pt x="2190750" y="431800"/>
                  </a:lnTo>
                  <a:lnTo>
                    <a:pt x="2190750" y="457200"/>
                  </a:lnTo>
                  <a:lnTo>
                    <a:pt x="918210" y="457200"/>
                  </a:lnTo>
                  <a:lnTo>
                    <a:pt x="918210" y="431800"/>
                  </a:lnTo>
                  <a:lnTo>
                    <a:pt x="2190750" y="431800"/>
                  </a:lnTo>
                  <a:lnTo>
                    <a:pt x="2190750" y="393700"/>
                  </a:lnTo>
                  <a:lnTo>
                    <a:pt x="2171700" y="393700"/>
                  </a:lnTo>
                  <a:lnTo>
                    <a:pt x="2171700" y="368300"/>
                  </a:lnTo>
                  <a:lnTo>
                    <a:pt x="2192020" y="368300"/>
                  </a:lnTo>
                  <a:lnTo>
                    <a:pt x="2192020" y="342900"/>
                  </a:lnTo>
                  <a:lnTo>
                    <a:pt x="2216150" y="342900"/>
                  </a:lnTo>
                  <a:lnTo>
                    <a:pt x="2216150" y="304800"/>
                  </a:lnTo>
                  <a:lnTo>
                    <a:pt x="2237740" y="304800"/>
                  </a:lnTo>
                  <a:lnTo>
                    <a:pt x="2237740" y="228600"/>
                  </a:lnTo>
                  <a:lnTo>
                    <a:pt x="2216150" y="228600"/>
                  </a:lnTo>
                  <a:lnTo>
                    <a:pt x="2216150" y="203200"/>
                  </a:lnTo>
                  <a:lnTo>
                    <a:pt x="2216150" y="177800"/>
                  </a:lnTo>
                  <a:lnTo>
                    <a:pt x="2192020" y="177800"/>
                  </a:lnTo>
                  <a:lnTo>
                    <a:pt x="2192020" y="149860"/>
                  </a:lnTo>
                  <a:lnTo>
                    <a:pt x="2192020" y="139700"/>
                  </a:lnTo>
                  <a:lnTo>
                    <a:pt x="2192020" y="129540"/>
                  </a:lnTo>
                  <a:lnTo>
                    <a:pt x="2192020" y="114300"/>
                  </a:lnTo>
                  <a:lnTo>
                    <a:pt x="1407160" y="114300"/>
                  </a:lnTo>
                  <a:lnTo>
                    <a:pt x="1407160" y="129540"/>
                  </a:lnTo>
                  <a:lnTo>
                    <a:pt x="1407160" y="139700"/>
                  </a:lnTo>
                  <a:lnTo>
                    <a:pt x="1164590" y="139700"/>
                  </a:lnTo>
                  <a:lnTo>
                    <a:pt x="1164590" y="114300"/>
                  </a:lnTo>
                  <a:lnTo>
                    <a:pt x="961390" y="114300"/>
                  </a:lnTo>
                  <a:lnTo>
                    <a:pt x="961390" y="139700"/>
                  </a:lnTo>
                  <a:lnTo>
                    <a:pt x="939800" y="139700"/>
                  </a:lnTo>
                  <a:lnTo>
                    <a:pt x="939800" y="114300"/>
                  </a:lnTo>
                  <a:lnTo>
                    <a:pt x="915670" y="114300"/>
                  </a:lnTo>
                  <a:lnTo>
                    <a:pt x="915670" y="101600"/>
                  </a:lnTo>
                  <a:lnTo>
                    <a:pt x="915670" y="50800"/>
                  </a:lnTo>
                  <a:lnTo>
                    <a:pt x="895350" y="50800"/>
                  </a:lnTo>
                  <a:lnTo>
                    <a:pt x="895350" y="38100"/>
                  </a:lnTo>
                  <a:lnTo>
                    <a:pt x="895350" y="12700"/>
                  </a:lnTo>
                  <a:lnTo>
                    <a:pt x="915670" y="12700"/>
                  </a:lnTo>
                  <a:lnTo>
                    <a:pt x="915670" y="0"/>
                  </a:lnTo>
                  <a:lnTo>
                    <a:pt x="850900" y="0"/>
                  </a:lnTo>
                  <a:lnTo>
                    <a:pt x="850900" y="12700"/>
                  </a:lnTo>
                  <a:lnTo>
                    <a:pt x="850900" y="38100"/>
                  </a:lnTo>
                  <a:lnTo>
                    <a:pt x="826770" y="38100"/>
                  </a:lnTo>
                  <a:lnTo>
                    <a:pt x="826770" y="50800"/>
                  </a:lnTo>
                  <a:lnTo>
                    <a:pt x="826770" y="101600"/>
                  </a:lnTo>
                  <a:lnTo>
                    <a:pt x="850900" y="101600"/>
                  </a:lnTo>
                  <a:lnTo>
                    <a:pt x="850900" y="114300"/>
                  </a:lnTo>
                  <a:lnTo>
                    <a:pt x="872490" y="114300"/>
                  </a:lnTo>
                  <a:lnTo>
                    <a:pt x="872490" y="139700"/>
                  </a:lnTo>
                  <a:lnTo>
                    <a:pt x="872490" y="149860"/>
                  </a:lnTo>
                  <a:lnTo>
                    <a:pt x="872490" y="177800"/>
                  </a:lnTo>
                  <a:lnTo>
                    <a:pt x="850900" y="177800"/>
                  </a:lnTo>
                  <a:lnTo>
                    <a:pt x="850900" y="203200"/>
                  </a:lnTo>
                  <a:lnTo>
                    <a:pt x="826770" y="203200"/>
                  </a:lnTo>
                  <a:lnTo>
                    <a:pt x="826770" y="228600"/>
                  </a:lnTo>
                  <a:lnTo>
                    <a:pt x="803910" y="228600"/>
                  </a:lnTo>
                  <a:lnTo>
                    <a:pt x="803910" y="304800"/>
                  </a:lnTo>
                  <a:lnTo>
                    <a:pt x="803910" y="342900"/>
                  </a:lnTo>
                  <a:lnTo>
                    <a:pt x="803910" y="368300"/>
                  </a:lnTo>
                  <a:lnTo>
                    <a:pt x="826770" y="368300"/>
                  </a:lnTo>
                  <a:lnTo>
                    <a:pt x="826770" y="393700"/>
                  </a:lnTo>
                  <a:lnTo>
                    <a:pt x="826770" y="406400"/>
                  </a:lnTo>
                  <a:lnTo>
                    <a:pt x="850900" y="406400"/>
                  </a:lnTo>
                  <a:lnTo>
                    <a:pt x="850900" y="421640"/>
                  </a:lnTo>
                  <a:lnTo>
                    <a:pt x="850900" y="431800"/>
                  </a:lnTo>
                  <a:lnTo>
                    <a:pt x="872490" y="431800"/>
                  </a:lnTo>
                  <a:lnTo>
                    <a:pt x="872490" y="457200"/>
                  </a:lnTo>
                  <a:lnTo>
                    <a:pt x="895350" y="457200"/>
                  </a:lnTo>
                  <a:lnTo>
                    <a:pt x="895350" y="485140"/>
                  </a:lnTo>
                  <a:lnTo>
                    <a:pt x="895350" y="495300"/>
                  </a:lnTo>
                  <a:lnTo>
                    <a:pt x="895350" y="520700"/>
                  </a:lnTo>
                  <a:lnTo>
                    <a:pt x="872490" y="520700"/>
                  </a:lnTo>
                  <a:lnTo>
                    <a:pt x="872490" y="546100"/>
                  </a:lnTo>
                  <a:lnTo>
                    <a:pt x="872490" y="558800"/>
                  </a:lnTo>
                  <a:lnTo>
                    <a:pt x="872490" y="648970"/>
                  </a:lnTo>
                  <a:lnTo>
                    <a:pt x="872490" y="660400"/>
                  </a:lnTo>
                  <a:lnTo>
                    <a:pt x="850900" y="660400"/>
                  </a:lnTo>
                  <a:lnTo>
                    <a:pt x="850900" y="673100"/>
                  </a:lnTo>
                  <a:lnTo>
                    <a:pt x="826770" y="673100"/>
                  </a:lnTo>
                  <a:lnTo>
                    <a:pt x="826770" y="698500"/>
                  </a:lnTo>
                  <a:lnTo>
                    <a:pt x="803910" y="698500"/>
                  </a:lnTo>
                  <a:lnTo>
                    <a:pt x="803910" y="723900"/>
                  </a:lnTo>
                  <a:lnTo>
                    <a:pt x="783590" y="723900"/>
                  </a:lnTo>
                  <a:lnTo>
                    <a:pt x="783590" y="734060"/>
                  </a:lnTo>
                  <a:lnTo>
                    <a:pt x="783590" y="736600"/>
                  </a:lnTo>
                  <a:lnTo>
                    <a:pt x="760730" y="736600"/>
                  </a:lnTo>
                  <a:lnTo>
                    <a:pt x="760730" y="762000"/>
                  </a:lnTo>
                  <a:lnTo>
                    <a:pt x="739140" y="762000"/>
                  </a:lnTo>
                  <a:lnTo>
                    <a:pt x="739140" y="800100"/>
                  </a:lnTo>
                  <a:lnTo>
                    <a:pt x="715010" y="800100"/>
                  </a:lnTo>
                  <a:lnTo>
                    <a:pt x="715010" y="840740"/>
                  </a:lnTo>
                  <a:lnTo>
                    <a:pt x="715010" y="850900"/>
                  </a:lnTo>
                  <a:lnTo>
                    <a:pt x="915670" y="850900"/>
                  </a:lnTo>
                  <a:lnTo>
                    <a:pt x="915670" y="863600"/>
                  </a:lnTo>
                  <a:lnTo>
                    <a:pt x="915670" y="889000"/>
                  </a:lnTo>
                  <a:lnTo>
                    <a:pt x="915670" y="901700"/>
                  </a:lnTo>
                  <a:lnTo>
                    <a:pt x="2373630" y="901700"/>
                  </a:lnTo>
                  <a:lnTo>
                    <a:pt x="2373630" y="889000"/>
                  </a:lnTo>
                  <a:close/>
                </a:path>
                <a:path w="2506979" h="990600">
                  <a:moveTo>
                    <a:pt x="2482850" y="927100"/>
                  </a:moveTo>
                  <a:lnTo>
                    <a:pt x="694690" y="927100"/>
                  </a:lnTo>
                  <a:lnTo>
                    <a:pt x="694690" y="942340"/>
                  </a:lnTo>
                  <a:lnTo>
                    <a:pt x="694690" y="952500"/>
                  </a:lnTo>
                  <a:lnTo>
                    <a:pt x="694690" y="990600"/>
                  </a:lnTo>
                  <a:lnTo>
                    <a:pt x="2104390" y="990600"/>
                  </a:lnTo>
                  <a:lnTo>
                    <a:pt x="2104390" y="952500"/>
                  </a:lnTo>
                  <a:lnTo>
                    <a:pt x="2482850" y="952500"/>
                  </a:lnTo>
                  <a:lnTo>
                    <a:pt x="2482850" y="942340"/>
                  </a:lnTo>
                  <a:lnTo>
                    <a:pt x="2482850" y="927100"/>
                  </a:lnTo>
                  <a:close/>
                </a:path>
                <a:path w="2506979" h="990600">
                  <a:moveTo>
                    <a:pt x="2506980" y="952500"/>
                  </a:moveTo>
                  <a:lnTo>
                    <a:pt x="2485390" y="952500"/>
                  </a:lnTo>
                  <a:lnTo>
                    <a:pt x="2485390" y="990600"/>
                  </a:lnTo>
                  <a:lnTo>
                    <a:pt x="2506980" y="990600"/>
                  </a:lnTo>
                  <a:lnTo>
                    <a:pt x="2506980" y="9525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5935980" y="2964179"/>
              <a:ext cx="1320800" cy="431800"/>
            </a:xfrm>
            <a:custGeom>
              <a:avLst/>
              <a:gdLst/>
              <a:ahLst/>
              <a:cxnLst/>
              <a:rect l="l" t="t" r="r" b="b"/>
              <a:pathLst>
                <a:path w="1320800" h="431800">
                  <a:moveTo>
                    <a:pt x="110490" y="266700"/>
                  </a:moveTo>
                  <a:lnTo>
                    <a:pt x="64770" y="266700"/>
                  </a:lnTo>
                  <a:lnTo>
                    <a:pt x="64770" y="254000"/>
                  </a:lnTo>
                  <a:lnTo>
                    <a:pt x="44450" y="254000"/>
                  </a:lnTo>
                  <a:lnTo>
                    <a:pt x="44450" y="266700"/>
                  </a:lnTo>
                  <a:lnTo>
                    <a:pt x="21590" y="266700"/>
                  </a:lnTo>
                  <a:lnTo>
                    <a:pt x="21590" y="292100"/>
                  </a:lnTo>
                  <a:lnTo>
                    <a:pt x="21590" y="317500"/>
                  </a:lnTo>
                  <a:lnTo>
                    <a:pt x="0" y="317500"/>
                  </a:lnTo>
                  <a:lnTo>
                    <a:pt x="0" y="330200"/>
                  </a:lnTo>
                  <a:lnTo>
                    <a:pt x="64770" y="330200"/>
                  </a:lnTo>
                  <a:lnTo>
                    <a:pt x="64770" y="317500"/>
                  </a:lnTo>
                  <a:lnTo>
                    <a:pt x="64770" y="292100"/>
                  </a:lnTo>
                  <a:lnTo>
                    <a:pt x="110490" y="292100"/>
                  </a:lnTo>
                  <a:lnTo>
                    <a:pt x="110490" y="266700"/>
                  </a:lnTo>
                  <a:close/>
                </a:path>
                <a:path w="1320800" h="431800">
                  <a:moveTo>
                    <a:pt x="313690" y="393700"/>
                  </a:moveTo>
                  <a:lnTo>
                    <a:pt x="156210" y="393700"/>
                  </a:lnTo>
                  <a:lnTo>
                    <a:pt x="156210" y="368300"/>
                  </a:lnTo>
                  <a:lnTo>
                    <a:pt x="133350" y="368300"/>
                  </a:lnTo>
                  <a:lnTo>
                    <a:pt x="133350" y="393700"/>
                  </a:lnTo>
                  <a:lnTo>
                    <a:pt x="133350" y="427990"/>
                  </a:lnTo>
                  <a:lnTo>
                    <a:pt x="133350" y="431800"/>
                  </a:lnTo>
                  <a:lnTo>
                    <a:pt x="313690" y="431800"/>
                  </a:lnTo>
                  <a:lnTo>
                    <a:pt x="313690" y="427990"/>
                  </a:lnTo>
                  <a:lnTo>
                    <a:pt x="313690" y="393700"/>
                  </a:lnTo>
                  <a:close/>
                </a:path>
                <a:path w="1320800" h="431800">
                  <a:moveTo>
                    <a:pt x="740410" y="393700"/>
                  </a:moveTo>
                  <a:lnTo>
                    <a:pt x="556260" y="393700"/>
                  </a:lnTo>
                  <a:lnTo>
                    <a:pt x="556260" y="427990"/>
                  </a:lnTo>
                  <a:lnTo>
                    <a:pt x="556260" y="431800"/>
                  </a:lnTo>
                  <a:lnTo>
                    <a:pt x="740410" y="431800"/>
                  </a:lnTo>
                  <a:lnTo>
                    <a:pt x="740410" y="427990"/>
                  </a:lnTo>
                  <a:lnTo>
                    <a:pt x="740410" y="393700"/>
                  </a:lnTo>
                  <a:close/>
                </a:path>
                <a:path w="1320800" h="431800">
                  <a:moveTo>
                    <a:pt x="1320800" y="393700"/>
                  </a:moveTo>
                  <a:lnTo>
                    <a:pt x="1296670" y="393700"/>
                  </a:lnTo>
                  <a:lnTo>
                    <a:pt x="1296670" y="368300"/>
                  </a:lnTo>
                  <a:lnTo>
                    <a:pt x="1296670" y="367030"/>
                  </a:lnTo>
                  <a:lnTo>
                    <a:pt x="1296670" y="330200"/>
                  </a:lnTo>
                  <a:lnTo>
                    <a:pt x="1296670" y="317500"/>
                  </a:lnTo>
                  <a:lnTo>
                    <a:pt x="1296670" y="292100"/>
                  </a:lnTo>
                  <a:lnTo>
                    <a:pt x="1276350" y="292100"/>
                  </a:lnTo>
                  <a:lnTo>
                    <a:pt x="1276350" y="317500"/>
                  </a:lnTo>
                  <a:lnTo>
                    <a:pt x="1252220" y="317500"/>
                  </a:lnTo>
                  <a:lnTo>
                    <a:pt x="1252220" y="292100"/>
                  </a:lnTo>
                  <a:lnTo>
                    <a:pt x="1230630" y="292100"/>
                  </a:lnTo>
                  <a:lnTo>
                    <a:pt x="1230630" y="266700"/>
                  </a:lnTo>
                  <a:lnTo>
                    <a:pt x="1094740" y="266700"/>
                  </a:lnTo>
                  <a:lnTo>
                    <a:pt x="1094740" y="254000"/>
                  </a:lnTo>
                  <a:lnTo>
                    <a:pt x="1073150" y="254000"/>
                  </a:lnTo>
                  <a:lnTo>
                    <a:pt x="1073150" y="228600"/>
                  </a:lnTo>
                  <a:lnTo>
                    <a:pt x="1052830" y="228600"/>
                  </a:lnTo>
                  <a:lnTo>
                    <a:pt x="1052830" y="203200"/>
                  </a:lnTo>
                  <a:lnTo>
                    <a:pt x="1184910" y="203200"/>
                  </a:lnTo>
                  <a:lnTo>
                    <a:pt x="1184910" y="190500"/>
                  </a:lnTo>
                  <a:lnTo>
                    <a:pt x="1007110" y="190500"/>
                  </a:lnTo>
                  <a:lnTo>
                    <a:pt x="1007110" y="165100"/>
                  </a:lnTo>
                  <a:lnTo>
                    <a:pt x="984250" y="165100"/>
                  </a:lnTo>
                  <a:lnTo>
                    <a:pt x="984250" y="152400"/>
                  </a:lnTo>
                  <a:lnTo>
                    <a:pt x="961390" y="152400"/>
                  </a:lnTo>
                  <a:lnTo>
                    <a:pt x="961390" y="127000"/>
                  </a:lnTo>
                  <a:lnTo>
                    <a:pt x="939800" y="127000"/>
                  </a:lnTo>
                  <a:lnTo>
                    <a:pt x="939800" y="101600"/>
                  </a:lnTo>
                  <a:lnTo>
                    <a:pt x="895350" y="101600"/>
                  </a:lnTo>
                  <a:lnTo>
                    <a:pt x="895350" y="88900"/>
                  </a:lnTo>
                  <a:lnTo>
                    <a:pt x="850900" y="88900"/>
                  </a:lnTo>
                  <a:lnTo>
                    <a:pt x="850900" y="63500"/>
                  </a:lnTo>
                  <a:lnTo>
                    <a:pt x="782320" y="63500"/>
                  </a:lnTo>
                  <a:lnTo>
                    <a:pt x="782320" y="38100"/>
                  </a:lnTo>
                  <a:lnTo>
                    <a:pt x="782320" y="25400"/>
                  </a:lnTo>
                  <a:lnTo>
                    <a:pt x="759460" y="25400"/>
                  </a:lnTo>
                  <a:lnTo>
                    <a:pt x="759460" y="0"/>
                  </a:lnTo>
                  <a:lnTo>
                    <a:pt x="716267" y="0"/>
                  </a:lnTo>
                  <a:lnTo>
                    <a:pt x="716267" y="25400"/>
                  </a:lnTo>
                  <a:lnTo>
                    <a:pt x="647700" y="25400"/>
                  </a:lnTo>
                  <a:lnTo>
                    <a:pt x="647700" y="38100"/>
                  </a:lnTo>
                  <a:lnTo>
                    <a:pt x="624840" y="38100"/>
                  </a:lnTo>
                  <a:lnTo>
                    <a:pt x="624840" y="63500"/>
                  </a:lnTo>
                  <a:lnTo>
                    <a:pt x="535940" y="63500"/>
                  </a:lnTo>
                  <a:lnTo>
                    <a:pt x="535940" y="38100"/>
                  </a:lnTo>
                  <a:lnTo>
                    <a:pt x="511810" y="38100"/>
                  </a:lnTo>
                  <a:lnTo>
                    <a:pt x="511810" y="63500"/>
                  </a:lnTo>
                  <a:lnTo>
                    <a:pt x="469900" y="63500"/>
                  </a:lnTo>
                  <a:lnTo>
                    <a:pt x="469900" y="88900"/>
                  </a:lnTo>
                  <a:lnTo>
                    <a:pt x="425450" y="88900"/>
                  </a:lnTo>
                  <a:lnTo>
                    <a:pt x="425450" y="101600"/>
                  </a:lnTo>
                  <a:lnTo>
                    <a:pt x="381000" y="101600"/>
                  </a:lnTo>
                  <a:lnTo>
                    <a:pt x="381000" y="127000"/>
                  </a:lnTo>
                  <a:lnTo>
                    <a:pt x="334010" y="127000"/>
                  </a:lnTo>
                  <a:lnTo>
                    <a:pt x="334010" y="152400"/>
                  </a:lnTo>
                  <a:lnTo>
                    <a:pt x="313690" y="152400"/>
                  </a:lnTo>
                  <a:lnTo>
                    <a:pt x="313690" y="165100"/>
                  </a:lnTo>
                  <a:lnTo>
                    <a:pt x="157480" y="165100"/>
                  </a:lnTo>
                  <a:lnTo>
                    <a:pt x="157480" y="190500"/>
                  </a:lnTo>
                  <a:lnTo>
                    <a:pt x="267970" y="190500"/>
                  </a:lnTo>
                  <a:lnTo>
                    <a:pt x="267970" y="203200"/>
                  </a:lnTo>
                  <a:lnTo>
                    <a:pt x="245110" y="203200"/>
                  </a:lnTo>
                  <a:lnTo>
                    <a:pt x="245110" y="228600"/>
                  </a:lnTo>
                  <a:lnTo>
                    <a:pt x="133350" y="228600"/>
                  </a:lnTo>
                  <a:lnTo>
                    <a:pt x="133350" y="254000"/>
                  </a:lnTo>
                  <a:lnTo>
                    <a:pt x="199390" y="254000"/>
                  </a:lnTo>
                  <a:lnTo>
                    <a:pt x="199390" y="266700"/>
                  </a:lnTo>
                  <a:lnTo>
                    <a:pt x="199390" y="292100"/>
                  </a:lnTo>
                  <a:lnTo>
                    <a:pt x="179070" y="292100"/>
                  </a:lnTo>
                  <a:lnTo>
                    <a:pt x="179070" y="317500"/>
                  </a:lnTo>
                  <a:lnTo>
                    <a:pt x="179070" y="330200"/>
                  </a:lnTo>
                  <a:lnTo>
                    <a:pt x="157480" y="330200"/>
                  </a:lnTo>
                  <a:lnTo>
                    <a:pt x="157480" y="367030"/>
                  </a:lnTo>
                  <a:lnTo>
                    <a:pt x="157480" y="368300"/>
                  </a:lnTo>
                  <a:lnTo>
                    <a:pt x="1117600" y="368300"/>
                  </a:lnTo>
                  <a:lnTo>
                    <a:pt x="1117600" y="393700"/>
                  </a:lnTo>
                  <a:lnTo>
                    <a:pt x="960120" y="393700"/>
                  </a:lnTo>
                  <a:lnTo>
                    <a:pt x="960120" y="427990"/>
                  </a:lnTo>
                  <a:lnTo>
                    <a:pt x="960120" y="431800"/>
                  </a:lnTo>
                  <a:lnTo>
                    <a:pt x="1320800" y="431800"/>
                  </a:lnTo>
                  <a:lnTo>
                    <a:pt x="1320800" y="427990"/>
                  </a:lnTo>
                  <a:lnTo>
                    <a:pt x="1320800" y="3937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5914390" y="3021329"/>
              <a:ext cx="1407160" cy="1366520"/>
            </a:xfrm>
            <a:custGeom>
              <a:avLst/>
              <a:gdLst/>
              <a:ahLst/>
              <a:cxnLst/>
              <a:rect l="l" t="t" r="r" b="b"/>
              <a:pathLst>
                <a:path w="1407159" h="1366520">
                  <a:moveTo>
                    <a:pt x="1407160" y="806450"/>
                  </a:moveTo>
                  <a:lnTo>
                    <a:pt x="1383030" y="806450"/>
                  </a:lnTo>
                  <a:lnTo>
                    <a:pt x="1383030" y="765810"/>
                  </a:lnTo>
                  <a:lnTo>
                    <a:pt x="1383030" y="745490"/>
                  </a:lnTo>
                  <a:lnTo>
                    <a:pt x="1361440" y="745490"/>
                  </a:lnTo>
                  <a:lnTo>
                    <a:pt x="1361440" y="681990"/>
                  </a:lnTo>
                  <a:lnTo>
                    <a:pt x="1339850" y="681990"/>
                  </a:lnTo>
                  <a:lnTo>
                    <a:pt x="1339850" y="661670"/>
                  </a:lnTo>
                  <a:lnTo>
                    <a:pt x="1339850" y="638810"/>
                  </a:lnTo>
                  <a:lnTo>
                    <a:pt x="1316990" y="638810"/>
                  </a:lnTo>
                  <a:lnTo>
                    <a:pt x="1316990" y="619760"/>
                  </a:lnTo>
                  <a:lnTo>
                    <a:pt x="1316990" y="598170"/>
                  </a:lnTo>
                  <a:lnTo>
                    <a:pt x="1361440" y="598170"/>
                  </a:lnTo>
                  <a:lnTo>
                    <a:pt x="1361440" y="579120"/>
                  </a:lnTo>
                  <a:lnTo>
                    <a:pt x="1361440" y="560070"/>
                  </a:lnTo>
                  <a:lnTo>
                    <a:pt x="1383030" y="560070"/>
                  </a:lnTo>
                  <a:lnTo>
                    <a:pt x="1383030" y="496570"/>
                  </a:lnTo>
                  <a:lnTo>
                    <a:pt x="1383030" y="476250"/>
                  </a:lnTo>
                  <a:lnTo>
                    <a:pt x="1361440" y="476250"/>
                  </a:lnTo>
                  <a:lnTo>
                    <a:pt x="1361440" y="454660"/>
                  </a:lnTo>
                  <a:lnTo>
                    <a:pt x="1361440" y="433070"/>
                  </a:lnTo>
                  <a:lnTo>
                    <a:pt x="1250950" y="433070"/>
                  </a:lnTo>
                  <a:lnTo>
                    <a:pt x="1250950" y="411480"/>
                  </a:lnTo>
                  <a:lnTo>
                    <a:pt x="1339850" y="411480"/>
                  </a:lnTo>
                  <a:lnTo>
                    <a:pt x="1339850" y="391160"/>
                  </a:lnTo>
                  <a:lnTo>
                    <a:pt x="1316990" y="391160"/>
                  </a:lnTo>
                  <a:lnTo>
                    <a:pt x="1316990" y="370840"/>
                  </a:lnTo>
                  <a:lnTo>
                    <a:pt x="1250950" y="370840"/>
                  </a:lnTo>
                  <a:lnTo>
                    <a:pt x="1250950" y="391160"/>
                  </a:lnTo>
                  <a:lnTo>
                    <a:pt x="1229360" y="391160"/>
                  </a:lnTo>
                  <a:lnTo>
                    <a:pt x="1229360" y="411480"/>
                  </a:lnTo>
                  <a:lnTo>
                    <a:pt x="1206500" y="411480"/>
                  </a:lnTo>
                  <a:lnTo>
                    <a:pt x="1206500" y="433070"/>
                  </a:lnTo>
                  <a:lnTo>
                    <a:pt x="1206500" y="454660"/>
                  </a:lnTo>
                  <a:lnTo>
                    <a:pt x="1184910" y="454660"/>
                  </a:lnTo>
                  <a:lnTo>
                    <a:pt x="1184910" y="433070"/>
                  </a:lnTo>
                  <a:lnTo>
                    <a:pt x="1184910" y="411480"/>
                  </a:lnTo>
                  <a:lnTo>
                    <a:pt x="1160780" y="411480"/>
                  </a:lnTo>
                  <a:lnTo>
                    <a:pt x="1160780" y="391160"/>
                  </a:lnTo>
                  <a:lnTo>
                    <a:pt x="1115060" y="391160"/>
                  </a:lnTo>
                  <a:lnTo>
                    <a:pt x="1115060" y="370840"/>
                  </a:lnTo>
                  <a:lnTo>
                    <a:pt x="1139190" y="370840"/>
                  </a:lnTo>
                  <a:lnTo>
                    <a:pt x="1139190" y="309880"/>
                  </a:lnTo>
                  <a:lnTo>
                    <a:pt x="1139190" y="269240"/>
                  </a:lnTo>
                  <a:lnTo>
                    <a:pt x="1115060" y="269240"/>
                  </a:lnTo>
                  <a:lnTo>
                    <a:pt x="1115060" y="226060"/>
                  </a:lnTo>
                  <a:lnTo>
                    <a:pt x="1092200" y="226060"/>
                  </a:lnTo>
                  <a:lnTo>
                    <a:pt x="1092200" y="185420"/>
                  </a:lnTo>
                  <a:lnTo>
                    <a:pt x="1071880" y="185420"/>
                  </a:lnTo>
                  <a:lnTo>
                    <a:pt x="1071880" y="162560"/>
                  </a:lnTo>
                  <a:lnTo>
                    <a:pt x="1050290" y="162560"/>
                  </a:lnTo>
                  <a:lnTo>
                    <a:pt x="1050290" y="143510"/>
                  </a:lnTo>
                  <a:lnTo>
                    <a:pt x="1028700" y="143510"/>
                  </a:lnTo>
                  <a:lnTo>
                    <a:pt x="1028700" y="121920"/>
                  </a:lnTo>
                  <a:lnTo>
                    <a:pt x="1004570" y="121920"/>
                  </a:lnTo>
                  <a:lnTo>
                    <a:pt x="1004570" y="104140"/>
                  </a:lnTo>
                  <a:lnTo>
                    <a:pt x="982980" y="104140"/>
                  </a:lnTo>
                  <a:lnTo>
                    <a:pt x="982980" y="83820"/>
                  </a:lnTo>
                  <a:lnTo>
                    <a:pt x="961390" y="83820"/>
                  </a:lnTo>
                  <a:lnTo>
                    <a:pt x="961390" y="60960"/>
                  </a:lnTo>
                  <a:lnTo>
                    <a:pt x="914400" y="60960"/>
                  </a:lnTo>
                  <a:lnTo>
                    <a:pt x="914400" y="40640"/>
                  </a:lnTo>
                  <a:lnTo>
                    <a:pt x="869950" y="40640"/>
                  </a:lnTo>
                  <a:lnTo>
                    <a:pt x="869950" y="20320"/>
                  </a:lnTo>
                  <a:lnTo>
                    <a:pt x="803910" y="20320"/>
                  </a:lnTo>
                  <a:lnTo>
                    <a:pt x="803910" y="0"/>
                  </a:lnTo>
                  <a:lnTo>
                    <a:pt x="646430" y="0"/>
                  </a:lnTo>
                  <a:lnTo>
                    <a:pt x="646430" y="20320"/>
                  </a:lnTo>
                  <a:lnTo>
                    <a:pt x="492760" y="20320"/>
                  </a:lnTo>
                  <a:lnTo>
                    <a:pt x="492760" y="40640"/>
                  </a:lnTo>
                  <a:lnTo>
                    <a:pt x="447040" y="40640"/>
                  </a:lnTo>
                  <a:lnTo>
                    <a:pt x="447040" y="60960"/>
                  </a:lnTo>
                  <a:lnTo>
                    <a:pt x="400050" y="60960"/>
                  </a:lnTo>
                  <a:lnTo>
                    <a:pt x="400050" y="83820"/>
                  </a:lnTo>
                  <a:lnTo>
                    <a:pt x="355600" y="83820"/>
                  </a:lnTo>
                  <a:lnTo>
                    <a:pt x="355600" y="104140"/>
                  </a:lnTo>
                  <a:lnTo>
                    <a:pt x="335280" y="104140"/>
                  </a:lnTo>
                  <a:lnTo>
                    <a:pt x="335280" y="121920"/>
                  </a:lnTo>
                  <a:lnTo>
                    <a:pt x="312420" y="121920"/>
                  </a:lnTo>
                  <a:lnTo>
                    <a:pt x="312420" y="143510"/>
                  </a:lnTo>
                  <a:lnTo>
                    <a:pt x="290830" y="143510"/>
                  </a:lnTo>
                  <a:lnTo>
                    <a:pt x="290830" y="162560"/>
                  </a:lnTo>
                  <a:lnTo>
                    <a:pt x="269240" y="162560"/>
                  </a:lnTo>
                  <a:lnTo>
                    <a:pt x="269240" y="185420"/>
                  </a:lnTo>
                  <a:lnTo>
                    <a:pt x="245110" y="185420"/>
                  </a:lnTo>
                  <a:lnTo>
                    <a:pt x="245110" y="226060"/>
                  </a:lnTo>
                  <a:lnTo>
                    <a:pt x="222250" y="226060"/>
                  </a:lnTo>
                  <a:lnTo>
                    <a:pt x="222250" y="269240"/>
                  </a:lnTo>
                  <a:lnTo>
                    <a:pt x="200660" y="269240"/>
                  </a:lnTo>
                  <a:lnTo>
                    <a:pt x="200660" y="309880"/>
                  </a:lnTo>
                  <a:lnTo>
                    <a:pt x="177800" y="309880"/>
                  </a:lnTo>
                  <a:lnTo>
                    <a:pt x="177800" y="370840"/>
                  </a:lnTo>
                  <a:lnTo>
                    <a:pt x="156210" y="370840"/>
                  </a:lnTo>
                  <a:lnTo>
                    <a:pt x="156210" y="391160"/>
                  </a:lnTo>
                  <a:lnTo>
                    <a:pt x="156210" y="411480"/>
                  </a:lnTo>
                  <a:lnTo>
                    <a:pt x="156210" y="433070"/>
                  </a:lnTo>
                  <a:lnTo>
                    <a:pt x="156210" y="454660"/>
                  </a:lnTo>
                  <a:lnTo>
                    <a:pt x="177800" y="454660"/>
                  </a:lnTo>
                  <a:lnTo>
                    <a:pt x="177800" y="476250"/>
                  </a:lnTo>
                  <a:lnTo>
                    <a:pt x="156210" y="476250"/>
                  </a:lnTo>
                  <a:lnTo>
                    <a:pt x="156210" y="496570"/>
                  </a:lnTo>
                  <a:lnTo>
                    <a:pt x="156210" y="560070"/>
                  </a:lnTo>
                  <a:lnTo>
                    <a:pt x="156210" y="579120"/>
                  </a:lnTo>
                  <a:lnTo>
                    <a:pt x="132080" y="579120"/>
                  </a:lnTo>
                  <a:lnTo>
                    <a:pt x="132080" y="560070"/>
                  </a:lnTo>
                  <a:lnTo>
                    <a:pt x="132080" y="496570"/>
                  </a:lnTo>
                  <a:lnTo>
                    <a:pt x="113030" y="496570"/>
                  </a:lnTo>
                  <a:lnTo>
                    <a:pt x="113030" y="476250"/>
                  </a:lnTo>
                  <a:lnTo>
                    <a:pt x="132080" y="476250"/>
                  </a:lnTo>
                  <a:lnTo>
                    <a:pt x="132080" y="454660"/>
                  </a:lnTo>
                  <a:lnTo>
                    <a:pt x="132080" y="433070"/>
                  </a:lnTo>
                  <a:lnTo>
                    <a:pt x="132080" y="411480"/>
                  </a:lnTo>
                  <a:lnTo>
                    <a:pt x="68580" y="411480"/>
                  </a:lnTo>
                  <a:lnTo>
                    <a:pt x="68580" y="433070"/>
                  </a:lnTo>
                  <a:lnTo>
                    <a:pt x="44450" y="433070"/>
                  </a:lnTo>
                  <a:lnTo>
                    <a:pt x="44450" y="454660"/>
                  </a:lnTo>
                  <a:lnTo>
                    <a:pt x="22860" y="454660"/>
                  </a:lnTo>
                  <a:lnTo>
                    <a:pt x="22860" y="476250"/>
                  </a:lnTo>
                  <a:lnTo>
                    <a:pt x="0" y="476250"/>
                  </a:lnTo>
                  <a:lnTo>
                    <a:pt x="0" y="619760"/>
                  </a:lnTo>
                  <a:lnTo>
                    <a:pt x="22860" y="619760"/>
                  </a:lnTo>
                  <a:lnTo>
                    <a:pt x="22860" y="638810"/>
                  </a:lnTo>
                  <a:lnTo>
                    <a:pt x="22860" y="661670"/>
                  </a:lnTo>
                  <a:lnTo>
                    <a:pt x="44450" y="661670"/>
                  </a:lnTo>
                  <a:lnTo>
                    <a:pt x="44450" y="681990"/>
                  </a:lnTo>
                  <a:lnTo>
                    <a:pt x="88900" y="681990"/>
                  </a:lnTo>
                  <a:lnTo>
                    <a:pt x="88900" y="745490"/>
                  </a:lnTo>
                  <a:lnTo>
                    <a:pt x="88900" y="765810"/>
                  </a:lnTo>
                  <a:lnTo>
                    <a:pt x="68580" y="765810"/>
                  </a:lnTo>
                  <a:lnTo>
                    <a:pt x="68580" y="806450"/>
                  </a:lnTo>
                  <a:lnTo>
                    <a:pt x="68580" y="909320"/>
                  </a:lnTo>
                  <a:lnTo>
                    <a:pt x="68580" y="994410"/>
                  </a:lnTo>
                  <a:lnTo>
                    <a:pt x="68580" y="1035050"/>
                  </a:lnTo>
                  <a:lnTo>
                    <a:pt x="88900" y="1035050"/>
                  </a:lnTo>
                  <a:lnTo>
                    <a:pt x="88900" y="1055370"/>
                  </a:lnTo>
                  <a:lnTo>
                    <a:pt x="88900" y="1075690"/>
                  </a:lnTo>
                  <a:lnTo>
                    <a:pt x="113030" y="1075690"/>
                  </a:lnTo>
                  <a:lnTo>
                    <a:pt x="113030" y="1096010"/>
                  </a:lnTo>
                  <a:lnTo>
                    <a:pt x="132080" y="1096010"/>
                  </a:lnTo>
                  <a:lnTo>
                    <a:pt x="132080" y="1139190"/>
                  </a:lnTo>
                  <a:lnTo>
                    <a:pt x="156210" y="1139190"/>
                  </a:lnTo>
                  <a:lnTo>
                    <a:pt x="156210" y="1158240"/>
                  </a:lnTo>
                  <a:lnTo>
                    <a:pt x="177800" y="1158240"/>
                  </a:lnTo>
                  <a:lnTo>
                    <a:pt x="177800" y="1181100"/>
                  </a:lnTo>
                  <a:lnTo>
                    <a:pt x="200660" y="1181100"/>
                  </a:lnTo>
                  <a:lnTo>
                    <a:pt x="200660" y="1201420"/>
                  </a:lnTo>
                  <a:lnTo>
                    <a:pt x="222250" y="1201420"/>
                  </a:lnTo>
                  <a:lnTo>
                    <a:pt x="222250" y="1221740"/>
                  </a:lnTo>
                  <a:lnTo>
                    <a:pt x="269240" y="1221740"/>
                  </a:lnTo>
                  <a:lnTo>
                    <a:pt x="269240" y="1243330"/>
                  </a:lnTo>
                  <a:lnTo>
                    <a:pt x="312420" y="1243330"/>
                  </a:lnTo>
                  <a:lnTo>
                    <a:pt x="312420" y="1261110"/>
                  </a:lnTo>
                  <a:lnTo>
                    <a:pt x="355600" y="1261110"/>
                  </a:lnTo>
                  <a:lnTo>
                    <a:pt x="355600" y="1283970"/>
                  </a:lnTo>
                  <a:lnTo>
                    <a:pt x="400050" y="1283970"/>
                  </a:lnTo>
                  <a:lnTo>
                    <a:pt x="400050" y="1304290"/>
                  </a:lnTo>
                  <a:lnTo>
                    <a:pt x="447040" y="1304290"/>
                  </a:lnTo>
                  <a:lnTo>
                    <a:pt x="447040" y="1323340"/>
                  </a:lnTo>
                  <a:lnTo>
                    <a:pt x="492760" y="1323340"/>
                  </a:lnTo>
                  <a:lnTo>
                    <a:pt x="492760" y="1343660"/>
                  </a:lnTo>
                  <a:lnTo>
                    <a:pt x="601980" y="1343660"/>
                  </a:lnTo>
                  <a:lnTo>
                    <a:pt x="601980" y="1366520"/>
                  </a:lnTo>
                  <a:lnTo>
                    <a:pt x="736600" y="1366520"/>
                  </a:lnTo>
                  <a:lnTo>
                    <a:pt x="736600" y="1343660"/>
                  </a:lnTo>
                  <a:lnTo>
                    <a:pt x="783590" y="1343660"/>
                  </a:lnTo>
                  <a:lnTo>
                    <a:pt x="783590" y="1323340"/>
                  </a:lnTo>
                  <a:lnTo>
                    <a:pt x="825500" y="1323340"/>
                  </a:lnTo>
                  <a:lnTo>
                    <a:pt x="825500" y="1304290"/>
                  </a:lnTo>
                  <a:lnTo>
                    <a:pt x="845820" y="1304290"/>
                  </a:lnTo>
                  <a:lnTo>
                    <a:pt x="845820" y="1323340"/>
                  </a:lnTo>
                  <a:lnTo>
                    <a:pt x="1050290" y="1323340"/>
                  </a:lnTo>
                  <a:lnTo>
                    <a:pt x="1050290" y="1304290"/>
                  </a:lnTo>
                  <a:lnTo>
                    <a:pt x="1092200" y="1304290"/>
                  </a:lnTo>
                  <a:lnTo>
                    <a:pt x="1092200" y="1283970"/>
                  </a:lnTo>
                  <a:lnTo>
                    <a:pt x="1139190" y="1283970"/>
                  </a:lnTo>
                  <a:lnTo>
                    <a:pt x="1139190" y="1261110"/>
                  </a:lnTo>
                  <a:lnTo>
                    <a:pt x="1160780" y="1261110"/>
                  </a:lnTo>
                  <a:lnTo>
                    <a:pt x="1160780" y="1243330"/>
                  </a:lnTo>
                  <a:lnTo>
                    <a:pt x="1206500" y="1243330"/>
                  </a:lnTo>
                  <a:lnTo>
                    <a:pt x="1206500" y="1221740"/>
                  </a:lnTo>
                  <a:lnTo>
                    <a:pt x="1206500" y="1201420"/>
                  </a:lnTo>
                  <a:lnTo>
                    <a:pt x="1250950" y="1201420"/>
                  </a:lnTo>
                  <a:lnTo>
                    <a:pt x="1250950" y="1181100"/>
                  </a:lnTo>
                  <a:lnTo>
                    <a:pt x="1273810" y="1181100"/>
                  </a:lnTo>
                  <a:lnTo>
                    <a:pt x="1273810" y="1158240"/>
                  </a:lnTo>
                  <a:lnTo>
                    <a:pt x="1294130" y="1158240"/>
                  </a:lnTo>
                  <a:lnTo>
                    <a:pt x="1294130" y="1139190"/>
                  </a:lnTo>
                  <a:lnTo>
                    <a:pt x="1316990" y="1139190"/>
                  </a:lnTo>
                  <a:lnTo>
                    <a:pt x="1316990" y="1096010"/>
                  </a:lnTo>
                  <a:lnTo>
                    <a:pt x="1339850" y="1096010"/>
                  </a:lnTo>
                  <a:lnTo>
                    <a:pt x="1339850" y="1075690"/>
                  </a:lnTo>
                  <a:lnTo>
                    <a:pt x="1339850" y="1055370"/>
                  </a:lnTo>
                  <a:lnTo>
                    <a:pt x="1361440" y="1055370"/>
                  </a:lnTo>
                  <a:lnTo>
                    <a:pt x="1361440" y="1035050"/>
                  </a:lnTo>
                  <a:lnTo>
                    <a:pt x="1361440" y="994410"/>
                  </a:lnTo>
                  <a:lnTo>
                    <a:pt x="1383030" y="994410"/>
                  </a:lnTo>
                  <a:lnTo>
                    <a:pt x="1383030" y="909320"/>
                  </a:lnTo>
                  <a:lnTo>
                    <a:pt x="1407160" y="909320"/>
                  </a:lnTo>
                  <a:lnTo>
                    <a:pt x="1407160" y="806450"/>
                  </a:lnTo>
                  <a:close/>
                </a:path>
              </a:pathLst>
            </a:custGeom>
            <a:solidFill>
              <a:srgbClr val="FFA4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6002020" y="3125469"/>
              <a:ext cx="849630" cy="119380"/>
            </a:xfrm>
            <a:custGeom>
              <a:avLst/>
              <a:gdLst/>
              <a:ahLst/>
              <a:cxnLst/>
              <a:rect l="l" t="t" r="r" b="b"/>
              <a:pathLst>
                <a:path w="849629" h="119380">
                  <a:moveTo>
                    <a:pt x="21590" y="58420"/>
                  </a:moveTo>
                  <a:lnTo>
                    <a:pt x="0" y="58420"/>
                  </a:lnTo>
                  <a:lnTo>
                    <a:pt x="0" y="77470"/>
                  </a:lnTo>
                  <a:lnTo>
                    <a:pt x="21590" y="77470"/>
                  </a:lnTo>
                  <a:lnTo>
                    <a:pt x="21590" y="58420"/>
                  </a:lnTo>
                  <a:close/>
                </a:path>
                <a:path w="849629" h="119380">
                  <a:moveTo>
                    <a:pt x="44450" y="39370"/>
                  </a:moveTo>
                  <a:lnTo>
                    <a:pt x="21590" y="39370"/>
                  </a:lnTo>
                  <a:lnTo>
                    <a:pt x="21590" y="58420"/>
                  </a:lnTo>
                  <a:lnTo>
                    <a:pt x="44450" y="58420"/>
                  </a:lnTo>
                  <a:lnTo>
                    <a:pt x="44450" y="39370"/>
                  </a:lnTo>
                  <a:close/>
                </a:path>
                <a:path w="849629" h="119380">
                  <a:moveTo>
                    <a:pt x="87630" y="19050"/>
                  </a:moveTo>
                  <a:lnTo>
                    <a:pt x="44450" y="19050"/>
                  </a:lnTo>
                  <a:lnTo>
                    <a:pt x="44450" y="39370"/>
                  </a:lnTo>
                  <a:lnTo>
                    <a:pt x="87630" y="39370"/>
                  </a:lnTo>
                  <a:lnTo>
                    <a:pt x="87630" y="19050"/>
                  </a:lnTo>
                  <a:close/>
                </a:path>
                <a:path w="849629" h="119380">
                  <a:moveTo>
                    <a:pt x="468630" y="19050"/>
                  </a:moveTo>
                  <a:lnTo>
                    <a:pt x="445770" y="19050"/>
                  </a:lnTo>
                  <a:lnTo>
                    <a:pt x="445770" y="0"/>
                  </a:lnTo>
                  <a:lnTo>
                    <a:pt x="402590" y="0"/>
                  </a:lnTo>
                  <a:lnTo>
                    <a:pt x="402590" y="19050"/>
                  </a:lnTo>
                  <a:lnTo>
                    <a:pt x="359410" y="19050"/>
                  </a:lnTo>
                  <a:lnTo>
                    <a:pt x="359410" y="39370"/>
                  </a:lnTo>
                  <a:lnTo>
                    <a:pt x="336550" y="39370"/>
                  </a:lnTo>
                  <a:lnTo>
                    <a:pt x="336550" y="58420"/>
                  </a:lnTo>
                  <a:lnTo>
                    <a:pt x="312420" y="58420"/>
                  </a:lnTo>
                  <a:lnTo>
                    <a:pt x="312420" y="77470"/>
                  </a:lnTo>
                  <a:lnTo>
                    <a:pt x="292100" y="77470"/>
                  </a:lnTo>
                  <a:lnTo>
                    <a:pt x="292100" y="100330"/>
                  </a:lnTo>
                  <a:lnTo>
                    <a:pt x="312420" y="100330"/>
                  </a:lnTo>
                  <a:lnTo>
                    <a:pt x="312420" y="119380"/>
                  </a:lnTo>
                  <a:lnTo>
                    <a:pt x="336550" y="119380"/>
                  </a:lnTo>
                  <a:lnTo>
                    <a:pt x="336550" y="100330"/>
                  </a:lnTo>
                  <a:lnTo>
                    <a:pt x="359410" y="100330"/>
                  </a:lnTo>
                  <a:lnTo>
                    <a:pt x="359410" y="77470"/>
                  </a:lnTo>
                  <a:lnTo>
                    <a:pt x="402590" y="77470"/>
                  </a:lnTo>
                  <a:lnTo>
                    <a:pt x="402590" y="58420"/>
                  </a:lnTo>
                  <a:lnTo>
                    <a:pt x="445770" y="58420"/>
                  </a:lnTo>
                  <a:lnTo>
                    <a:pt x="445770" y="39370"/>
                  </a:lnTo>
                  <a:lnTo>
                    <a:pt x="468630" y="39370"/>
                  </a:lnTo>
                  <a:lnTo>
                    <a:pt x="468630" y="19050"/>
                  </a:lnTo>
                  <a:close/>
                </a:path>
                <a:path w="849629" h="119380">
                  <a:moveTo>
                    <a:pt x="849630" y="19050"/>
                  </a:moveTo>
                  <a:lnTo>
                    <a:pt x="828040" y="19050"/>
                  </a:lnTo>
                  <a:lnTo>
                    <a:pt x="828040" y="0"/>
                  </a:lnTo>
                  <a:lnTo>
                    <a:pt x="740410" y="0"/>
                  </a:lnTo>
                  <a:lnTo>
                    <a:pt x="740410" y="19050"/>
                  </a:lnTo>
                  <a:lnTo>
                    <a:pt x="695960" y="19050"/>
                  </a:lnTo>
                  <a:lnTo>
                    <a:pt x="695960" y="38100"/>
                  </a:lnTo>
                  <a:lnTo>
                    <a:pt x="674370" y="38100"/>
                  </a:lnTo>
                  <a:lnTo>
                    <a:pt x="674370" y="59690"/>
                  </a:lnTo>
                  <a:lnTo>
                    <a:pt x="695960" y="59690"/>
                  </a:lnTo>
                  <a:lnTo>
                    <a:pt x="695960" y="78740"/>
                  </a:lnTo>
                  <a:lnTo>
                    <a:pt x="740410" y="78740"/>
                  </a:lnTo>
                  <a:lnTo>
                    <a:pt x="740410" y="59690"/>
                  </a:lnTo>
                  <a:lnTo>
                    <a:pt x="828040" y="59690"/>
                  </a:lnTo>
                  <a:lnTo>
                    <a:pt x="828040" y="38100"/>
                  </a:lnTo>
                  <a:lnTo>
                    <a:pt x="849630" y="38100"/>
                  </a:lnTo>
                  <a:lnTo>
                    <a:pt x="849630" y="1905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6362700" y="3144519"/>
              <a:ext cx="464820" cy="38100"/>
            </a:xfrm>
            <a:custGeom>
              <a:avLst/>
              <a:gdLst/>
              <a:ahLst/>
              <a:cxnLst/>
              <a:rect l="l" t="t" r="r" b="b"/>
              <a:pathLst>
                <a:path w="464820" h="38100">
                  <a:moveTo>
                    <a:pt x="39370" y="20320"/>
                  </a:moveTo>
                  <a:lnTo>
                    <a:pt x="0" y="20320"/>
                  </a:lnTo>
                  <a:lnTo>
                    <a:pt x="0" y="38100"/>
                  </a:lnTo>
                  <a:lnTo>
                    <a:pt x="39370" y="38100"/>
                  </a:lnTo>
                  <a:lnTo>
                    <a:pt x="39370" y="20320"/>
                  </a:lnTo>
                  <a:close/>
                </a:path>
                <a:path w="464820" h="38100">
                  <a:moveTo>
                    <a:pt x="83820" y="0"/>
                  </a:moveTo>
                  <a:lnTo>
                    <a:pt x="44450" y="0"/>
                  </a:lnTo>
                  <a:lnTo>
                    <a:pt x="44450" y="16510"/>
                  </a:lnTo>
                  <a:lnTo>
                    <a:pt x="83820" y="16510"/>
                  </a:lnTo>
                  <a:lnTo>
                    <a:pt x="83820" y="0"/>
                  </a:lnTo>
                  <a:close/>
                </a:path>
                <a:path w="464820" h="38100">
                  <a:moveTo>
                    <a:pt x="375920" y="20320"/>
                  </a:moveTo>
                  <a:lnTo>
                    <a:pt x="335280" y="20320"/>
                  </a:lnTo>
                  <a:lnTo>
                    <a:pt x="335280" y="38100"/>
                  </a:lnTo>
                  <a:lnTo>
                    <a:pt x="375920" y="38100"/>
                  </a:lnTo>
                  <a:lnTo>
                    <a:pt x="375920" y="20320"/>
                  </a:lnTo>
                  <a:close/>
                </a:path>
                <a:path w="464820" h="38100">
                  <a:moveTo>
                    <a:pt x="464820" y="0"/>
                  </a:moveTo>
                  <a:lnTo>
                    <a:pt x="378460" y="0"/>
                  </a:lnTo>
                  <a:lnTo>
                    <a:pt x="378460" y="16510"/>
                  </a:lnTo>
                  <a:lnTo>
                    <a:pt x="464820" y="16510"/>
                  </a:lnTo>
                  <a:lnTo>
                    <a:pt x="464820" y="0"/>
                  </a:lnTo>
                  <a:close/>
                </a:path>
              </a:pathLst>
            </a:custGeom>
            <a:solidFill>
              <a:srgbClr val="FFA4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7124700" y="3164840"/>
              <a:ext cx="83820" cy="8001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6339839" y="3185160"/>
              <a:ext cx="17780" cy="17780"/>
            </a:xfrm>
            <a:custGeom>
              <a:avLst/>
              <a:gdLst/>
              <a:ahLst/>
              <a:cxnLst/>
              <a:rect l="l" t="t" r="r" b="b"/>
              <a:pathLst>
                <a:path w="17779" h="17780">
                  <a:moveTo>
                    <a:pt x="17780" y="0"/>
                  </a:moveTo>
                  <a:lnTo>
                    <a:pt x="0" y="0"/>
                  </a:lnTo>
                  <a:lnTo>
                    <a:pt x="0" y="17779"/>
                  </a:lnTo>
                  <a:lnTo>
                    <a:pt x="17780" y="17779"/>
                  </a:lnTo>
                  <a:lnTo>
                    <a:pt x="17780" y="0"/>
                  </a:lnTo>
                  <a:close/>
                </a:path>
              </a:pathLst>
            </a:custGeom>
            <a:solidFill>
              <a:srgbClr val="FFA4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6047739" y="3208020"/>
              <a:ext cx="19050" cy="16510"/>
            </a:xfrm>
            <a:custGeom>
              <a:avLst/>
              <a:gdLst/>
              <a:ahLst/>
              <a:cxnLst/>
              <a:rect l="l" t="t" r="r" b="b"/>
              <a:pathLst>
                <a:path w="19050" h="16510">
                  <a:moveTo>
                    <a:pt x="19050" y="0"/>
                  </a:moveTo>
                  <a:lnTo>
                    <a:pt x="0" y="0"/>
                  </a:lnTo>
                  <a:lnTo>
                    <a:pt x="0" y="16509"/>
                  </a:lnTo>
                  <a:lnTo>
                    <a:pt x="19050" y="16509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6316980" y="3208020"/>
              <a:ext cx="19050" cy="16510"/>
            </a:xfrm>
            <a:custGeom>
              <a:avLst/>
              <a:gdLst/>
              <a:ahLst/>
              <a:cxnLst/>
              <a:rect l="l" t="t" r="r" b="b"/>
              <a:pathLst>
                <a:path w="19050" h="16510">
                  <a:moveTo>
                    <a:pt x="19050" y="0"/>
                  </a:moveTo>
                  <a:lnTo>
                    <a:pt x="0" y="0"/>
                  </a:lnTo>
                  <a:lnTo>
                    <a:pt x="0" y="16509"/>
                  </a:lnTo>
                  <a:lnTo>
                    <a:pt x="19050" y="16509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FFA4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6002020" y="3249929"/>
              <a:ext cx="1027430" cy="452120"/>
            </a:xfrm>
            <a:custGeom>
              <a:avLst/>
              <a:gdLst/>
              <a:ahLst/>
              <a:cxnLst/>
              <a:rect l="l" t="t" r="r" b="b"/>
              <a:pathLst>
                <a:path w="1027429" h="452120">
                  <a:moveTo>
                    <a:pt x="21590" y="58420"/>
                  </a:moveTo>
                  <a:lnTo>
                    <a:pt x="0" y="58420"/>
                  </a:lnTo>
                  <a:lnTo>
                    <a:pt x="0" y="77470"/>
                  </a:lnTo>
                  <a:lnTo>
                    <a:pt x="21590" y="77470"/>
                  </a:lnTo>
                  <a:lnTo>
                    <a:pt x="21590" y="58420"/>
                  </a:lnTo>
                  <a:close/>
                </a:path>
                <a:path w="1027429" h="452120">
                  <a:moveTo>
                    <a:pt x="44450" y="39370"/>
                  </a:moveTo>
                  <a:lnTo>
                    <a:pt x="21590" y="39370"/>
                  </a:lnTo>
                  <a:lnTo>
                    <a:pt x="21590" y="58420"/>
                  </a:lnTo>
                  <a:lnTo>
                    <a:pt x="44450" y="58420"/>
                  </a:lnTo>
                  <a:lnTo>
                    <a:pt x="44450" y="39370"/>
                  </a:lnTo>
                  <a:close/>
                </a:path>
                <a:path w="1027429" h="452120">
                  <a:moveTo>
                    <a:pt x="64770" y="20320"/>
                  </a:moveTo>
                  <a:lnTo>
                    <a:pt x="44450" y="20320"/>
                  </a:lnTo>
                  <a:lnTo>
                    <a:pt x="44450" y="39370"/>
                  </a:lnTo>
                  <a:lnTo>
                    <a:pt x="64770" y="39370"/>
                  </a:lnTo>
                  <a:lnTo>
                    <a:pt x="64770" y="20320"/>
                  </a:lnTo>
                  <a:close/>
                </a:path>
                <a:path w="1027429" h="452120">
                  <a:moveTo>
                    <a:pt x="114300" y="204470"/>
                  </a:moveTo>
                  <a:lnTo>
                    <a:pt x="92710" y="204470"/>
                  </a:lnTo>
                  <a:lnTo>
                    <a:pt x="92710" y="226060"/>
                  </a:lnTo>
                  <a:lnTo>
                    <a:pt x="114300" y="226060"/>
                  </a:lnTo>
                  <a:lnTo>
                    <a:pt x="114300" y="204470"/>
                  </a:lnTo>
                  <a:close/>
                </a:path>
                <a:path w="1027429" h="452120">
                  <a:moveTo>
                    <a:pt x="137160" y="185420"/>
                  </a:moveTo>
                  <a:lnTo>
                    <a:pt x="114300" y="185420"/>
                  </a:lnTo>
                  <a:lnTo>
                    <a:pt x="114300" y="204470"/>
                  </a:lnTo>
                  <a:lnTo>
                    <a:pt x="137160" y="204470"/>
                  </a:lnTo>
                  <a:lnTo>
                    <a:pt x="137160" y="185420"/>
                  </a:lnTo>
                  <a:close/>
                </a:path>
                <a:path w="1027429" h="452120">
                  <a:moveTo>
                    <a:pt x="181610" y="162560"/>
                  </a:moveTo>
                  <a:lnTo>
                    <a:pt x="137160" y="162560"/>
                  </a:lnTo>
                  <a:lnTo>
                    <a:pt x="137160" y="185420"/>
                  </a:lnTo>
                  <a:lnTo>
                    <a:pt x="181610" y="185420"/>
                  </a:lnTo>
                  <a:lnTo>
                    <a:pt x="181610" y="162560"/>
                  </a:lnTo>
                  <a:close/>
                </a:path>
                <a:path w="1027429" h="452120">
                  <a:moveTo>
                    <a:pt x="247650" y="287020"/>
                  </a:moveTo>
                  <a:lnTo>
                    <a:pt x="226060" y="287020"/>
                  </a:lnTo>
                  <a:lnTo>
                    <a:pt x="226060" y="307352"/>
                  </a:lnTo>
                  <a:lnTo>
                    <a:pt x="247650" y="307352"/>
                  </a:lnTo>
                  <a:lnTo>
                    <a:pt x="247650" y="287020"/>
                  </a:lnTo>
                  <a:close/>
                </a:path>
                <a:path w="1027429" h="452120">
                  <a:moveTo>
                    <a:pt x="270510" y="266700"/>
                  </a:moveTo>
                  <a:lnTo>
                    <a:pt x="247650" y="266700"/>
                  </a:lnTo>
                  <a:lnTo>
                    <a:pt x="247650" y="287020"/>
                  </a:lnTo>
                  <a:lnTo>
                    <a:pt x="270510" y="287020"/>
                  </a:lnTo>
                  <a:lnTo>
                    <a:pt x="270510" y="266700"/>
                  </a:lnTo>
                  <a:close/>
                </a:path>
                <a:path w="1027429" h="452120">
                  <a:moveTo>
                    <a:pt x="292100" y="247650"/>
                  </a:moveTo>
                  <a:lnTo>
                    <a:pt x="270510" y="247650"/>
                  </a:lnTo>
                  <a:lnTo>
                    <a:pt x="270510" y="266700"/>
                  </a:lnTo>
                  <a:lnTo>
                    <a:pt x="292100" y="266700"/>
                  </a:lnTo>
                  <a:lnTo>
                    <a:pt x="292100" y="247650"/>
                  </a:lnTo>
                  <a:close/>
                </a:path>
                <a:path w="1027429" h="452120">
                  <a:moveTo>
                    <a:pt x="472440" y="307352"/>
                  </a:moveTo>
                  <a:lnTo>
                    <a:pt x="448310" y="307352"/>
                  </a:lnTo>
                  <a:lnTo>
                    <a:pt x="448310" y="389890"/>
                  </a:lnTo>
                  <a:lnTo>
                    <a:pt x="472440" y="389890"/>
                  </a:lnTo>
                  <a:lnTo>
                    <a:pt x="472440" y="307352"/>
                  </a:lnTo>
                  <a:close/>
                </a:path>
                <a:path w="1027429" h="452120">
                  <a:moveTo>
                    <a:pt x="492760" y="389890"/>
                  </a:moveTo>
                  <a:lnTo>
                    <a:pt x="472440" y="389890"/>
                  </a:lnTo>
                  <a:lnTo>
                    <a:pt x="472440" y="410210"/>
                  </a:lnTo>
                  <a:lnTo>
                    <a:pt x="492760" y="410210"/>
                  </a:lnTo>
                  <a:lnTo>
                    <a:pt x="492760" y="389890"/>
                  </a:lnTo>
                  <a:close/>
                </a:path>
                <a:path w="1027429" h="452120">
                  <a:moveTo>
                    <a:pt x="492760" y="266700"/>
                  </a:moveTo>
                  <a:lnTo>
                    <a:pt x="472440" y="266700"/>
                  </a:lnTo>
                  <a:lnTo>
                    <a:pt x="472440" y="307352"/>
                  </a:lnTo>
                  <a:lnTo>
                    <a:pt x="492760" y="307352"/>
                  </a:lnTo>
                  <a:lnTo>
                    <a:pt x="492760" y="266700"/>
                  </a:lnTo>
                  <a:close/>
                </a:path>
                <a:path w="1027429" h="452120">
                  <a:moveTo>
                    <a:pt x="515620" y="410210"/>
                  </a:moveTo>
                  <a:lnTo>
                    <a:pt x="492760" y="410210"/>
                  </a:lnTo>
                  <a:lnTo>
                    <a:pt x="492760" y="429260"/>
                  </a:lnTo>
                  <a:lnTo>
                    <a:pt x="515620" y="429260"/>
                  </a:lnTo>
                  <a:lnTo>
                    <a:pt x="515620" y="410210"/>
                  </a:lnTo>
                  <a:close/>
                </a:path>
                <a:path w="1027429" h="452120">
                  <a:moveTo>
                    <a:pt x="515620" y="247650"/>
                  </a:moveTo>
                  <a:lnTo>
                    <a:pt x="492760" y="247650"/>
                  </a:lnTo>
                  <a:lnTo>
                    <a:pt x="492760" y="266700"/>
                  </a:lnTo>
                  <a:lnTo>
                    <a:pt x="515620" y="266700"/>
                  </a:lnTo>
                  <a:lnTo>
                    <a:pt x="515620" y="247650"/>
                  </a:lnTo>
                  <a:close/>
                </a:path>
                <a:path w="1027429" h="452120">
                  <a:moveTo>
                    <a:pt x="537210" y="226060"/>
                  </a:moveTo>
                  <a:lnTo>
                    <a:pt x="515620" y="226060"/>
                  </a:lnTo>
                  <a:lnTo>
                    <a:pt x="515620" y="247650"/>
                  </a:lnTo>
                  <a:lnTo>
                    <a:pt x="537210" y="247650"/>
                  </a:lnTo>
                  <a:lnTo>
                    <a:pt x="537210" y="226060"/>
                  </a:lnTo>
                  <a:close/>
                </a:path>
                <a:path w="1027429" h="452120">
                  <a:moveTo>
                    <a:pt x="671830" y="429260"/>
                  </a:moveTo>
                  <a:lnTo>
                    <a:pt x="515620" y="429260"/>
                  </a:lnTo>
                  <a:lnTo>
                    <a:pt x="515620" y="452120"/>
                  </a:lnTo>
                  <a:lnTo>
                    <a:pt x="671830" y="452120"/>
                  </a:lnTo>
                  <a:lnTo>
                    <a:pt x="671830" y="429260"/>
                  </a:lnTo>
                  <a:close/>
                </a:path>
                <a:path w="1027429" h="452120">
                  <a:moveTo>
                    <a:pt x="715010" y="410210"/>
                  </a:moveTo>
                  <a:lnTo>
                    <a:pt x="671830" y="410210"/>
                  </a:lnTo>
                  <a:lnTo>
                    <a:pt x="671830" y="429260"/>
                  </a:lnTo>
                  <a:lnTo>
                    <a:pt x="715010" y="429260"/>
                  </a:lnTo>
                  <a:lnTo>
                    <a:pt x="715010" y="410210"/>
                  </a:lnTo>
                  <a:close/>
                </a:path>
                <a:path w="1027429" h="452120">
                  <a:moveTo>
                    <a:pt x="739140" y="247650"/>
                  </a:moveTo>
                  <a:lnTo>
                    <a:pt x="715010" y="247650"/>
                  </a:lnTo>
                  <a:lnTo>
                    <a:pt x="715010" y="266700"/>
                  </a:lnTo>
                  <a:lnTo>
                    <a:pt x="739140" y="266700"/>
                  </a:lnTo>
                  <a:lnTo>
                    <a:pt x="739140" y="247650"/>
                  </a:lnTo>
                  <a:close/>
                </a:path>
                <a:path w="1027429" h="452120">
                  <a:moveTo>
                    <a:pt x="760730" y="389890"/>
                  </a:moveTo>
                  <a:lnTo>
                    <a:pt x="715010" y="389890"/>
                  </a:lnTo>
                  <a:lnTo>
                    <a:pt x="715010" y="410210"/>
                  </a:lnTo>
                  <a:lnTo>
                    <a:pt x="760730" y="410210"/>
                  </a:lnTo>
                  <a:lnTo>
                    <a:pt x="760730" y="389890"/>
                  </a:lnTo>
                  <a:close/>
                </a:path>
                <a:path w="1027429" h="452120">
                  <a:moveTo>
                    <a:pt x="760730" y="266700"/>
                  </a:moveTo>
                  <a:lnTo>
                    <a:pt x="739140" y="266700"/>
                  </a:lnTo>
                  <a:lnTo>
                    <a:pt x="739140" y="287020"/>
                  </a:lnTo>
                  <a:lnTo>
                    <a:pt x="760730" y="287020"/>
                  </a:lnTo>
                  <a:lnTo>
                    <a:pt x="760730" y="266700"/>
                  </a:lnTo>
                  <a:close/>
                </a:path>
                <a:path w="1027429" h="452120">
                  <a:moveTo>
                    <a:pt x="784860" y="349250"/>
                  </a:moveTo>
                  <a:lnTo>
                    <a:pt x="760730" y="349250"/>
                  </a:lnTo>
                  <a:lnTo>
                    <a:pt x="760730" y="389890"/>
                  </a:lnTo>
                  <a:lnTo>
                    <a:pt x="784860" y="389890"/>
                  </a:lnTo>
                  <a:lnTo>
                    <a:pt x="784860" y="349250"/>
                  </a:lnTo>
                  <a:close/>
                </a:path>
                <a:path w="1027429" h="452120">
                  <a:moveTo>
                    <a:pt x="784860" y="287020"/>
                  </a:moveTo>
                  <a:lnTo>
                    <a:pt x="760730" y="287020"/>
                  </a:lnTo>
                  <a:lnTo>
                    <a:pt x="760730" y="307352"/>
                  </a:lnTo>
                  <a:lnTo>
                    <a:pt x="784860" y="307352"/>
                  </a:lnTo>
                  <a:lnTo>
                    <a:pt x="784860" y="287020"/>
                  </a:lnTo>
                  <a:close/>
                </a:path>
                <a:path w="1027429" h="452120">
                  <a:moveTo>
                    <a:pt x="805180" y="307352"/>
                  </a:moveTo>
                  <a:lnTo>
                    <a:pt x="784860" y="307352"/>
                  </a:lnTo>
                  <a:lnTo>
                    <a:pt x="784860" y="349250"/>
                  </a:lnTo>
                  <a:lnTo>
                    <a:pt x="805180" y="349250"/>
                  </a:lnTo>
                  <a:lnTo>
                    <a:pt x="805180" y="307352"/>
                  </a:lnTo>
                  <a:close/>
                </a:path>
                <a:path w="1027429" h="452120">
                  <a:moveTo>
                    <a:pt x="1005840" y="102870"/>
                  </a:moveTo>
                  <a:lnTo>
                    <a:pt x="916940" y="102870"/>
                  </a:lnTo>
                  <a:lnTo>
                    <a:pt x="916940" y="100330"/>
                  </a:lnTo>
                  <a:lnTo>
                    <a:pt x="916940" y="81280"/>
                  </a:lnTo>
                  <a:lnTo>
                    <a:pt x="916940" y="60960"/>
                  </a:lnTo>
                  <a:lnTo>
                    <a:pt x="894080" y="60960"/>
                  </a:lnTo>
                  <a:lnTo>
                    <a:pt x="894080" y="102870"/>
                  </a:lnTo>
                  <a:lnTo>
                    <a:pt x="894080" y="123190"/>
                  </a:lnTo>
                  <a:lnTo>
                    <a:pt x="894080" y="143510"/>
                  </a:lnTo>
                  <a:lnTo>
                    <a:pt x="674370" y="143510"/>
                  </a:lnTo>
                  <a:lnTo>
                    <a:pt x="674370" y="123190"/>
                  </a:lnTo>
                  <a:lnTo>
                    <a:pt x="674370" y="102870"/>
                  </a:lnTo>
                  <a:lnTo>
                    <a:pt x="894080" y="102870"/>
                  </a:lnTo>
                  <a:lnTo>
                    <a:pt x="894080" y="60960"/>
                  </a:lnTo>
                  <a:lnTo>
                    <a:pt x="894080" y="40640"/>
                  </a:lnTo>
                  <a:lnTo>
                    <a:pt x="872490" y="40640"/>
                  </a:lnTo>
                  <a:lnTo>
                    <a:pt x="872490" y="21590"/>
                  </a:lnTo>
                  <a:lnTo>
                    <a:pt x="739140" y="21590"/>
                  </a:lnTo>
                  <a:lnTo>
                    <a:pt x="739140" y="40640"/>
                  </a:lnTo>
                  <a:lnTo>
                    <a:pt x="715010" y="40640"/>
                  </a:lnTo>
                  <a:lnTo>
                    <a:pt x="715010" y="60960"/>
                  </a:lnTo>
                  <a:lnTo>
                    <a:pt x="694690" y="60960"/>
                  </a:lnTo>
                  <a:lnTo>
                    <a:pt x="694690" y="81280"/>
                  </a:lnTo>
                  <a:lnTo>
                    <a:pt x="582930" y="81280"/>
                  </a:lnTo>
                  <a:lnTo>
                    <a:pt x="582930" y="100330"/>
                  </a:lnTo>
                  <a:lnTo>
                    <a:pt x="582930" y="102870"/>
                  </a:lnTo>
                  <a:lnTo>
                    <a:pt x="537210" y="102870"/>
                  </a:lnTo>
                  <a:lnTo>
                    <a:pt x="537210" y="123190"/>
                  </a:lnTo>
                  <a:lnTo>
                    <a:pt x="515620" y="123190"/>
                  </a:lnTo>
                  <a:lnTo>
                    <a:pt x="515620" y="102870"/>
                  </a:lnTo>
                  <a:lnTo>
                    <a:pt x="515620" y="100330"/>
                  </a:lnTo>
                  <a:lnTo>
                    <a:pt x="515620" y="60960"/>
                  </a:lnTo>
                  <a:lnTo>
                    <a:pt x="492760" y="60960"/>
                  </a:lnTo>
                  <a:lnTo>
                    <a:pt x="492760" y="40640"/>
                  </a:lnTo>
                  <a:lnTo>
                    <a:pt x="472440" y="40640"/>
                  </a:lnTo>
                  <a:lnTo>
                    <a:pt x="472440" y="21590"/>
                  </a:lnTo>
                  <a:lnTo>
                    <a:pt x="448310" y="21590"/>
                  </a:lnTo>
                  <a:lnTo>
                    <a:pt x="448310" y="0"/>
                  </a:lnTo>
                  <a:lnTo>
                    <a:pt x="359410" y="0"/>
                  </a:lnTo>
                  <a:lnTo>
                    <a:pt x="359410" y="21590"/>
                  </a:lnTo>
                  <a:lnTo>
                    <a:pt x="314960" y="21590"/>
                  </a:lnTo>
                  <a:lnTo>
                    <a:pt x="314960" y="40640"/>
                  </a:lnTo>
                  <a:lnTo>
                    <a:pt x="270510" y="40640"/>
                  </a:lnTo>
                  <a:lnTo>
                    <a:pt x="270510" y="60960"/>
                  </a:lnTo>
                  <a:lnTo>
                    <a:pt x="247650" y="60960"/>
                  </a:lnTo>
                  <a:lnTo>
                    <a:pt x="247650" y="100330"/>
                  </a:lnTo>
                  <a:lnTo>
                    <a:pt x="247650" y="102870"/>
                  </a:lnTo>
                  <a:lnTo>
                    <a:pt x="490220" y="102870"/>
                  </a:lnTo>
                  <a:lnTo>
                    <a:pt x="490220" y="123190"/>
                  </a:lnTo>
                  <a:lnTo>
                    <a:pt x="490220" y="143510"/>
                  </a:lnTo>
                  <a:lnTo>
                    <a:pt x="490220" y="162560"/>
                  </a:lnTo>
                  <a:lnTo>
                    <a:pt x="247650" y="162560"/>
                  </a:lnTo>
                  <a:lnTo>
                    <a:pt x="247650" y="143510"/>
                  </a:lnTo>
                  <a:lnTo>
                    <a:pt x="247650" y="123190"/>
                  </a:lnTo>
                  <a:lnTo>
                    <a:pt x="247650" y="102870"/>
                  </a:lnTo>
                  <a:lnTo>
                    <a:pt x="226060" y="102870"/>
                  </a:lnTo>
                  <a:lnTo>
                    <a:pt x="226060" y="123190"/>
                  </a:lnTo>
                  <a:lnTo>
                    <a:pt x="226060" y="143510"/>
                  </a:lnTo>
                  <a:lnTo>
                    <a:pt x="181610" y="143510"/>
                  </a:lnTo>
                  <a:lnTo>
                    <a:pt x="181610" y="162560"/>
                  </a:lnTo>
                  <a:lnTo>
                    <a:pt x="226060" y="162560"/>
                  </a:lnTo>
                  <a:lnTo>
                    <a:pt x="226060" y="181610"/>
                  </a:lnTo>
                  <a:lnTo>
                    <a:pt x="226060" y="185420"/>
                  </a:lnTo>
                  <a:lnTo>
                    <a:pt x="247650" y="185420"/>
                  </a:lnTo>
                  <a:lnTo>
                    <a:pt x="247650" y="204470"/>
                  </a:lnTo>
                  <a:lnTo>
                    <a:pt x="270510" y="204470"/>
                  </a:lnTo>
                  <a:lnTo>
                    <a:pt x="270510" y="226060"/>
                  </a:lnTo>
                  <a:lnTo>
                    <a:pt x="292100" y="226060"/>
                  </a:lnTo>
                  <a:lnTo>
                    <a:pt x="292100" y="247650"/>
                  </a:lnTo>
                  <a:lnTo>
                    <a:pt x="448310" y="247650"/>
                  </a:lnTo>
                  <a:lnTo>
                    <a:pt x="448310" y="226060"/>
                  </a:lnTo>
                  <a:lnTo>
                    <a:pt x="472440" y="226060"/>
                  </a:lnTo>
                  <a:lnTo>
                    <a:pt x="472440" y="204470"/>
                  </a:lnTo>
                  <a:lnTo>
                    <a:pt x="492760" y="204470"/>
                  </a:lnTo>
                  <a:lnTo>
                    <a:pt x="492760" y="185420"/>
                  </a:lnTo>
                  <a:lnTo>
                    <a:pt x="561327" y="185420"/>
                  </a:lnTo>
                  <a:lnTo>
                    <a:pt x="561327" y="181610"/>
                  </a:lnTo>
                  <a:lnTo>
                    <a:pt x="561327" y="162560"/>
                  </a:lnTo>
                  <a:lnTo>
                    <a:pt x="627380" y="162560"/>
                  </a:lnTo>
                  <a:lnTo>
                    <a:pt x="627380" y="143510"/>
                  </a:lnTo>
                  <a:lnTo>
                    <a:pt x="647700" y="143510"/>
                  </a:lnTo>
                  <a:lnTo>
                    <a:pt x="647700" y="161290"/>
                  </a:lnTo>
                  <a:lnTo>
                    <a:pt x="647700" y="162560"/>
                  </a:lnTo>
                  <a:lnTo>
                    <a:pt x="671830" y="162560"/>
                  </a:lnTo>
                  <a:lnTo>
                    <a:pt x="671830" y="185420"/>
                  </a:lnTo>
                  <a:lnTo>
                    <a:pt x="671830" y="204470"/>
                  </a:lnTo>
                  <a:lnTo>
                    <a:pt x="694690" y="204470"/>
                  </a:lnTo>
                  <a:lnTo>
                    <a:pt x="694690" y="226060"/>
                  </a:lnTo>
                  <a:lnTo>
                    <a:pt x="694690" y="247650"/>
                  </a:lnTo>
                  <a:lnTo>
                    <a:pt x="715010" y="247650"/>
                  </a:lnTo>
                  <a:lnTo>
                    <a:pt x="715010" y="226060"/>
                  </a:lnTo>
                  <a:lnTo>
                    <a:pt x="849630" y="226060"/>
                  </a:lnTo>
                  <a:lnTo>
                    <a:pt x="849630" y="204470"/>
                  </a:lnTo>
                  <a:lnTo>
                    <a:pt x="872490" y="204470"/>
                  </a:lnTo>
                  <a:lnTo>
                    <a:pt x="872490" y="185420"/>
                  </a:lnTo>
                  <a:lnTo>
                    <a:pt x="894080" y="185420"/>
                  </a:lnTo>
                  <a:lnTo>
                    <a:pt x="894080" y="162560"/>
                  </a:lnTo>
                  <a:lnTo>
                    <a:pt x="916940" y="162560"/>
                  </a:lnTo>
                  <a:lnTo>
                    <a:pt x="916940" y="161290"/>
                  </a:lnTo>
                  <a:lnTo>
                    <a:pt x="916940" y="143510"/>
                  </a:lnTo>
                  <a:lnTo>
                    <a:pt x="916940" y="123190"/>
                  </a:lnTo>
                  <a:lnTo>
                    <a:pt x="1005840" y="123190"/>
                  </a:lnTo>
                  <a:lnTo>
                    <a:pt x="1005840" y="102870"/>
                  </a:lnTo>
                  <a:close/>
                </a:path>
                <a:path w="1027429" h="452120">
                  <a:moveTo>
                    <a:pt x="1027430" y="123190"/>
                  </a:moveTo>
                  <a:lnTo>
                    <a:pt x="1005840" y="123190"/>
                  </a:lnTo>
                  <a:lnTo>
                    <a:pt x="1005840" y="143510"/>
                  </a:lnTo>
                  <a:lnTo>
                    <a:pt x="1027430" y="143510"/>
                  </a:lnTo>
                  <a:lnTo>
                    <a:pt x="1027430" y="12319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6249670" y="3270249"/>
              <a:ext cx="242570" cy="203200"/>
            </a:xfrm>
            <a:custGeom>
              <a:avLst/>
              <a:gdLst/>
              <a:ahLst/>
              <a:cxnLst/>
              <a:rect l="l" t="t" r="r" b="b"/>
              <a:pathLst>
                <a:path w="242570" h="203200">
                  <a:moveTo>
                    <a:pt x="242570" y="40640"/>
                  </a:moveTo>
                  <a:lnTo>
                    <a:pt x="222250" y="40640"/>
                  </a:lnTo>
                  <a:lnTo>
                    <a:pt x="222250" y="19050"/>
                  </a:lnTo>
                  <a:lnTo>
                    <a:pt x="198120" y="19050"/>
                  </a:lnTo>
                  <a:lnTo>
                    <a:pt x="198120" y="0"/>
                  </a:lnTo>
                  <a:lnTo>
                    <a:pt x="109220" y="0"/>
                  </a:lnTo>
                  <a:lnTo>
                    <a:pt x="109220" y="19050"/>
                  </a:lnTo>
                  <a:lnTo>
                    <a:pt x="64770" y="19050"/>
                  </a:lnTo>
                  <a:lnTo>
                    <a:pt x="64770" y="40640"/>
                  </a:lnTo>
                  <a:lnTo>
                    <a:pt x="20320" y="40640"/>
                  </a:lnTo>
                  <a:lnTo>
                    <a:pt x="20320" y="80010"/>
                  </a:lnTo>
                  <a:lnTo>
                    <a:pt x="0" y="80010"/>
                  </a:lnTo>
                  <a:lnTo>
                    <a:pt x="0" y="161290"/>
                  </a:lnTo>
                  <a:lnTo>
                    <a:pt x="20320" y="161290"/>
                  </a:lnTo>
                  <a:lnTo>
                    <a:pt x="20320" y="184150"/>
                  </a:lnTo>
                  <a:lnTo>
                    <a:pt x="44450" y="184150"/>
                  </a:lnTo>
                  <a:lnTo>
                    <a:pt x="44450" y="203200"/>
                  </a:lnTo>
                  <a:lnTo>
                    <a:pt x="198120" y="203200"/>
                  </a:lnTo>
                  <a:lnTo>
                    <a:pt x="198120" y="184150"/>
                  </a:lnTo>
                  <a:lnTo>
                    <a:pt x="222250" y="184150"/>
                  </a:lnTo>
                  <a:lnTo>
                    <a:pt x="222250" y="161290"/>
                  </a:lnTo>
                  <a:lnTo>
                    <a:pt x="242570" y="161290"/>
                  </a:lnTo>
                  <a:lnTo>
                    <a:pt x="242570" y="80010"/>
                  </a:lnTo>
                  <a:lnTo>
                    <a:pt x="242570" y="40640"/>
                  </a:lnTo>
                  <a:close/>
                </a:path>
              </a:pathLst>
            </a:custGeom>
            <a:solidFill>
              <a:srgbClr val="FFA4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7056120" y="3270250"/>
              <a:ext cx="130810" cy="139700"/>
            </a:xfrm>
            <a:custGeom>
              <a:avLst/>
              <a:gdLst/>
              <a:ahLst/>
              <a:cxnLst/>
              <a:rect l="l" t="t" r="r" b="b"/>
              <a:pathLst>
                <a:path w="130809" h="139700">
                  <a:moveTo>
                    <a:pt x="87629" y="0"/>
                  </a:moveTo>
                  <a:lnTo>
                    <a:pt x="0" y="0"/>
                  </a:lnTo>
                  <a:lnTo>
                    <a:pt x="0" y="19050"/>
                  </a:lnTo>
                  <a:lnTo>
                    <a:pt x="21589" y="19050"/>
                  </a:lnTo>
                  <a:lnTo>
                    <a:pt x="21589" y="139700"/>
                  </a:lnTo>
                  <a:lnTo>
                    <a:pt x="64770" y="139700"/>
                  </a:lnTo>
                  <a:lnTo>
                    <a:pt x="64770" y="39370"/>
                  </a:lnTo>
                  <a:lnTo>
                    <a:pt x="87629" y="39370"/>
                  </a:lnTo>
                  <a:lnTo>
                    <a:pt x="87629" y="81279"/>
                  </a:lnTo>
                  <a:lnTo>
                    <a:pt x="110489" y="81279"/>
                  </a:lnTo>
                  <a:lnTo>
                    <a:pt x="110489" y="100329"/>
                  </a:lnTo>
                  <a:lnTo>
                    <a:pt x="130809" y="100329"/>
                  </a:lnTo>
                  <a:lnTo>
                    <a:pt x="130809" y="39370"/>
                  </a:lnTo>
                  <a:lnTo>
                    <a:pt x="110489" y="39370"/>
                  </a:lnTo>
                  <a:lnTo>
                    <a:pt x="110489" y="19050"/>
                  </a:lnTo>
                  <a:lnTo>
                    <a:pt x="87629" y="19050"/>
                  </a:lnTo>
                  <a:lnTo>
                    <a:pt x="8762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6676390" y="3290569"/>
              <a:ext cx="219710" cy="162560"/>
            </a:xfrm>
            <a:custGeom>
              <a:avLst/>
              <a:gdLst/>
              <a:ahLst/>
              <a:cxnLst/>
              <a:rect l="l" t="t" r="r" b="b"/>
              <a:pathLst>
                <a:path w="219709" h="162560">
                  <a:moveTo>
                    <a:pt x="219710" y="20320"/>
                  </a:moveTo>
                  <a:lnTo>
                    <a:pt x="199390" y="20320"/>
                  </a:lnTo>
                  <a:lnTo>
                    <a:pt x="199390" y="0"/>
                  </a:lnTo>
                  <a:lnTo>
                    <a:pt x="64770" y="0"/>
                  </a:lnTo>
                  <a:lnTo>
                    <a:pt x="64770" y="20320"/>
                  </a:lnTo>
                  <a:lnTo>
                    <a:pt x="44450" y="20320"/>
                  </a:lnTo>
                  <a:lnTo>
                    <a:pt x="44450" y="40640"/>
                  </a:lnTo>
                  <a:lnTo>
                    <a:pt x="20320" y="40640"/>
                  </a:lnTo>
                  <a:lnTo>
                    <a:pt x="20320" y="59690"/>
                  </a:lnTo>
                  <a:lnTo>
                    <a:pt x="0" y="59690"/>
                  </a:lnTo>
                  <a:lnTo>
                    <a:pt x="0" y="120650"/>
                  </a:lnTo>
                  <a:lnTo>
                    <a:pt x="20320" y="120650"/>
                  </a:lnTo>
                  <a:lnTo>
                    <a:pt x="20320" y="142240"/>
                  </a:lnTo>
                  <a:lnTo>
                    <a:pt x="20320" y="162560"/>
                  </a:lnTo>
                  <a:lnTo>
                    <a:pt x="175260" y="162560"/>
                  </a:lnTo>
                  <a:lnTo>
                    <a:pt x="175260" y="142240"/>
                  </a:lnTo>
                  <a:lnTo>
                    <a:pt x="199390" y="142240"/>
                  </a:lnTo>
                  <a:lnTo>
                    <a:pt x="199390" y="120650"/>
                  </a:lnTo>
                  <a:lnTo>
                    <a:pt x="219710" y="120650"/>
                  </a:lnTo>
                  <a:lnTo>
                    <a:pt x="219710" y="59690"/>
                  </a:lnTo>
                  <a:lnTo>
                    <a:pt x="219710" y="40640"/>
                  </a:lnTo>
                  <a:lnTo>
                    <a:pt x="219710" y="20320"/>
                  </a:lnTo>
                  <a:close/>
                </a:path>
              </a:pathLst>
            </a:custGeom>
            <a:solidFill>
              <a:srgbClr val="FFA4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7101839" y="3290570"/>
              <a:ext cx="17780" cy="16510"/>
            </a:xfrm>
            <a:custGeom>
              <a:avLst/>
              <a:gdLst/>
              <a:ahLst/>
              <a:cxnLst/>
              <a:rect l="l" t="t" r="r" b="b"/>
              <a:pathLst>
                <a:path w="17779" h="16510">
                  <a:moveTo>
                    <a:pt x="17779" y="0"/>
                  </a:moveTo>
                  <a:lnTo>
                    <a:pt x="0" y="0"/>
                  </a:lnTo>
                  <a:lnTo>
                    <a:pt x="0" y="16509"/>
                  </a:lnTo>
                  <a:lnTo>
                    <a:pt x="17779" y="16509"/>
                  </a:lnTo>
                  <a:lnTo>
                    <a:pt x="1777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4953000" y="3354069"/>
              <a:ext cx="1696720" cy="1102360"/>
            </a:xfrm>
            <a:custGeom>
              <a:avLst/>
              <a:gdLst/>
              <a:ahLst/>
              <a:cxnLst/>
              <a:rect l="l" t="t" r="r" b="b"/>
              <a:pathLst>
                <a:path w="1696720" h="1102360">
                  <a:moveTo>
                    <a:pt x="711200" y="708660"/>
                  </a:moveTo>
                  <a:lnTo>
                    <a:pt x="687070" y="708660"/>
                  </a:lnTo>
                  <a:lnTo>
                    <a:pt x="687070" y="666750"/>
                  </a:lnTo>
                  <a:lnTo>
                    <a:pt x="666750" y="666750"/>
                  </a:lnTo>
                  <a:lnTo>
                    <a:pt x="666750" y="647700"/>
                  </a:lnTo>
                  <a:lnTo>
                    <a:pt x="666750" y="626110"/>
                  </a:lnTo>
                  <a:lnTo>
                    <a:pt x="645160" y="626110"/>
                  </a:lnTo>
                  <a:lnTo>
                    <a:pt x="645160" y="605790"/>
                  </a:lnTo>
                  <a:lnTo>
                    <a:pt x="645160" y="584200"/>
                  </a:lnTo>
                  <a:lnTo>
                    <a:pt x="622300" y="584200"/>
                  </a:lnTo>
                  <a:lnTo>
                    <a:pt x="622300" y="605790"/>
                  </a:lnTo>
                  <a:lnTo>
                    <a:pt x="622300" y="626110"/>
                  </a:lnTo>
                  <a:lnTo>
                    <a:pt x="622300" y="647700"/>
                  </a:lnTo>
                  <a:lnTo>
                    <a:pt x="599440" y="647700"/>
                  </a:lnTo>
                  <a:lnTo>
                    <a:pt x="599440" y="626110"/>
                  </a:lnTo>
                  <a:lnTo>
                    <a:pt x="599440" y="605790"/>
                  </a:lnTo>
                  <a:lnTo>
                    <a:pt x="599440" y="584200"/>
                  </a:lnTo>
                  <a:lnTo>
                    <a:pt x="599440" y="563880"/>
                  </a:lnTo>
                  <a:lnTo>
                    <a:pt x="576580" y="563880"/>
                  </a:lnTo>
                  <a:lnTo>
                    <a:pt x="576580" y="544830"/>
                  </a:lnTo>
                  <a:lnTo>
                    <a:pt x="556260" y="544830"/>
                  </a:lnTo>
                  <a:lnTo>
                    <a:pt x="556260" y="563880"/>
                  </a:lnTo>
                  <a:lnTo>
                    <a:pt x="533400" y="563880"/>
                  </a:lnTo>
                  <a:lnTo>
                    <a:pt x="533400" y="544830"/>
                  </a:lnTo>
                  <a:lnTo>
                    <a:pt x="488950" y="544830"/>
                  </a:lnTo>
                  <a:lnTo>
                    <a:pt x="488950" y="563880"/>
                  </a:lnTo>
                  <a:lnTo>
                    <a:pt x="464820" y="563880"/>
                  </a:lnTo>
                  <a:lnTo>
                    <a:pt x="464820" y="191770"/>
                  </a:lnTo>
                  <a:lnTo>
                    <a:pt x="443230" y="191770"/>
                  </a:lnTo>
                  <a:lnTo>
                    <a:pt x="443230" y="171450"/>
                  </a:lnTo>
                  <a:lnTo>
                    <a:pt x="400050" y="171450"/>
                  </a:lnTo>
                  <a:lnTo>
                    <a:pt x="400050" y="151130"/>
                  </a:lnTo>
                  <a:lnTo>
                    <a:pt x="332740" y="151130"/>
                  </a:lnTo>
                  <a:lnTo>
                    <a:pt x="332740" y="171450"/>
                  </a:lnTo>
                  <a:lnTo>
                    <a:pt x="309880" y="171450"/>
                  </a:lnTo>
                  <a:lnTo>
                    <a:pt x="309880" y="191770"/>
                  </a:lnTo>
                  <a:lnTo>
                    <a:pt x="309880" y="214630"/>
                  </a:lnTo>
                  <a:lnTo>
                    <a:pt x="288290" y="214630"/>
                  </a:lnTo>
                  <a:lnTo>
                    <a:pt x="288290" y="254000"/>
                  </a:lnTo>
                  <a:lnTo>
                    <a:pt x="266700" y="254000"/>
                  </a:lnTo>
                  <a:lnTo>
                    <a:pt x="266700" y="378460"/>
                  </a:lnTo>
                  <a:lnTo>
                    <a:pt x="243840" y="378460"/>
                  </a:lnTo>
                  <a:lnTo>
                    <a:pt x="243840" y="461010"/>
                  </a:lnTo>
                  <a:lnTo>
                    <a:pt x="266700" y="461010"/>
                  </a:lnTo>
                  <a:lnTo>
                    <a:pt x="266700" y="524510"/>
                  </a:lnTo>
                  <a:lnTo>
                    <a:pt x="309880" y="524510"/>
                  </a:lnTo>
                  <a:lnTo>
                    <a:pt x="309880" y="544830"/>
                  </a:lnTo>
                  <a:lnTo>
                    <a:pt x="220980" y="544830"/>
                  </a:lnTo>
                  <a:lnTo>
                    <a:pt x="220980" y="563880"/>
                  </a:lnTo>
                  <a:lnTo>
                    <a:pt x="198120" y="563880"/>
                  </a:lnTo>
                  <a:lnTo>
                    <a:pt x="198120" y="584200"/>
                  </a:lnTo>
                  <a:lnTo>
                    <a:pt x="177800" y="584200"/>
                  </a:lnTo>
                  <a:lnTo>
                    <a:pt x="177800" y="605790"/>
                  </a:lnTo>
                  <a:lnTo>
                    <a:pt x="220980" y="605790"/>
                  </a:lnTo>
                  <a:lnTo>
                    <a:pt x="220980" y="626110"/>
                  </a:lnTo>
                  <a:lnTo>
                    <a:pt x="132080" y="626110"/>
                  </a:lnTo>
                  <a:lnTo>
                    <a:pt x="132080" y="647700"/>
                  </a:lnTo>
                  <a:lnTo>
                    <a:pt x="110490" y="647700"/>
                  </a:lnTo>
                  <a:lnTo>
                    <a:pt x="110490" y="666750"/>
                  </a:lnTo>
                  <a:lnTo>
                    <a:pt x="87630" y="666750"/>
                  </a:lnTo>
                  <a:lnTo>
                    <a:pt x="87630" y="708660"/>
                  </a:lnTo>
                  <a:lnTo>
                    <a:pt x="87630" y="728980"/>
                  </a:lnTo>
                  <a:lnTo>
                    <a:pt x="110490" y="728980"/>
                  </a:lnTo>
                  <a:lnTo>
                    <a:pt x="110490" y="751840"/>
                  </a:lnTo>
                  <a:lnTo>
                    <a:pt x="44450" y="751840"/>
                  </a:lnTo>
                  <a:lnTo>
                    <a:pt x="44450" y="770890"/>
                  </a:lnTo>
                  <a:lnTo>
                    <a:pt x="20320" y="770890"/>
                  </a:lnTo>
                  <a:lnTo>
                    <a:pt x="20320" y="812800"/>
                  </a:lnTo>
                  <a:lnTo>
                    <a:pt x="0" y="812800"/>
                  </a:lnTo>
                  <a:lnTo>
                    <a:pt x="0" y="873760"/>
                  </a:lnTo>
                  <a:lnTo>
                    <a:pt x="0" y="896620"/>
                  </a:lnTo>
                  <a:lnTo>
                    <a:pt x="0" y="916940"/>
                  </a:lnTo>
                  <a:lnTo>
                    <a:pt x="0" y="937260"/>
                  </a:lnTo>
                  <a:lnTo>
                    <a:pt x="0" y="957580"/>
                  </a:lnTo>
                  <a:lnTo>
                    <a:pt x="20320" y="957580"/>
                  </a:lnTo>
                  <a:lnTo>
                    <a:pt x="20320" y="977900"/>
                  </a:lnTo>
                  <a:lnTo>
                    <a:pt x="20320" y="1000760"/>
                  </a:lnTo>
                  <a:lnTo>
                    <a:pt x="20320" y="1021080"/>
                  </a:lnTo>
                  <a:lnTo>
                    <a:pt x="44450" y="1021080"/>
                  </a:lnTo>
                  <a:lnTo>
                    <a:pt x="44450" y="1038860"/>
                  </a:lnTo>
                  <a:lnTo>
                    <a:pt x="44450" y="1059180"/>
                  </a:lnTo>
                  <a:lnTo>
                    <a:pt x="64770" y="1059180"/>
                  </a:lnTo>
                  <a:lnTo>
                    <a:pt x="64770" y="1082040"/>
                  </a:lnTo>
                  <a:lnTo>
                    <a:pt x="87630" y="1082040"/>
                  </a:lnTo>
                  <a:lnTo>
                    <a:pt x="87630" y="1102360"/>
                  </a:lnTo>
                  <a:lnTo>
                    <a:pt x="177800" y="1102360"/>
                  </a:lnTo>
                  <a:lnTo>
                    <a:pt x="177800" y="1082040"/>
                  </a:lnTo>
                  <a:lnTo>
                    <a:pt x="266700" y="1082040"/>
                  </a:lnTo>
                  <a:lnTo>
                    <a:pt x="266700" y="1059180"/>
                  </a:lnTo>
                  <a:lnTo>
                    <a:pt x="355600" y="1059180"/>
                  </a:lnTo>
                  <a:lnTo>
                    <a:pt x="355600" y="1038860"/>
                  </a:lnTo>
                  <a:lnTo>
                    <a:pt x="400050" y="1038860"/>
                  </a:lnTo>
                  <a:lnTo>
                    <a:pt x="400050" y="1021080"/>
                  </a:lnTo>
                  <a:lnTo>
                    <a:pt x="443230" y="1021080"/>
                  </a:lnTo>
                  <a:lnTo>
                    <a:pt x="443230" y="1000760"/>
                  </a:lnTo>
                  <a:lnTo>
                    <a:pt x="488950" y="1000760"/>
                  </a:lnTo>
                  <a:lnTo>
                    <a:pt x="488950" y="977900"/>
                  </a:lnTo>
                  <a:lnTo>
                    <a:pt x="556260" y="977900"/>
                  </a:lnTo>
                  <a:lnTo>
                    <a:pt x="556260" y="957580"/>
                  </a:lnTo>
                  <a:lnTo>
                    <a:pt x="576580" y="957580"/>
                  </a:lnTo>
                  <a:lnTo>
                    <a:pt x="576580" y="937260"/>
                  </a:lnTo>
                  <a:lnTo>
                    <a:pt x="622300" y="937260"/>
                  </a:lnTo>
                  <a:lnTo>
                    <a:pt x="622300" y="916940"/>
                  </a:lnTo>
                  <a:lnTo>
                    <a:pt x="666750" y="916940"/>
                  </a:lnTo>
                  <a:lnTo>
                    <a:pt x="666750" y="896620"/>
                  </a:lnTo>
                  <a:lnTo>
                    <a:pt x="687070" y="896620"/>
                  </a:lnTo>
                  <a:lnTo>
                    <a:pt x="687070" y="873760"/>
                  </a:lnTo>
                  <a:lnTo>
                    <a:pt x="711200" y="873760"/>
                  </a:lnTo>
                  <a:lnTo>
                    <a:pt x="711200" y="812800"/>
                  </a:lnTo>
                  <a:lnTo>
                    <a:pt x="711200" y="770890"/>
                  </a:lnTo>
                  <a:lnTo>
                    <a:pt x="711200" y="751840"/>
                  </a:lnTo>
                  <a:lnTo>
                    <a:pt x="711200" y="728980"/>
                  </a:lnTo>
                  <a:lnTo>
                    <a:pt x="711200" y="708660"/>
                  </a:lnTo>
                  <a:close/>
                </a:path>
                <a:path w="1696720" h="1102360">
                  <a:moveTo>
                    <a:pt x="1696720" y="0"/>
                  </a:moveTo>
                  <a:lnTo>
                    <a:pt x="1631950" y="0"/>
                  </a:lnTo>
                  <a:lnTo>
                    <a:pt x="1631950" y="19050"/>
                  </a:lnTo>
                  <a:lnTo>
                    <a:pt x="1587500" y="19050"/>
                  </a:lnTo>
                  <a:lnTo>
                    <a:pt x="1587500" y="38100"/>
                  </a:lnTo>
                  <a:lnTo>
                    <a:pt x="1567180" y="38100"/>
                  </a:lnTo>
                  <a:lnTo>
                    <a:pt x="1567180" y="55880"/>
                  </a:lnTo>
                  <a:lnTo>
                    <a:pt x="1610347" y="55880"/>
                  </a:lnTo>
                  <a:lnTo>
                    <a:pt x="1610347" y="38100"/>
                  </a:lnTo>
                  <a:lnTo>
                    <a:pt x="1676400" y="38100"/>
                  </a:lnTo>
                  <a:lnTo>
                    <a:pt x="1676400" y="19050"/>
                  </a:lnTo>
                  <a:lnTo>
                    <a:pt x="1696720" y="19050"/>
                  </a:lnTo>
                  <a:lnTo>
                    <a:pt x="1696720" y="0"/>
                  </a:lnTo>
                  <a:close/>
                </a:path>
              </a:pathLst>
            </a:custGeom>
            <a:solidFill>
              <a:srgbClr val="FFA4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5958840" y="3456939"/>
              <a:ext cx="1273810" cy="245110"/>
            </a:xfrm>
            <a:custGeom>
              <a:avLst/>
              <a:gdLst/>
              <a:ahLst/>
              <a:cxnLst/>
              <a:rect l="l" t="t" r="r" b="b"/>
              <a:pathLst>
                <a:path w="1273809" h="245110">
                  <a:moveTo>
                    <a:pt x="21590" y="40640"/>
                  </a:moveTo>
                  <a:lnTo>
                    <a:pt x="0" y="40640"/>
                  </a:lnTo>
                  <a:lnTo>
                    <a:pt x="0" y="78740"/>
                  </a:lnTo>
                  <a:lnTo>
                    <a:pt x="21590" y="78740"/>
                  </a:lnTo>
                  <a:lnTo>
                    <a:pt x="21590" y="40640"/>
                  </a:lnTo>
                  <a:close/>
                </a:path>
                <a:path w="1273809" h="245110">
                  <a:moveTo>
                    <a:pt x="62230" y="21590"/>
                  </a:moveTo>
                  <a:lnTo>
                    <a:pt x="21590" y="21590"/>
                  </a:lnTo>
                  <a:lnTo>
                    <a:pt x="21590" y="40640"/>
                  </a:lnTo>
                  <a:lnTo>
                    <a:pt x="62230" y="40640"/>
                  </a:lnTo>
                  <a:lnTo>
                    <a:pt x="62230" y="21590"/>
                  </a:lnTo>
                  <a:close/>
                </a:path>
                <a:path w="1273809" h="245110">
                  <a:moveTo>
                    <a:pt x="66040" y="186690"/>
                  </a:moveTo>
                  <a:lnTo>
                    <a:pt x="43180" y="186690"/>
                  </a:lnTo>
                  <a:lnTo>
                    <a:pt x="43180" y="245110"/>
                  </a:lnTo>
                  <a:lnTo>
                    <a:pt x="66040" y="245110"/>
                  </a:lnTo>
                  <a:lnTo>
                    <a:pt x="66040" y="186690"/>
                  </a:lnTo>
                  <a:close/>
                </a:path>
                <a:path w="1273809" h="245110">
                  <a:moveTo>
                    <a:pt x="86360" y="146050"/>
                  </a:moveTo>
                  <a:lnTo>
                    <a:pt x="66040" y="146050"/>
                  </a:lnTo>
                  <a:lnTo>
                    <a:pt x="66040" y="186690"/>
                  </a:lnTo>
                  <a:lnTo>
                    <a:pt x="86360" y="186690"/>
                  </a:lnTo>
                  <a:lnTo>
                    <a:pt x="86360" y="146050"/>
                  </a:lnTo>
                  <a:close/>
                </a:path>
                <a:path w="1273809" h="245110">
                  <a:moveTo>
                    <a:pt x="1189990" y="19050"/>
                  </a:moveTo>
                  <a:lnTo>
                    <a:pt x="1165860" y="19050"/>
                  </a:lnTo>
                  <a:lnTo>
                    <a:pt x="1165860" y="41910"/>
                  </a:lnTo>
                  <a:lnTo>
                    <a:pt x="1189990" y="41910"/>
                  </a:lnTo>
                  <a:lnTo>
                    <a:pt x="1189990" y="19050"/>
                  </a:lnTo>
                  <a:close/>
                </a:path>
                <a:path w="1273809" h="245110">
                  <a:moveTo>
                    <a:pt x="1209040" y="41910"/>
                  </a:moveTo>
                  <a:lnTo>
                    <a:pt x="1189990" y="41910"/>
                  </a:lnTo>
                  <a:lnTo>
                    <a:pt x="1189990" y="81292"/>
                  </a:lnTo>
                  <a:lnTo>
                    <a:pt x="1209040" y="81292"/>
                  </a:lnTo>
                  <a:lnTo>
                    <a:pt x="1209040" y="41910"/>
                  </a:lnTo>
                  <a:close/>
                </a:path>
                <a:path w="1273809" h="245110">
                  <a:moveTo>
                    <a:pt x="1209040" y="0"/>
                  </a:moveTo>
                  <a:lnTo>
                    <a:pt x="1189990" y="0"/>
                  </a:lnTo>
                  <a:lnTo>
                    <a:pt x="1189990" y="19050"/>
                  </a:lnTo>
                  <a:lnTo>
                    <a:pt x="1209040" y="19050"/>
                  </a:lnTo>
                  <a:lnTo>
                    <a:pt x="1209040" y="0"/>
                  </a:lnTo>
                  <a:close/>
                </a:path>
                <a:path w="1273809" h="245110">
                  <a:moveTo>
                    <a:pt x="1229360" y="81292"/>
                  </a:moveTo>
                  <a:lnTo>
                    <a:pt x="1209040" y="81292"/>
                  </a:lnTo>
                  <a:lnTo>
                    <a:pt x="1209040" y="100342"/>
                  </a:lnTo>
                  <a:lnTo>
                    <a:pt x="1229360" y="100342"/>
                  </a:lnTo>
                  <a:lnTo>
                    <a:pt x="1229360" y="81292"/>
                  </a:lnTo>
                  <a:close/>
                </a:path>
                <a:path w="1273809" h="245110">
                  <a:moveTo>
                    <a:pt x="1252220" y="100342"/>
                  </a:moveTo>
                  <a:lnTo>
                    <a:pt x="1229360" y="100342"/>
                  </a:lnTo>
                  <a:lnTo>
                    <a:pt x="1229360" y="120650"/>
                  </a:lnTo>
                  <a:lnTo>
                    <a:pt x="1252220" y="120650"/>
                  </a:lnTo>
                  <a:lnTo>
                    <a:pt x="1252220" y="100342"/>
                  </a:lnTo>
                  <a:close/>
                </a:path>
                <a:path w="1273809" h="245110">
                  <a:moveTo>
                    <a:pt x="1273810" y="120650"/>
                  </a:moveTo>
                  <a:lnTo>
                    <a:pt x="1252220" y="120650"/>
                  </a:lnTo>
                  <a:lnTo>
                    <a:pt x="1252220" y="162560"/>
                  </a:lnTo>
                  <a:lnTo>
                    <a:pt x="1273810" y="162560"/>
                  </a:lnTo>
                  <a:lnTo>
                    <a:pt x="1273810" y="12065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7259320" y="3644900"/>
              <a:ext cx="17780" cy="16510"/>
            </a:xfrm>
            <a:custGeom>
              <a:avLst/>
              <a:gdLst/>
              <a:ahLst/>
              <a:cxnLst/>
              <a:rect l="l" t="t" r="r" b="b"/>
              <a:pathLst>
                <a:path w="17779" h="16510">
                  <a:moveTo>
                    <a:pt x="17779" y="0"/>
                  </a:moveTo>
                  <a:lnTo>
                    <a:pt x="0" y="0"/>
                  </a:lnTo>
                  <a:lnTo>
                    <a:pt x="0" y="16510"/>
                  </a:lnTo>
                  <a:lnTo>
                    <a:pt x="17779" y="16510"/>
                  </a:lnTo>
                  <a:lnTo>
                    <a:pt x="17779" y="0"/>
                  </a:lnTo>
                  <a:close/>
                </a:path>
              </a:pathLst>
            </a:custGeom>
            <a:solidFill>
              <a:srgbClr val="FFA4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5106670" y="3747769"/>
              <a:ext cx="1833880" cy="515620"/>
            </a:xfrm>
            <a:custGeom>
              <a:avLst/>
              <a:gdLst/>
              <a:ahLst/>
              <a:cxnLst/>
              <a:rect l="l" t="t" r="r" b="b"/>
              <a:pathLst>
                <a:path w="1833879" h="515620">
                  <a:moveTo>
                    <a:pt x="24130" y="454660"/>
                  </a:moveTo>
                  <a:lnTo>
                    <a:pt x="0" y="454660"/>
                  </a:lnTo>
                  <a:lnTo>
                    <a:pt x="0" y="474980"/>
                  </a:lnTo>
                  <a:lnTo>
                    <a:pt x="24130" y="474980"/>
                  </a:lnTo>
                  <a:lnTo>
                    <a:pt x="24130" y="454660"/>
                  </a:lnTo>
                  <a:close/>
                </a:path>
                <a:path w="1833879" h="515620">
                  <a:moveTo>
                    <a:pt x="67310" y="309880"/>
                  </a:moveTo>
                  <a:lnTo>
                    <a:pt x="24130" y="309880"/>
                  </a:lnTo>
                  <a:lnTo>
                    <a:pt x="24130" y="330200"/>
                  </a:lnTo>
                  <a:lnTo>
                    <a:pt x="67310" y="330200"/>
                  </a:lnTo>
                  <a:lnTo>
                    <a:pt x="67310" y="309880"/>
                  </a:lnTo>
                  <a:close/>
                </a:path>
                <a:path w="1833879" h="515620">
                  <a:moveTo>
                    <a:pt x="109220" y="431800"/>
                  </a:moveTo>
                  <a:lnTo>
                    <a:pt x="88900" y="431800"/>
                  </a:lnTo>
                  <a:lnTo>
                    <a:pt x="88900" y="330200"/>
                  </a:lnTo>
                  <a:lnTo>
                    <a:pt x="67310" y="330200"/>
                  </a:lnTo>
                  <a:lnTo>
                    <a:pt x="67310" y="350520"/>
                  </a:lnTo>
                  <a:lnTo>
                    <a:pt x="24130" y="350520"/>
                  </a:lnTo>
                  <a:lnTo>
                    <a:pt x="24130" y="370840"/>
                  </a:lnTo>
                  <a:lnTo>
                    <a:pt x="0" y="370840"/>
                  </a:lnTo>
                  <a:lnTo>
                    <a:pt x="0" y="412750"/>
                  </a:lnTo>
                  <a:lnTo>
                    <a:pt x="24130" y="412750"/>
                  </a:lnTo>
                  <a:lnTo>
                    <a:pt x="24130" y="454660"/>
                  </a:lnTo>
                  <a:lnTo>
                    <a:pt x="109220" y="454660"/>
                  </a:lnTo>
                  <a:lnTo>
                    <a:pt x="109220" y="431800"/>
                  </a:lnTo>
                  <a:close/>
                </a:path>
                <a:path w="1833879" h="515620">
                  <a:moveTo>
                    <a:pt x="133350" y="412750"/>
                  </a:moveTo>
                  <a:lnTo>
                    <a:pt x="109220" y="412750"/>
                  </a:lnTo>
                  <a:lnTo>
                    <a:pt x="109220" y="431800"/>
                  </a:lnTo>
                  <a:lnTo>
                    <a:pt x="133350" y="431800"/>
                  </a:lnTo>
                  <a:lnTo>
                    <a:pt x="133350" y="412750"/>
                  </a:lnTo>
                  <a:close/>
                </a:path>
                <a:path w="1833879" h="515620">
                  <a:moveTo>
                    <a:pt x="177800" y="392430"/>
                  </a:moveTo>
                  <a:lnTo>
                    <a:pt x="133350" y="392430"/>
                  </a:lnTo>
                  <a:lnTo>
                    <a:pt x="133350" y="412750"/>
                  </a:lnTo>
                  <a:lnTo>
                    <a:pt x="177800" y="412750"/>
                  </a:lnTo>
                  <a:lnTo>
                    <a:pt x="177800" y="392430"/>
                  </a:lnTo>
                  <a:close/>
                </a:path>
                <a:path w="1833879" h="515620">
                  <a:moveTo>
                    <a:pt x="177800" y="185420"/>
                  </a:moveTo>
                  <a:lnTo>
                    <a:pt x="133350" y="185420"/>
                  </a:lnTo>
                  <a:lnTo>
                    <a:pt x="133350" y="205740"/>
                  </a:lnTo>
                  <a:lnTo>
                    <a:pt x="177800" y="205740"/>
                  </a:lnTo>
                  <a:lnTo>
                    <a:pt x="177800" y="185420"/>
                  </a:lnTo>
                  <a:close/>
                </a:path>
                <a:path w="1833879" h="515620">
                  <a:moveTo>
                    <a:pt x="200660" y="370840"/>
                  </a:moveTo>
                  <a:lnTo>
                    <a:pt x="177800" y="370840"/>
                  </a:lnTo>
                  <a:lnTo>
                    <a:pt x="177800" y="392430"/>
                  </a:lnTo>
                  <a:lnTo>
                    <a:pt x="200660" y="392430"/>
                  </a:lnTo>
                  <a:lnTo>
                    <a:pt x="200660" y="370840"/>
                  </a:lnTo>
                  <a:close/>
                </a:path>
                <a:path w="1833879" h="515620">
                  <a:moveTo>
                    <a:pt x="200660" y="205740"/>
                  </a:moveTo>
                  <a:lnTo>
                    <a:pt x="177800" y="205740"/>
                  </a:lnTo>
                  <a:lnTo>
                    <a:pt x="177800" y="224790"/>
                  </a:lnTo>
                  <a:lnTo>
                    <a:pt x="200660" y="224790"/>
                  </a:lnTo>
                  <a:lnTo>
                    <a:pt x="200660" y="205740"/>
                  </a:lnTo>
                  <a:close/>
                </a:path>
                <a:path w="1833879" h="515620">
                  <a:moveTo>
                    <a:pt x="220980" y="474980"/>
                  </a:moveTo>
                  <a:lnTo>
                    <a:pt x="200660" y="474980"/>
                  </a:lnTo>
                  <a:lnTo>
                    <a:pt x="200660" y="515620"/>
                  </a:lnTo>
                  <a:lnTo>
                    <a:pt x="220980" y="515620"/>
                  </a:lnTo>
                  <a:lnTo>
                    <a:pt x="220980" y="474980"/>
                  </a:lnTo>
                  <a:close/>
                </a:path>
                <a:path w="1833879" h="515620">
                  <a:moveTo>
                    <a:pt x="220980" y="350520"/>
                  </a:moveTo>
                  <a:lnTo>
                    <a:pt x="200660" y="350520"/>
                  </a:lnTo>
                  <a:lnTo>
                    <a:pt x="200660" y="370840"/>
                  </a:lnTo>
                  <a:lnTo>
                    <a:pt x="220980" y="370840"/>
                  </a:lnTo>
                  <a:lnTo>
                    <a:pt x="220980" y="350520"/>
                  </a:lnTo>
                  <a:close/>
                </a:path>
                <a:path w="1833879" h="515620">
                  <a:moveTo>
                    <a:pt x="220980" y="224790"/>
                  </a:moveTo>
                  <a:lnTo>
                    <a:pt x="200660" y="224790"/>
                  </a:lnTo>
                  <a:lnTo>
                    <a:pt x="200660" y="247650"/>
                  </a:lnTo>
                  <a:lnTo>
                    <a:pt x="220980" y="247650"/>
                  </a:lnTo>
                  <a:lnTo>
                    <a:pt x="220980" y="224790"/>
                  </a:lnTo>
                  <a:close/>
                </a:path>
                <a:path w="1833879" h="515620">
                  <a:moveTo>
                    <a:pt x="245110" y="412750"/>
                  </a:moveTo>
                  <a:lnTo>
                    <a:pt x="220980" y="412750"/>
                  </a:lnTo>
                  <a:lnTo>
                    <a:pt x="220980" y="474980"/>
                  </a:lnTo>
                  <a:lnTo>
                    <a:pt x="245110" y="474980"/>
                  </a:lnTo>
                  <a:lnTo>
                    <a:pt x="245110" y="412750"/>
                  </a:lnTo>
                  <a:close/>
                </a:path>
                <a:path w="1833879" h="515620">
                  <a:moveTo>
                    <a:pt x="245110" y="247650"/>
                  </a:moveTo>
                  <a:lnTo>
                    <a:pt x="220980" y="247650"/>
                  </a:lnTo>
                  <a:lnTo>
                    <a:pt x="220980" y="267970"/>
                  </a:lnTo>
                  <a:lnTo>
                    <a:pt x="245110" y="267970"/>
                  </a:lnTo>
                  <a:lnTo>
                    <a:pt x="245110" y="247650"/>
                  </a:lnTo>
                  <a:close/>
                </a:path>
                <a:path w="1833879" h="515620">
                  <a:moveTo>
                    <a:pt x="266700" y="102870"/>
                  </a:moveTo>
                  <a:lnTo>
                    <a:pt x="220980" y="102870"/>
                  </a:lnTo>
                  <a:lnTo>
                    <a:pt x="220980" y="125730"/>
                  </a:lnTo>
                  <a:lnTo>
                    <a:pt x="266700" y="125730"/>
                  </a:lnTo>
                  <a:lnTo>
                    <a:pt x="266700" y="102870"/>
                  </a:lnTo>
                  <a:close/>
                </a:path>
                <a:path w="1833879" h="515620">
                  <a:moveTo>
                    <a:pt x="311150" y="309880"/>
                  </a:moveTo>
                  <a:lnTo>
                    <a:pt x="289560" y="309880"/>
                  </a:lnTo>
                  <a:lnTo>
                    <a:pt x="289560" y="330200"/>
                  </a:lnTo>
                  <a:lnTo>
                    <a:pt x="266700" y="330200"/>
                  </a:lnTo>
                  <a:lnTo>
                    <a:pt x="266700" y="267970"/>
                  </a:lnTo>
                  <a:lnTo>
                    <a:pt x="245110" y="267970"/>
                  </a:lnTo>
                  <a:lnTo>
                    <a:pt x="245110" y="330200"/>
                  </a:lnTo>
                  <a:lnTo>
                    <a:pt x="220980" y="330200"/>
                  </a:lnTo>
                  <a:lnTo>
                    <a:pt x="220980" y="350520"/>
                  </a:lnTo>
                  <a:lnTo>
                    <a:pt x="245110" y="350520"/>
                  </a:lnTo>
                  <a:lnTo>
                    <a:pt x="245110" y="412750"/>
                  </a:lnTo>
                  <a:lnTo>
                    <a:pt x="266700" y="412750"/>
                  </a:lnTo>
                  <a:lnTo>
                    <a:pt x="266700" y="370840"/>
                  </a:lnTo>
                  <a:lnTo>
                    <a:pt x="289560" y="370840"/>
                  </a:lnTo>
                  <a:lnTo>
                    <a:pt x="289560" y="350520"/>
                  </a:lnTo>
                  <a:lnTo>
                    <a:pt x="311150" y="350520"/>
                  </a:lnTo>
                  <a:lnTo>
                    <a:pt x="311150" y="309880"/>
                  </a:lnTo>
                  <a:close/>
                </a:path>
                <a:path w="1833879" h="515620">
                  <a:moveTo>
                    <a:pt x="332740" y="288290"/>
                  </a:moveTo>
                  <a:lnTo>
                    <a:pt x="311150" y="288290"/>
                  </a:lnTo>
                  <a:lnTo>
                    <a:pt x="311150" y="309880"/>
                  </a:lnTo>
                  <a:lnTo>
                    <a:pt x="332740" y="309880"/>
                  </a:lnTo>
                  <a:lnTo>
                    <a:pt x="332740" y="288290"/>
                  </a:lnTo>
                  <a:close/>
                </a:path>
                <a:path w="1833879" h="515620">
                  <a:moveTo>
                    <a:pt x="354330" y="247650"/>
                  </a:moveTo>
                  <a:lnTo>
                    <a:pt x="332740" y="247650"/>
                  </a:lnTo>
                  <a:lnTo>
                    <a:pt x="332740" y="288290"/>
                  </a:lnTo>
                  <a:lnTo>
                    <a:pt x="354330" y="288290"/>
                  </a:lnTo>
                  <a:lnTo>
                    <a:pt x="354330" y="247650"/>
                  </a:lnTo>
                  <a:close/>
                </a:path>
                <a:path w="1833879" h="515620">
                  <a:moveTo>
                    <a:pt x="354330" y="144780"/>
                  </a:moveTo>
                  <a:lnTo>
                    <a:pt x="289560" y="144780"/>
                  </a:lnTo>
                  <a:lnTo>
                    <a:pt x="289560" y="125730"/>
                  </a:lnTo>
                  <a:lnTo>
                    <a:pt x="266700" y="125730"/>
                  </a:lnTo>
                  <a:lnTo>
                    <a:pt x="266700" y="224790"/>
                  </a:lnTo>
                  <a:lnTo>
                    <a:pt x="289560" y="224790"/>
                  </a:lnTo>
                  <a:lnTo>
                    <a:pt x="289560" y="247650"/>
                  </a:lnTo>
                  <a:lnTo>
                    <a:pt x="311150" y="247650"/>
                  </a:lnTo>
                  <a:lnTo>
                    <a:pt x="311150" y="224790"/>
                  </a:lnTo>
                  <a:lnTo>
                    <a:pt x="332740" y="224790"/>
                  </a:lnTo>
                  <a:lnTo>
                    <a:pt x="332740" y="205740"/>
                  </a:lnTo>
                  <a:lnTo>
                    <a:pt x="354330" y="205740"/>
                  </a:lnTo>
                  <a:lnTo>
                    <a:pt x="354330" y="144780"/>
                  </a:lnTo>
                  <a:close/>
                </a:path>
                <a:path w="1833879" h="515620">
                  <a:moveTo>
                    <a:pt x="377190" y="205740"/>
                  </a:moveTo>
                  <a:lnTo>
                    <a:pt x="354330" y="205740"/>
                  </a:lnTo>
                  <a:lnTo>
                    <a:pt x="354330" y="247650"/>
                  </a:lnTo>
                  <a:lnTo>
                    <a:pt x="377190" y="247650"/>
                  </a:lnTo>
                  <a:lnTo>
                    <a:pt x="377190" y="205740"/>
                  </a:lnTo>
                  <a:close/>
                </a:path>
                <a:path w="1833879" h="515620">
                  <a:moveTo>
                    <a:pt x="377190" y="125730"/>
                  </a:moveTo>
                  <a:lnTo>
                    <a:pt x="354330" y="125730"/>
                  </a:lnTo>
                  <a:lnTo>
                    <a:pt x="354330" y="144780"/>
                  </a:lnTo>
                  <a:lnTo>
                    <a:pt x="377190" y="144780"/>
                  </a:lnTo>
                  <a:lnTo>
                    <a:pt x="377190" y="125730"/>
                  </a:lnTo>
                  <a:close/>
                </a:path>
                <a:path w="1833879" h="515620">
                  <a:moveTo>
                    <a:pt x="448310" y="125730"/>
                  </a:moveTo>
                  <a:lnTo>
                    <a:pt x="425450" y="125730"/>
                  </a:lnTo>
                  <a:lnTo>
                    <a:pt x="425450" y="204470"/>
                  </a:lnTo>
                  <a:lnTo>
                    <a:pt x="448310" y="204470"/>
                  </a:lnTo>
                  <a:lnTo>
                    <a:pt x="448310" y="125730"/>
                  </a:lnTo>
                  <a:close/>
                </a:path>
                <a:path w="1833879" h="515620">
                  <a:moveTo>
                    <a:pt x="513080" y="204470"/>
                  </a:moveTo>
                  <a:lnTo>
                    <a:pt x="448310" y="204470"/>
                  </a:lnTo>
                  <a:lnTo>
                    <a:pt x="448310" y="224790"/>
                  </a:lnTo>
                  <a:lnTo>
                    <a:pt x="513080" y="224790"/>
                  </a:lnTo>
                  <a:lnTo>
                    <a:pt x="513080" y="204470"/>
                  </a:lnTo>
                  <a:close/>
                </a:path>
                <a:path w="1833879" h="515620">
                  <a:moveTo>
                    <a:pt x="1211580" y="101600"/>
                  </a:moveTo>
                  <a:lnTo>
                    <a:pt x="1165860" y="101600"/>
                  </a:lnTo>
                  <a:lnTo>
                    <a:pt x="1165860" y="121920"/>
                  </a:lnTo>
                  <a:lnTo>
                    <a:pt x="1211580" y="121920"/>
                  </a:lnTo>
                  <a:lnTo>
                    <a:pt x="1211580" y="101600"/>
                  </a:lnTo>
                  <a:close/>
                </a:path>
                <a:path w="1833879" h="515620">
                  <a:moveTo>
                    <a:pt x="1233170" y="81280"/>
                  </a:moveTo>
                  <a:lnTo>
                    <a:pt x="1211580" y="81280"/>
                  </a:lnTo>
                  <a:lnTo>
                    <a:pt x="1211580" y="101600"/>
                  </a:lnTo>
                  <a:lnTo>
                    <a:pt x="1233170" y="101600"/>
                  </a:lnTo>
                  <a:lnTo>
                    <a:pt x="1233170" y="81280"/>
                  </a:lnTo>
                  <a:close/>
                </a:path>
                <a:path w="1833879" h="515620">
                  <a:moveTo>
                    <a:pt x="1256030" y="62230"/>
                  </a:moveTo>
                  <a:lnTo>
                    <a:pt x="1233170" y="62230"/>
                  </a:lnTo>
                  <a:lnTo>
                    <a:pt x="1233170" y="81280"/>
                  </a:lnTo>
                  <a:lnTo>
                    <a:pt x="1256030" y="81280"/>
                  </a:lnTo>
                  <a:lnTo>
                    <a:pt x="1256030" y="62230"/>
                  </a:lnTo>
                  <a:close/>
                </a:path>
                <a:path w="1833879" h="515620">
                  <a:moveTo>
                    <a:pt x="1277620" y="40640"/>
                  </a:moveTo>
                  <a:lnTo>
                    <a:pt x="1256030" y="40640"/>
                  </a:lnTo>
                  <a:lnTo>
                    <a:pt x="1256030" y="62230"/>
                  </a:lnTo>
                  <a:lnTo>
                    <a:pt x="1277620" y="62230"/>
                  </a:lnTo>
                  <a:lnTo>
                    <a:pt x="1277620" y="40640"/>
                  </a:lnTo>
                  <a:close/>
                </a:path>
                <a:path w="1833879" h="515620">
                  <a:moveTo>
                    <a:pt x="1301750" y="62230"/>
                  </a:moveTo>
                  <a:lnTo>
                    <a:pt x="1277620" y="62230"/>
                  </a:lnTo>
                  <a:lnTo>
                    <a:pt x="1277620" y="81280"/>
                  </a:lnTo>
                  <a:lnTo>
                    <a:pt x="1301750" y="81280"/>
                  </a:lnTo>
                  <a:lnTo>
                    <a:pt x="1301750" y="62230"/>
                  </a:lnTo>
                  <a:close/>
                </a:path>
                <a:path w="1833879" h="515620">
                  <a:moveTo>
                    <a:pt x="1301750" y="0"/>
                  </a:moveTo>
                  <a:lnTo>
                    <a:pt x="1277620" y="0"/>
                  </a:lnTo>
                  <a:lnTo>
                    <a:pt x="1277620" y="40640"/>
                  </a:lnTo>
                  <a:lnTo>
                    <a:pt x="1301750" y="40640"/>
                  </a:lnTo>
                  <a:lnTo>
                    <a:pt x="1301750" y="0"/>
                  </a:lnTo>
                  <a:close/>
                </a:path>
                <a:path w="1833879" h="515620">
                  <a:moveTo>
                    <a:pt x="1322070" y="81280"/>
                  </a:moveTo>
                  <a:lnTo>
                    <a:pt x="1301750" y="81280"/>
                  </a:lnTo>
                  <a:lnTo>
                    <a:pt x="1301750" y="101600"/>
                  </a:lnTo>
                  <a:lnTo>
                    <a:pt x="1322070" y="101600"/>
                  </a:lnTo>
                  <a:lnTo>
                    <a:pt x="1322070" y="81280"/>
                  </a:lnTo>
                  <a:close/>
                </a:path>
                <a:path w="1833879" h="515620">
                  <a:moveTo>
                    <a:pt x="1366520" y="101600"/>
                  </a:moveTo>
                  <a:lnTo>
                    <a:pt x="1322070" y="101600"/>
                  </a:lnTo>
                  <a:lnTo>
                    <a:pt x="1322070" y="121920"/>
                  </a:lnTo>
                  <a:lnTo>
                    <a:pt x="1366520" y="121920"/>
                  </a:lnTo>
                  <a:lnTo>
                    <a:pt x="1366520" y="101600"/>
                  </a:lnTo>
                  <a:close/>
                </a:path>
                <a:path w="1833879" h="515620">
                  <a:moveTo>
                    <a:pt x="1410970" y="121920"/>
                  </a:moveTo>
                  <a:lnTo>
                    <a:pt x="1366520" y="121920"/>
                  </a:lnTo>
                  <a:lnTo>
                    <a:pt x="1366520" y="143510"/>
                  </a:lnTo>
                  <a:lnTo>
                    <a:pt x="1410970" y="143510"/>
                  </a:lnTo>
                  <a:lnTo>
                    <a:pt x="1410970" y="121920"/>
                  </a:lnTo>
                  <a:close/>
                </a:path>
                <a:path w="1833879" h="515620">
                  <a:moveTo>
                    <a:pt x="1567180" y="143510"/>
                  </a:moveTo>
                  <a:lnTo>
                    <a:pt x="1410970" y="143510"/>
                  </a:lnTo>
                  <a:lnTo>
                    <a:pt x="1410970" y="162560"/>
                  </a:lnTo>
                  <a:lnTo>
                    <a:pt x="1567180" y="162560"/>
                  </a:lnTo>
                  <a:lnTo>
                    <a:pt x="1567180" y="143510"/>
                  </a:lnTo>
                  <a:close/>
                </a:path>
                <a:path w="1833879" h="515620">
                  <a:moveTo>
                    <a:pt x="1633220" y="121920"/>
                  </a:moveTo>
                  <a:lnTo>
                    <a:pt x="1567180" y="121920"/>
                  </a:lnTo>
                  <a:lnTo>
                    <a:pt x="1567180" y="143510"/>
                  </a:lnTo>
                  <a:lnTo>
                    <a:pt x="1633220" y="143510"/>
                  </a:lnTo>
                  <a:lnTo>
                    <a:pt x="1633220" y="121920"/>
                  </a:lnTo>
                  <a:close/>
                </a:path>
                <a:path w="1833879" h="515620">
                  <a:moveTo>
                    <a:pt x="1656080" y="101600"/>
                  </a:moveTo>
                  <a:lnTo>
                    <a:pt x="1633220" y="101600"/>
                  </a:lnTo>
                  <a:lnTo>
                    <a:pt x="1633220" y="121920"/>
                  </a:lnTo>
                  <a:lnTo>
                    <a:pt x="1656080" y="121920"/>
                  </a:lnTo>
                  <a:lnTo>
                    <a:pt x="1656080" y="101600"/>
                  </a:lnTo>
                  <a:close/>
                </a:path>
                <a:path w="1833879" h="515620">
                  <a:moveTo>
                    <a:pt x="1677670" y="81280"/>
                  </a:moveTo>
                  <a:lnTo>
                    <a:pt x="1656080" y="81280"/>
                  </a:lnTo>
                  <a:lnTo>
                    <a:pt x="1656080" y="101600"/>
                  </a:lnTo>
                  <a:lnTo>
                    <a:pt x="1677670" y="101600"/>
                  </a:lnTo>
                  <a:lnTo>
                    <a:pt x="1677670" y="81280"/>
                  </a:lnTo>
                  <a:close/>
                </a:path>
                <a:path w="1833879" h="515620">
                  <a:moveTo>
                    <a:pt x="1700530" y="62230"/>
                  </a:moveTo>
                  <a:lnTo>
                    <a:pt x="1677670" y="62230"/>
                  </a:lnTo>
                  <a:lnTo>
                    <a:pt x="1677670" y="81280"/>
                  </a:lnTo>
                  <a:lnTo>
                    <a:pt x="1700530" y="81280"/>
                  </a:lnTo>
                  <a:lnTo>
                    <a:pt x="1700530" y="62230"/>
                  </a:lnTo>
                  <a:close/>
                </a:path>
                <a:path w="1833879" h="515620">
                  <a:moveTo>
                    <a:pt x="1722120" y="0"/>
                  </a:moveTo>
                  <a:lnTo>
                    <a:pt x="1700530" y="0"/>
                  </a:lnTo>
                  <a:lnTo>
                    <a:pt x="1700530" y="62230"/>
                  </a:lnTo>
                  <a:lnTo>
                    <a:pt x="1722120" y="62230"/>
                  </a:lnTo>
                  <a:lnTo>
                    <a:pt x="1722120" y="0"/>
                  </a:lnTo>
                  <a:close/>
                </a:path>
                <a:path w="1833879" h="515620">
                  <a:moveTo>
                    <a:pt x="1746250" y="62230"/>
                  </a:moveTo>
                  <a:lnTo>
                    <a:pt x="1722120" y="62230"/>
                  </a:lnTo>
                  <a:lnTo>
                    <a:pt x="1722120" y="81280"/>
                  </a:lnTo>
                  <a:lnTo>
                    <a:pt x="1746250" y="81280"/>
                  </a:lnTo>
                  <a:lnTo>
                    <a:pt x="1746250" y="62230"/>
                  </a:lnTo>
                  <a:close/>
                </a:path>
                <a:path w="1833879" h="515620">
                  <a:moveTo>
                    <a:pt x="1769110" y="81280"/>
                  </a:moveTo>
                  <a:lnTo>
                    <a:pt x="1746250" y="81280"/>
                  </a:lnTo>
                  <a:lnTo>
                    <a:pt x="1746250" y="101600"/>
                  </a:lnTo>
                  <a:lnTo>
                    <a:pt x="1769110" y="101600"/>
                  </a:lnTo>
                  <a:lnTo>
                    <a:pt x="1769110" y="81280"/>
                  </a:lnTo>
                  <a:close/>
                </a:path>
                <a:path w="1833879" h="515620">
                  <a:moveTo>
                    <a:pt x="1833880" y="101600"/>
                  </a:moveTo>
                  <a:lnTo>
                    <a:pt x="1769110" y="101600"/>
                  </a:lnTo>
                  <a:lnTo>
                    <a:pt x="1769110" y="121920"/>
                  </a:lnTo>
                  <a:lnTo>
                    <a:pt x="1833880" y="121920"/>
                  </a:lnTo>
                  <a:lnTo>
                    <a:pt x="1833880" y="1016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5398769" y="3914140"/>
              <a:ext cx="39370" cy="58419"/>
            </a:xfrm>
            <a:custGeom>
              <a:avLst/>
              <a:gdLst/>
              <a:ahLst/>
              <a:cxnLst/>
              <a:rect l="l" t="t" r="r" b="b"/>
              <a:pathLst>
                <a:path w="39370" h="58420">
                  <a:moveTo>
                    <a:pt x="39369" y="0"/>
                  </a:moveTo>
                  <a:lnTo>
                    <a:pt x="0" y="0"/>
                  </a:lnTo>
                  <a:lnTo>
                    <a:pt x="0" y="58420"/>
                  </a:lnTo>
                  <a:lnTo>
                    <a:pt x="20319" y="58420"/>
                  </a:lnTo>
                  <a:lnTo>
                    <a:pt x="20319" y="39370"/>
                  </a:lnTo>
                  <a:lnTo>
                    <a:pt x="39369" y="39370"/>
                  </a:lnTo>
                  <a:lnTo>
                    <a:pt x="39369" y="0"/>
                  </a:lnTo>
                  <a:close/>
                </a:path>
              </a:pathLst>
            </a:custGeom>
            <a:solidFill>
              <a:srgbClr val="FFA4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4996180" y="4288789"/>
              <a:ext cx="1607820" cy="1968500"/>
            </a:xfrm>
            <a:custGeom>
              <a:avLst/>
              <a:gdLst/>
              <a:ahLst/>
              <a:cxnLst/>
              <a:rect l="l" t="t" r="r" b="b"/>
              <a:pathLst>
                <a:path w="1607820" h="1968500">
                  <a:moveTo>
                    <a:pt x="1607820" y="1470660"/>
                  </a:moveTo>
                  <a:lnTo>
                    <a:pt x="1586217" y="1470660"/>
                  </a:lnTo>
                  <a:lnTo>
                    <a:pt x="1586217" y="1409700"/>
                  </a:lnTo>
                  <a:lnTo>
                    <a:pt x="1586217" y="1369060"/>
                  </a:lnTo>
                  <a:lnTo>
                    <a:pt x="1586217" y="1346200"/>
                  </a:lnTo>
                  <a:lnTo>
                    <a:pt x="1541767" y="1346200"/>
                  </a:lnTo>
                  <a:lnTo>
                    <a:pt x="1541767" y="1327150"/>
                  </a:lnTo>
                  <a:lnTo>
                    <a:pt x="1562100" y="1327150"/>
                  </a:lnTo>
                  <a:lnTo>
                    <a:pt x="1562100" y="1306830"/>
                  </a:lnTo>
                  <a:lnTo>
                    <a:pt x="1562100" y="1285240"/>
                  </a:lnTo>
                  <a:lnTo>
                    <a:pt x="1562100" y="1263650"/>
                  </a:lnTo>
                  <a:lnTo>
                    <a:pt x="1541767" y="1263650"/>
                  </a:lnTo>
                  <a:lnTo>
                    <a:pt x="1541767" y="1243330"/>
                  </a:lnTo>
                  <a:lnTo>
                    <a:pt x="1541767" y="1223010"/>
                  </a:lnTo>
                  <a:lnTo>
                    <a:pt x="1517650" y="1223010"/>
                  </a:lnTo>
                  <a:lnTo>
                    <a:pt x="1517650" y="1202690"/>
                  </a:lnTo>
                  <a:lnTo>
                    <a:pt x="1517650" y="1097280"/>
                  </a:lnTo>
                  <a:lnTo>
                    <a:pt x="1494790" y="1097280"/>
                  </a:lnTo>
                  <a:lnTo>
                    <a:pt x="1494790" y="1076960"/>
                  </a:lnTo>
                  <a:lnTo>
                    <a:pt x="1494790" y="1057910"/>
                  </a:lnTo>
                  <a:lnTo>
                    <a:pt x="1494790" y="1037590"/>
                  </a:lnTo>
                  <a:lnTo>
                    <a:pt x="1474470" y="1037590"/>
                  </a:lnTo>
                  <a:lnTo>
                    <a:pt x="1474470" y="1016000"/>
                  </a:lnTo>
                  <a:lnTo>
                    <a:pt x="1474470" y="995680"/>
                  </a:lnTo>
                  <a:lnTo>
                    <a:pt x="1474470" y="974090"/>
                  </a:lnTo>
                  <a:lnTo>
                    <a:pt x="1452880" y="974090"/>
                  </a:lnTo>
                  <a:lnTo>
                    <a:pt x="1452880" y="932180"/>
                  </a:lnTo>
                  <a:lnTo>
                    <a:pt x="1452880" y="911860"/>
                  </a:lnTo>
                  <a:lnTo>
                    <a:pt x="1431290" y="911860"/>
                  </a:lnTo>
                  <a:lnTo>
                    <a:pt x="1431290" y="890270"/>
                  </a:lnTo>
                  <a:lnTo>
                    <a:pt x="1408430" y="890270"/>
                  </a:lnTo>
                  <a:lnTo>
                    <a:pt x="1408430" y="869950"/>
                  </a:lnTo>
                  <a:lnTo>
                    <a:pt x="1385570" y="869950"/>
                  </a:lnTo>
                  <a:lnTo>
                    <a:pt x="1385570" y="849630"/>
                  </a:lnTo>
                  <a:lnTo>
                    <a:pt x="1363980" y="849630"/>
                  </a:lnTo>
                  <a:lnTo>
                    <a:pt x="1363980" y="828040"/>
                  </a:lnTo>
                  <a:lnTo>
                    <a:pt x="1339850" y="828040"/>
                  </a:lnTo>
                  <a:lnTo>
                    <a:pt x="1339850" y="787400"/>
                  </a:lnTo>
                  <a:lnTo>
                    <a:pt x="1316990" y="787400"/>
                  </a:lnTo>
                  <a:lnTo>
                    <a:pt x="1316990" y="765810"/>
                  </a:lnTo>
                  <a:lnTo>
                    <a:pt x="1295400" y="765810"/>
                  </a:lnTo>
                  <a:lnTo>
                    <a:pt x="1295400" y="746760"/>
                  </a:lnTo>
                  <a:lnTo>
                    <a:pt x="1272540" y="746760"/>
                  </a:lnTo>
                  <a:lnTo>
                    <a:pt x="1272540" y="723900"/>
                  </a:lnTo>
                  <a:lnTo>
                    <a:pt x="1250950" y="723900"/>
                  </a:lnTo>
                  <a:lnTo>
                    <a:pt x="1250950" y="683260"/>
                  </a:lnTo>
                  <a:lnTo>
                    <a:pt x="1228090" y="683260"/>
                  </a:lnTo>
                  <a:lnTo>
                    <a:pt x="1228090" y="661670"/>
                  </a:lnTo>
                  <a:lnTo>
                    <a:pt x="1206500" y="661670"/>
                  </a:lnTo>
                  <a:lnTo>
                    <a:pt x="1206500" y="621030"/>
                  </a:lnTo>
                  <a:lnTo>
                    <a:pt x="1183640" y="621030"/>
                  </a:lnTo>
                  <a:lnTo>
                    <a:pt x="1183640" y="580390"/>
                  </a:lnTo>
                  <a:lnTo>
                    <a:pt x="1162050" y="580390"/>
                  </a:lnTo>
                  <a:lnTo>
                    <a:pt x="1162050" y="518160"/>
                  </a:lnTo>
                  <a:lnTo>
                    <a:pt x="1139190" y="518160"/>
                  </a:lnTo>
                  <a:lnTo>
                    <a:pt x="1139190" y="476250"/>
                  </a:lnTo>
                  <a:lnTo>
                    <a:pt x="1117600" y="476250"/>
                  </a:lnTo>
                  <a:lnTo>
                    <a:pt x="1117600" y="454660"/>
                  </a:lnTo>
                  <a:lnTo>
                    <a:pt x="1117600" y="435610"/>
                  </a:lnTo>
                  <a:lnTo>
                    <a:pt x="1094740" y="435610"/>
                  </a:lnTo>
                  <a:lnTo>
                    <a:pt x="1094740" y="393700"/>
                  </a:lnTo>
                  <a:lnTo>
                    <a:pt x="1094740" y="373380"/>
                  </a:lnTo>
                  <a:lnTo>
                    <a:pt x="1071880" y="373380"/>
                  </a:lnTo>
                  <a:lnTo>
                    <a:pt x="1071880" y="309880"/>
                  </a:lnTo>
                  <a:lnTo>
                    <a:pt x="1049020" y="309880"/>
                  </a:lnTo>
                  <a:lnTo>
                    <a:pt x="1049020" y="247650"/>
                  </a:lnTo>
                  <a:lnTo>
                    <a:pt x="1049020" y="228600"/>
                  </a:lnTo>
                  <a:lnTo>
                    <a:pt x="1049020" y="207010"/>
                  </a:lnTo>
                  <a:lnTo>
                    <a:pt x="1027430" y="207010"/>
                  </a:lnTo>
                  <a:lnTo>
                    <a:pt x="1027430" y="101600"/>
                  </a:lnTo>
                  <a:lnTo>
                    <a:pt x="1004570" y="101600"/>
                  </a:lnTo>
                  <a:lnTo>
                    <a:pt x="1004570" y="0"/>
                  </a:lnTo>
                  <a:lnTo>
                    <a:pt x="758190" y="0"/>
                  </a:lnTo>
                  <a:lnTo>
                    <a:pt x="758190" y="20320"/>
                  </a:lnTo>
                  <a:lnTo>
                    <a:pt x="736600" y="20320"/>
                  </a:lnTo>
                  <a:lnTo>
                    <a:pt x="736600" y="41910"/>
                  </a:lnTo>
                  <a:lnTo>
                    <a:pt x="692150" y="41910"/>
                  </a:lnTo>
                  <a:lnTo>
                    <a:pt x="692150" y="60960"/>
                  </a:lnTo>
                  <a:lnTo>
                    <a:pt x="647700" y="60960"/>
                  </a:lnTo>
                  <a:lnTo>
                    <a:pt x="647700" y="81280"/>
                  </a:lnTo>
                  <a:lnTo>
                    <a:pt x="604520" y="81280"/>
                  </a:lnTo>
                  <a:lnTo>
                    <a:pt x="604520" y="101600"/>
                  </a:lnTo>
                  <a:lnTo>
                    <a:pt x="558800" y="101600"/>
                  </a:lnTo>
                  <a:lnTo>
                    <a:pt x="558800" y="124460"/>
                  </a:lnTo>
                  <a:lnTo>
                    <a:pt x="490220" y="124460"/>
                  </a:lnTo>
                  <a:lnTo>
                    <a:pt x="490220" y="144780"/>
                  </a:lnTo>
                  <a:lnTo>
                    <a:pt x="401320" y="144780"/>
                  </a:lnTo>
                  <a:lnTo>
                    <a:pt x="401320" y="165100"/>
                  </a:lnTo>
                  <a:lnTo>
                    <a:pt x="334010" y="165100"/>
                  </a:lnTo>
                  <a:lnTo>
                    <a:pt x="334010" y="185420"/>
                  </a:lnTo>
                  <a:lnTo>
                    <a:pt x="267970" y="185420"/>
                  </a:lnTo>
                  <a:lnTo>
                    <a:pt x="267970" y="207010"/>
                  </a:lnTo>
                  <a:lnTo>
                    <a:pt x="199390" y="207010"/>
                  </a:lnTo>
                  <a:lnTo>
                    <a:pt x="199390" y="228600"/>
                  </a:lnTo>
                  <a:lnTo>
                    <a:pt x="154940" y="228600"/>
                  </a:lnTo>
                  <a:lnTo>
                    <a:pt x="154940" y="247650"/>
                  </a:lnTo>
                  <a:lnTo>
                    <a:pt x="0" y="247650"/>
                  </a:lnTo>
                  <a:lnTo>
                    <a:pt x="0" y="309880"/>
                  </a:lnTo>
                  <a:lnTo>
                    <a:pt x="0" y="373380"/>
                  </a:lnTo>
                  <a:lnTo>
                    <a:pt x="0" y="393700"/>
                  </a:lnTo>
                  <a:lnTo>
                    <a:pt x="22860" y="393700"/>
                  </a:lnTo>
                  <a:lnTo>
                    <a:pt x="22860" y="435610"/>
                  </a:lnTo>
                  <a:lnTo>
                    <a:pt x="22860" y="454660"/>
                  </a:lnTo>
                  <a:lnTo>
                    <a:pt x="44450" y="454660"/>
                  </a:lnTo>
                  <a:lnTo>
                    <a:pt x="44450" y="476250"/>
                  </a:lnTo>
                  <a:lnTo>
                    <a:pt x="44450" y="518160"/>
                  </a:lnTo>
                  <a:lnTo>
                    <a:pt x="67310" y="518160"/>
                  </a:lnTo>
                  <a:lnTo>
                    <a:pt x="67310" y="869950"/>
                  </a:lnTo>
                  <a:lnTo>
                    <a:pt x="90170" y="869950"/>
                  </a:lnTo>
                  <a:lnTo>
                    <a:pt x="90170" y="890270"/>
                  </a:lnTo>
                  <a:lnTo>
                    <a:pt x="90170" y="911860"/>
                  </a:lnTo>
                  <a:lnTo>
                    <a:pt x="90170" y="932180"/>
                  </a:lnTo>
                  <a:lnTo>
                    <a:pt x="111760" y="932180"/>
                  </a:lnTo>
                  <a:lnTo>
                    <a:pt x="111760" y="974090"/>
                  </a:lnTo>
                  <a:lnTo>
                    <a:pt x="133350" y="974090"/>
                  </a:lnTo>
                  <a:lnTo>
                    <a:pt x="133350" y="995680"/>
                  </a:lnTo>
                  <a:lnTo>
                    <a:pt x="154940" y="995680"/>
                  </a:lnTo>
                  <a:lnTo>
                    <a:pt x="154940" y="1016000"/>
                  </a:lnTo>
                  <a:lnTo>
                    <a:pt x="177800" y="1016000"/>
                  </a:lnTo>
                  <a:lnTo>
                    <a:pt x="177800" y="1037590"/>
                  </a:lnTo>
                  <a:lnTo>
                    <a:pt x="199390" y="1037590"/>
                  </a:lnTo>
                  <a:lnTo>
                    <a:pt x="199390" y="1057910"/>
                  </a:lnTo>
                  <a:lnTo>
                    <a:pt x="222250" y="1057910"/>
                  </a:lnTo>
                  <a:lnTo>
                    <a:pt x="222250" y="1076960"/>
                  </a:lnTo>
                  <a:lnTo>
                    <a:pt x="245110" y="1076960"/>
                  </a:lnTo>
                  <a:lnTo>
                    <a:pt x="245110" y="1097280"/>
                  </a:lnTo>
                  <a:lnTo>
                    <a:pt x="292100" y="1097280"/>
                  </a:lnTo>
                  <a:lnTo>
                    <a:pt x="292100" y="1117600"/>
                  </a:lnTo>
                  <a:lnTo>
                    <a:pt x="313690" y="1117600"/>
                  </a:lnTo>
                  <a:lnTo>
                    <a:pt x="313690" y="1139190"/>
                  </a:lnTo>
                  <a:lnTo>
                    <a:pt x="358140" y="1139190"/>
                  </a:lnTo>
                  <a:lnTo>
                    <a:pt x="358140" y="1160780"/>
                  </a:lnTo>
                  <a:lnTo>
                    <a:pt x="401320" y="1160780"/>
                  </a:lnTo>
                  <a:lnTo>
                    <a:pt x="401320" y="1181100"/>
                  </a:lnTo>
                  <a:lnTo>
                    <a:pt x="445770" y="1181100"/>
                  </a:lnTo>
                  <a:lnTo>
                    <a:pt x="445770" y="1202690"/>
                  </a:lnTo>
                  <a:lnTo>
                    <a:pt x="490220" y="1202690"/>
                  </a:lnTo>
                  <a:lnTo>
                    <a:pt x="490220" y="1223010"/>
                  </a:lnTo>
                  <a:lnTo>
                    <a:pt x="803910" y="1223010"/>
                  </a:lnTo>
                  <a:lnTo>
                    <a:pt x="803910" y="1243330"/>
                  </a:lnTo>
                  <a:lnTo>
                    <a:pt x="647700" y="1243330"/>
                  </a:lnTo>
                  <a:lnTo>
                    <a:pt x="647700" y="1263650"/>
                  </a:lnTo>
                  <a:lnTo>
                    <a:pt x="624840" y="1263650"/>
                  </a:lnTo>
                  <a:lnTo>
                    <a:pt x="624840" y="1243330"/>
                  </a:lnTo>
                  <a:lnTo>
                    <a:pt x="558800" y="1243330"/>
                  </a:lnTo>
                  <a:lnTo>
                    <a:pt x="558800" y="1263650"/>
                  </a:lnTo>
                  <a:lnTo>
                    <a:pt x="535940" y="1263650"/>
                  </a:lnTo>
                  <a:lnTo>
                    <a:pt x="535940" y="1285240"/>
                  </a:lnTo>
                  <a:lnTo>
                    <a:pt x="514350" y="1285240"/>
                  </a:lnTo>
                  <a:lnTo>
                    <a:pt x="514350" y="1306830"/>
                  </a:lnTo>
                  <a:lnTo>
                    <a:pt x="490220" y="1306830"/>
                  </a:lnTo>
                  <a:lnTo>
                    <a:pt x="490220" y="1327150"/>
                  </a:lnTo>
                  <a:lnTo>
                    <a:pt x="467360" y="1327150"/>
                  </a:lnTo>
                  <a:lnTo>
                    <a:pt x="467360" y="1346200"/>
                  </a:lnTo>
                  <a:lnTo>
                    <a:pt x="467360" y="1369060"/>
                  </a:lnTo>
                  <a:lnTo>
                    <a:pt x="445770" y="1369060"/>
                  </a:lnTo>
                  <a:lnTo>
                    <a:pt x="445770" y="1409700"/>
                  </a:lnTo>
                  <a:lnTo>
                    <a:pt x="422910" y="1409700"/>
                  </a:lnTo>
                  <a:lnTo>
                    <a:pt x="422910" y="1470660"/>
                  </a:lnTo>
                  <a:lnTo>
                    <a:pt x="401320" y="1470660"/>
                  </a:lnTo>
                  <a:lnTo>
                    <a:pt x="401320" y="1513840"/>
                  </a:lnTo>
                  <a:lnTo>
                    <a:pt x="378460" y="1513840"/>
                  </a:lnTo>
                  <a:lnTo>
                    <a:pt x="378460" y="1616710"/>
                  </a:lnTo>
                  <a:lnTo>
                    <a:pt x="358140" y="1616710"/>
                  </a:lnTo>
                  <a:lnTo>
                    <a:pt x="358140" y="1700530"/>
                  </a:lnTo>
                  <a:lnTo>
                    <a:pt x="378460" y="1700530"/>
                  </a:lnTo>
                  <a:lnTo>
                    <a:pt x="378460" y="1742440"/>
                  </a:lnTo>
                  <a:lnTo>
                    <a:pt x="401320" y="1742440"/>
                  </a:lnTo>
                  <a:lnTo>
                    <a:pt x="401320" y="1762760"/>
                  </a:lnTo>
                  <a:lnTo>
                    <a:pt x="422910" y="1762760"/>
                  </a:lnTo>
                  <a:lnTo>
                    <a:pt x="422910" y="1783080"/>
                  </a:lnTo>
                  <a:lnTo>
                    <a:pt x="467360" y="1783080"/>
                  </a:lnTo>
                  <a:lnTo>
                    <a:pt x="467360" y="1803400"/>
                  </a:lnTo>
                  <a:lnTo>
                    <a:pt x="490220" y="1803400"/>
                  </a:lnTo>
                  <a:lnTo>
                    <a:pt x="490220" y="1824990"/>
                  </a:lnTo>
                  <a:lnTo>
                    <a:pt x="514350" y="1824990"/>
                  </a:lnTo>
                  <a:lnTo>
                    <a:pt x="514350" y="1845310"/>
                  </a:lnTo>
                  <a:lnTo>
                    <a:pt x="558800" y="1845310"/>
                  </a:lnTo>
                  <a:lnTo>
                    <a:pt x="558800" y="1864360"/>
                  </a:lnTo>
                  <a:lnTo>
                    <a:pt x="580390" y="1864360"/>
                  </a:lnTo>
                  <a:lnTo>
                    <a:pt x="580390" y="1887220"/>
                  </a:lnTo>
                  <a:lnTo>
                    <a:pt x="604520" y="1887220"/>
                  </a:lnTo>
                  <a:lnTo>
                    <a:pt x="604520" y="1907540"/>
                  </a:lnTo>
                  <a:lnTo>
                    <a:pt x="647700" y="1907540"/>
                  </a:lnTo>
                  <a:lnTo>
                    <a:pt x="647700" y="1927860"/>
                  </a:lnTo>
                  <a:lnTo>
                    <a:pt x="692150" y="1927860"/>
                  </a:lnTo>
                  <a:lnTo>
                    <a:pt x="692150" y="1948180"/>
                  </a:lnTo>
                  <a:lnTo>
                    <a:pt x="736600" y="1948180"/>
                  </a:lnTo>
                  <a:lnTo>
                    <a:pt x="736600" y="1968500"/>
                  </a:lnTo>
                  <a:lnTo>
                    <a:pt x="1562100" y="1968500"/>
                  </a:lnTo>
                  <a:lnTo>
                    <a:pt x="1562100" y="1948180"/>
                  </a:lnTo>
                  <a:lnTo>
                    <a:pt x="1562100" y="1927860"/>
                  </a:lnTo>
                  <a:lnTo>
                    <a:pt x="1586217" y="1927860"/>
                  </a:lnTo>
                  <a:lnTo>
                    <a:pt x="1586217" y="1907540"/>
                  </a:lnTo>
                  <a:lnTo>
                    <a:pt x="1586217" y="1887220"/>
                  </a:lnTo>
                  <a:lnTo>
                    <a:pt x="1586217" y="1864360"/>
                  </a:lnTo>
                  <a:lnTo>
                    <a:pt x="1586217" y="1845310"/>
                  </a:lnTo>
                  <a:lnTo>
                    <a:pt x="1586217" y="1824990"/>
                  </a:lnTo>
                  <a:lnTo>
                    <a:pt x="1607820" y="1824990"/>
                  </a:lnTo>
                  <a:lnTo>
                    <a:pt x="1607820" y="1513840"/>
                  </a:lnTo>
                  <a:lnTo>
                    <a:pt x="1607820" y="1470660"/>
                  </a:lnTo>
                  <a:close/>
                </a:path>
              </a:pathLst>
            </a:custGeom>
            <a:solidFill>
              <a:srgbClr val="0083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5754370" y="3956049"/>
              <a:ext cx="246379" cy="353060"/>
            </a:xfrm>
            <a:custGeom>
              <a:avLst/>
              <a:gdLst/>
              <a:ahLst/>
              <a:cxnLst/>
              <a:rect l="l" t="t" r="r" b="b"/>
              <a:pathLst>
                <a:path w="246379" h="353060">
                  <a:moveTo>
                    <a:pt x="246380" y="146050"/>
                  </a:moveTo>
                  <a:lnTo>
                    <a:pt x="223520" y="146050"/>
                  </a:lnTo>
                  <a:lnTo>
                    <a:pt x="223520" y="124460"/>
                  </a:lnTo>
                  <a:lnTo>
                    <a:pt x="223520" y="104140"/>
                  </a:lnTo>
                  <a:lnTo>
                    <a:pt x="201930" y="104140"/>
                  </a:lnTo>
                  <a:lnTo>
                    <a:pt x="201930" y="83820"/>
                  </a:lnTo>
                  <a:lnTo>
                    <a:pt x="201930" y="60960"/>
                  </a:lnTo>
                  <a:lnTo>
                    <a:pt x="201930" y="41910"/>
                  </a:lnTo>
                  <a:lnTo>
                    <a:pt x="201930" y="20320"/>
                  </a:lnTo>
                  <a:lnTo>
                    <a:pt x="201930" y="0"/>
                  </a:lnTo>
                  <a:lnTo>
                    <a:pt x="180340" y="0"/>
                  </a:lnTo>
                  <a:lnTo>
                    <a:pt x="180340" y="20320"/>
                  </a:lnTo>
                  <a:lnTo>
                    <a:pt x="157480" y="20320"/>
                  </a:lnTo>
                  <a:lnTo>
                    <a:pt x="157480" y="41910"/>
                  </a:lnTo>
                  <a:lnTo>
                    <a:pt x="134620" y="41910"/>
                  </a:lnTo>
                  <a:lnTo>
                    <a:pt x="134620" y="60960"/>
                  </a:lnTo>
                  <a:lnTo>
                    <a:pt x="113030" y="60960"/>
                  </a:lnTo>
                  <a:lnTo>
                    <a:pt x="113030" y="83820"/>
                  </a:lnTo>
                  <a:lnTo>
                    <a:pt x="91440" y="83820"/>
                  </a:lnTo>
                  <a:lnTo>
                    <a:pt x="91440" y="104140"/>
                  </a:lnTo>
                  <a:lnTo>
                    <a:pt x="91440" y="124460"/>
                  </a:lnTo>
                  <a:lnTo>
                    <a:pt x="68580" y="124460"/>
                  </a:lnTo>
                  <a:lnTo>
                    <a:pt x="68580" y="146050"/>
                  </a:lnTo>
                  <a:lnTo>
                    <a:pt x="68580" y="166370"/>
                  </a:lnTo>
                  <a:lnTo>
                    <a:pt x="45720" y="166370"/>
                  </a:lnTo>
                  <a:lnTo>
                    <a:pt x="45720" y="228600"/>
                  </a:lnTo>
                  <a:lnTo>
                    <a:pt x="68580" y="228600"/>
                  </a:lnTo>
                  <a:lnTo>
                    <a:pt x="68580" y="248920"/>
                  </a:lnTo>
                  <a:lnTo>
                    <a:pt x="113030" y="248920"/>
                  </a:lnTo>
                  <a:lnTo>
                    <a:pt x="113030" y="267970"/>
                  </a:lnTo>
                  <a:lnTo>
                    <a:pt x="45720" y="267970"/>
                  </a:lnTo>
                  <a:lnTo>
                    <a:pt x="45720" y="311150"/>
                  </a:lnTo>
                  <a:lnTo>
                    <a:pt x="24130" y="311150"/>
                  </a:lnTo>
                  <a:lnTo>
                    <a:pt x="24130" y="332740"/>
                  </a:lnTo>
                  <a:lnTo>
                    <a:pt x="0" y="332740"/>
                  </a:lnTo>
                  <a:lnTo>
                    <a:pt x="0" y="353060"/>
                  </a:lnTo>
                  <a:lnTo>
                    <a:pt x="246380" y="353060"/>
                  </a:lnTo>
                  <a:lnTo>
                    <a:pt x="246380" y="332740"/>
                  </a:lnTo>
                  <a:lnTo>
                    <a:pt x="246380" y="311150"/>
                  </a:lnTo>
                  <a:lnTo>
                    <a:pt x="246380" y="267970"/>
                  </a:lnTo>
                  <a:lnTo>
                    <a:pt x="246380" y="248920"/>
                  </a:lnTo>
                  <a:lnTo>
                    <a:pt x="246380" y="228600"/>
                  </a:lnTo>
                  <a:lnTo>
                    <a:pt x="246380" y="166370"/>
                  </a:lnTo>
                  <a:lnTo>
                    <a:pt x="246380" y="146050"/>
                  </a:lnTo>
                  <a:close/>
                </a:path>
              </a:pathLst>
            </a:custGeom>
            <a:solidFill>
              <a:srgbClr val="0083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5219700" y="3996690"/>
              <a:ext cx="85089" cy="9906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6765290" y="4743450"/>
              <a:ext cx="1586230" cy="1431290"/>
            </a:xfrm>
            <a:custGeom>
              <a:avLst/>
              <a:gdLst/>
              <a:ahLst/>
              <a:cxnLst/>
              <a:rect l="l" t="t" r="r" b="b"/>
              <a:pathLst>
                <a:path w="1586229" h="1431289">
                  <a:moveTo>
                    <a:pt x="1586230" y="289560"/>
                  </a:moveTo>
                  <a:lnTo>
                    <a:pt x="1564640" y="289560"/>
                  </a:lnTo>
                  <a:lnTo>
                    <a:pt x="1564640" y="207010"/>
                  </a:lnTo>
                  <a:lnTo>
                    <a:pt x="1564640" y="166370"/>
                  </a:lnTo>
                  <a:lnTo>
                    <a:pt x="1543050" y="166370"/>
                  </a:lnTo>
                  <a:lnTo>
                    <a:pt x="1543050" y="124460"/>
                  </a:lnTo>
                  <a:lnTo>
                    <a:pt x="1543050" y="104140"/>
                  </a:lnTo>
                  <a:lnTo>
                    <a:pt x="1518920" y="104140"/>
                  </a:lnTo>
                  <a:lnTo>
                    <a:pt x="1518920" y="63500"/>
                  </a:lnTo>
                  <a:lnTo>
                    <a:pt x="1518920" y="21590"/>
                  </a:lnTo>
                  <a:lnTo>
                    <a:pt x="1497330" y="21590"/>
                  </a:lnTo>
                  <a:lnTo>
                    <a:pt x="1497330" y="0"/>
                  </a:lnTo>
                  <a:lnTo>
                    <a:pt x="314960" y="0"/>
                  </a:lnTo>
                  <a:lnTo>
                    <a:pt x="314960" y="21590"/>
                  </a:lnTo>
                  <a:lnTo>
                    <a:pt x="314960" y="63500"/>
                  </a:lnTo>
                  <a:lnTo>
                    <a:pt x="290830" y="63500"/>
                  </a:lnTo>
                  <a:lnTo>
                    <a:pt x="290830" y="104140"/>
                  </a:lnTo>
                  <a:lnTo>
                    <a:pt x="290830" y="124460"/>
                  </a:lnTo>
                  <a:lnTo>
                    <a:pt x="269240" y="124460"/>
                  </a:lnTo>
                  <a:lnTo>
                    <a:pt x="269240" y="166370"/>
                  </a:lnTo>
                  <a:lnTo>
                    <a:pt x="269240" y="207010"/>
                  </a:lnTo>
                  <a:lnTo>
                    <a:pt x="245110" y="207010"/>
                  </a:lnTo>
                  <a:lnTo>
                    <a:pt x="245110" y="289560"/>
                  </a:lnTo>
                  <a:lnTo>
                    <a:pt x="245110" y="311150"/>
                  </a:lnTo>
                  <a:lnTo>
                    <a:pt x="223520" y="311150"/>
                  </a:lnTo>
                  <a:lnTo>
                    <a:pt x="223520" y="332740"/>
                  </a:lnTo>
                  <a:lnTo>
                    <a:pt x="223520" y="354330"/>
                  </a:lnTo>
                  <a:lnTo>
                    <a:pt x="200660" y="354330"/>
                  </a:lnTo>
                  <a:lnTo>
                    <a:pt x="200660" y="372110"/>
                  </a:lnTo>
                  <a:lnTo>
                    <a:pt x="200660" y="394970"/>
                  </a:lnTo>
                  <a:lnTo>
                    <a:pt x="200660" y="415290"/>
                  </a:lnTo>
                  <a:lnTo>
                    <a:pt x="177800" y="415290"/>
                  </a:lnTo>
                  <a:lnTo>
                    <a:pt x="177800" y="435610"/>
                  </a:lnTo>
                  <a:lnTo>
                    <a:pt x="177800" y="457200"/>
                  </a:lnTo>
                  <a:lnTo>
                    <a:pt x="223520" y="457200"/>
                  </a:lnTo>
                  <a:lnTo>
                    <a:pt x="223520" y="435610"/>
                  </a:lnTo>
                  <a:lnTo>
                    <a:pt x="400050" y="435610"/>
                  </a:lnTo>
                  <a:lnTo>
                    <a:pt x="400050" y="457200"/>
                  </a:lnTo>
                  <a:lnTo>
                    <a:pt x="513080" y="457200"/>
                  </a:lnTo>
                  <a:lnTo>
                    <a:pt x="513080" y="435610"/>
                  </a:lnTo>
                  <a:lnTo>
                    <a:pt x="537210" y="435610"/>
                  </a:lnTo>
                  <a:lnTo>
                    <a:pt x="537210" y="415290"/>
                  </a:lnTo>
                  <a:lnTo>
                    <a:pt x="558800" y="415290"/>
                  </a:lnTo>
                  <a:lnTo>
                    <a:pt x="558800" y="394970"/>
                  </a:lnTo>
                  <a:lnTo>
                    <a:pt x="580390" y="394970"/>
                  </a:lnTo>
                  <a:lnTo>
                    <a:pt x="580390" y="372110"/>
                  </a:lnTo>
                  <a:lnTo>
                    <a:pt x="604520" y="372110"/>
                  </a:lnTo>
                  <a:lnTo>
                    <a:pt x="604520" y="354330"/>
                  </a:lnTo>
                  <a:lnTo>
                    <a:pt x="626110" y="354330"/>
                  </a:lnTo>
                  <a:lnTo>
                    <a:pt x="626110" y="332740"/>
                  </a:lnTo>
                  <a:lnTo>
                    <a:pt x="650240" y="332740"/>
                  </a:lnTo>
                  <a:lnTo>
                    <a:pt x="650240" y="311150"/>
                  </a:lnTo>
                  <a:lnTo>
                    <a:pt x="670560" y="311150"/>
                  </a:lnTo>
                  <a:lnTo>
                    <a:pt x="670560" y="332740"/>
                  </a:lnTo>
                  <a:lnTo>
                    <a:pt x="736600" y="332740"/>
                  </a:lnTo>
                  <a:lnTo>
                    <a:pt x="736600" y="354330"/>
                  </a:lnTo>
                  <a:lnTo>
                    <a:pt x="650240" y="354330"/>
                  </a:lnTo>
                  <a:lnTo>
                    <a:pt x="650240" y="372110"/>
                  </a:lnTo>
                  <a:lnTo>
                    <a:pt x="626110" y="372110"/>
                  </a:lnTo>
                  <a:lnTo>
                    <a:pt x="626110" y="394970"/>
                  </a:lnTo>
                  <a:lnTo>
                    <a:pt x="604520" y="394970"/>
                  </a:lnTo>
                  <a:lnTo>
                    <a:pt x="604520" y="415290"/>
                  </a:lnTo>
                  <a:lnTo>
                    <a:pt x="604520" y="435610"/>
                  </a:lnTo>
                  <a:lnTo>
                    <a:pt x="604520" y="457200"/>
                  </a:lnTo>
                  <a:lnTo>
                    <a:pt x="626110" y="457200"/>
                  </a:lnTo>
                  <a:lnTo>
                    <a:pt x="626110" y="497840"/>
                  </a:lnTo>
                  <a:lnTo>
                    <a:pt x="650240" y="497840"/>
                  </a:lnTo>
                  <a:lnTo>
                    <a:pt x="650240" y="539750"/>
                  </a:lnTo>
                  <a:lnTo>
                    <a:pt x="670560" y="539750"/>
                  </a:lnTo>
                  <a:lnTo>
                    <a:pt x="670560" y="580390"/>
                  </a:lnTo>
                  <a:lnTo>
                    <a:pt x="690880" y="580390"/>
                  </a:lnTo>
                  <a:lnTo>
                    <a:pt x="690880" y="622300"/>
                  </a:lnTo>
                  <a:lnTo>
                    <a:pt x="715010" y="622300"/>
                  </a:lnTo>
                  <a:lnTo>
                    <a:pt x="715010" y="642620"/>
                  </a:lnTo>
                  <a:lnTo>
                    <a:pt x="715010" y="662940"/>
                  </a:lnTo>
                  <a:lnTo>
                    <a:pt x="736600" y="662940"/>
                  </a:lnTo>
                  <a:lnTo>
                    <a:pt x="736600" y="684530"/>
                  </a:lnTo>
                  <a:lnTo>
                    <a:pt x="760730" y="684530"/>
                  </a:lnTo>
                  <a:lnTo>
                    <a:pt x="760730" y="706120"/>
                  </a:lnTo>
                  <a:lnTo>
                    <a:pt x="760730" y="726440"/>
                  </a:lnTo>
                  <a:lnTo>
                    <a:pt x="782320" y="726440"/>
                  </a:lnTo>
                  <a:lnTo>
                    <a:pt x="782320" y="746760"/>
                  </a:lnTo>
                  <a:lnTo>
                    <a:pt x="782320" y="768350"/>
                  </a:lnTo>
                  <a:lnTo>
                    <a:pt x="805180" y="768350"/>
                  </a:lnTo>
                  <a:lnTo>
                    <a:pt x="805180" y="788670"/>
                  </a:lnTo>
                  <a:lnTo>
                    <a:pt x="805180" y="808990"/>
                  </a:lnTo>
                  <a:lnTo>
                    <a:pt x="825500" y="808990"/>
                  </a:lnTo>
                  <a:lnTo>
                    <a:pt x="825500" y="830580"/>
                  </a:lnTo>
                  <a:lnTo>
                    <a:pt x="848360" y="830580"/>
                  </a:lnTo>
                  <a:lnTo>
                    <a:pt x="848360" y="852170"/>
                  </a:lnTo>
                  <a:lnTo>
                    <a:pt x="872490" y="852170"/>
                  </a:lnTo>
                  <a:lnTo>
                    <a:pt x="872490" y="872490"/>
                  </a:lnTo>
                  <a:lnTo>
                    <a:pt x="872490" y="891540"/>
                  </a:lnTo>
                  <a:lnTo>
                    <a:pt x="872490" y="913130"/>
                  </a:lnTo>
                  <a:lnTo>
                    <a:pt x="894080" y="913130"/>
                  </a:lnTo>
                  <a:lnTo>
                    <a:pt x="894080" y="933450"/>
                  </a:lnTo>
                  <a:lnTo>
                    <a:pt x="894080" y="953770"/>
                  </a:lnTo>
                  <a:lnTo>
                    <a:pt x="918210" y="953770"/>
                  </a:lnTo>
                  <a:lnTo>
                    <a:pt x="918210" y="974090"/>
                  </a:lnTo>
                  <a:lnTo>
                    <a:pt x="918210" y="1016000"/>
                  </a:lnTo>
                  <a:lnTo>
                    <a:pt x="982980" y="1016000"/>
                  </a:lnTo>
                  <a:lnTo>
                    <a:pt x="982980" y="1036320"/>
                  </a:lnTo>
                  <a:lnTo>
                    <a:pt x="872490" y="1036320"/>
                  </a:lnTo>
                  <a:lnTo>
                    <a:pt x="872490" y="1016000"/>
                  </a:lnTo>
                  <a:lnTo>
                    <a:pt x="848360" y="1016000"/>
                  </a:lnTo>
                  <a:lnTo>
                    <a:pt x="848360" y="974090"/>
                  </a:lnTo>
                  <a:lnTo>
                    <a:pt x="825500" y="974090"/>
                  </a:lnTo>
                  <a:lnTo>
                    <a:pt x="825500" y="953770"/>
                  </a:lnTo>
                  <a:lnTo>
                    <a:pt x="805180" y="953770"/>
                  </a:lnTo>
                  <a:lnTo>
                    <a:pt x="805180" y="933450"/>
                  </a:lnTo>
                  <a:lnTo>
                    <a:pt x="782320" y="933450"/>
                  </a:lnTo>
                  <a:lnTo>
                    <a:pt x="782320" y="913130"/>
                  </a:lnTo>
                  <a:lnTo>
                    <a:pt x="782320" y="891540"/>
                  </a:lnTo>
                  <a:lnTo>
                    <a:pt x="760730" y="891540"/>
                  </a:lnTo>
                  <a:lnTo>
                    <a:pt x="760730" y="872490"/>
                  </a:lnTo>
                  <a:lnTo>
                    <a:pt x="736600" y="872490"/>
                  </a:lnTo>
                  <a:lnTo>
                    <a:pt x="736600" y="852170"/>
                  </a:lnTo>
                  <a:lnTo>
                    <a:pt x="715010" y="852170"/>
                  </a:lnTo>
                  <a:lnTo>
                    <a:pt x="715010" y="830580"/>
                  </a:lnTo>
                  <a:lnTo>
                    <a:pt x="650240" y="830580"/>
                  </a:lnTo>
                  <a:lnTo>
                    <a:pt x="650240" y="808990"/>
                  </a:lnTo>
                  <a:lnTo>
                    <a:pt x="558800" y="808990"/>
                  </a:lnTo>
                  <a:lnTo>
                    <a:pt x="558800" y="788670"/>
                  </a:lnTo>
                  <a:lnTo>
                    <a:pt x="513080" y="788670"/>
                  </a:lnTo>
                  <a:lnTo>
                    <a:pt x="513080" y="768350"/>
                  </a:lnTo>
                  <a:lnTo>
                    <a:pt x="424180" y="768350"/>
                  </a:lnTo>
                  <a:lnTo>
                    <a:pt x="424180" y="746760"/>
                  </a:lnTo>
                  <a:lnTo>
                    <a:pt x="358140" y="746760"/>
                  </a:lnTo>
                  <a:lnTo>
                    <a:pt x="358140" y="726440"/>
                  </a:lnTo>
                  <a:lnTo>
                    <a:pt x="314960" y="726440"/>
                  </a:lnTo>
                  <a:lnTo>
                    <a:pt x="314960" y="706120"/>
                  </a:lnTo>
                  <a:lnTo>
                    <a:pt x="245110" y="706120"/>
                  </a:lnTo>
                  <a:lnTo>
                    <a:pt x="245110" y="726440"/>
                  </a:lnTo>
                  <a:lnTo>
                    <a:pt x="200660" y="726440"/>
                  </a:lnTo>
                  <a:lnTo>
                    <a:pt x="200660" y="746760"/>
                  </a:lnTo>
                  <a:lnTo>
                    <a:pt x="177800" y="746760"/>
                  </a:lnTo>
                  <a:lnTo>
                    <a:pt x="177800" y="768350"/>
                  </a:lnTo>
                  <a:lnTo>
                    <a:pt x="132080" y="768350"/>
                  </a:lnTo>
                  <a:lnTo>
                    <a:pt x="132080" y="788670"/>
                  </a:lnTo>
                  <a:lnTo>
                    <a:pt x="113030" y="788670"/>
                  </a:lnTo>
                  <a:lnTo>
                    <a:pt x="113030" y="808990"/>
                  </a:lnTo>
                  <a:lnTo>
                    <a:pt x="88900" y="808990"/>
                  </a:lnTo>
                  <a:lnTo>
                    <a:pt x="88900" y="830580"/>
                  </a:lnTo>
                  <a:lnTo>
                    <a:pt x="88900" y="852170"/>
                  </a:lnTo>
                  <a:lnTo>
                    <a:pt x="67310" y="852170"/>
                  </a:lnTo>
                  <a:lnTo>
                    <a:pt x="67310" y="872490"/>
                  </a:lnTo>
                  <a:lnTo>
                    <a:pt x="67310" y="891540"/>
                  </a:lnTo>
                  <a:lnTo>
                    <a:pt x="67310" y="913130"/>
                  </a:lnTo>
                  <a:lnTo>
                    <a:pt x="67310" y="933450"/>
                  </a:lnTo>
                  <a:lnTo>
                    <a:pt x="44450" y="933450"/>
                  </a:lnTo>
                  <a:lnTo>
                    <a:pt x="44450" y="953770"/>
                  </a:lnTo>
                  <a:lnTo>
                    <a:pt x="44450" y="974090"/>
                  </a:lnTo>
                  <a:lnTo>
                    <a:pt x="44450" y="1016000"/>
                  </a:lnTo>
                  <a:lnTo>
                    <a:pt x="22860" y="1016000"/>
                  </a:lnTo>
                  <a:lnTo>
                    <a:pt x="22860" y="1036320"/>
                  </a:lnTo>
                  <a:lnTo>
                    <a:pt x="22860" y="1059180"/>
                  </a:lnTo>
                  <a:lnTo>
                    <a:pt x="22860" y="1120140"/>
                  </a:lnTo>
                  <a:lnTo>
                    <a:pt x="22860" y="1245870"/>
                  </a:lnTo>
                  <a:lnTo>
                    <a:pt x="0" y="1245870"/>
                  </a:lnTo>
                  <a:lnTo>
                    <a:pt x="0" y="1306830"/>
                  </a:lnTo>
                  <a:lnTo>
                    <a:pt x="22860" y="1306830"/>
                  </a:lnTo>
                  <a:lnTo>
                    <a:pt x="22860" y="1327150"/>
                  </a:lnTo>
                  <a:lnTo>
                    <a:pt x="67310" y="1327150"/>
                  </a:lnTo>
                  <a:lnTo>
                    <a:pt x="67310" y="1347470"/>
                  </a:lnTo>
                  <a:lnTo>
                    <a:pt x="269240" y="1347470"/>
                  </a:lnTo>
                  <a:lnTo>
                    <a:pt x="269240" y="1367790"/>
                  </a:lnTo>
                  <a:lnTo>
                    <a:pt x="513080" y="1367790"/>
                  </a:lnTo>
                  <a:lnTo>
                    <a:pt x="513080" y="1390650"/>
                  </a:lnTo>
                  <a:lnTo>
                    <a:pt x="626110" y="1390650"/>
                  </a:lnTo>
                  <a:lnTo>
                    <a:pt x="626110" y="1409700"/>
                  </a:lnTo>
                  <a:lnTo>
                    <a:pt x="1005840" y="1409700"/>
                  </a:lnTo>
                  <a:lnTo>
                    <a:pt x="1005840" y="1431290"/>
                  </a:lnTo>
                  <a:lnTo>
                    <a:pt x="1250950" y="1431290"/>
                  </a:lnTo>
                  <a:lnTo>
                    <a:pt x="1250950" y="1409700"/>
                  </a:lnTo>
                  <a:lnTo>
                    <a:pt x="1408430" y="1409700"/>
                  </a:lnTo>
                  <a:lnTo>
                    <a:pt x="1408430" y="1390650"/>
                  </a:lnTo>
                  <a:lnTo>
                    <a:pt x="1455420" y="1390650"/>
                  </a:lnTo>
                  <a:lnTo>
                    <a:pt x="1455420" y="1367790"/>
                  </a:lnTo>
                  <a:lnTo>
                    <a:pt x="1474470" y="1367790"/>
                  </a:lnTo>
                  <a:lnTo>
                    <a:pt x="1474470" y="1347470"/>
                  </a:lnTo>
                  <a:lnTo>
                    <a:pt x="1497330" y="1347470"/>
                  </a:lnTo>
                  <a:lnTo>
                    <a:pt x="1497330" y="1327150"/>
                  </a:lnTo>
                  <a:lnTo>
                    <a:pt x="1497330" y="1306830"/>
                  </a:lnTo>
                  <a:lnTo>
                    <a:pt x="1497330" y="1245870"/>
                  </a:lnTo>
                  <a:lnTo>
                    <a:pt x="1474470" y="1245870"/>
                  </a:lnTo>
                  <a:lnTo>
                    <a:pt x="1474470" y="1120140"/>
                  </a:lnTo>
                  <a:lnTo>
                    <a:pt x="1455420" y="1120140"/>
                  </a:lnTo>
                  <a:lnTo>
                    <a:pt x="1455420" y="1059180"/>
                  </a:lnTo>
                  <a:lnTo>
                    <a:pt x="1431290" y="1059180"/>
                  </a:lnTo>
                  <a:lnTo>
                    <a:pt x="1431290" y="1036320"/>
                  </a:lnTo>
                  <a:lnTo>
                    <a:pt x="1431290" y="1016000"/>
                  </a:lnTo>
                  <a:lnTo>
                    <a:pt x="1431290" y="974090"/>
                  </a:lnTo>
                  <a:lnTo>
                    <a:pt x="1408430" y="974090"/>
                  </a:lnTo>
                  <a:lnTo>
                    <a:pt x="1408430" y="953770"/>
                  </a:lnTo>
                  <a:lnTo>
                    <a:pt x="1408430" y="933450"/>
                  </a:lnTo>
                  <a:lnTo>
                    <a:pt x="1408430" y="913130"/>
                  </a:lnTo>
                  <a:lnTo>
                    <a:pt x="1386840" y="913130"/>
                  </a:lnTo>
                  <a:lnTo>
                    <a:pt x="1386840" y="891540"/>
                  </a:lnTo>
                  <a:lnTo>
                    <a:pt x="1362710" y="891540"/>
                  </a:lnTo>
                  <a:lnTo>
                    <a:pt x="1362710" y="872490"/>
                  </a:lnTo>
                  <a:lnTo>
                    <a:pt x="1386840" y="872490"/>
                  </a:lnTo>
                  <a:lnTo>
                    <a:pt x="1386840" y="852170"/>
                  </a:lnTo>
                  <a:lnTo>
                    <a:pt x="1408430" y="852170"/>
                  </a:lnTo>
                  <a:lnTo>
                    <a:pt x="1408430" y="830580"/>
                  </a:lnTo>
                  <a:lnTo>
                    <a:pt x="1431290" y="830580"/>
                  </a:lnTo>
                  <a:lnTo>
                    <a:pt x="1431290" y="808990"/>
                  </a:lnTo>
                  <a:lnTo>
                    <a:pt x="1455420" y="808990"/>
                  </a:lnTo>
                  <a:lnTo>
                    <a:pt x="1455420" y="788670"/>
                  </a:lnTo>
                  <a:lnTo>
                    <a:pt x="1474470" y="788670"/>
                  </a:lnTo>
                  <a:lnTo>
                    <a:pt x="1474470" y="768350"/>
                  </a:lnTo>
                  <a:lnTo>
                    <a:pt x="1497330" y="768350"/>
                  </a:lnTo>
                  <a:lnTo>
                    <a:pt x="1497330" y="746760"/>
                  </a:lnTo>
                  <a:lnTo>
                    <a:pt x="1518920" y="746760"/>
                  </a:lnTo>
                  <a:lnTo>
                    <a:pt x="1518920" y="726440"/>
                  </a:lnTo>
                  <a:lnTo>
                    <a:pt x="1543050" y="726440"/>
                  </a:lnTo>
                  <a:lnTo>
                    <a:pt x="1543050" y="706120"/>
                  </a:lnTo>
                  <a:lnTo>
                    <a:pt x="1543050" y="684530"/>
                  </a:lnTo>
                  <a:lnTo>
                    <a:pt x="1564640" y="684530"/>
                  </a:lnTo>
                  <a:lnTo>
                    <a:pt x="1564640" y="662940"/>
                  </a:lnTo>
                  <a:lnTo>
                    <a:pt x="1564640" y="642620"/>
                  </a:lnTo>
                  <a:lnTo>
                    <a:pt x="1586230" y="642620"/>
                  </a:lnTo>
                  <a:lnTo>
                    <a:pt x="1586230" y="311150"/>
                  </a:lnTo>
                  <a:lnTo>
                    <a:pt x="1586230" y="289560"/>
                  </a:lnTo>
                  <a:close/>
                </a:path>
              </a:pathLst>
            </a:custGeom>
            <a:solidFill>
              <a:srgbClr val="0083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7080250" y="4017009"/>
              <a:ext cx="1182370" cy="748030"/>
            </a:xfrm>
            <a:custGeom>
              <a:avLst/>
              <a:gdLst/>
              <a:ahLst/>
              <a:cxnLst/>
              <a:rect l="l" t="t" r="r" b="b"/>
              <a:pathLst>
                <a:path w="1182370" h="748029">
                  <a:moveTo>
                    <a:pt x="1182370" y="704850"/>
                  </a:moveTo>
                  <a:lnTo>
                    <a:pt x="1159510" y="704850"/>
                  </a:lnTo>
                  <a:lnTo>
                    <a:pt x="1159510" y="684530"/>
                  </a:lnTo>
                  <a:lnTo>
                    <a:pt x="1140460" y="684530"/>
                  </a:lnTo>
                  <a:lnTo>
                    <a:pt x="1140460" y="643890"/>
                  </a:lnTo>
                  <a:lnTo>
                    <a:pt x="1116330" y="643890"/>
                  </a:lnTo>
                  <a:lnTo>
                    <a:pt x="1116330" y="601980"/>
                  </a:lnTo>
                  <a:lnTo>
                    <a:pt x="1093470" y="601980"/>
                  </a:lnTo>
                  <a:lnTo>
                    <a:pt x="1093470" y="581660"/>
                  </a:lnTo>
                  <a:lnTo>
                    <a:pt x="1093470" y="561340"/>
                  </a:lnTo>
                  <a:lnTo>
                    <a:pt x="1071880" y="561340"/>
                  </a:lnTo>
                  <a:lnTo>
                    <a:pt x="1071880" y="539750"/>
                  </a:lnTo>
                  <a:lnTo>
                    <a:pt x="1071880" y="499110"/>
                  </a:lnTo>
                  <a:lnTo>
                    <a:pt x="1047750" y="499110"/>
                  </a:lnTo>
                  <a:lnTo>
                    <a:pt x="1047750" y="478790"/>
                  </a:lnTo>
                  <a:lnTo>
                    <a:pt x="1027430" y="478790"/>
                  </a:lnTo>
                  <a:lnTo>
                    <a:pt x="1027430" y="457200"/>
                  </a:lnTo>
                  <a:lnTo>
                    <a:pt x="1003300" y="457200"/>
                  </a:lnTo>
                  <a:lnTo>
                    <a:pt x="1003300" y="416560"/>
                  </a:lnTo>
                  <a:lnTo>
                    <a:pt x="981710" y="416560"/>
                  </a:lnTo>
                  <a:lnTo>
                    <a:pt x="981710" y="396240"/>
                  </a:lnTo>
                  <a:lnTo>
                    <a:pt x="957580" y="396240"/>
                  </a:lnTo>
                  <a:lnTo>
                    <a:pt x="957580" y="373380"/>
                  </a:lnTo>
                  <a:lnTo>
                    <a:pt x="914400" y="373380"/>
                  </a:lnTo>
                  <a:lnTo>
                    <a:pt x="914400" y="353060"/>
                  </a:lnTo>
                  <a:lnTo>
                    <a:pt x="735330" y="353060"/>
                  </a:lnTo>
                  <a:lnTo>
                    <a:pt x="735330" y="373380"/>
                  </a:lnTo>
                  <a:lnTo>
                    <a:pt x="712470" y="373380"/>
                  </a:lnTo>
                  <a:lnTo>
                    <a:pt x="712470" y="353060"/>
                  </a:lnTo>
                  <a:lnTo>
                    <a:pt x="690880" y="353060"/>
                  </a:lnTo>
                  <a:lnTo>
                    <a:pt x="690880" y="332740"/>
                  </a:lnTo>
                  <a:lnTo>
                    <a:pt x="668020" y="332740"/>
                  </a:lnTo>
                  <a:lnTo>
                    <a:pt x="668020" y="311150"/>
                  </a:lnTo>
                  <a:lnTo>
                    <a:pt x="646430" y="311150"/>
                  </a:lnTo>
                  <a:lnTo>
                    <a:pt x="646430" y="290830"/>
                  </a:lnTo>
                  <a:lnTo>
                    <a:pt x="603250" y="290830"/>
                  </a:lnTo>
                  <a:lnTo>
                    <a:pt x="603250" y="270510"/>
                  </a:lnTo>
                  <a:lnTo>
                    <a:pt x="510540" y="270510"/>
                  </a:lnTo>
                  <a:lnTo>
                    <a:pt x="510540" y="290830"/>
                  </a:lnTo>
                  <a:lnTo>
                    <a:pt x="510540" y="311150"/>
                  </a:lnTo>
                  <a:lnTo>
                    <a:pt x="510540" y="581660"/>
                  </a:lnTo>
                  <a:lnTo>
                    <a:pt x="311150" y="581660"/>
                  </a:lnTo>
                  <a:lnTo>
                    <a:pt x="311150" y="561340"/>
                  </a:lnTo>
                  <a:lnTo>
                    <a:pt x="490220" y="561340"/>
                  </a:lnTo>
                  <a:lnTo>
                    <a:pt x="490220" y="539750"/>
                  </a:lnTo>
                  <a:lnTo>
                    <a:pt x="490220" y="207010"/>
                  </a:lnTo>
                  <a:lnTo>
                    <a:pt x="445770" y="207010"/>
                  </a:lnTo>
                  <a:lnTo>
                    <a:pt x="445770" y="186690"/>
                  </a:lnTo>
                  <a:lnTo>
                    <a:pt x="375920" y="186690"/>
                  </a:lnTo>
                  <a:lnTo>
                    <a:pt x="375920" y="167640"/>
                  </a:lnTo>
                  <a:lnTo>
                    <a:pt x="355600" y="167640"/>
                  </a:lnTo>
                  <a:lnTo>
                    <a:pt x="355600" y="146050"/>
                  </a:lnTo>
                  <a:lnTo>
                    <a:pt x="335280" y="146050"/>
                  </a:lnTo>
                  <a:lnTo>
                    <a:pt x="335280" y="125730"/>
                  </a:lnTo>
                  <a:lnTo>
                    <a:pt x="311150" y="125730"/>
                  </a:lnTo>
                  <a:lnTo>
                    <a:pt x="311150" y="105410"/>
                  </a:lnTo>
                  <a:lnTo>
                    <a:pt x="289560" y="105410"/>
                  </a:lnTo>
                  <a:lnTo>
                    <a:pt x="289560" y="63500"/>
                  </a:lnTo>
                  <a:lnTo>
                    <a:pt x="289560" y="22860"/>
                  </a:lnTo>
                  <a:lnTo>
                    <a:pt x="265430" y="22860"/>
                  </a:lnTo>
                  <a:lnTo>
                    <a:pt x="265430" y="0"/>
                  </a:lnTo>
                  <a:lnTo>
                    <a:pt x="222250" y="0"/>
                  </a:lnTo>
                  <a:lnTo>
                    <a:pt x="222250" y="22860"/>
                  </a:lnTo>
                  <a:lnTo>
                    <a:pt x="222250" y="63500"/>
                  </a:lnTo>
                  <a:lnTo>
                    <a:pt x="198120" y="63500"/>
                  </a:lnTo>
                  <a:lnTo>
                    <a:pt x="198120" y="105410"/>
                  </a:lnTo>
                  <a:lnTo>
                    <a:pt x="177800" y="105410"/>
                  </a:lnTo>
                  <a:lnTo>
                    <a:pt x="177800" y="125730"/>
                  </a:lnTo>
                  <a:lnTo>
                    <a:pt x="177800" y="146050"/>
                  </a:lnTo>
                  <a:lnTo>
                    <a:pt x="153670" y="146050"/>
                  </a:lnTo>
                  <a:lnTo>
                    <a:pt x="153670" y="167640"/>
                  </a:lnTo>
                  <a:lnTo>
                    <a:pt x="132080" y="167640"/>
                  </a:lnTo>
                  <a:lnTo>
                    <a:pt x="132080" y="186690"/>
                  </a:lnTo>
                  <a:lnTo>
                    <a:pt x="132080" y="207010"/>
                  </a:lnTo>
                  <a:lnTo>
                    <a:pt x="109220" y="207010"/>
                  </a:lnTo>
                  <a:lnTo>
                    <a:pt x="109220" y="270510"/>
                  </a:lnTo>
                  <a:lnTo>
                    <a:pt x="109220" y="290830"/>
                  </a:lnTo>
                  <a:lnTo>
                    <a:pt x="85090" y="290830"/>
                  </a:lnTo>
                  <a:lnTo>
                    <a:pt x="85090" y="311150"/>
                  </a:lnTo>
                  <a:lnTo>
                    <a:pt x="85090" y="332740"/>
                  </a:lnTo>
                  <a:lnTo>
                    <a:pt x="85090" y="353060"/>
                  </a:lnTo>
                  <a:lnTo>
                    <a:pt x="85090" y="373380"/>
                  </a:lnTo>
                  <a:lnTo>
                    <a:pt x="85090" y="396240"/>
                  </a:lnTo>
                  <a:lnTo>
                    <a:pt x="85090" y="416560"/>
                  </a:lnTo>
                  <a:lnTo>
                    <a:pt x="66040" y="416560"/>
                  </a:lnTo>
                  <a:lnTo>
                    <a:pt x="66040" y="457200"/>
                  </a:lnTo>
                  <a:lnTo>
                    <a:pt x="66040" y="478790"/>
                  </a:lnTo>
                  <a:lnTo>
                    <a:pt x="66040" y="499110"/>
                  </a:lnTo>
                  <a:lnTo>
                    <a:pt x="66040" y="539750"/>
                  </a:lnTo>
                  <a:lnTo>
                    <a:pt x="43180" y="539750"/>
                  </a:lnTo>
                  <a:lnTo>
                    <a:pt x="43180" y="561340"/>
                  </a:lnTo>
                  <a:lnTo>
                    <a:pt x="43180" y="581660"/>
                  </a:lnTo>
                  <a:lnTo>
                    <a:pt x="43180" y="601980"/>
                  </a:lnTo>
                  <a:lnTo>
                    <a:pt x="43180" y="643890"/>
                  </a:lnTo>
                  <a:lnTo>
                    <a:pt x="20320" y="643890"/>
                  </a:lnTo>
                  <a:lnTo>
                    <a:pt x="20320" y="684530"/>
                  </a:lnTo>
                  <a:lnTo>
                    <a:pt x="20320" y="704850"/>
                  </a:lnTo>
                  <a:lnTo>
                    <a:pt x="20320" y="726440"/>
                  </a:lnTo>
                  <a:lnTo>
                    <a:pt x="0" y="726440"/>
                  </a:lnTo>
                  <a:lnTo>
                    <a:pt x="0" y="748030"/>
                  </a:lnTo>
                  <a:lnTo>
                    <a:pt x="1182370" y="748030"/>
                  </a:lnTo>
                  <a:lnTo>
                    <a:pt x="1182370" y="726440"/>
                  </a:lnTo>
                  <a:lnTo>
                    <a:pt x="1182370" y="704850"/>
                  </a:lnTo>
                  <a:close/>
                </a:path>
              </a:pathLst>
            </a:custGeom>
            <a:solidFill>
              <a:srgbClr val="0083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5130800" y="4122420"/>
              <a:ext cx="39370" cy="36830"/>
            </a:xfrm>
            <a:custGeom>
              <a:avLst/>
              <a:gdLst/>
              <a:ahLst/>
              <a:cxnLst/>
              <a:rect l="l" t="t" r="r" b="b"/>
              <a:pathLst>
                <a:path w="39370" h="36829">
                  <a:moveTo>
                    <a:pt x="39370" y="0"/>
                  </a:moveTo>
                  <a:lnTo>
                    <a:pt x="0" y="0"/>
                  </a:lnTo>
                  <a:lnTo>
                    <a:pt x="0" y="36829"/>
                  </a:lnTo>
                  <a:lnTo>
                    <a:pt x="39370" y="36829"/>
                  </a:lnTo>
                  <a:lnTo>
                    <a:pt x="39370" y="0"/>
                  </a:lnTo>
                  <a:close/>
                </a:path>
              </a:pathLst>
            </a:custGeom>
            <a:solidFill>
              <a:srgbClr val="FFA4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6765290" y="4142739"/>
              <a:ext cx="62230" cy="182880"/>
            </a:xfrm>
            <a:custGeom>
              <a:avLst/>
              <a:gdLst/>
              <a:ahLst/>
              <a:cxnLst/>
              <a:rect l="l" t="t" r="r" b="b"/>
              <a:pathLst>
                <a:path w="62229" h="182879">
                  <a:moveTo>
                    <a:pt x="20320" y="163830"/>
                  </a:moveTo>
                  <a:lnTo>
                    <a:pt x="0" y="163830"/>
                  </a:lnTo>
                  <a:lnTo>
                    <a:pt x="0" y="182880"/>
                  </a:lnTo>
                  <a:lnTo>
                    <a:pt x="20320" y="182880"/>
                  </a:lnTo>
                  <a:lnTo>
                    <a:pt x="20320" y="163830"/>
                  </a:lnTo>
                  <a:close/>
                </a:path>
                <a:path w="62229" h="182879">
                  <a:moveTo>
                    <a:pt x="20320" y="0"/>
                  </a:moveTo>
                  <a:lnTo>
                    <a:pt x="0" y="0"/>
                  </a:lnTo>
                  <a:lnTo>
                    <a:pt x="0" y="19050"/>
                  </a:lnTo>
                  <a:lnTo>
                    <a:pt x="20320" y="19050"/>
                  </a:lnTo>
                  <a:lnTo>
                    <a:pt x="20320" y="0"/>
                  </a:lnTo>
                  <a:close/>
                </a:path>
                <a:path w="62229" h="182879">
                  <a:moveTo>
                    <a:pt x="43180" y="121920"/>
                  </a:moveTo>
                  <a:lnTo>
                    <a:pt x="20320" y="121920"/>
                  </a:lnTo>
                  <a:lnTo>
                    <a:pt x="20320" y="163830"/>
                  </a:lnTo>
                  <a:lnTo>
                    <a:pt x="43180" y="163830"/>
                  </a:lnTo>
                  <a:lnTo>
                    <a:pt x="43180" y="121920"/>
                  </a:lnTo>
                  <a:close/>
                </a:path>
                <a:path w="62229" h="182879">
                  <a:moveTo>
                    <a:pt x="43180" y="19050"/>
                  </a:moveTo>
                  <a:lnTo>
                    <a:pt x="20320" y="19050"/>
                  </a:lnTo>
                  <a:lnTo>
                    <a:pt x="20320" y="60960"/>
                  </a:lnTo>
                  <a:lnTo>
                    <a:pt x="43180" y="60960"/>
                  </a:lnTo>
                  <a:lnTo>
                    <a:pt x="43180" y="19050"/>
                  </a:lnTo>
                  <a:close/>
                </a:path>
                <a:path w="62229" h="182879">
                  <a:moveTo>
                    <a:pt x="62230" y="60960"/>
                  </a:moveTo>
                  <a:lnTo>
                    <a:pt x="43180" y="60960"/>
                  </a:lnTo>
                  <a:lnTo>
                    <a:pt x="43180" y="121920"/>
                  </a:lnTo>
                  <a:lnTo>
                    <a:pt x="62230" y="121920"/>
                  </a:lnTo>
                  <a:lnTo>
                    <a:pt x="62230" y="6096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6093460" y="4640579"/>
              <a:ext cx="1004569" cy="1534160"/>
            </a:xfrm>
            <a:custGeom>
              <a:avLst/>
              <a:gdLst/>
              <a:ahLst/>
              <a:cxnLst/>
              <a:rect l="l" t="t" r="r" b="b"/>
              <a:pathLst>
                <a:path w="1004570" h="1534160">
                  <a:moveTo>
                    <a:pt x="1004570" y="0"/>
                  </a:moveTo>
                  <a:lnTo>
                    <a:pt x="735330" y="0"/>
                  </a:lnTo>
                  <a:lnTo>
                    <a:pt x="735330" y="21590"/>
                  </a:lnTo>
                  <a:lnTo>
                    <a:pt x="713740" y="21590"/>
                  </a:lnTo>
                  <a:lnTo>
                    <a:pt x="713740" y="40640"/>
                  </a:lnTo>
                  <a:lnTo>
                    <a:pt x="690880" y="40640"/>
                  </a:lnTo>
                  <a:lnTo>
                    <a:pt x="690880" y="60960"/>
                  </a:lnTo>
                  <a:lnTo>
                    <a:pt x="690880" y="81280"/>
                  </a:lnTo>
                  <a:lnTo>
                    <a:pt x="668020" y="81280"/>
                  </a:lnTo>
                  <a:lnTo>
                    <a:pt x="668020" y="102870"/>
                  </a:lnTo>
                  <a:lnTo>
                    <a:pt x="645160" y="102870"/>
                  </a:lnTo>
                  <a:lnTo>
                    <a:pt x="645160" y="124460"/>
                  </a:lnTo>
                  <a:lnTo>
                    <a:pt x="645160" y="144780"/>
                  </a:lnTo>
                  <a:lnTo>
                    <a:pt x="623570" y="144780"/>
                  </a:lnTo>
                  <a:lnTo>
                    <a:pt x="623570" y="166370"/>
                  </a:lnTo>
                  <a:lnTo>
                    <a:pt x="600710" y="166370"/>
                  </a:lnTo>
                  <a:lnTo>
                    <a:pt x="600710" y="207010"/>
                  </a:lnTo>
                  <a:lnTo>
                    <a:pt x="581660" y="207010"/>
                  </a:lnTo>
                  <a:lnTo>
                    <a:pt x="581660" y="228600"/>
                  </a:lnTo>
                  <a:lnTo>
                    <a:pt x="581660" y="248920"/>
                  </a:lnTo>
                  <a:lnTo>
                    <a:pt x="557530" y="248920"/>
                  </a:lnTo>
                  <a:lnTo>
                    <a:pt x="557530" y="269240"/>
                  </a:lnTo>
                  <a:lnTo>
                    <a:pt x="557530" y="290830"/>
                  </a:lnTo>
                  <a:lnTo>
                    <a:pt x="535940" y="290830"/>
                  </a:lnTo>
                  <a:lnTo>
                    <a:pt x="535940" y="312420"/>
                  </a:lnTo>
                  <a:lnTo>
                    <a:pt x="511810" y="312420"/>
                  </a:lnTo>
                  <a:lnTo>
                    <a:pt x="511810" y="332740"/>
                  </a:lnTo>
                  <a:lnTo>
                    <a:pt x="467360" y="332740"/>
                  </a:lnTo>
                  <a:lnTo>
                    <a:pt x="467360" y="312420"/>
                  </a:lnTo>
                  <a:lnTo>
                    <a:pt x="467360" y="290830"/>
                  </a:lnTo>
                  <a:lnTo>
                    <a:pt x="467360" y="269240"/>
                  </a:lnTo>
                  <a:lnTo>
                    <a:pt x="445770" y="269240"/>
                  </a:lnTo>
                  <a:lnTo>
                    <a:pt x="445770" y="248920"/>
                  </a:lnTo>
                  <a:lnTo>
                    <a:pt x="445770" y="228600"/>
                  </a:lnTo>
                  <a:lnTo>
                    <a:pt x="445770" y="207010"/>
                  </a:lnTo>
                  <a:lnTo>
                    <a:pt x="422910" y="207010"/>
                  </a:lnTo>
                  <a:lnTo>
                    <a:pt x="422910" y="166370"/>
                  </a:lnTo>
                  <a:lnTo>
                    <a:pt x="422910" y="144780"/>
                  </a:lnTo>
                  <a:lnTo>
                    <a:pt x="402590" y="144780"/>
                  </a:lnTo>
                  <a:lnTo>
                    <a:pt x="402590" y="124460"/>
                  </a:lnTo>
                  <a:lnTo>
                    <a:pt x="402590" y="102870"/>
                  </a:lnTo>
                  <a:lnTo>
                    <a:pt x="378460" y="102870"/>
                  </a:lnTo>
                  <a:lnTo>
                    <a:pt x="378460" y="81280"/>
                  </a:lnTo>
                  <a:lnTo>
                    <a:pt x="378460" y="60960"/>
                  </a:lnTo>
                  <a:lnTo>
                    <a:pt x="356870" y="60960"/>
                  </a:lnTo>
                  <a:lnTo>
                    <a:pt x="356870" y="40640"/>
                  </a:lnTo>
                  <a:lnTo>
                    <a:pt x="356870" y="21590"/>
                  </a:lnTo>
                  <a:lnTo>
                    <a:pt x="334010" y="21590"/>
                  </a:lnTo>
                  <a:lnTo>
                    <a:pt x="334010" y="0"/>
                  </a:lnTo>
                  <a:lnTo>
                    <a:pt x="0" y="0"/>
                  </a:lnTo>
                  <a:lnTo>
                    <a:pt x="0" y="21590"/>
                  </a:lnTo>
                  <a:lnTo>
                    <a:pt x="22860" y="21590"/>
                  </a:lnTo>
                  <a:lnTo>
                    <a:pt x="22860" y="40640"/>
                  </a:lnTo>
                  <a:lnTo>
                    <a:pt x="22860" y="60960"/>
                  </a:lnTo>
                  <a:lnTo>
                    <a:pt x="22860" y="81280"/>
                  </a:lnTo>
                  <a:lnTo>
                    <a:pt x="43180" y="81280"/>
                  </a:lnTo>
                  <a:lnTo>
                    <a:pt x="43180" y="102870"/>
                  </a:lnTo>
                  <a:lnTo>
                    <a:pt x="43180" y="124460"/>
                  </a:lnTo>
                  <a:lnTo>
                    <a:pt x="66040" y="124460"/>
                  </a:lnTo>
                  <a:lnTo>
                    <a:pt x="66040" y="144780"/>
                  </a:lnTo>
                  <a:lnTo>
                    <a:pt x="66040" y="166370"/>
                  </a:lnTo>
                  <a:lnTo>
                    <a:pt x="87630" y="166370"/>
                  </a:lnTo>
                  <a:lnTo>
                    <a:pt x="87630" y="207010"/>
                  </a:lnTo>
                  <a:lnTo>
                    <a:pt x="87630" y="228600"/>
                  </a:lnTo>
                  <a:lnTo>
                    <a:pt x="110490" y="228600"/>
                  </a:lnTo>
                  <a:lnTo>
                    <a:pt x="110490" y="248920"/>
                  </a:lnTo>
                  <a:lnTo>
                    <a:pt x="110490" y="269240"/>
                  </a:lnTo>
                  <a:lnTo>
                    <a:pt x="132080" y="269240"/>
                  </a:lnTo>
                  <a:lnTo>
                    <a:pt x="132080" y="290830"/>
                  </a:lnTo>
                  <a:lnTo>
                    <a:pt x="132080" y="312420"/>
                  </a:lnTo>
                  <a:lnTo>
                    <a:pt x="156210" y="312420"/>
                  </a:lnTo>
                  <a:lnTo>
                    <a:pt x="156210" y="332740"/>
                  </a:lnTo>
                  <a:lnTo>
                    <a:pt x="176530" y="332740"/>
                  </a:lnTo>
                  <a:lnTo>
                    <a:pt x="176530" y="370840"/>
                  </a:lnTo>
                  <a:lnTo>
                    <a:pt x="200660" y="370840"/>
                  </a:lnTo>
                  <a:lnTo>
                    <a:pt x="200660" y="392430"/>
                  </a:lnTo>
                  <a:lnTo>
                    <a:pt x="220980" y="392430"/>
                  </a:lnTo>
                  <a:lnTo>
                    <a:pt x="220980" y="414020"/>
                  </a:lnTo>
                  <a:lnTo>
                    <a:pt x="245110" y="414020"/>
                  </a:lnTo>
                  <a:lnTo>
                    <a:pt x="245110" y="435610"/>
                  </a:lnTo>
                  <a:lnTo>
                    <a:pt x="267970" y="435610"/>
                  </a:lnTo>
                  <a:lnTo>
                    <a:pt x="267970" y="457200"/>
                  </a:lnTo>
                  <a:lnTo>
                    <a:pt x="267970" y="476250"/>
                  </a:lnTo>
                  <a:lnTo>
                    <a:pt x="289560" y="476250"/>
                  </a:lnTo>
                  <a:lnTo>
                    <a:pt x="289560" y="497840"/>
                  </a:lnTo>
                  <a:lnTo>
                    <a:pt x="312420" y="497840"/>
                  </a:lnTo>
                  <a:lnTo>
                    <a:pt x="312420" y="518160"/>
                  </a:lnTo>
                  <a:lnTo>
                    <a:pt x="334010" y="518160"/>
                  </a:lnTo>
                  <a:lnTo>
                    <a:pt x="334010" y="538480"/>
                  </a:lnTo>
                  <a:lnTo>
                    <a:pt x="356870" y="538480"/>
                  </a:lnTo>
                  <a:lnTo>
                    <a:pt x="356870" y="560070"/>
                  </a:lnTo>
                  <a:lnTo>
                    <a:pt x="378460" y="560070"/>
                  </a:lnTo>
                  <a:lnTo>
                    <a:pt x="378460" y="580390"/>
                  </a:lnTo>
                  <a:lnTo>
                    <a:pt x="378460" y="600710"/>
                  </a:lnTo>
                  <a:lnTo>
                    <a:pt x="378460" y="621030"/>
                  </a:lnTo>
                  <a:lnTo>
                    <a:pt x="402590" y="621030"/>
                  </a:lnTo>
                  <a:lnTo>
                    <a:pt x="402590" y="643890"/>
                  </a:lnTo>
                  <a:lnTo>
                    <a:pt x="402590" y="664210"/>
                  </a:lnTo>
                  <a:lnTo>
                    <a:pt x="402590" y="685800"/>
                  </a:lnTo>
                  <a:lnTo>
                    <a:pt x="422910" y="685800"/>
                  </a:lnTo>
                  <a:lnTo>
                    <a:pt x="422910" y="704850"/>
                  </a:lnTo>
                  <a:lnTo>
                    <a:pt x="422910" y="725170"/>
                  </a:lnTo>
                  <a:lnTo>
                    <a:pt x="422910" y="745490"/>
                  </a:lnTo>
                  <a:lnTo>
                    <a:pt x="445770" y="745490"/>
                  </a:lnTo>
                  <a:lnTo>
                    <a:pt x="445770" y="765810"/>
                  </a:lnTo>
                  <a:lnTo>
                    <a:pt x="445770" y="787400"/>
                  </a:lnTo>
                  <a:lnTo>
                    <a:pt x="445770" y="871220"/>
                  </a:lnTo>
                  <a:lnTo>
                    <a:pt x="467360" y="871220"/>
                  </a:lnTo>
                  <a:lnTo>
                    <a:pt x="467360" y="891540"/>
                  </a:lnTo>
                  <a:lnTo>
                    <a:pt x="467360" y="911860"/>
                  </a:lnTo>
                  <a:lnTo>
                    <a:pt x="490220" y="911860"/>
                  </a:lnTo>
                  <a:lnTo>
                    <a:pt x="490220" y="955040"/>
                  </a:lnTo>
                  <a:lnTo>
                    <a:pt x="490220" y="994410"/>
                  </a:lnTo>
                  <a:lnTo>
                    <a:pt x="511810" y="994410"/>
                  </a:lnTo>
                  <a:lnTo>
                    <a:pt x="511810" y="1036320"/>
                  </a:lnTo>
                  <a:lnTo>
                    <a:pt x="535940" y="1036320"/>
                  </a:lnTo>
                  <a:lnTo>
                    <a:pt x="535940" y="1076960"/>
                  </a:lnTo>
                  <a:lnTo>
                    <a:pt x="511810" y="1076960"/>
                  </a:lnTo>
                  <a:lnTo>
                    <a:pt x="511810" y="1118870"/>
                  </a:lnTo>
                  <a:lnTo>
                    <a:pt x="535940" y="1118870"/>
                  </a:lnTo>
                  <a:lnTo>
                    <a:pt x="535940" y="1223010"/>
                  </a:lnTo>
                  <a:lnTo>
                    <a:pt x="557530" y="1223010"/>
                  </a:lnTo>
                  <a:lnTo>
                    <a:pt x="557530" y="1244600"/>
                  </a:lnTo>
                  <a:lnTo>
                    <a:pt x="535940" y="1244600"/>
                  </a:lnTo>
                  <a:lnTo>
                    <a:pt x="535940" y="1285240"/>
                  </a:lnTo>
                  <a:lnTo>
                    <a:pt x="557530" y="1285240"/>
                  </a:lnTo>
                  <a:lnTo>
                    <a:pt x="557530" y="1305560"/>
                  </a:lnTo>
                  <a:lnTo>
                    <a:pt x="535940" y="1305560"/>
                  </a:lnTo>
                  <a:lnTo>
                    <a:pt x="535940" y="1348740"/>
                  </a:lnTo>
                  <a:lnTo>
                    <a:pt x="535940" y="1409700"/>
                  </a:lnTo>
                  <a:lnTo>
                    <a:pt x="535940" y="1430020"/>
                  </a:lnTo>
                  <a:lnTo>
                    <a:pt x="535940" y="1450340"/>
                  </a:lnTo>
                  <a:lnTo>
                    <a:pt x="581660" y="1450340"/>
                  </a:lnTo>
                  <a:lnTo>
                    <a:pt x="581660" y="1470660"/>
                  </a:lnTo>
                  <a:lnTo>
                    <a:pt x="623570" y="1470660"/>
                  </a:lnTo>
                  <a:lnTo>
                    <a:pt x="623570" y="1493520"/>
                  </a:lnTo>
                  <a:lnTo>
                    <a:pt x="645160" y="1493520"/>
                  </a:lnTo>
                  <a:lnTo>
                    <a:pt x="645160" y="1512570"/>
                  </a:lnTo>
                  <a:lnTo>
                    <a:pt x="645160" y="1534160"/>
                  </a:lnTo>
                  <a:lnTo>
                    <a:pt x="690880" y="1534160"/>
                  </a:lnTo>
                  <a:lnTo>
                    <a:pt x="690880" y="1512570"/>
                  </a:lnTo>
                  <a:lnTo>
                    <a:pt x="713740" y="1512570"/>
                  </a:lnTo>
                  <a:lnTo>
                    <a:pt x="713740" y="1493520"/>
                  </a:lnTo>
                  <a:lnTo>
                    <a:pt x="735330" y="1493520"/>
                  </a:lnTo>
                  <a:lnTo>
                    <a:pt x="735330" y="1470660"/>
                  </a:lnTo>
                  <a:lnTo>
                    <a:pt x="735330" y="1450340"/>
                  </a:lnTo>
                  <a:lnTo>
                    <a:pt x="690880" y="1450340"/>
                  </a:lnTo>
                  <a:lnTo>
                    <a:pt x="690880" y="1430020"/>
                  </a:lnTo>
                  <a:lnTo>
                    <a:pt x="668020" y="1430020"/>
                  </a:lnTo>
                  <a:lnTo>
                    <a:pt x="668020" y="1409700"/>
                  </a:lnTo>
                  <a:lnTo>
                    <a:pt x="645160" y="1409700"/>
                  </a:lnTo>
                  <a:lnTo>
                    <a:pt x="645160" y="1348740"/>
                  </a:lnTo>
                  <a:lnTo>
                    <a:pt x="668020" y="1348740"/>
                  </a:lnTo>
                  <a:lnTo>
                    <a:pt x="668020" y="1305560"/>
                  </a:lnTo>
                  <a:lnTo>
                    <a:pt x="668020" y="1285240"/>
                  </a:lnTo>
                  <a:lnTo>
                    <a:pt x="668020" y="1244600"/>
                  </a:lnTo>
                  <a:lnTo>
                    <a:pt x="668020" y="1223010"/>
                  </a:lnTo>
                  <a:lnTo>
                    <a:pt x="668020" y="1118870"/>
                  </a:lnTo>
                  <a:lnTo>
                    <a:pt x="690880" y="1118870"/>
                  </a:lnTo>
                  <a:lnTo>
                    <a:pt x="690880" y="1076960"/>
                  </a:lnTo>
                  <a:lnTo>
                    <a:pt x="690880" y="1036320"/>
                  </a:lnTo>
                  <a:lnTo>
                    <a:pt x="713740" y="1036320"/>
                  </a:lnTo>
                  <a:lnTo>
                    <a:pt x="713740" y="994410"/>
                  </a:lnTo>
                  <a:lnTo>
                    <a:pt x="713740" y="955040"/>
                  </a:lnTo>
                  <a:lnTo>
                    <a:pt x="735330" y="955040"/>
                  </a:lnTo>
                  <a:lnTo>
                    <a:pt x="735330" y="911860"/>
                  </a:lnTo>
                  <a:lnTo>
                    <a:pt x="645160" y="911860"/>
                  </a:lnTo>
                  <a:lnTo>
                    <a:pt x="645160" y="891540"/>
                  </a:lnTo>
                  <a:lnTo>
                    <a:pt x="623570" y="891540"/>
                  </a:lnTo>
                  <a:lnTo>
                    <a:pt x="623570" y="871220"/>
                  </a:lnTo>
                  <a:lnTo>
                    <a:pt x="600710" y="871220"/>
                  </a:lnTo>
                  <a:lnTo>
                    <a:pt x="600710" y="787400"/>
                  </a:lnTo>
                  <a:lnTo>
                    <a:pt x="623570" y="787400"/>
                  </a:lnTo>
                  <a:lnTo>
                    <a:pt x="623570" y="765810"/>
                  </a:lnTo>
                  <a:lnTo>
                    <a:pt x="645160" y="765810"/>
                  </a:lnTo>
                  <a:lnTo>
                    <a:pt x="645160" y="745490"/>
                  </a:lnTo>
                  <a:lnTo>
                    <a:pt x="668020" y="745490"/>
                  </a:lnTo>
                  <a:lnTo>
                    <a:pt x="668020" y="725170"/>
                  </a:lnTo>
                  <a:lnTo>
                    <a:pt x="690880" y="725170"/>
                  </a:lnTo>
                  <a:lnTo>
                    <a:pt x="690880" y="704850"/>
                  </a:lnTo>
                  <a:lnTo>
                    <a:pt x="713740" y="704850"/>
                  </a:lnTo>
                  <a:lnTo>
                    <a:pt x="713740" y="685800"/>
                  </a:lnTo>
                  <a:lnTo>
                    <a:pt x="713740" y="664210"/>
                  </a:lnTo>
                  <a:lnTo>
                    <a:pt x="735330" y="664210"/>
                  </a:lnTo>
                  <a:lnTo>
                    <a:pt x="735330" y="643890"/>
                  </a:lnTo>
                  <a:lnTo>
                    <a:pt x="759460" y="643890"/>
                  </a:lnTo>
                  <a:lnTo>
                    <a:pt x="759460" y="621030"/>
                  </a:lnTo>
                  <a:lnTo>
                    <a:pt x="782320" y="621030"/>
                  </a:lnTo>
                  <a:lnTo>
                    <a:pt x="782320" y="600710"/>
                  </a:lnTo>
                  <a:lnTo>
                    <a:pt x="802640" y="600710"/>
                  </a:lnTo>
                  <a:lnTo>
                    <a:pt x="802640" y="580390"/>
                  </a:lnTo>
                  <a:lnTo>
                    <a:pt x="824230" y="580390"/>
                  </a:lnTo>
                  <a:lnTo>
                    <a:pt x="824230" y="560070"/>
                  </a:lnTo>
                  <a:lnTo>
                    <a:pt x="824230" y="538480"/>
                  </a:lnTo>
                  <a:lnTo>
                    <a:pt x="824230" y="518160"/>
                  </a:lnTo>
                  <a:lnTo>
                    <a:pt x="848360" y="518160"/>
                  </a:lnTo>
                  <a:lnTo>
                    <a:pt x="848360" y="497840"/>
                  </a:lnTo>
                  <a:lnTo>
                    <a:pt x="848360" y="476250"/>
                  </a:lnTo>
                  <a:lnTo>
                    <a:pt x="848360" y="457200"/>
                  </a:lnTo>
                  <a:lnTo>
                    <a:pt x="871220" y="457200"/>
                  </a:lnTo>
                  <a:lnTo>
                    <a:pt x="871220" y="435610"/>
                  </a:lnTo>
                  <a:lnTo>
                    <a:pt x="871220" y="414020"/>
                  </a:lnTo>
                  <a:lnTo>
                    <a:pt x="892810" y="414020"/>
                  </a:lnTo>
                  <a:lnTo>
                    <a:pt x="892810" y="392430"/>
                  </a:lnTo>
                  <a:lnTo>
                    <a:pt x="892810" y="370840"/>
                  </a:lnTo>
                  <a:lnTo>
                    <a:pt x="892810" y="332740"/>
                  </a:lnTo>
                  <a:lnTo>
                    <a:pt x="892810" y="312420"/>
                  </a:lnTo>
                  <a:lnTo>
                    <a:pt x="915670" y="312420"/>
                  </a:lnTo>
                  <a:lnTo>
                    <a:pt x="915670" y="290830"/>
                  </a:lnTo>
                  <a:lnTo>
                    <a:pt x="915670" y="269240"/>
                  </a:lnTo>
                  <a:lnTo>
                    <a:pt x="915670" y="248920"/>
                  </a:lnTo>
                  <a:lnTo>
                    <a:pt x="915670" y="228600"/>
                  </a:lnTo>
                  <a:lnTo>
                    <a:pt x="935990" y="228600"/>
                  </a:lnTo>
                  <a:lnTo>
                    <a:pt x="935990" y="207010"/>
                  </a:lnTo>
                  <a:lnTo>
                    <a:pt x="935990" y="166370"/>
                  </a:lnTo>
                  <a:lnTo>
                    <a:pt x="960120" y="166370"/>
                  </a:lnTo>
                  <a:lnTo>
                    <a:pt x="960120" y="144780"/>
                  </a:lnTo>
                  <a:lnTo>
                    <a:pt x="960120" y="124460"/>
                  </a:lnTo>
                  <a:lnTo>
                    <a:pt x="960120" y="102870"/>
                  </a:lnTo>
                  <a:lnTo>
                    <a:pt x="980440" y="102870"/>
                  </a:lnTo>
                  <a:lnTo>
                    <a:pt x="980440" y="81280"/>
                  </a:lnTo>
                  <a:lnTo>
                    <a:pt x="980440" y="60960"/>
                  </a:lnTo>
                  <a:lnTo>
                    <a:pt x="980440" y="40640"/>
                  </a:lnTo>
                  <a:lnTo>
                    <a:pt x="980440" y="21590"/>
                  </a:lnTo>
                  <a:lnTo>
                    <a:pt x="1004570" y="21590"/>
                  </a:lnTo>
                  <a:lnTo>
                    <a:pt x="1004570" y="0"/>
                  </a:lnTo>
                  <a:close/>
                </a:path>
              </a:pathLst>
            </a:custGeom>
            <a:solidFill>
              <a:srgbClr val="FF00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6026150" y="4164329"/>
              <a:ext cx="1137920" cy="497840"/>
            </a:xfrm>
            <a:custGeom>
              <a:avLst/>
              <a:gdLst/>
              <a:ahLst/>
              <a:cxnLst/>
              <a:rect l="l" t="t" r="r" b="b"/>
              <a:pathLst>
                <a:path w="1137920" h="497839">
                  <a:moveTo>
                    <a:pt x="401320" y="457200"/>
                  </a:moveTo>
                  <a:lnTo>
                    <a:pt x="379730" y="457200"/>
                  </a:lnTo>
                  <a:lnTo>
                    <a:pt x="379730" y="435610"/>
                  </a:lnTo>
                  <a:lnTo>
                    <a:pt x="356870" y="435610"/>
                  </a:lnTo>
                  <a:lnTo>
                    <a:pt x="356870" y="415290"/>
                  </a:lnTo>
                  <a:lnTo>
                    <a:pt x="335280" y="415290"/>
                  </a:lnTo>
                  <a:lnTo>
                    <a:pt x="335280" y="394970"/>
                  </a:lnTo>
                  <a:lnTo>
                    <a:pt x="312420" y="394970"/>
                  </a:lnTo>
                  <a:lnTo>
                    <a:pt x="312420" y="372110"/>
                  </a:lnTo>
                  <a:lnTo>
                    <a:pt x="288290" y="372110"/>
                  </a:lnTo>
                  <a:lnTo>
                    <a:pt x="288290" y="351790"/>
                  </a:lnTo>
                  <a:lnTo>
                    <a:pt x="267970" y="351790"/>
                  </a:lnTo>
                  <a:lnTo>
                    <a:pt x="267970" y="331470"/>
                  </a:lnTo>
                  <a:lnTo>
                    <a:pt x="243840" y="331470"/>
                  </a:lnTo>
                  <a:lnTo>
                    <a:pt x="243840" y="308610"/>
                  </a:lnTo>
                  <a:lnTo>
                    <a:pt x="223520" y="308610"/>
                  </a:lnTo>
                  <a:lnTo>
                    <a:pt x="223520" y="289560"/>
                  </a:lnTo>
                  <a:lnTo>
                    <a:pt x="223520" y="267970"/>
                  </a:lnTo>
                  <a:lnTo>
                    <a:pt x="199390" y="267970"/>
                  </a:lnTo>
                  <a:lnTo>
                    <a:pt x="199390" y="248920"/>
                  </a:lnTo>
                  <a:lnTo>
                    <a:pt x="177800" y="248920"/>
                  </a:lnTo>
                  <a:lnTo>
                    <a:pt x="177800" y="226060"/>
                  </a:lnTo>
                  <a:lnTo>
                    <a:pt x="154940" y="226060"/>
                  </a:lnTo>
                  <a:lnTo>
                    <a:pt x="154940" y="205740"/>
                  </a:lnTo>
                  <a:lnTo>
                    <a:pt x="133350" y="205740"/>
                  </a:lnTo>
                  <a:lnTo>
                    <a:pt x="133350" y="185420"/>
                  </a:lnTo>
                  <a:lnTo>
                    <a:pt x="110490" y="185420"/>
                  </a:lnTo>
                  <a:lnTo>
                    <a:pt x="110490" y="166370"/>
                  </a:lnTo>
                  <a:lnTo>
                    <a:pt x="110490" y="144780"/>
                  </a:lnTo>
                  <a:lnTo>
                    <a:pt x="90170" y="144780"/>
                  </a:lnTo>
                  <a:lnTo>
                    <a:pt x="90170" y="102870"/>
                  </a:lnTo>
                  <a:lnTo>
                    <a:pt x="67310" y="102870"/>
                  </a:lnTo>
                  <a:lnTo>
                    <a:pt x="67310" y="83820"/>
                  </a:lnTo>
                  <a:lnTo>
                    <a:pt x="67310" y="40640"/>
                  </a:lnTo>
                  <a:lnTo>
                    <a:pt x="45720" y="40640"/>
                  </a:lnTo>
                  <a:lnTo>
                    <a:pt x="45720" y="20320"/>
                  </a:lnTo>
                  <a:lnTo>
                    <a:pt x="21590" y="20320"/>
                  </a:lnTo>
                  <a:lnTo>
                    <a:pt x="21590" y="0"/>
                  </a:lnTo>
                  <a:lnTo>
                    <a:pt x="0" y="0"/>
                  </a:lnTo>
                  <a:lnTo>
                    <a:pt x="0" y="20320"/>
                  </a:lnTo>
                  <a:lnTo>
                    <a:pt x="0" y="40640"/>
                  </a:lnTo>
                  <a:lnTo>
                    <a:pt x="0" y="226060"/>
                  </a:lnTo>
                  <a:lnTo>
                    <a:pt x="21590" y="226060"/>
                  </a:lnTo>
                  <a:lnTo>
                    <a:pt x="21590" y="331470"/>
                  </a:lnTo>
                  <a:lnTo>
                    <a:pt x="45720" y="331470"/>
                  </a:lnTo>
                  <a:lnTo>
                    <a:pt x="45720" y="435610"/>
                  </a:lnTo>
                  <a:lnTo>
                    <a:pt x="67310" y="435610"/>
                  </a:lnTo>
                  <a:lnTo>
                    <a:pt x="67310" y="457200"/>
                  </a:lnTo>
                  <a:lnTo>
                    <a:pt x="67310" y="476250"/>
                  </a:lnTo>
                  <a:lnTo>
                    <a:pt x="401320" y="476250"/>
                  </a:lnTo>
                  <a:lnTo>
                    <a:pt x="401320" y="457200"/>
                  </a:lnTo>
                  <a:close/>
                </a:path>
                <a:path w="1137920" h="497839">
                  <a:moveTo>
                    <a:pt x="1137920" y="83820"/>
                  </a:moveTo>
                  <a:lnTo>
                    <a:pt x="1116330" y="83820"/>
                  </a:lnTo>
                  <a:lnTo>
                    <a:pt x="1116330" y="102870"/>
                  </a:lnTo>
                  <a:lnTo>
                    <a:pt x="1093470" y="102870"/>
                  </a:lnTo>
                  <a:lnTo>
                    <a:pt x="1093470" y="144780"/>
                  </a:lnTo>
                  <a:lnTo>
                    <a:pt x="1093470" y="166370"/>
                  </a:lnTo>
                  <a:lnTo>
                    <a:pt x="1071880" y="166370"/>
                  </a:lnTo>
                  <a:lnTo>
                    <a:pt x="1071880" y="185420"/>
                  </a:lnTo>
                  <a:lnTo>
                    <a:pt x="1071880" y="205740"/>
                  </a:lnTo>
                  <a:lnTo>
                    <a:pt x="1047750" y="205740"/>
                  </a:lnTo>
                  <a:lnTo>
                    <a:pt x="1047750" y="226060"/>
                  </a:lnTo>
                  <a:lnTo>
                    <a:pt x="1027430" y="226060"/>
                  </a:lnTo>
                  <a:lnTo>
                    <a:pt x="1027430" y="248920"/>
                  </a:lnTo>
                  <a:lnTo>
                    <a:pt x="1027430" y="267970"/>
                  </a:lnTo>
                  <a:lnTo>
                    <a:pt x="1003300" y="267970"/>
                  </a:lnTo>
                  <a:lnTo>
                    <a:pt x="1003300" y="289560"/>
                  </a:lnTo>
                  <a:lnTo>
                    <a:pt x="982980" y="289560"/>
                  </a:lnTo>
                  <a:lnTo>
                    <a:pt x="982980" y="308610"/>
                  </a:lnTo>
                  <a:lnTo>
                    <a:pt x="960120" y="308610"/>
                  </a:lnTo>
                  <a:lnTo>
                    <a:pt x="960120" y="331470"/>
                  </a:lnTo>
                  <a:lnTo>
                    <a:pt x="938530" y="331470"/>
                  </a:lnTo>
                  <a:lnTo>
                    <a:pt x="938530" y="351790"/>
                  </a:lnTo>
                  <a:lnTo>
                    <a:pt x="915670" y="351790"/>
                  </a:lnTo>
                  <a:lnTo>
                    <a:pt x="915670" y="372110"/>
                  </a:lnTo>
                  <a:lnTo>
                    <a:pt x="891540" y="372110"/>
                  </a:lnTo>
                  <a:lnTo>
                    <a:pt x="891540" y="394970"/>
                  </a:lnTo>
                  <a:lnTo>
                    <a:pt x="869950" y="394970"/>
                  </a:lnTo>
                  <a:lnTo>
                    <a:pt x="869950" y="415290"/>
                  </a:lnTo>
                  <a:lnTo>
                    <a:pt x="849630" y="415290"/>
                  </a:lnTo>
                  <a:lnTo>
                    <a:pt x="849630" y="435610"/>
                  </a:lnTo>
                  <a:lnTo>
                    <a:pt x="849630" y="457200"/>
                  </a:lnTo>
                  <a:lnTo>
                    <a:pt x="826770" y="457200"/>
                  </a:lnTo>
                  <a:lnTo>
                    <a:pt x="826770" y="476250"/>
                  </a:lnTo>
                  <a:lnTo>
                    <a:pt x="802640" y="476250"/>
                  </a:lnTo>
                  <a:lnTo>
                    <a:pt x="802640" y="497840"/>
                  </a:lnTo>
                  <a:lnTo>
                    <a:pt x="1071880" y="497840"/>
                  </a:lnTo>
                  <a:lnTo>
                    <a:pt x="1071880" y="476250"/>
                  </a:lnTo>
                  <a:lnTo>
                    <a:pt x="1071880" y="457200"/>
                  </a:lnTo>
                  <a:lnTo>
                    <a:pt x="1071880" y="435610"/>
                  </a:lnTo>
                  <a:lnTo>
                    <a:pt x="1071880" y="415290"/>
                  </a:lnTo>
                  <a:lnTo>
                    <a:pt x="1071880" y="394970"/>
                  </a:lnTo>
                  <a:lnTo>
                    <a:pt x="1093470" y="394970"/>
                  </a:lnTo>
                  <a:lnTo>
                    <a:pt x="1093470" y="267970"/>
                  </a:lnTo>
                  <a:lnTo>
                    <a:pt x="1116330" y="267970"/>
                  </a:lnTo>
                  <a:lnTo>
                    <a:pt x="1116330" y="144780"/>
                  </a:lnTo>
                  <a:lnTo>
                    <a:pt x="1137920" y="144780"/>
                  </a:lnTo>
                  <a:lnTo>
                    <a:pt x="1137920" y="102870"/>
                  </a:lnTo>
                  <a:lnTo>
                    <a:pt x="1137920" y="83820"/>
                  </a:lnTo>
                  <a:close/>
                </a:path>
              </a:pathLst>
            </a:custGeom>
            <a:solidFill>
              <a:srgbClr val="FF00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5556250" y="4225290"/>
              <a:ext cx="756920" cy="1824989"/>
            </a:xfrm>
            <a:custGeom>
              <a:avLst/>
              <a:gdLst/>
              <a:ahLst/>
              <a:cxnLst/>
              <a:rect l="l" t="t" r="r" b="b"/>
              <a:pathLst>
                <a:path w="756920" h="1824989">
                  <a:moveTo>
                    <a:pt x="511810" y="1803400"/>
                  </a:moveTo>
                  <a:lnTo>
                    <a:pt x="290829" y="1803400"/>
                  </a:lnTo>
                  <a:lnTo>
                    <a:pt x="290829" y="1824990"/>
                  </a:lnTo>
                  <a:lnTo>
                    <a:pt x="511810" y="1824990"/>
                  </a:lnTo>
                  <a:lnTo>
                    <a:pt x="511810" y="1803400"/>
                  </a:lnTo>
                  <a:close/>
                </a:path>
                <a:path w="756920" h="1824989">
                  <a:moveTo>
                    <a:pt x="290829" y="1781810"/>
                  </a:moveTo>
                  <a:lnTo>
                    <a:pt x="243839" y="1781810"/>
                  </a:lnTo>
                  <a:lnTo>
                    <a:pt x="243839" y="1803400"/>
                  </a:lnTo>
                  <a:lnTo>
                    <a:pt x="290829" y="1803400"/>
                  </a:lnTo>
                  <a:lnTo>
                    <a:pt x="290829" y="1781810"/>
                  </a:lnTo>
                  <a:close/>
                </a:path>
                <a:path w="756920" h="1824989">
                  <a:moveTo>
                    <a:pt x="622300" y="1781810"/>
                  </a:moveTo>
                  <a:lnTo>
                    <a:pt x="511810" y="1781810"/>
                  </a:lnTo>
                  <a:lnTo>
                    <a:pt x="511810" y="1803400"/>
                  </a:lnTo>
                  <a:lnTo>
                    <a:pt x="622300" y="1803400"/>
                  </a:lnTo>
                  <a:lnTo>
                    <a:pt x="622300" y="1781810"/>
                  </a:lnTo>
                  <a:close/>
                </a:path>
                <a:path w="756920" h="1824989">
                  <a:moveTo>
                    <a:pt x="243839" y="1762760"/>
                  </a:moveTo>
                  <a:lnTo>
                    <a:pt x="198120" y="1762760"/>
                  </a:lnTo>
                  <a:lnTo>
                    <a:pt x="198120" y="1781810"/>
                  </a:lnTo>
                  <a:lnTo>
                    <a:pt x="243839" y="1781810"/>
                  </a:lnTo>
                  <a:lnTo>
                    <a:pt x="243839" y="1762760"/>
                  </a:lnTo>
                  <a:close/>
                </a:path>
                <a:path w="756920" h="1824989">
                  <a:moveTo>
                    <a:pt x="668020" y="1762760"/>
                  </a:moveTo>
                  <a:lnTo>
                    <a:pt x="622300" y="1762760"/>
                  </a:lnTo>
                  <a:lnTo>
                    <a:pt x="622300" y="1781810"/>
                  </a:lnTo>
                  <a:lnTo>
                    <a:pt x="668020" y="1781810"/>
                  </a:lnTo>
                  <a:lnTo>
                    <a:pt x="668020" y="1762760"/>
                  </a:lnTo>
                  <a:close/>
                </a:path>
                <a:path w="756920" h="1824989">
                  <a:moveTo>
                    <a:pt x="198120" y="1742440"/>
                  </a:moveTo>
                  <a:lnTo>
                    <a:pt x="154939" y="1742440"/>
                  </a:lnTo>
                  <a:lnTo>
                    <a:pt x="154939" y="1762760"/>
                  </a:lnTo>
                  <a:lnTo>
                    <a:pt x="198120" y="1762760"/>
                  </a:lnTo>
                  <a:lnTo>
                    <a:pt x="198120" y="1742440"/>
                  </a:lnTo>
                  <a:close/>
                </a:path>
                <a:path w="756920" h="1824989">
                  <a:moveTo>
                    <a:pt x="690879" y="1742440"/>
                  </a:moveTo>
                  <a:lnTo>
                    <a:pt x="668020" y="1742440"/>
                  </a:lnTo>
                  <a:lnTo>
                    <a:pt x="668020" y="1762760"/>
                  </a:lnTo>
                  <a:lnTo>
                    <a:pt x="690879" y="1762760"/>
                  </a:lnTo>
                  <a:lnTo>
                    <a:pt x="690879" y="1742440"/>
                  </a:lnTo>
                  <a:close/>
                </a:path>
                <a:path w="756920" h="1824989">
                  <a:moveTo>
                    <a:pt x="154939" y="1720850"/>
                  </a:moveTo>
                  <a:lnTo>
                    <a:pt x="110489" y="1720850"/>
                  </a:lnTo>
                  <a:lnTo>
                    <a:pt x="110489" y="1742440"/>
                  </a:lnTo>
                  <a:lnTo>
                    <a:pt x="154939" y="1742440"/>
                  </a:lnTo>
                  <a:lnTo>
                    <a:pt x="154939" y="1720850"/>
                  </a:lnTo>
                  <a:close/>
                </a:path>
                <a:path w="756920" h="1824989">
                  <a:moveTo>
                    <a:pt x="711200" y="1720850"/>
                  </a:moveTo>
                  <a:lnTo>
                    <a:pt x="690879" y="1720850"/>
                  </a:lnTo>
                  <a:lnTo>
                    <a:pt x="690879" y="1742440"/>
                  </a:lnTo>
                  <a:lnTo>
                    <a:pt x="711200" y="1742440"/>
                  </a:lnTo>
                  <a:lnTo>
                    <a:pt x="711200" y="1720850"/>
                  </a:lnTo>
                  <a:close/>
                </a:path>
                <a:path w="756920" h="1824989">
                  <a:moveTo>
                    <a:pt x="110489" y="1700530"/>
                  </a:moveTo>
                  <a:lnTo>
                    <a:pt x="87629" y="1700530"/>
                  </a:lnTo>
                  <a:lnTo>
                    <a:pt x="87629" y="1720850"/>
                  </a:lnTo>
                  <a:lnTo>
                    <a:pt x="110489" y="1720850"/>
                  </a:lnTo>
                  <a:lnTo>
                    <a:pt x="110489" y="1700530"/>
                  </a:lnTo>
                  <a:close/>
                </a:path>
                <a:path w="756920" h="1824989">
                  <a:moveTo>
                    <a:pt x="734060" y="1678940"/>
                  </a:moveTo>
                  <a:lnTo>
                    <a:pt x="711200" y="1678940"/>
                  </a:lnTo>
                  <a:lnTo>
                    <a:pt x="711200" y="1720850"/>
                  </a:lnTo>
                  <a:lnTo>
                    <a:pt x="734060" y="1720850"/>
                  </a:lnTo>
                  <a:lnTo>
                    <a:pt x="734060" y="1678940"/>
                  </a:lnTo>
                  <a:close/>
                </a:path>
                <a:path w="756920" h="1824989">
                  <a:moveTo>
                    <a:pt x="87629" y="1678940"/>
                  </a:moveTo>
                  <a:lnTo>
                    <a:pt x="64770" y="1678940"/>
                  </a:lnTo>
                  <a:lnTo>
                    <a:pt x="64770" y="1700530"/>
                  </a:lnTo>
                  <a:lnTo>
                    <a:pt x="87629" y="1700530"/>
                  </a:lnTo>
                  <a:lnTo>
                    <a:pt x="87629" y="1678940"/>
                  </a:lnTo>
                  <a:close/>
                </a:path>
                <a:path w="756920" h="1824989">
                  <a:moveTo>
                    <a:pt x="64770" y="1661160"/>
                  </a:moveTo>
                  <a:lnTo>
                    <a:pt x="44450" y="1661160"/>
                  </a:lnTo>
                  <a:lnTo>
                    <a:pt x="44450" y="1678940"/>
                  </a:lnTo>
                  <a:lnTo>
                    <a:pt x="64770" y="1678940"/>
                  </a:lnTo>
                  <a:lnTo>
                    <a:pt x="64770" y="1661160"/>
                  </a:lnTo>
                  <a:close/>
                </a:path>
                <a:path w="756920" h="1824989">
                  <a:moveTo>
                    <a:pt x="756920" y="1266190"/>
                  </a:moveTo>
                  <a:lnTo>
                    <a:pt x="734060" y="1266190"/>
                  </a:lnTo>
                  <a:lnTo>
                    <a:pt x="734060" y="1678940"/>
                  </a:lnTo>
                  <a:lnTo>
                    <a:pt x="756920" y="1678940"/>
                  </a:lnTo>
                  <a:lnTo>
                    <a:pt x="756920" y="1266190"/>
                  </a:lnTo>
                  <a:close/>
                </a:path>
                <a:path w="756920" h="1824989">
                  <a:moveTo>
                    <a:pt x="44450" y="1617980"/>
                  </a:moveTo>
                  <a:lnTo>
                    <a:pt x="21589" y="1617980"/>
                  </a:lnTo>
                  <a:lnTo>
                    <a:pt x="21589" y="1661160"/>
                  </a:lnTo>
                  <a:lnTo>
                    <a:pt x="44450" y="1661160"/>
                  </a:lnTo>
                  <a:lnTo>
                    <a:pt x="44450" y="1617980"/>
                  </a:lnTo>
                  <a:close/>
                </a:path>
                <a:path w="756920" h="1824989">
                  <a:moveTo>
                    <a:pt x="21589" y="1389380"/>
                  </a:moveTo>
                  <a:lnTo>
                    <a:pt x="0" y="1389380"/>
                  </a:lnTo>
                  <a:lnTo>
                    <a:pt x="0" y="1617980"/>
                  </a:lnTo>
                  <a:lnTo>
                    <a:pt x="21589" y="1617980"/>
                  </a:lnTo>
                  <a:lnTo>
                    <a:pt x="21589" y="1389380"/>
                  </a:lnTo>
                  <a:close/>
                </a:path>
                <a:path w="756920" h="1824989">
                  <a:moveTo>
                    <a:pt x="44450" y="1350010"/>
                  </a:moveTo>
                  <a:lnTo>
                    <a:pt x="21589" y="1350010"/>
                  </a:lnTo>
                  <a:lnTo>
                    <a:pt x="21589" y="1389380"/>
                  </a:lnTo>
                  <a:lnTo>
                    <a:pt x="44450" y="1389380"/>
                  </a:lnTo>
                  <a:lnTo>
                    <a:pt x="44450" y="1350010"/>
                  </a:lnTo>
                  <a:close/>
                </a:path>
                <a:path w="756920" h="1824989">
                  <a:moveTo>
                    <a:pt x="64770" y="1329690"/>
                  </a:moveTo>
                  <a:lnTo>
                    <a:pt x="44450" y="1329690"/>
                  </a:lnTo>
                  <a:lnTo>
                    <a:pt x="44450" y="1350010"/>
                  </a:lnTo>
                  <a:lnTo>
                    <a:pt x="64770" y="1350010"/>
                  </a:lnTo>
                  <a:lnTo>
                    <a:pt x="64770" y="1329690"/>
                  </a:lnTo>
                  <a:close/>
                </a:path>
                <a:path w="756920" h="1824989">
                  <a:moveTo>
                    <a:pt x="312420" y="1266190"/>
                  </a:moveTo>
                  <a:lnTo>
                    <a:pt x="243839" y="1266190"/>
                  </a:lnTo>
                  <a:lnTo>
                    <a:pt x="243839" y="1286510"/>
                  </a:lnTo>
                  <a:lnTo>
                    <a:pt x="312420" y="1286510"/>
                  </a:lnTo>
                  <a:lnTo>
                    <a:pt x="312420" y="1266190"/>
                  </a:lnTo>
                  <a:close/>
                </a:path>
                <a:path w="756920" h="1824989">
                  <a:moveTo>
                    <a:pt x="355600" y="1244600"/>
                  </a:moveTo>
                  <a:lnTo>
                    <a:pt x="312420" y="1244600"/>
                  </a:lnTo>
                  <a:lnTo>
                    <a:pt x="312420" y="1266190"/>
                  </a:lnTo>
                  <a:lnTo>
                    <a:pt x="355600" y="1266190"/>
                  </a:lnTo>
                  <a:lnTo>
                    <a:pt x="355600" y="1244600"/>
                  </a:lnTo>
                  <a:close/>
                </a:path>
                <a:path w="756920" h="1824989">
                  <a:moveTo>
                    <a:pt x="734060" y="1244600"/>
                  </a:moveTo>
                  <a:lnTo>
                    <a:pt x="622300" y="1244600"/>
                  </a:lnTo>
                  <a:lnTo>
                    <a:pt x="622300" y="1266190"/>
                  </a:lnTo>
                  <a:lnTo>
                    <a:pt x="734060" y="1266190"/>
                  </a:lnTo>
                  <a:lnTo>
                    <a:pt x="734060" y="1244600"/>
                  </a:lnTo>
                  <a:close/>
                </a:path>
                <a:path w="756920" h="1824989">
                  <a:moveTo>
                    <a:pt x="379729" y="1224280"/>
                  </a:moveTo>
                  <a:lnTo>
                    <a:pt x="355600" y="1224280"/>
                  </a:lnTo>
                  <a:lnTo>
                    <a:pt x="355600" y="1244600"/>
                  </a:lnTo>
                  <a:lnTo>
                    <a:pt x="379729" y="1244600"/>
                  </a:lnTo>
                  <a:lnTo>
                    <a:pt x="379729" y="1224280"/>
                  </a:lnTo>
                  <a:close/>
                </a:path>
                <a:path w="756920" h="1824989">
                  <a:moveTo>
                    <a:pt x="622300" y="1224280"/>
                  </a:moveTo>
                  <a:lnTo>
                    <a:pt x="534670" y="1224280"/>
                  </a:lnTo>
                  <a:lnTo>
                    <a:pt x="534670" y="1244600"/>
                  </a:lnTo>
                  <a:lnTo>
                    <a:pt x="622300" y="1244600"/>
                  </a:lnTo>
                  <a:lnTo>
                    <a:pt x="622300" y="1224280"/>
                  </a:lnTo>
                  <a:close/>
                </a:path>
                <a:path w="756920" h="1824989">
                  <a:moveTo>
                    <a:pt x="424179" y="1202690"/>
                  </a:moveTo>
                  <a:lnTo>
                    <a:pt x="379729" y="1202690"/>
                  </a:lnTo>
                  <a:lnTo>
                    <a:pt x="379729" y="1224280"/>
                  </a:lnTo>
                  <a:lnTo>
                    <a:pt x="424179" y="1224280"/>
                  </a:lnTo>
                  <a:lnTo>
                    <a:pt x="424179" y="1202690"/>
                  </a:lnTo>
                  <a:close/>
                </a:path>
                <a:path w="756920" h="1824989">
                  <a:moveTo>
                    <a:pt x="534670" y="1202690"/>
                  </a:moveTo>
                  <a:lnTo>
                    <a:pt x="467360" y="1202690"/>
                  </a:lnTo>
                  <a:lnTo>
                    <a:pt x="467360" y="1224280"/>
                  </a:lnTo>
                  <a:lnTo>
                    <a:pt x="534670" y="1224280"/>
                  </a:lnTo>
                  <a:lnTo>
                    <a:pt x="534670" y="1202690"/>
                  </a:lnTo>
                  <a:close/>
                </a:path>
                <a:path w="756920" h="1824989">
                  <a:moveTo>
                    <a:pt x="467360" y="1182370"/>
                  </a:moveTo>
                  <a:lnTo>
                    <a:pt x="400050" y="1182370"/>
                  </a:lnTo>
                  <a:lnTo>
                    <a:pt x="400050" y="1202690"/>
                  </a:lnTo>
                  <a:lnTo>
                    <a:pt x="467360" y="1202690"/>
                  </a:lnTo>
                  <a:lnTo>
                    <a:pt x="467360" y="1182370"/>
                  </a:lnTo>
                  <a:close/>
                </a:path>
                <a:path w="756920" h="1824989">
                  <a:moveTo>
                    <a:pt x="444500" y="1160780"/>
                  </a:moveTo>
                  <a:lnTo>
                    <a:pt x="424179" y="1160780"/>
                  </a:lnTo>
                  <a:lnTo>
                    <a:pt x="424179" y="1182370"/>
                  </a:lnTo>
                  <a:lnTo>
                    <a:pt x="444500" y="1182370"/>
                  </a:lnTo>
                  <a:lnTo>
                    <a:pt x="444500" y="1160780"/>
                  </a:lnTo>
                  <a:close/>
                </a:path>
                <a:path w="756920" h="1824989">
                  <a:moveTo>
                    <a:pt x="467360" y="1141730"/>
                  </a:moveTo>
                  <a:lnTo>
                    <a:pt x="444500" y="1141730"/>
                  </a:lnTo>
                  <a:lnTo>
                    <a:pt x="444500" y="1160780"/>
                  </a:lnTo>
                  <a:lnTo>
                    <a:pt x="467360" y="1160780"/>
                  </a:lnTo>
                  <a:lnTo>
                    <a:pt x="467360" y="1141730"/>
                  </a:lnTo>
                  <a:close/>
                </a:path>
                <a:path w="756920" h="1824989">
                  <a:moveTo>
                    <a:pt x="488950" y="1121410"/>
                  </a:moveTo>
                  <a:lnTo>
                    <a:pt x="467360" y="1121410"/>
                  </a:lnTo>
                  <a:lnTo>
                    <a:pt x="467360" y="1141730"/>
                  </a:lnTo>
                  <a:lnTo>
                    <a:pt x="488950" y="1141730"/>
                  </a:lnTo>
                  <a:lnTo>
                    <a:pt x="488950" y="1121410"/>
                  </a:lnTo>
                  <a:close/>
                </a:path>
                <a:path w="756920" h="1824989">
                  <a:moveTo>
                    <a:pt x="511810" y="1078230"/>
                  </a:moveTo>
                  <a:lnTo>
                    <a:pt x="488950" y="1078230"/>
                  </a:lnTo>
                  <a:lnTo>
                    <a:pt x="488950" y="1121410"/>
                  </a:lnTo>
                  <a:lnTo>
                    <a:pt x="511810" y="1121410"/>
                  </a:lnTo>
                  <a:lnTo>
                    <a:pt x="511810" y="1078230"/>
                  </a:lnTo>
                  <a:close/>
                </a:path>
                <a:path w="756920" h="1824989">
                  <a:moveTo>
                    <a:pt x="534670" y="1059180"/>
                  </a:moveTo>
                  <a:lnTo>
                    <a:pt x="511810" y="1059180"/>
                  </a:lnTo>
                  <a:lnTo>
                    <a:pt x="511810" y="1078230"/>
                  </a:lnTo>
                  <a:lnTo>
                    <a:pt x="534670" y="1078230"/>
                  </a:lnTo>
                  <a:lnTo>
                    <a:pt x="534670" y="1059180"/>
                  </a:lnTo>
                  <a:close/>
                </a:path>
                <a:path w="756920" h="1824989">
                  <a:moveTo>
                    <a:pt x="557529" y="684530"/>
                  </a:moveTo>
                  <a:lnTo>
                    <a:pt x="534670" y="684530"/>
                  </a:lnTo>
                  <a:lnTo>
                    <a:pt x="534670" y="1059180"/>
                  </a:lnTo>
                  <a:lnTo>
                    <a:pt x="557529" y="1059180"/>
                  </a:lnTo>
                  <a:lnTo>
                    <a:pt x="557529" y="1016000"/>
                  </a:lnTo>
                  <a:lnTo>
                    <a:pt x="577850" y="1016000"/>
                  </a:lnTo>
                  <a:lnTo>
                    <a:pt x="577850" y="995680"/>
                  </a:lnTo>
                  <a:lnTo>
                    <a:pt x="557529" y="995680"/>
                  </a:lnTo>
                  <a:lnTo>
                    <a:pt x="557529" y="684530"/>
                  </a:lnTo>
                  <a:close/>
                </a:path>
                <a:path w="756920" h="1824989">
                  <a:moveTo>
                    <a:pt x="622300" y="1037590"/>
                  </a:moveTo>
                  <a:lnTo>
                    <a:pt x="600710" y="1037590"/>
                  </a:lnTo>
                  <a:lnTo>
                    <a:pt x="600710" y="1059180"/>
                  </a:lnTo>
                  <a:lnTo>
                    <a:pt x="622300" y="1059180"/>
                  </a:lnTo>
                  <a:lnTo>
                    <a:pt x="622300" y="1037590"/>
                  </a:lnTo>
                  <a:close/>
                </a:path>
                <a:path w="756920" h="1824989">
                  <a:moveTo>
                    <a:pt x="600710" y="1016000"/>
                  </a:moveTo>
                  <a:lnTo>
                    <a:pt x="577850" y="1016000"/>
                  </a:lnTo>
                  <a:lnTo>
                    <a:pt x="577850" y="1037590"/>
                  </a:lnTo>
                  <a:lnTo>
                    <a:pt x="600710" y="1037590"/>
                  </a:lnTo>
                  <a:lnTo>
                    <a:pt x="600710" y="1016000"/>
                  </a:lnTo>
                  <a:close/>
                </a:path>
                <a:path w="756920" h="1824989">
                  <a:moveTo>
                    <a:pt x="534670" y="581660"/>
                  </a:moveTo>
                  <a:lnTo>
                    <a:pt x="511810" y="581660"/>
                  </a:lnTo>
                  <a:lnTo>
                    <a:pt x="511810" y="684530"/>
                  </a:lnTo>
                  <a:lnTo>
                    <a:pt x="534670" y="684530"/>
                  </a:lnTo>
                  <a:lnTo>
                    <a:pt x="534670" y="581660"/>
                  </a:lnTo>
                  <a:close/>
                </a:path>
                <a:path w="756920" h="1824989">
                  <a:moveTo>
                    <a:pt x="511810" y="496570"/>
                  </a:moveTo>
                  <a:lnTo>
                    <a:pt x="488950" y="496570"/>
                  </a:lnTo>
                  <a:lnTo>
                    <a:pt x="488950" y="581660"/>
                  </a:lnTo>
                  <a:lnTo>
                    <a:pt x="511810" y="581660"/>
                  </a:lnTo>
                  <a:lnTo>
                    <a:pt x="511810" y="496570"/>
                  </a:lnTo>
                  <a:close/>
                </a:path>
                <a:path w="756920" h="1824989">
                  <a:moveTo>
                    <a:pt x="488950" y="416560"/>
                  </a:moveTo>
                  <a:lnTo>
                    <a:pt x="467360" y="416560"/>
                  </a:lnTo>
                  <a:lnTo>
                    <a:pt x="467360" y="496570"/>
                  </a:lnTo>
                  <a:lnTo>
                    <a:pt x="488950" y="496570"/>
                  </a:lnTo>
                  <a:lnTo>
                    <a:pt x="488950" y="416560"/>
                  </a:lnTo>
                  <a:close/>
                </a:path>
                <a:path w="756920" h="1824989">
                  <a:moveTo>
                    <a:pt x="467360" y="334010"/>
                  </a:moveTo>
                  <a:lnTo>
                    <a:pt x="444500" y="334010"/>
                  </a:lnTo>
                  <a:lnTo>
                    <a:pt x="444500" y="416560"/>
                  </a:lnTo>
                  <a:lnTo>
                    <a:pt x="467360" y="416560"/>
                  </a:lnTo>
                  <a:lnTo>
                    <a:pt x="467360" y="334010"/>
                  </a:lnTo>
                  <a:close/>
                </a:path>
                <a:path w="756920" h="1824989">
                  <a:moveTo>
                    <a:pt x="444500" y="208280"/>
                  </a:moveTo>
                  <a:lnTo>
                    <a:pt x="424179" y="208280"/>
                  </a:lnTo>
                  <a:lnTo>
                    <a:pt x="424179" y="334010"/>
                  </a:lnTo>
                  <a:lnTo>
                    <a:pt x="444500" y="334010"/>
                  </a:lnTo>
                  <a:lnTo>
                    <a:pt x="444500" y="208280"/>
                  </a:lnTo>
                  <a:close/>
                </a:path>
                <a:path w="756920" h="1824989">
                  <a:moveTo>
                    <a:pt x="424179" y="165100"/>
                  </a:moveTo>
                  <a:lnTo>
                    <a:pt x="400050" y="165100"/>
                  </a:lnTo>
                  <a:lnTo>
                    <a:pt x="400050" y="208280"/>
                  </a:lnTo>
                  <a:lnTo>
                    <a:pt x="424179" y="208280"/>
                  </a:lnTo>
                  <a:lnTo>
                    <a:pt x="424179" y="165100"/>
                  </a:lnTo>
                  <a:close/>
                </a:path>
                <a:path w="756920" h="1824989">
                  <a:moveTo>
                    <a:pt x="400050" y="105410"/>
                  </a:moveTo>
                  <a:lnTo>
                    <a:pt x="379729" y="105410"/>
                  </a:lnTo>
                  <a:lnTo>
                    <a:pt x="379729" y="165100"/>
                  </a:lnTo>
                  <a:lnTo>
                    <a:pt x="400050" y="165100"/>
                  </a:lnTo>
                  <a:lnTo>
                    <a:pt x="400050" y="105410"/>
                  </a:lnTo>
                  <a:close/>
                </a:path>
                <a:path w="756920" h="1824989">
                  <a:moveTo>
                    <a:pt x="379729" y="64770"/>
                  </a:moveTo>
                  <a:lnTo>
                    <a:pt x="355600" y="64770"/>
                  </a:lnTo>
                  <a:lnTo>
                    <a:pt x="355600" y="105410"/>
                  </a:lnTo>
                  <a:lnTo>
                    <a:pt x="379729" y="105410"/>
                  </a:lnTo>
                  <a:lnTo>
                    <a:pt x="379729" y="64770"/>
                  </a:lnTo>
                  <a:close/>
                </a:path>
                <a:path w="756920" h="1824989">
                  <a:moveTo>
                    <a:pt x="355600" y="22860"/>
                  </a:moveTo>
                  <a:lnTo>
                    <a:pt x="332739" y="22860"/>
                  </a:lnTo>
                  <a:lnTo>
                    <a:pt x="332739" y="64770"/>
                  </a:lnTo>
                  <a:lnTo>
                    <a:pt x="355600" y="64770"/>
                  </a:lnTo>
                  <a:lnTo>
                    <a:pt x="355600" y="22860"/>
                  </a:lnTo>
                  <a:close/>
                </a:path>
                <a:path w="756920" h="1824989">
                  <a:moveTo>
                    <a:pt x="332739" y="0"/>
                  </a:moveTo>
                  <a:lnTo>
                    <a:pt x="312420" y="0"/>
                  </a:lnTo>
                  <a:lnTo>
                    <a:pt x="312420" y="22860"/>
                  </a:lnTo>
                  <a:lnTo>
                    <a:pt x="332739" y="22860"/>
                  </a:lnTo>
                  <a:lnTo>
                    <a:pt x="33273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7124700" y="4226560"/>
              <a:ext cx="17780" cy="15240"/>
            </a:xfrm>
            <a:custGeom>
              <a:avLst/>
              <a:gdLst/>
              <a:ahLst/>
              <a:cxnLst/>
              <a:rect l="l" t="t" r="r" b="b"/>
              <a:pathLst>
                <a:path w="17779" h="15239">
                  <a:moveTo>
                    <a:pt x="17779" y="0"/>
                  </a:moveTo>
                  <a:lnTo>
                    <a:pt x="0" y="0"/>
                  </a:lnTo>
                  <a:lnTo>
                    <a:pt x="0" y="15239"/>
                  </a:lnTo>
                  <a:lnTo>
                    <a:pt x="17779" y="15239"/>
                  </a:lnTo>
                  <a:lnTo>
                    <a:pt x="17779" y="0"/>
                  </a:lnTo>
                  <a:close/>
                </a:path>
              </a:pathLst>
            </a:custGeom>
            <a:solidFill>
              <a:srgbClr val="FF834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6116320" y="4245609"/>
              <a:ext cx="153670" cy="82550"/>
            </a:xfrm>
            <a:custGeom>
              <a:avLst/>
              <a:gdLst/>
              <a:ahLst/>
              <a:cxnLst/>
              <a:rect l="l" t="t" r="r" b="b"/>
              <a:pathLst>
                <a:path w="153670" h="82550">
                  <a:moveTo>
                    <a:pt x="21590" y="0"/>
                  </a:moveTo>
                  <a:lnTo>
                    <a:pt x="0" y="0"/>
                  </a:lnTo>
                  <a:lnTo>
                    <a:pt x="0" y="21590"/>
                  </a:lnTo>
                  <a:lnTo>
                    <a:pt x="21590" y="21590"/>
                  </a:lnTo>
                  <a:lnTo>
                    <a:pt x="21590" y="0"/>
                  </a:lnTo>
                  <a:close/>
                </a:path>
                <a:path w="153670" h="82550">
                  <a:moveTo>
                    <a:pt x="153670" y="62230"/>
                  </a:moveTo>
                  <a:lnTo>
                    <a:pt x="107950" y="62230"/>
                  </a:lnTo>
                  <a:lnTo>
                    <a:pt x="107950" y="41910"/>
                  </a:lnTo>
                  <a:lnTo>
                    <a:pt x="64770" y="41910"/>
                  </a:lnTo>
                  <a:lnTo>
                    <a:pt x="64770" y="21590"/>
                  </a:lnTo>
                  <a:lnTo>
                    <a:pt x="21590" y="21590"/>
                  </a:lnTo>
                  <a:lnTo>
                    <a:pt x="21590" y="41910"/>
                  </a:lnTo>
                  <a:lnTo>
                    <a:pt x="21590" y="62230"/>
                  </a:lnTo>
                  <a:lnTo>
                    <a:pt x="40640" y="62230"/>
                  </a:lnTo>
                  <a:lnTo>
                    <a:pt x="40640" y="82550"/>
                  </a:lnTo>
                  <a:lnTo>
                    <a:pt x="153670" y="82550"/>
                  </a:lnTo>
                  <a:lnTo>
                    <a:pt x="153670" y="6223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6451600" y="4392929"/>
              <a:ext cx="1586230" cy="783590"/>
            </a:xfrm>
            <a:custGeom>
              <a:avLst/>
              <a:gdLst/>
              <a:ahLst/>
              <a:cxnLst/>
              <a:rect l="l" t="t" r="r" b="b"/>
              <a:pathLst>
                <a:path w="1586229" h="783589">
                  <a:moveTo>
                    <a:pt x="19050" y="60960"/>
                  </a:moveTo>
                  <a:lnTo>
                    <a:pt x="0" y="60960"/>
                  </a:lnTo>
                  <a:lnTo>
                    <a:pt x="0" y="140970"/>
                  </a:lnTo>
                  <a:lnTo>
                    <a:pt x="19050" y="140970"/>
                  </a:lnTo>
                  <a:lnTo>
                    <a:pt x="19050" y="60960"/>
                  </a:lnTo>
                  <a:close/>
                </a:path>
                <a:path w="1586229" h="783589">
                  <a:moveTo>
                    <a:pt x="176530" y="725170"/>
                  </a:moveTo>
                  <a:lnTo>
                    <a:pt x="153670" y="725170"/>
                  </a:lnTo>
                  <a:lnTo>
                    <a:pt x="153670" y="706120"/>
                  </a:lnTo>
                  <a:lnTo>
                    <a:pt x="133350" y="706120"/>
                  </a:lnTo>
                  <a:lnTo>
                    <a:pt x="133350" y="725170"/>
                  </a:lnTo>
                  <a:lnTo>
                    <a:pt x="111747" y="725170"/>
                  </a:lnTo>
                  <a:lnTo>
                    <a:pt x="111747" y="764540"/>
                  </a:lnTo>
                  <a:lnTo>
                    <a:pt x="133350" y="764540"/>
                  </a:lnTo>
                  <a:lnTo>
                    <a:pt x="133350" y="783590"/>
                  </a:lnTo>
                  <a:lnTo>
                    <a:pt x="153670" y="783590"/>
                  </a:lnTo>
                  <a:lnTo>
                    <a:pt x="153670" y="764540"/>
                  </a:lnTo>
                  <a:lnTo>
                    <a:pt x="176530" y="764540"/>
                  </a:lnTo>
                  <a:lnTo>
                    <a:pt x="176530" y="725170"/>
                  </a:lnTo>
                  <a:close/>
                </a:path>
                <a:path w="1586229" h="783589">
                  <a:moveTo>
                    <a:pt x="378460" y="104140"/>
                  </a:moveTo>
                  <a:lnTo>
                    <a:pt x="358140" y="104140"/>
                  </a:lnTo>
                  <a:lnTo>
                    <a:pt x="358140" y="144780"/>
                  </a:lnTo>
                  <a:lnTo>
                    <a:pt x="378460" y="144780"/>
                  </a:lnTo>
                  <a:lnTo>
                    <a:pt x="378460" y="104140"/>
                  </a:lnTo>
                  <a:close/>
                </a:path>
                <a:path w="1586229" h="783589">
                  <a:moveTo>
                    <a:pt x="400050" y="144780"/>
                  </a:moveTo>
                  <a:lnTo>
                    <a:pt x="378460" y="144780"/>
                  </a:lnTo>
                  <a:lnTo>
                    <a:pt x="378460" y="182880"/>
                  </a:lnTo>
                  <a:lnTo>
                    <a:pt x="400050" y="182880"/>
                  </a:lnTo>
                  <a:lnTo>
                    <a:pt x="400050" y="144780"/>
                  </a:lnTo>
                  <a:close/>
                </a:path>
                <a:path w="1586229" h="783589">
                  <a:moveTo>
                    <a:pt x="916940" y="247650"/>
                  </a:moveTo>
                  <a:lnTo>
                    <a:pt x="850900" y="247650"/>
                  </a:lnTo>
                  <a:lnTo>
                    <a:pt x="850900" y="269240"/>
                  </a:lnTo>
                  <a:lnTo>
                    <a:pt x="916940" y="269240"/>
                  </a:lnTo>
                  <a:lnTo>
                    <a:pt x="916940" y="247650"/>
                  </a:lnTo>
                  <a:close/>
                </a:path>
                <a:path w="1586229" h="783589">
                  <a:moveTo>
                    <a:pt x="939800" y="207010"/>
                  </a:moveTo>
                  <a:lnTo>
                    <a:pt x="807720" y="207010"/>
                  </a:lnTo>
                  <a:lnTo>
                    <a:pt x="807720" y="228600"/>
                  </a:lnTo>
                  <a:lnTo>
                    <a:pt x="784860" y="228600"/>
                  </a:lnTo>
                  <a:lnTo>
                    <a:pt x="784860" y="247650"/>
                  </a:lnTo>
                  <a:lnTo>
                    <a:pt x="850900" y="247650"/>
                  </a:lnTo>
                  <a:lnTo>
                    <a:pt x="850900" y="228600"/>
                  </a:lnTo>
                  <a:lnTo>
                    <a:pt x="939800" y="228600"/>
                  </a:lnTo>
                  <a:lnTo>
                    <a:pt x="939800" y="207010"/>
                  </a:lnTo>
                  <a:close/>
                </a:path>
                <a:path w="1586229" h="783589">
                  <a:moveTo>
                    <a:pt x="1008380" y="637540"/>
                  </a:moveTo>
                  <a:lnTo>
                    <a:pt x="984250" y="637540"/>
                  </a:lnTo>
                  <a:lnTo>
                    <a:pt x="984250" y="660400"/>
                  </a:lnTo>
                  <a:lnTo>
                    <a:pt x="1008380" y="660400"/>
                  </a:lnTo>
                  <a:lnTo>
                    <a:pt x="1008380" y="637540"/>
                  </a:lnTo>
                  <a:close/>
                </a:path>
                <a:path w="1586229" h="783589">
                  <a:moveTo>
                    <a:pt x="1008380" y="269240"/>
                  </a:moveTo>
                  <a:lnTo>
                    <a:pt x="916940" y="269240"/>
                  </a:lnTo>
                  <a:lnTo>
                    <a:pt x="916940" y="289560"/>
                  </a:lnTo>
                  <a:lnTo>
                    <a:pt x="1008380" y="289560"/>
                  </a:lnTo>
                  <a:lnTo>
                    <a:pt x="1008380" y="269240"/>
                  </a:lnTo>
                  <a:close/>
                </a:path>
                <a:path w="1586229" h="783589">
                  <a:moveTo>
                    <a:pt x="1029970" y="618490"/>
                  </a:moveTo>
                  <a:lnTo>
                    <a:pt x="1008380" y="618490"/>
                  </a:lnTo>
                  <a:lnTo>
                    <a:pt x="1008380" y="637540"/>
                  </a:lnTo>
                  <a:lnTo>
                    <a:pt x="1029970" y="637540"/>
                  </a:lnTo>
                  <a:lnTo>
                    <a:pt x="1029970" y="618490"/>
                  </a:lnTo>
                  <a:close/>
                </a:path>
                <a:path w="1586229" h="783589">
                  <a:moveTo>
                    <a:pt x="1050290" y="598170"/>
                  </a:moveTo>
                  <a:lnTo>
                    <a:pt x="1029970" y="598170"/>
                  </a:lnTo>
                  <a:lnTo>
                    <a:pt x="1029970" y="618490"/>
                  </a:lnTo>
                  <a:lnTo>
                    <a:pt x="1050290" y="618490"/>
                  </a:lnTo>
                  <a:lnTo>
                    <a:pt x="1050290" y="598170"/>
                  </a:lnTo>
                  <a:close/>
                </a:path>
                <a:path w="1586229" h="783589">
                  <a:moveTo>
                    <a:pt x="1050290" y="289560"/>
                  </a:moveTo>
                  <a:lnTo>
                    <a:pt x="1008380" y="289560"/>
                  </a:lnTo>
                  <a:lnTo>
                    <a:pt x="1008380" y="311150"/>
                  </a:lnTo>
                  <a:lnTo>
                    <a:pt x="1050290" y="311150"/>
                  </a:lnTo>
                  <a:lnTo>
                    <a:pt x="1050290" y="289560"/>
                  </a:lnTo>
                  <a:close/>
                </a:path>
                <a:path w="1586229" h="783589">
                  <a:moveTo>
                    <a:pt x="1074420" y="576580"/>
                  </a:moveTo>
                  <a:lnTo>
                    <a:pt x="1050290" y="576580"/>
                  </a:lnTo>
                  <a:lnTo>
                    <a:pt x="1050290" y="598170"/>
                  </a:lnTo>
                  <a:lnTo>
                    <a:pt x="1074420" y="598170"/>
                  </a:lnTo>
                  <a:lnTo>
                    <a:pt x="1074420" y="576580"/>
                  </a:lnTo>
                  <a:close/>
                </a:path>
                <a:path w="1586229" h="783589">
                  <a:moveTo>
                    <a:pt x="1097280" y="557530"/>
                  </a:moveTo>
                  <a:lnTo>
                    <a:pt x="1074420" y="557530"/>
                  </a:lnTo>
                  <a:lnTo>
                    <a:pt x="1074420" y="576580"/>
                  </a:lnTo>
                  <a:lnTo>
                    <a:pt x="1097280" y="576580"/>
                  </a:lnTo>
                  <a:lnTo>
                    <a:pt x="1097280" y="557530"/>
                  </a:lnTo>
                  <a:close/>
                </a:path>
                <a:path w="1586229" h="783589">
                  <a:moveTo>
                    <a:pt x="1097280" y="311150"/>
                  </a:moveTo>
                  <a:lnTo>
                    <a:pt x="1050290" y="311150"/>
                  </a:lnTo>
                  <a:lnTo>
                    <a:pt x="1050290" y="330200"/>
                  </a:lnTo>
                  <a:lnTo>
                    <a:pt x="1097280" y="330200"/>
                  </a:lnTo>
                  <a:lnTo>
                    <a:pt x="1097280" y="311150"/>
                  </a:lnTo>
                  <a:close/>
                </a:path>
                <a:path w="1586229" h="783589">
                  <a:moveTo>
                    <a:pt x="1117600" y="535940"/>
                  </a:moveTo>
                  <a:lnTo>
                    <a:pt x="1097280" y="535940"/>
                  </a:lnTo>
                  <a:lnTo>
                    <a:pt x="1097280" y="557530"/>
                  </a:lnTo>
                  <a:lnTo>
                    <a:pt x="1117600" y="557530"/>
                  </a:lnTo>
                  <a:lnTo>
                    <a:pt x="1117600" y="535940"/>
                  </a:lnTo>
                  <a:close/>
                </a:path>
                <a:path w="1586229" h="783589">
                  <a:moveTo>
                    <a:pt x="1118870" y="661670"/>
                  </a:moveTo>
                  <a:lnTo>
                    <a:pt x="1054100" y="661670"/>
                  </a:lnTo>
                  <a:lnTo>
                    <a:pt x="1054100" y="680720"/>
                  </a:lnTo>
                  <a:lnTo>
                    <a:pt x="1118870" y="680720"/>
                  </a:lnTo>
                  <a:lnTo>
                    <a:pt x="1118870" y="661670"/>
                  </a:lnTo>
                  <a:close/>
                </a:path>
                <a:path w="1586229" h="783589">
                  <a:moveTo>
                    <a:pt x="1139190" y="495300"/>
                  </a:moveTo>
                  <a:lnTo>
                    <a:pt x="1117600" y="495300"/>
                  </a:lnTo>
                  <a:lnTo>
                    <a:pt x="1117600" y="535940"/>
                  </a:lnTo>
                  <a:lnTo>
                    <a:pt x="1139190" y="535940"/>
                  </a:lnTo>
                  <a:lnTo>
                    <a:pt x="1139190" y="495300"/>
                  </a:lnTo>
                  <a:close/>
                </a:path>
                <a:path w="1586229" h="783589">
                  <a:moveTo>
                    <a:pt x="1139190" y="330200"/>
                  </a:moveTo>
                  <a:lnTo>
                    <a:pt x="1097280" y="330200"/>
                  </a:lnTo>
                  <a:lnTo>
                    <a:pt x="1097280" y="350520"/>
                  </a:lnTo>
                  <a:lnTo>
                    <a:pt x="1139190" y="350520"/>
                  </a:lnTo>
                  <a:lnTo>
                    <a:pt x="1139190" y="330200"/>
                  </a:lnTo>
                  <a:close/>
                </a:path>
                <a:path w="1586229" h="783589">
                  <a:moveTo>
                    <a:pt x="1162050" y="472440"/>
                  </a:moveTo>
                  <a:lnTo>
                    <a:pt x="1139190" y="472440"/>
                  </a:lnTo>
                  <a:lnTo>
                    <a:pt x="1139190" y="495300"/>
                  </a:lnTo>
                  <a:lnTo>
                    <a:pt x="1162050" y="495300"/>
                  </a:lnTo>
                  <a:lnTo>
                    <a:pt x="1162050" y="472440"/>
                  </a:lnTo>
                  <a:close/>
                </a:path>
                <a:path w="1586229" h="783589">
                  <a:moveTo>
                    <a:pt x="1164590" y="640080"/>
                  </a:moveTo>
                  <a:lnTo>
                    <a:pt x="1118870" y="640080"/>
                  </a:lnTo>
                  <a:lnTo>
                    <a:pt x="1118870" y="661670"/>
                  </a:lnTo>
                  <a:lnTo>
                    <a:pt x="1164590" y="661670"/>
                  </a:lnTo>
                  <a:lnTo>
                    <a:pt x="1164590" y="640080"/>
                  </a:lnTo>
                  <a:close/>
                </a:path>
                <a:path w="1586229" h="783589">
                  <a:moveTo>
                    <a:pt x="1186180" y="454660"/>
                  </a:moveTo>
                  <a:lnTo>
                    <a:pt x="1162050" y="454660"/>
                  </a:lnTo>
                  <a:lnTo>
                    <a:pt x="1162050" y="472440"/>
                  </a:lnTo>
                  <a:lnTo>
                    <a:pt x="1186180" y="472440"/>
                  </a:lnTo>
                  <a:lnTo>
                    <a:pt x="1186180" y="454660"/>
                  </a:lnTo>
                  <a:close/>
                </a:path>
                <a:path w="1586229" h="783589">
                  <a:moveTo>
                    <a:pt x="1186180" y="350520"/>
                  </a:moveTo>
                  <a:lnTo>
                    <a:pt x="1139190" y="350520"/>
                  </a:lnTo>
                  <a:lnTo>
                    <a:pt x="1139190" y="373380"/>
                  </a:lnTo>
                  <a:lnTo>
                    <a:pt x="1186180" y="373380"/>
                  </a:lnTo>
                  <a:lnTo>
                    <a:pt x="1186180" y="350520"/>
                  </a:lnTo>
                  <a:close/>
                </a:path>
                <a:path w="1586229" h="783589">
                  <a:moveTo>
                    <a:pt x="1187450" y="618490"/>
                  </a:moveTo>
                  <a:lnTo>
                    <a:pt x="1164590" y="618490"/>
                  </a:lnTo>
                  <a:lnTo>
                    <a:pt x="1164590" y="640080"/>
                  </a:lnTo>
                  <a:lnTo>
                    <a:pt x="1187450" y="640080"/>
                  </a:lnTo>
                  <a:lnTo>
                    <a:pt x="1187450" y="618490"/>
                  </a:lnTo>
                  <a:close/>
                </a:path>
                <a:path w="1586229" h="783589">
                  <a:moveTo>
                    <a:pt x="1206500" y="433070"/>
                  </a:moveTo>
                  <a:lnTo>
                    <a:pt x="1186180" y="433070"/>
                  </a:lnTo>
                  <a:lnTo>
                    <a:pt x="1186180" y="454660"/>
                  </a:lnTo>
                  <a:lnTo>
                    <a:pt x="1206500" y="454660"/>
                  </a:lnTo>
                  <a:lnTo>
                    <a:pt x="1206500" y="433070"/>
                  </a:lnTo>
                  <a:close/>
                </a:path>
                <a:path w="1586229" h="783589">
                  <a:moveTo>
                    <a:pt x="1206500" y="373380"/>
                  </a:moveTo>
                  <a:lnTo>
                    <a:pt x="1186180" y="373380"/>
                  </a:lnTo>
                  <a:lnTo>
                    <a:pt x="1186180" y="393700"/>
                  </a:lnTo>
                  <a:lnTo>
                    <a:pt x="1206500" y="393700"/>
                  </a:lnTo>
                  <a:lnTo>
                    <a:pt x="1206500" y="373380"/>
                  </a:lnTo>
                  <a:close/>
                </a:path>
                <a:path w="1586229" h="783589">
                  <a:moveTo>
                    <a:pt x="1207770" y="598170"/>
                  </a:moveTo>
                  <a:lnTo>
                    <a:pt x="1187450" y="598170"/>
                  </a:lnTo>
                  <a:lnTo>
                    <a:pt x="1187450" y="618490"/>
                  </a:lnTo>
                  <a:lnTo>
                    <a:pt x="1207770" y="618490"/>
                  </a:lnTo>
                  <a:lnTo>
                    <a:pt x="1207770" y="598170"/>
                  </a:lnTo>
                  <a:close/>
                </a:path>
                <a:path w="1586229" h="783589">
                  <a:moveTo>
                    <a:pt x="1228090" y="393700"/>
                  </a:moveTo>
                  <a:lnTo>
                    <a:pt x="1206500" y="393700"/>
                  </a:lnTo>
                  <a:lnTo>
                    <a:pt x="1206500" y="433070"/>
                  </a:lnTo>
                  <a:lnTo>
                    <a:pt x="1228090" y="433070"/>
                  </a:lnTo>
                  <a:lnTo>
                    <a:pt x="1228090" y="393700"/>
                  </a:lnTo>
                  <a:close/>
                </a:path>
                <a:path w="1586229" h="783589">
                  <a:moveTo>
                    <a:pt x="1254760" y="576580"/>
                  </a:moveTo>
                  <a:lnTo>
                    <a:pt x="1207770" y="576580"/>
                  </a:lnTo>
                  <a:lnTo>
                    <a:pt x="1207770" y="598170"/>
                  </a:lnTo>
                  <a:lnTo>
                    <a:pt x="1254760" y="598170"/>
                  </a:lnTo>
                  <a:lnTo>
                    <a:pt x="1254760" y="576580"/>
                  </a:lnTo>
                  <a:close/>
                </a:path>
                <a:path w="1586229" h="783589">
                  <a:moveTo>
                    <a:pt x="1276350" y="62230"/>
                  </a:moveTo>
                  <a:lnTo>
                    <a:pt x="1254760" y="62230"/>
                  </a:lnTo>
                  <a:lnTo>
                    <a:pt x="1254760" y="144780"/>
                  </a:lnTo>
                  <a:lnTo>
                    <a:pt x="1276350" y="144780"/>
                  </a:lnTo>
                  <a:lnTo>
                    <a:pt x="1276350" y="62230"/>
                  </a:lnTo>
                  <a:close/>
                </a:path>
                <a:path w="1586229" h="783589">
                  <a:moveTo>
                    <a:pt x="1296670" y="144780"/>
                  </a:moveTo>
                  <a:lnTo>
                    <a:pt x="1276350" y="144780"/>
                  </a:lnTo>
                  <a:lnTo>
                    <a:pt x="1276350" y="205740"/>
                  </a:lnTo>
                  <a:lnTo>
                    <a:pt x="1296670" y="205740"/>
                  </a:lnTo>
                  <a:lnTo>
                    <a:pt x="1296670" y="144780"/>
                  </a:lnTo>
                  <a:close/>
                </a:path>
                <a:path w="1586229" h="783589">
                  <a:moveTo>
                    <a:pt x="1296670" y="40640"/>
                  </a:moveTo>
                  <a:lnTo>
                    <a:pt x="1276350" y="40640"/>
                  </a:lnTo>
                  <a:lnTo>
                    <a:pt x="1276350" y="62230"/>
                  </a:lnTo>
                  <a:lnTo>
                    <a:pt x="1296670" y="62230"/>
                  </a:lnTo>
                  <a:lnTo>
                    <a:pt x="1296670" y="40640"/>
                  </a:lnTo>
                  <a:close/>
                </a:path>
                <a:path w="1586229" h="783589">
                  <a:moveTo>
                    <a:pt x="1319530" y="205740"/>
                  </a:moveTo>
                  <a:lnTo>
                    <a:pt x="1296670" y="205740"/>
                  </a:lnTo>
                  <a:lnTo>
                    <a:pt x="1296670" y="247650"/>
                  </a:lnTo>
                  <a:lnTo>
                    <a:pt x="1319530" y="247650"/>
                  </a:lnTo>
                  <a:lnTo>
                    <a:pt x="1319530" y="205740"/>
                  </a:lnTo>
                  <a:close/>
                </a:path>
                <a:path w="1586229" h="783589">
                  <a:moveTo>
                    <a:pt x="1319530" y="20320"/>
                  </a:moveTo>
                  <a:lnTo>
                    <a:pt x="1296670" y="20320"/>
                  </a:lnTo>
                  <a:lnTo>
                    <a:pt x="1296670" y="40640"/>
                  </a:lnTo>
                  <a:lnTo>
                    <a:pt x="1319530" y="40640"/>
                  </a:lnTo>
                  <a:lnTo>
                    <a:pt x="1319530" y="20320"/>
                  </a:lnTo>
                  <a:close/>
                </a:path>
                <a:path w="1586229" h="783589">
                  <a:moveTo>
                    <a:pt x="1343660" y="247650"/>
                  </a:moveTo>
                  <a:lnTo>
                    <a:pt x="1319530" y="247650"/>
                  </a:lnTo>
                  <a:lnTo>
                    <a:pt x="1319530" y="290830"/>
                  </a:lnTo>
                  <a:lnTo>
                    <a:pt x="1343660" y="290830"/>
                  </a:lnTo>
                  <a:lnTo>
                    <a:pt x="1343660" y="247650"/>
                  </a:lnTo>
                  <a:close/>
                </a:path>
                <a:path w="1586229" h="783589">
                  <a:moveTo>
                    <a:pt x="1343660" y="0"/>
                  </a:moveTo>
                  <a:lnTo>
                    <a:pt x="1319530" y="0"/>
                  </a:lnTo>
                  <a:lnTo>
                    <a:pt x="1319530" y="20320"/>
                  </a:lnTo>
                  <a:lnTo>
                    <a:pt x="1343660" y="20320"/>
                  </a:lnTo>
                  <a:lnTo>
                    <a:pt x="1343660" y="0"/>
                  </a:lnTo>
                  <a:close/>
                </a:path>
                <a:path w="1586229" h="783589">
                  <a:moveTo>
                    <a:pt x="1363980" y="290830"/>
                  </a:moveTo>
                  <a:lnTo>
                    <a:pt x="1343660" y="290830"/>
                  </a:lnTo>
                  <a:lnTo>
                    <a:pt x="1343660" y="330200"/>
                  </a:lnTo>
                  <a:lnTo>
                    <a:pt x="1363980" y="330200"/>
                  </a:lnTo>
                  <a:lnTo>
                    <a:pt x="1363980" y="290830"/>
                  </a:lnTo>
                  <a:close/>
                </a:path>
                <a:path w="1586229" h="783589">
                  <a:moveTo>
                    <a:pt x="1385570" y="557530"/>
                  </a:moveTo>
                  <a:lnTo>
                    <a:pt x="1254760" y="557530"/>
                  </a:lnTo>
                  <a:lnTo>
                    <a:pt x="1254760" y="576580"/>
                  </a:lnTo>
                  <a:lnTo>
                    <a:pt x="1319530" y="576580"/>
                  </a:lnTo>
                  <a:lnTo>
                    <a:pt x="1319530" y="598170"/>
                  </a:lnTo>
                  <a:lnTo>
                    <a:pt x="1343660" y="598170"/>
                  </a:lnTo>
                  <a:lnTo>
                    <a:pt x="1343660" y="576580"/>
                  </a:lnTo>
                  <a:lnTo>
                    <a:pt x="1385570" y="576580"/>
                  </a:lnTo>
                  <a:lnTo>
                    <a:pt x="1385570" y="557530"/>
                  </a:lnTo>
                  <a:close/>
                </a:path>
                <a:path w="1586229" h="783589">
                  <a:moveTo>
                    <a:pt x="1385570" y="330200"/>
                  </a:moveTo>
                  <a:lnTo>
                    <a:pt x="1363980" y="330200"/>
                  </a:lnTo>
                  <a:lnTo>
                    <a:pt x="1363980" y="373380"/>
                  </a:lnTo>
                  <a:lnTo>
                    <a:pt x="1385570" y="373380"/>
                  </a:lnTo>
                  <a:lnTo>
                    <a:pt x="1385570" y="330200"/>
                  </a:lnTo>
                  <a:close/>
                </a:path>
                <a:path w="1586229" h="783589">
                  <a:moveTo>
                    <a:pt x="1408430" y="598170"/>
                  </a:moveTo>
                  <a:lnTo>
                    <a:pt x="1343660" y="598170"/>
                  </a:lnTo>
                  <a:lnTo>
                    <a:pt x="1343660" y="618490"/>
                  </a:lnTo>
                  <a:lnTo>
                    <a:pt x="1408430" y="618490"/>
                  </a:lnTo>
                  <a:lnTo>
                    <a:pt x="1408430" y="598170"/>
                  </a:lnTo>
                  <a:close/>
                </a:path>
                <a:path w="1586229" h="783589">
                  <a:moveTo>
                    <a:pt x="1408430" y="373380"/>
                  </a:moveTo>
                  <a:lnTo>
                    <a:pt x="1385570" y="373380"/>
                  </a:lnTo>
                  <a:lnTo>
                    <a:pt x="1385570" y="412750"/>
                  </a:lnTo>
                  <a:lnTo>
                    <a:pt x="1408430" y="412750"/>
                  </a:lnTo>
                  <a:lnTo>
                    <a:pt x="1408430" y="373380"/>
                  </a:lnTo>
                  <a:close/>
                </a:path>
                <a:path w="1586229" h="783589">
                  <a:moveTo>
                    <a:pt x="1432560" y="535940"/>
                  </a:moveTo>
                  <a:lnTo>
                    <a:pt x="1385570" y="535940"/>
                  </a:lnTo>
                  <a:lnTo>
                    <a:pt x="1385570" y="557530"/>
                  </a:lnTo>
                  <a:lnTo>
                    <a:pt x="1432560" y="557530"/>
                  </a:lnTo>
                  <a:lnTo>
                    <a:pt x="1432560" y="535940"/>
                  </a:lnTo>
                  <a:close/>
                </a:path>
                <a:path w="1586229" h="783589">
                  <a:moveTo>
                    <a:pt x="1432560" y="412750"/>
                  </a:moveTo>
                  <a:lnTo>
                    <a:pt x="1408430" y="412750"/>
                  </a:lnTo>
                  <a:lnTo>
                    <a:pt x="1408430" y="453390"/>
                  </a:lnTo>
                  <a:lnTo>
                    <a:pt x="1432560" y="453390"/>
                  </a:lnTo>
                  <a:lnTo>
                    <a:pt x="1432560" y="412750"/>
                  </a:lnTo>
                  <a:close/>
                </a:path>
                <a:path w="1586229" h="783589">
                  <a:moveTo>
                    <a:pt x="1452880" y="618490"/>
                  </a:moveTo>
                  <a:lnTo>
                    <a:pt x="1408430" y="618490"/>
                  </a:lnTo>
                  <a:lnTo>
                    <a:pt x="1408430" y="640080"/>
                  </a:lnTo>
                  <a:lnTo>
                    <a:pt x="1452880" y="640080"/>
                  </a:lnTo>
                  <a:lnTo>
                    <a:pt x="1452880" y="618490"/>
                  </a:lnTo>
                  <a:close/>
                </a:path>
                <a:path w="1586229" h="783589">
                  <a:moveTo>
                    <a:pt x="1452880" y="453390"/>
                  </a:moveTo>
                  <a:lnTo>
                    <a:pt x="1432560" y="453390"/>
                  </a:lnTo>
                  <a:lnTo>
                    <a:pt x="1432560" y="472440"/>
                  </a:lnTo>
                  <a:lnTo>
                    <a:pt x="1452880" y="472440"/>
                  </a:lnTo>
                  <a:lnTo>
                    <a:pt x="1452880" y="453390"/>
                  </a:lnTo>
                  <a:close/>
                </a:path>
                <a:path w="1586229" h="783589">
                  <a:moveTo>
                    <a:pt x="1474470" y="640080"/>
                  </a:moveTo>
                  <a:lnTo>
                    <a:pt x="1452880" y="640080"/>
                  </a:lnTo>
                  <a:lnTo>
                    <a:pt x="1452880" y="661670"/>
                  </a:lnTo>
                  <a:lnTo>
                    <a:pt x="1474470" y="661670"/>
                  </a:lnTo>
                  <a:lnTo>
                    <a:pt x="1474470" y="640080"/>
                  </a:lnTo>
                  <a:close/>
                </a:path>
                <a:path w="1586229" h="783589">
                  <a:moveTo>
                    <a:pt x="1474470" y="472440"/>
                  </a:moveTo>
                  <a:lnTo>
                    <a:pt x="1452880" y="472440"/>
                  </a:lnTo>
                  <a:lnTo>
                    <a:pt x="1452880" y="495300"/>
                  </a:lnTo>
                  <a:lnTo>
                    <a:pt x="1474470" y="495300"/>
                  </a:lnTo>
                  <a:lnTo>
                    <a:pt x="1474470" y="472440"/>
                  </a:lnTo>
                  <a:close/>
                </a:path>
                <a:path w="1586229" h="783589">
                  <a:moveTo>
                    <a:pt x="1498600" y="661670"/>
                  </a:moveTo>
                  <a:lnTo>
                    <a:pt x="1474470" y="661670"/>
                  </a:lnTo>
                  <a:lnTo>
                    <a:pt x="1474470" y="680720"/>
                  </a:lnTo>
                  <a:lnTo>
                    <a:pt x="1498600" y="680720"/>
                  </a:lnTo>
                  <a:lnTo>
                    <a:pt x="1498600" y="661670"/>
                  </a:lnTo>
                  <a:close/>
                </a:path>
                <a:path w="1586229" h="783589">
                  <a:moveTo>
                    <a:pt x="1541780" y="680720"/>
                  </a:moveTo>
                  <a:lnTo>
                    <a:pt x="1498600" y="680720"/>
                  </a:lnTo>
                  <a:lnTo>
                    <a:pt x="1498600" y="701040"/>
                  </a:lnTo>
                  <a:lnTo>
                    <a:pt x="1541780" y="701040"/>
                  </a:lnTo>
                  <a:lnTo>
                    <a:pt x="1541780" y="680720"/>
                  </a:lnTo>
                  <a:close/>
                </a:path>
                <a:path w="1586229" h="783589">
                  <a:moveTo>
                    <a:pt x="1541780" y="495300"/>
                  </a:moveTo>
                  <a:lnTo>
                    <a:pt x="1474470" y="495300"/>
                  </a:lnTo>
                  <a:lnTo>
                    <a:pt x="1474470" y="515620"/>
                  </a:lnTo>
                  <a:lnTo>
                    <a:pt x="1432560" y="515620"/>
                  </a:lnTo>
                  <a:lnTo>
                    <a:pt x="1432560" y="535940"/>
                  </a:lnTo>
                  <a:lnTo>
                    <a:pt x="1498600" y="535940"/>
                  </a:lnTo>
                  <a:lnTo>
                    <a:pt x="1498600" y="515620"/>
                  </a:lnTo>
                  <a:lnTo>
                    <a:pt x="1541780" y="515620"/>
                  </a:lnTo>
                  <a:lnTo>
                    <a:pt x="1541780" y="495300"/>
                  </a:lnTo>
                  <a:close/>
                </a:path>
                <a:path w="1586229" h="783589">
                  <a:moveTo>
                    <a:pt x="1563370" y="701040"/>
                  </a:moveTo>
                  <a:lnTo>
                    <a:pt x="1541780" y="701040"/>
                  </a:lnTo>
                  <a:lnTo>
                    <a:pt x="1541780" y="722630"/>
                  </a:lnTo>
                  <a:lnTo>
                    <a:pt x="1563370" y="722630"/>
                  </a:lnTo>
                  <a:lnTo>
                    <a:pt x="1563370" y="701040"/>
                  </a:lnTo>
                  <a:close/>
                </a:path>
                <a:path w="1586229" h="783589">
                  <a:moveTo>
                    <a:pt x="1586230" y="722630"/>
                  </a:moveTo>
                  <a:lnTo>
                    <a:pt x="1563370" y="722630"/>
                  </a:lnTo>
                  <a:lnTo>
                    <a:pt x="1563370" y="742950"/>
                  </a:lnTo>
                  <a:lnTo>
                    <a:pt x="1586230" y="742950"/>
                  </a:lnTo>
                  <a:lnTo>
                    <a:pt x="1586230" y="72263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6584950" y="5119370"/>
              <a:ext cx="19050" cy="38100"/>
            </a:xfrm>
            <a:custGeom>
              <a:avLst/>
              <a:gdLst/>
              <a:ahLst/>
              <a:cxnLst/>
              <a:rect l="l" t="t" r="r" b="b"/>
              <a:pathLst>
                <a:path w="19050" h="38100">
                  <a:moveTo>
                    <a:pt x="19050" y="0"/>
                  </a:moveTo>
                  <a:lnTo>
                    <a:pt x="0" y="0"/>
                  </a:lnTo>
                  <a:lnTo>
                    <a:pt x="0" y="38099"/>
                  </a:lnTo>
                  <a:lnTo>
                    <a:pt x="19050" y="38099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FF00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6722110" y="5201919"/>
              <a:ext cx="935990" cy="557530"/>
            </a:xfrm>
            <a:custGeom>
              <a:avLst/>
              <a:gdLst/>
              <a:ahLst/>
              <a:cxnLst/>
              <a:rect l="l" t="t" r="r" b="b"/>
              <a:pathLst>
                <a:path w="935990" h="557529">
                  <a:moveTo>
                    <a:pt x="510540" y="0"/>
                  </a:moveTo>
                  <a:lnTo>
                    <a:pt x="491490" y="0"/>
                  </a:lnTo>
                  <a:lnTo>
                    <a:pt x="491490" y="16510"/>
                  </a:lnTo>
                  <a:lnTo>
                    <a:pt x="510540" y="16510"/>
                  </a:lnTo>
                  <a:lnTo>
                    <a:pt x="510540" y="0"/>
                  </a:lnTo>
                  <a:close/>
                </a:path>
                <a:path w="935990" h="557529">
                  <a:moveTo>
                    <a:pt x="935990" y="495300"/>
                  </a:moveTo>
                  <a:lnTo>
                    <a:pt x="914400" y="495300"/>
                  </a:lnTo>
                  <a:lnTo>
                    <a:pt x="914400" y="474980"/>
                  </a:lnTo>
                  <a:lnTo>
                    <a:pt x="914400" y="454660"/>
                  </a:lnTo>
                  <a:lnTo>
                    <a:pt x="890270" y="454660"/>
                  </a:lnTo>
                  <a:lnTo>
                    <a:pt x="890270" y="433070"/>
                  </a:lnTo>
                  <a:lnTo>
                    <a:pt x="890270" y="415290"/>
                  </a:lnTo>
                  <a:lnTo>
                    <a:pt x="890270" y="393700"/>
                  </a:lnTo>
                  <a:lnTo>
                    <a:pt x="867410" y="393700"/>
                  </a:lnTo>
                  <a:lnTo>
                    <a:pt x="867410" y="372110"/>
                  </a:lnTo>
                  <a:lnTo>
                    <a:pt x="845820" y="372110"/>
                  </a:lnTo>
                  <a:lnTo>
                    <a:pt x="845820" y="351790"/>
                  </a:lnTo>
                  <a:lnTo>
                    <a:pt x="825500" y="351790"/>
                  </a:lnTo>
                  <a:lnTo>
                    <a:pt x="825500" y="328930"/>
                  </a:lnTo>
                  <a:lnTo>
                    <a:pt x="825500" y="309880"/>
                  </a:lnTo>
                  <a:lnTo>
                    <a:pt x="802640" y="309880"/>
                  </a:lnTo>
                  <a:lnTo>
                    <a:pt x="802640" y="289560"/>
                  </a:lnTo>
                  <a:lnTo>
                    <a:pt x="802640" y="269240"/>
                  </a:lnTo>
                  <a:lnTo>
                    <a:pt x="781050" y="269240"/>
                  </a:lnTo>
                  <a:lnTo>
                    <a:pt x="781050" y="247650"/>
                  </a:lnTo>
                  <a:lnTo>
                    <a:pt x="781050" y="227330"/>
                  </a:lnTo>
                  <a:lnTo>
                    <a:pt x="758190" y="227330"/>
                  </a:lnTo>
                  <a:lnTo>
                    <a:pt x="758190" y="207010"/>
                  </a:lnTo>
                  <a:lnTo>
                    <a:pt x="734060" y="207010"/>
                  </a:lnTo>
                  <a:lnTo>
                    <a:pt x="734060" y="186690"/>
                  </a:lnTo>
                  <a:lnTo>
                    <a:pt x="734060" y="165100"/>
                  </a:lnTo>
                  <a:lnTo>
                    <a:pt x="713740" y="165100"/>
                  </a:lnTo>
                  <a:lnTo>
                    <a:pt x="713740" y="144780"/>
                  </a:lnTo>
                  <a:lnTo>
                    <a:pt x="713740" y="125730"/>
                  </a:lnTo>
                  <a:lnTo>
                    <a:pt x="692150" y="125730"/>
                  </a:lnTo>
                  <a:lnTo>
                    <a:pt x="692150" y="102870"/>
                  </a:lnTo>
                  <a:lnTo>
                    <a:pt x="692150" y="82550"/>
                  </a:lnTo>
                  <a:lnTo>
                    <a:pt x="669290" y="82550"/>
                  </a:lnTo>
                  <a:lnTo>
                    <a:pt x="669290" y="62230"/>
                  </a:lnTo>
                  <a:lnTo>
                    <a:pt x="669290" y="41910"/>
                  </a:lnTo>
                  <a:lnTo>
                    <a:pt x="647700" y="41910"/>
                  </a:lnTo>
                  <a:lnTo>
                    <a:pt x="647700" y="21590"/>
                  </a:lnTo>
                  <a:lnTo>
                    <a:pt x="511810" y="21590"/>
                  </a:lnTo>
                  <a:lnTo>
                    <a:pt x="511810" y="41910"/>
                  </a:lnTo>
                  <a:lnTo>
                    <a:pt x="511810" y="62230"/>
                  </a:lnTo>
                  <a:lnTo>
                    <a:pt x="490220" y="62230"/>
                  </a:lnTo>
                  <a:lnTo>
                    <a:pt x="490220" y="41910"/>
                  </a:lnTo>
                  <a:lnTo>
                    <a:pt x="490220" y="21590"/>
                  </a:lnTo>
                  <a:lnTo>
                    <a:pt x="445770" y="21590"/>
                  </a:lnTo>
                  <a:lnTo>
                    <a:pt x="445770" y="0"/>
                  </a:lnTo>
                  <a:lnTo>
                    <a:pt x="267970" y="0"/>
                  </a:lnTo>
                  <a:lnTo>
                    <a:pt x="267970" y="21590"/>
                  </a:lnTo>
                  <a:lnTo>
                    <a:pt x="223520" y="21590"/>
                  </a:lnTo>
                  <a:lnTo>
                    <a:pt x="223520" y="41910"/>
                  </a:lnTo>
                  <a:lnTo>
                    <a:pt x="177800" y="41910"/>
                  </a:lnTo>
                  <a:lnTo>
                    <a:pt x="177800" y="62230"/>
                  </a:lnTo>
                  <a:lnTo>
                    <a:pt x="156210" y="62230"/>
                  </a:lnTo>
                  <a:lnTo>
                    <a:pt x="156210" y="82550"/>
                  </a:lnTo>
                  <a:lnTo>
                    <a:pt x="132080" y="82550"/>
                  </a:lnTo>
                  <a:lnTo>
                    <a:pt x="132080" y="102870"/>
                  </a:lnTo>
                  <a:lnTo>
                    <a:pt x="129540" y="102870"/>
                  </a:lnTo>
                  <a:lnTo>
                    <a:pt x="129540" y="247650"/>
                  </a:lnTo>
                  <a:lnTo>
                    <a:pt x="129540" y="269240"/>
                  </a:lnTo>
                  <a:lnTo>
                    <a:pt x="19050" y="269240"/>
                  </a:lnTo>
                  <a:lnTo>
                    <a:pt x="19050" y="247650"/>
                  </a:lnTo>
                  <a:lnTo>
                    <a:pt x="129540" y="247650"/>
                  </a:lnTo>
                  <a:lnTo>
                    <a:pt x="129540" y="102870"/>
                  </a:lnTo>
                  <a:lnTo>
                    <a:pt x="110490" y="102870"/>
                  </a:lnTo>
                  <a:lnTo>
                    <a:pt x="110490" y="125730"/>
                  </a:lnTo>
                  <a:lnTo>
                    <a:pt x="110490" y="144780"/>
                  </a:lnTo>
                  <a:lnTo>
                    <a:pt x="88900" y="144780"/>
                  </a:lnTo>
                  <a:lnTo>
                    <a:pt x="88900" y="165100"/>
                  </a:lnTo>
                  <a:lnTo>
                    <a:pt x="67310" y="165100"/>
                  </a:lnTo>
                  <a:lnTo>
                    <a:pt x="67310" y="186690"/>
                  </a:lnTo>
                  <a:lnTo>
                    <a:pt x="45720" y="186690"/>
                  </a:lnTo>
                  <a:lnTo>
                    <a:pt x="45720" y="207010"/>
                  </a:lnTo>
                  <a:lnTo>
                    <a:pt x="21590" y="207010"/>
                  </a:lnTo>
                  <a:lnTo>
                    <a:pt x="21590" y="227330"/>
                  </a:lnTo>
                  <a:lnTo>
                    <a:pt x="0" y="227330"/>
                  </a:lnTo>
                  <a:lnTo>
                    <a:pt x="0" y="309880"/>
                  </a:lnTo>
                  <a:lnTo>
                    <a:pt x="21590" y="309880"/>
                  </a:lnTo>
                  <a:lnTo>
                    <a:pt x="21590" y="328930"/>
                  </a:lnTo>
                  <a:lnTo>
                    <a:pt x="156210" y="328930"/>
                  </a:lnTo>
                  <a:lnTo>
                    <a:pt x="156210" y="309880"/>
                  </a:lnTo>
                  <a:lnTo>
                    <a:pt x="177800" y="309880"/>
                  </a:lnTo>
                  <a:lnTo>
                    <a:pt x="177800" y="289560"/>
                  </a:lnTo>
                  <a:lnTo>
                    <a:pt x="223520" y="289560"/>
                  </a:lnTo>
                  <a:lnTo>
                    <a:pt x="223520" y="288290"/>
                  </a:lnTo>
                  <a:lnTo>
                    <a:pt x="223520" y="269240"/>
                  </a:lnTo>
                  <a:lnTo>
                    <a:pt x="243840" y="269240"/>
                  </a:lnTo>
                  <a:lnTo>
                    <a:pt x="243840" y="247650"/>
                  </a:lnTo>
                  <a:lnTo>
                    <a:pt x="288290" y="247650"/>
                  </a:lnTo>
                  <a:lnTo>
                    <a:pt x="288290" y="228600"/>
                  </a:lnTo>
                  <a:lnTo>
                    <a:pt x="288290" y="227330"/>
                  </a:lnTo>
                  <a:lnTo>
                    <a:pt x="356870" y="227330"/>
                  </a:lnTo>
                  <a:lnTo>
                    <a:pt x="356870" y="247650"/>
                  </a:lnTo>
                  <a:lnTo>
                    <a:pt x="401320" y="247650"/>
                  </a:lnTo>
                  <a:lnTo>
                    <a:pt x="401320" y="269240"/>
                  </a:lnTo>
                  <a:lnTo>
                    <a:pt x="467360" y="269240"/>
                  </a:lnTo>
                  <a:lnTo>
                    <a:pt x="467360" y="289560"/>
                  </a:lnTo>
                  <a:lnTo>
                    <a:pt x="554990" y="289560"/>
                  </a:lnTo>
                  <a:lnTo>
                    <a:pt x="554990" y="309880"/>
                  </a:lnTo>
                  <a:lnTo>
                    <a:pt x="600710" y="309880"/>
                  </a:lnTo>
                  <a:lnTo>
                    <a:pt x="600710" y="328930"/>
                  </a:lnTo>
                  <a:lnTo>
                    <a:pt x="692150" y="328930"/>
                  </a:lnTo>
                  <a:lnTo>
                    <a:pt x="692150" y="351790"/>
                  </a:lnTo>
                  <a:lnTo>
                    <a:pt x="758190" y="351790"/>
                  </a:lnTo>
                  <a:lnTo>
                    <a:pt x="758190" y="372110"/>
                  </a:lnTo>
                  <a:lnTo>
                    <a:pt x="781050" y="372110"/>
                  </a:lnTo>
                  <a:lnTo>
                    <a:pt x="781050" y="393700"/>
                  </a:lnTo>
                  <a:lnTo>
                    <a:pt x="802640" y="393700"/>
                  </a:lnTo>
                  <a:lnTo>
                    <a:pt x="802640" y="415290"/>
                  </a:lnTo>
                  <a:lnTo>
                    <a:pt x="825500" y="415290"/>
                  </a:lnTo>
                  <a:lnTo>
                    <a:pt x="825500" y="433070"/>
                  </a:lnTo>
                  <a:lnTo>
                    <a:pt x="845820" y="433070"/>
                  </a:lnTo>
                  <a:lnTo>
                    <a:pt x="845820" y="454660"/>
                  </a:lnTo>
                  <a:lnTo>
                    <a:pt x="845820" y="474980"/>
                  </a:lnTo>
                  <a:lnTo>
                    <a:pt x="867410" y="474980"/>
                  </a:lnTo>
                  <a:lnTo>
                    <a:pt x="867410" y="495300"/>
                  </a:lnTo>
                  <a:lnTo>
                    <a:pt x="890270" y="495300"/>
                  </a:lnTo>
                  <a:lnTo>
                    <a:pt x="890270" y="516890"/>
                  </a:lnTo>
                  <a:lnTo>
                    <a:pt x="914400" y="516890"/>
                  </a:lnTo>
                  <a:lnTo>
                    <a:pt x="914400" y="557530"/>
                  </a:lnTo>
                  <a:lnTo>
                    <a:pt x="935990" y="557530"/>
                  </a:lnTo>
                  <a:lnTo>
                    <a:pt x="935990" y="516890"/>
                  </a:lnTo>
                  <a:lnTo>
                    <a:pt x="935990" y="495300"/>
                  </a:lnTo>
                  <a:close/>
                </a:path>
              </a:pathLst>
            </a:custGeom>
            <a:solidFill>
              <a:srgbClr val="FFA4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6563347" y="5265419"/>
              <a:ext cx="781685" cy="119380"/>
            </a:xfrm>
            <a:custGeom>
              <a:avLst/>
              <a:gdLst/>
              <a:ahLst/>
              <a:cxnLst/>
              <a:rect l="l" t="t" r="r" b="b"/>
              <a:pathLst>
                <a:path w="781684" h="119379">
                  <a:moveTo>
                    <a:pt x="64782" y="19050"/>
                  </a:moveTo>
                  <a:lnTo>
                    <a:pt x="41922" y="19050"/>
                  </a:lnTo>
                  <a:lnTo>
                    <a:pt x="41922" y="0"/>
                  </a:lnTo>
                  <a:lnTo>
                    <a:pt x="21602" y="0"/>
                  </a:lnTo>
                  <a:lnTo>
                    <a:pt x="21602" y="19050"/>
                  </a:lnTo>
                  <a:lnTo>
                    <a:pt x="0" y="19050"/>
                  </a:lnTo>
                  <a:lnTo>
                    <a:pt x="0" y="58420"/>
                  </a:lnTo>
                  <a:lnTo>
                    <a:pt x="21602" y="58420"/>
                  </a:lnTo>
                  <a:lnTo>
                    <a:pt x="21602" y="77470"/>
                  </a:lnTo>
                  <a:lnTo>
                    <a:pt x="41922" y="77470"/>
                  </a:lnTo>
                  <a:lnTo>
                    <a:pt x="41922" y="58420"/>
                  </a:lnTo>
                  <a:lnTo>
                    <a:pt x="64782" y="58420"/>
                  </a:lnTo>
                  <a:lnTo>
                    <a:pt x="64782" y="19050"/>
                  </a:lnTo>
                  <a:close/>
                </a:path>
                <a:path w="781684" h="119379">
                  <a:moveTo>
                    <a:pt x="695972" y="0"/>
                  </a:moveTo>
                  <a:lnTo>
                    <a:pt x="674382" y="0"/>
                  </a:lnTo>
                  <a:lnTo>
                    <a:pt x="674382" y="19050"/>
                  </a:lnTo>
                  <a:lnTo>
                    <a:pt x="695972" y="19050"/>
                  </a:lnTo>
                  <a:lnTo>
                    <a:pt x="695972" y="0"/>
                  </a:lnTo>
                  <a:close/>
                </a:path>
                <a:path w="781684" h="119379">
                  <a:moveTo>
                    <a:pt x="715022" y="19050"/>
                  </a:moveTo>
                  <a:lnTo>
                    <a:pt x="695972" y="19050"/>
                  </a:lnTo>
                  <a:lnTo>
                    <a:pt x="695972" y="39370"/>
                  </a:lnTo>
                  <a:lnTo>
                    <a:pt x="715022" y="39370"/>
                  </a:lnTo>
                  <a:lnTo>
                    <a:pt x="715022" y="19050"/>
                  </a:lnTo>
                  <a:close/>
                </a:path>
                <a:path w="781684" h="119379">
                  <a:moveTo>
                    <a:pt x="737882" y="39370"/>
                  </a:moveTo>
                  <a:lnTo>
                    <a:pt x="715022" y="39370"/>
                  </a:lnTo>
                  <a:lnTo>
                    <a:pt x="715022" y="60960"/>
                  </a:lnTo>
                  <a:lnTo>
                    <a:pt x="737882" y="60960"/>
                  </a:lnTo>
                  <a:lnTo>
                    <a:pt x="737882" y="39370"/>
                  </a:lnTo>
                  <a:close/>
                </a:path>
                <a:path w="781684" h="119379">
                  <a:moveTo>
                    <a:pt x="758202" y="60960"/>
                  </a:moveTo>
                  <a:lnTo>
                    <a:pt x="737882" y="60960"/>
                  </a:lnTo>
                  <a:lnTo>
                    <a:pt x="737882" y="81280"/>
                  </a:lnTo>
                  <a:lnTo>
                    <a:pt x="758202" y="81280"/>
                  </a:lnTo>
                  <a:lnTo>
                    <a:pt x="758202" y="60960"/>
                  </a:lnTo>
                  <a:close/>
                </a:path>
                <a:path w="781684" h="119379">
                  <a:moveTo>
                    <a:pt x="781062" y="81280"/>
                  </a:moveTo>
                  <a:lnTo>
                    <a:pt x="758202" y="81280"/>
                  </a:lnTo>
                  <a:lnTo>
                    <a:pt x="758202" y="119380"/>
                  </a:lnTo>
                  <a:lnTo>
                    <a:pt x="781062" y="119380"/>
                  </a:lnTo>
                  <a:lnTo>
                    <a:pt x="781062" y="8128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6584950" y="5285739"/>
              <a:ext cx="19050" cy="36830"/>
            </a:xfrm>
            <a:custGeom>
              <a:avLst/>
              <a:gdLst/>
              <a:ahLst/>
              <a:cxnLst/>
              <a:rect l="l" t="t" r="r" b="b"/>
              <a:pathLst>
                <a:path w="19050" h="36829">
                  <a:moveTo>
                    <a:pt x="19050" y="0"/>
                  </a:moveTo>
                  <a:lnTo>
                    <a:pt x="0" y="0"/>
                  </a:lnTo>
                  <a:lnTo>
                    <a:pt x="0" y="36830"/>
                  </a:lnTo>
                  <a:lnTo>
                    <a:pt x="19050" y="36830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FF00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6741160" y="5411469"/>
              <a:ext cx="110489" cy="99060"/>
            </a:xfrm>
            <a:custGeom>
              <a:avLst/>
              <a:gdLst/>
              <a:ahLst/>
              <a:cxnLst/>
              <a:rect l="l" t="t" r="r" b="b"/>
              <a:pathLst>
                <a:path w="110490" h="99060">
                  <a:moveTo>
                    <a:pt x="110490" y="19050"/>
                  </a:moveTo>
                  <a:lnTo>
                    <a:pt x="87630" y="19050"/>
                  </a:lnTo>
                  <a:lnTo>
                    <a:pt x="87630" y="0"/>
                  </a:lnTo>
                  <a:lnTo>
                    <a:pt x="24130" y="0"/>
                  </a:lnTo>
                  <a:lnTo>
                    <a:pt x="24130" y="19050"/>
                  </a:lnTo>
                  <a:lnTo>
                    <a:pt x="0" y="19050"/>
                  </a:lnTo>
                  <a:lnTo>
                    <a:pt x="0" y="78740"/>
                  </a:lnTo>
                  <a:lnTo>
                    <a:pt x="0" y="99060"/>
                  </a:lnTo>
                  <a:lnTo>
                    <a:pt x="87630" y="99060"/>
                  </a:lnTo>
                  <a:lnTo>
                    <a:pt x="87630" y="78740"/>
                  </a:lnTo>
                  <a:lnTo>
                    <a:pt x="110490" y="78740"/>
                  </a:lnTo>
                  <a:lnTo>
                    <a:pt x="110490" y="1905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6765289" y="5431789"/>
              <a:ext cx="62230" cy="55880"/>
            </a:xfrm>
            <a:custGeom>
              <a:avLst/>
              <a:gdLst/>
              <a:ahLst/>
              <a:cxnLst/>
              <a:rect l="l" t="t" r="r" b="b"/>
              <a:pathLst>
                <a:path w="62229" h="55879">
                  <a:moveTo>
                    <a:pt x="62229" y="0"/>
                  </a:moveTo>
                  <a:lnTo>
                    <a:pt x="0" y="0"/>
                  </a:lnTo>
                  <a:lnTo>
                    <a:pt x="0" y="55880"/>
                  </a:lnTo>
                  <a:lnTo>
                    <a:pt x="62229" y="55880"/>
                  </a:lnTo>
                  <a:lnTo>
                    <a:pt x="62229" y="0"/>
                  </a:lnTo>
                  <a:close/>
                </a:path>
              </a:pathLst>
            </a:custGeom>
            <a:solidFill>
              <a:srgbClr val="FFA4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6584950" y="5452110"/>
              <a:ext cx="64769" cy="78740"/>
            </a:xfrm>
            <a:custGeom>
              <a:avLst/>
              <a:gdLst/>
              <a:ahLst/>
              <a:cxnLst/>
              <a:rect l="l" t="t" r="r" b="b"/>
              <a:pathLst>
                <a:path w="64770" h="78739">
                  <a:moveTo>
                    <a:pt x="44450" y="0"/>
                  </a:moveTo>
                  <a:lnTo>
                    <a:pt x="21590" y="0"/>
                  </a:lnTo>
                  <a:lnTo>
                    <a:pt x="21590" y="19049"/>
                  </a:lnTo>
                  <a:lnTo>
                    <a:pt x="0" y="19049"/>
                  </a:lnTo>
                  <a:lnTo>
                    <a:pt x="0" y="59689"/>
                  </a:lnTo>
                  <a:lnTo>
                    <a:pt x="21590" y="59689"/>
                  </a:lnTo>
                  <a:lnTo>
                    <a:pt x="21590" y="78739"/>
                  </a:lnTo>
                  <a:lnTo>
                    <a:pt x="44450" y="78739"/>
                  </a:lnTo>
                  <a:lnTo>
                    <a:pt x="44450" y="59689"/>
                  </a:lnTo>
                  <a:lnTo>
                    <a:pt x="64770" y="59689"/>
                  </a:lnTo>
                  <a:lnTo>
                    <a:pt x="64770" y="19049"/>
                  </a:lnTo>
                  <a:lnTo>
                    <a:pt x="44450" y="19049"/>
                  </a:lnTo>
                  <a:lnTo>
                    <a:pt x="4445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6609079" y="5473700"/>
              <a:ext cx="19050" cy="36830"/>
            </a:xfrm>
            <a:custGeom>
              <a:avLst/>
              <a:gdLst/>
              <a:ahLst/>
              <a:cxnLst/>
              <a:rect l="l" t="t" r="r" b="b"/>
              <a:pathLst>
                <a:path w="19050" h="36829">
                  <a:moveTo>
                    <a:pt x="19050" y="0"/>
                  </a:moveTo>
                  <a:lnTo>
                    <a:pt x="0" y="0"/>
                  </a:lnTo>
                  <a:lnTo>
                    <a:pt x="0" y="36830"/>
                  </a:lnTo>
                  <a:lnTo>
                    <a:pt x="19050" y="36830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FF00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6451600" y="5535930"/>
              <a:ext cx="85090" cy="78739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6630670" y="5638800"/>
              <a:ext cx="1497330" cy="287020"/>
            </a:xfrm>
            <a:custGeom>
              <a:avLst/>
              <a:gdLst/>
              <a:ahLst/>
              <a:cxnLst/>
              <a:rect l="l" t="t" r="r" b="b"/>
              <a:pathLst>
                <a:path w="1497329" h="287020">
                  <a:moveTo>
                    <a:pt x="20320" y="81280"/>
                  </a:moveTo>
                  <a:lnTo>
                    <a:pt x="0" y="81280"/>
                  </a:lnTo>
                  <a:lnTo>
                    <a:pt x="0" y="100330"/>
                  </a:lnTo>
                  <a:lnTo>
                    <a:pt x="20320" y="100330"/>
                  </a:lnTo>
                  <a:lnTo>
                    <a:pt x="20320" y="81280"/>
                  </a:lnTo>
                  <a:close/>
                </a:path>
                <a:path w="1497329" h="287020">
                  <a:moveTo>
                    <a:pt x="20320" y="20320"/>
                  </a:moveTo>
                  <a:lnTo>
                    <a:pt x="0" y="20320"/>
                  </a:lnTo>
                  <a:lnTo>
                    <a:pt x="0" y="40640"/>
                  </a:lnTo>
                  <a:lnTo>
                    <a:pt x="20320" y="40640"/>
                  </a:lnTo>
                  <a:lnTo>
                    <a:pt x="20320" y="20320"/>
                  </a:lnTo>
                  <a:close/>
                </a:path>
                <a:path w="1497329" h="287020">
                  <a:moveTo>
                    <a:pt x="39370" y="248920"/>
                  </a:moveTo>
                  <a:lnTo>
                    <a:pt x="21577" y="248920"/>
                  </a:lnTo>
                  <a:lnTo>
                    <a:pt x="21577" y="287020"/>
                  </a:lnTo>
                  <a:lnTo>
                    <a:pt x="39370" y="287020"/>
                  </a:lnTo>
                  <a:lnTo>
                    <a:pt x="39370" y="248920"/>
                  </a:lnTo>
                  <a:close/>
                </a:path>
                <a:path w="1497329" h="287020">
                  <a:moveTo>
                    <a:pt x="39370" y="40640"/>
                  </a:moveTo>
                  <a:lnTo>
                    <a:pt x="20320" y="40640"/>
                  </a:lnTo>
                  <a:lnTo>
                    <a:pt x="20320" y="81280"/>
                  </a:lnTo>
                  <a:lnTo>
                    <a:pt x="39370" y="81280"/>
                  </a:lnTo>
                  <a:lnTo>
                    <a:pt x="39370" y="40640"/>
                  </a:lnTo>
                  <a:close/>
                </a:path>
                <a:path w="1497329" h="287020">
                  <a:moveTo>
                    <a:pt x="1230630" y="100330"/>
                  </a:moveTo>
                  <a:lnTo>
                    <a:pt x="1121410" y="100330"/>
                  </a:lnTo>
                  <a:lnTo>
                    <a:pt x="1121410" y="120650"/>
                  </a:lnTo>
                  <a:lnTo>
                    <a:pt x="1230630" y="120650"/>
                  </a:lnTo>
                  <a:lnTo>
                    <a:pt x="1230630" y="100330"/>
                  </a:lnTo>
                  <a:close/>
                </a:path>
                <a:path w="1497329" h="287020">
                  <a:moveTo>
                    <a:pt x="1320800" y="81280"/>
                  </a:moveTo>
                  <a:lnTo>
                    <a:pt x="1230630" y="81280"/>
                  </a:lnTo>
                  <a:lnTo>
                    <a:pt x="1230630" y="100330"/>
                  </a:lnTo>
                  <a:lnTo>
                    <a:pt x="1320800" y="100330"/>
                  </a:lnTo>
                  <a:lnTo>
                    <a:pt x="1320800" y="81280"/>
                  </a:lnTo>
                  <a:close/>
                </a:path>
                <a:path w="1497329" h="287020">
                  <a:moveTo>
                    <a:pt x="1365250" y="60960"/>
                  </a:moveTo>
                  <a:lnTo>
                    <a:pt x="1320800" y="60960"/>
                  </a:lnTo>
                  <a:lnTo>
                    <a:pt x="1320800" y="81280"/>
                  </a:lnTo>
                  <a:lnTo>
                    <a:pt x="1365250" y="81280"/>
                  </a:lnTo>
                  <a:lnTo>
                    <a:pt x="1365250" y="60960"/>
                  </a:lnTo>
                  <a:close/>
                </a:path>
                <a:path w="1497329" h="287020">
                  <a:moveTo>
                    <a:pt x="1431290" y="39370"/>
                  </a:moveTo>
                  <a:lnTo>
                    <a:pt x="1365250" y="39370"/>
                  </a:lnTo>
                  <a:lnTo>
                    <a:pt x="1365250" y="60960"/>
                  </a:lnTo>
                  <a:lnTo>
                    <a:pt x="1431290" y="60960"/>
                  </a:lnTo>
                  <a:lnTo>
                    <a:pt x="1431290" y="39370"/>
                  </a:lnTo>
                  <a:close/>
                </a:path>
                <a:path w="1497329" h="287020">
                  <a:moveTo>
                    <a:pt x="1474470" y="19050"/>
                  </a:moveTo>
                  <a:lnTo>
                    <a:pt x="1431290" y="19050"/>
                  </a:lnTo>
                  <a:lnTo>
                    <a:pt x="1431290" y="39370"/>
                  </a:lnTo>
                  <a:lnTo>
                    <a:pt x="1474470" y="39370"/>
                  </a:lnTo>
                  <a:lnTo>
                    <a:pt x="1474470" y="19050"/>
                  </a:lnTo>
                  <a:close/>
                </a:path>
                <a:path w="1497329" h="287020">
                  <a:moveTo>
                    <a:pt x="1497330" y="0"/>
                  </a:moveTo>
                  <a:lnTo>
                    <a:pt x="1474470" y="0"/>
                  </a:lnTo>
                  <a:lnTo>
                    <a:pt x="1474470" y="19050"/>
                  </a:lnTo>
                  <a:lnTo>
                    <a:pt x="1497330" y="19050"/>
                  </a:lnTo>
                  <a:lnTo>
                    <a:pt x="149733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5928360" y="3270250"/>
              <a:ext cx="129539" cy="13970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5025389" y="4197350"/>
              <a:ext cx="768350" cy="330200"/>
            </a:xfrm>
            <a:custGeom>
              <a:avLst/>
              <a:gdLst/>
              <a:ahLst/>
              <a:cxnLst/>
              <a:rect l="l" t="t" r="r" b="b"/>
              <a:pathLst>
                <a:path w="768350" h="330200">
                  <a:moveTo>
                    <a:pt x="768350" y="0"/>
                  </a:moveTo>
                  <a:lnTo>
                    <a:pt x="717550" y="0"/>
                  </a:lnTo>
                  <a:lnTo>
                    <a:pt x="713739" y="6350"/>
                  </a:lnTo>
                  <a:lnTo>
                    <a:pt x="702310" y="6350"/>
                  </a:lnTo>
                  <a:lnTo>
                    <a:pt x="695960" y="10160"/>
                  </a:lnTo>
                  <a:lnTo>
                    <a:pt x="689610" y="10160"/>
                  </a:lnTo>
                  <a:lnTo>
                    <a:pt x="684530" y="17780"/>
                  </a:lnTo>
                  <a:lnTo>
                    <a:pt x="673100" y="17780"/>
                  </a:lnTo>
                  <a:lnTo>
                    <a:pt x="673100" y="24130"/>
                  </a:lnTo>
                  <a:lnTo>
                    <a:pt x="666750" y="24130"/>
                  </a:lnTo>
                  <a:lnTo>
                    <a:pt x="661670" y="29210"/>
                  </a:lnTo>
                  <a:lnTo>
                    <a:pt x="651510" y="29210"/>
                  </a:lnTo>
                  <a:lnTo>
                    <a:pt x="651510" y="43180"/>
                  </a:lnTo>
                  <a:lnTo>
                    <a:pt x="638810" y="43180"/>
                  </a:lnTo>
                  <a:lnTo>
                    <a:pt x="633730" y="46989"/>
                  </a:lnTo>
                  <a:lnTo>
                    <a:pt x="618489" y="46989"/>
                  </a:lnTo>
                  <a:lnTo>
                    <a:pt x="609600" y="53339"/>
                  </a:lnTo>
                  <a:lnTo>
                    <a:pt x="600710" y="53339"/>
                  </a:lnTo>
                  <a:lnTo>
                    <a:pt x="594360" y="59689"/>
                  </a:lnTo>
                  <a:lnTo>
                    <a:pt x="567689" y="59689"/>
                  </a:lnTo>
                  <a:lnTo>
                    <a:pt x="567689" y="78739"/>
                  </a:lnTo>
                  <a:lnTo>
                    <a:pt x="558800" y="83819"/>
                  </a:lnTo>
                  <a:lnTo>
                    <a:pt x="553720" y="83819"/>
                  </a:lnTo>
                  <a:lnTo>
                    <a:pt x="553720" y="91439"/>
                  </a:lnTo>
                  <a:lnTo>
                    <a:pt x="549910" y="91439"/>
                  </a:lnTo>
                  <a:lnTo>
                    <a:pt x="543560" y="96519"/>
                  </a:lnTo>
                  <a:lnTo>
                    <a:pt x="538480" y="96519"/>
                  </a:lnTo>
                  <a:lnTo>
                    <a:pt x="532130" y="104139"/>
                  </a:lnTo>
                  <a:lnTo>
                    <a:pt x="520700" y="104139"/>
                  </a:lnTo>
                  <a:lnTo>
                    <a:pt x="514350" y="109219"/>
                  </a:lnTo>
                  <a:lnTo>
                    <a:pt x="499110" y="109219"/>
                  </a:lnTo>
                  <a:lnTo>
                    <a:pt x="492760" y="116839"/>
                  </a:lnTo>
                  <a:lnTo>
                    <a:pt x="463550" y="116839"/>
                  </a:lnTo>
                  <a:lnTo>
                    <a:pt x="459739" y="120650"/>
                  </a:lnTo>
                  <a:lnTo>
                    <a:pt x="454660" y="120650"/>
                  </a:lnTo>
                  <a:lnTo>
                    <a:pt x="454660" y="127000"/>
                  </a:lnTo>
                  <a:lnTo>
                    <a:pt x="445770" y="127000"/>
                  </a:lnTo>
                  <a:lnTo>
                    <a:pt x="441960" y="133350"/>
                  </a:lnTo>
                  <a:lnTo>
                    <a:pt x="425450" y="133350"/>
                  </a:lnTo>
                  <a:lnTo>
                    <a:pt x="425450" y="139700"/>
                  </a:lnTo>
                  <a:lnTo>
                    <a:pt x="412750" y="139700"/>
                  </a:lnTo>
                  <a:lnTo>
                    <a:pt x="407670" y="144780"/>
                  </a:lnTo>
                  <a:lnTo>
                    <a:pt x="378460" y="144780"/>
                  </a:lnTo>
                  <a:lnTo>
                    <a:pt x="372110" y="152400"/>
                  </a:lnTo>
                  <a:lnTo>
                    <a:pt x="360680" y="152400"/>
                  </a:lnTo>
                  <a:lnTo>
                    <a:pt x="360680" y="157480"/>
                  </a:lnTo>
                  <a:lnTo>
                    <a:pt x="355600" y="165100"/>
                  </a:lnTo>
                  <a:lnTo>
                    <a:pt x="337820" y="165100"/>
                  </a:lnTo>
                  <a:lnTo>
                    <a:pt x="332739" y="170180"/>
                  </a:lnTo>
                  <a:lnTo>
                    <a:pt x="322580" y="170180"/>
                  </a:lnTo>
                  <a:lnTo>
                    <a:pt x="322580" y="189230"/>
                  </a:lnTo>
                  <a:lnTo>
                    <a:pt x="309880" y="189230"/>
                  </a:lnTo>
                  <a:lnTo>
                    <a:pt x="309880" y="195580"/>
                  </a:lnTo>
                  <a:lnTo>
                    <a:pt x="304800" y="195580"/>
                  </a:lnTo>
                  <a:lnTo>
                    <a:pt x="304800" y="201930"/>
                  </a:lnTo>
                  <a:lnTo>
                    <a:pt x="293370" y="201930"/>
                  </a:lnTo>
                  <a:lnTo>
                    <a:pt x="287020" y="207010"/>
                  </a:lnTo>
                  <a:lnTo>
                    <a:pt x="280670" y="207010"/>
                  </a:lnTo>
                  <a:lnTo>
                    <a:pt x="276860" y="203200"/>
                  </a:lnTo>
                  <a:lnTo>
                    <a:pt x="236220" y="203200"/>
                  </a:lnTo>
                  <a:lnTo>
                    <a:pt x="229870" y="207010"/>
                  </a:lnTo>
                  <a:lnTo>
                    <a:pt x="220980" y="207010"/>
                  </a:lnTo>
                  <a:lnTo>
                    <a:pt x="214630" y="214630"/>
                  </a:lnTo>
                  <a:lnTo>
                    <a:pt x="203200" y="214630"/>
                  </a:lnTo>
                  <a:lnTo>
                    <a:pt x="196850" y="219710"/>
                  </a:lnTo>
                  <a:lnTo>
                    <a:pt x="185420" y="219710"/>
                  </a:lnTo>
                  <a:lnTo>
                    <a:pt x="179070" y="226060"/>
                  </a:lnTo>
                  <a:lnTo>
                    <a:pt x="168910" y="226060"/>
                  </a:lnTo>
                  <a:lnTo>
                    <a:pt x="163830" y="229869"/>
                  </a:lnTo>
                  <a:lnTo>
                    <a:pt x="151130" y="229869"/>
                  </a:lnTo>
                  <a:lnTo>
                    <a:pt x="146050" y="238760"/>
                  </a:lnTo>
                  <a:lnTo>
                    <a:pt x="134620" y="238760"/>
                  </a:lnTo>
                  <a:lnTo>
                    <a:pt x="129539" y="242569"/>
                  </a:lnTo>
                  <a:lnTo>
                    <a:pt x="124460" y="250189"/>
                  </a:lnTo>
                  <a:lnTo>
                    <a:pt x="90170" y="250189"/>
                  </a:lnTo>
                  <a:lnTo>
                    <a:pt x="83820" y="245110"/>
                  </a:lnTo>
                  <a:lnTo>
                    <a:pt x="55880" y="245110"/>
                  </a:lnTo>
                  <a:lnTo>
                    <a:pt x="55880" y="240030"/>
                  </a:lnTo>
                  <a:lnTo>
                    <a:pt x="5080" y="240030"/>
                  </a:lnTo>
                  <a:lnTo>
                    <a:pt x="5080" y="261619"/>
                  </a:lnTo>
                  <a:lnTo>
                    <a:pt x="0" y="261619"/>
                  </a:lnTo>
                  <a:lnTo>
                    <a:pt x="0" y="311150"/>
                  </a:lnTo>
                  <a:lnTo>
                    <a:pt x="2539" y="317500"/>
                  </a:lnTo>
                  <a:lnTo>
                    <a:pt x="2539" y="328930"/>
                  </a:lnTo>
                  <a:lnTo>
                    <a:pt x="20320" y="328930"/>
                  </a:lnTo>
                  <a:lnTo>
                    <a:pt x="26670" y="330200"/>
                  </a:lnTo>
                  <a:lnTo>
                    <a:pt x="7620" y="325119"/>
                  </a:lnTo>
                  <a:lnTo>
                    <a:pt x="12700" y="317500"/>
                  </a:lnTo>
                  <a:lnTo>
                    <a:pt x="24130" y="317500"/>
                  </a:lnTo>
                  <a:lnTo>
                    <a:pt x="24130" y="323850"/>
                  </a:lnTo>
                  <a:lnTo>
                    <a:pt x="63500" y="323850"/>
                  </a:lnTo>
                  <a:lnTo>
                    <a:pt x="63500" y="328930"/>
                  </a:lnTo>
                  <a:lnTo>
                    <a:pt x="114300" y="328930"/>
                  </a:lnTo>
                  <a:lnTo>
                    <a:pt x="120650" y="325119"/>
                  </a:lnTo>
                  <a:lnTo>
                    <a:pt x="120650" y="306069"/>
                  </a:lnTo>
                  <a:lnTo>
                    <a:pt x="132080" y="306069"/>
                  </a:lnTo>
                  <a:lnTo>
                    <a:pt x="137160" y="299719"/>
                  </a:lnTo>
                  <a:lnTo>
                    <a:pt x="149860" y="299719"/>
                  </a:lnTo>
                  <a:lnTo>
                    <a:pt x="153670" y="304800"/>
                  </a:lnTo>
                  <a:lnTo>
                    <a:pt x="165100" y="304800"/>
                  </a:lnTo>
                  <a:lnTo>
                    <a:pt x="170180" y="299719"/>
                  </a:lnTo>
                  <a:lnTo>
                    <a:pt x="170180" y="295910"/>
                  </a:lnTo>
                  <a:lnTo>
                    <a:pt x="177800" y="289560"/>
                  </a:lnTo>
                  <a:lnTo>
                    <a:pt x="182880" y="289560"/>
                  </a:lnTo>
                  <a:lnTo>
                    <a:pt x="187960" y="283210"/>
                  </a:lnTo>
                  <a:lnTo>
                    <a:pt x="199389" y="283210"/>
                  </a:lnTo>
                  <a:lnTo>
                    <a:pt x="204470" y="276860"/>
                  </a:lnTo>
                  <a:lnTo>
                    <a:pt x="215900" y="276860"/>
                  </a:lnTo>
                  <a:lnTo>
                    <a:pt x="220980" y="270510"/>
                  </a:lnTo>
                  <a:lnTo>
                    <a:pt x="238760" y="270510"/>
                  </a:lnTo>
                  <a:lnTo>
                    <a:pt x="238760" y="265430"/>
                  </a:lnTo>
                  <a:lnTo>
                    <a:pt x="245110" y="257810"/>
                  </a:lnTo>
                  <a:lnTo>
                    <a:pt x="273050" y="257810"/>
                  </a:lnTo>
                  <a:lnTo>
                    <a:pt x="273050" y="261619"/>
                  </a:lnTo>
                  <a:lnTo>
                    <a:pt x="289560" y="261619"/>
                  </a:lnTo>
                  <a:lnTo>
                    <a:pt x="295910" y="257810"/>
                  </a:lnTo>
                  <a:lnTo>
                    <a:pt x="306070" y="257810"/>
                  </a:lnTo>
                  <a:lnTo>
                    <a:pt x="312420" y="252730"/>
                  </a:lnTo>
                  <a:lnTo>
                    <a:pt x="322580" y="252730"/>
                  </a:lnTo>
                  <a:lnTo>
                    <a:pt x="328930" y="245110"/>
                  </a:lnTo>
                  <a:lnTo>
                    <a:pt x="346710" y="245110"/>
                  </a:lnTo>
                  <a:lnTo>
                    <a:pt x="351789" y="240030"/>
                  </a:lnTo>
                  <a:lnTo>
                    <a:pt x="361950" y="240030"/>
                  </a:lnTo>
                  <a:lnTo>
                    <a:pt x="368300" y="231139"/>
                  </a:lnTo>
                  <a:lnTo>
                    <a:pt x="374650" y="231139"/>
                  </a:lnTo>
                  <a:lnTo>
                    <a:pt x="379730" y="227330"/>
                  </a:lnTo>
                  <a:lnTo>
                    <a:pt x="391160" y="227330"/>
                  </a:lnTo>
                  <a:lnTo>
                    <a:pt x="397510" y="220980"/>
                  </a:lnTo>
                  <a:lnTo>
                    <a:pt x="430530" y="220980"/>
                  </a:lnTo>
                  <a:lnTo>
                    <a:pt x="436880" y="214630"/>
                  </a:lnTo>
                  <a:lnTo>
                    <a:pt x="445770" y="214630"/>
                  </a:lnTo>
                  <a:lnTo>
                    <a:pt x="454660" y="208280"/>
                  </a:lnTo>
                  <a:lnTo>
                    <a:pt x="463550" y="208280"/>
                  </a:lnTo>
                  <a:lnTo>
                    <a:pt x="469900" y="203200"/>
                  </a:lnTo>
                  <a:lnTo>
                    <a:pt x="481330" y="203200"/>
                  </a:lnTo>
                  <a:lnTo>
                    <a:pt x="487680" y="195580"/>
                  </a:lnTo>
                  <a:lnTo>
                    <a:pt x="502920" y="195580"/>
                  </a:lnTo>
                  <a:lnTo>
                    <a:pt x="510539" y="190500"/>
                  </a:lnTo>
                  <a:lnTo>
                    <a:pt x="520700" y="190500"/>
                  </a:lnTo>
                  <a:lnTo>
                    <a:pt x="520700" y="184150"/>
                  </a:lnTo>
                  <a:lnTo>
                    <a:pt x="532130" y="184150"/>
                  </a:lnTo>
                  <a:lnTo>
                    <a:pt x="538480" y="177800"/>
                  </a:lnTo>
                  <a:lnTo>
                    <a:pt x="549910" y="177800"/>
                  </a:lnTo>
                  <a:lnTo>
                    <a:pt x="553720" y="171450"/>
                  </a:lnTo>
                  <a:lnTo>
                    <a:pt x="567689" y="171450"/>
                  </a:lnTo>
                  <a:lnTo>
                    <a:pt x="571500" y="166369"/>
                  </a:lnTo>
                  <a:lnTo>
                    <a:pt x="589280" y="166369"/>
                  </a:lnTo>
                  <a:lnTo>
                    <a:pt x="594360" y="160019"/>
                  </a:lnTo>
                  <a:lnTo>
                    <a:pt x="605789" y="160019"/>
                  </a:lnTo>
                  <a:lnTo>
                    <a:pt x="609600" y="153669"/>
                  </a:lnTo>
                  <a:lnTo>
                    <a:pt x="622300" y="153669"/>
                  </a:lnTo>
                  <a:lnTo>
                    <a:pt x="627380" y="147319"/>
                  </a:lnTo>
                  <a:lnTo>
                    <a:pt x="633730" y="147319"/>
                  </a:lnTo>
                  <a:lnTo>
                    <a:pt x="638810" y="142239"/>
                  </a:lnTo>
                  <a:lnTo>
                    <a:pt x="656589" y="142239"/>
                  </a:lnTo>
                  <a:lnTo>
                    <a:pt x="656589" y="134619"/>
                  </a:lnTo>
                  <a:lnTo>
                    <a:pt x="661670" y="130810"/>
                  </a:lnTo>
                  <a:lnTo>
                    <a:pt x="661670" y="121919"/>
                  </a:lnTo>
                  <a:lnTo>
                    <a:pt x="666750" y="121919"/>
                  </a:lnTo>
                  <a:lnTo>
                    <a:pt x="666750" y="116839"/>
                  </a:lnTo>
                  <a:lnTo>
                    <a:pt x="673100" y="109219"/>
                  </a:lnTo>
                  <a:lnTo>
                    <a:pt x="673100" y="104139"/>
                  </a:lnTo>
                  <a:lnTo>
                    <a:pt x="689610" y="104139"/>
                  </a:lnTo>
                  <a:lnTo>
                    <a:pt x="695960" y="97789"/>
                  </a:lnTo>
                  <a:lnTo>
                    <a:pt x="707389" y="97789"/>
                  </a:lnTo>
                  <a:lnTo>
                    <a:pt x="713739" y="93980"/>
                  </a:lnTo>
                  <a:lnTo>
                    <a:pt x="717550" y="93980"/>
                  </a:lnTo>
                  <a:lnTo>
                    <a:pt x="723900" y="85089"/>
                  </a:lnTo>
                  <a:lnTo>
                    <a:pt x="746760" y="85089"/>
                  </a:lnTo>
                  <a:lnTo>
                    <a:pt x="746760" y="81280"/>
                  </a:lnTo>
                  <a:lnTo>
                    <a:pt x="751839" y="81280"/>
                  </a:lnTo>
                  <a:lnTo>
                    <a:pt x="751839" y="57150"/>
                  </a:lnTo>
                  <a:lnTo>
                    <a:pt x="759460" y="48260"/>
                  </a:lnTo>
                  <a:lnTo>
                    <a:pt x="759460" y="31750"/>
                  </a:lnTo>
                  <a:lnTo>
                    <a:pt x="764539" y="31750"/>
                  </a:lnTo>
                  <a:lnTo>
                    <a:pt x="764539" y="12700"/>
                  </a:lnTo>
                  <a:lnTo>
                    <a:pt x="768350" y="7619"/>
                  </a:lnTo>
                  <a:lnTo>
                    <a:pt x="76835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5025389" y="4197350"/>
              <a:ext cx="770890" cy="332740"/>
            </a:xfrm>
            <a:custGeom>
              <a:avLst/>
              <a:gdLst/>
              <a:ahLst/>
              <a:cxnLst/>
              <a:rect l="l" t="t" r="r" b="b"/>
              <a:pathLst>
                <a:path w="770889" h="332739">
                  <a:moveTo>
                    <a:pt x="26670" y="330200"/>
                  </a:moveTo>
                  <a:lnTo>
                    <a:pt x="7620" y="325119"/>
                  </a:lnTo>
                  <a:lnTo>
                    <a:pt x="12700" y="317500"/>
                  </a:lnTo>
                  <a:lnTo>
                    <a:pt x="19050" y="317500"/>
                  </a:lnTo>
                  <a:lnTo>
                    <a:pt x="24130" y="317500"/>
                  </a:lnTo>
                  <a:lnTo>
                    <a:pt x="24130" y="323850"/>
                  </a:lnTo>
                  <a:lnTo>
                    <a:pt x="29210" y="323850"/>
                  </a:lnTo>
                  <a:lnTo>
                    <a:pt x="36830" y="323850"/>
                  </a:lnTo>
                  <a:lnTo>
                    <a:pt x="63500" y="323850"/>
                  </a:lnTo>
                  <a:lnTo>
                    <a:pt x="63500" y="328930"/>
                  </a:lnTo>
                  <a:lnTo>
                    <a:pt x="114300" y="328930"/>
                  </a:lnTo>
                  <a:lnTo>
                    <a:pt x="120650" y="325119"/>
                  </a:lnTo>
                  <a:lnTo>
                    <a:pt x="120650" y="317500"/>
                  </a:lnTo>
                  <a:lnTo>
                    <a:pt x="120650" y="313689"/>
                  </a:lnTo>
                  <a:lnTo>
                    <a:pt x="120650" y="306069"/>
                  </a:lnTo>
                  <a:lnTo>
                    <a:pt x="125730" y="306069"/>
                  </a:lnTo>
                  <a:lnTo>
                    <a:pt x="132080" y="306069"/>
                  </a:lnTo>
                  <a:lnTo>
                    <a:pt x="137160" y="299719"/>
                  </a:lnTo>
                  <a:lnTo>
                    <a:pt x="143510" y="299719"/>
                  </a:lnTo>
                  <a:lnTo>
                    <a:pt x="149860" y="299719"/>
                  </a:lnTo>
                  <a:lnTo>
                    <a:pt x="153670" y="304800"/>
                  </a:lnTo>
                  <a:lnTo>
                    <a:pt x="158750" y="304800"/>
                  </a:lnTo>
                  <a:lnTo>
                    <a:pt x="165100" y="304800"/>
                  </a:lnTo>
                  <a:lnTo>
                    <a:pt x="170180" y="299719"/>
                  </a:lnTo>
                  <a:lnTo>
                    <a:pt x="170180" y="295910"/>
                  </a:lnTo>
                  <a:lnTo>
                    <a:pt x="177800" y="289560"/>
                  </a:lnTo>
                  <a:lnTo>
                    <a:pt x="182880" y="289560"/>
                  </a:lnTo>
                  <a:lnTo>
                    <a:pt x="187960" y="283210"/>
                  </a:lnTo>
                  <a:lnTo>
                    <a:pt x="194310" y="283210"/>
                  </a:lnTo>
                  <a:lnTo>
                    <a:pt x="199389" y="283210"/>
                  </a:lnTo>
                  <a:lnTo>
                    <a:pt x="204470" y="276860"/>
                  </a:lnTo>
                  <a:lnTo>
                    <a:pt x="210820" y="276860"/>
                  </a:lnTo>
                  <a:lnTo>
                    <a:pt x="215900" y="276860"/>
                  </a:lnTo>
                  <a:lnTo>
                    <a:pt x="220980" y="270510"/>
                  </a:lnTo>
                  <a:lnTo>
                    <a:pt x="228600" y="270510"/>
                  </a:lnTo>
                  <a:lnTo>
                    <a:pt x="233680" y="270510"/>
                  </a:lnTo>
                  <a:lnTo>
                    <a:pt x="238760" y="270510"/>
                  </a:lnTo>
                  <a:lnTo>
                    <a:pt x="238760" y="265430"/>
                  </a:lnTo>
                  <a:lnTo>
                    <a:pt x="245110" y="257810"/>
                  </a:lnTo>
                  <a:lnTo>
                    <a:pt x="248920" y="257810"/>
                  </a:lnTo>
                  <a:lnTo>
                    <a:pt x="255270" y="257810"/>
                  </a:lnTo>
                  <a:lnTo>
                    <a:pt x="262889" y="257810"/>
                  </a:lnTo>
                  <a:lnTo>
                    <a:pt x="266700" y="257810"/>
                  </a:lnTo>
                  <a:lnTo>
                    <a:pt x="273050" y="257810"/>
                  </a:lnTo>
                  <a:lnTo>
                    <a:pt x="273050" y="261619"/>
                  </a:lnTo>
                  <a:lnTo>
                    <a:pt x="278130" y="261619"/>
                  </a:lnTo>
                  <a:lnTo>
                    <a:pt x="284480" y="261619"/>
                  </a:lnTo>
                  <a:lnTo>
                    <a:pt x="289560" y="261619"/>
                  </a:lnTo>
                  <a:lnTo>
                    <a:pt x="295910" y="257810"/>
                  </a:lnTo>
                  <a:lnTo>
                    <a:pt x="299720" y="257810"/>
                  </a:lnTo>
                  <a:lnTo>
                    <a:pt x="306070" y="257810"/>
                  </a:lnTo>
                  <a:lnTo>
                    <a:pt x="312420" y="252730"/>
                  </a:lnTo>
                  <a:lnTo>
                    <a:pt x="317500" y="252730"/>
                  </a:lnTo>
                  <a:lnTo>
                    <a:pt x="322580" y="252730"/>
                  </a:lnTo>
                  <a:lnTo>
                    <a:pt x="328930" y="245110"/>
                  </a:lnTo>
                  <a:lnTo>
                    <a:pt x="334010" y="245110"/>
                  </a:lnTo>
                  <a:lnTo>
                    <a:pt x="341630" y="245110"/>
                  </a:lnTo>
                  <a:lnTo>
                    <a:pt x="346710" y="245110"/>
                  </a:lnTo>
                  <a:lnTo>
                    <a:pt x="351789" y="240030"/>
                  </a:lnTo>
                  <a:lnTo>
                    <a:pt x="356870" y="240030"/>
                  </a:lnTo>
                  <a:lnTo>
                    <a:pt x="361950" y="240030"/>
                  </a:lnTo>
                  <a:lnTo>
                    <a:pt x="368300" y="231139"/>
                  </a:lnTo>
                  <a:lnTo>
                    <a:pt x="374650" y="231139"/>
                  </a:lnTo>
                  <a:lnTo>
                    <a:pt x="379730" y="227330"/>
                  </a:lnTo>
                  <a:lnTo>
                    <a:pt x="384810" y="227330"/>
                  </a:lnTo>
                  <a:lnTo>
                    <a:pt x="391160" y="227330"/>
                  </a:lnTo>
                  <a:lnTo>
                    <a:pt x="397510" y="220980"/>
                  </a:lnTo>
                  <a:lnTo>
                    <a:pt x="403860" y="220980"/>
                  </a:lnTo>
                  <a:lnTo>
                    <a:pt x="430530" y="220980"/>
                  </a:lnTo>
                  <a:lnTo>
                    <a:pt x="436880" y="214630"/>
                  </a:lnTo>
                  <a:lnTo>
                    <a:pt x="441960" y="214630"/>
                  </a:lnTo>
                  <a:lnTo>
                    <a:pt x="445770" y="214630"/>
                  </a:lnTo>
                  <a:lnTo>
                    <a:pt x="454660" y="208280"/>
                  </a:lnTo>
                  <a:lnTo>
                    <a:pt x="459739" y="208280"/>
                  </a:lnTo>
                  <a:lnTo>
                    <a:pt x="463550" y="208280"/>
                  </a:lnTo>
                  <a:lnTo>
                    <a:pt x="469900" y="203200"/>
                  </a:lnTo>
                  <a:lnTo>
                    <a:pt x="474980" y="203200"/>
                  </a:lnTo>
                  <a:lnTo>
                    <a:pt x="481330" y="203200"/>
                  </a:lnTo>
                  <a:lnTo>
                    <a:pt x="487680" y="195580"/>
                  </a:lnTo>
                  <a:lnTo>
                    <a:pt x="492760" y="195580"/>
                  </a:lnTo>
                  <a:lnTo>
                    <a:pt x="499110" y="195580"/>
                  </a:lnTo>
                  <a:lnTo>
                    <a:pt x="502920" y="195580"/>
                  </a:lnTo>
                  <a:lnTo>
                    <a:pt x="510539" y="190500"/>
                  </a:lnTo>
                  <a:lnTo>
                    <a:pt x="514350" y="190500"/>
                  </a:lnTo>
                  <a:lnTo>
                    <a:pt x="520700" y="190500"/>
                  </a:lnTo>
                  <a:lnTo>
                    <a:pt x="520700" y="184150"/>
                  </a:lnTo>
                  <a:lnTo>
                    <a:pt x="525780" y="184150"/>
                  </a:lnTo>
                  <a:lnTo>
                    <a:pt x="532130" y="184150"/>
                  </a:lnTo>
                  <a:lnTo>
                    <a:pt x="538480" y="177800"/>
                  </a:lnTo>
                  <a:lnTo>
                    <a:pt x="543560" y="177800"/>
                  </a:lnTo>
                  <a:lnTo>
                    <a:pt x="549910" y="177800"/>
                  </a:lnTo>
                  <a:lnTo>
                    <a:pt x="553720" y="171450"/>
                  </a:lnTo>
                  <a:lnTo>
                    <a:pt x="558800" y="171450"/>
                  </a:lnTo>
                  <a:lnTo>
                    <a:pt x="567689" y="171450"/>
                  </a:lnTo>
                  <a:lnTo>
                    <a:pt x="571500" y="166369"/>
                  </a:lnTo>
                  <a:lnTo>
                    <a:pt x="577850" y="166369"/>
                  </a:lnTo>
                  <a:lnTo>
                    <a:pt x="582930" y="166369"/>
                  </a:lnTo>
                  <a:lnTo>
                    <a:pt x="589280" y="166369"/>
                  </a:lnTo>
                  <a:lnTo>
                    <a:pt x="594360" y="160019"/>
                  </a:lnTo>
                  <a:lnTo>
                    <a:pt x="600710" y="160019"/>
                  </a:lnTo>
                  <a:lnTo>
                    <a:pt x="605789" y="160019"/>
                  </a:lnTo>
                  <a:lnTo>
                    <a:pt x="609600" y="153669"/>
                  </a:lnTo>
                  <a:lnTo>
                    <a:pt x="618489" y="153669"/>
                  </a:lnTo>
                  <a:lnTo>
                    <a:pt x="622300" y="153669"/>
                  </a:lnTo>
                  <a:lnTo>
                    <a:pt x="627380" y="147319"/>
                  </a:lnTo>
                  <a:lnTo>
                    <a:pt x="633730" y="147319"/>
                  </a:lnTo>
                  <a:lnTo>
                    <a:pt x="638810" y="142239"/>
                  </a:lnTo>
                  <a:lnTo>
                    <a:pt x="646430" y="142239"/>
                  </a:lnTo>
                  <a:lnTo>
                    <a:pt x="651510" y="142239"/>
                  </a:lnTo>
                  <a:lnTo>
                    <a:pt x="656589" y="142239"/>
                  </a:lnTo>
                  <a:lnTo>
                    <a:pt x="656589" y="134619"/>
                  </a:lnTo>
                  <a:lnTo>
                    <a:pt x="661670" y="130810"/>
                  </a:lnTo>
                  <a:lnTo>
                    <a:pt x="661670" y="121919"/>
                  </a:lnTo>
                  <a:lnTo>
                    <a:pt x="666750" y="121919"/>
                  </a:lnTo>
                  <a:lnTo>
                    <a:pt x="666750" y="116839"/>
                  </a:lnTo>
                  <a:lnTo>
                    <a:pt x="673100" y="109219"/>
                  </a:lnTo>
                  <a:lnTo>
                    <a:pt x="673100" y="104139"/>
                  </a:lnTo>
                  <a:lnTo>
                    <a:pt x="679450" y="104139"/>
                  </a:lnTo>
                  <a:lnTo>
                    <a:pt x="684530" y="104139"/>
                  </a:lnTo>
                  <a:lnTo>
                    <a:pt x="689610" y="104139"/>
                  </a:lnTo>
                  <a:lnTo>
                    <a:pt x="695960" y="97789"/>
                  </a:lnTo>
                  <a:lnTo>
                    <a:pt x="702310" y="97789"/>
                  </a:lnTo>
                  <a:lnTo>
                    <a:pt x="707389" y="97789"/>
                  </a:lnTo>
                  <a:lnTo>
                    <a:pt x="713739" y="93980"/>
                  </a:lnTo>
                  <a:lnTo>
                    <a:pt x="717550" y="93980"/>
                  </a:lnTo>
                  <a:lnTo>
                    <a:pt x="723900" y="85089"/>
                  </a:lnTo>
                  <a:lnTo>
                    <a:pt x="730250" y="85089"/>
                  </a:lnTo>
                  <a:lnTo>
                    <a:pt x="735330" y="85089"/>
                  </a:lnTo>
                  <a:lnTo>
                    <a:pt x="741680" y="85089"/>
                  </a:lnTo>
                  <a:lnTo>
                    <a:pt x="746760" y="85089"/>
                  </a:lnTo>
                  <a:lnTo>
                    <a:pt x="746760" y="81280"/>
                  </a:lnTo>
                  <a:lnTo>
                    <a:pt x="751839" y="81280"/>
                  </a:lnTo>
                  <a:lnTo>
                    <a:pt x="751839" y="74930"/>
                  </a:lnTo>
                  <a:lnTo>
                    <a:pt x="751839" y="69850"/>
                  </a:lnTo>
                  <a:lnTo>
                    <a:pt x="751839" y="62230"/>
                  </a:lnTo>
                  <a:lnTo>
                    <a:pt x="751839" y="57150"/>
                  </a:lnTo>
                  <a:lnTo>
                    <a:pt x="759460" y="48260"/>
                  </a:lnTo>
                  <a:lnTo>
                    <a:pt x="759460" y="44450"/>
                  </a:lnTo>
                  <a:lnTo>
                    <a:pt x="759460" y="36830"/>
                  </a:lnTo>
                  <a:lnTo>
                    <a:pt x="759460" y="31750"/>
                  </a:lnTo>
                  <a:lnTo>
                    <a:pt x="764539" y="31750"/>
                  </a:lnTo>
                  <a:lnTo>
                    <a:pt x="764539" y="25400"/>
                  </a:lnTo>
                  <a:lnTo>
                    <a:pt x="764539" y="19050"/>
                  </a:lnTo>
                  <a:lnTo>
                    <a:pt x="764539" y="12700"/>
                  </a:lnTo>
                  <a:lnTo>
                    <a:pt x="768350" y="7619"/>
                  </a:lnTo>
                  <a:lnTo>
                    <a:pt x="768350" y="0"/>
                  </a:lnTo>
                  <a:lnTo>
                    <a:pt x="764539" y="0"/>
                  </a:lnTo>
                  <a:lnTo>
                    <a:pt x="759460" y="0"/>
                  </a:lnTo>
                  <a:lnTo>
                    <a:pt x="717550" y="0"/>
                  </a:lnTo>
                  <a:lnTo>
                    <a:pt x="713739" y="6350"/>
                  </a:lnTo>
                  <a:lnTo>
                    <a:pt x="707389" y="6350"/>
                  </a:lnTo>
                  <a:lnTo>
                    <a:pt x="702310" y="6350"/>
                  </a:lnTo>
                  <a:lnTo>
                    <a:pt x="695960" y="10160"/>
                  </a:lnTo>
                  <a:lnTo>
                    <a:pt x="689610" y="10160"/>
                  </a:lnTo>
                  <a:lnTo>
                    <a:pt x="684530" y="17780"/>
                  </a:lnTo>
                  <a:lnTo>
                    <a:pt x="679450" y="17780"/>
                  </a:lnTo>
                  <a:lnTo>
                    <a:pt x="673100" y="17780"/>
                  </a:lnTo>
                  <a:lnTo>
                    <a:pt x="673100" y="24130"/>
                  </a:lnTo>
                  <a:lnTo>
                    <a:pt x="666750" y="24130"/>
                  </a:lnTo>
                  <a:lnTo>
                    <a:pt x="661670" y="29210"/>
                  </a:lnTo>
                  <a:lnTo>
                    <a:pt x="656589" y="29210"/>
                  </a:lnTo>
                  <a:lnTo>
                    <a:pt x="651510" y="29210"/>
                  </a:lnTo>
                  <a:lnTo>
                    <a:pt x="651510" y="34289"/>
                  </a:lnTo>
                  <a:lnTo>
                    <a:pt x="651510" y="43180"/>
                  </a:lnTo>
                  <a:lnTo>
                    <a:pt x="646430" y="43180"/>
                  </a:lnTo>
                  <a:lnTo>
                    <a:pt x="638810" y="43180"/>
                  </a:lnTo>
                  <a:lnTo>
                    <a:pt x="633730" y="46989"/>
                  </a:lnTo>
                  <a:lnTo>
                    <a:pt x="627380" y="46989"/>
                  </a:lnTo>
                  <a:lnTo>
                    <a:pt x="622300" y="46989"/>
                  </a:lnTo>
                  <a:lnTo>
                    <a:pt x="618489" y="46989"/>
                  </a:lnTo>
                  <a:lnTo>
                    <a:pt x="609600" y="53339"/>
                  </a:lnTo>
                  <a:lnTo>
                    <a:pt x="605789" y="53339"/>
                  </a:lnTo>
                  <a:lnTo>
                    <a:pt x="600710" y="53339"/>
                  </a:lnTo>
                  <a:lnTo>
                    <a:pt x="594360" y="59689"/>
                  </a:lnTo>
                  <a:lnTo>
                    <a:pt x="567689" y="59689"/>
                  </a:lnTo>
                  <a:lnTo>
                    <a:pt x="567689" y="66039"/>
                  </a:lnTo>
                  <a:lnTo>
                    <a:pt x="567689" y="71119"/>
                  </a:lnTo>
                  <a:lnTo>
                    <a:pt x="567689" y="78739"/>
                  </a:lnTo>
                  <a:lnTo>
                    <a:pt x="558800" y="83819"/>
                  </a:lnTo>
                  <a:lnTo>
                    <a:pt x="553720" y="83819"/>
                  </a:lnTo>
                  <a:lnTo>
                    <a:pt x="553720" y="91439"/>
                  </a:lnTo>
                  <a:lnTo>
                    <a:pt x="549910" y="91439"/>
                  </a:lnTo>
                  <a:lnTo>
                    <a:pt x="543560" y="96519"/>
                  </a:lnTo>
                  <a:lnTo>
                    <a:pt x="538480" y="96519"/>
                  </a:lnTo>
                  <a:lnTo>
                    <a:pt x="532130" y="104139"/>
                  </a:lnTo>
                  <a:lnTo>
                    <a:pt x="525780" y="104139"/>
                  </a:lnTo>
                  <a:lnTo>
                    <a:pt x="520700" y="104139"/>
                  </a:lnTo>
                  <a:lnTo>
                    <a:pt x="514350" y="109219"/>
                  </a:lnTo>
                  <a:lnTo>
                    <a:pt x="510539" y="109219"/>
                  </a:lnTo>
                  <a:lnTo>
                    <a:pt x="502920" y="109219"/>
                  </a:lnTo>
                  <a:lnTo>
                    <a:pt x="499110" y="109219"/>
                  </a:lnTo>
                  <a:lnTo>
                    <a:pt x="492760" y="116839"/>
                  </a:lnTo>
                  <a:lnTo>
                    <a:pt x="463550" y="116839"/>
                  </a:lnTo>
                  <a:lnTo>
                    <a:pt x="459739" y="120650"/>
                  </a:lnTo>
                  <a:lnTo>
                    <a:pt x="454660" y="120650"/>
                  </a:lnTo>
                  <a:lnTo>
                    <a:pt x="454660" y="127000"/>
                  </a:lnTo>
                  <a:lnTo>
                    <a:pt x="445770" y="127000"/>
                  </a:lnTo>
                  <a:lnTo>
                    <a:pt x="441960" y="133350"/>
                  </a:lnTo>
                  <a:lnTo>
                    <a:pt x="436880" y="133350"/>
                  </a:lnTo>
                  <a:lnTo>
                    <a:pt x="430530" y="133350"/>
                  </a:lnTo>
                  <a:lnTo>
                    <a:pt x="425450" y="133350"/>
                  </a:lnTo>
                  <a:lnTo>
                    <a:pt x="425450" y="139700"/>
                  </a:lnTo>
                  <a:lnTo>
                    <a:pt x="419100" y="139700"/>
                  </a:lnTo>
                  <a:lnTo>
                    <a:pt x="412750" y="139700"/>
                  </a:lnTo>
                  <a:lnTo>
                    <a:pt x="407670" y="144780"/>
                  </a:lnTo>
                  <a:lnTo>
                    <a:pt x="403860" y="144780"/>
                  </a:lnTo>
                  <a:lnTo>
                    <a:pt x="397510" y="144780"/>
                  </a:lnTo>
                  <a:lnTo>
                    <a:pt x="384810" y="144780"/>
                  </a:lnTo>
                  <a:lnTo>
                    <a:pt x="378460" y="144780"/>
                  </a:lnTo>
                  <a:lnTo>
                    <a:pt x="372110" y="152400"/>
                  </a:lnTo>
                  <a:lnTo>
                    <a:pt x="367030" y="152400"/>
                  </a:lnTo>
                  <a:lnTo>
                    <a:pt x="360680" y="152400"/>
                  </a:lnTo>
                  <a:lnTo>
                    <a:pt x="360680" y="157480"/>
                  </a:lnTo>
                  <a:lnTo>
                    <a:pt x="355600" y="165100"/>
                  </a:lnTo>
                  <a:lnTo>
                    <a:pt x="351789" y="165100"/>
                  </a:lnTo>
                  <a:lnTo>
                    <a:pt x="342900" y="165100"/>
                  </a:lnTo>
                  <a:lnTo>
                    <a:pt x="337820" y="165100"/>
                  </a:lnTo>
                  <a:lnTo>
                    <a:pt x="332739" y="170180"/>
                  </a:lnTo>
                  <a:lnTo>
                    <a:pt x="327660" y="170180"/>
                  </a:lnTo>
                  <a:lnTo>
                    <a:pt x="322580" y="170180"/>
                  </a:lnTo>
                  <a:lnTo>
                    <a:pt x="322580" y="177800"/>
                  </a:lnTo>
                  <a:lnTo>
                    <a:pt x="322580" y="182880"/>
                  </a:lnTo>
                  <a:lnTo>
                    <a:pt x="322580" y="189230"/>
                  </a:lnTo>
                  <a:lnTo>
                    <a:pt x="316230" y="189230"/>
                  </a:lnTo>
                  <a:lnTo>
                    <a:pt x="309880" y="189230"/>
                  </a:lnTo>
                  <a:lnTo>
                    <a:pt x="309880" y="195580"/>
                  </a:lnTo>
                  <a:lnTo>
                    <a:pt x="304800" y="195580"/>
                  </a:lnTo>
                  <a:lnTo>
                    <a:pt x="304800" y="201930"/>
                  </a:lnTo>
                  <a:lnTo>
                    <a:pt x="298450" y="201930"/>
                  </a:lnTo>
                  <a:lnTo>
                    <a:pt x="293370" y="201930"/>
                  </a:lnTo>
                  <a:lnTo>
                    <a:pt x="287020" y="207010"/>
                  </a:lnTo>
                  <a:lnTo>
                    <a:pt x="280670" y="207010"/>
                  </a:lnTo>
                  <a:lnTo>
                    <a:pt x="276860" y="203200"/>
                  </a:lnTo>
                  <a:lnTo>
                    <a:pt x="270510" y="203200"/>
                  </a:lnTo>
                  <a:lnTo>
                    <a:pt x="236220" y="203200"/>
                  </a:lnTo>
                  <a:lnTo>
                    <a:pt x="229870" y="207010"/>
                  </a:lnTo>
                  <a:lnTo>
                    <a:pt x="226060" y="207010"/>
                  </a:lnTo>
                  <a:lnTo>
                    <a:pt x="220980" y="207010"/>
                  </a:lnTo>
                  <a:lnTo>
                    <a:pt x="214630" y="214630"/>
                  </a:lnTo>
                  <a:lnTo>
                    <a:pt x="209550" y="214630"/>
                  </a:lnTo>
                  <a:lnTo>
                    <a:pt x="203200" y="214630"/>
                  </a:lnTo>
                  <a:lnTo>
                    <a:pt x="196850" y="219710"/>
                  </a:lnTo>
                  <a:lnTo>
                    <a:pt x="191770" y="219710"/>
                  </a:lnTo>
                  <a:lnTo>
                    <a:pt x="185420" y="219710"/>
                  </a:lnTo>
                  <a:lnTo>
                    <a:pt x="179070" y="226060"/>
                  </a:lnTo>
                  <a:lnTo>
                    <a:pt x="175260" y="226060"/>
                  </a:lnTo>
                  <a:lnTo>
                    <a:pt x="168910" y="226060"/>
                  </a:lnTo>
                  <a:lnTo>
                    <a:pt x="163830" y="229869"/>
                  </a:lnTo>
                  <a:lnTo>
                    <a:pt x="158750" y="229869"/>
                  </a:lnTo>
                  <a:lnTo>
                    <a:pt x="151130" y="229869"/>
                  </a:lnTo>
                  <a:lnTo>
                    <a:pt x="146050" y="238760"/>
                  </a:lnTo>
                  <a:lnTo>
                    <a:pt x="140970" y="238760"/>
                  </a:lnTo>
                  <a:lnTo>
                    <a:pt x="134620" y="238760"/>
                  </a:lnTo>
                  <a:lnTo>
                    <a:pt x="129539" y="242569"/>
                  </a:lnTo>
                  <a:lnTo>
                    <a:pt x="124460" y="250189"/>
                  </a:lnTo>
                  <a:lnTo>
                    <a:pt x="118110" y="250189"/>
                  </a:lnTo>
                  <a:lnTo>
                    <a:pt x="113030" y="250189"/>
                  </a:lnTo>
                  <a:lnTo>
                    <a:pt x="107950" y="250189"/>
                  </a:lnTo>
                  <a:lnTo>
                    <a:pt x="101600" y="250189"/>
                  </a:lnTo>
                  <a:lnTo>
                    <a:pt x="95250" y="250189"/>
                  </a:lnTo>
                  <a:lnTo>
                    <a:pt x="90170" y="250189"/>
                  </a:lnTo>
                  <a:lnTo>
                    <a:pt x="83820" y="245110"/>
                  </a:lnTo>
                  <a:lnTo>
                    <a:pt x="55880" y="245110"/>
                  </a:lnTo>
                  <a:lnTo>
                    <a:pt x="55880" y="240030"/>
                  </a:lnTo>
                  <a:lnTo>
                    <a:pt x="5080" y="240030"/>
                  </a:lnTo>
                  <a:lnTo>
                    <a:pt x="5080" y="250189"/>
                  </a:lnTo>
                  <a:lnTo>
                    <a:pt x="5080" y="255269"/>
                  </a:lnTo>
                  <a:lnTo>
                    <a:pt x="5080" y="261619"/>
                  </a:lnTo>
                  <a:lnTo>
                    <a:pt x="0" y="261619"/>
                  </a:lnTo>
                  <a:lnTo>
                    <a:pt x="0" y="311150"/>
                  </a:lnTo>
                  <a:lnTo>
                    <a:pt x="2539" y="317500"/>
                  </a:lnTo>
                  <a:lnTo>
                    <a:pt x="2539" y="323850"/>
                  </a:lnTo>
                  <a:lnTo>
                    <a:pt x="2539" y="328930"/>
                  </a:lnTo>
                  <a:lnTo>
                    <a:pt x="10160" y="328930"/>
                  </a:lnTo>
                  <a:lnTo>
                    <a:pt x="13970" y="328930"/>
                  </a:lnTo>
                  <a:lnTo>
                    <a:pt x="20320" y="328930"/>
                  </a:lnTo>
                  <a:lnTo>
                    <a:pt x="26670" y="330200"/>
                  </a:lnTo>
                  <a:close/>
                </a:path>
                <a:path w="770889" h="332739">
                  <a:moveTo>
                    <a:pt x="0" y="0"/>
                  </a:moveTo>
                  <a:lnTo>
                    <a:pt x="0" y="0"/>
                  </a:lnTo>
                </a:path>
                <a:path w="770889" h="332739">
                  <a:moveTo>
                    <a:pt x="770889" y="332739"/>
                  </a:moveTo>
                  <a:lnTo>
                    <a:pt x="770889" y="332739"/>
                  </a:lnTo>
                </a:path>
              </a:pathLst>
            </a:custGeom>
            <a:ln w="12579">
              <a:solidFill>
                <a:srgbClr val="22222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0" name="object 60"/>
          <p:cNvSpPr txBox="1">
            <a:spLocks noGrp="1"/>
          </p:cNvSpPr>
          <p:nvPr>
            <p:ph type="title"/>
          </p:nvPr>
        </p:nvSpPr>
        <p:spPr>
          <a:xfrm>
            <a:off x="1348739" y="331470"/>
            <a:ext cx="6518909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dirty="0">
                <a:solidFill>
                  <a:srgbClr val="000000"/>
                </a:solidFill>
                <a:latin typeface="Arial"/>
                <a:cs typeface="Arial"/>
              </a:rPr>
              <a:t>What </a:t>
            </a:r>
            <a:r>
              <a:rPr sz="4800" spc="-5" dirty="0">
                <a:solidFill>
                  <a:srgbClr val="000000"/>
                </a:solidFill>
                <a:latin typeface="Arial"/>
                <a:cs typeface="Arial"/>
              </a:rPr>
              <a:t>is </a:t>
            </a:r>
            <a:r>
              <a:rPr sz="4800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sz="4800" spc="-9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4800" spc="-10" dirty="0">
                <a:solidFill>
                  <a:srgbClr val="000000"/>
                </a:solidFill>
                <a:latin typeface="Arial"/>
                <a:cs typeface="Arial"/>
              </a:rPr>
              <a:t>Hypothesis?</a:t>
            </a:r>
            <a:endParaRPr sz="48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587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44981" y="1016330"/>
            <a:ext cx="5654040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5" dirty="0"/>
              <a:t>Characteristics </a:t>
            </a:r>
            <a:r>
              <a:rPr sz="3200" dirty="0"/>
              <a:t>of</a:t>
            </a:r>
            <a:r>
              <a:rPr sz="3200" spc="-45" dirty="0"/>
              <a:t> </a:t>
            </a:r>
            <a:r>
              <a:rPr sz="3200" dirty="0"/>
              <a:t>Hypothesis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906576" y="1955164"/>
            <a:ext cx="7849870" cy="4059554"/>
          </a:xfrm>
          <a:prstGeom prst="rect">
            <a:avLst/>
          </a:prstGeom>
        </p:spPr>
        <p:txBody>
          <a:bodyPr vert="horz" wrap="square" lIns="0" tIns="139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95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Clear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and</a:t>
            </a:r>
            <a:r>
              <a:rPr sz="1800" spc="10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precise.</a:t>
            </a:r>
            <a:endParaRPr sz="1800">
              <a:latin typeface="Gothic Uralic"/>
              <a:cs typeface="Gothic Uralic"/>
            </a:endParaRPr>
          </a:p>
          <a:p>
            <a:pPr marL="12700">
              <a:lnSpc>
                <a:spcPct val="100000"/>
              </a:lnSpc>
              <a:spcBef>
                <a:spcPts val="1000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Capable of being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tested.</a:t>
            </a:r>
            <a:endParaRPr sz="1800">
              <a:latin typeface="Gothic Uralic"/>
              <a:cs typeface="Gothic Uralic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Stated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relationship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between</a:t>
            </a:r>
            <a:r>
              <a:rPr sz="1800" spc="100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variables.</a:t>
            </a:r>
            <a:endParaRPr sz="1800">
              <a:latin typeface="Gothic Uralic"/>
              <a:cs typeface="Gothic Uralic"/>
            </a:endParaRPr>
          </a:p>
          <a:p>
            <a:pPr marL="12700">
              <a:lnSpc>
                <a:spcPct val="100000"/>
              </a:lnSpc>
              <a:spcBef>
                <a:spcPts val="1010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limited </a:t>
            </a:r>
            <a:r>
              <a:rPr sz="1800" spc="10" dirty="0">
                <a:solidFill>
                  <a:srgbClr val="404040"/>
                </a:solidFill>
                <a:latin typeface="Gothic Uralic"/>
                <a:cs typeface="Gothic Uralic"/>
              </a:rPr>
              <a:t>in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scope and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must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be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specific.</a:t>
            </a:r>
            <a:endParaRPr sz="1800">
              <a:latin typeface="Gothic Uralic"/>
              <a:cs typeface="Gothic Uralic"/>
            </a:endParaRPr>
          </a:p>
          <a:p>
            <a:pPr marL="355600" marR="272415" indent="-342900">
              <a:lnSpc>
                <a:spcPct val="100000"/>
              </a:lnSpc>
              <a:spcBef>
                <a:spcPts val="1000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Stated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as far as possible </a:t>
            </a:r>
            <a:r>
              <a:rPr sz="1800" spc="10" dirty="0">
                <a:solidFill>
                  <a:srgbClr val="404040"/>
                </a:solidFill>
                <a:latin typeface="Gothic Uralic"/>
                <a:cs typeface="Gothic Uralic"/>
              </a:rPr>
              <a:t>in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most simple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terms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so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that the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same </a:t>
            </a:r>
            <a:r>
              <a:rPr sz="1800" spc="10" dirty="0">
                <a:solidFill>
                  <a:srgbClr val="404040"/>
                </a:solidFill>
                <a:latin typeface="Gothic Uralic"/>
                <a:cs typeface="Gothic Uralic"/>
              </a:rPr>
              <a:t>is 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easily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understand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by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all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concerned. But one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must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remember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that 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simplicity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of hypothesis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has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nothing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to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do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with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its</a:t>
            </a:r>
            <a:r>
              <a:rPr sz="1800" spc="90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significance.</a:t>
            </a:r>
            <a:endParaRPr sz="1800">
              <a:latin typeface="Gothic Uralic"/>
              <a:cs typeface="Gothic Uralic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Consistent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with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most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known</a:t>
            </a:r>
            <a:r>
              <a:rPr sz="1800" spc="110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facts.</a:t>
            </a:r>
            <a:endParaRPr sz="1800">
              <a:latin typeface="Gothic Uralic"/>
              <a:cs typeface="Gothic Uralic"/>
            </a:endParaRPr>
          </a:p>
          <a:p>
            <a:pPr marL="355600" marR="58419" indent="-342900">
              <a:lnSpc>
                <a:spcPct val="100000"/>
              </a:lnSpc>
              <a:spcBef>
                <a:spcPts val="1010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Responsive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to testing with </a:t>
            </a:r>
            <a:r>
              <a:rPr sz="1800" spc="10" dirty="0">
                <a:solidFill>
                  <a:srgbClr val="404040"/>
                </a:solidFill>
                <a:latin typeface="Gothic Uralic"/>
                <a:cs typeface="Gothic Uralic"/>
              </a:rPr>
              <a:t>in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a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reasonable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time.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One can’t spend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a  </a:t>
            </a:r>
            <a:r>
              <a:rPr sz="1800" spc="5" dirty="0">
                <a:solidFill>
                  <a:srgbClr val="404040"/>
                </a:solidFill>
                <a:latin typeface="Gothic Uralic"/>
                <a:cs typeface="Gothic Uralic"/>
              </a:rPr>
              <a:t>life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time collecting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data to test</a:t>
            </a:r>
            <a:r>
              <a:rPr sz="1800" spc="10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it.</a:t>
            </a:r>
            <a:endParaRPr sz="1800">
              <a:latin typeface="Gothic Uralic"/>
              <a:cs typeface="Gothic Uralic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Explain </a:t>
            </a:r>
            <a:r>
              <a:rPr sz="1800" spc="-15" dirty="0">
                <a:solidFill>
                  <a:srgbClr val="404040"/>
                </a:solidFill>
                <a:latin typeface="Gothic Uralic"/>
                <a:cs typeface="Gothic Uralic"/>
              </a:rPr>
              <a:t>what </a:t>
            </a:r>
            <a:r>
              <a:rPr sz="1800" spc="10" dirty="0">
                <a:solidFill>
                  <a:srgbClr val="404040"/>
                </a:solidFill>
                <a:latin typeface="Gothic Uralic"/>
                <a:cs typeface="Gothic Uralic"/>
              </a:rPr>
              <a:t>it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claims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to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explain; </a:t>
            </a:r>
            <a:r>
              <a:rPr sz="1800" spc="10" dirty="0">
                <a:solidFill>
                  <a:srgbClr val="404040"/>
                </a:solidFill>
                <a:latin typeface="Gothic Uralic"/>
                <a:cs typeface="Gothic Uralic"/>
              </a:rPr>
              <a:t>it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should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have empirical</a:t>
            </a:r>
            <a:r>
              <a:rPr sz="1800" spc="-70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reference.</a:t>
            </a:r>
            <a:endParaRPr sz="1800">
              <a:latin typeface="Gothic Uralic"/>
              <a:cs typeface="Gothic Uralic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964805" y="570992"/>
            <a:ext cx="22225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FFFFFF"/>
                </a:solidFill>
                <a:latin typeface="Gothic Uralic"/>
                <a:cs typeface="Gothic Uralic"/>
              </a:rPr>
              <a:t>4</a:t>
            </a:r>
            <a:endParaRPr sz="2800">
              <a:latin typeface="Gothic Uralic"/>
              <a:cs typeface="Gothic Uralic"/>
            </a:endParaRPr>
          </a:p>
        </p:txBody>
      </p:sp>
    </p:spTree>
    <p:extLst>
      <p:ext uri="{BB962C8B-B14F-4D97-AF65-F5344CB8AC3E}">
        <p14:creationId xmlns:p14="http://schemas.microsoft.com/office/powerpoint/2010/main" val="418347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1520" y="548680"/>
            <a:ext cx="8712968" cy="552202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45440" marR="55880" indent="-281940">
              <a:lnSpc>
                <a:spcPct val="99900"/>
              </a:lnSpc>
              <a:spcBef>
                <a:spcPts val="100"/>
              </a:spcBef>
            </a:pPr>
            <a:r>
              <a:rPr sz="3375" spc="44" baseline="11111" dirty="0">
                <a:solidFill>
                  <a:srgbClr val="3790A6"/>
                </a:solidFill>
                <a:latin typeface="UnDotum"/>
                <a:cs typeface="UnDotum"/>
              </a:rPr>
              <a:t></a:t>
            </a:r>
            <a:r>
              <a:rPr sz="2800" spc="30" dirty="0">
                <a:latin typeface="Trebuchet MS"/>
                <a:cs typeface="Trebuchet MS"/>
              </a:rPr>
              <a:t>To </a:t>
            </a:r>
            <a:r>
              <a:rPr sz="2800" spc="-150" dirty="0">
                <a:latin typeface="Trebuchet MS"/>
                <a:cs typeface="Trebuchet MS"/>
              </a:rPr>
              <a:t>test </a:t>
            </a:r>
            <a:r>
              <a:rPr sz="2800" spc="-165" dirty="0">
                <a:latin typeface="Trebuchet MS"/>
                <a:cs typeface="Trebuchet MS"/>
              </a:rPr>
              <a:t>the </a:t>
            </a:r>
            <a:r>
              <a:rPr sz="2800" i="1" spc="-315" dirty="0">
                <a:solidFill>
                  <a:srgbClr val="FF4F4F"/>
                </a:solidFill>
                <a:latin typeface="Trebuchet MS"/>
                <a:cs typeface="Trebuchet MS"/>
              </a:rPr>
              <a:t>validity of </a:t>
            </a:r>
            <a:r>
              <a:rPr sz="2800" i="1" spc="-220" dirty="0">
                <a:solidFill>
                  <a:srgbClr val="FF4F4F"/>
                </a:solidFill>
                <a:latin typeface="Trebuchet MS"/>
                <a:cs typeface="Trebuchet MS"/>
              </a:rPr>
              <a:t>assumed </a:t>
            </a:r>
            <a:r>
              <a:rPr sz="2800" i="1" spc="-275" dirty="0">
                <a:solidFill>
                  <a:srgbClr val="FF4F4F"/>
                </a:solidFill>
                <a:latin typeface="Trebuchet MS"/>
                <a:cs typeface="Trebuchet MS"/>
              </a:rPr>
              <a:t>or </a:t>
            </a:r>
            <a:r>
              <a:rPr sz="2800" i="1" spc="-290" dirty="0">
                <a:solidFill>
                  <a:srgbClr val="FF4F4F"/>
                </a:solidFill>
                <a:latin typeface="Trebuchet MS"/>
                <a:cs typeface="Trebuchet MS"/>
              </a:rPr>
              <a:t>hypothetical </a:t>
            </a:r>
            <a:r>
              <a:rPr sz="2800" i="1" spc="-280" dirty="0">
                <a:solidFill>
                  <a:srgbClr val="FF4F4F"/>
                </a:solidFill>
                <a:latin typeface="Trebuchet MS"/>
                <a:cs typeface="Trebuchet MS"/>
              </a:rPr>
              <a:t>value </a:t>
            </a:r>
            <a:r>
              <a:rPr sz="2800" i="1" spc="-315" dirty="0">
                <a:solidFill>
                  <a:srgbClr val="FF4F4F"/>
                </a:solidFill>
                <a:latin typeface="Trebuchet MS"/>
                <a:cs typeface="Trebuchet MS"/>
              </a:rPr>
              <a:t>of  </a:t>
            </a:r>
            <a:r>
              <a:rPr sz="2800" i="1" spc="-265" dirty="0">
                <a:solidFill>
                  <a:srgbClr val="FF4F4F"/>
                </a:solidFill>
                <a:latin typeface="Trebuchet MS"/>
                <a:cs typeface="Trebuchet MS"/>
              </a:rPr>
              <a:t>population </a:t>
            </a:r>
            <a:r>
              <a:rPr sz="2800" spc="-415" dirty="0">
                <a:latin typeface="Trebuchet MS"/>
                <a:cs typeface="Trebuchet MS"/>
              </a:rPr>
              <a:t>, </a:t>
            </a:r>
            <a:r>
              <a:rPr sz="2800" spc="-135" dirty="0">
                <a:latin typeface="Trebuchet MS"/>
                <a:cs typeface="Trebuchet MS"/>
              </a:rPr>
              <a:t>we </a:t>
            </a:r>
            <a:r>
              <a:rPr sz="2800" spc="-165" dirty="0">
                <a:latin typeface="Trebuchet MS"/>
                <a:cs typeface="Trebuchet MS"/>
              </a:rPr>
              <a:t>gather </a:t>
            </a:r>
            <a:r>
              <a:rPr sz="2800" spc="-180" dirty="0">
                <a:latin typeface="Trebuchet MS"/>
                <a:cs typeface="Trebuchet MS"/>
              </a:rPr>
              <a:t>sample </a:t>
            </a:r>
            <a:r>
              <a:rPr sz="2800" spc="-220" dirty="0">
                <a:latin typeface="Trebuchet MS"/>
                <a:cs typeface="Trebuchet MS"/>
              </a:rPr>
              <a:t>data </a:t>
            </a:r>
            <a:r>
              <a:rPr sz="2800" spc="-185" dirty="0">
                <a:latin typeface="Trebuchet MS"/>
                <a:cs typeface="Trebuchet MS"/>
              </a:rPr>
              <a:t>and </a:t>
            </a:r>
            <a:r>
              <a:rPr sz="2800" spc="-150" dirty="0">
                <a:latin typeface="Trebuchet MS"/>
                <a:cs typeface="Trebuchet MS"/>
              </a:rPr>
              <a:t>determine </a:t>
            </a:r>
            <a:r>
              <a:rPr sz="2800" spc="-165" dirty="0">
                <a:latin typeface="Trebuchet MS"/>
                <a:cs typeface="Trebuchet MS"/>
              </a:rPr>
              <a:t>the  </a:t>
            </a:r>
            <a:r>
              <a:rPr sz="2800" spc="-185" dirty="0">
                <a:latin typeface="Trebuchet MS"/>
                <a:cs typeface="Trebuchet MS"/>
              </a:rPr>
              <a:t>difference </a:t>
            </a:r>
            <a:r>
              <a:rPr sz="2800" spc="-155" dirty="0">
                <a:latin typeface="Trebuchet MS"/>
                <a:cs typeface="Trebuchet MS"/>
              </a:rPr>
              <a:t>between </a:t>
            </a:r>
            <a:r>
              <a:rPr sz="2800" spc="-135" dirty="0">
                <a:latin typeface="Trebuchet MS"/>
                <a:cs typeface="Trebuchet MS"/>
              </a:rPr>
              <a:t>hypothesized </a:t>
            </a:r>
            <a:r>
              <a:rPr sz="2800" spc="-195" dirty="0">
                <a:latin typeface="Trebuchet MS"/>
                <a:cs typeface="Trebuchet MS"/>
              </a:rPr>
              <a:t>value </a:t>
            </a:r>
            <a:r>
              <a:rPr sz="2800" spc="-185" dirty="0">
                <a:latin typeface="Trebuchet MS"/>
                <a:cs typeface="Trebuchet MS"/>
              </a:rPr>
              <a:t>and </a:t>
            </a:r>
            <a:r>
              <a:rPr sz="2800" spc="-210" dirty="0">
                <a:latin typeface="Trebuchet MS"/>
                <a:cs typeface="Trebuchet MS"/>
              </a:rPr>
              <a:t>actual  </a:t>
            </a:r>
            <a:r>
              <a:rPr sz="2800" spc="-195" dirty="0">
                <a:latin typeface="Trebuchet MS"/>
                <a:cs typeface="Trebuchet MS"/>
              </a:rPr>
              <a:t>value </a:t>
            </a:r>
            <a:r>
              <a:rPr sz="2800" spc="-150" dirty="0">
                <a:latin typeface="Trebuchet MS"/>
                <a:cs typeface="Trebuchet MS"/>
              </a:rPr>
              <a:t>of </a:t>
            </a:r>
            <a:r>
              <a:rPr sz="2800" spc="-165" dirty="0">
                <a:latin typeface="Trebuchet MS"/>
                <a:cs typeface="Trebuchet MS"/>
              </a:rPr>
              <a:t>the </a:t>
            </a:r>
            <a:r>
              <a:rPr sz="2800" spc="-180" dirty="0">
                <a:latin typeface="Trebuchet MS"/>
                <a:cs typeface="Trebuchet MS"/>
              </a:rPr>
              <a:t>sample</a:t>
            </a:r>
            <a:r>
              <a:rPr sz="2800" spc="225" dirty="0">
                <a:latin typeface="Trebuchet MS"/>
                <a:cs typeface="Trebuchet MS"/>
              </a:rPr>
              <a:t> </a:t>
            </a:r>
            <a:r>
              <a:rPr sz="2800" spc="-240" dirty="0">
                <a:latin typeface="Trebuchet MS"/>
                <a:cs typeface="Trebuchet MS"/>
              </a:rPr>
              <a:t>mean.</a:t>
            </a:r>
            <a:endParaRPr sz="2800" dirty="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3900" dirty="0">
              <a:latin typeface="Trebuchet MS"/>
              <a:cs typeface="Trebuchet MS"/>
            </a:endParaRPr>
          </a:p>
          <a:p>
            <a:pPr marL="345440" marR="378460" indent="-281940">
              <a:lnSpc>
                <a:spcPct val="100000"/>
              </a:lnSpc>
              <a:spcBef>
                <a:spcPts val="5"/>
              </a:spcBef>
            </a:pPr>
            <a:r>
              <a:rPr sz="3375" spc="-120" baseline="11111" dirty="0">
                <a:solidFill>
                  <a:srgbClr val="3790A6"/>
                </a:solidFill>
                <a:latin typeface="UnDotum"/>
                <a:cs typeface="UnDotum"/>
              </a:rPr>
              <a:t></a:t>
            </a:r>
            <a:r>
              <a:rPr sz="2800" spc="-80" dirty="0">
                <a:latin typeface="Trebuchet MS"/>
                <a:cs typeface="Trebuchet MS"/>
              </a:rPr>
              <a:t>Then </a:t>
            </a:r>
            <a:r>
              <a:rPr sz="2800" spc="-135" dirty="0">
                <a:latin typeface="Trebuchet MS"/>
                <a:cs typeface="Trebuchet MS"/>
              </a:rPr>
              <a:t>we </a:t>
            </a:r>
            <a:r>
              <a:rPr sz="2800" spc="-220" dirty="0">
                <a:latin typeface="Trebuchet MS"/>
                <a:cs typeface="Trebuchet MS"/>
              </a:rPr>
              <a:t>judge </a:t>
            </a:r>
            <a:r>
              <a:rPr sz="2800" spc="-125" dirty="0">
                <a:latin typeface="Trebuchet MS"/>
                <a:cs typeface="Trebuchet MS"/>
              </a:rPr>
              <a:t>whether </a:t>
            </a:r>
            <a:r>
              <a:rPr sz="2800" spc="-165" dirty="0">
                <a:latin typeface="Trebuchet MS"/>
                <a:cs typeface="Trebuchet MS"/>
              </a:rPr>
              <a:t>the </a:t>
            </a:r>
            <a:r>
              <a:rPr sz="2800" spc="-185" dirty="0">
                <a:latin typeface="Trebuchet MS"/>
                <a:cs typeface="Trebuchet MS"/>
              </a:rPr>
              <a:t>difference </a:t>
            </a:r>
            <a:r>
              <a:rPr sz="2800" spc="-125" dirty="0">
                <a:latin typeface="Trebuchet MS"/>
                <a:cs typeface="Trebuchet MS"/>
              </a:rPr>
              <a:t>is </a:t>
            </a:r>
            <a:r>
              <a:rPr sz="2800" spc="-190" dirty="0">
                <a:latin typeface="Trebuchet MS"/>
                <a:cs typeface="Trebuchet MS"/>
              </a:rPr>
              <a:t>significant  </a:t>
            </a:r>
            <a:r>
              <a:rPr sz="2800" spc="30" dirty="0">
                <a:latin typeface="Trebuchet MS"/>
                <a:cs typeface="Trebuchet MS"/>
              </a:rPr>
              <a:t>or</a:t>
            </a:r>
            <a:r>
              <a:rPr sz="2800" spc="-80" dirty="0">
                <a:latin typeface="Trebuchet MS"/>
                <a:cs typeface="Trebuchet MS"/>
              </a:rPr>
              <a:t> </a:t>
            </a:r>
            <a:r>
              <a:rPr sz="2800" spc="-170" dirty="0">
                <a:latin typeface="Trebuchet MS"/>
                <a:cs typeface="Trebuchet MS"/>
              </a:rPr>
              <a:t>not.</a:t>
            </a:r>
            <a:endParaRPr sz="2800" dirty="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900" dirty="0">
              <a:latin typeface="Trebuchet MS"/>
              <a:cs typeface="Trebuchet MS"/>
            </a:endParaRPr>
          </a:p>
          <a:p>
            <a:pPr marL="345440" marR="161290" indent="-281940">
              <a:lnSpc>
                <a:spcPct val="100000"/>
              </a:lnSpc>
            </a:pPr>
            <a:r>
              <a:rPr sz="3375" spc="67" baseline="11111" dirty="0">
                <a:solidFill>
                  <a:srgbClr val="3790A6"/>
                </a:solidFill>
                <a:latin typeface="UnDotum"/>
                <a:cs typeface="UnDotum"/>
              </a:rPr>
              <a:t></a:t>
            </a:r>
            <a:r>
              <a:rPr sz="2800" b="1" spc="45" dirty="0">
                <a:latin typeface="Trebuchet MS"/>
                <a:cs typeface="Trebuchet MS"/>
              </a:rPr>
              <a:t>The </a:t>
            </a:r>
            <a:r>
              <a:rPr sz="2800" b="1" spc="10" dirty="0">
                <a:latin typeface="Trebuchet MS"/>
                <a:cs typeface="Trebuchet MS"/>
              </a:rPr>
              <a:t>smaller </a:t>
            </a:r>
            <a:r>
              <a:rPr sz="2800" b="1" spc="-25" dirty="0">
                <a:latin typeface="Trebuchet MS"/>
                <a:cs typeface="Trebuchet MS"/>
              </a:rPr>
              <a:t>the </a:t>
            </a:r>
            <a:r>
              <a:rPr sz="2800" b="1" spc="-90" dirty="0">
                <a:latin typeface="Trebuchet MS"/>
                <a:cs typeface="Trebuchet MS"/>
              </a:rPr>
              <a:t>difference, </a:t>
            </a:r>
            <a:r>
              <a:rPr sz="2800" b="1" spc="-25" dirty="0">
                <a:latin typeface="Trebuchet MS"/>
                <a:cs typeface="Trebuchet MS"/>
              </a:rPr>
              <a:t>the </a:t>
            </a:r>
            <a:r>
              <a:rPr sz="2800" b="1" spc="10" dirty="0">
                <a:latin typeface="Trebuchet MS"/>
                <a:cs typeface="Trebuchet MS"/>
              </a:rPr>
              <a:t>greater </a:t>
            </a:r>
            <a:r>
              <a:rPr sz="2800" b="1" spc="-25" dirty="0">
                <a:latin typeface="Trebuchet MS"/>
                <a:cs typeface="Trebuchet MS"/>
              </a:rPr>
              <a:t>the  likelihood </a:t>
            </a:r>
            <a:r>
              <a:rPr sz="2800" b="1" dirty="0">
                <a:latin typeface="Trebuchet MS"/>
                <a:cs typeface="Trebuchet MS"/>
              </a:rPr>
              <a:t>that </a:t>
            </a:r>
            <a:r>
              <a:rPr sz="2800" b="1" spc="35" dirty="0">
                <a:latin typeface="Trebuchet MS"/>
                <a:cs typeface="Trebuchet MS"/>
              </a:rPr>
              <a:t>our </a:t>
            </a:r>
            <a:r>
              <a:rPr sz="2800" b="1" spc="-25" dirty="0">
                <a:latin typeface="Trebuchet MS"/>
                <a:cs typeface="Trebuchet MS"/>
              </a:rPr>
              <a:t>hypothesized </a:t>
            </a:r>
            <a:r>
              <a:rPr sz="2800" b="1" spc="-45" dirty="0">
                <a:latin typeface="Trebuchet MS"/>
                <a:cs typeface="Trebuchet MS"/>
              </a:rPr>
              <a:t>value </a:t>
            </a:r>
            <a:r>
              <a:rPr sz="2800" b="1" spc="-25" dirty="0">
                <a:latin typeface="Trebuchet MS"/>
                <a:cs typeface="Trebuchet MS"/>
              </a:rPr>
              <a:t>for</a:t>
            </a:r>
            <a:r>
              <a:rPr sz="2800" b="1" spc="-415" dirty="0">
                <a:latin typeface="Trebuchet MS"/>
                <a:cs typeface="Trebuchet MS"/>
              </a:rPr>
              <a:t> </a:t>
            </a:r>
            <a:r>
              <a:rPr sz="2800" b="1" spc="-25" dirty="0">
                <a:latin typeface="Trebuchet MS"/>
                <a:cs typeface="Trebuchet MS"/>
              </a:rPr>
              <a:t>the  </a:t>
            </a:r>
            <a:r>
              <a:rPr sz="2800" b="1" spc="45" dirty="0">
                <a:latin typeface="Trebuchet MS"/>
                <a:cs typeface="Trebuchet MS"/>
              </a:rPr>
              <a:t>mean </a:t>
            </a:r>
            <a:r>
              <a:rPr sz="2800" b="1" spc="-50" dirty="0">
                <a:latin typeface="Trebuchet MS"/>
                <a:cs typeface="Trebuchet MS"/>
              </a:rPr>
              <a:t>is </a:t>
            </a:r>
            <a:r>
              <a:rPr sz="2800" b="1" spc="-30" dirty="0">
                <a:latin typeface="Trebuchet MS"/>
                <a:cs typeface="Trebuchet MS"/>
              </a:rPr>
              <a:t>correct. </a:t>
            </a:r>
            <a:r>
              <a:rPr sz="2800" b="1" spc="65" dirty="0">
                <a:latin typeface="Trebuchet MS"/>
                <a:cs typeface="Trebuchet MS"/>
              </a:rPr>
              <a:t>The </a:t>
            </a:r>
            <a:r>
              <a:rPr sz="2800" b="1" spc="10" dirty="0">
                <a:latin typeface="Trebuchet MS"/>
                <a:cs typeface="Trebuchet MS"/>
              </a:rPr>
              <a:t>larger </a:t>
            </a:r>
            <a:r>
              <a:rPr sz="2800" b="1" spc="-25" dirty="0">
                <a:latin typeface="Trebuchet MS"/>
                <a:cs typeface="Trebuchet MS"/>
              </a:rPr>
              <a:t>the </a:t>
            </a:r>
            <a:r>
              <a:rPr sz="2800" b="1" spc="-90" dirty="0">
                <a:latin typeface="Trebuchet MS"/>
                <a:cs typeface="Trebuchet MS"/>
              </a:rPr>
              <a:t>difference,  </a:t>
            </a:r>
            <a:r>
              <a:rPr sz="2800" b="1" spc="-25" dirty="0">
                <a:latin typeface="Trebuchet MS"/>
                <a:cs typeface="Trebuchet MS"/>
              </a:rPr>
              <a:t>the </a:t>
            </a:r>
            <a:r>
              <a:rPr sz="2800" b="1" spc="10" dirty="0">
                <a:latin typeface="Trebuchet MS"/>
                <a:cs typeface="Trebuchet MS"/>
              </a:rPr>
              <a:t>smaller </a:t>
            </a:r>
            <a:r>
              <a:rPr sz="2800" b="1" spc="-25" dirty="0">
                <a:latin typeface="Trebuchet MS"/>
                <a:cs typeface="Trebuchet MS"/>
              </a:rPr>
              <a:t>the</a:t>
            </a:r>
            <a:r>
              <a:rPr sz="2800" b="1" spc="-220" dirty="0">
                <a:latin typeface="Trebuchet MS"/>
                <a:cs typeface="Trebuchet MS"/>
              </a:rPr>
              <a:t> </a:t>
            </a:r>
            <a:r>
              <a:rPr sz="2800" b="1" spc="-50" dirty="0">
                <a:latin typeface="Trebuchet MS"/>
                <a:cs typeface="Trebuchet MS"/>
              </a:rPr>
              <a:t>likelihood.</a:t>
            </a:r>
            <a:endParaRPr sz="2800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40385725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50289" y="642620"/>
            <a:ext cx="770128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20040" marR="30480" indent="-281940">
              <a:lnSpc>
                <a:spcPct val="100000"/>
              </a:lnSpc>
              <a:spcBef>
                <a:spcPts val="100"/>
              </a:spcBef>
            </a:pPr>
            <a:r>
              <a:rPr sz="2850" b="0" spc="30" baseline="11695" dirty="0">
                <a:solidFill>
                  <a:srgbClr val="3790A6"/>
                </a:solidFill>
                <a:latin typeface="UnDotum"/>
                <a:cs typeface="UnDotum"/>
              </a:rPr>
              <a:t> </a:t>
            </a:r>
            <a:r>
              <a:rPr sz="2400" b="0" spc="-90" dirty="0">
                <a:solidFill>
                  <a:srgbClr val="000000"/>
                </a:solidFill>
                <a:latin typeface="Trebuchet MS"/>
                <a:cs typeface="Trebuchet MS"/>
              </a:rPr>
              <a:t>In </a:t>
            </a:r>
            <a:r>
              <a:rPr sz="2400" b="0" spc="-105" dirty="0">
                <a:solidFill>
                  <a:srgbClr val="000000"/>
                </a:solidFill>
                <a:latin typeface="Trebuchet MS"/>
                <a:cs typeface="Trebuchet MS"/>
              </a:rPr>
              <a:t>hypothesis </a:t>
            </a:r>
            <a:r>
              <a:rPr sz="2400" b="0" spc="-140" dirty="0">
                <a:solidFill>
                  <a:srgbClr val="000000"/>
                </a:solidFill>
                <a:latin typeface="Trebuchet MS"/>
                <a:cs typeface="Trebuchet MS"/>
              </a:rPr>
              <a:t>testing</a:t>
            </a:r>
            <a:r>
              <a:rPr sz="2400" b="0" spc="-140" dirty="0">
                <a:solidFill>
                  <a:srgbClr val="FF9933"/>
                </a:solidFill>
                <a:latin typeface="Trebuchet MS"/>
                <a:cs typeface="Trebuchet MS"/>
              </a:rPr>
              <a:t> </a:t>
            </a:r>
            <a:r>
              <a:rPr sz="2400" u="heavy" spc="-20" dirty="0">
                <a:solidFill>
                  <a:srgbClr val="FF9933"/>
                </a:solidFill>
                <a:uFill>
                  <a:solidFill>
                    <a:srgbClr val="FF9933"/>
                  </a:solidFill>
                </a:uFill>
                <a:latin typeface="Trebuchet MS"/>
                <a:cs typeface="Trebuchet MS"/>
              </a:rPr>
              <a:t>the </a:t>
            </a:r>
            <a:r>
              <a:rPr sz="2400" u="heavy" spc="-40" dirty="0">
                <a:solidFill>
                  <a:srgbClr val="FF9933"/>
                </a:solidFill>
                <a:uFill>
                  <a:solidFill>
                    <a:srgbClr val="FF9933"/>
                  </a:solidFill>
                </a:uFill>
                <a:latin typeface="Trebuchet MS"/>
                <a:cs typeface="Trebuchet MS"/>
              </a:rPr>
              <a:t>first </a:t>
            </a:r>
            <a:r>
              <a:rPr sz="2400" u="heavy" spc="-15" dirty="0">
                <a:solidFill>
                  <a:srgbClr val="FF9933"/>
                </a:solidFill>
                <a:uFill>
                  <a:solidFill>
                    <a:srgbClr val="FF9933"/>
                  </a:solidFill>
                </a:uFill>
                <a:latin typeface="Trebuchet MS"/>
                <a:cs typeface="Trebuchet MS"/>
              </a:rPr>
              <a:t>step</a:t>
            </a:r>
            <a:r>
              <a:rPr sz="2400" spc="-15" dirty="0">
                <a:solidFill>
                  <a:srgbClr val="FF9933"/>
                </a:solidFill>
                <a:latin typeface="Trebuchet MS"/>
                <a:cs typeface="Trebuchet MS"/>
              </a:rPr>
              <a:t> </a:t>
            </a:r>
            <a:r>
              <a:rPr sz="2400" b="0" spc="-105" dirty="0">
                <a:solidFill>
                  <a:srgbClr val="000000"/>
                </a:solidFill>
                <a:latin typeface="Trebuchet MS"/>
                <a:cs typeface="Trebuchet MS"/>
              </a:rPr>
              <a:t>is </a:t>
            </a:r>
            <a:r>
              <a:rPr sz="2400" b="0" spc="-60" dirty="0">
                <a:solidFill>
                  <a:srgbClr val="000000"/>
                </a:solidFill>
                <a:latin typeface="Trebuchet MS"/>
                <a:cs typeface="Trebuchet MS"/>
              </a:rPr>
              <a:t>to </a:t>
            </a:r>
            <a:r>
              <a:rPr sz="2400" b="0" spc="-155" dirty="0">
                <a:solidFill>
                  <a:srgbClr val="000000"/>
                </a:solidFill>
                <a:latin typeface="Trebuchet MS"/>
                <a:cs typeface="Trebuchet MS"/>
              </a:rPr>
              <a:t>state </a:t>
            </a:r>
            <a:r>
              <a:rPr sz="2400" b="0" spc="-140" dirty="0">
                <a:solidFill>
                  <a:srgbClr val="000000"/>
                </a:solidFill>
                <a:latin typeface="Trebuchet MS"/>
                <a:cs typeface="Trebuchet MS"/>
              </a:rPr>
              <a:t>the </a:t>
            </a:r>
            <a:r>
              <a:rPr sz="2400" b="0" spc="-125" dirty="0">
                <a:solidFill>
                  <a:srgbClr val="000000"/>
                </a:solidFill>
                <a:latin typeface="Trebuchet MS"/>
                <a:cs typeface="Trebuchet MS"/>
              </a:rPr>
              <a:t>assumed  </a:t>
            </a:r>
            <a:r>
              <a:rPr sz="2400" b="0" spc="25" dirty="0">
                <a:solidFill>
                  <a:srgbClr val="000000"/>
                </a:solidFill>
                <a:latin typeface="Trebuchet MS"/>
                <a:cs typeface="Trebuchet MS"/>
              </a:rPr>
              <a:t>or </a:t>
            </a:r>
            <a:r>
              <a:rPr sz="2400" b="0" spc="-120" dirty="0">
                <a:solidFill>
                  <a:srgbClr val="000000"/>
                </a:solidFill>
                <a:latin typeface="Trebuchet MS"/>
                <a:cs typeface="Trebuchet MS"/>
              </a:rPr>
              <a:t>hypothesized( </a:t>
            </a:r>
            <a:r>
              <a:rPr sz="2400" b="0" spc="-135" dirty="0">
                <a:solidFill>
                  <a:srgbClr val="000000"/>
                </a:solidFill>
                <a:latin typeface="Trebuchet MS"/>
                <a:cs typeface="Trebuchet MS"/>
              </a:rPr>
              <a:t>numerical) </a:t>
            </a:r>
            <a:r>
              <a:rPr sz="2400" b="0" spc="-165" dirty="0">
                <a:solidFill>
                  <a:srgbClr val="000000"/>
                </a:solidFill>
                <a:latin typeface="Trebuchet MS"/>
                <a:cs typeface="Trebuchet MS"/>
              </a:rPr>
              <a:t>value </a:t>
            </a:r>
            <a:r>
              <a:rPr sz="2400" b="0" spc="-130" dirty="0">
                <a:solidFill>
                  <a:srgbClr val="000000"/>
                </a:solidFill>
                <a:latin typeface="Trebuchet MS"/>
                <a:cs typeface="Trebuchet MS"/>
              </a:rPr>
              <a:t>of </a:t>
            </a:r>
            <a:r>
              <a:rPr sz="2400" b="0" spc="-140" dirty="0">
                <a:solidFill>
                  <a:srgbClr val="000000"/>
                </a:solidFill>
                <a:latin typeface="Trebuchet MS"/>
                <a:cs typeface="Trebuchet MS"/>
              </a:rPr>
              <a:t>the </a:t>
            </a:r>
            <a:r>
              <a:rPr sz="2400" b="0" spc="-120" dirty="0">
                <a:solidFill>
                  <a:srgbClr val="000000"/>
                </a:solidFill>
                <a:latin typeface="Trebuchet MS"/>
                <a:cs typeface="Trebuchet MS"/>
              </a:rPr>
              <a:t>population  </a:t>
            </a:r>
            <a:r>
              <a:rPr sz="2400" b="0" spc="-160" dirty="0">
                <a:solidFill>
                  <a:srgbClr val="000000"/>
                </a:solidFill>
                <a:latin typeface="Trebuchet MS"/>
                <a:cs typeface="Trebuchet MS"/>
              </a:rPr>
              <a:t>parameter.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50289" y="2942590"/>
            <a:ext cx="712343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20040" marR="30480" indent="-281940">
              <a:lnSpc>
                <a:spcPct val="100000"/>
              </a:lnSpc>
              <a:spcBef>
                <a:spcPts val="100"/>
              </a:spcBef>
            </a:pPr>
            <a:r>
              <a:rPr sz="2850" spc="30" baseline="11695" dirty="0">
                <a:solidFill>
                  <a:srgbClr val="3790A6"/>
                </a:solidFill>
                <a:latin typeface="UnDotum"/>
                <a:cs typeface="UnDotum"/>
              </a:rPr>
              <a:t> </a:t>
            </a:r>
            <a:r>
              <a:rPr sz="2400" spc="-70" dirty="0">
                <a:latin typeface="Trebuchet MS"/>
                <a:cs typeface="Trebuchet MS"/>
              </a:rPr>
              <a:t>The </a:t>
            </a:r>
            <a:r>
              <a:rPr sz="2400" spc="-114" dirty="0">
                <a:latin typeface="Trebuchet MS"/>
                <a:cs typeface="Trebuchet MS"/>
              </a:rPr>
              <a:t>assumption </a:t>
            </a:r>
            <a:r>
              <a:rPr sz="2400" spc="-110" dirty="0">
                <a:latin typeface="Trebuchet MS"/>
                <a:cs typeface="Trebuchet MS"/>
              </a:rPr>
              <a:t>we </a:t>
            </a:r>
            <a:r>
              <a:rPr sz="2400" spc="-195" dirty="0">
                <a:latin typeface="Trebuchet MS"/>
                <a:cs typeface="Trebuchet MS"/>
              </a:rPr>
              <a:t>wish/ </a:t>
            </a:r>
            <a:r>
              <a:rPr sz="2400" spc="-145" dirty="0">
                <a:latin typeface="Trebuchet MS"/>
                <a:cs typeface="Trebuchet MS"/>
              </a:rPr>
              <a:t>want </a:t>
            </a:r>
            <a:r>
              <a:rPr sz="2400" spc="-60" dirty="0">
                <a:latin typeface="Trebuchet MS"/>
                <a:cs typeface="Trebuchet MS"/>
              </a:rPr>
              <a:t>to </a:t>
            </a:r>
            <a:r>
              <a:rPr sz="2400" spc="-130" dirty="0">
                <a:latin typeface="Trebuchet MS"/>
                <a:cs typeface="Trebuchet MS"/>
              </a:rPr>
              <a:t>test </a:t>
            </a:r>
            <a:r>
              <a:rPr sz="2400" spc="-105" dirty="0">
                <a:latin typeface="Trebuchet MS"/>
                <a:cs typeface="Trebuchet MS"/>
              </a:rPr>
              <a:t>is </a:t>
            </a:r>
            <a:r>
              <a:rPr sz="2400" spc="-170" dirty="0">
                <a:latin typeface="Trebuchet MS"/>
                <a:cs typeface="Trebuchet MS"/>
              </a:rPr>
              <a:t>called </a:t>
            </a:r>
            <a:r>
              <a:rPr sz="2400" spc="-145" dirty="0">
                <a:latin typeface="Trebuchet MS"/>
                <a:cs typeface="Trebuchet MS"/>
              </a:rPr>
              <a:t>the</a:t>
            </a:r>
            <a:r>
              <a:rPr sz="2400" spc="-145" dirty="0">
                <a:solidFill>
                  <a:srgbClr val="FF9933"/>
                </a:solidFill>
                <a:latin typeface="Trebuchet MS"/>
                <a:cs typeface="Trebuchet MS"/>
              </a:rPr>
              <a:t> </a:t>
            </a:r>
            <a:r>
              <a:rPr sz="2400" i="1" u="heavy" spc="-260" dirty="0">
                <a:solidFill>
                  <a:srgbClr val="FF9933"/>
                </a:solidFill>
                <a:uFill>
                  <a:solidFill>
                    <a:srgbClr val="FF9933"/>
                  </a:solidFill>
                </a:uFill>
                <a:latin typeface="Trebuchet MS"/>
                <a:cs typeface="Trebuchet MS"/>
              </a:rPr>
              <a:t>null  </a:t>
            </a:r>
            <a:r>
              <a:rPr sz="2400" i="1" u="heavy" spc="-240" dirty="0">
                <a:solidFill>
                  <a:srgbClr val="FF9933"/>
                </a:solidFill>
                <a:uFill>
                  <a:solidFill>
                    <a:srgbClr val="FF9933"/>
                  </a:solidFill>
                </a:uFill>
                <a:latin typeface="Trebuchet MS"/>
                <a:cs typeface="Trebuchet MS"/>
              </a:rPr>
              <a:t>hypothesis.</a:t>
            </a:r>
            <a:r>
              <a:rPr sz="2400" i="1" spc="-240" dirty="0">
                <a:solidFill>
                  <a:srgbClr val="FF9933"/>
                </a:solidFill>
                <a:latin typeface="Trebuchet MS"/>
                <a:cs typeface="Trebuchet MS"/>
              </a:rPr>
              <a:t> </a:t>
            </a:r>
            <a:r>
              <a:rPr sz="2400" spc="-75" dirty="0">
                <a:latin typeface="Trebuchet MS"/>
                <a:cs typeface="Trebuchet MS"/>
              </a:rPr>
              <a:t>The </a:t>
            </a:r>
            <a:r>
              <a:rPr sz="2400" spc="-105" dirty="0">
                <a:latin typeface="Trebuchet MS"/>
                <a:cs typeface="Trebuchet MS"/>
              </a:rPr>
              <a:t>symbol </a:t>
            </a:r>
            <a:r>
              <a:rPr sz="2400" spc="-80" dirty="0">
                <a:latin typeface="Trebuchet MS"/>
                <a:cs typeface="Trebuchet MS"/>
              </a:rPr>
              <a:t>for</a:t>
            </a:r>
            <a:r>
              <a:rPr sz="2400" spc="-80" dirty="0">
                <a:solidFill>
                  <a:srgbClr val="FF9933"/>
                </a:solidFill>
                <a:latin typeface="Trebuchet MS"/>
                <a:cs typeface="Trebuchet MS"/>
              </a:rPr>
              <a:t> </a:t>
            </a:r>
            <a:r>
              <a:rPr sz="2400" i="1" u="heavy" spc="-260" dirty="0">
                <a:solidFill>
                  <a:srgbClr val="FF9933"/>
                </a:solidFill>
                <a:uFill>
                  <a:solidFill>
                    <a:srgbClr val="FF9933"/>
                  </a:solidFill>
                </a:uFill>
                <a:latin typeface="Trebuchet MS"/>
                <a:cs typeface="Trebuchet MS"/>
              </a:rPr>
              <a:t>null </a:t>
            </a:r>
            <a:r>
              <a:rPr sz="2400" i="1" u="heavy" spc="-220" dirty="0">
                <a:solidFill>
                  <a:srgbClr val="FF9933"/>
                </a:solidFill>
                <a:uFill>
                  <a:solidFill>
                    <a:srgbClr val="FF9933"/>
                  </a:solidFill>
                </a:uFill>
                <a:latin typeface="Trebuchet MS"/>
                <a:cs typeface="Trebuchet MS"/>
              </a:rPr>
              <a:t>hypothesis</a:t>
            </a:r>
            <a:r>
              <a:rPr sz="2400" i="1" spc="-220" dirty="0">
                <a:solidFill>
                  <a:srgbClr val="FF9933"/>
                </a:solidFill>
                <a:latin typeface="Trebuchet MS"/>
                <a:cs typeface="Trebuchet MS"/>
              </a:rPr>
              <a:t> </a:t>
            </a:r>
            <a:r>
              <a:rPr sz="2400" spc="-105" dirty="0">
                <a:latin typeface="Trebuchet MS"/>
                <a:cs typeface="Trebuchet MS"/>
              </a:rPr>
              <a:t>is</a:t>
            </a:r>
            <a:r>
              <a:rPr sz="2400" spc="-295" dirty="0">
                <a:latin typeface="Trebuchet MS"/>
                <a:cs typeface="Trebuchet MS"/>
              </a:rPr>
              <a:t> </a:t>
            </a:r>
            <a:r>
              <a:rPr sz="2400" spc="-160" dirty="0">
                <a:latin typeface="Trebuchet MS"/>
                <a:cs typeface="Trebuchet MS"/>
              </a:rPr>
              <a:t>H</a:t>
            </a:r>
            <a:r>
              <a:rPr sz="2100" spc="-240" baseline="-23809" dirty="0">
                <a:latin typeface="Trebuchet MS"/>
                <a:cs typeface="Trebuchet MS"/>
              </a:rPr>
              <a:t>0.</a:t>
            </a:r>
            <a:endParaRPr sz="2100" baseline="-23809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9466932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44825" y="1524000"/>
            <a:ext cx="3072130" cy="106680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113664" rIns="0" bIns="0" rtlCol="0">
            <a:spAutoFit/>
          </a:bodyPr>
          <a:lstStyle/>
          <a:p>
            <a:pPr marL="953769" marR="469265" indent="-296545">
              <a:lnSpc>
                <a:spcPct val="100000"/>
              </a:lnSpc>
              <a:spcBef>
                <a:spcPts val="894"/>
              </a:spcBef>
            </a:pPr>
            <a:r>
              <a:rPr sz="2800" spc="-180" dirty="0">
                <a:latin typeface="Times New Roman"/>
                <a:cs typeface="Times New Roman"/>
              </a:rPr>
              <a:t>H</a:t>
            </a:r>
            <a:r>
              <a:rPr sz="2800" spc="-430" dirty="0">
                <a:latin typeface="Times New Roman"/>
                <a:cs typeface="Times New Roman"/>
              </a:rPr>
              <a:t>Y</a:t>
            </a:r>
            <a:r>
              <a:rPr sz="2800" spc="-180" dirty="0">
                <a:latin typeface="Times New Roman"/>
                <a:cs typeface="Times New Roman"/>
              </a:rPr>
              <a:t>P</a:t>
            </a:r>
            <a:r>
              <a:rPr sz="2800" spc="-204" dirty="0">
                <a:latin typeface="Times New Roman"/>
                <a:cs typeface="Times New Roman"/>
              </a:rPr>
              <a:t>O</a:t>
            </a:r>
            <a:r>
              <a:rPr sz="2800" spc="-130" dirty="0">
                <a:latin typeface="Times New Roman"/>
                <a:cs typeface="Times New Roman"/>
              </a:rPr>
              <a:t>T</a:t>
            </a:r>
            <a:r>
              <a:rPr sz="2800" spc="-190" dirty="0">
                <a:latin typeface="Times New Roman"/>
                <a:cs typeface="Times New Roman"/>
              </a:rPr>
              <a:t>H</a:t>
            </a:r>
            <a:r>
              <a:rPr sz="2800" spc="-105" dirty="0">
                <a:latin typeface="Times New Roman"/>
                <a:cs typeface="Times New Roman"/>
              </a:rPr>
              <a:t>E</a:t>
            </a:r>
            <a:r>
              <a:rPr sz="2800" spc="-180" dirty="0">
                <a:latin typeface="Times New Roman"/>
                <a:cs typeface="Times New Roman"/>
              </a:rPr>
              <a:t>S</a:t>
            </a:r>
            <a:r>
              <a:rPr sz="2800" spc="-145" dirty="0">
                <a:latin typeface="Times New Roman"/>
                <a:cs typeface="Times New Roman"/>
              </a:rPr>
              <a:t>I</a:t>
            </a:r>
            <a:r>
              <a:rPr sz="2800" spc="-100" dirty="0">
                <a:latin typeface="Times New Roman"/>
                <a:cs typeface="Times New Roman"/>
              </a:rPr>
              <a:t>S  </a:t>
            </a:r>
            <a:r>
              <a:rPr sz="2800" spc="-155" dirty="0">
                <a:latin typeface="Times New Roman"/>
                <a:cs typeface="Times New Roman"/>
              </a:rPr>
              <a:t>TESTING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5950" y="3038475"/>
            <a:ext cx="3221355" cy="62865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1275" rIns="0" bIns="0" rtlCol="0">
            <a:spAutoFit/>
          </a:bodyPr>
          <a:lstStyle/>
          <a:p>
            <a:pPr marL="285115">
              <a:lnSpc>
                <a:spcPct val="100000"/>
              </a:lnSpc>
              <a:spcBef>
                <a:spcPts val="325"/>
              </a:spcBef>
            </a:pPr>
            <a:r>
              <a:rPr sz="2800" spc="-75" dirty="0">
                <a:solidFill>
                  <a:srgbClr val="FFFFFF"/>
                </a:solidFill>
                <a:latin typeface="Trebuchet MS"/>
                <a:cs typeface="Trebuchet MS"/>
              </a:rPr>
              <a:t>Null </a:t>
            </a:r>
            <a:r>
              <a:rPr sz="2800" spc="-90" dirty="0">
                <a:solidFill>
                  <a:srgbClr val="FFFFFF"/>
                </a:solidFill>
                <a:latin typeface="Trebuchet MS"/>
                <a:cs typeface="Trebuchet MS"/>
              </a:rPr>
              <a:t>hypothesis,</a:t>
            </a:r>
            <a:r>
              <a:rPr sz="2800" spc="-2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800" spc="-90" dirty="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sz="2775" spc="-135" baseline="-21021" dirty="0">
                <a:solidFill>
                  <a:srgbClr val="FFFFFF"/>
                </a:solidFill>
                <a:latin typeface="Trebuchet MS"/>
                <a:cs typeface="Trebuchet MS"/>
              </a:rPr>
              <a:t>0</a:t>
            </a:r>
            <a:endParaRPr sz="2775" baseline="-21021" dirty="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933950" y="3048063"/>
            <a:ext cx="3897629" cy="573405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80645" rIns="0" bIns="0" rtlCol="0">
            <a:spAutoFit/>
          </a:bodyPr>
          <a:lstStyle/>
          <a:p>
            <a:pPr marL="67945">
              <a:lnSpc>
                <a:spcPct val="100000"/>
              </a:lnSpc>
              <a:spcBef>
                <a:spcPts val="635"/>
              </a:spcBef>
            </a:pPr>
            <a:r>
              <a:rPr sz="2800" spc="-120" dirty="0">
                <a:solidFill>
                  <a:srgbClr val="FFFFFF"/>
                </a:solidFill>
                <a:latin typeface="Trebuchet MS"/>
                <a:cs typeface="Trebuchet MS"/>
              </a:rPr>
              <a:t>Alternative</a:t>
            </a:r>
            <a:r>
              <a:rPr sz="2800" spc="-1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800" spc="-65" dirty="0">
                <a:solidFill>
                  <a:srgbClr val="FFFFFF"/>
                </a:solidFill>
                <a:latin typeface="Trebuchet MS"/>
                <a:cs typeface="Trebuchet MS"/>
              </a:rPr>
              <a:t>hypothesis,H</a:t>
            </a:r>
            <a:r>
              <a:rPr sz="2775" spc="-97" baseline="-21021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endParaRPr sz="2775" baseline="-21021">
              <a:latin typeface="Trebuchet MS"/>
              <a:cs typeface="Trebuchet MS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374650" y="3956050"/>
            <a:ext cx="3630929" cy="2130425"/>
            <a:chOff x="374650" y="3956050"/>
            <a:chExt cx="3630929" cy="2130425"/>
          </a:xfrm>
        </p:grpSpPr>
        <p:sp>
          <p:nvSpPr>
            <p:cNvPr id="6" name="object 6"/>
            <p:cNvSpPr/>
            <p:nvPr/>
          </p:nvSpPr>
          <p:spPr>
            <a:xfrm>
              <a:off x="381000" y="3962400"/>
              <a:ext cx="3618229" cy="2117725"/>
            </a:xfrm>
            <a:custGeom>
              <a:avLst/>
              <a:gdLst/>
              <a:ahLst/>
              <a:cxnLst/>
              <a:rect l="l" t="t" r="r" b="b"/>
              <a:pathLst>
                <a:path w="3618229" h="2117725">
                  <a:moveTo>
                    <a:pt x="3617976" y="0"/>
                  </a:moveTo>
                  <a:lnTo>
                    <a:pt x="0" y="0"/>
                  </a:lnTo>
                  <a:lnTo>
                    <a:pt x="0" y="2117725"/>
                  </a:lnTo>
                  <a:lnTo>
                    <a:pt x="3617976" y="2117725"/>
                  </a:lnTo>
                  <a:lnTo>
                    <a:pt x="3617976" y="0"/>
                  </a:lnTo>
                  <a:close/>
                </a:path>
              </a:pathLst>
            </a:custGeom>
            <a:solidFill>
              <a:srgbClr val="DF03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81000" y="3962400"/>
              <a:ext cx="3618229" cy="2117725"/>
            </a:xfrm>
            <a:custGeom>
              <a:avLst/>
              <a:gdLst/>
              <a:ahLst/>
              <a:cxnLst/>
              <a:rect l="l" t="t" r="r" b="b"/>
              <a:pathLst>
                <a:path w="3618229" h="2117725">
                  <a:moveTo>
                    <a:pt x="0" y="2117725"/>
                  </a:moveTo>
                  <a:lnTo>
                    <a:pt x="3617976" y="2117725"/>
                  </a:lnTo>
                  <a:lnTo>
                    <a:pt x="3617976" y="0"/>
                  </a:lnTo>
                  <a:lnTo>
                    <a:pt x="0" y="0"/>
                  </a:lnTo>
                  <a:lnTo>
                    <a:pt x="0" y="2117725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381000" y="3962400"/>
            <a:ext cx="3618229" cy="21177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84455" rIns="0" bIns="0" rtlCol="0">
            <a:spAutoFit/>
          </a:bodyPr>
          <a:lstStyle/>
          <a:p>
            <a:pPr marL="124460" marR="91440">
              <a:lnSpc>
                <a:spcPct val="70000"/>
              </a:lnSpc>
              <a:spcBef>
                <a:spcPts val="665"/>
              </a:spcBef>
              <a:buSzPct val="94444"/>
              <a:buFont typeface="Wingdings"/>
              <a:buChar char=""/>
              <a:tabLst>
                <a:tab pos="230504" algn="l"/>
              </a:tabLst>
            </a:pPr>
            <a:r>
              <a:rPr sz="1800" spc="-114" dirty="0">
                <a:solidFill>
                  <a:srgbClr val="FFFFFF"/>
                </a:solidFill>
                <a:latin typeface="Trebuchet MS"/>
                <a:cs typeface="Trebuchet MS"/>
              </a:rPr>
              <a:t>State </a:t>
            </a:r>
            <a:r>
              <a:rPr sz="1800" spc="-120" dirty="0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sz="1800" spc="-55" dirty="0">
                <a:solidFill>
                  <a:srgbClr val="FFFFFF"/>
                </a:solidFill>
                <a:latin typeface="Trebuchet MS"/>
                <a:cs typeface="Trebuchet MS"/>
              </a:rPr>
              <a:t>hypothesized </a:t>
            </a:r>
            <a:r>
              <a:rPr sz="1800" spc="-60" dirty="0">
                <a:solidFill>
                  <a:srgbClr val="FFFFFF"/>
                </a:solidFill>
                <a:latin typeface="Trebuchet MS"/>
                <a:cs typeface="Trebuchet MS"/>
              </a:rPr>
              <a:t>value </a:t>
            </a:r>
            <a:r>
              <a:rPr sz="1800" spc="-155" dirty="0">
                <a:solidFill>
                  <a:srgbClr val="FFFFFF"/>
                </a:solidFill>
                <a:latin typeface="Trebuchet MS"/>
                <a:cs typeface="Trebuchet MS"/>
              </a:rPr>
              <a:t>of </a:t>
            </a:r>
            <a:r>
              <a:rPr sz="1800" spc="-120" dirty="0">
                <a:solidFill>
                  <a:srgbClr val="FFFFFF"/>
                </a:solidFill>
                <a:latin typeface="Trebuchet MS"/>
                <a:cs typeface="Trebuchet MS"/>
              </a:rPr>
              <a:t>the  </a:t>
            </a:r>
            <a:r>
              <a:rPr sz="1800" spc="-100" dirty="0">
                <a:solidFill>
                  <a:srgbClr val="FFFFFF"/>
                </a:solidFill>
                <a:latin typeface="Trebuchet MS"/>
                <a:cs typeface="Trebuchet MS"/>
              </a:rPr>
              <a:t>parameter </a:t>
            </a:r>
            <a:r>
              <a:rPr sz="1800" spc="-114" dirty="0">
                <a:solidFill>
                  <a:srgbClr val="FFFFFF"/>
                </a:solidFill>
                <a:latin typeface="Trebuchet MS"/>
                <a:cs typeface="Trebuchet MS"/>
              </a:rPr>
              <a:t>before</a:t>
            </a:r>
            <a:r>
              <a:rPr sz="1800" spc="-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55" dirty="0">
                <a:solidFill>
                  <a:srgbClr val="FFFFFF"/>
                </a:solidFill>
                <a:latin typeface="Trebuchet MS"/>
                <a:cs typeface="Trebuchet MS"/>
              </a:rPr>
              <a:t>sampling.</a:t>
            </a:r>
            <a:endParaRPr sz="1800">
              <a:latin typeface="Trebuchet MS"/>
              <a:cs typeface="Trebuchet MS"/>
            </a:endParaRPr>
          </a:p>
          <a:p>
            <a:pPr marL="229870" indent="-106045">
              <a:lnSpc>
                <a:spcPts val="1835"/>
              </a:lnSpc>
              <a:spcBef>
                <a:spcPts val="434"/>
              </a:spcBef>
              <a:buSzPct val="94444"/>
              <a:buFont typeface="Wingdings"/>
              <a:buChar char=""/>
              <a:tabLst>
                <a:tab pos="230504" algn="l"/>
              </a:tabLst>
            </a:pPr>
            <a:r>
              <a:rPr sz="1800" spc="-50" dirty="0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sz="1800" spc="-55" dirty="0">
                <a:solidFill>
                  <a:srgbClr val="FFFFFF"/>
                </a:solidFill>
                <a:latin typeface="Trebuchet MS"/>
                <a:cs typeface="Trebuchet MS"/>
              </a:rPr>
              <a:t>assumption </a:t>
            </a:r>
            <a:r>
              <a:rPr sz="1800" spc="-90" dirty="0">
                <a:solidFill>
                  <a:srgbClr val="FFFFFF"/>
                </a:solidFill>
                <a:latin typeface="Trebuchet MS"/>
                <a:cs typeface="Trebuchet MS"/>
              </a:rPr>
              <a:t>we </a:t>
            </a:r>
            <a:r>
              <a:rPr sz="1800" spc="-5" dirty="0">
                <a:solidFill>
                  <a:srgbClr val="FFFFFF"/>
                </a:solidFill>
                <a:latin typeface="Trebuchet MS"/>
                <a:cs typeface="Trebuchet MS"/>
              </a:rPr>
              <a:t>wish </a:t>
            </a:r>
            <a:r>
              <a:rPr sz="1800" spc="-145" dirty="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sz="1800" spc="-2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114" dirty="0">
                <a:solidFill>
                  <a:srgbClr val="FFFFFF"/>
                </a:solidFill>
                <a:latin typeface="Trebuchet MS"/>
                <a:cs typeface="Trebuchet MS"/>
              </a:rPr>
              <a:t>test</a:t>
            </a:r>
            <a:endParaRPr sz="1800">
              <a:latin typeface="Trebuchet MS"/>
              <a:cs typeface="Trebuchet MS"/>
            </a:endParaRPr>
          </a:p>
          <a:p>
            <a:pPr marL="124460">
              <a:lnSpc>
                <a:spcPts val="1510"/>
              </a:lnSpc>
            </a:pPr>
            <a:r>
              <a:rPr sz="1800" spc="-90" dirty="0">
                <a:solidFill>
                  <a:srgbClr val="FFFFFF"/>
                </a:solidFill>
                <a:latin typeface="Trebuchet MS"/>
                <a:cs typeface="Trebuchet MS"/>
              </a:rPr>
              <a:t>(or </a:t>
            </a:r>
            <a:r>
              <a:rPr sz="1800" spc="-120" dirty="0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sz="1800" spc="-55" dirty="0">
                <a:solidFill>
                  <a:srgbClr val="FFFFFF"/>
                </a:solidFill>
                <a:latin typeface="Trebuchet MS"/>
                <a:cs typeface="Trebuchet MS"/>
              </a:rPr>
              <a:t>assumption </a:t>
            </a:r>
            <a:r>
              <a:rPr sz="1800" spc="-90" dirty="0">
                <a:solidFill>
                  <a:srgbClr val="FFFFFF"/>
                </a:solidFill>
                <a:latin typeface="Trebuchet MS"/>
                <a:cs typeface="Trebuchet MS"/>
              </a:rPr>
              <a:t>we </a:t>
            </a:r>
            <a:r>
              <a:rPr sz="1800" spc="-110" dirty="0">
                <a:solidFill>
                  <a:srgbClr val="FFFFFF"/>
                </a:solidFill>
                <a:latin typeface="Trebuchet MS"/>
                <a:cs typeface="Trebuchet MS"/>
              </a:rPr>
              <a:t>are </a:t>
            </a:r>
            <a:r>
              <a:rPr sz="1800" spc="-55" dirty="0">
                <a:solidFill>
                  <a:srgbClr val="FFFFFF"/>
                </a:solidFill>
                <a:latin typeface="Trebuchet MS"/>
                <a:cs typeface="Trebuchet MS"/>
              </a:rPr>
              <a:t>trying</a:t>
            </a:r>
            <a:r>
              <a:rPr sz="1800" spc="-7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145" dirty="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endParaRPr sz="1800">
              <a:latin typeface="Trebuchet MS"/>
              <a:cs typeface="Trebuchet MS"/>
            </a:endParaRPr>
          </a:p>
          <a:p>
            <a:pPr marL="124460">
              <a:lnSpc>
                <a:spcPts val="1835"/>
              </a:lnSpc>
            </a:pPr>
            <a:r>
              <a:rPr sz="1800" spc="-150" dirty="0">
                <a:solidFill>
                  <a:srgbClr val="FFFFFF"/>
                </a:solidFill>
                <a:latin typeface="Trebuchet MS"/>
                <a:cs typeface="Trebuchet MS"/>
              </a:rPr>
              <a:t>reject)</a:t>
            </a:r>
            <a:endParaRPr sz="1800">
              <a:latin typeface="Trebuchet MS"/>
              <a:cs typeface="Trebuchet MS"/>
            </a:endParaRPr>
          </a:p>
          <a:p>
            <a:pPr marL="229870" indent="-106045">
              <a:lnSpc>
                <a:spcPct val="100000"/>
              </a:lnSpc>
              <a:spcBef>
                <a:spcPts val="430"/>
              </a:spcBef>
              <a:buSzPct val="94444"/>
              <a:buFont typeface="Wingdings"/>
              <a:buChar char=""/>
              <a:tabLst>
                <a:tab pos="230504" algn="l"/>
              </a:tabLst>
            </a:pPr>
            <a:r>
              <a:rPr sz="1800" spc="-50" dirty="0">
                <a:solidFill>
                  <a:srgbClr val="FFFFFF"/>
                </a:solidFill>
                <a:latin typeface="Trebuchet MS"/>
                <a:cs typeface="Trebuchet MS"/>
              </a:rPr>
              <a:t>E.g </a:t>
            </a:r>
            <a:r>
              <a:rPr sz="1800" spc="-75" dirty="0">
                <a:solidFill>
                  <a:srgbClr val="FFFFFF"/>
                </a:solidFill>
                <a:latin typeface="Trebuchet MS"/>
                <a:cs typeface="Trebuchet MS"/>
              </a:rPr>
              <a:t>population </a:t>
            </a:r>
            <a:r>
              <a:rPr sz="1800" spc="-70" dirty="0">
                <a:solidFill>
                  <a:srgbClr val="FFFFFF"/>
                </a:solidFill>
                <a:latin typeface="Trebuchet MS"/>
                <a:cs typeface="Trebuchet MS"/>
              </a:rPr>
              <a:t>mean </a:t>
            </a:r>
            <a:r>
              <a:rPr sz="1800" spc="-45" dirty="0">
                <a:solidFill>
                  <a:srgbClr val="FFFFFF"/>
                </a:solidFill>
                <a:latin typeface="Trebuchet MS"/>
                <a:cs typeface="Trebuchet MS"/>
              </a:rPr>
              <a:t>µ </a:t>
            </a:r>
            <a:r>
              <a:rPr sz="1800" spc="130" dirty="0">
                <a:solidFill>
                  <a:srgbClr val="FFFFFF"/>
                </a:solidFill>
                <a:latin typeface="Trebuchet MS"/>
                <a:cs typeface="Trebuchet MS"/>
              </a:rPr>
              <a:t>=</a:t>
            </a:r>
            <a:r>
              <a:rPr sz="1800" spc="-2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130" dirty="0">
                <a:solidFill>
                  <a:srgbClr val="FFFFFF"/>
                </a:solidFill>
                <a:latin typeface="Trebuchet MS"/>
                <a:cs typeface="Trebuchet MS"/>
              </a:rPr>
              <a:t>20</a:t>
            </a:r>
            <a:endParaRPr sz="1800">
              <a:latin typeface="Trebuchet MS"/>
              <a:cs typeface="Trebuchet MS"/>
            </a:endParaRPr>
          </a:p>
          <a:p>
            <a:pPr marL="124460" marR="411480">
              <a:lnSpc>
                <a:spcPct val="70000"/>
              </a:lnSpc>
              <a:spcBef>
                <a:spcPts val="1080"/>
              </a:spcBef>
              <a:buSzPct val="94444"/>
              <a:buFont typeface="Wingdings"/>
              <a:buChar char=""/>
              <a:tabLst>
                <a:tab pos="288290" algn="l"/>
              </a:tabLst>
            </a:pPr>
            <a:r>
              <a:rPr sz="1800" spc="-80" dirty="0">
                <a:solidFill>
                  <a:srgbClr val="FFFFFF"/>
                </a:solidFill>
                <a:latin typeface="Trebuchet MS"/>
                <a:cs typeface="Trebuchet MS"/>
              </a:rPr>
              <a:t>There </a:t>
            </a:r>
            <a:r>
              <a:rPr sz="1800" spc="15" dirty="0">
                <a:solidFill>
                  <a:srgbClr val="FFFFFF"/>
                </a:solidFill>
                <a:latin typeface="Trebuchet MS"/>
                <a:cs typeface="Trebuchet MS"/>
              </a:rPr>
              <a:t>is </a:t>
            </a:r>
            <a:r>
              <a:rPr sz="1800" spc="-75" dirty="0">
                <a:solidFill>
                  <a:srgbClr val="FFFFFF"/>
                </a:solidFill>
                <a:latin typeface="Trebuchet MS"/>
                <a:cs typeface="Trebuchet MS"/>
              </a:rPr>
              <a:t>no </a:t>
            </a:r>
            <a:r>
              <a:rPr sz="1800" spc="-105" dirty="0">
                <a:solidFill>
                  <a:srgbClr val="FFFFFF"/>
                </a:solidFill>
                <a:latin typeface="Trebuchet MS"/>
                <a:cs typeface="Trebuchet MS"/>
              </a:rPr>
              <a:t>difference</a:t>
            </a:r>
            <a:r>
              <a:rPr sz="1800" spc="-2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FFFFFF"/>
                </a:solidFill>
                <a:latin typeface="Trebuchet MS"/>
                <a:cs typeface="Trebuchet MS"/>
              </a:rPr>
              <a:t>between  </a:t>
            </a:r>
            <a:r>
              <a:rPr sz="1800" spc="-85" dirty="0">
                <a:solidFill>
                  <a:srgbClr val="FFFFFF"/>
                </a:solidFill>
                <a:latin typeface="Trebuchet MS"/>
                <a:cs typeface="Trebuchet MS"/>
              </a:rPr>
              <a:t>coke </a:t>
            </a:r>
            <a:r>
              <a:rPr sz="1800" spc="-35" dirty="0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sz="1800" spc="-110" dirty="0">
                <a:solidFill>
                  <a:srgbClr val="FFFFFF"/>
                </a:solidFill>
                <a:latin typeface="Trebuchet MS"/>
                <a:cs typeface="Trebuchet MS"/>
              </a:rPr>
              <a:t>diet</a:t>
            </a:r>
            <a:r>
              <a:rPr sz="1800" spc="-1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85" dirty="0">
                <a:solidFill>
                  <a:srgbClr val="FFFFFF"/>
                </a:solidFill>
                <a:latin typeface="Trebuchet MS"/>
                <a:cs typeface="Trebuchet MS"/>
              </a:rPr>
              <a:t>coke</a:t>
            </a:r>
            <a:endParaRPr sz="1800">
              <a:latin typeface="Trebuchet MS"/>
              <a:cs typeface="Trebuchet MS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4718050" y="3962336"/>
            <a:ext cx="4203700" cy="2122805"/>
            <a:chOff x="4718050" y="3962336"/>
            <a:chExt cx="4203700" cy="2122805"/>
          </a:xfrm>
        </p:grpSpPr>
        <p:sp>
          <p:nvSpPr>
            <p:cNvPr id="10" name="object 10"/>
            <p:cNvSpPr/>
            <p:nvPr/>
          </p:nvSpPr>
          <p:spPr>
            <a:xfrm>
              <a:off x="4724400" y="3968686"/>
              <a:ext cx="4191000" cy="2110105"/>
            </a:xfrm>
            <a:custGeom>
              <a:avLst/>
              <a:gdLst/>
              <a:ahLst/>
              <a:cxnLst/>
              <a:rect l="l" t="t" r="r" b="b"/>
              <a:pathLst>
                <a:path w="4191000" h="2110104">
                  <a:moveTo>
                    <a:pt x="4191000" y="0"/>
                  </a:moveTo>
                  <a:lnTo>
                    <a:pt x="0" y="0"/>
                  </a:lnTo>
                  <a:lnTo>
                    <a:pt x="0" y="2109851"/>
                  </a:lnTo>
                  <a:lnTo>
                    <a:pt x="4191000" y="2109851"/>
                  </a:lnTo>
                  <a:lnTo>
                    <a:pt x="4191000" y="0"/>
                  </a:lnTo>
                  <a:close/>
                </a:path>
              </a:pathLst>
            </a:custGeom>
            <a:solidFill>
              <a:srgbClr val="DF03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4724400" y="3968686"/>
              <a:ext cx="4191000" cy="2110105"/>
            </a:xfrm>
            <a:custGeom>
              <a:avLst/>
              <a:gdLst/>
              <a:ahLst/>
              <a:cxnLst/>
              <a:rect l="l" t="t" r="r" b="b"/>
              <a:pathLst>
                <a:path w="4191000" h="2110104">
                  <a:moveTo>
                    <a:pt x="0" y="2109851"/>
                  </a:moveTo>
                  <a:lnTo>
                    <a:pt x="4191000" y="2109851"/>
                  </a:lnTo>
                  <a:lnTo>
                    <a:pt x="4191000" y="0"/>
                  </a:lnTo>
                  <a:lnTo>
                    <a:pt x="0" y="0"/>
                  </a:lnTo>
                  <a:lnTo>
                    <a:pt x="0" y="2109851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4724400" y="3968686"/>
            <a:ext cx="4191000" cy="2110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38735" rIns="0" bIns="0" rtlCol="0">
            <a:spAutoFit/>
          </a:bodyPr>
          <a:lstStyle/>
          <a:p>
            <a:pPr marL="244475">
              <a:lnSpc>
                <a:spcPts val="1835"/>
              </a:lnSpc>
              <a:spcBef>
                <a:spcPts val="305"/>
              </a:spcBef>
            </a:pPr>
            <a:r>
              <a:rPr sz="1800" spc="10" dirty="0">
                <a:solidFill>
                  <a:srgbClr val="FFFFFF"/>
                </a:solidFill>
                <a:latin typeface="Trebuchet MS"/>
                <a:cs typeface="Trebuchet MS"/>
              </a:rPr>
              <a:t>All </a:t>
            </a:r>
            <a:r>
              <a:rPr sz="1800" spc="-40" dirty="0">
                <a:solidFill>
                  <a:srgbClr val="FFFFFF"/>
                </a:solidFill>
                <a:latin typeface="Trebuchet MS"/>
                <a:cs typeface="Trebuchet MS"/>
              </a:rPr>
              <a:t>possible </a:t>
            </a:r>
            <a:r>
              <a:rPr sz="1800" spc="-75" dirty="0">
                <a:solidFill>
                  <a:srgbClr val="FFFFFF"/>
                </a:solidFill>
                <a:latin typeface="Trebuchet MS"/>
                <a:cs typeface="Trebuchet MS"/>
              </a:rPr>
              <a:t>alternatives </a:t>
            </a:r>
            <a:r>
              <a:rPr sz="1800" spc="-105" dirty="0">
                <a:solidFill>
                  <a:srgbClr val="FFFFFF"/>
                </a:solidFill>
                <a:latin typeface="Trebuchet MS"/>
                <a:cs typeface="Trebuchet MS"/>
              </a:rPr>
              <a:t>other</a:t>
            </a:r>
            <a:r>
              <a:rPr sz="1800" spc="-3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85" dirty="0">
                <a:solidFill>
                  <a:srgbClr val="FFFFFF"/>
                </a:solidFill>
                <a:latin typeface="Trebuchet MS"/>
                <a:cs typeface="Trebuchet MS"/>
              </a:rPr>
              <a:t>than</a:t>
            </a:r>
            <a:endParaRPr sz="1800">
              <a:latin typeface="Trebuchet MS"/>
              <a:cs typeface="Trebuchet MS"/>
            </a:endParaRPr>
          </a:p>
          <a:p>
            <a:pPr marL="244475">
              <a:lnSpc>
                <a:spcPts val="1835"/>
              </a:lnSpc>
            </a:pPr>
            <a:r>
              <a:rPr sz="1800" spc="-120" dirty="0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sz="1800" spc="-65" dirty="0">
                <a:solidFill>
                  <a:srgbClr val="FFFFFF"/>
                </a:solidFill>
                <a:latin typeface="Trebuchet MS"/>
                <a:cs typeface="Trebuchet MS"/>
              </a:rPr>
              <a:t>null </a:t>
            </a:r>
            <a:r>
              <a:rPr sz="1800" spc="-70" dirty="0">
                <a:solidFill>
                  <a:srgbClr val="FFFFFF"/>
                </a:solidFill>
                <a:latin typeface="Trebuchet MS"/>
                <a:cs typeface="Trebuchet MS"/>
              </a:rPr>
              <a:t>hypothesis.</a:t>
            </a:r>
            <a:endParaRPr sz="1800">
              <a:latin typeface="Trebuchet MS"/>
              <a:cs typeface="Trebuchet MS"/>
            </a:endParaRPr>
          </a:p>
          <a:p>
            <a:pPr marL="244475" marR="3018790">
              <a:lnSpc>
                <a:spcPct val="120000"/>
              </a:lnSpc>
            </a:pPr>
            <a:r>
              <a:rPr sz="1800" spc="-50" dirty="0">
                <a:solidFill>
                  <a:srgbClr val="FFFFFF"/>
                </a:solidFill>
                <a:latin typeface="Trebuchet MS"/>
                <a:cs typeface="Trebuchet MS"/>
              </a:rPr>
              <a:t>E.g </a:t>
            </a:r>
            <a:r>
              <a:rPr sz="1800" spc="-45" dirty="0">
                <a:solidFill>
                  <a:srgbClr val="FFFFFF"/>
                </a:solidFill>
                <a:latin typeface="Trebuchet MS"/>
                <a:cs typeface="Trebuchet MS"/>
              </a:rPr>
              <a:t>µ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≠</a:t>
            </a:r>
            <a:r>
              <a:rPr sz="1800" spc="-1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170" dirty="0">
                <a:solidFill>
                  <a:srgbClr val="FFFFFF"/>
                </a:solidFill>
                <a:latin typeface="Trebuchet MS"/>
                <a:cs typeface="Trebuchet MS"/>
              </a:rPr>
              <a:t>20  </a:t>
            </a:r>
            <a:r>
              <a:rPr sz="1800" spc="-45" dirty="0">
                <a:solidFill>
                  <a:srgbClr val="FFFFFF"/>
                </a:solidFill>
                <a:latin typeface="Trebuchet MS"/>
                <a:cs typeface="Trebuchet MS"/>
              </a:rPr>
              <a:t>µ </a:t>
            </a:r>
            <a:r>
              <a:rPr sz="1800" spc="150" dirty="0">
                <a:solidFill>
                  <a:srgbClr val="FFFFFF"/>
                </a:solidFill>
                <a:latin typeface="Trebuchet MS"/>
                <a:cs typeface="Trebuchet MS"/>
              </a:rPr>
              <a:t>&gt;</a:t>
            </a:r>
            <a:r>
              <a:rPr sz="1800" spc="-1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130" dirty="0">
                <a:solidFill>
                  <a:srgbClr val="FFFFFF"/>
                </a:solidFill>
                <a:latin typeface="Trebuchet MS"/>
                <a:cs typeface="Trebuchet MS"/>
              </a:rPr>
              <a:t>20</a:t>
            </a:r>
            <a:endParaRPr sz="1800">
              <a:latin typeface="Trebuchet MS"/>
              <a:cs typeface="Trebuchet MS"/>
            </a:endParaRPr>
          </a:p>
          <a:p>
            <a:pPr marL="244475">
              <a:lnSpc>
                <a:spcPct val="100000"/>
              </a:lnSpc>
              <a:spcBef>
                <a:spcPts val="434"/>
              </a:spcBef>
            </a:pPr>
            <a:r>
              <a:rPr sz="1800" spc="-45" dirty="0">
                <a:solidFill>
                  <a:srgbClr val="FFFFFF"/>
                </a:solidFill>
                <a:latin typeface="Trebuchet MS"/>
                <a:cs typeface="Trebuchet MS"/>
              </a:rPr>
              <a:t>µ </a:t>
            </a:r>
            <a:r>
              <a:rPr sz="1800" spc="150" dirty="0">
                <a:solidFill>
                  <a:srgbClr val="FFFFFF"/>
                </a:solidFill>
                <a:latin typeface="Trebuchet MS"/>
                <a:cs typeface="Trebuchet MS"/>
              </a:rPr>
              <a:t>&lt;</a:t>
            </a:r>
            <a:r>
              <a:rPr sz="1800" spc="-2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130" dirty="0">
                <a:solidFill>
                  <a:srgbClr val="FFFFFF"/>
                </a:solidFill>
                <a:latin typeface="Trebuchet MS"/>
                <a:cs typeface="Trebuchet MS"/>
              </a:rPr>
              <a:t>20</a:t>
            </a:r>
            <a:endParaRPr sz="1800">
              <a:latin typeface="Trebuchet MS"/>
              <a:cs typeface="Trebuchet MS"/>
            </a:endParaRPr>
          </a:p>
          <a:p>
            <a:pPr marL="244475">
              <a:lnSpc>
                <a:spcPts val="1835"/>
              </a:lnSpc>
              <a:spcBef>
                <a:spcPts val="434"/>
              </a:spcBef>
            </a:pPr>
            <a:r>
              <a:rPr sz="1800" spc="-80" dirty="0">
                <a:solidFill>
                  <a:srgbClr val="FFFFFF"/>
                </a:solidFill>
                <a:latin typeface="Trebuchet MS"/>
                <a:cs typeface="Trebuchet MS"/>
              </a:rPr>
              <a:t>There </a:t>
            </a:r>
            <a:r>
              <a:rPr sz="1800" spc="15" dirty="0">
                <a:solidFill>
                  <a:srgbClr val="FFFFFF"/>
                </a:solidFill>
                <a:latin typeface="Trebuchet MS"/>
                <a:cs typeface="Trebuchet MS"/>
              </a:rPr>
              <a:t>is </a:t>
            </a:r>
            <a:r>
              <a:rPr sz="1800" spc="-85" dirty="0">
                <a:solidFill>
                  <a:srgbClr val="FFFFFF"/>
                </a:solidFill>
                <a:latin typeface="Trebuchet MS"/>
                <a:cs typeface="Trebuchet MS"/>
              </a:rPr>
              <a:t>a </a:t>
            </a:r>
            <a:r>
              <a:rPr sz="1800" spc="-105" dirty="0">
                <a:solidFill>
                  <a:srgbClr val="FFFFFF"/>
                </a:solidFill>
                <a:latin typeface="Trebuchet MS"/>
                <a:cs typeface="Trebuchet MS"/>
              </a:rPr>
              <a:t>difference </a:t>
            </a:r>
            <a:r>
              <a:rPr sz="1800" spc="-95" dirty="0">
                <a:solidFill>
                  <a:srgbClr val="FFFFFF"/>
                </a:solidFill>
                <a:latin typeface="Trebuchet MS"/>
                <a:cs typeface="Trebuchet MS"/>
              </a:rPr>
              <a:t>between</a:t>
            </a:r>
            <a:r>
              <a:rPr sz="1800" spc="-19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85" dirty="0">
                <a:solidFill>
                  <a:srgbClr val="FFFFFF"/>
                </a:solidFill>
                <a:latin typeface="Trebuchet MS"/>
                <a:cs typeface="Trebuchet MS"/>
              </a:rPr>
              <a:t>coke</a:t>
            </a:r>
            <a:endParaRPr sz="1800">
              <a:latin typeface="Trebuchet MS"/>
              <a:cs typeface="Trebuchet MS"/>
            </a:endParaRPr>
          </a:p>
          <a:p>
            <a:pPr marL="244475">
              <a:lnSpc>
                <a:spcPts val="1835"/>
              </a:lnSpc>
            </a:pPr>
            <a:r>
              <a:rPr sz="1800" spc="-35" dirty="0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sz="1800" spc="-110" dirty="0">
                <a:solidFill>
                  <a:srgbClr val="FFFFFF"/>
                </a:solidFill>
                <a:latin typeface="Trebuchet MS"/>
                <a:cs typeface="Trebuchet MS"/>
              </a:rPr>
              <a:t>diet</a:t>
            </a:r>
            <a:r>
              <a:rPr sz="1800" spc="-1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85" dirty="0">
                <a:solidFill>
                  <a:srgbClr val="FFFFFF"/>
                </a:solidFill>
                <a:latin typeface="Trebuchet MS"/>
                <a:cs typeface="Trebuchet MS"/>
              </a:rPr>
              <a:t>coke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819400" y="2576829"/>
            <a:ext cx="3200400" cy="417830"/>
          </a:xfrm>
          <a:custGeom>
            <a:avLst/>
            <a:gdLst/>
            <a:ahLst/>
            <a:cxnLst/>
            <a:rect l="l" t="t" r="r" b="b"/>
            <a:pathLst>
              <a:path w="3200400" h="417830">
                <a:moveTo>
                  <a:pt x="3200400" y="394970"/>
                </a:moveTo>
                <a:lnTo>
                  <a:pt x="3196386" y="391541"/>
                </a:lnTo>
                <a:lnTo>
                  <a:pt x="3127629" y="332613"/>
                </a:lnTo>
                <a:lnTo>
                  <a:pt x="3120707" y="360260"/>
                </a:lnTo>
                <a:lnTo>
                  <a:pt x="1679829" y="127"/>
                </a:lnTo>
                <a:lnTo>
                  <a:pt x="1676400" y="13970"/>
                </a:lnTo>
                <a:lnTo>
                  <a:pt x="1673225" y="0"/>
                </a:lnTo>
                <a:lnTo>
                  <a:pt x="80403" y="362102"/>
                </a:lnTo>
                <a:lnTo>
                  <a:pt x="74041" y="334137"/>
                </a:lnTo>
                <a:lnTo>
                  <a:pt x="0" y="394970"/>
                </a:lnTo>
                <a:lnTo>
                  <a:pt x="93091" y="417830"/>
                </a:lnTo>
                <a:lnTo>
                  <a:pt x="87452" y="393065"/>
                </a:lnTo>
                <a:lnTo>
                  <a:pt x="86728" y="389902"/>
                </a:lnTo>
                <a:lnTo>
                  <a:pt x="1676374" y="28676"/>
                </a:lnTo>
                <a:lnTo>
                  <a:pt x="3113735" y="388073"/>
                </a:lnTo>
                <a:lnTo>
                  <a:pt x="3106801" y="415798"/>
                </a:lnTo>
                <a:lnTo>
                  <a:pt x="3200400" y="394970"/>
                </a:lnTo>
                <a:close/>
              </a:path>
            </a:pathLst>
          </a:custGeom>
          <a:solidFill>
            <a:srgbClr val="DF031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014473" y="3657600"/>
            <a:ext cx="85725" cy="304800"/>
          </a:xfrm>
          <a:custGeom>
            <a:avLst/>
            <a:gdLst/>
            <a:ahLst/>
            <a:cxnLst/>
            <a:rect l="l" t="t" r="r" b="b"/>
            <a:pathLst>
              <a:path w="85725" h="304800">
                <a:moveTo>
                  <a:pt x="28575" y="219075"/>
                </a:moveTo>
                <a:lnTo>
                  <a:pt x="0" y="219075"/>
                </a:lnTo>
                <a:lnTo>
                  <a:pt x="42925" y="304800"/>
                </a:lnTo>
                <a:lnTo>
                  <a:pt x="78623" y="233299"/>
                </a:lnTo>
                <a:lnTo>
                  <a:pt x="28575" y="233299"/>
                </a:lnTo>
                <a:lnTo>
                  <a:pt x="28575" y="219075"/>
                </a:lnTo>
                <a:close/>
              </a:path>
              <a:path w="85725" h="304800">
                <a:moveTo>
                  <a:pt x="57150" y="0"/>
                </a:moveTo>
                <a:lnTo>
                  <a:pt x="28575" y="0"/>
                </a:lnTo>
                <a:lnTo>
                  <a:pt x="28575" y="233299"/>
                </a:lnTo>
                <a:lnTo>
                  <a:pt x="57150" y="233299"/>
                </a:lnTo>
                <a:lnTo>
                  <a:pt x="57150" y="0"/>
                </a:lnTo>
                <a:close/>
              </a:path>
              <a:path w="85725" h="304800">
                <a:moveTo>
                  <a:pt x="85725" y="219075"/>
                </a:moveTo>
                <a:lnTo>
                  <a:pt x="57150" y="219075"/>
                </a:lnTo>
                <a:lnTo>
                  <a:pt x="57150" y="233299"/>
                </a:lnTo>
                <a:lnTo>
                  <a:pt x="78623" y="233299"/>
                </a:lnTo>
                <a:lnTo>
                  <a:pt x="85725" y="219075"/>
                </a:lnTo>
                <a:close/>
              </a:path>
            </a:pathLst>
          </a:custGeom>
          <a:solidFill>
            <a:srgbClr val="DF031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648450" y="3636898"/>
            <a:ext cx="85725" cy="304800"/>
          </a:xfrm>
          <a:custGeom>
            <a:avLst/>
            <a:gdLst/>
            <a:ahLst/>
            <a:cxnLst/>
            <a:rect l="l" t="t" r="r" b="b"/>
            <a:pathLst>
              <a:path w="85725" h="304800">
                <a:moveTo>
                  <a:pt x="28575" y="219075"/>
                </a:moveTo>
                <a:lnTo>
                  <a:pt x="0" y="219075"/>
                </a:lnTo>
                <a:lnTo>
                  <a:pt x="42799" y="304800"/>
                </a:lnTo>
                <a:lnTo>
                  <a:pt x="78538" y="233425"/>
                </a:lnTo>
                <a:lnTo>
                  <a:pt x="28575" y="233425"/>
                </a:lnTo>
                <a:lnTo>
                  <a:pt x="28575" y="219075"/>
                </a:lnTo>
                <a:close/>
              </a:path>
              <a:path w="85725" h="304800">
                <a:moveTo>
                  <a:pt x="57150" y="0"/>
                </a:moveTo>
                <a:lnTo>
                  <a:pt x="28575" y="0"/>
                </a:lnTo>
                <a:lnTo>
                  <a:pt x="28575" y="233425"/>
                </a:lnTo>
                <a:lnTo>
                  <a:pt x="57150" y="233425"/>
                </a:lnTo>
                <a:lnTo>
                  <a:pt x="57150" y="0"/>
                </a:lnTo>
                <a:close/>
              </a:path>
              <a:path w="85725" h="304800">
                <a:moveTo>
                  <a:pt x="85725" y="219075"/>
                </a:moveTo>
                <a:lnTo>
                  <a:pt x="57150" y="219075"/>
                </a:lnTo>
                <a:lnTo>
                  <a:pt x="57150" y="233425"/>
                </a:lnTo>
                <a:lnTo>
                  <a:pt x="78538" y="233425"/>
                </a:lnTo>
                <a:lnTo>
                  <a:pt x="85725" y="219075"/>
                </a:lnTo>
                <a:close/>
              </a:path>
            </a:pathLst>
          </a:custGeom>
          <a:solidFill>
            <a:srgbClr val="DF0317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541828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0703" y="980728"/>
            <a:ext cx="8924100" cy="5068054"/>
          </a:xfrm>
          <a:prstGeom prst="rect">
            <a:avLst/>
          </a:prstGeom>
        </p:spPr>
        <p:txBody>
          <a:bodyPr vert="horz" wrap="square" lIns="0" tIns="21590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700"/>
              </a:spcBef>
            </a:pPr>
            <a:r>
              <a:rPr sz="2400" baseline="10893" dirty="0">
                <a:latin typeface="Times New Roman" pitchFamily="18" charset="0"/>
                <a:cs typeface="Times New Roman" pitchFamily="18" charset="0"/>
              </a:rPr>
              <a:t>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State the Assumption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(numerical) to be</a:t>
            </a:r>
            <a:r>
              <a:rPr sz="2400" b="1" spc="114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dirty="0" smtClean="0">
                <a:latin typeface="Times New Roman" pitchFamily="18" charset="0"/>
                <a:cs typeface="Times New Roman" pitchFamily="18" charset="0"/>
              </a:rPr>
              <a:t>tested</a:t>
            </a:r>
            <a:endParaRPr lang="en-IN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0800">
              <a:lnSpc>
                <a:spcPct val="100000"/>
              </a:lnSpc>
              <a:spcBef>
                <a:spcPts val="994"/>
              </a:spcBef>
              <a:tabLst>
                <a:tab pos="393700" algn="l"/>
              </a:tabLst>
            </a:pPr>
            <a:r>
              <a:rPr lang="en-IN" sz="2400" dirty="0">
                <a:solidFill>
                  <a:srgbClr val="404040"/>
                </a:solidFill>
                <a:latin typeface="Gothic Uralic"/>
                <a:cs typeface="Gothic Uralic"/>
              </a:rPr>
              <a:t>Null </a:t>
            </a:r>
            <a:r>
              <a:rPr lang="en-IN" sz="2400" spc="-5" dirty="0">
                <a:solidFill>
                  <a:srgbClr val="404040"/>
                </a:solidFill>
                <a:latin typeface="Gothic Uralic"/>
                <a:cs typeface="Gothic Uralic"/>
              </a:rPr>
              <a:t>Hypothesis </a:t>
            </a:r>
            <a:r>
              <a:rPr lang="en-IN" sz="2400" spc="10" dirty="0">
                <a:solidFill>
                  <a:srgbClr val="404040"/>
                </a:solidFill>
                <a:latin typeface="Gothic Uralic"/>
                <a:cs typeface="Gothic Uralic"/>
              </a:rPr>
              <a:t>is </a:t>
            </a:r>
            <a:r>
              <a:rPr lang="en-IN" sz="2400" spc="-10" dirty="0">
                <a:solidFill>
                  <a:srgbClr val="404040"/>
                </a:solidFill>
                <a:latin typeface="Gothic Uralic"/>
                <a:cs typeface="Gothic Uralic"/>
              </a:rPr>
              <a:t>denoted </a:t>
            </a:r>
            <a:r>
              <a:rPr lang="en-IN" sz="2400" spc="-5" dirty="0">
                <a:solidFill>
                  <a:srgbClr val="404040"/>
                </a:solidFill>
                <a:latin typeface="Gothic Uralic"/>
                <a:cs typeface="Gothic Uralic"/>
              </a:rPr>
              <a:t>by</a:t>
            </a:r>
            <a:r>
              <a:rPr lang="en-IN" sz="2400" spc="35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lang="en-IN" sz="2400" spc="-10" dirty="0">
                <a:solidFill>
                  <a:srgbClr val="404040"/>
                </a:solidFill>
                <a:latin typeface="Tinos"/>
                <a:cs typeface="Tinos"/>
              </a:rPr>
              <a:t>𝐻</a:t>
            </a:r>
            <a:r>
              <a:rPr lang="en-IN" sz="2800" spc="-15" baseline="-14957" dirty="0">
                <a:solidFill>
                  <a:srgbClr val="404040"/>
                </a:solidFill>
                <a:latin typeface="Tinos"/>
                <a:cs typeface="Tinos"/>
              </a:rPr>
              <a:t>0</a:t>
            </a:r>
            <a:endParaRPr lang="en-IN" sz="2800" baseline="-14957" dirty="0">
              <a:latin typeface="Tinos"/>
              <a:cs typeface="Tinos"/>
            </a:endParaRPr>
          </a:p>
          <a:p>
            <a:pPr marL="393700" marR="43180" indent="-343535">
              <a:lnSpc>
                <a:spcPct val="100000"/>
              </a:lnSpc>
              <a:spcBef>
                <a:spcPts val="1000"/>
              </a:spcBef>
              <a:tabLst>
                <a:tab pos="393700" algn="l"/>
              </a:tabLst>
            </a:pPr>
            <a:r>
              <a:rPr lang="en-IN" sz="2000" spc="235" dirty="0">
                <a:solidFill>
                  <a:srgbClr val="B31166"/>
                </a:solidFill>
                <a:cs typeface="Arial"/>
              </a:rPr>
              <a:t>	</a:t>
            </a:r>
            <a:r>
              <a:rPr lang="en-IN" sz="2400" spc="10" dirty="0">
                <a:solidFill>
                  <a:srgbClr val="404040"/>
                </a:solidFill>
                <a:latin typeface="Gothic Uralic"/>
                <a:cs typeface="Gothic Uralic"/>
              </a:rPr>
              <a:t>If </a:t>
            </a:r>
            <a:r>
              <a:rPr lang="en-IN" sz="2400" dirty="0">
                <a:solidFill>
                  <a:srgbClr val="404040"/>
                </a:solidFill>
                <a:latin typeface="Gothic Uralic"/>
                <a:cs typeface="Gothic Uralic"/>
              </a:rPr>
              <a:t>a </a:t>
            </a:r>
            <a:r>
              <a:rPr lang="en-IN" sz="2400" spc="-5" dirty="0">
                <a:solidFill>
                  <a:srgbClr val="404040"/>
                </a:solidFill>
                <a:latin typeface="Gothic Uralic"/>
                <a:cs typeface="Gothic Uralic"/>
              </a:rPr>
              <a:t>population mean </a:t>
            </a:r>
            <a:r>
              <a:rPr lang="en-IN" sz="2400" spc="10" dirty="0">
                <a:solidFill>
                  <a:srgbClr val="404040"/>
                </a:solidFill>
                <a:latin typeface="Gothic Uralic"/>
                <a:cs typeface="Gothic Uralic"/>
              </a:rPr>
              <a:t>is </a:t>
            </a:r>
            <a:r>
              <a:rPr lang="en-IN" sz="2400" spc="-10" dirty="0">
                <a:solidFill>
                  <a:srgbClr val="404040"/>
                </a:solidFill>
                <a:latin typeface="Gothic Uralic"/>
                <a:cs typeface="Gothic Uralic"/>
              </a:rPr>
              <a:t>equal to hypothesised </a:t>
            </a:r>
            <a:r>
              <a:rPr lang="en-IN" sz="2400" spc="-5" dirty="0">
                <a:solidFill>
                  <a:srgbClr val="404040"/>
                </a:solidFill>
                <a:latin typeface="Gothic Uralic"/>
                <a:cs typeface="Gothic Uralic"/>
              </a:rPr>
              <a:t>mean  </a:t>
            </a:r>
            <a:r>
              <a:rPr lang="en-IN" sz="2400" spc="-10" dirty="0">
                <a:solidFill>
                  <a:srgbClr val="404040"/>
                </a:solidFill>
                <a:latin typeface="Gothic Uralic"/>
                <a:cs typeface="Gothic Uralic"/>
              </a:rPr>
              <a:t>then </a:t>
            </a:r>
            <a:r>
              <a:rPr lang="en-IN" sz="2400" dirty="0">
                <a:solidFill>
                  <a:srgbClr val="404040"/>
                </a:solidFill>
                <a:latin typeface="Gothic Uralic"/>
                <a:cs typeface="Gothic Uralic"/>
              </a:rPr>
              <a:t>Null </a:t>
            </a:r>
            <a:r>
              <a:rPr lang="en-IN" sz="2400" spc="-5" dirty="0">
                <a:solidFill>
                  <a:srgbClr val="404040"/>
                </a:solidFill>
                <a:latin typeface="Gothic Uralic"/>
                <a:cs typeface="Gothic Uralic"/>
              </a:rPr>
              <a:t>Hypothesis can be </a:t>
            </a:r>
            <a:r>
              <a:rPr lang="en-IN" sz="2400" spc="-10" dirty="0">
                <a:solidFill>
                  <a:srgbClr val="404040"/>
                </a:solidFill>
                <a:latin typeface="Gothic Uralic"/>
                <a:cs typeface="Gothic Uralic"/>
              </a:rPr>
              <a:t>written</a:t>
            </a:r>
            <a:r>
              <a:rPr lang="en-IN" sz="2400" spc="105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lang="en-IN" sz="2400" spc="-5" dirty="0">
                <a:solidFill>
                  <a:srgbClr val="404040"/>
                </a:solidFill>
                <a:latin typeface="Gothic Uralic"/>
                <a:cs typeface="Gothic Uralic"/>
              </a:rPr>
              <a:t>as</a:t>
            </a:r>
            <a:endParaRPr lang="en-IN" sz="2400" dirty="0">
              <a:latin typeface="Gothic Uralic"/>
              <a:cs typeface="Gothic Uralic"/>
            </a:endParaRPr>
          </a:p>
          <a:p>
            <a:pPr marL="312420" algn="ctr">
              <a:lnSpc>
                <a:spcPct val="100000"/>
              </a:lnSpc>
              <a:spcBef>
                <a:spcPts val="1860"/>
              </a:spcBef>
            </a:pPr>
            <a:r>
              <a:rPr lang="en-IN" sz="3200" spc="-20" dirty="0">
                <a:latin typeface="Tinos"/>
                <a:cs typeface="Tinos"/>
              </a:rPr>
              <a:t>𝐻</a:t>
            </a:r>
            <a:r>
              <a:rPr lang="en-IN" sz="3600" spc="-30" baseline="-15873" dirty="0">
                <a:latin typeface="Tinos"/>
                <a:cs typeface="Tinos"/>
              </a:rPr>
              <a:t>0</a:t>
            </a:r>
            <a:r>
              <a:rPr lang="en-IN" sz="3200" spc="-20" dirty="0">
                <a:latin typeface="Tinos"/>
                <a:cs typeface="Tinos"/>
              </a:rPr>
              <a:t>: </a:t>
            </a:r>
            <a:r>
              <a:rPr lang="en-IN" sz="3200" spc="-555" dirty="0">
                <a:latin typeface="Tinos"/>
                <a:cs typeface="Tinos"/>
              </a:rPr>
              <a:t>𝜇                </a:t>
            </a:r>
            <a:r>
              <a:rPr lang="en-IN" sz="3200" spc="434" dirty="0">
                <a:latin typeface="Tinos"/>
                <a:cs typeface="Tinos"/>
              </a:rPr>
              <a:t>=</a:t>
            </a:r>
            <a:r>
              <a:rPr lang="en-IN" sz="3200" spc="-125" dirty="0">
                <a:latin typeface="Tinos"/>
                <a:cs typeface="Tinos"/>
              </a:rPr>
              <a:t> </a:t>
            </a:r>
            <a:r>
              <a:rPr lang="en-IN" sz="3200" spc="-210" dirty="0">
                <a:latin typeface="Tinos"/>
                <a:cs typeface="Tinos"/>
              </a:rPr>
              <a:t>𝜇</a:t>
            </a:r>
            <a:r>
              <a:rPr lang="en-IN" sz="3600" spc="-315" baseline="-15873" dirty="0">
                <a:latin typeface="Tinos"/>
                <a:cs typeface="Tinos"/>
              </a:rPr>
              <a:t>0</a:t>
            </a:r>
            <a:endParaRPr lang="en-IN" sz="3600" baseline="-15873" dirty="0">
              <a:latin typeface="Tinos"/>
              <a:cs typeface="Tinos"/>
            </a:endParaRPr>
          </a:p>
          <a:p>
            <a:pPr marL="307340" marR="17780" indent="-281940">
              <a:lnSpc>
                <a:spcPts val="3350"/>
              </a:lnSpc>
              <a:spcBef>
                <a:spcPts val="1520"/>
              </a:spcBef>
              <a:tabLst>
                <a:tab pos="720725" algn="l"/>
                <a:tab pos="1677035" algn="l"/>
                <a:tab pos="2690495" algn="l"/>
              </a:tabLst>
            </a:pPr>
            <a:r>
              <a:rPr sz="2400" spc="-7" baseline="11111" dirty="0" smtClean="0">
                <a:latin typeface="Times New Roman" pitchFamily="18" charset="0"/>
                <a:cs typeface="Times New Roman" pitchFamily="18" charset="0"/>
              </a:rPr>
              <a:t>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e.g.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The	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average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weight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of the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semester </a:t>
            </a:r>
            <a:r>
              <a:rPr lang="en-IN" sz="2400" b="1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student 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is	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58kgs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IN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07340" marR="17780" indent="-281940">
              <a:lnSpc>
                <a:spcPts val="3350"/>
              </a:lnSpc>
              <a:spcBef>
                <a:spcPts val="1520"/>
              </a:spcBef>
              <a:tabLst>
                <a:tab pos="720725" algn="l"/>
                <a:tab pos="1677035" algn="l"/>
                <a:tab pos="2690495" algn="l"/>
              </a:tabLst>
            </a:pPr>
            <a:r>
              <a:rPr lang="en-IN" sz="2400" b="1" spc="-85" dirty="0" smtClean="0">
                <a:latin typeface="Times New Roman" pitchFamily="18" charset="0"/>
                <a:cs typeface="Times New Roman" pitchFamily="18" charset="0"/>
              </a:rPr>
              <a:t>					</a:t>
            </a:r>
            <a:r>
              <a:rPr sz="2400" b="1" spc="-85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sz="2400" b="1" i="1" spc="-85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sz="2400" b="1" spc="-127" baseline="-24305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sz="2400" b="1" spc="-85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400" spc="-555" dirty="0" smtClean="0">
                <a:latin typeface="Tinos"/>
                <a:cs typeface="Tinos"/>
              </a:rPr>
              <a:t>𝜇     =</a:t>
            </a:r>
            <a:r>
              <a:rPr sz="2400" spc="22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58)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307340" marR="629920" indent="-281940">
              <a:lnSpc>
                <a:spcPct val="100000"/>
              </a:lnSpc>
              <a:spcBef>
                <a:spcPts val="1960"/>
              </a:spcBef>
            </a:pPr>
            <a:r>
              <a:rPr sz="2400" spc="-7" baseline="10893" dirty="0">
                <a:latin typeface="Times New Roman" pitchFamily="18" charset="0"/>
                <a:cs typeface="Times New Roman" pitchFamily="18" charset="0"/>
              </a:rPr>
              <a:t>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Begin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the assumption that the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null 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hypothesis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is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TRUE.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855344">
              <a:lnSpc>
                <a:spcPct val="100000"/>
              </a:lnSpc>
              <a:spcBef>
                <a:spcPts val="990"/>
              </a:spcBef>
              <a:tabLst>
                <a:tab pos="3587115" algn="l"/>
              </a:tabLst>
            </a:pP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(Similar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to the</a:t>
            </a:r>
            <a:r>
              <a:rPr sz="2400" b="1" spc="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notion</a:t>
            </a:r>
            <a:r>
              <a:rPr sz="2400" b="1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of	innocent until proven</a:t>
            </a:r>
            <a:r>
              <a:rPr sz="2400" b="1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guilty)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144863" y="404664"/>
            <a:ext cx="687578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b="1" spc="-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Null </a:t>
            </a:r>
            <a:r>
              <a:rPr sz="2400" b="1" spc="-1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Hypothesis,</a:t>
            </a:r>
            <a:r>
              <a:rPr sz="2400" b="1" spc="-4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i="1" spc="5" dirty="0">
                <a:solidFill>
                  <a:srgbClr val="00FDE5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sz="2400" b="1" spc="7" baseline="-24242" dirty="0">
                <a:solidFill>
                  <a:srgbClr val="00FDE5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sz="2400" b="1" baseline="-24242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47584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43608" y="508762"/>
            <a:ext cx="4364990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5" dirty="0"/>
              <a:t>Alternative</a:t>
            </a:r>
            <a:r>
              <a:rPr sz="3200" spc="-65" dirty="0"/>
              <a:t> </a:t>
            </a:r>
            <a:r>
              <a:rPr sz="3200" dirty="0"/>
              <a:t>Hypothesis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23528" y="1340768"/>
            <a:ext cx="864096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0" marR="30480" indent="-343535">
              <a:lnSpc>
                <a:spcPct val="100000"/>
              </a:lnSpc>
              <a:spcBef>
                <a:spcPts val="100"/>
              </a:spcBef>
              <a:tabLst>
                <a:tab pos="381000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The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Alternative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hypothesis </a:t>
            </a:r>
            <a:r>
              <a:rPr sz="1800" spc="10" dirty="0">
                <a:solidFill>
                  <a:srgbClr val="404040"/>
                </a:solidFill>
                <a:latin typeface="Gothic Uralic"/>
                <a:cs typeface="Gothic Uralic"/>
              </a:rPr>
              <a:t>is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negation of null  hypothesis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and </a:t>
            </a:r>
            <a:r>
              <a:rPr sz="1800" spc="10" dirty="0">
                <a:solidFill>
                  <a:srgbClr val="404040"/>
                </a:solidFill>
                <a:latin typeface="Gothic Uralic"/>
                <a:cs typeface="Gothic Uralic"/>
              </a:rPr>
              <a:t>is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denoted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by</a:t>
            </a:r>
            <a:r>
              <a:rPr sz="1800" spc="60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800" spc="-200" dirty="0">
                <a:solidFill>
                  <a:srgbClr val="404040"/>
                </a:solidFill>
                <a:latin typeface="Tinos"/>
                <a:cs typeface="Tinos"/>
              </a:rPr>
              <a:t>𝐻</a:t>
            </a:r>
            <a:r>
              <a:rPr sz="1950" spc="-300" baseline="-14957" dirty="0">
                <a:solidFill>
                  <a:srgbClr val="404040"/>
                </a:solidFill>
                <a:latin typeface="Tinos"/>
                <a:cs typeface="Tinos"/>
              </a:rPr>
              <a:t>𝑎</a:t>
            </a:r>
            <a:endParaRPr sz="1950" baseline="-14957" dirty="0">
              <a:latin typeface="Tinos"/>
              <a:cs typeface="Tino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69747" y="1916832"/>
            <a:ext cx="6998597" cy="5796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800" spc="10" dirty="0">
                <a:solidFill>
                  <a:srgbClr val="404040"/>
                </a:solidFill>
                <a:latin typeface="Gothic Uralic"/>
                <a:cs typeface="Gothic Uralic"/>
              </a:rPr>
              <a:t>If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Null </a:t>
            </a:r>
            <a:r>
              <a:rPr sz="1800" spc="10" dirty="0">
                <a:solidFill>
                  <a:srgbClr val="404040"/>
                </a:solidFill>
                <a:latin typeface="Gothic Uralic"/>
                <a:cs typeface="Gothic Uralic"/>
              </a:rPr>
              <a:t>is </a:t>
            </a:r>
            <a:r>
              <a:rPr sz="1800" spc="5" dirty="0">
                <a:solidFill>
                  <a:srgbClr val="404040"/>
                </a:solidFill>
                <a:latin typeface="Gothic Uralic"/>
                <a:cs typeface="Gothic Uralic"/>
              </a:rPr>
              <a:t>given</a:t>
            </a:r>
            <a:r>
              <a:rPr sz="1800" spc="-160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800" spc="-5" dirty="0" smtClean="0">
                <a:solidFill>
                  <a:srgbClr val="404040"/>
                </a:solidFill>
                <a:latin typeface="Gothic Uralic"/>
                <a:cs typeface="Gothic Uralic"/>
              </a:rPr>
              <a:t>as</a:t>
            </a:r>
            <a:r>
              <a:rPr lang="en-IN" sz="1800" spc="-5" dirty="0" smtClean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lang="en-IN" spc="-20" dirty="0">
                <a:latin typeface="Tinos"/>
                <a:cs typeface="Tinos"/>
              </a:rPr>
              <a:t>𝐻</a:t>
            </a:r>
            <a:r>
              <a:rPr lang="en-IN" sz="2000" spc="-30" baseline="-15873" dirty="0">
                <a:latin typeface="Tinos"/>
                <a:cs typeface="Tinos"/>
              </a:rPr>
              <a:t>0</a:t>
            </a:r>
            <a:r>
              <a:rPr lang="en-IN" spc="-20" dirty="0" smtClean="0">
                <a:latin typeface="Tinos"/>
                <a:cs typeface="Tinos"/>
              </a:rPr>
              <a:t>: </a:t>
            </a:r>
            <a:r>
              <a:rPr lang="en-IN" spc="-555" dirty="0">
                <a:latin typeface="Tinos"/>
                <a:cs typeface="Tinos"/>
              </a:rPr>
              <a:t>𝜇</a:t>
            </a:r>
            <a:r>
              <a:rPr lang="en-IN" spc="-20" dirty="0" smtClean="0">
                <a:latin typeface="Tinos"/>
                <a:cs typeface="Tinos"/>
              </a:rPr>
              <a:t>    </a:t>
            </a:r>
            <a:r>
              <a:rPr lang="en-IN" spc="-550" dirty="0" smtClean="0">
                <a:latin typeface="Tinos"/>
                <a:cs typeface="Tinos"/>
              </a:rPr>
              <a:t> </a:t>
            </a:r>
            <a:r>
              <a:rPr lang="en-IN" spc="440" dirty="0" smtClean="0">
                <a:latin typeface="Tinos"/>
                <a:cs typeface="Tinos"/>
              </a:rPr>
              <a:t>=</a:t>
            </a:r>
            <a:r>
              <a:rPr lang="en-IN" spc="-180" dirty="0" smtClean="0">
                <a:latin typeface="Tinos"/>
                <a:cs typeface="Tinos"/>
              </a:rPr>
              <a:t> </a:t>
            </a:r>
            <a:r>
              <a:rPr lang="en-IN" spc="-204" dirty="0">
                <a:latin typeface="Tinos"/>
                <a:cs typeface="Tinos"/>
              </a:rPr>
              <a:t>𝜇</a:t>
            </a:r>
            <a:r>
              <a:rPr lang="en-IN" sz="2000" spc="-307" baseline="-15873" dirty="0">
                <a:latin typeface="Tinos"/>
                <a:cs typeface="Tinos"/>
              </a:rPr>
              <a:t>0</a:t>
            </a:r>
            <a:endParaRPr lang="en-IN" sz="2000" baseline="-15873" dirty="0">
              <a:latin typeface="Tinos"/>
              <a:cs typeface="Tinos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1800" dirty="0">
              <a:latin typeface="Gothic Uralic"/>
              <a:cs typeface="Gothic Uralic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23528" y="2496478"/>
            <a:ext cx="7344816" cy="173893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ts val="1950"/>
              </a:lnSpc>
              <a:spcBef>
                <a:spcPts val="100"/>
              </a:spcBef>
            </a:pP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Then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alternative Hypothesis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can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be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written</a:t>
            </a:r>
            <a:r>
              <a:rPr sz="1800" spc="125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as</a:t>
            </a:r>
            <a:endParaRPr sz="1800" dirty="0">
              <a:latin typeface="Gothic Uralic"/>
              <a:cs typeface="Gothic Uralic"/>
            </a:endParaRPr>
          </a:p>
          <a:p>
            <a:pPr marL="2270760">
              <a:lnSpc>
                <a:spcPts val="2670"/>
              </a:lnSpc>
            </a:pPr>
            <a:r>
              <a:rPr sz="2400" spc="-145" dirty="0">
                <a:latin typeface="Tinos"/>
                <a:cs typeface="Tinos"/>
              </a:rPr>
              <a:t>𝐻</a:t>
            </a:r>
            <a:r>
              <a:rPr sz="2625" spc="-217" baseline="-15873" dirty="0">
                <a:latin typeface="Tinos"/>
                <a:cs typeface="Tinos"/>
              </a:rPr>
              <a:t>𝑎</a:t>
            </a:r>
            <a:r>
              <a:rPr sz="2400" spc="-145" dirty="0">
                <a:latin typeface="Tinos"/>
                <a:cs typeface="Tinos"/>
              </a:rPr>
              <a:t>: </a:t>
            </a:r>
            <a:r>
              <a:rPr sz="2400" spc="-555" dirty="0">
                <a:latin typeface="Tinos"/>
                <a:cs typeface="Tinos"/>
              </a:rPr>
              <a:t>𝜇                </a:t>
            </a:r>
            <a:r>
              <a:rPr sz="2400" spc="475" dirty="0">
                <a:latin typeface="Tinos"/>
                <a:cs typeface="Tinos"/>
              </a:rPr>
              <a:t>≠</a:t>
            </a:r>
            <a:r>
              <a:rPr sz="2400" spc="-55" dirty="0">
                <a:latin typeface="Tinos"/>
                <a:cs typeface="Tinos"/>
              </a:rPr>
              <a:t> </a:t>
            </a:r>
            <a:r>
              <a:rPr sz="2400" spc="-210" dirty="0">
                <a:latin typeface="Tinos"/>
                <a:cs typeface="Tinos"/>
              </a:rPr>
              <a:t>𝜇</a:t>
            </a:r>
            <a:r>
              <a:rPr sz="2625" spc="-315" baseline="-15873" dirty="0">
                <a:latin typeface="Tinos"/>
                <a:cs typeface="Tinos"/>
              </a:rPr>
              <a:t>0</a:t>
            </a:r>
            <a:endParaRPr sz="2625" baseline="-15873" dirty="0">
              <a:latin typeface="Tinos"/>
              <a:cs typeface="Tinos"/>
            </a:endParaRPr>
          </a:p>
          <a:p>
            <a:pPr marL="2269490">
              <a:lnSpc>
                <a:spcPct val="100000"/>
              </a:lnSpc>
              <a:spcBef>
                <a:spcPts val="1600"/>
              </a:spcBef>
            </a:pPr>
            <a:r>
              <a:rPr sz="2400" spc="-265" dirty="0">
                <a:latin typeface="Tinos"/>
                <a:cs typeface="Tinos"/>
              </a:rPr>
              <a:t>𝐻</a:t>
            </a:r>
            <a:r>
              <a:rPr sz="2625" spc="-397" baseline="-15873" dirty="0">
                <a:latin typeface="Tinos"/>
                <a:cs typeface="Tinos"/>
              </a:rPr>
              <a:t>𝑎 </a:t>
            </a:r>
            <a:r>
              <a:rPr sz="2400" spc="-35" dirty="0">
                <a:latin typeface="Tinos"/>
                <a:cs typeface="Tinos"/>
              </a:rPr>
              <a:t>: </a:t>
            </a:r>
            <a:r>
              <a:rPr sz="2400" spc="-555" dirty="0">
                <a:latin typeface="Tinos"/>
                <a:cs typeface="Tinos"/>
              </a:rPr>
              <a:t>𝜇                </a:t>
            </a:r>
            <a:r>
              <a:rPr sz="2400" spc="440" dirty="0">
                <a:latin typeface="Tinos"/>
                <a:cs typeface="Tinos"/>
              </a:rPr>
              <a:t>&gt;</a:t>
            </a:r>
            <a:r>
              <a:rPr sz="2400" spc="-195" dirty="0">
                <a:latin typeface="Tinos"/>
                <a:cs typeface="Tinos"/>
              </a:rPr>
              <a:t> </a:t>
            </a:r>
            <a:r>
              <a:rPr sz="2400" spc="-210" dirty="0">
                <a:latin typeface="Tinos"/>
                <a:cs typeface="Tinos"/>
              </a:rPr>
              <a:t>𝜇</a:t>
            </a:r>
            <a:r>
              <a:rPr sz="2625" spc="-315" baseline="-15873" dirty="0">
                <a:latin typeface="Tinos"/>
                <a:cs typeface="Tinos"/>
              </a:rPr>
              <a:t>0</a:t>
            </a:r>
            <a:endParaRPr sz="2625" baseline="-15873" dirty="0">
              <a:latin typeface="Tinos"/>
              <a:cs typeface="Tinos"/>
            </a:endParaRPr>
          </a:p>
          <a:p>
            <a:pPr marL="2230120">
              <a:lnSpc>
                <a:spcPct val="100000"/>
              </a:lnSpc>
              <a:spcBef>
                <a:spcPts val="1350"/>
              </a:spcBef>
            </a:pPr>
            <a:r>
              <a:rPr sz="2400" spc="-140" dirty="0">
                <a:latin typeface="Tinos"/>
                <a:cs typeface="Tinos"/>
              </a:rPr>
              <a:t>𝐻</a:t>
            </a:r>
            <a:r>
              <a:rPr sz="2625" spc="-209" baseline="-15873" dirty="0">
                <a:latin typeface="Tinos"/>
                <a:cs typeface="Tinos"/>
              </a:rPr>
              <a:t>𝑎</a:t>
            </a:r>
            <a:r>
              <a:rPr sz="2400" spc="-140" dirty="0">
                <a:latin typeface="Tinos"/>
                <a:cs typeface="Tinos"/>
              </a:rPr>
              <a:t>: </a:t>
            </a:r>
            <a:r>
              <a:rPr sz="2400" spc="-555" dirty="0">
                <a:latin typeface="Tinos"/>
                <a:cs typeface="Tinos"/>
              </a:rPr>
              <a:t>𝜇                </a:t>
            </a:r>
            <a:r>
              <a:rPr sz="2400" spc="440" dirty="0">
                <a:latin typeface="Tinos"/>
                <a:cs typeface="Tinos"/>
              </a:rPr>
              <a:t>&lt;</a:t>
            </a:r>
            <a:r>
              <a:rPr sz="2400" spc="-65" dirty="0">
                <a:latin typeface="Tinos"/>
                <a:cs typeface="Tinos"/>
              </a:rPr>
              <a:t> </a:t>
            </a:r>
            <a:r>
              <a:rPr sz="2400" spc="-210" dirty="0">
                <a:latin typeface="Tinos"/>
                <a:cs typeface="Tinos"/>
              </a:rPr>
              <a:t>𝜇</a:t>
            </a:r>
            <a:r>
              <a:rPr sz="2625" spc="-315" baseline="-15873" dirty="0">
                <a:latin typeface="Tinos"/>
                <a:cs typeface="Tinos"/>
              </a:rPr>
              <a:t>0</a:t>
            </a:r>
            <a:endParaRPr sz="2625" baseline="-15873" dirty="0">
              <a:latin typeface="Tinos"/>
              <a:cs typeface="Tino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964805" y="570992"/>
            <a:ext cx="22225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FFFFFF"/>
                </a:solidFill>
                <a:latin typeface="Gothic Uralic"/>
                <a:cs typeface="Gothic Uralic"/>
              </a:rPr>
              <a:t>6</a:t>
            </a:r>
            <a:endParaRPr sz="2800">
              <a:latin typeface="Gothic Uralic"/>
              <a:cs typeface="Gothic Uralic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8902" y="4735846"/>
            <a:ext cx="8820472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2740" marR="43180" indent="-26670">
              <a:lnSpc>
                <a:spcPts val="2550"/>
              </a:lnSpc>
              <a:tabLst>
                <a:tab pos="1539240" algn="l"/>
                <a:tab pos="2622550" algn="l"/>
              </a:tabLst>
            </a:pPr>
            <a:r>
              <a:rPr lang="en-IN" sz="2000" b="1" spc="-70" dirty="0" err="1">
                <a:latin typeface="Trebuchet MS"/>
                <a:cs typeface="Trebuchet MS"/>
              </a:rPr>
              <a:t>eg</a:t>
            </a:r>
            <a:r>
              <a:rPr lang="en-IN" sz="2000" b="1" spc="-70" dirty="0">
                <a:latin typeface="Trebuchet MS"/>
                <a:cs typeface="Trebuchet MS"/>
              </a:rPr>
              <a:t>.</a:t>
            </a:r>
            <a:r>
              <a:rPr lang="en-IN" sz="2000" b="1" spc="-55" dirty="0">
                <a:latin typeface="Trebuchet MS"/>
                <a:cs typeface="Trebuchet MS"/>
              </a:rPr>
              <a:t> </a:t>
            </a:r>
            <a:r>
              <a:rPr lang="en-IN" sz="2000" b="1" spc="55" dirty="0" smtClean="0">
                <a:latin typeface="Trebuchet MS"/>
                <a:cs typeface="Trebuchet MS"/>
              </a:rPr>
              <a:t>The </a:t>
            </a:r>
            <a:r>
              <a:rPr lang="en-IN" sz="2000" b="1" spc="-5" dirty="0" smtClean="0">
                <a:latin typeface="Trebuchet MS"/>
                <a:cs typeface="Trebuchet MS"/>
              </a:rPr>
              <a:t>average </a:t>
            </a:r>
            <a:r>
              <a:rPr lang="en-IN" sz="2000" b="1" spc="-15" dirty="0">
                <a:latin typeface="Trebuchet MS"/>
                <a:cs typeface="Trebuchet MS"/>
              </a:rPr>
              <a:t>weight </a:t>
            </a:r>
            <a:r>
              <a:rPr lang="en-IN" sz="2000" b="1" spc="-50" dirty="0">
                <a:latin typeface="Trebuchet MS"/>
                <a:cs typeface="Trebuchet MS"/>
              </a:rPr>
              <a:t>of </a:t>
            </a:r>
            <a:r>
              <a:rPr lang="en-IN" sz="2000" b="1" spc="-25" dirty="0">
                <a:latin typeface="Trebuchet MS"/>
                <a:cs typeface="Trebuchet MS"/>
              </a:rPr>
              <a:t>the </a:t>
            </a:r>
            <a:r>
              <a:rPr lang="en-IN" sz="2000" b="1" spc="-10" dirty="0">
                <a:latin typeface="Trebuchet MS"/>
                <a:cs typeface="Trebuchet MS"/>
              </a:rPr>
              <a:t>students </a:t>
            </a:r>
            <a:r>
              <a:rPr lang="en-IN" sz="2000" b="1" spc="-40" dirty="0">
                <a:latin typeface="Trebuchet MS"/>
                <a:cs typeface="Trebuchet MS"/>
              </a:rPr>
              <a:t>is</a:t>
            </a:r>
            <a:r>
              <a:rPr lang="en-IN" sz="2000" b="1" spc="-305" dirty="0">
                <a:latin typeface="Trebuchet MS"/>
                <a:cs typeface="Trebuchet MS"/>
              </a:rPr>
              <a:t> </a:t>
            </a:r>
            <a:r>
              <a:rPr lang="en-IN" sz="2000" b="1" spc="20" dirty="0">
                <a:latin typeface="Trebuchet MS"/>
                <a:cs typeface="Trebuchet MS"/>
              </a:rPr>
              <a:t>not  </a:t>
            </a:r>
            <a:r>
              <a:rPr lang="en-IN" sz="2000" b="1" spc="-30" dirty="0">
                <a:latin typeface="Trebuchet MS"/>
                <a:cs typeface="Trebuchet MS"/>
              </a:rPr>
              <a:t>equal</a:t>
            </a:r>
            <a:r>
              <a:rPr lang="en-IN" sz="2000" b="1" spc="-65" dirty="0">
                <a:latin typeface="Trebuchet MS"/>
                <a:cs typeface="Trebuchet MS"/>
              </a:rPr>
              <a:t> </a:t>
            </a:r>
            <a:r>
              <a:rPr lang="en-IN" sz="2000" b="1" spc="45" dirty="0">
                <a:latin typeface="Trebuchet MS"/>
                <a:cs typeface="Trebuchet MS"/>
              </a:rPr>
              <a:t>to</a:t>
            </a:r>
            <a:r>
              <a:rPr lang="en-IN" sz="2000" b="1" spc="-65" dirty="0">
                <a:latin typeface="Trebuchet MS"/>
                <a:cs typeface="Trebuchet MS"/>
              </a:rPr>
              <a:t> </a:t>
            </a:r>
            <a:r>
              <a:rPr lang="en-IN" sz="2000" b="1" spc="-55" dirty="0">
                <a:latin typeface="Trebuchet MS"/>
                <a:cs typeface="Trebuchet MS"/>
              </a:rPr>
              <a:t>58kgs.	</a:t>
            </a:r>
            <a:r>
              <a:rPr lang="en-IN" sz="2000" b="1" spc="-55" dirty="0" smtClean="0">
                <a:latin typeface="Trebuchet MS"/>
                <a:cs typeface="Trebuchet MS"/>
              </a:rPr>
              <a:t>			</a:t>
            </a:r>
            <a:r>
              <a:rPr lang="en-IN" sz="2000" b="1" spc="-140" dirty="0" smtClean="0">
                <a:latin typeface="Trebuchet MS"/>
                <a:cs typeface="Trebuchet MS"/>
              </a:rPr>
              <a:t>(</a:t>
            </a:r>
            <a:r>
              <a:rPr lang="en-IN" sz="2000" b="1" i="1" spc="-140" dirty="0">
                <a:latin typeface="BABEL Unicode"/>
                <a:cs typeface="BABEL Unicode"/>
              </a:rPr>
              <a:t>H</a:t>
            </a:r>
            <a:r>
              <a:rPr lang="en-IN" sz="2000" b="1" spc="-209" baseline="-23809" dirty="0">
                <a:latin typeface="Trebuchet MS"/>
                <a:cs typeface="Trebuchet MS"/>
              </a:rPr>
              <a:t>1</a:t>
            </a:r>
            <a:r>
              <a:rPr lang="en-IN" sz="2000" b="1" spc="-140" dirty="0">
                <a:latin typeface="Trebuchet MS"/>
                <a:cs typeface="Trebuchet MS"/>
              </a:rPr>
              <a:t>: </a:t>
            </a:r>
            <a:r>
              <a:rPr lang="en-IN" sz="2000" spc="-275" dirty="0">
                <a:latin typeface="Arial Black"/>
                <a:cs typeface="Arial Black"/>
              </a:rPr>
              <a:t>μ </a:t>
            </a:r>
            <a:r>
              <a:rPr lang="en-IN" sz="2000" b="1" spc="-90" dirty="0">
                <a:latin typeface="Trebuchet MS"/>
                <a:cs typeface="Trebuchet MS"/>
              </a:rPr>
              <a:t>≠</a:t>
            </a:r>
            <a:r>
              <a:rPr lang="en-IN" sz="2000" b="1" spc="-160" dirty="0">
                <a:latin typeface="Trebuchet MS"/>
                <a:cs typeface="Trebuchet MS"/>
              </a:rPr>
              <a:t> </a:t>
            </a:r>
            <a:r>
              <a:rPr lang="en-IN" sz="2000" b="1" spc="-45" dirty="0">
                <a:latin typeface="Trebuchet MS"/>
                <a:cs typeface="Trebuchet MS"/>
              </a:rPr>
              <a:t>58)</a:t>
            </a:r>
            <a:endParaRPr lang="en-IN" sz="2000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5924583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99592" y="570992"/>
            <a:ext cx="6795371" cy="45974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2900" dirty="0"/>
              <a:t>Level of </a:t>
            </a:r>
            <a:r>
              <a:rPr sz="2900" spc="-5" dirty="0"/>
              <a:t>significance</a:t>
            </a:r>
            <a:r>
              <a:rPr sz="2900" spc="-114" dirty="0"/>
              <a:t> </a:t>
            </a:r>
            <a:r>
              <a:rPr sz="2900" spc="-5" dirty="0"/>
              <a:t>and  </a:t>
            </a:r>
            <a:r>
              <a:rPr sz="2900" dirty="0"/>
              <a:t>confidence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9552" y="1556792"/>
            <a:ext cx="8424936" cy="52834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3535">
              <a:lnSpc>
                <a:spcPct val="150000"/>
              </a:lnSpc>
              <a:spcBef>
                <a:spcPts val="100"/>
              </a:spcBef>
              <a:buFont typeface="Arial" pitchFamily="34" charset="0"/>
              <a:buChar char="•"/>
              <a:tabLst>
                <a:tab pos="355600" algn="l"/>
              </a:tabLst>
            </a:pPr>
            <a:r>
              <a:rPr sz="2000" dirty="0" smtClean="0">
                <a:solidFill>
                  <a:srgbClr val="404040"/>
                </a:solidFill>
                <a:latin typeface="Gothic Uralic"/>
                <a:cs typeface="Gothic Uralic"/>
              </a:rPr>
              <a:t>Significance </a:t>
            </a:r>
            <a:r>
              <a:rPr sz="2000" spc="-5" dirty="0">
                <a:solidFill>
                  <a:srgbClr val="404040"/>
                </a:solidFill>
                <a:latin typeface="Gothic Uralic"/>
                <a:cs typeface="Gothic Uralic"/>
              </a:rPr>
              <a:t>means </a:t>
            </a:r>
            <a:r>
              <a:rPr sz="2000" spc="-10" dirty="0">
                <a:solidFill>
                  <a:srgbClr val="404040"/>
                </a:solidFill>
                <a:latin typeface="Gothic Uralic"/>
                <a:cs typeface="Gothic Uralic"/>
              </a:rPr>
              <a:t>the percentage </a:t>
            </a:r>
            <a:r>
              <a:rPr sz="2000" dirty="0">
                <a:solidFill>
                  <a:srgbClr val="404040"/>
                </a:solidFill>
                <a:latin typeface="Gothic Uralic"/>
                <a:cs typeface="Gothic Uralic"/>
              </a:rPr>
              <a:t>risk </a:t>
            </a:r>
            <a:r>
              <a:rPr sz="2000" spc="-10" dirty="0">
                <a:solidFill>
                  <a:srgbClr val="404040"/>
                </a:solidFill>
                <a:latin typeface="Gothic Uralic"/>
                <a:cs typeface="Gothic Uralic"/>
              </a:rPr>
              <a:t>to </a:t>
            </a:r>
            <a:r>
              <a:rPr sz="2000" spc="-5" dirty="0">
                <a:solidFill>
                  <a:srgbClr val="404040"/>
                </a:solidFill>
                <a:latin typeface="Gothic Uralic"/>
                <a:cs typeface="Gothic Uralic"/>
              </a:rPr>
              <a:t>reject </a:t>
            </a:r>
            <a:r>
              <a:rPr sz="2000" dirty="0">
                <a:solidFill>
                  <a:srgbClr val="404040"/>
                </a:solidFill>
                <a:latin typeface="Gothic Uralic"/>
                <a:cs typeface="Gothic Uralic"/>
              </a:rPr>
              <a:t>a  </a:t>
            </a:r>
            <a:r>
              <a:rPr sz="2000" spc="-5" dirty="0">
                <a:solidFill>
                  <a:srgbClr val="404040"/>
                </a:solidFill>
                <a:latin typeface="Gothic Uralic"/>
                <a:cs typeface="Gothic Uralic"/>
              </a:rPr>
              <a:t>null hypothesis </a:t>
            </a:r>
            <a:r>
              <a:rPr sz="2000" spc="-15" dirty="0">
                <a:solidFill>
                  <a:srgbClr val="404040"/>
                </a:solidFill>
                <a:latin typeface="Gothic Uralic"/>
                <a:cs typeface="Gothic Uralic"/>
              </a:rPr>
              <a:t>when </a:t>
            </a:r>
            <a:r>
              <a:rPr sz="2000" spc="10" dirty="0">
                <a:solidFill>
                  <a:srgbClr val="404040"/>
                </a:solidFill>
                <a:latin typeface="Gothic Uralic"/>
                <a:cs typeface="Gothic Uralic"/>
              </a:rPr>
              <a:t>it is </a:t>
            </a:r>
            <a:r>
              <a:rPr sz="2000" spc="-5" dirty="0">
                <a:solidFill>
                  <a:srgbClr val="404040"/>
                </a:solidFill>
                <a:latin typeface="Gothic Uralic"/>
                <a:cs typeface="Gothic Uralic"/>
              </a:rPr>
              <a:t>true </a:t>
            </a:r>
            <a:r>
              <a:rPr sz="2000" spc="-10" dirty="0">
                <a:solidFill>
                  <a:srgbClr val="404040"/>
                </a:solidFill>
                <a:latin typeface="Gothic Uralic"/>
                <a:cs typeface="Gothic Uralic"/>
              </a:rPr>
              <a:t>and </a:t>
            </a:r>
            <a:r>
              <a:rPr sz="2000" spc="10" dirty="0">
                <a:solidFill>
                  <a:srgbClr val="404040"/>
                </a:solidFill>
                <a:latin typeface="Gothic Uralic"/>
                <a:cs typeface="Gothic Uralic"/>
              </a:rPr>
              <a:t>it is </a:t>
            </a:r>
            <a:r>
              <a:rPr sz="2000" spc="-10" dirty="0">
                <a:solidFill>
                  <a:srgbClr val="404040"/>
                </a:solidFill>
                <a:latin typeface="Gothic Uralic"/>
                <a:cs typeface="Gothic Uralic"/>
              </a:rPr>
              <a:t>denoted </a:t>
            </a:r>
            <a:r>
              <a:rPr sz="2000" spc="-5" dirty="0">
                <a:solidFill>
                  <a:srgbClr val="404040"/>
                </a:solidFill>
                <a:latin typeface="Gothic Uralic"/>
                <a:cs typeface="Gothic Uralic"/>
              </a:rPr>
              <a:t>by </a:t>
            </a:r>
            <a:r>
              <a:rPr sz="2000" spc="-140" dirty="0">
                <a:solidFill>
                  <a:srgbClr val="404040"/>
                </a:solidFill>
                <a:latin typeface="Tinos"/>
                <a:cs typeface="Tinos"/>
              </a:rPr>
              <a:t>𝛼</a:t>
            </a:r>
            <a:r>
              <a:rPr sz="2000" spc="-140" dirty="0">
                <a:solidFill>
                  <a:srgbClr val="404040"/>
                </a:solidFill>
                <a:latin typeface="Gothic Uralic"/>
                <a:cs typeface="Gothic Uralic"/>
              </a:rPr>
              <a:t>.  </a:t>
            </a:r>
            <a:r>
              <a:rPr sz="2000" spc="-5" dirty="0">
                <a:solidFill>
                  <a:srgbClr val="404040"/>
                </a:solidFill>
                <a:latin typeface="Gothic Uralic"/>
                <a:cs typeface="Gothic Uralic"/>
              </a:rPr>
              <a:t>Generally </a:t>
            </a:r>
            <a:r>
              <a:rPr sz="2000" spc="-10" dirty="0">
                <a:solidFill>
                  <a:srgbClr val="404040"/>
                </a:solidFill>
                <a:latin typeface="Gothic Uralic"/>
                <a:cs typeface="Gothic Uralic"/>
              </a:rPr>
              <a:t>taken </a:t>
            </a:r>
            <a:r>
              <a:rPr sz="2000" spc="-5" dirty="0">
                <a:solidFill>
                  <a:srgbClr val="404040"/>
                </a:solidFill>
                <a:latin typeface="Gothic Uralic"/>
                <a:cs typeface="Gothic Uralic"/>
              </a:rPr>
              <a:t>as 1%, 5%,</a:t>
            </a:r>
            <a:r>
              <a:rPr sz="2000" spc="55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Gothic Uralic"/>
                <a:cs typeface="Gothic Uralic"/>
              </a:rPr>
              <a:t>10%</a:t>
            </a:r>
            <a:endParaRPr sz="2000" dirty="0">
              <a:latin typeface="Gothic Uralic"/>
              <a:cs typeface="Gothic Uralic"/>
            </a:endParaRPr>
          </a:p>
          <a:p>
            <a:pPr marL="355600" marR="286385" indent="-343535">
              <a:lnSpc>
                <a:spcPct val="150000"/>
              </a:lnSpc>
              <a:spcBef>
                <a:spcPts val="994"/>
              </a:spcBef>
              <a:buFont typeface="Arial" pitchFamily="34" charset="0"/>
              <a:buChar char="•"/>
              <a:tabLst>
                <a:tab pos="355600" algn="l"/>
              </a:tabLst>
            </a:pPr>
            <a:r>
              <a:rPr sz="2000" spc="120" dirty="0" smtClean="0">
                <a:solidFill>
                  <a:srgbClr val="404040"/>
                </a:solidFill>
                <a:latin typeface="Tinos"/>
                <a:cs typeface="Tinos"/>
              </a:rPr>
              <a:t>(</a:t>
            </a:r>
            <a:r>
              <a:rPr sz="2000" spc="120" dirty="0">
                <a:solidFill>
                  <a:srgbClr val="404040"/>
                </a:solidFill>
                <a:latin typeface="Tinos"/>
                <a:cs typeface="Tinos"/>
              </a:rPr>
              <a:t>1 </a:t>
            </a:r>
            <a:r>
              <a:rPr sz="2000" spc="325" dirty="0">
                <a:solidFill>
                  <a:srgbClr val="404040"/>
                </a:solidFill>
                <a:latin typeface="Tinos"/>
                <a:cs typeface="Tinos"/>
              </a:rPr>
              <a:t>−</a:t>
            </a:r>
            <a:r>
              <a:rPr sz="2000" spc="-60" dirty="0">
                <a:solidFill>
                  <a:srgbClr val="404040"/>
                </a:solidFill>
                <a:latin typeface="Tinos"/>
                <a:cs typeface="Tinos"/>
              </a:rPr>
              <a:t> </a:t>
            </a:r>
            <a:r>
              <a:rPr sz="2000" spc="-65" dirty="0">
                <a:solidFill>
                  <a:srgbClr val="404040"/>
                </a:solidFill>
                <a:latin typeface="Tinos"/>
                <a:cs typeface="Tinos"/>
              </a:rPr>
              <a:t>𝛼) </a:t>
            </a:r>
            <a:r>
              <a:rPr sz="2000" spc="10" dirty="0">
                <a:solidFill>
                  <a:srgbClr val="404040"/>
                </a:solidFill>
                <a:latin typeface="Gothic Uralic"/>
                <a:cs typeface="Gothic Uralic"/>
              </a:rPr>
              <a:t>is </a:t>
            </a:r>
            <a:r>
              <a:rPr sz="2000" spc="-10" dirty="0">
                <a:solidFill>
                  <a:srgbClr val="404040"/>
                </a:solidFill>
                <a:latin typeface="Gothic Uralic"/>
                <a:cs typeface="Gothic Uralic"/>
              </a:rPr>
              <a:t>the </a:t>
            </a:r>
            <a:r>
              <a:rPr sz="2000" spc="-5" dirty="0">
                <a:solidFill>
                  <a:srgbClr val="404040"/>
                </a:solidFill>
                <a:latin typeface="Gothic Uralic"/>
                <a:cs typeface="Gothic Uralic"/>
              </a:rPr>
              <a:t>confidence interval </a:t>
            </a:r>
            <a:r>
              <a:rPr sz="2000" spc="10" dirty="0">
                <a:solidFill>
                  <a:srgbClr val="404040"/>
                </a:solidFill>
                <a:latin typeface="Gothic Uralic"/>
                <a:cs typeface="Gothic Uralic"/>
              </a:rPr>
              <a:t>in </a:t>
            </a:r>
            <a:r>
              <a:rPr sz="2000" spc="-5" dirty="0">
                <a:solidFill>
                  <a:srgbClr val="404040"/>
                </a:solidFill>
                <a:latin typeface="Gothic Uralic"/>
                <a:cs typeface="Gothic Uralic"/>
              </a:rPr>
              <a:t>which </a:t>
            </a:r>
            <a:r>
              <a:rPr sz="2000" spc="-10" dirty="0">
                <a:solidFill>
                  <a:srgbClr val="404040"/>
                </a:solidFill>
                <a:latin typeface="Gothic Uralic"/>
                <a:cs typeface="Gothic Uralic"/>
              </a:rPr>
              <a:t>the </a:t>
            </a:r>
            <a:r>
              <a:rPr sz="2000" spc="-5" dirty="0">
                <a:solidFill>
                  <a:srgbClr val="404040"/>
                </a:solidFill>
                <a:latin typeface="Gothic Uralic"/>
                <a:cs typeface="Gothic Uralic"/>
              </a:rPr>
              <a:t>null  hypothesis will </a:t>
            </a:r>
            <a:r>
              <a:rPr sz="2000" dirty="0">
                <a:solidFill>
                  <a:srgbClr val="404040"/>
                </a:solidFill>
                <a:latin typeface="Gothic Uralic"/>
                <a:cs typeface="Gothic Uralic"/>
              </a:rPr>
              <a:t>exist </a:t>
            </a:r>
            <a:r>
              <a:rPr sz="2000" spc="-15" dirty="0">
                <a:solidFill>
                  <a:srgbClr val="404040"/>
                </a:solidFill>
                <a:latin typeface="Gothic Uralic"/>
                <a:cs typeface="Gothic Uralic"/>
              </a:rPr>
              <a:t>when </a:t>
            </a:r>
            <a:r>
              <a:rPr sz="2000" spc="10" dirty="0">
                <a:solidFill>
                  <a:srgbClr val="404040"/>
                </a:solidFill>
                <a:latin typeface="Gothic Uralic"/>
                <a:cs typeface="Gothic Uralic"/>
              </a:rPr>
              <a:t>it is </a:t>
            </a:r>
            <a:r>
              <a:rPr sz="2000" spc="-10" dirty="0">
                <a:solidFill>
                  <a:srgbClr val="404040"/>
                </a:solidFill>
                <a:latin typeface="Gothic Uralic"/>
                <a:cs typeface="Gothic Uralic"/>
              </a:rPr>
              <a:t>true</a:t>
            </a:r>
            <a:r>
              <a:rPr sz="2000" spc="-10" dirty="0" smtClean="0">
                <a:solidFill>
                  <a:srgbClr val="404040"/>
                </a:solidFill>
                <a:latin typeface="Gothic Uralic"/>
                <a:cs typeface="Gothic Uralic"/>
              </a:rPr>
              <a:t>.</a:t>
            </a:r>
            <a:endParaRPr lang="en-IN" sz="2000" spc="-10" dirty="0" smtClean="0">
              <a:solidFill>
                <a:srgbClr val="404040"/>
              </a:solidFill>
              <a:latin typeface="Gothic Uralic"/>
              <a:cs typeface="Gothic Uralic"/>
            </a:endParaRPr>
          </a:p>
          <a:p>
            <a:pPr marL="298450" marR="803910" indent="-285750">
              <a:lnSpc>
                <a:spcPct val="150000"/>
              </a:lnSpc>
              <a:spcBef>
                <a:spcPts val="100"/>
              </a:spcBef>
              <a:buFont typeface="Arial" pitchFamily="34" charset="0"/>
              <a:buChar char="•"/>
            </a:pPr>
            <a:r>
              <a:rPr lang="en-IN" sz="2000" dirty="0">
                <a:latin typeface="Times New Roman"/>
                <a:cs typeface="Times New Roman"/>
              </a:rPr>
              <a:t>Though any level of </a:t>
            </a:r>
            <a:r>
              <a:rPr lang="en-IN" sz="2000" spc="-5" dirty="0">
                <a:latin typeface="Times New Roman"/>
                <a:cs typeface="Times New Roman"/>
              </a:rPr>
              <a:t>significance </a:t>
            </a:r>
            <a:r>
              <a:rPr lang="en-IN" sz="2000" dirty="0">
                <a:latin typeface="Times New Roman"/>
                <a:cs typeface="Times New Roman"/>
              </a:rPr>
              <a:t>can be </a:t>
            </a:r>
            <a:r>
              <a:rPr lang="en-IN" sz="2000" spc="-5" dirty="0">
                <a:latin typeface="Times New Roman"/>
                <a:cs typeface="Times New Roman"/>
              </a:rPr>
              <a:t>adopted, </a:t>
            </a:r>
            <a:r>
              <a:rPr lang="en-IN" sz="2000" b="1" dirty="0">
                <a:latin typeface="Times New Roman"/>
                <a:cs typeface="Times New Roman"/>
              </a:rPr>
              <a:t>in  </a:t>
            </a:r>
            <a:r>
              <a:rPr lang="en-IN" sz="2000" b="1" spc="-5" dirty="0">
                <a:latin typeface="Times New Roman"/>
                <a:cs typeface="Times New Roman"/>
              </a:rPr>
              <a:t>practice </a:t>
            </a:r>
            <a:r>
              <a:rPr lang="en-IN" sz="2000" b="1" spc="-15" dirty="0">
                <a:latin typeface="Times New Roman"/>
                <a:cs typeface="Times New Roman"/>
              </a:rPr>
              <a:t>we </a:t>
            </a:r>
            <a:r>
              <a:rPr lang="en-IN" sz="2000" b="1" spc="-5" dirty="0">
                <a:latin typeface="Times New Roman"/>
                <a:cs typeface="Times New Roman"/>
              </a:rPr>
              <a:t>either </a:t>
            </a:r>
            <a:r>
              <a:rPr lang="en-IN" sz="2000" b="1" dirty="0">
                <a:latin typeface="Times New Roman"/>
                <a:cs typeface="Times New Roman"/>
              </a:rPr>
              <a:t>take 5% or </a:t>
            </a:r>
            <a:r>
              <a:rPr lang="en-IN" sz="2000" b="1" spc="-5" dirty="0">
                <a:latin typeface="Times New Roman"/>
                <a:cs typeface="Times New Roman"/>
              </a:rPr>
              <a:t>1% </a:t>
            </a:r>
            <a:r>
              <a:rPr lang="en-IN" sz="2000" b="1" dirty="0">
                <a:latin typeface="Times New Roman"/>
                <a:cs typeface="Times New Roman"/>
              </a:rPr>
              <a:t>level of  </a:t>
            </a:r>
            <a:r>
              <a:rPr lang="en-IN" sz="2000" b="1" spc="-5" dirty="0">
                <a:latin typeface="Times New Roman"/>
                <a:cs typeface="Times New Roman"/>
              </a:rPr>
              <a:t>significance </a:t>
            </a:r>
            <a:r>
              <a:rPr lang="en-IN" sz="2000" b="1" dirty="0">
                <a:latin typeface="Times New Roman"/>
                <a:cs typeface="Times New Roman"/>
              </a:rPr>
              <a:t>.</a:t>
            </a:r>
            <a:endParaRPr lang="en-IN" sz="2000" dirty="0">
              <a:latin typeface="Times New Roman"/>
              <a:cs typeface="Times New Roman"/>
            </a:endParaRPr>
          </a:p>
          <a:p>
            <a:pPr marL="298450" marR="5080" indent="-285750">
              <a:lnSpc>
                <a:spcPct val="150000"/>
              </a:lnSpc>
              <a:spcBef>
                <a:spcPts val="204"/>
              </a:spcBef>
              <a:buFont typeface="Arial" pitchFamily="34" charset="0"/>
              <a:buChar char="•"/>
              <a:tabLst>
                <a:tab pos="3135630" algn="l"/>
              </a:tabLst>
            </a:pPr>
            <a:r>
              <a:rPr lang="en-IN" sz="2000" spc="-10" dirty="0">
                <a:latin typeface="Times New Roman"/>
                <a:cs typeface="Times New Roman"/>
              </a:rPr>
              <a:t>When </a:t>
            </a:r>
            <a:r>
              <a:rPr lang="en-IN" sz="2000" spc="-5" dirty="0">
                <a:latin typeface="Times New Roman"/>
                <a:cs typeface="Times New Roman"/>
              </a:rPr>
              <a:t>we </a:t>
            </a:r>
            <a:r>
              <a:rPr lang="en-IN" sz="2000" dirty="0">
                <a:latin typeface="Times New Roman"/>
                <a:cs typeface="Times New Roman"/>
              </a:rPr>
              <a:t>take 5% level of significance(α= .05), then there  are about 5 </a:t>
            </a:r>
            <a:r>
              <a:rPr lang="en-IN" sz="2000" spc="-5" dirty="0">
                <a:latin typeface="Times New Roman"/>
                <a:cs typeface="Times New Roman"/>
              </a:rPr>
              <a:t>chances </a:t>
            </a:r>
            <a:r>
              <a:rPr lang="en-IN" sz="2000" dirty="0">
                <a:latin typeface="Times New Roman"/>
                <a:cs typeface="Times New Roman"/>
              </a:rPr>
              <a:t>out of 100 that </a:t>
            </a:r>
            <a:r>
              <a:rPr lang="en-IN" sz="2000" spc="-5" dirty="0">
                <a:latin typeface="Times New Roman"/>
                <a:cs typeface="Times New Roman"/>
              </a:rPr>
              <a:t>we would </a:t>
            </a:r>
            <a:r>
              <a:rPr lang="en-IN" sz="2000" dirty="0">
                <a:latin typeface="Times New Roman"/>
                <a:cs typeface="Times New Roman"/>
              </a:rPr>
              <a:t>reject the  null hypothesis</a:t>
            </a:r>
            <a:r>
              <a:rPr lang="en-IN" sz="2000" dirty="0" smtClean="0">
                <a:latin typeface="Times New Roman"/>
                <a:cs typeface="Times New Roman"/>
              </a:rPr>
              <a:t>.</a:t>
            </a:r>
          </a:p>
          <a:p>
            <a:pPr marL="298450" marR="5080" indent="-285750">
              <a:lnSpc>
                <a:spcPct val="150000"/>
              </a:lnSpc>
              <a:spcBef>
                <a:spcPts val="204"/>
              </a:spcBef>
              <a:buFont typeface="Arial" pitchFamily="34" charset="0"/>
              <a:buChar char="•"/>
              <a:tabLst>
                <a:tab pos="3135630" algn="l"/>
              </a:tabLst>
            </a:pPr>
            <a:r>
              <a:rPr lang="en-IN" sz="2000" spc="5" dirty="0" smtClean="0">
                <a:latin typeface="Times New Roman"/>
                <a:cs typeface="Times New Roman"/>
              </a:rPr>
              <a:t> </a:t>
            </a:r>
            <a:r>
              <a:rPr lang="en-IN" sz="2000" dirty="0">
                <a:latin typeface="Times New Roman"/>
                <a:cs typeface="Times New Roman"/>
              </a:rPr>
              <a:t>In</a:t>
            </a:r>
            <a:r>
              <a:rPr lang="en-IN" sz="2000" spc="5" dirty="0">
                <a:latin typeface="Times New Roman"/>
                <a:cs typeface="Times New Roman"/>
              </a:rPr>
              <a:t> </a:t>
            </a:r>
            <a:r>
              <a:rPr lang="en-IN" sz="2000" dirty="0" smtClean="0">
                <a:latin typeface="Times New Roman"/>
                <a:cs typeface="Times New Roman"/>
              </a:rPr>
              <a:t>other </a:t>
            </a:r>
            <a:r>
              <a:rPr lang="en-IN" sz="2000" spc="-5" dirty="0" smtClean="0">
                <a:latin typeface="Times New Roman"/>
                <a:cs typeface="Times New Roman"/>
              </a:rPr>
              <a:t>words </a:t>
            </a:r>
            <a:r>
              <a:rPr lang="en-IN" sz="2000" spc="-5" dirty="0">
                <a:latin typeface="Times New Roman"/>
                <a:cs typeface="Times New Roman"/>
              </a:rPr>
              <a:t>out </a:t>
            </a:r>
            <a:r>
              <a:rPr lang="en-IN" sz="2000" dirty="0">
                <a:latin typeface="Times New Roman"/>
                <a:cs typeface="Times New Roman"/>
              </a:rPr>
              <a:t>of 100, 95% </a:t>
            </a:r>
            <a:r>
              <a:rPr lang="en-IN" sz="2000" spc="-5" dirty="0">
                <a:latin typeface="Times New Roman"/>
                <a:cs typeface="Times New Roman"/>
              </a:rPr>
              <a:t>chances  </a:t>
            </a:r>
            <a:r>
              <a:rPr lang="en-IN" sz="2000" dirty="0">
                <a:latin typeface="Times New Roman"/>
                <a:cs typeface="Times New Roman"/>
              </a:rPr>
              <a:t>are there that the null hypothesis will be </a:t>
            </a:r>
            <a:r>
              <a:rPr lang="en-IN" sz="2000" spc="-5" dirty="0">
                <a:latin typeface="Times New Roman"/>
                <a:cs typeface="Times New Roman"/>
              </a:rPr>
              <a:t>accepted </a:t>
            </a:r>
            <a:r>
              <a:rPr lang="en-IN" sz="2000" dirty="0">
                <a:latin typeface="Times New Roman"/>
                <a:cs typeface="Times New Roman"/>
              </a:rPr>
              <a:t>i.e.</a:t>
            </a:r>
            <a:r>
              <a:rPr lang="en-IN" sz="2000" spc="-30" dirty="0">
                <a:latin typeface="Times New Roman"/>
                <a:cs typeface="Times New Roman"/>
              </a:rPr>
              <a:t> </a:t>
            </a:r>
            <a:r>
              <a:rPr lang="en-IN" sz="2000" spc="-5" dirty="0" smtClean="0">
                <a:latin typeface="Times New Roman"/>
                <a:cs typeface="Times New Roman"/>
              </a:rPr>
              <a:t>we </a:t>
            </a:r>
            <a:r>
              <a:rPr lang="en-IN" sz="2000" dirty="0" smtClean="0">
                <a:latin typeface="Times New Roman"/>
                <a:cs typeface="Times New Roman"/>
              </a:rPr>
              <a:t>are </a:t>
            </a:r>
            <a:r>
              <a:rPr lang="en-IN" sz="2000" dirty="0">
                <a:latin typeface="Times New Roman"/>
                <a:cs typeface="Times New Roman"/>
              </a:rPr>
              <a:t>about 95% </a:t>
            </a:r>
            <a:r>
              <a:rPr lang="en-IN" sz="2000" spc="-5" dirty="0">
                <a:latin typeface="Times New Roman"/>
                <a:cs typeface="Times New Roman"/>
              </a:rPr>
              <a:t>confident </a:t>
            </a:r>
            <a:r>
              <a:rPr lang="en-IN" sz="2000" dirty="0">
                <a:latin typeface="Times New Roman"/>
                <a:cs typeface="Times New Roman"/>
              </a:rPr>
              <a:t>that </a:t>
            </a:r>
            <a:r>
              <a:rPr lang="en-IN" sz="2000" spc="-10" dirty="0">
                <a:latin typeface="Times New Roman"/>
                <a:cs typeface="Times New Roman"/>
              </a:rPr>
              <a:t>we </a:t>
            </a:r>
            <a:r>
              <a:rPr lang="en-IN" sz="2000" dirty="0">
                <a:latin typeface="Times New Roman"/>
                <a:cs typeface="Times New Roman"/>
              </a:rPr>
              <a:t>have </a:t>
            </a:r>
            <a:r>
              <a:rPr lang="en-IN" sz="2000" spc="-10" dirty="0">
                <a:latin typeface="Times New Roman"/>
                <a:cs typeface="Times New Roman"/>
              </a:rPr>
              <a:t>made </a:t>
            </a:r>
            <a:r>
              <a:rPr lang="en-IN" sz="2000" dirty="0">
                <a:latin typeface="Times New Roman"/>
                <a:cs typeface="Times New Roman"/>
              </a:rPr>
              <a:t>the right  </a:t>
            </a:r>
            <a:r>
              <a:rPr lang="en-IN" sz="2000" spc="-5" dirty="0">
                <a:latin typeface="Times New Roman"/>
                <a:cs typeface="Times New Roman"/>
              </a:rPr>
              <a:t>decision</a:t>
            </a:r>
            <a:endParaRPr sz="2000" dirty="0">
              <a:latin typeface="Gothic Uralic"/>
              <a:cs typeface="Gothic Uralic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964805" y="570992"/>
            <a:ext cx="22225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FFFFFF"/>
                </a:solidFill>
                <a:latin typeface="Gothic Uralic"/>
                <a:cs typeface="Gothic Uralic"/>
              </a:rPr>
              <a:t>7</a:t>
            </a:r>
            <a:endParaRPr sz="2800">
              <a:latin typeface="Gothic Uralic"/>
              <a:cs typeface="Gothic Uralic"/>
            </a:endParaRPr>
          </a:p>
        </p:txBody>
      </p:sp>
    </p:spTree>
    <p:extLst>
      <p:ext uri="{BB962C8B-B14F-4D97-AF65-F5344CB8AC3E}">
        <p14:creationId xmlns:p14="http://schemas.microsoft.com/office/powerpoint/2010/main" val="2294275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700" marR="497840">
              <a:lnSpc>
                <a:spcPct val="120800"/>
              </a:lnSpc>
              <a:spcBef>
                <a:spcPts val="100"/>
              </a:spcBef>
            </a:pPr>
            <a:r>
              <a:rPr lang="en-IN" u="heavy" spc="-12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rebuchet MS"/>
                <a:cs typeface="Trebuchet MS"/>
              </a:rPr>
              <a:t>Step</a:t>
            </a:r>
            <a:r>
              <a:rPr lang="en-IN" u="heavy" spc="-6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rebuchet MS"/>
                <a:cs typeface="Trebuchet MS"/>
              </a:rPr>
              <a:t> </a:t>
            </a:r>
            <a:r>
              <a:rPr lang="en-IN" b="1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1</a:t>
            </a:r>
            <a:endParaRPr lang="en-IN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90"/>
              </a:spcBef>
              <a:tabLst>
                <a:tab pos="951230" algn="l"/>
              </a:tabLst>
            </a:pPr>
            <a:r>
              <a:rPr lang="en-IN" b="1" i="1" spc="-5" dirty="0">
                <a:solidFill>
                  <a:srgbClr val="6F2F9F"/>
                </a:solidFill>
                <a:latin typeface="Times New Roman"/>
                <a:cs typeface="Times New Roman"/>
              </a:rPr>
              <a:t>Set</a:t>
            </a:r>
            <a:r>
              <a:rPr lang="en-IN" b="1" i="1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lang="en-IN" b="1" i="1" spc="-5" dirty="0">
                <a:solidFill>
                  <a:srgbClr val="6F2F9F"/>
                </a:solidFill>
                <a:latin typeface="Times New Roman"/>
                <a:cs typeface="Times New Roman"/>
              </a:rPr>
              <a:t>up	</a:t>
            </a:r>
            <a:r>
              <a:rPr lang="en-IN" b="1" i="1" dirty="0">
                <a:solidFill>
                  <a:srgbClr val="6F2F9F"/>
                </a:solidFill>
                <a:latin typeface="Times New Roman"/>
                <a:cs typeface="Times New Roman"/>
              </a:rPr>
              <a:t>a </a:t>
            </a:r>
            <a:r>
              <a:rPr lang="en-IN" b="1" i="1" spc="-5" dirty="0">
                <a:solidFill>
                  <a:srgbClr val="6F2F9F"/>
                </a:solidFill>
                <a:latin typeface="Times New Roman"/>
                <a:cs typeface="Times New Roman"/>
              </a:rPr>
              <a:t>hypothesis.</a:t>
            </a:r>
            <a:endParaRPr lang="en-IN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lang="en-IN" sz="35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lang="en-IN" u="heavy" spc="-12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rebuchet MS"/>
                <a:cs typeface="Trebuchet MS"/>
              </a:rPr>
              <a:t>Step</a:t>
            </a:r>
            <a:r>
              <a:rPr lang="en-IN" u="heavy" spc="-6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rebuchet MS"/>
                <a:cs typeface="Trebuchet MS"/>
              </a:rPr>
              <a:t> </a:t>
            </a:r>
            <a:r>
              <a:rPr lang="en-IN" b="1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2</a:t>
            </a:r>
            <a:endParaRPr lang="en-IN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  <a:tabLst>
                <a:tab pos="951230" algn="l"/>
              </a:tabLst>
            </a:pPr>
            <a:r>
              <a:rPr lang="en-IN" b="1" i="1" spc="-5" dirty="0">
                <a:solidFill>
                  <a:srgbClr val="6F2F9F"/>
                </a:solidFill>
                <a:latin typeface="Times New Roman"/>
                <a:cs typeface="Times New Roman"/>
              </a:rPr>
              <a:t>Set</a:t>
            </a:r>
            <a:r>
              <a:rPr lang="en-IN" b="1" i="1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lang="en-IN" b="1" i="1" spc="-5" dirty="0">
                <a:solidFill>
                  <a:srgbClr val="6F2F9F"/>
                </a:solidFill>
                <a:latin typeface="Times New Roman"/>
                <a:cs typeface="Times New Roman"/>
              </a:rPr>
              <a:t>up	</a:t>
            </a:r>
            <a:r>
              <a:rPr lang="en-IN" b="1" i="1" dirty="0">
                <a:solidFill>
                  <a:srgbClr val="6F2F9F"/>
                </a:solidFill>
                <a:latin typeface="Times New Roman"/>
                <a:cs typeface="Times New Roman"/>
              </a:rPr>
              <a:t>a suitable </a:t>
            </a:r>
            <a:r>
              <a:rPr lang="en-IN" b="1" i="1" spc="-5" dirty="0">
                <a:solidFill>
                  <a:srgbClr val="6F2F9F"/>
                </a:solidFill>
                <a:latin typeface="Times New Roman"/>
                <a:cs typeface="Times New Roman"/>
              </a:rPr>
              <a:t>significance </a:t>
            </a:r>
            <a:r>
              <a:rPr lang="en-IN" b="1" i="1" dirty="0">
                <a:solidFill>
                  <a:srgbClr val="6F2F9F"/>
                </a:solidFill>
                <a:latin typeface="Times New Roman"/>
                <a:cs typeface="Times New Roman"/>
              </a:rPr>
              <a:t>level.</a:t>
            </a:r>
            <a:endParaRPr lang="en-IN" dirty="0">
              <a:latin typeface="Times New Roman"/>
              <a:cs typeface="Times New Roman"/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68751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Types of data Analysis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1240601"/>
              </p:ext>
            </p:extLst>
          </p:nvPr>
        </p:nvGraphicFramePr>
        <p:xfrm>
          <a:off x="179512" y="1600200"/>
          <a:ext cx="8856984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8084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81000" y="914400"/>
            <a:ext cx="8458200" cy="4953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173470" y="5749290"/>
            <a:ext cx="144208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Arial"/>
                <a:cs typeface="Arial"/>
              </a:rPr>
              <a:t>Critical</a:t>
            </a:r>
            <a:r>
              <a:rPr sz="1800" b="1" spc="-65" dirty="0">
                <a:latin typeface="Arial"/>
                <a:cs typeface="Arial"/>
              </a:rPr>
              <a:t> </a:t>
            </a:r>
            <a:r>
              <a:rPr sz="1800" b="1" spc="-15" dirty="0">
                <a:latin typeface="Arial"/>
                <a:cs typeface="Arial"/>
              </a:rPr>
              <a:t>value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700519" y="5562600"/>
            <a:ext cx="161925" cy="3092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371600" y="5825490"/>
            <a:ext cx="14439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Arial"/>
                <a:cs typeface="Arial"/>
              </a:rPr>
              <a:t>Critical</a:t>
            </a:r>
            <a:r>
              <a:rPr sz="1800" b="1" spc="-75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value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899285" y="5562600"/>
            <a:ext cx="156844" cy="23304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63221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1560" y="476672"/>
            <a:ext cx="8136904" cy="54381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 marR="277495">
              <a:lnSpc>
                <a:spcPct val="120700"/>
              </a:lnSpc>
              <a:spcBef>
                <a:spcPts val="100"/>
              </a:spcBef>
            </a:pPr>
            <a:r>
              <a:rPr sz="2400" dirty="0">
                <a:latin typeface="Times New Roman"/>
                <a:cs typeface="Times New Roman"/>
              </a:rPr>
              <a:t>If our </a:t>
            </a:r>
            <a:r>
              <a:rPr sz="2400" spc="-5" dirty="0">
                <a:latin typeface="Times New Roman"/>
                <a:cs typeface="Times New Roman"/>
              </a:rPr>
              <a:t>sample </a:t>
            </a:r>
            <a:r>
              <a:rPr sz="2400" dirty="0">
                <a:latin typeface="Times New Roman"/>
                <a:cs typeface="Times New Roman"/>
              </a:rPr>
              <a:t>statistic(calculated </a:t>
            </a:r>
            <a:r>
              <a:rPr sz="2400" spc="-5" dirty="0">
                <a:latin typeface="Times New Roman"/>
                <a:cs typeface="Times New Roman"/>
              </a:rPr>
              <a:t>value) fall </a:t>
            </a:r>
            <a:r>
              <a:rPr sz="2400" dirty="0">
                <a:latin typeface="Times New Roman"/>
                <a:cs typeface="Times New Roman"/>
              </a:rPr>
              <a:t>in the non-  </a:t>
            </a:r>
            <a:r>
              <a:rPr sz="2400" spc="-5" dirty="0">
                <a:latin typeface="Times New Roman"/>
                <a:cs typeface="Times New Roman"/>
              </a:rPr>
              <a:t>shaded </a:t>
            </a:r>
            <a:r>
              <a:rPr sz="2400" dirty="0">
                <a:latin typeface="Times New Roman"/>
                <a:cs typeface="Times New Roman"/>
              </a:rPr>
              <a:t>region( acceptance region), then it </a:t>
            </a:r>
            <a:r>
              <a:rPr sz="2400" spc="-5" dirty="0">
                <a:latin typeface="Times New Roman"/>
                <a:cs typeface="Times New Roman"/>
              </a:rPr>
              <a:t>simply </a:t>
            </a:r>
            <a:r>
              <a:rPr sz="2400" spc="-10" dirty="0">
                <a:latin typeface="Times New Roman"/>
                <a:cs typeface="Times New Roman"/>
              </a:rPr>
              <a:t>means  </a:t>
            </a:r>
            <a:r>
              <a:rPr sz="2400" spc="-5" dirty="0">
                <a:latin typeface="Times New Roman"/>
                <a:cs typeface="Times New Roman"/>
              </a:rPr>
              <a:t>that </a:t>
            </a:r>
            <a:r>
              <a:rPr sz="2400" dirty="0">
                <a:latin typeface="Times New Roman"/>
                <a:cs typeface="Times New Roman"/>
              </a:rPr>
              <a:t>there is no </a:t>
            </a:r>
            <a:r>
              <a:rPr sz="2400" spc="-5" dirty="0">
                <a:latin typeface="Times New Roman"/>
                <a:cs typeface="Times New Roman"/>
              </a:rPr>
              <a:t>evidence </a:t>
            </a:r>
            <a:r>
              <a:rPr sz="2400" dirty="0">
                <a:latin typeface="Times New Roman"/>
                <a:cs typeface="Times New Roman"/>
              </a:rPr>
              <a:t>to reject the </a:t>
            </a:r>
            <a:r>
              <a:rPr sz="2400" b="1" i="1" u="heavy" spc="-5" dirty="0">
                <a:solidFill>
                  <a:srgbClr val="FF9933"/>
                </a:solidFill>
                <a:uFill>
                  <a:solidFill>
                    <a:srgbClr val="FF9933"/>
                  </a:solidFill>
                </a:uFill>
                <a:latin typeface="Times New Roman"/>
                <a:cs typeface="Times New Roman"/>
              </a:rPr>
              <a:t>null</a:t>
            </a:r>
            <a:r>
              <a:rPr sz="2400" b="1" i="1" u="heavy" spc="50" dirty="0">
                <a:solidFill>
                  <a:srgbClr val="FF9933"/>
                </a:solidFill>
                <a:uFill>
                  <a:solidFill>
                    <a:srgbClr val="FF9933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i="1" u="heavy" spc="-5" dirty="0">
                <a:solidFill>
                  <a:srgbClr val="FF9933"/>
                </a:solidFill>
                <a:uFill>
                  <a:solidFill>
                    <a:srgbClr val="FF9933"/>
                  </a:solidFill>
                </a:uFill>
                <a:latin typeface="Times New Roman"/>
                <a:cs typeface="Times New Roman"/>
              </a:rPr>
              <a:t>hypothesis.</a:t>
            </a: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650" dirty="0">
              <a:latin typeface="Times New Roman"/>
              <a:cs typeface="Times New Roman"/>
            </a:endParaRPr>
          </a:p>
          <a:p>
            <a:pPr marL="50800" marR="43180" indent="76200">
              <a:lnSpc>
                <a:spcPct val="134700"/>
              </a:lnSpc>
            </a:pPr>
            <a:r>
              <a:rPr sz="2400" b="1" spc="-5" dirty="0">
                <a:latin typeface="Times New Roman"/>
                <a:cs typeface="Times New Roman"/>
              </a:rPr>
              <a:t>It proves </a:t>
            </a:r>
            <a:r>
              <a:rPr sz="2400" b="1" dirty="0">
                <a:latin typeface="Times New Roman"/>
                <a:cs typeface="Times New Roman"/>
              </a:rPr>
              <a:t>that </a:t>
            </a:r>
            <a:r>
              <a:rPr sz="2400" b="1" spc="-5" dirty="0">
                <a:latin typeface="Times New Roman"/>
                <a:cs typeface="Times New Roman"/>
              </a:rPr>
              <a:t>null hypothesis </a:t>
            </a:r>
            <a:r>
              <a:rPr sz="2400" spc="-100" dirty="0">
                <a:latin typeface="Times New Roman"/>
                <a:cs typeface="Times New Roman"/>
              </a:rPr>
              <a:t>(</a:t>
            </a:r>
            <a:r>
              <a:rPr sz="2400" b="1" spc="-100" dirty="0">
                <a:latin typeface="Times New Roman"/>
                <a:cs typeface="Times New Roman"/>
              </a:rPr>
              <a:t>H</a:t>
            </a:r>
            <a:r>
              <a:rPr sz="2100" b="1" spc="-150" baseline="-23809" dirty="0">
                <a:latin typeface="Times New Roman"/>
                <a:cs typeface="Times New Roman"/>
              </a:rPr>
              <a:t>0 </a:t>
            </a:r>
            <a:r>
              <a:rPr sz="2400" b="1" dirty="0">
                <a:latin typeface="Times New Roman"/>
                <a:cs typeface="Times New Roman"/>
              </a:rPr>
              <a:t>) is </a:t>
            </a:r>
            <a:r>
              <a:rPr sz="2400" b="1" spc="-5" dirty="0">
                <a:latin typeface="Times New Roman"/>
                <a:cs typeface="Times New Roman"/>
              </a:rPr>
              <a:t>true. </a:t>
            </a:r>
            <a:r>
              <a:rPr sz="2400" spc="-5" dirty="0">
                <a:latin typeface="Times New Roman"/>
                <a:cs typeface="Times New Roman"/>
              </a:rPr>
              <a:t>Otherwise, </a:t>
            </a:r>
            <a:r>
              <a:rPr sz="2400" dirty="0">
                <a:latin typeface="Times New Roman"/>
                <a:cs typeface="Times New Roman"/>
              </a:rPr>
              <a:t>it  </a:t>
            </a:r>
            <a:r>
              <a:rPr sz="2400" spc="-5" dirty="0">
                <a:latin typeface="Times New Roman"/>
                <a:cs typeface="Times New Roman"/>
              </a:rPr>
              <a:t>will </a:t>
            </a:r>
            <a:r>
              <a:rPr sz="2400" dirty="0">
                <a:latin typeface="Times New Roman"/>
                <a:cs typeface="Times New Roman"/>
              </a:rPr>
              <a:t>be rejected</a:t>
            </a:r>
            <a:r>
              <a:rPr sz="2400" dirty="0" smtClean="0">
                <a:latin typeface="Times New Roman"/>
                <a:cs typeface="Times New Roman"/>
              </a:rPr>
              <a:t>.</a:t>
            </a:r>
          </a:p>
          <a:p>
            <a:pPr marL="50800">
              <a:lnSpc>
                <a:spcPct val="100000"/>
              </a:lnSpc>
              <a:spcBef>
                <a:spcPts val="590"/>
              </a:spcBef>
            </a:pPr>
            <a:r>
              <a:rPr sz="2400" u="heavy" spc="-125" dirty="0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rebuchet MS"/>
                <a:cs typeface="Trebuchet MS"/>
              </a:rPr>
              <a:t>Step</a:t>
            </a:r>
            <a:r>
              <a:rPr sz="2400" u="heavy" spc="-55" dirty="0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rebuchet MS"/>
                <a:cs typeface="Trebuchet MS"/>
              </a:rPr>
              <a:t> </a:t>
            </a:r>
            <a:r>
              <a:rPr sz="2400" b="1" u="heavy" dirty="0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3</a:t>
            </a:r>
            <a:endParaRPr sz="2400" dirty="0" smtClean="0">
              <a:latin typeface="Times New Roman"/>
              <a:cs typeface="Times New Roman"/>
            </a:endParaRPr>
          </a:p>
          <a:p>
            <a:pPr marL="50800" marR="100330">
              <a:lnSpc>
                <a:spcPct val="120800"/>
              </a:lnSpc>
              <a:tabLst>
                <a:tab pos="6666230" algn="l"/>
              </a:tabLst>
            </a:pPr>
            <a:r>
              <a:rPr sz="2400" b="1" i="1" spc="-5" dirty="0" smtClean="0">
                <a:solidFill>
                  <a:srgbClr val="6F2F9F"/>
                </a:solidFill>
                <a:latin typeface="Times New Roman"/>
                <a:cs typeface="Times New Roman"/>
              </a:rPr>
              <a:t>Determination </a:t>
            </a:r>
            <a:r>
              <a:rPr sz="2400" b="1" i="1" dirty="0" smtClean="0">
                <a:solidFill>
                  <a:srgbClr val="6F2F9F"/>
                </a:solidFill>
                <a:latin typeface="Times New Roman"/>
                <a:cs typeface="Times New Roman"/>
              </a:rPr>
              <a:t>of </a:t>
            </a:r>
            <a:r>
              <a:rPr sz="2400" b="1" i="1" spc="-5" dirty="0" smtClean="0">
                <a:solidFill>
                  <a:srgbClr val="6F2F9F"/>
                </a:solidFill>
                <a:latin typeface="Times New Roman"/>
                <a:cs typeface="Times New Roman"/>
              </a:rPr>
              <a:t>suitable test </a:t>
            </a:r>
            <a:r>
              <a:rPr sz="2400" b="1" i="1" dirty="0" smtClean="0">
                <a:solidFill>
                  <a:srgbClr val="6F2F9F"/>
                </a:solidFill>
                <a:latin typeface="Times New Roman"/>
                <a:cs typeface="Times New Roman"/>
              </a:rPr>
              <a:t>statistic:</a:t>
            </a:r>
            <a:r>
              <a:rPr sz="2400" b="1" i="1" spc="150" dirty="0" smtClean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endParaRPr lang="en-IN" sz="2400" b="1" i="1" spc="150" dirty="0" smtClean="0">
              <a:solidFill>
                <a:srgbClr val="6F2F9F"/>
              </a:solidFill>
              <a:latin typeface="Times New Roman"/>
              <a:cs typeface="Times New Roman"/>
            </a:endParaRPr>
          </a:p>
          <a:p>
            <a:pPr marL="50800" marR="100330">
              <a:lnSpc>
                <a:spcPct val="120800"/>
              </a:lnSpc>
              <a:tabLst>
                <a:tab pos="6666230" algn="l"/>
              </a:tabLst>
            </a:pPr>
            <a:r>
              <a:rPr sz="2400" spc="-5" dirty="0" smtClean="0">
                <a:latin typeface="Times New Roman"/>
                <a:cs typeface="Times New Roman"/>
              </a:rPr>
              <a:t>For</a:t>
            </a:r>
            <a:r>
              <a:rPr sz="2400" spc="20" dirty="0" smtClean="0">
                <a:latin typeface="Times New Roman"/>
                <a:cs typeface="Times New Roman"/>
              </a:rPr>
              <a:t> </a:t>
            </a:r>
            <a:r>
              <a:rPr sz="2400" spc="-5" dirty="0" smtClean="0">
                <a:latin typeface="Times New Roman"/>
                <a:cs typeface="Times New Roman"/>
              </a:rPr>
              <a:t>example	</a:t>
            </a:r>
            <a:endParaRPr lang="en-IN" sz="2400" spc="-5" dirty="0" smtClean="0">
              <a:latin typeface="Times New Roman"/>
              <a:cs typeface="Times New Roman"/>
            </a:endParaRPr>
          </a:p>
          <a:p>
            <a:pPr marL="50800" marR="100330">
              <a:lnSpc>
                <a:spcPct val="120800"/>
              </a:lnSpc>
              <a:tabLst>
                <a:tab pos="6666230" algn="l"/>
              </a:tabLst>
            </a:pPr>
            <a:r>
              <a:rPr sz="2400" spc="-5" dirty="0" smtClean="0">
                <a:latin typeface="Times New Roman"/>
                <a:cs typeface="Times New Roman"/>
              </a:rPr>
              <a:t>Z,</a:t>
            </a:r>
            <a:r>
              <a:rPr sz="2400" spc="-95" dirty="0" smtClean="0">
                <a:latin typeface="Times New Roman"/>
                <a:cs typeface="Times New Roman"/>
              </a:rPr>
              <a:t> </a:t>
            </a:r>
            <a:r>
              <a:rPr sz="2400" dirty="0" smtClean="0">
                <a:latin typeface="Times New Roman"/>
                <a:cs typeface="Times New Roman"/>
              </a:rPr>
              <a:t>t  </a:t>
            </a:r>
            <a:r>
              <a:rPr sz="2400" spc="-5" dirty="0" smtClean="0">
                <a:latin typeface="Times New Roman"/>
                <a:cs typeface="Times New Roman"/>
              </a:rPr>
              <a:t>Chi-Square </a:t>
            </a:r>
            <a:r>
              <a:rPr sz="2400" dirty="0" smtClean="0">
                <a:latin typeface="Times New Roman"/>
                <a:cs typeface="Times New Roman"/>
              </a:rPr>
              <a:t>or F-statistic.</a:t>
            </a:r>
          </a:p>
          <a:p>
            <a:pPr marL="50800">
              <a:lnSpc>
                <a:spcPct val="100000"/>
              </a:lnSpc>
              <a:spcBef>
                <a:spcPts val="600"/>
              </a:spcBef>
            </a:pPr>
            <a:r>
              <a:rPr sz="2400" u="heavy" spc="-125" dirty="0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rebuchet MS"/>
                <a:cs typeface="Trebuchet MS"/>
              </a:rPr>
              <a:t>Step</a:t>
            </a:r>
            <a:r>
              <a:rPr sz="2400" u="heavy" spc="-55" dirty="0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rebuchet MS"/>
                <a:cs typeface="Trebuchet MS"/>
              </a:rPr>
              <a:t> </a:t>
            </a:r>
            <a:r>
              <a:rPr sz="2400" b="1" u="heavy" dirty="0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4</a:t>
            </a:r>
            <a:endParaRPr sz="2400" dirty="0" smtClean="0">
              <a:latin typeface="Times New Roman"/>
              <a:cs typeface="Times New Roman"/>
            </a:endParaRPr>
          </a:p>
          <a:p>
            <a:pPr marL="50800">
              <a:lnSpc>
                <a:spcPct val="100000"/>
              </a:lnSpc>
              <a:spcBef>
                <a:spcPts val="600"/>
              </a:spcBef>
            </a:pPr>
            <a:r>
              <a:rPr sz="2400" b="1" i="1" spc="-5" dirty="0" smtClean="0">
                <a:solidFill>
                  <a:srgbClr val="6F2F9F"/>
                </a:solidFill>
                <a:latin typeface="Times New Roman"/>
                <a:cs typeface="Times New Roman"/>
              </a:rPr>
              <a:t>Determine </a:t>
            </a:r>
            <a:r>
              <a:rPr sz="2400" b="1" i="1" dirty="0" smtClean="0">
                <a:solidFill>
                  <a:srgbClr val="6F2F9F"/>
                </a:solidFill>
                <a:latin typeface="Times New Roman"/>
                <a:cs typeface="Times New Roman"/>
              </a:rPr>
              <a:t>the critical </a:t>
            </a:r>
            <a:r>
              <a:rPr sz="2400" b="1" i="1" spc="-5" dirty="0" smtClean="0">
                <a:solidFill>
                  <a:srgbClr val="6F2F9F"/>
                </a:solidFill>
                <a:latin typeface="Times New Roman"/>
                <a:cs typeface="Times New Roman"/>
              </a:rPr>
              <a:t>value </a:t>
            </a:r>
            <a:r>
              <a:rPr sz="2400" b="1" i="1" dirty="0" smtClean="0">
                <a:solidFill>
                  <a:srgbClr val="6F2F9F"/>
                </a:solidFill>
                <a:latin typeface="Times New Roman"/>
                <a:cs typeface="Times New Roman"/>
              </a:rPr>
              <a:t>from </a:t>
            </a:r>
            <a:r>
              <a:rPr sz="2400" b="1" i="1" spc="-5" dirty="0" smtClean="0">
                <a:solidFill>
                  <a:srgbClr val="6F2F9F"/>
                </a:solidFill>
                <a:latin typeface="Times New Roman"/>
                <a:cs typeface="Times New Roman"/>
              </a:rPr>
              <a:t>the</a:t>
            </a:r>
            <a:r>
              <a:rPr sz="2400" b="1" i="1" dirty="0" smtClean="0">
                <a:solidFill>
                  <a:srgbClr val="6F2F9F"/>
                </a:solidFill>
                <a:latin typeface="Times New Roman"/>
                <a:cs typeface="Times New Roman"/>
              </a:rPr>
              <a:t> table.</a:t>
            </a:r>
            <a:endParaRPr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9747231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517650" y="593090"/>
            <a:ext cx="734060" cy="27940"/>
            <a:chOff x="1517650" y="593090"/>
            <a:chExt cx="734060" cy="27940"/>
          </a:xfrm>
        </p:grpSpPr>
        <p:sp>
          <p:nvSpPr>
            <p:cNvPr id="3" name="object 3"/>
            <p:cNvSpPr/>
            <p:nvPr/>
          </p:nvSpPr>
          <p:spPr>
            <a:xfrm>
              <a:off x="1537970" y="613410"/>
              <a:ext cx="566420" cy="0"/>
            </a:xfrm>
            <a:custGeom>
              <a:avLst/>
              <a:gdLst/>
              <a:ahLst/>
              <a:cxnLst/>
              <a:rect l="l" t="t" r="r" b="b"/>
              <a:pathLst>
                <a:path w="566419">
                  <a:moveTo>
                    <a:pt x="0" y="0"/>
                  </a:moveTo>
                  <a:lnTo>
                    <a:pt x="566420" y="0"/>
                  </a:lnTo>
                </a:path>
              </a:pathLst>
            </a:custGeom>
            <a:ln w="152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525270" y="600710"/>
              <a:ext cx="566420" cy="0"/>
            </a:xfrm>
            <a:custGeom>
              <a:avLst/>
              <a:gdLst/>
              <a:ahLst/>
              <a:cxnLst/>
              <a:rect l="l" t="t" r="r" b="b"/>
              <a:pathLst>
                <a:path w="566419">
                  <a:moveTo>
                    <a:pt x="0" y="0"/>
                  </a:moveTo>
                  <a:lnTo>
                    <a:pt x="566420" y="0"/>
                  </a:lnTo>
                </a:path>
              </a:pathLst>
            </a:custGeom>
            <a:ln w="1524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104390" y="613410"/>
              <a:ext cx="139700" cy="0"/>
            </a:xfrm>
            <a:custGeom>
              <a:avLst/>
              <a:gdLst/>
              <a:ahLst/>
              <a:cxnLst/>
              <a:rect l="l" t="t" r="r" b="b"/>
              <a:pathLst>
                <a:path w="139700">
                  <a:moveTo>
                    <a:pt x="0" y="0"/>
                  </a:moveTo>
                  <a:lnTo>
                    <a:pt x="139700" y="0"/>
                  </a:lnTo>
                </a:path>
              </a:pathLst>
            </a:custGeom>
            <a:ln w="152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512569" y="284479"/>
            <a:ext cx="731520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0" spc="-5" dirty="0">
                <a:latin typeface="Times New Roman"/>
                <a:cs typeface="Times New Roman"/>
              </a:rPr>
              <a:t>Step</a:t>
            </a:r>
            <a:r>
              <a:rPr b="0" spc="-80" dirty="0">
                <a:latin typeface="Times New Roman"/>
                <a:cs typeface="Times New Roman"/>
              </a:rPr>
              <a:t> </a:t>
            </a:r>
            <a:r>
              <a:rPr dirty="0"/>
              <a:t>5</a:t>
            </a:r>
          </a:p>
        </p:txBody>
      </p:sp>
      <p:sp>
        <p:nvSpPr>
          <p:cNvPr id="7" name="object 7"/>
          <p:cNvSpPr/>
          <p:nvPr/>
        </p:nvSpPr>
        <p:spPr>
          <a:xfrm>
            <a:off x="2091689" y="600709"/>
            <a:ext cx="139700" cy="0"/>
          </a:xfrm>
          <a:custGeom>
            <a:avLst/>
            <a:gdLst/>
            <a:ahLst/>
            <a:cxnLst/>
            <a:rect l="l" t="t" r="r" b="b"/>
            <a:pathLst>
              <a:path w="139700">
                <a:moveTo>
                  <a:pt x="0" y="0"/>
                </a:moveTo>
                <a:lnTo>
                  <a:pt x="139700" y="0"/>
                </a:lnTo>
              </a:path>
            </a:pathLst>
          </a:custGeom>
          <a:ln w="1524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304289" y="795020"/>
            <a:ext cx="7503795" cy="4884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443230">
              <a:lnSpc>
                <a:spcPct val="120700"/>
              </a:lnSpc>
              <a:spcBef>
                <a:spcPts val="100"/>
              </a:spcBef>
              <a:tabLst>
                <a:tab pos="3068320" algn="l"/>
              </a:tabLst>
            </a:pPr>
            <a:r>
              <a:rPr sz="2400" b="1" i="1" spc="-5" dirty="0">
                <a:solidFill>
                  <a:srgbClr val="6F2F9F"/>
                </a:solidFill>
                <a:latin typeface="Times New Roman"/>
                <a:cs typeface="Times New Roman"/>
              </a:rPr>
              <a:t>After </a:t>
            </a:r>
            <a:r>
              <a:rPr sz="2400" b="1" i="1" dirty="0">
                <a:solidFill>
                  <a:srgbClr val="6F2F9F"/>
                </a:solidFill>
                <a:latin typeface="Times New Roman"/>
                <a:cs typeface="Times New Roman"/>
              </a:rPr>
              <a:t>doing computation, </a:t>
            </a:r>
            <a:r>
              <a:rPr sz="2400" b="1" i="1" spc="-5" dirty="0">
                <a:solidFill>
                  <a:srgbClr val="6F2F9F"/>
                </a:solidFill>
                <a:latin typeface="Times New Roman"/>
                <a:cs typeface="Times New Roman"/>
              </a:rPr>
              <a:t>check </a:t>
            </a:r>
            <a:r>
              <a:rPr sz="2400" b="1" i="1" dirty="0">
                <a:solidFill>
                  <a:srgbClr val="6F2F9F"/>
                </a:solidFill>
                <a:latin typeface="Times New Roman"/>
                <a:cs typeface="Times New Roman"/>
              </a:rPr>
              <a:t>the sample </a:t>
            </a:r>
            <a:r>
              <a:rPr sz="2400" b="1" i="1" spc="-5" dirty="0">
                <a:solidFill>
                  <a:srgbClr val="6F2F9F"/>
                </a:solidFill>
                <a:latin typeface="Times New Roman"/>
                <a:cs typeface="Times New Roman"/>
              </a:rPr>
              <a:t>result.  </a:t>
            </a:r>
            <a:r>
              <a:rPr sz="2400" spc="-5" dirty="0">
                <a:latin typeface="Times New Roman"/>
                <a:cs typeface="Times New Roman"/>
              </a:rPr>
              <a:t>Compare </a:t>
            </a:r>
            <a:r>
              <a:rPr sz="2400" dirty="0">
                <a:latin typeface="Times New Roman"/>
                <a:cs typeface="Times New Roman"/>
              </a:rPr>
              <a:t>the calculated value( </a:t>
            </a:r>
            <a:r>
              <a:rPr sz="2400" spc="-5" dirty="0">
                <a:latin typeface="Times New Roman"/>
                <a:cs typeface="Times New Roman"/>
              </a:rPr>
              <a:t>sample </a:t>
            </a:r>
            <a:r>
              <a:rPr sz="2400" dirty="0">
                <a:latin typeface="Times New Roman"/>
                <a:cs typeface="Times New Roman"/>
              </a:rPr>
              <a:t>result) </a:t>
            </a:r>
            <a:r>
              <a:rPr sz="2400" spc="-5" dirty="0">
                <a:latin typeface="Times New Roman"/>
                <a:cs typeface="Times New Roman"/>
              </a:rPr>
              <a:t>with </a:t>
            </a:r>
            <a:r>
              <a:rPr sz="2400" dirty="0">
                <a:latin typeface="Times New Roman"/>
                <a:cs typeface="Times New Roman"/>
              </a:rPr>
              <a:t>the  value obtained </a:t>
            </a:r>
            <a:r>
              <a:rPr sz="2400" spc="-5" dirty="0">
                <a:latin typeface="Times New Roman"/>
                <a:cs typeface="Times New Roman"/>
              </a:rPr>
              <a:t>from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	table.(tabulated or critical</a:t>
            </a:r>
            <a:r>
              <a:rPr sz="2400" spc="-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value)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5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400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Step</a:t>
            </a:r>
            <a:r>
              <a:rPr sz="2400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6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400" b="1" i="1" spc="-5" dirty="0">
                <a:solidFill>
                  <a:srgbClr val="6F2F9F"/>
                </a:solidFill>
                <a:latin typeface="Times New Roman"/>
                <a:cs typeface="Times New Roman"/>
              </a:rPr>
              <a:t>Making Decisions</a:t>
            </a:r>
            <a:endParaRPr sz="2400">
              <a:latin typeface="Times New Roman"/>
              <a:cs typeface="Times New Roman"/>
            </a:endParaRPr>
          </a:p>
          <a:p>
            <a:pPr marL="12700" marR="529590">
              <a:lnSpc>
                <a:spcPct val="120500"/>
              </a:lnSpc>
              <a:spcBef>
                <a:spcPts val="10"/>
              </a:spcBef>
            </a:pPr>
            <a:r>
              <a:rPr sz="2400" spc="-5" dirty="0">
                <a:latin typeface="Times New Roman"/>
                <a:cs typeface="Times New Roman"/>
              </a:rPr>
              <a:t>Making </a:t>
            </a:r>
            <a:r>
              <a:rPr sz="2400" dirty="0">
                <a:latin typeface="Times New Roman"/>
                <a:cs typeface="Times New Roman"/>
              </a:rPr>
              <a:t>decisions </a:t>
            </a:r>
            <a:r>
              <a:rPr sz="2400" spc="-5" dirty="0">
                <a:latin typeface="Times New Roman"/>
                <a:cs typeface="Times New Roman"/>
              </a:rPr>
              <a:t>means </a:t>
            </a:r>
            <a:r>
              <a:rPr sz="2400" dirty="0">
                <a:latin typeface="Times New Roman"/>
                <a:cs typeface="Times New Roman"/>
              </a:rPr>
              <a:t>either accepting </a:t>
            </a:r>
            <a:r>
              <a:rPr sz="2400" spc="-5" dirty="0">
                <a:latin typeface="Times New Roman"/>
                <a:cs typeface="Times New Roman"/>
              </a:rPr>
              <a:t>or </a:t>
            </a:r>
            <a:r>
              <a:rPr sz="2400" dirty="0">
                <a:latin typeface="Times New Roman"/>
                <a:cs typeface="Times New Roman"/>
              </a:rPr>
              <a:t>rejecting the  null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hypothesis.</a:t>
            </a:r>
            <a:endParaRPr sz="2400">
              <a:latin typeface="Times New Roman"/>
              <a:cs typeface="Times New Roman"/>
            </a:endParaRPr>
          </a:p>
          <a:p>
            <a:pPr marL="12700" marR="5080">
              <a:lnSpc>
                <a:spcPct val="120800"/>
              </a:lnSpc>
              <a:tabLst>
                <a:tab pos="5321300" algn="l"/>
              </a:tabLst>
            </a:pPr>
            <a:r>
              <a:rPr sz="2400" dirty="0">
                <a:latin typeface="Times New Roman"/>
                <a:cs typeface="Times New Roman"/>
              </a:rPr>
              <a:t>If </a:t>
            </a:r>
            <a:r>
              <a:rPr sz="2400" spc="-5" dirty="0">
                <a:latin typeface="Times New Roman"/>
                <a:cs typeface="Times New Roman"/>
              </a:rPr>
              <a:t>computed </a:t>
            </a:r>
            <a:r>
              <a:rPr sz="2400" dirty="0">
                <a:latin typeface="Times New Roman"/>
                <a:cs typeface="Times New Roman"/>
              </a:rPr>
              <a:t>value(absolute value)</a:t>
            </a:r>
            <a:r>
              <a:rPr sz="2400" spc="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more	</a:t>
            </a:r>
            <a:r>
              <a:rPr sz="2400" dirty="0">
                <a:latin typeface="Times New Roman"/>
                <a:cs typeface="Times New Roman"/>
              </a:rPr>
              <a:t>than the</a:t>
            </a:r>
            <a:r>
              <a:rPr sz="2400" spc="-1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tabulated  or critical </a:t>
            </a:r>
            <a:r>
              <a:rPr sz="2400" spc="-5" dirty="0">
                <a:latin typeface="Times New Roman"/>
                <a:cs typeface="Times New Roman"/>
              </a:rPr>
              <a:t>value, </a:t>
            </a:r>
            <a:r>
              <a:rPr sz="2400" dirty="0">
                <a:latin typeface="Times New Roman"/>
                <a:cs typeface="Times New Roman"/>
              </a:rPr>
              <a:t>then </a:t>
            </a:r>
            <a:r>
              <a:rPr sz="2400" spc="5" dirty="0">
                <a:latin typeface="Times New Roman"/>
                <a:cs typeface="Times New Roman"/>
              </a:rPr>
              <a:t>it </a:t>
            </a:r>
            <a:r>
              <a:rPr sz="2400" spc="-5" dirty="0">
                <a:latin typeface="Times New Roman"/>
                <a:cs typeface="Times New Roman"/>
              </a:rPr>
              <a:t>falls </a:t>
            </a:r>
            <a:r>
              <a:rPr sz="2400" dirty="0">
                <a:latin typeface="Times New Roman"/>
                <a:cs typeface="Times New Roman"/>
              </a:rPr>
              <a:t>in the critical region. In that  </a:t>
            </a:r>
            <a:r>
              <a:rPr sz="2400" spc="-5" dirty="0">
                <a:latin typeface="Times New Roman"/>
                <a:cs typeface="Times New Roman"/>
              </a:rPr>
              <a:t>case, </a:t>
            </a:r>
            <a:r>
              <a:rPr sz="2400" dirty="0">
                <a:latin typeface="Times New Roman"/>
                <a:cs typeface="Times New Roman"/>
              </a:rPr>
              <a:t>reject null hypothesis, </a:t>
            </a:r>
            <a:r>
              <a:rPr sz="2400" spc="-5" dirty="0">
                <a:latin typeface="Times New Roman"/>
                <a:cs typeface="Times New Roman"/>
              </a:rPr>
              <a:t>otherwise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accept.</a:t>
            </a:r>
            <a:endParaRPr sz="240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8002453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12569" y="33020"/>
            <a:ext cx="5095240" cy="619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900" b="0" spc="-155" dirty="0">
                <a:solidFill>
                  <a:srgbClr val="FF00FF"/>
                </a:solidFill>
                <a:latin typeface="Trebuchet MS"/>
                <a:cs typeface="Trebuchet MS"/>
              </a:rPr>
              <a:t>Type </a:t>
            </a:r>
            <a:r>
              <a:rPr sz="3900" b="0" spc="-114" dirty="0">
                <a:solidFill>
                  <a:srgbClr val="FF00FF"/>
                </a:solidFill>
                <a:latin typeface="Trebuchet MS"/>
                <a:cs typeface="Trebuchet MS"/>
              </a:rPr>
              <a:t>I </a:t>
            </a:r>
            <a:r>
              <a:rPr sz="3900" b="0" spc="-250" dirty="0">
                <a:solidFill>
                  <a:srgbClr val="FF00FF"/>
                </a:solidFill>
                <a:latin typeface="Trebuchet MS"/>
                <a:cs typeface="Trebuchet MS"/>
              </a:rPr>
              <a:t>and </a:t>
            </a:r>
            <a:r>
              <a:rPr sz="3900" b="0" spc="-155" dirty="0">
                <a:solidFill>
                  <a:srgbClr val="FF00FF"/>
                </a:solidFill>
                <a:latin typeface="Trebuchet MS"/>
                <a:cs typeface="Trebuchet MS"/>
              </a:rPr>
              <a:t>Type </a:t>
            </a:r>
            <a:r>
              <a:rPr sz="3900" b="0" spc="-114" dirty="0">
                <a:solidFill>
                  <a:srgbClr val="FF00FF"/>
                </a:solidFill>
                <a:latin typeface="Trebuchet MS"/>
                <a:cs typeface="Trebuchet MS"/>
              </a:rPr>
              <a:t>II</a:t>
            </a:r>
            <a:r>
              <a:rPr sz="3900" b="0" spc="120" dirty="0">
                <a:solidFill>
                  <a:srgbClr val="FF00FF"/>
                </a:solidFill>
                <a:latin typeface="Trebuchet MS"/>
                <a:cs typeface="Trebuchet MS"/>
              </a:rPr>
              <a:t> </a:t>
            </a:r>
            <a:r>
              <a:rPr sz="3900" b="0" spc="-15" dirty="0">
                <a:solidFill>
                  <a:srgbClr val="FF00FF"/>
                </a:solidFill>
                <a:latin typeface="Trebuchet MS"/>
                <a:cs typeface="Trebuchet MS"/>
              </a:rPr>
              <a:t>Errors</a:t>
            </a:r>
            <a:endParaRPr sz="39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26819" y="718820"/>
            <a:ext cx="7430770" cy="52908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3970" marR="273685">
              <a:lnSpc>
                <a:spcPct val="110800"/>
              </a:lnSpc>
              <a:spcBef>
                <a:spcPts val="95"/>
              </a:spcBef>
            </a:pPr>
            <a:r>
              <a:rPr sz="2400" spc="-10" dirty="0">
                <a:latin typeface="Times New Roman"/>
                <a:cs typeface="Times New Roman"/>
              </a:rPr>
              <a:t>When </a:t>
            </a:r>
            <a:r>
              <a:rPr sz="2400" dirty="0">
                <a:latin typeface="Times New Roman"/>
                <a:cs typeface="Times New Roman"/>
              </a:rPr>
              <a:t>a statistical hypothesis is </a:t>
            </a:r>
            <a:r>
              <a:rPr sz="2400" spc="-5" dirty="0">
                <a:latin typeface="Times New Roman"/>
                <a:cs typeface="Times New Roman"/>
              </a:rPr>
              <a:t>tested, </a:t>
            </a:r>
            <a:r>
              <a:rPr sz="2400" dirty="0">
                <a:latin typeface="Times New Roman"/>
                <a:cs typeface="Times New Roman"/>
              </a:rPr>
              <a:t>there are 4 </a:t>
            </a:r>
            <a:r>
              <a:rPr sz="2400" spc="-5" dirty="0">
                <a:latin typeface="Times New Roman"/>
                <a:cs typeface="Times New Roman"/>
              </a:rPr>
              <a:t>possible  results:</a:t>
            </a:r>
            <a:endParaRPr sz="2400">
              <a:latin typeface="Times New Roman"/>
              <a:cs typeface="Times New Roman"/>
            </a:endParaRPr>
          </a:p>
          <a:p>
            <a:pPr marL="12700" marR="1589405">
              <a:lnSpc>
                <a:spcPts val="3190"/>
              </a:lnSpc>
              <a:spcBef>
                <a:spcPts val="160"/>
              </a:spcBef>
            </a:pPr>
            <a:r>
              <a:rPr sz="1900" dirty="0">
                <a:solidFill>
                  <a:srgbClr val="3790A6"/>
                </a:solidFill>
                <a:latin typeface="Times New Roman"/>
                <a:cs typeface="Times New Roman"/>
              </a:rPr>
              <a:t>(1)</a:t>
            </a:r>
            <a:r>
              <a:rPr sz="2400" dirty="0">
                <a:latin typeface="Times New Roman"/>
                <a:cs typeface="Times New Roman"/>
              </a:rPr>
              <a:t>The hypothesis is true but our test accepts it. </a:t>
            </a:r>
            <a:r>
              <a:rPr sz="2400" dirty="0">
                <a:solidFill>
                  <a:srgbClr val="3790A6"/>
                </a:solidFill>
                <a:latin typeface="Times New Roman"/>
                <a:cs typeface="Times New Roman"/>
              </a:rPr>
              <a:t> </a:t>
            </a:r>
            <a:r>
              <a:rPr sz="1900" dirty="0">
                <a:solidFill>
                  <a:srgbClr val="3790A6"/>
                </a:solidFill>
                <a:latin typeface="Times New Roman"/>
                <a:cs typeface="Times New Roman"/>
              </a:rPr>
              <a:t>(2)</a:t>
            </a:r>
            <a:r>
              <a:rPr sz="2400" dirty="0">
                <a:latin typeface="Times New Roman"/>
                <a:cs typeface="Times New Roman"/>
              </a:rPr>
              <a:t>The hypothesis is </a:t>
            </a:r>
            <a:r>
              <a:rPr sz="2400" spc="-5" dirty="0">
                <a:latin typeface="Times New Roman"/>
                <a:cs typeface="Times New Roman"/>
              </a:rPr>
              <a:t>false </a:t>
            </a:r>
            <a:r>
              <a:rPr sz="2400" dirty="0">
                <a:latin typeface="Times New Roman"/>
                <a:cs typeface="Times New Roman"/>
              </a:rPr>
              <a:t>but our </a:t>
            </a:r>
            <a:r>
              <a:rPr sz="2400" spc="-5" dirty="0">
                <a:latin typeface="Times New Roman"/>
                <a:cs typeface="Times New Roman"/>
              </a:rPr>
              <a:t>test </a:t>
            </a:r>
            <a:r>
              <a:rPr sz="2400" dirty="0">
                <a:latin typeface="Times New Roman"/>
                <a:cs typeface="Times New Roman"/>
              </a:rPr>
              <a:t>rejects it. </a:t>
            </a:r>
            <a:r>
              <a:rPr sz="2400" dirty="0">
                <a:solidFill>
                  <a:srgbClr val="3790A6"/>
                </a:solidFill>
                <a:latin typeface="Times New Roman"/>
                <a:cs typeface="Times New Roman"/>
              </a:rPr>
              <a:t> </a:t>
            </a:r>
            <a:r>
              <a:rPr sz="1900" dirty="0">
                <a:solidFill>
                  <a:srgbClr val="3790A6"/>
                </a:solidFill>
                <a:latin typeface="Times New Roman"/>
                <a:cs typeface="Times New Roman"/>
              </a:rPr>
              <a:t>(3)</a:t>
            </a:r>
            <a:r>
              <a:rPr sz="2400" dirty="0">
                <a:latin typeface="Times New Roman"/>
                <a:cs typeface="Times New Roman"/>
              </a:rPr>
              <a:t>The hypothesis is true but our test rejects it. </a:t>
            </a:r>
            <a:r>
              <a:rPr sz="2400" dirty="0">
                <a:solidFill>
                  <a:srgbClr val="3790A6"/>
                </a:solidFill>
                <a:latin typeface="Times New Roman"/>
                <a:cs typeface="Times New Roman"/>
              </a:rPr>
              <a:t> </a:t>
            </a:r>
            <a:r>
              <a:rPr sz="1900" dirty="0">
                <a:solidFill>
                  <a:srgbClr val="3790A6"/>
                </a:solidFill>
                <a:latin typeface="Times New Roman"/>
                <a:cs typeface="Times New Roman"/>
              </a:rPr>
              <a:t>(4)</a:t>
            </a:r>
            <a:r>
              <a:rPr sz="2400" dirty="0">
                <a:latin typeface="Times New Roman"/>
                <a:cs typeface="Times New Roman"/>
              </a:rPr>
              <a:t>The hypothesis is </a:t>
            </a:r>
            <a:r>
              <a:rPr sz="2400" spc="-5" dirty="0">
                <a:latin typeface="Times New Roman"/>
                <a:cs typeface="Times New Roman"/>
              </a:rPr>
              <a:t>false </a:t>
            </a:r>
            <a:r>
              <a:rPr sz="2400" dirty="0">
                <a:latin typeface="Times New Roman"/>
                <a:cs typeface="Times New Roman"/>
              </a:rPr>
              <a:t>but our </a:t>
            </a:r>
            <a:r>
              <a:rPr sz="2400" spc="-5" dirty="0">
                <a:latin typeface="Times New Roman"/>
                <a:cs typeface="Times New Roman"/>
              </a:rPr>
              <a:t>test </a:t>
            </a:r>
            <a:r>
              <a:rPr sz="2400" dirty="0">
                <a:latin typeface="Times New Roman"/>
                <a:cs typeface="Times New Roman"/>
              </a:rPr>
              <a:t>accepts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it.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900">
              <a:latin typeface="Times New Roman"/>
              <a:cs typeface="Times New Roman"/>
            </a:endParaRPr>
          </a:p>
          <a:p>
            <a:pPr marL="295910">
              <a:lnSpc>
                <a:spcPct val="100000"/>
              </a:lnSpc>
              <a:spcBef>
                <a:spcPts val="5"/>
              </a:spcBef>
            </a:pPr>
            <a:r>
              <a:rPr sz="2400" dirty="0">
                <a:latin typeface="Times New Roman"/>
                <a:cs typeface="Times New Roman"/>
              </a:rPr>
              <a:t>Obviously, the last 2 possibilities lead to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errors.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750">
              <a:latin typeface="Times New Roman"/>
              <a:cs typeface="Times New Roman"/>
            </a:endParaRPr>
          </a:p>
          <a:p>
            <a:pPr marL="13970" marR="95885">
              <a:lnSpc>
                <a:spcPct val="110800"/>
              </a:lnSpc>
            </a:pPr>
            <a:r>
              <a:rPr sz="2400" spc="-5" dirty="0">
                <a:latin typeface="Times New Roman"/>
                <a:cs typeface="Times New Roman"/>
              </a:rPr>
              <a:t>Rejecting </a:t>
            </a:r>
            <a:r>
              <a:rPr sz="2400" dirty="0">
                <a:latin typeface="Times New Roman"/>
                <a:cs typeface="Times New Roman"/>
              </a:rPr>
              <a:t>a null hypothesis </a:t>
            </a:r>
            <a:r>
              <a:rPr sz="2400" spc="-5" dirty="0">
                <a:latin typeface="Times New Roman"/>
                <a:cs typeface="Times New Roman"/>
              </a:rPr>
              <a:t>when </a:t>
            </a:r>
            <a:r>
              <a:rPr sz="2400" dirty="0">
                <a:latin typeface="Times New Roman"/>
                <a:cs typeface="Times New Roman"/>
              </a:rPr>
              <a:t>it is </a:t>
            </a:r>
            <a:r>
              <a:rPr sz="2400" spc="-5" dirty="0">
                <a:latin typeface="Times New Roman"/>
                <a:cs typeface="Times New Roman"/>
              </a:rPr>
              <a:t>true </a:t>
            </a:r>
            <a:r>
              <a:rPr sz="2400" spc="5" dirty="0">
                <a:latin typeface="Times New Roman"/>
                <a:cs typeface="Times New Roman"/>
              </a:rPr>
              <a:t>is </a:t>
            </a:r>
            <a:r>
              <a:rPr sz="2400" dirty="0">
                <a:latin typeface="Times New Roman"/>
                <a:cs typeface="Times New Roman"/>
              </a:rPr>
              <a:t>called a </a:t>
            </a:r>
            <a:r>
              <a:rPr sz="2400" b="1" i="1" spc="-5" dirty="0">
                <a:latin typeface="Times New Roman"/>
                <a:cs typeface="Times New Roman"/>
              </a:rPr>
              <a:t>Type </a:t>
            </a:r>
            <a:r>
              <a:rPr sz="2400" b="1" i="1" dirty="0">
                <a:latin typeface="Times New Roman"/>
                <a:cs typeface="Times New Roman"/>
              </a:rPr>
              <a:t>I  </a:t>
            </a:r>
            <a:r>
              <a:rPr sz="2400" b="1" i="1" spc="-5" dirty="0">
                <a:latin typeface="Times New Roman"/>
                <a:cs typeface="Times New Roman"/>
              </a:rPr>
              <a:t>error.</a:t>
            </a:r>
            <a:endParaRPr sz="2400">
              <a:latin typeface="Times New Roman"/>
              <a:cs typeface="Times New Roman"/>
            </a:endParaRPr>
          </a:p>
          <a:p>
            <a:pPr marL="13970" marR="5080">
              <a:lnSpc>
                <a:spcPts val="3190"/>
              </a:lnSpc>
              <a:spcBef>
                <a:spcPts val="155"/>
              </a:spcBef>
            </a:pPr>
            <a:r>
              <a:rPr sz="2400" spc="-5" dirty="0">
                <a:latin typeface="Times New Roman"/>
                <a:cs typeface="Times New Roman"/>
              </a:rPr>
              <a:t>Accepting </a:t>
            </a:r>
            <a:r>
              <a:rPr sz="2400" dirty="0">
                <a:latin typeface="Times New Roman"/>
                <a:cs typeface="Times New Roman"/>
              </a:rPr>
              <a:t>a null hypothesis </a:t>
            </a:r>
            <a:r>
              <a:rPr sz="2400" spc="-5" dirty="0">
                <a:latin typeface="Times New Roman"/>
                <a:cs typeface="Times New Roman"/>
              </a:rPr>
              <a:t>when </a:t>
            </a:r>
            <a:r>
              <a:rPr sz="2400" dirty="0">
                <a:latin typeface="Times New Roman"/>
                <a:cs typeface="Times New Roman"/>
              </a:rPr>
              <a:t>it is </a:t>
            </a:r>
            <a:r>
              <a:rPr sz="2400" spc="-5" dirty="0">
                <a:latin typeface="Times New Roman"/>
                <a:cs typeface="Times New Roman"/>
              </a:rPr>
              <a:t>false </a:t>
            </a:r>
            <a:r>
              <a:rPr sz="2400" dirty="0">
                <a:latin typeface="Times New Roman"/>
                <a:cs typeface="Times New Roman"/>
              </a:rPr>
              <a:t>is called </a:t>
            </a:r>
            <a:r>
              <a:rPr sz="2400" b="1" i="1" spc="-5" dirty="0">
                <a:latin typeface="Times New Roman"/>
                <a:cs typeface="Times New Roman"/>
              </a:rPr>
              <a:t>Type </a:t>
            </a:r>
            <a:r>
              <a:rPr sz="2400" b="1" i="1" dirty="0">
                <a:latin typeface="Times New Roman"/>
                <a:cs typeface="Times New Roman"/>
              </a:rPr>
              <a:t>II  </a:t>
            </a:r>
            <a:r>
              <a:rPr sz="2400" b="1" i="1" spc="-5" dirty="0">
                <a:latin typeface="Times New Roman"/>
                <a:cs typeface="Times New Roman"/>
              </a:rPr>
              <a:t>error.</a:t>
            </a:r>
            <a:endParaRPr sz="240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355589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44981" y="1016330"/>
            <a:ext cx="438467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/>
              <a:t>Type I and Type </a:t>
            </a:r>
            <a:r>
              <a:rPr sz="3200" spc="-5" dirty="0"/>
              <a:t>II</a:t>
            </a:r>
            <a:r>
              <a:rPr sz="3200" spc="-100" dirty="0"/>
              <a:t> </a:t>
            </a:r>
            <a:r>
              <a:rPr sz="3200" spc="-5" dirty="0"/>
              <a:t>Error</a:t>
            </a:r>
            <a:endParaRPr sz="3200"/>
          </a:p>
        </p:txBody>
      </p:sp>
      <p:sp>
        <p:nvSpPr>
          <p:cNvPr id="5" name="object 5"/>
          <p:cNvSpPr txBox="1"/>
          <p:nvPr/>
        </p:nvSpPr>
        <p:spPr>
          <a:xfrm>
            <a:off x="669747" y="6398098"/>
            <a:ext cx="1465580" cy="1657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900" b="1" spc="-5" dirty="0">
                <a:solidFill>
                  <a:srgbClr val="B31166"/>
                </a:solidFill>
                <a:latin typeface="Gothic Uralic"/>
                <a:cs typeface="Gothic Uralic"/>
                <a:hlinkClick r:id="rId2"/>
              </a:rPr>
              <a:t>www.shakehandwithlife.in</a:t>
            </a:r>
            <a:endParaRPr sz="900">
              <a:latin typeface="Gothic Uralic"/>
              <a:cs typeface="Gothic Uralic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831138" y="2561717"/>
          <a:ext cx="7469505" cy="336721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89835"/>
                <a:gridCol w="2489835"/>
                <a:gridCol w="2489835"/>
              </a:tblGrid>
              <a:tr h="601218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2350">
                        <a:latin typeface="Times New Roman"/>
                        <a:cs typeface="Times New Roman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2400" b="1" spc="-5" dirty="0">
                          <a:solidFill>
                            <a:srgbClr val="FFFFFF"/>
                          </a:solidFill>
                          <a:latin typeface="Gothic Uralic"/>
                          <a:cs typeface="Gothic Uralic"/>
                        </a:rPr>
                        <a:t>Situation</a:t>
                      </a:r>
                      <a:endParaRPr sz="2400">
                        <a:latin typeface="Gothic Uralic"/>
                        <a:cs typeface="Gothic Uralic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B3116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2400" b="1" spc="-5" dirty="0">
                          <a:solidFill>
                            <a:srgbClr val="FFFFFF"/>
                          </a:solidFill>
                          <a:latin typeface="Gothic Uralic"/>
                          <a:cs typeface="Gothic Uralic"/>
                        </a:rPr>
                        <a:t>Decision</a:t>
                      </a:r>
                      <a:endParaRPr sz="2400">
                        <a:latin typeface="Gothic Uralic"/>
                        <a:cs typeface="Gothic Uralic"/>
                      </a:endParaRPr>
                    </a:p>
                  </a:txBody>
                  <a:tcPr marL="0" marR="0" marT="40005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B311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601344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B31166"/>
                    </a:solidFill>
                  </a:tcPr>
                </a:tc>
                <a:tc>
                  <a:txBody>
                    <a:bodyPr/>
                    <a:lstStyle/>
                    <a:p>
                      <a:pPr marR="643255" algn="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2400" spc="-5" dirty="0">
                          <a:latin typeface="Gothic Uralic"/>
                          <a:cs typeface="Gothic Uralic"/>
                        </a:rPr>
                        <a:t>Accept</a:t>
                      </a:r>
                      <a:r>
                        <a:rPr sz="2400" spc="-70" dirty="0">
                          <a:latin typeface="Gothic Uralic"/>
                          <a:cs typeface="Gothic Uralic"/>
                        </a:rPr>
                        <a:t> </a:t>
                      </a:r>
                      <a:r>
                        <a:rPr sz="2400" spc="-5" dirty="0">
                          <a:latin typeface="Gothic Uralic"/>
                          <a:cs typeface="Gothic Uralic"/>
                        </a:rPr>
                        <a:t>Null</a:t>
                      </a:r>
                      <a:endParaRPr sz="2400">
                        <a:latin typeface="Gothic Uralic"/>
                        <a:cs typeface="Gothic Uralic"/>
                      </a:endParaRPr>
                    </a:p>
                  </a:txBody>
                  <a:tcPr marL="0" marR="0" marT="4000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4CCD2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2400" dirty="0">
                          <a:latin typeface="Gothic Uralic"/>
                          <a:cs typeface="Gothic Uralic"/>
                        </a:rPr>
                        <a:t>Reject</a:t>
                      </a:r>
                      <a:r>
                        <a:rPr sz="2400" spc="-10" dirty="0">
                          <a:latin typeface="Gothic Uralic"/>
                          <a:cs typeface="Gothic Uralic"/>
                        </a:rPr>
                        <a:t> </a:t>
                      </a:r>
                      <a:r>
                        <a:rPr sz="2400" spc="-5" dirty="0">
                          <a:latin typeface="Gothic Uralic"/>
                          <a:cs typeface="Gothic Uralic"/>
                        </a:rPr>
                        <a:t>Null</a:t>
                      </a:r>
                      <a:endParaRPr sz="2400">
                        <a:latin typeface="Gothic Uralic"/>
                        <a:cs typeface="Gothic Uralic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4CCD2"/>
                    </a:solidFill>
                  </a:tcPr>
                </a:tc>
              </a:tr>
              <a:tr h="1082294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2400" dirty="0">
                          <a:latin typeface="Gothic Uralic"/>
                          <a:cs typeface="Gothic Uralic"/>
                        </a:rPr>
                        <a:t>Null </a:t>
                      </a:r>
                      <a:r>
                        <a:rPr sz="2400" spc="10" dirty="0">
                          <a:latin typeface="Gothic Uralic"/>
                          <a:cs typeface="Gothic Uralic"/>
                        </a:rPr>
                        <a:t>is</a:t>
                      </a:r>
                      <a:r>
                        <a:rPr sz="2400" spc="-55" dirty="0">
                          <a:latin typeface="Gothic Uralic"/>
                          <a:cs typeface="Gothic Uralic"/>
                        </a:rPr>
                        <a:t> </a:t>
                      </a:r>
                      <a:r>
                        <a:rPr sz="2400" spc="-5" dirty="0">
                          <a:latin typeface="Gothic Uralic"/>
                          <a:cs typeface="Gothic Uralic"/>
                        </a:rPr>
                        <a:t>true</a:t>
                      </a:r>
                      <a:endParaRPr sz="2400">
                        <a:latin typeface="Gothic Uralic"/>
                        <a:cs typeface="Gothic Uralic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E7EA"/>
                    </a:solidFill>
                  </a:tcPr>
                </a:tc>
                <a:tc>
                  <a:txBody>
                    <a:bodyPr/>
                    <a:lstStyle/>
                    <a:p>
                      <a:pPr marR="671830" algn="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2400" dirty="0">
                          <a:latin typeface="Gothic Uralic"/>
                          <a:cs typeface="Gothic Uralic"/>
                        </a:rPr>
                        <a:t>Correct</a:t>
                      </a:r>
                      <a:endParaRPr sz="2400">
                        <a:latin typeface="Gothic Uralic"/>
                        <a:cs typeface="Gothic Uralic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E7EA"/>
                    </a:solidFill>
                  </a:tcPr>
                </a:tc>
                <a:tc>
                  <a:txBody>
                    <a:bodyPr/>
                    <a:lstStyle/>
                    <a:p>
                      <a:pPr marL="44132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2400" spc="-10" dirty="0">
                          <a:latin typeface="Gothic Uralic"/>
                          <a:cs typeface="Gothic Uralic"/>
                        </a:rPr>
                        <a:t>Type </a:t>
                      </a:r>
                      <a:r>
                        <a:rPr sz="2400" dirty="0">
                          <a:latin typeface="Gothic Uralic"/>
                          <a:cs typeface="Gothic Uralic"/>
                        </a:rPr>
                        <a:t>I</a:t>
                      </a:r>
                      <a:r>
                        <a:rPr sz="2400" spc="-5" dirty="0">
                          <a:latin typeface="Gothic Uralic"/>
                          <a:cs typeface="Gothic Uralic"/>
                        </a:rPr>
                        <a:t> </a:t>
                      </a:r>
                      <a:r>
                        <a:rPr sz="2400" dirty="0">
                          <a:latin typeface="Gothic Uralic"/>
                          <a:cs typeface="Gothic Uralic"/>
                        </a:rPr>
                        <a:t>error</a:t>
                      </a:r>
                      <a:endParaRPr sz="2400">
                        <a:latin typeface="Gothic Uralic"/>
                        <a:cs typeface="Gothic Uralic"/>
                      </a:endParaRPr>
                    </a:p>
                    <a:p>
                      <a:pPr marL="546735">
                        <a:lnSpc>
                          <a:spcPct val="100000"/>
                        </a:lnSpc>
                      </a:pPr>
                      <a:r>
                        <a:rPr sz="2400" spc="195" dirty="0">
                          <a:latin typeface="Tinos"/>
                          <a:cs typeface="Tinos"/>
                        </a:rPr>
                        <a:t>( </a:t>
                      </a:r>
                      <a:r>
                        <a:rPr sz="2400" spc="-430" dirty="0">
                          <a:latin typeface="Tinos"/>
                          <a:cs typeface="Tinos"/>
                        </a:rPr>
                        <a:t>𝛼</a:t>
                      </a:r>
                      <a:r>
                        <a:rPr sz="2400" spc="-290" dirty="0">
                          <a:latin typeface="Tinos"/>
                          <a:cs typeface="Tinos"/>
                        </a:rPr>
                        <a:t> </a:t>
                      </a:r>
                      <a:r>
                        <a:rPr sz="2400" spc="-695" dirty="0">
                          <a:latin typeface="Tinos"/>
                          <a:cs typeface="Tinos"/>
                        </a:rPr>
                        <a:t>𝑒𝑟𝑟𝑜𝑟</a:t>
                      </a:r>
                      <a:r>
                        <a:rPr sz="2400" spc="-35" dirty="0">
                          <a:latin typeface="Tinos"/>
                          <a:cs typeface="Tinos"/>
                        </a:rPr>
                        <a:t> </a:t>
                      </a:r>
                      <a:r>
                        <a:rPr sz="2400" spc="195" dirty="0">
                          <a:latin typeface="Tinos"/>
                          <a:cs typeface="Tinos"/>
                        </a:rPr>
                        <a:t>)</a:t>
                      </a:r>
                      <a:endParaRPr sz="2400">
                        <a:latin typeface="Tinos"/>
                        <a:cs typeface="Tinos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E7EA"/>
                    </a:solidFill>
                  </a:tcPr>
                </a:tc>
              </a:tr>
              <a:tr h="1082357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2400" dirty="0">
                          <a:latin typeface="Gothic Uralic"/>
                          <a:cs typeface="Gothic Uralic"/>
                        </a:rPr>
                        <a:t>Null </a:t>
                      </a:r>
                      <a:r>
                        <a:rPr sz="2400" spc="10" dirty="0">
                          <a:latin typeface="Gothic Uralic"/>
                          <a:cs typeface="Gothic Uralic"/>
                        </a:rPr>
                        <a:t>is</a:t>
                      </a:r>
                      <a:r>
                        <a:rPr sz="2400" spc="-55" dirty="0">
                          <a:latin typeface="Gothic Uralic"/>
                          <a:cs typeface="Gothic Uralic"/>
                        </a:rPr>
                        <a:t> </a:t>
                      </a:r>
                      <a:r>
                        <a:rPr sz="2400" spc="-5" dirty="0">
                          <a:latin typeface="Gothic Uralic"/>
                          <a:cs typeface="Gothic Uralic"/>
                        </a:rPr>
                        <a:t>false</a:t>
                      </a:r>
                      <a:endParaRPr sz="2400">
                        <a:latin typeface="Gothic Uralic"/>
                        <a:cs typeface="Gothic Uralic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4CCD2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2400" spc="-10" dirty="0">
                          <a:latin typeface="Gothic Uralic"/>
                          <a:cs typeface="Gothic Uralic"/>
                        </a:rPr>
                        <a:t>Type II</a:t>
                      </a:r>
                      <a:r>
                        <a:rPr sz="2400" dirty="0">
                          <a:latin typeface="Gothic Uralic"/>
                          <a:cs typeface="Gothic Uralic"/>
                        </a:rPr>
                        <a:t> error</a:t>
                      </a:r>
                      <a:endParaRPr sz="2400">
                        <a:latin typeface="Gothic Uralic"/>
                        <a:cs typeface="Gothic Uralic"/>
                      </a:endParaRPr>
                    </a:p>
                    <a:p>
                      <a:pPr marL="544195">
                        <a:lnSpc>
                          <a:spcPct val="100000"/>
                        </a:lnSpc>
                      </a:pPr>
                      <a:r>
                        <a:rPr sz="2400" spc="195" dirty="0">
                          <a:latin typeface="Tinos"/>
                          <a:cs typeface="Tinos"/>
                        </a:rPr>
                        <a:t>( </a:t>
                      </a:r>
                      <a:r>
                        <a:rPr sz="2400" spc="-415" dirty="0">
                          <a:latin typeface="Tinos"/>
                          <a:cs typeface="Tinos"/>
                        </a:rPr>
                        <a:t>𝛽</a:t>
                      </a:r>
                      <a:r>
                        <a:rPr sz="2400" spc="-290" dirty="0">
                          <a:latin typeface="Tinos"/>
                          <a:cs typeface="Tinos"/>
                        </a:rPr>
                        <a:t> </a:t>
                      </a:r>
                      <a:r>
                        <a:rPr sz="2400" spc="-695" dirty="0">
                          <a:latin typeface="Tinos"/>
                          <a:cs typeface="Tinos"/>
                        </a:rPr>
                        <a:t>𝑒𝑟𝑟𝑜𝑟</a:t>
                      </a:r>
                      <a:r>
                        <a:rPr sz="2400" spc="-45" dirty="0">
                          <a:latin typeface="Tinos"/>
                          <a:cs typeface="Tinos"/>
                        </a:rPr>
                        <a:t> </a:t>
                      </a:r>
                      <a:r>
                        <a:rPr sz="2400" spc="195" dirty="0">
                          <a:latin typeface="Tinos"/>
                          <a:cs typeface="Tinos"/>
                        </a:rPr>
                        <a:t>)</a:t>
                      </a:r>
                      <a:endParaRPr sz="2400">
                        <a:latin typeface="Tinos"/>
                        <a:cs typeface="Tinos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4CCD2"/>
                    </a:solidFill>
                  </a:tcPr>
                </a:tc>
                <a:tc>
                  <a:txBody>
                    <a:bodyPr/>
                    <a:lstStyle/>
                    <a:p>
                      <a:pPr marL="68072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2400" spc="-5" dirty="0">
                          <a:latin typeface="Gothic Uralic"/>
                          <a:cs typeface="Gothic Uralic"/>
                        </a:rPr>
                        <a:t>Correct</a:t>
                      </a:r>
                      <a:endParaRPr sz="2400">
                        <a:latin typeface="Gothic Uralic"/>
                        <a:cs typeface="Gothic Uralic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4CCD2"/>
                    </a:solidFill>
                  </a:tcPr>
                </a:tc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7964805" y="570992"/>
            <a:ext cx="22225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FFFFFF"/>
                </a:solidFill>
                <a:latin typeface="Gothic Uralic"/>
                <a:cs typeface="Gothic Uralic"/>
              </a:rPr>
              <a:t>9</a:t>
            </a:r>
            <a:endParaRPr sz="2800">
              <a:latin typeface="Gothic Uralic"/>
              <a:cs typeface="Gothic Uralic"/>
            </a:endParaRPr>
          </a:p>
        </p:txBody>
      </p:sp>
    </p:spTree>
    <p:extLst>
      <p:ext uri="{BB962C8B-B14F-4D97-AF65-F5344CB8AC3E}">
        <p14:creationId xmlns:p14="http://schemas.microsoft.com/office/powerpoint/2010/main" val="410806880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30452" y="2401823"/>
            <a:ext cx="6563995" cy="3074035"/>
          </a:xfrm>
          <a:custGeom>
            <a:avLst/>
            <a:gdLst/>
            <a:ahLst/>
            <a:cxnLst/>
            <a:rect l="l" t="t" r="r" b="b"/>
            <a:pathLst>
              <a:path w="6563995" h="3074035">
                <a:moveTo>
                  <a:pt x="0" y="3073908"/>
                </a:moveTo>
                <a:lnTo>
                  <a:pt x="53502" y="3072369"/>
                </a:lnTo>
                <a:lnTo>
                  <a:pt x="114189" y="3068676"/>
                </a:lnTo>
                <a:lnTo>
                  <a:pt x="181492" y="3062284"/>
                </a:lnTo>
                <a:lnTo>
                  <a:pt x="254841" y="3052651"/>
                </a:lnTo>
                <a:lnTo>
                  <a:pt x="293605" y="3046448"/>
                </a:lnTo>
                <a:lnTo>
                  <a:pt x="333667" y="3039231"/>
                </a:lnTo>
                <a:lnTo>
                  <a:pt x="374955" y="3030932"/>
                </a:lnTo>
                <a:lnTo>
                  <a:pt x="417400" y="3021481"/>
                </a:lnTo>
                <a:lnTo>
                  <a:pt x="460929" y="3010813"/>
                </a:lnTo>
                <a:lnTo>
                  <a:pt x="505472" y="2998857"/>
                </a:lnTo>
                <a:lnTo>
                  <a:pt x="550956" y="2985548"/>
                </a:lnTo>
                <a:lnTo>
                  <a:pt x="597312" y="2970815"/>
                </a:lnTo>
                <a:lnTo>
                  <a:pt x="644468" y="2954592"/>
                </a:lnTo>
                <a:lnTo>
                  <a:pt x="692353" y="2936811"/>
                </a:lnTo>
                <a:lnTo>
                  <a:pt x="740895" y="2917403"/>
                </a:lnTo>
                <a:lnTo>
                  <a:pt x="790024" y="2896301"/>
                </a:lnTo>
                <a:lnTo>
                  <a:pt x="839668" y="2873436"/>
                </a:lnTo>
                <a:lnTo>
                  <a:pt x="889756" y="2848741"/>
                </a:lnTo>
                <a:lnTo>
                  <a:pt x="940217" y="2822147"/>
                </a:lnTo>
                <a:lnTo>
                  <a:pt x="990980" y="2793587"/>
                </a:lnTo>
                <a:lnTo>
                  <a:pt x="1041974" y="2762992"/>
                </a:lnTo>
                <a:lnTo>
                  <a:pt x="1093128" y="2730295"/>
                </a:lnTo>
                <a:lnTo>
                  <a:pt x="1144369" y="2695427"/>
                </a:lnTo>
                <a:lnTo>
                  <a:pt x="1195628" y="2658321"/>
                </a:lnTo>
                <a:lnTo>
                  <a:pt x="1246833" y="2618908"/>
                </a:lnTo>
                <a:lnTo>
                  <a:pt x="1297913" y="2577121"/>
                </a:lnTo>
                <a:lnTo>
                  <a:pt x="1348796" y="2532892"/>
                </a:lnTo>
                <a:lnTo>
                  <a:pt x="1399412" y="2486152"/>
                </a:lnTo>
                <a:lnTo>
                  <a:pt x="1447223" y="2437268"/>
                </a:lnTo>
                <a:lnTo>
                  <a:pt x="1495762" y="2381331"/>
                </a:lnTo>
                <a:lnTo>
                  <a:pt x="1520294" y="2350881"/>
                </a:lnTo>
                <a:lnTo>
                  <a:pt x="1544996" y="2318864"/>
                </a:lnTo>
                <a:lnTo>
                  <a:pt x="1569862" y="2285345"/>
                </a:lnTo>
                <a:lnTo>
                  <a:pt x="1594889" y="2250390"/>
                </a:lnTo>
                <a:lnTo>
                  <a:pt x="1620073" y="2214065"/>
                </a:lnTo>
                <a:lnTo>
                  <a:pt x="1645408" y="2176434"/>
                </a:lnTo>
                <a:lnTo>
                  <a:pt x="1670891" y="2137563"/>
                </a:lnTo>
                <a:lnTo>
                  <a:pt x="1696518" y="2097518"/>
                </a:lnTo>
                <a:lnTo>
                  <a:pt x="1722283" y="2056364"/>
                </a:lnTo>
                <a:lnTo>
                  <a:pt x="1748184" y="2014166"/>
                </a:lnTo>
                <a:lnTo>
                  <a:pt x="1774214" y="1970991"/>
                </a:lnTo>
                <a:lnTo>
                  <a:pt x="1800372" y="1926902"/>
                </a:lnTo>
                <a:lnTo>
                  <a:pt x="1826650" y="1881967"/>
                </a:lnTo>
                <a:lnTo>
                  <a:pt x="1853047" y="1836250"/>
                </a:lnTo>
                <a:lnTo>
                  <a:pt x="1879557" y="1789816"/>
                </a:lnTo>
                <a:lnTo>
                  <a:pt x="1906175" y="1742732"/>
                </a:lnTo>
                <a:lnTo>
                  <a:pt x="1932898" y="1695062"/>
                </a:lnTo>
                <a:lnTo>
                  <a:pt x="1959722" y="1646872"/>
                </a:lnTo>
                <a:lnTo>
                  <a:pt x="1986641" y="1598228"/>
                </a:lnTo>
                <a:lnTo>
                  <a:pt x="2013652" y="1549195"/>
                </a:lnTo>
                <a:lnTo>
                  <a:pt x="2040751" y="1499838"/>
                </a:lnTo>
                <a:lnTo>
                  <a:pt x="2067932" y="1450223"/>
                </a:lnTo>
                <a:lnTo>
                  <a:pt x="2095193" y="1400415"/>
                </a:lnTo>
                <a:lnTo>
                  <a:pt x="2122527" y="1350480"/>
                </a:lnTo>
                <a:lnTo>
                  <a:pt x="2149932" y="1300483"/>
                </a:lnTo>
                <a:lnTo>
                  <a:pt x="2177403" y="1250490"/>
                </a:lnTo>
                <a:lnTo>
                  <a:pt x="2204935" y="1200565"/>
                </a:lnTo>
                <a:lnTo>
                  <a:pt x="2232524" y="1150776"/>
                </a:lnTo>
                <a:lnTo>
                  <a:pt x="2260166" y="1101186"/>
                </a:lnTo>
                <a:lnTo>
                  <a:pt x="2287857" y="1051861"/>
                </a:lnTo>
                <a:lnTo>
                  <a:pt x="2315592" y="1002867"/>
                </a:lnTo>
                <a:lnTo>
                  <a:pt x="2343367" y="954270"/>
                </a:lnTo>
                <a:lnTo>
                  <a:pt x="2371177" y="906134"/>
                </a:lnTo>
                <a:lnTo>
                  <a:pt x="2399019" y="858526"/>
                </a:lnTo>
                <a:lnTo>
                  <a:pt x="2426888" y="811510"/>
                </a:lnTo>
                <a:lnTo>
                  <a:pt x="2454779" y="765152"/>
                </a:lnTo>
                <a:lnTo>
                  <a:pt x="2482689" y="719517"/>
                </a:lnTo>
                <a:lnTo>
                  <a:pt x="2510613" y="674672"/>
                </a:lnTo>
                <a:lnTo>
                  <a:pt x="2538547" y="630681"/>
                </a:lnTo>
                <a:lnTo>
                  <a:pt x="2566486" y="587609"/>
                </a:lnTo>
                <a:lnTo>
                  <a:pt x="2594426" y="545523"/>
                </a:lnTo>
                <a:lnTo>
                  <a:pt x="2622364" y="504488"/>
                </a:lnTo>
                <a:lnTo>
                  <a:pt x="2650293" y="464569"/>
                </a:lnTo>
                <a:lnTo>
                  <a:pt x="2678211" y="425831"/>
                </a:lnTo>
                <a:lnTo>
                  <a:pt x="2706113" y="388341"/>
                </a:lnTo>
                <a:lnTo>
                  <a:pt x="2733994" y="352163"/>
                </a:lnTo>
                <a:lnTo>
                  <a:pt x="2761851" y="317363"/>
                </a:lnTo>
                <a:lnTo>
                  <a:pt x="2789678" y="284006"/>
                </a:lnTo>
                <a:lnTo>
                  <a:pt x="2817472" y="252158"/>
                </a:lnTo>
                <a:lnTo>
                  <a:pt x="2845229" y="221884"/>
                </a:lnTo>
                <a:lnTo>
                  <a:pt x="2872943" y="193250"/>
                </a:lnTo>
                <a:lnTo>
                  <a:pt x="2900612" y="166321"/>
                </a:lnTo>
                <a:lnTo>
                  <a:pt x="2955792" y="117841"/>
                </a:lnTo>
                <a:lnTo>
                  <a:pt x="3010735" y="76967"/>
                </a:lnTo>
                <a:lnTo>
                  <a:pt x="3065407" y="44222"/>
                </a:lnTo>
                <a:lnTo>
                  <a:pt x="3119774" y="20130"/>
                </a:lnTo>
                <a:lnTo>
                  <a:pt x="3173800" y="5215"/>
                </a:lnTo>
                <a:lnTo>
                  <a:pt x="3227451" y="0"/>
                </a:lnTo>
                <a:lnTo>
                  <a:pt x="3254618" y="1187"/>
                </a:lnTo>
                <a:lnTo>
                  <a:pt x="3309199" y="11065"/>
                </a:lnTo>
                <a:lnTo>
                  <a:pt x="3364079" y="30506"/>
                </a:lnTo>
                <a:lnTo>
                  <a:pt x="3419226" y="58975"/>
                </a:lnTo>
                <a:lnTo>
                  <a:pt x="3474608" y="95943"/>
                </a:lnTo>
                <a:lnTo>
                  <a:pt x="3530191" y="140876"/>
                </a:lnTo>
                <a:lnTo>
                  <a:pt x="3585944" y="193242"/>
                </a:lnTo>
                <a:lnTo>
                  <a:pt x="3613874" y="222046"/>
                </a:lnTo>
                <a:lnTo>
                  <a:pt x="3641834" y="252508"/>
                </a:lnTo>
                <a:lnTo>
                  <a:pt x="3669820" y="284563"/>
                </a:lnTo>
                <a:lnTo>
                  <a:pt x="3697828" y="318144"/>
                </a:lnTo>
                <a:lnTo>
                  <a:pt x="3725854" y="353184"/>
                </a:lnTo>
                <a:lnTo>
                  <a:pt x="3753894" y="389617"/>
                </a:lnTo>
                <a:lnTo>
                  <a:pt x="3781943" y="427375"/>
                </a:lnTo>
                <a:lnTo>
                  <a:pt x="3809999" y="466393"/>
                </a:lnTo>
                <a:lnTo>
                  <a:pt x="3838056" y="506605"/>
                </a:lnTo>
                <a:lnTo>
                  <a:pt x="3866111" y="547943"/>
                </a:lnTo>
                <a:lnTo>
                  <a:pt x="3894159" y="590340"/>
                </a:lnTo>
                <a:lnTo>
                  <a:pt x="3922197" y="633732"/>
                </a:lnTo>
                <a:lnTo>
                  <a:pt x="3950220" y="678050"/>
                </a:lnTo>
                <a:lnTo>
                  <a:pt x="3978225" y="723229"/>
                </a:lnTo>
                <a:lnTo>
                  <a:pt x="4006207" y="769202"/>
                </a:lnTo>
                <a:lnTo>
                  <a:pt x="4034162" y="815902"/>
                </a:lnTo>
                <a:lnTo>
                  <a:pt x="4062086" y="863263"/>
                </a:lnTo>
                <a:lnTo>
                  <a:pt x="4089975" y="911219"/>
                </a:lnTo>
                <a:lnTo>
                  <a:pt x="4117826" y="959702"/>
                </a:lnTo>
                <a:lnTo>
                  <a:pt x="4145633" y="1008647"/>
                </a:lnTo>
                <a:lnTo>
                  <a:pt x="4173393" y="1057986"/>
                </a:lnTo>
                <a:lnTo>
                  <a:pt x="4201102" y="1107654"/>
                </a:lnTo>
                <a:lnTo>
                  <a:pt x="4228756" y="1157584"/>
                </a:lnTo>
                <a:lnTo>
                  <a:pt x="4256351" y="1207709"/>
                </a:lnTo>
                <a:lnTo>
                  <a:pt x="4283882" y="1257963"/>
                </a:lnTo>
                <a:lnTo>
                  <a:pt x="4311346" y="1308278"/>
                </a:lnTo>
                <a:lnTo>
                  <a:pt x="4338738" y="1358590"/>
                </a:lnTo>
                <a:lnTo>
                  <a:pt x="4366054" y="1408831"/>
                </a:lnTo>
                <a:lnTo>
                  <a:pt x="4393291" y="1458934"/>
                </a:lnTo>
                <a:lnTo>
                  <a:pt x="4420445" y="1508834"/>
                </a:lnTo>
                <a:lnTo>
                  <a:pt x="4447510" y="1558463"/>
                </a:lnTo>
                <a:lnTo>
                  <a:pt x="4474484" y="1607755"/>
                </a:lnTo>
                <a:lnTo>
                  <a:pt x="4501361" y="1656644"/>
                </a:lnTo>
                <a:lnTo>
                  <a:pt x="4528139" y="1705063"/>
                </a:lnTo>
                <a:lnTo>
                  <a:pt x="4554813" y="1752945"/>
                </a:lnTo>
                <a:lnTo>
                  <a:pt x="4581379" y="1800225"/>
                </a:lnTo>
                <a:lnTo>
                  <a:pt x="4607832" y="1846835"/>
                </a:lnTo>
                <a:lnTo>
                  <a:pt x="4634169" y="1892708"/>
                </a:lnTo>
                <a:lnTo>
                  <a:pt x="4660386" y="1937780"/>
                </a:lnTo>
                <a:lnTo>
                  <a:pt x="4686479" y="1981982"/>
                </a:lnTo>
                <a:lnTo>
                  <a:pt x="4712443" y="2025249"/>
                </a:lnTo>
                <a:lnTo>
                  <a:pt x="4738274" y="2067513"/>
                </a:lnTo>
                <a:lnTo>
                  <a:pt x="4763970" y="2108709"/>
                </a:lnTo>
                <a:lnTo>
                  <a:pt x="4789524" y="2148770"/>
                </a:lnTo>
                <a:lnTo>
                  <a:pt x="4814934" y="2187629"/>
                </a:lnTo>
                <a:lnTo>
                  <a:pt x="4840195" y="2225220"/>
                </a:lnTo>
                <a:lnTo>
                  <a:pt x="4865303" y="2261476"/>
                </a:lnTo>
                <a:lnTo>
                  <a:pt x="4890254" y="2296331"/>
                </a:lnTo>
                <a:lnTo>
                  <a:pt x="4915044" y="2329718"/>
                </a:lnTo>
                <a:lnTo>
                  <a:pt x="4939669" y="2361571"/>
                </a:lnTo>
                <a:lnTo>
                  <a:pt x="4964125" y="2391823"/>
                </a:lnTo>
                <a:lnTo>
                  <a:pt x="5012514" y="2447258"/>
                </a:lnTo>
                <a:lnTo>
                  <a:pt x="5084555" y="2517260"/>
                </a:lnTo>
                <a:lnTo>
                  <a:pt x="5133185" y="2559925"/>
                </a:lnTo>
                <a:lnTo>
                  <a:pt x="5182261" y="2600359"/>
                </a:lnTo>
                <a:lnTo>
                  <a:pt x="5231719" y="2638618"/>
                </a:lnTo>
                <a:lnTo>
                  <a:pt x="5281491" y="2674757"/>
                </a:lnTo>
                <a:lnTo>
                  <a:pt x="5331510" y="2708829"/>
                </a:lnTo>
                <a:lnTo>
                  <a:pt x="5381712" y="2740891"/>
                </a:lnTo>
                <a:lnTo>
                  <a:pt x="5432030" y="2770997"/>
                </a:lnTo>
                <a:lnTo>
                  <a:pt x="5482397" y="2799202"/>
                </a:lnTo>
                <a:lnTo>
                  <a:pt x="5532747" y="2825562"/>
                </a:lnTo>
                <a:lnTo>
                  <a:pt x="5583014" y="2850131"/>
                </a:lnTo>
                <a:lnTo>
                  <a:pt x="5633132" y="2872964"/>
                </a:lnTo>
                <a:lnTo>
                  <a:pt x="5683034" y="2894117"/>
                </a:lnTo>
                <a:lnTo>
                  <a:pt x="5732655" y="2913644"/>
                </a:lnTo>
                <a:lnTo>
                  <a:pt x="5781927" y="2931600"/>
                </a:lnTo>
                <a:lnTo>
                  <a:pt x="5830785" y="2948041"/>
                </a:lnTo>
                <a:lnTo>
                  <a:pt x="5879163" y="2963021"/>
                </a:lnTo>
                <a:lnTo>
                  <a:pt x="5926994" y="2976595"/>
                </a:lnTo>
                <a:lnTo>
                  <a:pt x="5974211" y="2988818"/>
                </a:lnTo>
                <a:lnTo>
                  <a:pt x="6020750" y="2999746"/>
                </a:lnTo>
                <a:lnTo>
                  <a:pt x="6066543" y="3009433"/>
                </a:lnTo>
                <a:lnTo>
                  <a:pt x="6111524" y="3017935"/>
                </a:lnTo>
                <a:lnTo>
                  <a:pt x="6155627" y="3025306"/>
                </a:lnTo>
                <a:lnTo>
                  <a:pt x="6198786" y="3031601"/>
                </a:lnTo>
                <a:lnTo>
                  <a:pt x="6240935" y="3036876"/>
                </a:lnTo>
                <a:lnTo>
                  <a:pt x="6282007" y="3041184"/>
                </a:lnTo>
                <a:lnTo>
                  <a:pt x="6321935" y="3044583"/>
                </a:lnTo>
                <a:lnTo>
                  <a:pt x="6360655" y="3047125"/>
                </a:lnTo>
                <a:lnTo>
                  <a:pt x="6434201" y="3049863"/>
                </a:lnTo>
                <a:lnTo>
                  <a:pt x="6468895" y="3050169"/>
                </a:lnTo>
                <a:lnTo>
                  <a:pt x="6502115" y="3049839"/>
                </a:lnTo>
                <a:lnTo>
                  <a:pt x="6533795" y="3048928"/>
                </a:lnTo>
                <a:lnTo>
                  <a:pt x="6563868" y="3047491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46784" y="617296"/>
            <a:ext cx="3690620" cy="9721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3720"/>
              </a:lnSpc>
              <a:spcBef>
                <a:spcPts val="105"/>
              </a:spcBef>
            </a:pPr>
            <a:r>
              <a:rPr sz="3200" dirty="0"/>
              <a:t>Two </a:t>
            </a:r>
            <a:r>
              <a:rPr sz="3200" spc="-5" dirty="0"/>
              <a:t>tailed </a:t>
            </a:r>
            <a:r>
              <a:rPr sz="3200" dirty="0"/>
              <a:t>test</a:t>
            </a:r>
            <a:r>
              <a:rPr sz="3200" spc="-50" dirty="0"/>
              <a:t> </a:t>
            </a:r>
            <a:r>
              <a:rPr sz="3200" spc="5" dirty="0"/>
              <a:t>@</a:t>
            </a:r>
            <a:endParaRPr sz="3200"/>
          </a:p>
          <a:p>
            <a:pPr marL="12700">
              <a:lnSpc>
                <a:spcPts val="3720"/>
              </a:lnSpc>
            </a:pPr>
            <a:r>
              <a:rPr sz="3200" spc="175" dirty="0">
                <a:latin typeface="Tinos"/>
                <a:cs typeface="Tinos"/>
              </a:rPr>
              <a:t>5% </a:t>
            </a:r>
            <a:r>
              <a:rPr sz="3200" spc="25" dirty="0">
                <a:latin typeface="Tinos"/>
                <a:cs typeface="Tinos"/>
              </a:rPr>
              <a:t>Significance</a:t>
            </a:r>
            <a:r>
              <a:rPr sz="3200" spc="-420" dirty="0">
                <a:latin typeface="Tinos"/>
                <a:cs typeface="Tinos"/>
              </a:rPr>
              <a:t> </a:t>
            </a:r>
            <a:r>
              <a:rPr sz="3200" spc="45" dirty="0">
                <a:latin typeface="Tinos"/>
                <a:cs typeface="Tinos"/>
              </a:rPr>
              <a:t>level</a:t>
            </a:r>
            <a:endParaRPr sz="3200">
              <a:latin typeface="Tinos"/>
              <a:cs typeface="Tino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0647" y="2152014"/>
            <a:ext cx="297815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latin typeface="Arial"/>
                <a:cs typeface="Arial"/>
              </a:rPr>
              <a:t>Acceptance and</a:t>
            </a:r>
            <a:r>
              <a:rPr sz="2000" spc="-10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Rejection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50647" y="2457069"/>
            <a:ext cx="275780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latin typeface="Arial"/>
                <a:cs typeface="Arial"/>
              </a:rPr>
              <a:t>regions in case of a</a:t>
            </a:r>
            <a:r>
              <a:rPr sz="2000" spc="-180" dirty="0">
                <a:latin typeface="Arial"/>
                <a:cs typeface="Arial"/>
              </a:rPr>
              <a:t> </a:t>
            </a:r>
            <a:r>
              <a:rPr sz="2000" spc="-35" dirty="0">
                <a:latin typeface="Arial"/>
                <a:cs typeface="Arial"/>
              </a:rPr>
              <a:t>Two</a:t>
            </a:r>
            <a:endParaRPr sz="2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50647" y="2745105"/>
            <a:ext cx="111442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latin typeface="Arial"/>
                <a:cs typeface="Arial"/>
              </a:rPr>
              <a:t>tailed</a:t>
            </a:r>
            <a:r>
              <a:rPr sz="2000" spc="-8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test</a:t>
            </a:r>
            <a:endParaRPr sz="2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85038" y="4146041"/>
            <a:ext cx="136398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430" dirty="0">
                <a:latin typeface="Tinos"/>
                <a:cs typeface="Tinos"/>
              </a:rPr>
              <a:t>𝑅𝑒𝑗𝑒𝑐𝑡𝑖𝑜𝑛</a:t>
            </a:r>
            <a:r>
              <a:rPr sz="1400" spc="-65" dirty="0">
                <a:latin typeface="Tinos"/>
                <a:cs typeface="Tinos"/>
              </a:rPr>
              <a:t> </a:t>
            </a:r>
            <a:r>
              <a:rPr sz="1400" spc="-390" dirty="0">
                <a:latin typeface="Tinos"/>
                <a:cs typeface="Tinos"/>
              </a:rPr>
              <a:t>𝑟𝑒𝑔𝑖𝑜𝑛</a:t>
            </a:r>
            <a:endParaRPr sz="1400">
              <a:latin typeface="Tinos"/>
              <a:cs typeface="Tino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85038" y="4359402"/>
            <a:ext cx="155702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370" dirty="0">
                <a:latin typeface="Tinos"/>
                <a:cs typeface="Tinos"/>
              </a:rPr>
              <a:t>/𝑠𝑖𝑔𝑛𝑖𝑓𝑖𝑐𝑎𝑛𝑐𝑒</a:t>
            </a:r>
            <a:r>
              <a:rPr sz="1400" spc="-60" dirty="0">
                <a:latin typeface="Tinos"/>
                <a:cs typeface="Tinos"/>
              </a:rPr>
              <a:t> </a:t>
            </a:r>
            <a:r>
              <a:rPr sz="1400" spc="-484" dirty="0">
                <a:latin typeface="Tinos"/>
                <a:cs typeface="Tinos"/>
              </a:rPr>
              <a:t>𝑙𝑒𝑣𝑒𝑙</a:t>
            </a:r>
            <a:endParaRPr sz="1400">
              <a:latin typeface="Tinos"/>
              <a:cs typeface="Tino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45414" y="4559046"/>
            <a:ext cx="168338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65" dirty="0">
                <a:latin typeface="Tinos"/>
                <a:cs typeface="Tinos"/>
              </a:rPr>
              <a:t>(𝛼 </a:t>
            </a:r>
            <a:r>
              <a:rPr sz="1400" spc="254" dirty="0">
                <a:latin typeface="Tinos"/>
                <a:cs typeface="Tinos"/>
              </a:rPr>
              <a:t>= </a:t>
            </a:r>
            <a:r>
              <a:rPr sz="1400" spc="45" dirty="0">
                <a:latin typeface="Tinos"/>
                <a:cs typeface="Tinos"/>
              </a:rPr>
              <a:t>0.025</a:t>
            </a:r>
            <a:r>
              <a:rPr sz="1400" spc="-140" dirty="0">
                <a:latin typeface="Tinos"/>
                <a:cs typeface="Tinos"/>
              </a:rPr>
              <a:t> </a:t>
            </a:r>
            <a:r>
              <a:rPr sz="1400" spc="-385" dirty="0">
                <a:latin typeface="Tinos"/>
                <a:cs typeface="Tinos"/>
              </a:rPr>
              <a:t>𝑜𝑟</a:t>
            </a:r>
            <a:r>
              <a:rPr sz="1400" spc="285" dirty="0">
                <a:latin typeface="Tinos"/>
                <a:cs typeface="Tinos"/>
              </a:rPr>
              <a:t> </a:t>
            </a:r>
            <a:r>
              <a:rPr sz="1400" spc="55" dirty="0">
                <a:latin typeface="Tinos"/>
                <a:cs typeface="Tinos"/>
              </a:rPr>
              <a:t>2.5%)</a:t>
            </a:r>
            <a:endParaRPr sz="1400">
              <a:latin typeface="Tinos"/>
              <a:cs typeface="Tino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844665" y="4131055"/>
            <a:ext cx="1682114" cy="6527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2069">
              <a:lnSpc>
                <a:spcPct val="100000"/>
              </a:lnSpc>
              <a:spcBef>
                <a:spcPts val="100"/>
              </a:spcBef>
            </a:pPr>
            <a:r>
              <a:rPr sz="1400" spc="-430" dirty="0">
                <a:latin typeface="Tinos"/>
                <a:cs typeface="Tinos"/>
              </a:rPr>
              <a:t>𝑅𝑒𝑗𝑒𝑐𝑡𝑖𝑜𝑛</a:t>
            </a:r>
            <a:r>
              <a:rPr sz="1400" spc="-35" dirty="0">
                <a:latin typeface="Tinos"/>
                <a:cs typeface="Tinos"/>
              </a:rPr>
              <a:t> </a:t>
            </a:r>
            <a:r>
              <a:rPr sz="1400" spc="-390" dirty="0">
                <a:latin typeface="Tinos"/>
                <a:cs typeface="Tinos"/>
              </a:rPr>
              <a:t>𝑟𝑒𝑔𝑖𝑜𝑛</a:t>
            </a:r>
            <a:endParaRPr sz="1400">
              <a:latin typeface="Tinos"/>
              <a:cs typeface="Tinos"/>
            </a:endParaRPr>
          </a:p>
          <a:p>
            <a:pPr marL="52069">
              <a:lnSpc>
                <a:spcPts val="1625"/>
              </a:lnSpc>
            </a:pPr>
            <a:r>
              <a:rPr sz="1400" spc="-370" dirty="0">
                <a:latin typeface="Tinos"/>
                <a:cs typeface="Tinos"/>
              </a:rPr>
              <a:t>/𝑠𝑖𝑔𝑛𝑖𝑓𝑖𝑐𝑎𝑛𝑐𝑒</a:t>
            </a:r>
            <a:r>
              <a:rPr sz="1400" spc="-35" dirty="0">
                <a:latin typeface="Tinos"/>
                <a:cs typeface="Tinos"/>
              </a:rPr>
              <a:t> </a:t>
            </a:r>
            <a:r>
              <a:rPr sz="1400" spc="-484" dirty="0">
                <a:latin typeface="Tinos"/>
                <a:cs typeface="Tinos"/>
              </a:rPr>
              <a:t>𝑙𝑒𝑣𝑒𝑙</a:t>
            </a:r>
            <a:endParaRPr sz="1400">
              <a:latin typeface="Tinos"/>
              <a:cs typeface="Tinos"/>
            </a:endParaRPr>
          </a:p>
          <a:p>
            <a:pPr marL="12700">
              <a:lnSpc>
                <a:spcPts val="1625"/>
              </a:lnSpc>
            </a:pPr>
            <a:r>
              <a:rPr sz="1400" spc="-65" dirty="0">
                <a:latin typeface="Tinos"/>
                <a:cs typeface="Tinos"/>
              </a:rPr>
              <a:t>(𝛼 </a:t>
            </a:r>
            <a:r>
              <a:rPr sz="1400" spc="260" dirty="0">
                <a:latin typeface="Tinos"/>
                <a:cs typeface="Tinos"/>
              </a:rPr>
              <a:t>= </a:t>
            </a:r>
            <a:r>
              <a:rPr sz="1400" spc="45" dirty="0">
                <a:latin typeface="Tinos"/>
                <a:cs typeface="Tinos"/>
              </a:rPr>
              <a:t>0.025</a:t>
            </a:r>
            <a:r>
              <a:rPr sz="1400" spc="-160" dirty="0">
                <a:latin typeface="Tinos"/>
                <a:cs typeface="Tinos"/>
              </a:rPr>
              <a:t> </a:t>
            </a:r>
            <a:r>
              <a:rPr sz="1400" spc="-385" dirty="0">
                <a:latin typeface="Tinos"/>
                <a:cs typeface="Tinos"/>
              </a:rPr>
              <a:t>𝑜𝑟</a:t>
            </a:r>
            <a:r>
              <a:rPr sz="1400" spc="275" dirty="0">
                <a:latin typeface="Tinos"/>
                <a:cs typeface="Tinos"/>
              </a:rPr>
              <a:t> </a:t>
            </a:r>
            <a:r>
              <a:rPr sz="1400" spc="55" dirty="0">
                <a:latin typeface="Tinos"/>
                <a:cs typeface="Tinos"/>
              </a:rPr>
              <a:t>2.5%)</a:t>
            </a:r>
            <a:endParaRPr sz="1400">
              <a:latin typeface="Tinos"/>
              <a:cs typeface="Tino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375909" y="2410205"/>
            <a:ext cx="144208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35" dirty="0">
                <a:latin typeface="Tinos"/>
                <a:cs typeface="Tinos"/>
              </a:rPr>
              <a:t>Suitable</a:t>
            </a:r>
            <a:r>
              <a:rPr sz="1800" spc="-105" dirty="0">
                <a:latin typeface="Tinos"/>
                <a:cs typeface="Tinos"/>
              </a:rPr>
              <a:t> </a:t>
            </a:r>
            <a:r>
              <a:rPr sz="1800" spc="50" dirty="0">
                <a:latin typeface="Tinos"/>
                <a:cs typeface="Tinos"/>
              </a:rPr>
              <a:t>When</a:t>
            </a:r>
            <a:endParaRPr sz="1800">
              <a:latin typeface="Tinos"/>
              <a:cs typeface="Tino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179564" y="2410205"/>
            <a:ext cx="1200785" cy="558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ts val="2100"/>
              </a:lnSpc>
              <a:spcBef>
                <a:spcPts val="100"/>
              </a:spcBef>
            </a:pPr>
            <a:r>
              <a:rPr sz="1800" spc="-15" dirty="0">
                <a:latin typeface="Tinos"/>
                <a:cs typeface="Tinos"/>
              </a:rPr>
              <a:t>𝐻</a:t>
            </a:r>
            <a:r>
              <a:rPr sz="1950" spc="-22" baseline="-14957" dirty="0">
                <a:latin typeface="Tinos"/>
                <a:cs typeface="Tinos"/>
              </a:rPr>
              <a:t>0</a:t>
            </a:r>
            <a:r>
              <a:rPr sz="1800" spc="-15" dirty="0">
                <a:latin typeface="Tinos"/>
                <a:cs typeface="Tinos"/>
              </a:rPr>
              <a:t>:  </a:t>
            </a:r>
            <a:r>
              <a:rPr sz="1800" spc="-415" dirty="0">
                <a:latin typeface="Tinos"/>
                <a:cs typeface="Tinos"/>
              </a:rPr>
              <a:t>𝜇               </a:t>
            </a:r>
            <a:r>
              <a:rPr sz="1800" spc="325" dirty="0">
                <a:latin typeface="Tinos"/>
                <a:cs typeface="Tinos"/>
              </a:rPr>
              <a:t>=</a:t>
            </a:r>
            <a:r>
              <a:rPr sz="1800" spc="225" dirty="0">
                <a:latin typeface="Tinos"/>
                <a:cs typeface="Tinos"/>
              </a:rPr>
              <a:t> </a:t>
            </a:r>
            <a:r>
              <a:rPr sz="1800" spc="-155" dirty="0">
                <a:latin typeface="Tinos"/>
                <a:cs typeface="Tinos"/>
              </a:rPr>
              <a:t>𝜇</a:t>
            </a:r>
            <a:r>
              <a:rPr sz="1950" spc="-232" baseline="-14957" dirty="0">
                <a:latin typeface="Tinos"/>
                <a:cs typeface="Tinos"/>
              </a:rPr>
              <a:t>0</a:t>
            </a:r>
            <a:endParaRPr sz="1950" baseline="-14957">
              <a:latin typeface="Tinos"/>
              <a:cs typeface="Tinos"/>
            </a:endParaRPr>
          </a:p>
          <a:p>
            <a:pPr marL="38100">
              <a:lnSpc>
                <a:spcPts val="2100"/>
              </a:lnSpc>
            </a:pPr>
            <a:r>
              <a:rPr sz="1800" spc="-105" dirty="0">
                <a:latin typeface="Tinos"/>
                <a:cs typeface="Tinos"/>
              </a:rPr>
              <a:t>𝐻</a:t>
            </a:r>
            <a:r>
              <a:rPr sz="1950" spc="-157" baseline="-14957" dirty="0">
                <a:latin typeface="Tinos"/>
                <a:cs typeface="Tinos"/>
              </a:rPr>
              <a:t>𝑎</a:t>
            </a:r>
            <a:r>
              <a:rPr sz="1800" spc="-105" dirty="0">
                <a:latin typeface="Tinos"/>
                <a:cs typeface="Tinos"/>
              </a:rPr>
              <a:t>:  </a:t>
            </a:r>
            <a:r>
              <a:rPr sz="1800" spc="-415" dirty="0">
                <a:latin typeface="Tinos"/>
                <a:cs typeface="Tinos"/>
              </a:rPr>
              <a:t>𝜇               </a:t>
            </a:r>
            <a:r>
              <a:rPr sz="1800" spc="355" dirty="0">
                <a:latin typeface="Tinos"/>
                <a:cs typeface="Tinos"/>
              </a:rPr>
              <a:t>≠</a:t>
            </a:r>
            <a:r>
              <a:rPr sz="1800" spc="405" dirty="0">
                <a:latin typeface="Tinos"/>
                <a:cs typeface="Tinos"/>
              </a:rPr>
              <a:t> </a:t>
            </a:r>
            <a:r>
              <a:rPr sz="1800" spc="-155" dirty="0">
                <a:latin typeface="Tinos"/>
                <a:cs typeface="Tinos"/>
              </a:rPr>
              <a:t>𝜇</a:t>
            </a:r>
            <a:r>
              <a:rPr sz="1950" spc="-232" baseline="-14957" dirty="0">
                <a:latin typeface="Tinos"/>
                <a:cs typeface="Tinos"/>
              </a:rPr>
              <a:t>0</a:t>
            </a:r>
            <a:endParaRPr sz="1950" baseline="-14957">
              <a:latin typeface="Tinos"/>
              <a:cs typeface="Tinos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723900" y="4893564"/>
            <a:ext cx="7251700" cy="928369"/>
            <a:chOff x="723900" y="4893564"/>
            <a:chExt cx="7251700" cy="928369"/>
          </a:xfrm>
        </p:grpSpPr>
        <p:sp>
          <p:nvSpPr>
            <p:cNvPr id="14" name="object 14"/>
            <p:cNvSpPr/>
            <p:nvPr/>
          </p:nvSpPr>
          <p:spPr>
            <a:xfrm>
              <a:off x="6384035" y="4893564"/>
              <a:ext cx="1560575" cy="92659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240536" y="4902708"/>
              <a:ext cx="1560576" cy="91440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341119" y="5817108"/>
              <a:ext cx="6584315" cy="0"/>
            </a:xfrm>
            <a:custGeom>
              <a:avLst/>
              <a:gdLst/>
              <a:ahLst/>
              <a:cxnLst/>
              <a:rect l="l" t="t" r="r" b="b"/>
              <a:pathLst>
                <a:path w="6584315">
                  <a:moveTo>
                    <a:pt x="0" y="0"/>
                  </a:moveTo>
                  <a:lnTo>
                    <a:pt x="6583933" y="0"/>
                  </a:lnTo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723900" y="5015484"/>
              <a:ext cx="1132332" cy="60350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761517" y="5027168"/>
              <a:ext cx="967740" cy="444500"/>
            </a:xfrm>
            <a:custGeom>
              <a:avLst/>
              <a:gdLst/>
              <a:ahLst/>
              <a:cxnLst/>
              <a:rect l="l" t="t" r="r" b="b"/>
              <a:pathLst>
                <a:path w="967739" h="444500">
                  <a:moveTo>
                    <a:pt x="881923" y="418010"/>
                  </a:moveTo>
                  <a:lnTo>
                    <a:pt x="870178" y="444372"/>
                  </a:lnTo>
                  <a:lnTo>
                    <a:pt x="967206" y="440054"/>
                  </a:lnTo>
                  <a:lnTo>
                    <a:pt x="956536" y="427100"/>
                  </a:lnTo>
                  <a:lnTo>
                    <a:pt x="902436" y="427100"/>
                  </a:lnTo>
                  <a:lnTo>
                    <a:pt x="881923" y="418010"/>
                  </a:lnTo>
                  <a:close/>
                </a:path>
                <a:path w="967739" h="444500">
                  <a:moveTo>
                    <a:pt x="893745" y="391474"/>
                  </a:moveTo>
                  <a:lnTo>
                    <a:pt x="881923" y="418010"/>
                  </a:lnTo>
                  <a:lnTo>
                    <a:pt x="902436" y="427100"/>
                  </a:lnTo>
                  <a:lnTo>
                    <a:pt x="911072" y="423798"/>
                  </a:lnTo>
                  <a:lnTo>
                    <a:pt x="914247" y="416559"/>
                  </a:lnTo>
                  <a:lnTo>
                    <a:pt x="917549" y="409193"/>
                  </a:lnTo>
                  <a:lnTo>
                    <a:pt x="914247" y="400684"/>
                  </a:lnTo>
                  <a:lnTo>
                    <a:pt x="907008" y="397382"/>
                  </a:lnTo>
                  <a:lnTo>
                    <a:pt x="893745" y="391474"/>
                  </a:lnTo>
                  <a:close/>
                </a:path>
                <a:path w="967739" h="444500">
                  <a:moveTo>
                    <a:pt x="905484" y="365124"/>
                  </a:moveTo>
                  <a:lnTo>
                    <a:pt x="893745" y="391474"/>
                  </a:lnTo>
                  <a:lnTo>
                    <a:pt x="907008" y="397382"/>
                  </a:lnTo>
                  <a:lnTo>
                    <a:pt x="914247" y="400684"/>
                  </a:lnTo>
                  <a:lnTo>
                    <a:pt x="917549" y="409193"/>
                  </a:lnTo>
                  <a:lnTo>
                    <a:pt x="914247" y="416559"/>
                  </a:lnTo>
                  <a:lnTo>
                    <a:pt x="911072" y="423798"/>
                  </a:lnTo>
                  <a:lnTo>
                    <a:pt x="902436" y="427100"/>
                  </a:lnTo>
                  <a:lnTo>
                    <a:pt x="956536" y="427100"/>
                  </a:lnTo>
                  <a:lnTo>
                    <a:pt x="905484" y="365124"/>
                  </a:lnTo>
                  <a:close/>
                </a:path>
                <a:path w="967739" h="444500">
                  <a:moveTo>
                    <a:pt x="15074" y="0"/>
                  </a:moveTo>
                  <a:lnTo>
                    <a:pt x="6515" y="3301"/>
                  </a:lnTo>
                  <a:lnTo>
                    <a:pt x="3263" y="10667"/>
                  </a:lnTo>
                  <a:lnTo>
                    <a:pt x="0" y="17906"/>
                  </a:lnTo>
                  <a:lnTo>
                    <a:pt x="3289" y="26415"/>
                  </a:lnTo>
                  <a:lnTo>
                    <a:pt x="881923" y="418010"/>
                  </a:lnTo>
                  <a:lnTo>
                    <a:pt x="893745" y="391474"/>
                  </a:lnTo>
                  <a:lnTo>
                    <a:pt x="1507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7252716" y="5047488"/>
              <a:ext cx="722376" cy="65836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7379969" y="5059553"/>
              <a:ext cx="556895" cy="493395"/>
            </a:xfrm>
            <a:custGeom>
              <a:avLst/>
              <a:gdLst/>
              <a:ahLst/>
              <a:cxnLst/>
              <a:rect l="l" t="t" r="r" b="b"/>
              <a:pathLst>
                <a:path w="556895" h="493395">
                  <a:moveTo>
                    <a:pt x="36449" y="403225"/>
                  </a:moveTo>
                  <a:lnTo>
                    <a:pt x="0" y="493395"/>
                  </a:lnTo>
                  <a:lnTo>
                    <a:pt x="93852" y="468376"/>
                  </a:lnTo>
                  <a:lnTo>
                    <a:pt x="87810" y="461518"/>
                  </a:lnTo>
                  <a:lnTo>
                    <a:pt x="57911" y="461518"/>
                  </a:lnTo>
                  <a:lnTo>
                    <a:pt x="48768" y="461010"/>
                  </a:lnTo>
                  <a:lnTo>
                    <a:pt x="38100" y="449072"/>
                  </a:lnTo>
                  <a:lnTo>
                    <a:pt x="38734" y="439928"/>
                  </a:lnTo>
                  <a:lnTo>
                    <a:pt x="44703" y="434594"/>
                  </a:lnTo>
                  <a:lnTo>
                    <a:pt x="55608" y="424970"/>
                  </a:lnTo>
                  <a:lnTo>
                    <a:pt x="36449" y="403225"/>
                  </a:lnTo>
                  <a:close/>
                </a:path>
                <a:path w="556895" h="493395">
                  <a:moveTo>
                    <a:pt x="55608" y="424970"/>
                  </a:moveTo>
                  <a:lnTo>
                    <a:pt x="44703" y="434594"/>
                  </a:lnTo>
                  <a:lnTo>
                    <a:pt x="38734" y="439928"/>
                  </a:lnTo>
                  <a:lnTo>
                    <a:pt x="38100" y="449072"/>
                  </a:lnTo>
                  <a:lnTo>
                    <a:pt x="48768" y="461010"/>
                  </a:lnTo>
                  <a:lnTo>
                    <a:pt x="57911" y="461518"/>
                  </a:lnTo>
                  <a:lnTo>
                    <a:pt x="63880" y="456311"/>
                  </a:lnTo>
                  <a:lnTo>
                    <a:pt x="74760" y="446706"/>
                  </a:lnTo>
                  <a:lnTo>
                    <a:pt x="55608" y="424970"/>
                  </a:lnTo>
                  <a:close/>
                </a:path>
                <a:path w="556895" h="493395">
                  <a:moveTo>
                    <a:pt x="74760" y="446706"/>
                  </a:moveTo>
                  <a:lnTo>
                    <a:pt x="63880" y="456311"/>
                  </a:lnTo>
                  <a:lnTo>
                    <a:pt x="57911" y="461518"/>
                  </a:lnTo>
                  <a:lnTo>
                    <a:pt x="87810" y="461518"/>
                  </a:lnTo>
                  <a:lnTo>
                    <a:pt x="74760" y="446706"/>
                  </a:lnTo>
                  <a:close/>
                </a:path>
                <a:path w="556895" h="493395">
                  <a:moveTo>
                    <a:pt x="537082" y="0"/>
                  </a:moveTo>
                  <a:lnTo>
                    <a:pt x="531113" y="5334"/>
                  </a:lnTo>
                  <a:lnTo>
                    <a:pt x="55608" y="424970"/>
                  </a:lnTo>
                  <a:lnTo>
                    <a:pt x="74760" y="446706"/>
                  </a:lnTo>
                  <a:lnTo>
                    <a:pt x="550290" y="26924"/>
                  </a:lnTo>
                  <a:lnTo>
                    <a:pt x="556259" y="21717"/>
                  </a:lnTo>
                  <a:lnTo>
                    <a:pt x="556895" y="12573"/>
                  </a:lnTo>
                  <a:lnTo>
                    <a:pt x="551560" y="6604"/>
                  </a:lnTo>
                  <a:lnTo>
                    <a:pt x="546226" y="508"/>
                  </a:lnTo>
                  <a:lnTo>
                    <a:pt x="53708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3377184" y="4179570"/>
            <a:ext cx="2586990" cy="12007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800" spc="-540" dirty="0">
                <a:latin typeface="Tinos"/>
                <a:cs typeface="Tinos"/>
              </a:rPr>
              <a:t>𝑇𝑜𝑡𝑎𝑙</a:t>
            </a:r>
            <a:r>
              <a:rPr sz="1800" spc="-20" dirty="0">
                <a:latin typeface="Tinos"/>
                <a:cs typeface="Tinos"/>
              </a:rPr>
              <a:t> </a:t>
            </a:r>
            <a:r>
              <a:rPr sz="1800" spc="-490" dirty="0">
                <a:latin typeface="Tinos"/>
                <a:cs typeface="Tinos"/>
              </a:rPr>
              <a:t>𝐴𝑐𝑐𝑒𝑝𝑡𝑎𝑛𝑐𝑒</a:t>
            </a:r>
            <a:r>
              <a:rPr sz="1800" spc="-45" dirty="0">
                <a:latin typeface="Tinos"/>
                <a:cs typeface="Tinos"/>
              </a:rPr>
              <a:t> </a:t>
            </a:r>
            <a:r>
              <a:rPr sz="1800" spc="-500" dirty="0">
                <a:latin typeface="Tinos"/>
                <a:cs typeface="Tinos"/>
              </a:rPr>
              <a:t>𝑟𝑒𝑔𝑖𝑜𝑛</a:t>
            </a:r>
            <a:endParaRPr sz="1800">
              <a:latin typeface="Tinos"/>
              <a:cs typeface="Tinos"/>
            </a:endParaRPr>
          </a:p>
          <a:p>
            <a:pPr algn="ctr">
              <a:lnSpc>
                <a:spcPts val="2090"/>
              </a:lnSpc>
              <a:spcBef>
                <a:spcPts val="10"/>
              </a:spcBef>
            </a:pPr>
            <a:r>
              <a:rPr sz="1800" spc="-495" dirty="0">
                <a:latin typeface="Tinos"/>
                <a:cs typeface="Tinos"/>
              </a:rPr>
              <a:t>𝑜𝑟</a:t>
            </a:r>
            <a:r>
              <a:rPr sz="1800" spc="-30" dirty="0">
                <a:latin typeface="Tinos"/>
                <a:cs typeface="Tinos"/>
              </a:rPr>
              <a:t> </a:t>
            </a:r>
            <a:r>
              <a:rPr sz="1800" spc="-495" dirty="0">
                <a:latin typeface="Tinos"/>
                <a:cs typeface="Tinos"/>
              </a:rPr>
              <a:t>𝑐𝑜𝑛𝑓𝑖𝑑𝑒𝑛𝑐𝑒</a:t>
            </a:r>
            <a:r>
              <a:rPr sz="1800" spc="-20" dirty="0">
                <a:latin typeface="Tinos"/>
                <a:cs typeface="Tinos"/>
              </a:rPr>
              <a:t> </a:t>
            </a:r>
            <a:r>
              <a:rPr sz="1800" spc="-625" dirty="0">
                <a:latin typeface="Tinos"/>
                <a:cs typeface="Tinos"/>
              </a:rPr>
              <a:t>𝑙𝑒𝑣𝑒𝑙</a:t>
            </a:r>
            <a:endParaRPr sz="1800">
              <a:latin typeface="Tinos"/>
              <a:cs typeface="Tinos"/>
            </a:endParaRPr>
          </a:p>
          <a:p>
            <a:pPr marL="54610" algn="ctr">
              <a:lnSpc>
                <a:spcPts val="2090"/>
              </a:lnSpc>
              <a:tabLst>
                <a:tab pos="953135" algn="l"/>
                <a:tab pos="1290320" algn="l"/>
              </a:tabLst>
            </a:pPr>
            <a:r>
              <a:rPr sz="1800" spc="120" dirty="0">
                <a:latin typeface="Tinos"/>
                <a:cs typeface="Tinos"/>
              </a:rPr>
              <a:t>(1</a:t>
            </a:r>
            <a:r>
              <a:rPr sz="1800" spc="-55" dirty="0">
                <a:latin typeface="Tinos"/>
                <a:cs typeface="Tinos"/>
              </a:rPr>
              <a:t> </a:t>
            </a:r>
            <a:r>
              <a:rPr sz="1800" spc="325" dirty="0">
                <a:latin typeface="Tinos"/>
                <a:cs typeface="Tinos"/>
              </a:rPr>
              <a:t>−</a:t>
            </a:r>
            <a:r>
              <a:rPr sz="1800" spc="-40" dirty="0">
                <a:latin typeface="Tinos"/>
                <a:cs typeface="Tinos"/>
              </a:rPr>
              <a:t> </a:t>
            </a:r>
            <a:r>
              <a:rPr sz="1800" spc="-65" dirty="0">
                <a:latin typeface="Tinos"/>
                <a:cs typeface="Tinos"/>
              </a:rPr>
              <a:t>𝛼)	</a:t>
            </a:r>
            <a:r>
              <a:rPr sz="1800" spc="325" dirty="0">
                <a:latin typeface="Tinos"/>
                <a:cs typeface="Tinos"/>
              </a:rPr>
              <a:t>=	</a:t>
            </a:r>
            <a:r>
              <a:rPr sz="1800" spc="95" dirty="0">
                <a:latin typeface="Tinos"/>
                <a:cs typeface="Tinos"/>
              </a:rPr>
              <a:t>95%</a:t>
            </a:r>
            <a:endParaRPr sz="1800">
              <a:latin typeface="Tinos"/>
              <a:cs typeface="Tinos"/>
            </a:endParaRPr>
          </a:p>
          <a:p>
            <a:pPr marR="110489" algn="ctr">
              <a:lnSpc>
                <a:spcPct val="100000"/>
              </a:lnSpc>
              <a:spcBef>
                <a:spcPts val="740"/>
              </a:spcBef>
            </a:pPr>
            <a:r>
              <a:rPr sz="1800" spc="-15" dirty="0">
                <a:latin typeface="Tinos"/>
                <a:cs typeface="Tinos"/>
              </a:rPr>
              <a:t>𝐻</a:t>
            </a:r>
            <a:r>
              <a:rPr sz="1950" spc="-22" baseline="-14957" dirty="0">
                <a:latin typeface="Tinos"/>
                <a:cs typeface="Tinos"/>
              </a:rPr>
              <a:t>0</a:t>
            </a:r>
            <a:r>
              <a:rPr sz="1800" spc="-15" dirty="0">
                <a:latin typeface="Tinos"/>
                <a:cs typeface="Tinos"/>
              </a:rPr>
              <a:t>: </a:t>
            </a:r>
            <a:r>
              <a:rPr sz="1800" spc="-415" dirty="0">
                <a:latin typeface="Tinos"/>
                <a:cs typeface="Tinos"/>
              </a:rPr>
              <a:t>𝜇 </a:t>
            </a:r>
            <a:r>
              <a:rPr sz="1800" spc="325" dirty="0">
                <a:latin typeface="Tinos"/>
                <a:cs typeface="Tinos"/>
              </a:rPr>
              <a:t>=</a:t>
            </a:r>
            <a:r>
              <a:rPr sz="1800" spc="250" dirty="0">
                <a:latin typeface="Tinos"/>
                <a:cs typeface="Tinos"/>
              </a:rPr>
              <a:t> </a:t>
            </a:r>
            <a:r>
              <a:rPr sz="1800" spc="-155" dirty="0">
                <a:latin typeface="Tinos"/>
                <a:cs typeface="Tinos"/>
              </a:rPr>
              <a:t>𝜇</a:t>
            </a:r>
            <a:r>
              <a:rPr sz="1950" spc="-232" baseline="-14957" dirty="0">
                <a:latin typeface="Tinos"/>
                <a:cs typeface="Tinos"/>
              </a:rPr>
              <a:t>0</a:t>
            </a:r>
            <a:endParaRPr sz="1950" baseline="-14957">
              <a:latin typeface="Tinos"/>
              <a:cs typeface="Tino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69747" y="6398098"/>
            <a:ext cx="1465580" cy="1657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900" b="1" spc="-5" dirty="0">
                <a:solidFill>
                  <a:srgbClr val="B31166"/>
                </a:solidFill>
                <a:latin typeface="Gothic Uralic"/>
                <a:cs typeface="Gothic Uralic"/>
                <a:hlinkClick r:id="rId6"/>
              </a:rPr>
              <a:t>www.shakehandwithlife.in</a:t>
            </a:r>
            <a:endParaRPr sz="900">
              <a:latin typeface="Gothic Uralic"/>
              <a:cs typeface="Gothic Uralic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865744" y="570992"/>
            <a:ext cx="4191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>
                <a:solidFill>
                  <a:srgbClr val="FFFFFF"/>
                </a:solidFill>
                <a:latin typeface="Gothic Uralic"/>
                <a:cs typeface="Gothic Uralic"/>
              </a:rPr>
              <a:t>10</a:t>
            </a:r>
            <a:endParaRPr sz="2800">
              <a:latin typeface="Gothic Uralic"/>
              <a:cs typeface="Gothic Uralic"/>
            </a:endParaRPr>
          </a:p>
        </p:txBody>
      </p:sp>
    </p:spTree>
    <p:extLst>
      <p:ext uri="{BB962C8B-B14F-4D97-AF65-F5344CB8AC3E}">
        <p14:creationId xmlns:p14="http://schemas.microsoft.com/office/powerpoint/2010/main" val="49252890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30452" y="2401823"/>
            <a:ext cx="6563995" cy="3074035"/>
          </a:xfrm>
          <a:custGeom>
            <a:avLst/>
            <a:gdLst/>
            <a:ahLst/>
            <a:cxnLst/>
            <a:rect l="l" t="t" r="r" b="b"/>
            <a:pathLst>
              <a:path w="6563995" h="3074035">
                <a:moveTo>
                  <a:pt x="0" y="3073908"/>
                </a:moveTo>
                <a:lnTo>
                  <a:pt x="53502" y="3072369"/>
                </a:lnTo>
                <a:lnTo>
                  <a:pt x="114189" y="3068676"/>
                </a:lnTo>
                <a:lnTo>
                  <a:pt x="181492" y="3062284"/>
                </a:lnTo>
                <a:lnTo>
                  <a:pt x="254841" y="3052651"/>
                </a:lnTo>
                <a:lnTo>
                  <a:pt x="293605" y="3046448"/>
                </a:lnTo>
                <a:lnTo>
                  <a:pt x="333667" y="3039231"/>
                </a:lnTo>
                <a:lnTo>
                  <a:pt x="374955" y="3030932"/>
                </a:lnTo>
                <a:lnTo>
                  <a:pt x="417400" y="3021481"/>
                </a:lnTo>
                <a:lnTo>
                  <a:pt x="460929" y="3010813"/>
                </a:lnTo>
                <a:lnTo>
                  <a:pt x="505472" y="2998857"/>
                </a:lnTo>
                <a:lnTo>
                  <a:pt x="550956" y="2985548"/>
                </a:lnTo>
                <a:lnTo>
                  <a:pt x="597312" y="2970815"/>
                </a:lnTo>
                <a:lnTo>
                  <a:pt x="644468" y="2954592"/>
                </a:lnTo>
                <a:lnTo>
                  <a:pt x="692353" y="2936811"/>
                </a:lnTo>
                <a:lnTo>
                  <a:pt x="740895" y="2917403"/>
                </a:lnTo>
                <a:lnTo>
                  <a:pt x="790024" y="2896301"/>
                </a:lnTo>
                <a:lnTo>
                  <a:pt x="839668" y="2873436"/>
                </a:lnTo>
                <a:lnTo>
                  <a:pt x="889756" y="2848741"/>
                </a:lnTo>
                <a:lnTo>
                  <a:pt x="940217" y="2822147"/>
                </a:lnTo>
                <a:lnTo>
                  <a:pt x="990980" y="2793587"/>
                </a:lnTo>
                <a:lnTo>
                  <a:pt x="1041974" y="2762992"/>
                </a:lnTo>
                <a:lnTo>
                  <a:pt x="1093128" y="2730295"/>
                </a:lnTo>
                <a:lnTo>
                  <a:pt x="1144369" y="2695427"/>
                </a:lnTo>
                <a:lnTo>
                  <a:pt x="1195628" y="2658321"/>
                </a:lnTo>
                <a:lnTo>
                  <a:pt x="1246833" y="2618908"/>
                </a:lnTo>
                <a:lnTo>
                  <a:pt x="1297913" y="2577121"/>
                </a:lnTo>
                <a:lnTo>
                  <a:pt x="1348796" y="2532892"/>
                </a:lnTo>
                <a:lnTo>
                  <a:pt x="1399412" y="2486152"/>
                </a:lnTo>
                <a:lnTo>
                  <a:pt x="1447223" y="2437268"/>
                </a:lnTo>
                <a:lnTo>
                  <a:pt x="1495762" y="2381331"/>
                </a:lnTo>
                <a:lnTo>
                  <a:pt x="1520294" y="2350881"/>
                </a:lnTo>
                <a:lnTo>
                  <a:pt x="1544996" y="2318864"/>
                </a:lnTo>
                <a:lnTo>
                  <a:pt x="1569862" y="2285345"/>
                </a:lnTo>
                <a:lnTo>
                  <a:pt x="1594889" y="2250390"/>
                </a:lnTo>
                <a:lnTo>
                  <a:pt x="1620073" y="2214065"/>
                </a:lnTo>
                <a:lnTo>
                  <a:pt x="1645408" y="2176434"/>
                </a:lnTo>
                <a:lnTo>
                  <a:pt x="1670891" y="2137563"/>
                </a:lnTo>
                <a:lnTo>
                  <a:pt x="1696518" y="2097518"/>
                </a:lnTo>
                <a:lnTo>
                  <a:pt x="1722283" y="2056364"/>
                </a:lnTo>
                <a:lnTo>
                  <a:pt x="1748184" y="2014166"/>
                </a:lnTo>
                <a:lnTo>
                  <a:pt x="1774214" y="1970991"/>
                </a:lnTo>
                <a:lnTo>
                  <a:pt x="1800372" y="1926902"/>
                </a:lnTo>
                <a:lnTo>
                  <a:pt x="1826650" y="1881967"/>
                </a:lnTo>
                <a:lnTo>
                  <a:pt x="1853047" y="1836250"/>
                </a:lnTo>
                <a:lnTo>
                  <a:pt x="1879557" y="1789816"/>
                </a:lnTo>
                <a:lnTo>
                  <a:pt x="1906175" y="1742732"/>
                </a:lnTo>
                <a:lnTo>
                  <a:pt x="1932898" y="1695062"/>
                </a:lnTo>
                <a:lnTo>
                  <a:pt x="1959722" y="1646872"/>
                </a:lnTo>
                <a:lnTo>
                  <a:pt x="1986641" y="1598228"/>
                </a:lnTo>
                <a:lnTo>
                  <a:pt x="2013652" y="1549195"/>
                </a:lnTo>
                <a:lnTo>
                  <a:pt x="2040751" y="1499838"/>
                </a:lnTo>
                <a:lnTo>
                  <a:pt x="2067932" y="1450223"/>
                </a:lnTo>
                <a:lnTo>
                  <a:pt x="2095193" y="1400415"/>
                </a:lnTo>
                <a:lnTo>
                  <a:pt x="2122527" y="1350480"/>
                </a:lnTo>
                <a:lnTo>
                  <a:pt x="2149932" y="1300483"/>
                </a:lnTo>
                <a:lnTo>
                  <a:pt x="2177403" y="1250490"/>
                </a:lnTo>
                <a:lnTo>
                  <a:pt x="2204935" y="1200565"/>
                </a:lnTo>
                <a:lnTo>
                  <a:pt x="2232524" y="1150776"/>
                </a:lnTo>
                <a:lnTo>
                  <a:pt x="2260166" y="1101186"/>
                </a:lnTo>
                <a:lnTo>
                  <a:pt x="2287857" y="1051861"/>
                </a:lnTo>
                <a:lnTo>
                  <a:pt x="2315592" y="1002867"/>
                </a:lnTo>
                <a:lnTo>
                  <a:pt x="2343367" y="954270"/>
                </a:lnTo>
                <a:lnTo>
                  <a:pt x="2371177" y="906134"/>
                </a:lnTo>
                <a:lnTo>
                  <a:pt x="2399019" y="858526"/>
                </a:lnTo>
                <a:lnTo>
                  <a:pt x="2426888" y="811510"/>
                </a:lnTo>
                <a:lnTo>
                  <a:pt x="2454779" y="765152"/>
                </a:lnTo>
                <a:lnTo>
                  <a:pt x="2482689" y="719517"/>
                </a:lnTo>
                <a:lnTo>
                  <a:pt x="2510613" y="674672"/>
                </a:lnTo>
                <a:lnTo>
                  <a:pt x="2538547" y="630681"/>
                </a:lnTo>
                <a:lnTo>
                  <a:pt x="2566486" y="587609"/>
                </a:lnTo>
                <a:lnTo>
                  <a:pt x="2594426" y="545523"/>
                </a:lnTo>
                <a:lnTo>
                  <a:pt x="2622364" y="504488"/>
                </a:lnTo>
                <a:lnTo>
                  <a:pt x="2650293" y="464569"/>
                </a:lnTo>
                <a:lnTo>
                  <a:pt x="2678211" y="425831"/>
                </a:lnTo>
                <a:lnTo>
                  <a:pt x="2706113" y="388341"/>
                </a:lnTo>
                <a:lnTo>
                  <a:pt x="2733994" y="352163"/>
                </a:lnTo>
                <a:lnTo>
                  <a:pt x="2761851" y="317363"/>
                </a:lnTo>
                <a:lnTo>
                  <a:pt x="2789678" y="284006"/>
                </a:lnTo>
                <a:lnTo>
                  <a:pt x="2817472" y="252158"/>
                </a:lnTo>
                <a:lnTo>
                  <a:pt x="2845229" y="221884"/>
                </a:lnTo>
                <a:lnTo>
                  <a:pt x="2872943" y="193250"/>
                </a:lnTo>
                <a:lnTo>
                  <a:pt x="2900612" y="166321"/>
                </a:lnTo>
                <a:lnTo>
                  <a:pt x="2955792" y="117841"/>
                </a:lnTo>
                <a:lnTo>
                  <a:pt x="3010735" y="76967"/>
                </a:lnTo>
                <a:lnTo>
                  <a:pt x="3065407" y="44222"/>
                </a:lnTo>
                <a:lnTo>
                  <a:pt x="3119774" y="20130"/>
                </a:lnTo>
                <a:lnTo>
                  <a:pt x="3173800" y="5215"/>
                </a:lnTo>
                <a:lnTo>
                  <a:pt x="3227451" y="0"/>
                </a:lnTo>
                <a:lnTo>
                  <a:pt x="3254618" y="1187"/>
                </a:lnTo>
                <a:lnTo>
                  <a:pt x="3309199" y="11065"/>
                </a:lnTo>
                <a:lnTo>
                  <a:pt x="3364079" y="30506"/>
                </a:lnTo>
                <a:lnTo>
                  <a:pt x="3419226" y="58975"/>
                </a:lnTo>
                <a:lnTo>
                  <a:pt x="3474608" y="95943"/>
                </a:lnTo>
                <a:lnTo>
                  <a:pt x="3530191" y="140876"/>
                </a:lnTo>
                <a:lnTo>
                  <a:pt x="3585944" y="193242"/>
                </a:lnTo>
                <a:lnTo>
                  <a:pt x="3613874" y="222046"/>
                </a:lnTo>
                <a:lnTo>
                  <a:pt x="3641834" y="252508"/>
                </a:lnTo>
                <a:lnTo>
                  <a:pt x="3669820" y="284563"/>
                </a:lnTo>
                <a:lnTo>
                  <a:pt x="3697828" y="318144"/>
                </a:lnTo>
                <a:lnTo>
                  <a:pt x="3725854" y="353184"/>
                </a:lnTo>
                <a:lnTo>
                  <a:pt x="3753894" y="389617"/>
                </a:lnTo>
                <a:lnTo>
                  <a:pt x="3781943" y="427375"/>
                </a:lnTo>
                <a:lnTo>
                  <a:pt x="3809999" y="466393"/>
                </a:lnTo>
                <a:lnTo>
                  <a:pt x="3838056" y="506605"/>
                </a:lnTo>
                <a:lnTo>
                  <a:pt x="3866111" y="547943"/>
                </a:lnTo>
                <a:lnTo>
                  <a:pt x="3894159" y="590340"/>
                </a:lnTo>
                <a:lnTo>
                  <a:pt x="3922197" y="633732"/>
                </a:lnTo>
                <a:lnTo>
                  <a:pt x="3950220" y="678050"/>
                </a:lnTo>
                <a:lnTo>
                  <a:pt x="3978225" y="723229"/>
                </a:lnTo>
                <a:lnTo>
                  <a:pt x="4006207" y="769202"/>
                </a:lnTo>
                <a:lnTo>
                  <a:pt x="4034162" y="815902"/>
                </a:lnTo>
                <a:lnTo>
                  <a:pt x="4062086" y="863263"/>
                </a:lnTo>
                <a:lnTo>
                  <a:pt x="4089975" y="911219"/>
                </a:lnTo>
                <a:lnTo>
                  <a:pt x="4117826" y="959702"/>
                </a:lnTo>
                <a:lnTo>
                  <a:pt x="4145633" y="1008647"/>
                </a:lnTo>
                <a:lnTo>
                  <a:pt x="4173393" y="1057986"/>
                </a:lnTo>
                <a:lnTo>
                  <a:pt x="4201102" y="1107654"/>
                </a:lnTo>
                <a:lnTo>
                  <a:pt x="4228756" y="1157584"/>
                </a:lnTo>
                <a:lnTo>
                  <a:pt x="4256351" y="1207709"/>
                </a:lnTo>
                <a:lnTo>
                  <a:pt x="4283882" y="1257963"/>
                </a:lnTo>
                <a:lnTo>
                  <a:pt x="4311346" y="1308278"/>
                </a:lnTo>
                <a:lnTo>
                  <a:pt x="4338738" y="1358590"/>
                </a:lnTo>
                <a:lnTo>
                  <a:pt x="4366054" y="1408831"/>
                </a:lnTo>
                <a:lnTo>
                  <a:pt x="4393291" y="1458934"/>
                </a:lnTo>
                <a:lnTo>
                  <a:pt x="4420445" y="1508834"/>
                </a:lnTo>
                <a:lnTo>
                  <a:pt x="4447510" y="1558463"/>
                </a:lnTo>
                <a:lnTo>
                  <a:pt x="4474484" y="1607755"/>
                </a:lnTo>
                <a:lnTo>
                  <a:pt x="4501361" y="1656644"/>
                </a:lnTo>
                <a:lnTo>
                  <a:pt x="4528139" y="1705063"/>
                </a:lnTo>
                <a:lnTo>
                  <a:pt x="4554813" y="1752945"/>
                </a:lnTo>
                <a:lnTo>
                  <a:pt x="4581379" y="1800225"/>
                </a:lnTo>
                <a:lnTo>
                  <a:pt x="4607832" y="1846835"/>
                </a:lnTo>
                <a:lnTo>
                  <a:pt x="4634169" y="1892708"/>
                </a:lnTo>
                <a:lnTo>
                  <a:pt x="4660386" y="1937780"/>
                </a:lnTo>
                <a:lnTo>
                  <a:pt x="4686479" y="1981982"/>
                </a:lnTo>
                <a:lnTo>
                  <a:pt x="4712443" y="2025249"/>
                </a:lnTo>
                <a:lnTo>
                  <a:pt x="4738274" y="2067513"/>
                </a:lnTo>
                <a:lnTo>
                  <a:pt x="4763970" y="2108709"/>
                </a:lnTo>
                <a:lnTo>
                  <a:pt x="4789524" y="2148770"/>
                </a:lnTo>
                <a:lnTo>
                  <a:pt x="4814934" y="2187629"/>
                </a:lnTo>
                <a:lnTo>
                  <a:pt x="4840195" y="2225220"/>
                </a:lnTo>
                <a:lnTo>
                  <a:pt x="4865303" y="2261476"/>
                </a:lnTo>
                <a:lnTo>
                  <a:pt x="4890254" y="2296331"/>
                </a:lnTo>
                <a:lnTo>
                  <a:pt x="4915044" y="2329718"/>
                </a:lnTo>
                <a:lnTo>
                  <a:pt x="4939669" y="2361571"/>
                </a:lnTo>
                <a:lnTo>
                  <a:pt x="4964125" y="2391823"/>
                </a:lnTo>
                <a:lnTo>
                  <a:pt x="5012514" y="2447258"/>
                </a:lnTo>
                <a:lnTo>
                  <a:pt x="5084555" y="2517260"/>
                </a:lnTo>
                <a:lnTo>
                  <a:pt x="5133185" y="2559925"/>
                </a:lnTo>
                <a:lnTo>
                  <a:pt x="5182261" y="2600359"/>
                </a:lnTo>
                <a:lnTo>
                  <a:pt x="5231719" y="2638618"/>
                </a:lnTo>
                <a:lnTo>
                  <a:pt x="5281491" y="2674757"/>
                </a:lnTo>
                <a:lnTo>
                  <a:pt x="5331510" y="2708829"/>
                </a:lnTo>
                <a:lnTo>
                  <a:pt x="5381712" y="2740891"/>
                </a:lnTo>
                <a:lnTo>
                  <a:pt x="5432030" y="2770997"/>
                </a:lnTo>
                <a:lnTo>
                  <a:pt x="5482397" y="2799202"/>
                </a:lnTo>
                <a:lnTo>
                  <a:pt x="5532747" y="2825562"/>
                </a:lnTo>
                <a:lnTo>
                  <a:pt x="5583014" y="2850131"/>
                </a:lnTo>
                <a:lnTo>
                  <a:pt x="5633132" y="2872964"/>
                </a:lnTo>
                <a:lnTo>
                  <a:pt x="5683034" y="2894117"/>
                </a:lnTo>
                <a:lnTo>
                  <a:pt x="5732655" y="2913644"/>
                </a:lnTo>
                <a:lnTo>
                  <a:pt x="5781927" y="2931600"/>
                </a:lnTo>
                <a:lnTo>
                  <a:pt x="5830785" y="2948041"/>
                </a:lnTo>
                <a:lnTo>
                  <a:pt x="5879163" y="2963021"/>
                </a:lnTo>
                <a:lnTo>
                  <a:pt x="5926994" y="2976595"/>
                </a:lnTo>
                <a:lnTo>
                  <a:pt x="5974211" y="2988818"/>
                </a:lnTo>
                <a:lnTo>
                  <a:pt x="6020750" y="2999746"/>
                </a:lnTo>
                <a:lnTo>
                  <a:pt x="6066543" y="3009433"/>
                </a:lnTo>
                <a:lnTo>
                  <a:pt x="6111524" y="3017935"/>
                </a:lnTo>
                <a:lnTo>
                  <a:pt x="6155627" y="3025306"/>
                </a:lnTo>
                <a:lnTo>
                  <a:pt x="6198786" y="3031601"/>
                </a:lnTo>
                <a:lnTo>
                  <a:pt x="6240935" y="3036876"/>
                </a:lnTo>
                <a:lnTo>
                  <a:pt x="6282007" y="3041184"/>
                </a:lnTo>
                <a:lnTo>
                  <a:pt x="6321935" y="3044583"/>
                </a:lnTo>
                <a:lnTo>
                  <a:pt x="6360655" y="3047125"/>
                </a:lnTo>
                <a:lnTo>
                  <a:pt x="6434201" y="3049863"/>
                </a:lnTo>
                <a:lnTo>
                  <a:pt x="6468895" y="3050169"/>
                </a:lnTo>
                <a:lnTo>
                  <a:pt x="6502115" y="3049839"/>
                </a:lnTo>
                <a:lnTo>
                  <a:pt x="6533795" y="3048928"/>
                </a:lnTo>
                <a:lnTo>
                  <a:pt x="6563868" y="3047491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46784" y="617296"/>
            <a:ext cx="3690620" cy="9721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3720"/>
              </a:lnSpc>
              <a:spcBef>
                <a:spcPts val="105"/>
              </a:spcBef>
            </a:pPr>
            <a:r>
              <a:rPr sz="3200" dirty="0"/>
              <a:t>Left </a:t>
            </a:r>
            <a:r>
              <a:rPr sz="3200" spc="-5" dirty="0"/>
              <a:t>tailed test</a:t>
            </a:r>
            <a:r>
              <a:rPr sz="3200" spc="-60" dirty="0"/>
              <a:t> </a:t>
            </a:r>
            <a:r>
              <a:rPr sz="3200" spc="5" dirty="0"/>
              <a:t>@</a:t>
            </a:r>
            <a:endParaRPr sz="3200"/>
          </a:p>
          <a:p>
            <a:pPr marL="12700">
              <a:lnSpc>
                <a:spcPts val="3720"/>
              </a:lnSpc>
            </a:pPr>
            <a:r>
              <a:rPr sz="3200" spc="175" dirty="0">
                <a:latin typeface="Tinos"/>
                <a:cs typeface="Tinos"/>
              </a:rPr>
              <a:t>5% </a:t>
            </a:r>
            <a:r>
              <a:rPr sz="3200" spc="25" dirty="0">
                <a:latin typeface="Tinos"/>
                <a:cs typeface="Tinos"/>
              </a:rPr>
              <a:t>Significance</a:t>
            </a:r>
            <a:r>
              <a:rPr sz="3200" spc="-420" dirty="0">
                <a:latin typeface="Tinos"/>
                <a:cs typeface="Tinos"/>
              </a:rPr>
              <a:t> </a:t>
            </a:r>
            <a:r>
              <a:rPr sz="3200" spc="45" dirty="0">
                <a:latin typeface="Tinos"/>
                <a:cs typeface="Tinos"/>
              </a:rPr>
              <a:t>level</a:t>
            </a:r>
            <a:endParaRPr sz="3200">
              <a:latin typeface="Tinos"/>
              <a:cs typeface="Tino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0647" y="2152014"/>
            <a:ext cx="297815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latin typeface="Arial"/>
                <a:cs typeface="Arial"/>
              </a:rPr>
              <a:t>Acceptance and</a:t>
            </a:r>
            <a:r>
              <a:rPr sz="2000" spc="-10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Rejection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50647" y="2457069"/>
            <a:ext cx="331089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latin typeface="Arial"/>
                <a:cs typeface="Arial"/>
              </a:rPr>
              <a:t>regions in case of a </a:t>
            </a:r>
            <a:r>
              <a:rPr sz="2000" spc="-5" dirty="0">
                <a:latin typeface="Arial"/>
                <a:cs typeface="Arial"/>
              </a:rPr>
              <a:t>left</a:t>
            </a:r>
            <a:r>
              <a:rPr sz="2000" spc="-14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tailed</a:t>
            </a:r>
            <a:endParaRPr sz="2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50647" y="2745105"/>
            <a:ext cx="43624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latin typeface="Arial"/>
                <a:cs typeface="Arial"/>
              </a:rPr>
              <a:t>test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723900" y="4902708"/>
            <a:ext cx="7201534" cy="919480"/>
            <a:chOff x="723900" y="4902708"/>
            <a:chExt cx="7201534" cy="919480"/>
          </a:xfrm>
        </p:grpSpPr>
        <p:sp>
          <p:nvSpPr>
            <p:cNvPr id="8" name="object 8"/>
            <p:cNvSpPr/>
            <p:nvPr/>
          </p:nvSpPr>
          <p:spPr>
            <a:xfrm>
              <a:off x="1240536" y="4902708"/>
              <a:ext cx="1560576" cy="9144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341119" y="5817108"/>
              <a:ext cx="6584315" cy="0"/>
            </a:xfrm>
            <a:custGeom>
              <a:avLst/>
              <a:gdLst/>
              <a:ahLst/>
              <a:cxnLst/>
              <a:rect l="l" t="t" r="r" b="b"/>
              <a:pathLst>
                <a:path w="6584315">
                  <a:moveTo>
                    <a:pt x="0" y="0"/>
                  </a:moveTo>
                  <a:lnTo>
                    <a:pt x="6583933" y="0"/>
                  </a:lnTo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723900" y="5015484"/>
              <a:ext cx="1132332" cy="60350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761517" y="5027168"/>
              <a:ext cx="967740" cy="444500"/>
            </a:xfrm>
            <a:custGeom>
              <a:avLst/>
              <a:gdLst/>
              <a:ahLst/>
              <a:cxnLst/>
              <a:rect l="l" t="t" r="r" b="b"/>
              <a:pathLst>
                <a:path w="967739" h="444500">
                  <a:moveTo>
                    <a:pt x="881923" y="418010"/>
                  </a:moveTo>
                  <a:lnTo>
                    <a:pt x="870178" y="444372"/>
                  </a:lnTo>
                  <a:lnTo>
                    <a:pt x="967206" y="440054"/>
                  </a:lnTo>
                  <a:lnTo>
                    <a:pt x="956536" y="427100"/>
                  </a:lnTo>
                  <a:lnTo>
                    <a:pt x="902436" y="427100"/>
                  </a:lnTo>
                  <a:lnTo>
                    <a:pt x="881923" y="418010"/>
                  </a:lnTo>
                  <a:close/>
                </a:path>
                <a:path w="967739" h="444500">
                  <a:moveTo>
                    <a:pt x="893745" y="391474"/>
                  </a:moveTo>
                  <a:lnTo>
                    <a:pt x="881923" y="418010"/>
                  </a:lnTo>
                  <a:lnTo>
                    <a:pt x="902436" y="427100"/>
                  </a:lnTo>
                  <a:lnTo>
                    <a:pt x="911072" y="423798"/>
                  </a:lnTo>
                  <a:lnTo>
                    <a:pt x="914247" y="416559"/>
                  </a:lnTo>
                  <a:lnTo>
                    <a:pt x="917549" y="409193"/>
                  </a:lnTo>
                  <a:lnTo>
                    <a:pt x="914247" y="400684"/>
                  </a:lnTo>
                  <a:lnTo>
                    <a:pt x="907008" y="397382"/>
                  </a:lnTo>
                  <a:lnTo>
                    <a:pt x="893745" y="391474"/>
                  </a:lnTo>
                  <a:close/>
                </a:path>
                <a:path w="967739" h="444500">
                  <a:moveTo>
                    <a:pt x="905484" y="365124"/>
                  </a:moveTo>
                  <a:lnTo>
                    <a:pt x="893745" y="391474"/>
                  </a:lnTo>
                  <a:lnTo>
                    <a:pt x="907008" y="397382"/>
                  </a:lnTo>
                  <a:lnTo>
                    <a:pt x="914247" y="400684"/>
                  </a:lnTo>
                  <a:lnTo>
                    <a:pt x="917549" y="409193"/>
                  </a:lnTo>
                  <a:lnTo>
                    <a:pt x="914247" y="416559"/>
                  </a:lnTo>
                  <a:lnTo>
                    <a:pt x="911072" y="423798"/>
                  </a:lnTo>
                  <a:lnTo>
                    <a:pt x="902436" y="427100"/>
                  </a:lnTo>
                  <a:lnTo>
                    <a:pt x="956536" y="427100"/>
                  </a:lnTo>
                  <a:lnTo>
                    <a:pt x="905484" y="365124"/>
                  </a:lnTo>
                  <a:close/>
                </a:path>
                <a:path w="967739" h="444500">
                  <a:moveTo>
                    <a:pt x="15074" y="0"/>
                  </a:moveTo>
                  <a:lnTo>
                    <a:pt x="6515" y="3301"/>
                  </a:lnTo>
                  <a:lnTo>
                    <a:pt x="3263" y="10667"/>
                  </a:lnTo>
                  <a:lnTo>
                    <a:pt x="0" y="17906"/>
                  </a:lnTo>
                  <a:lnTo>
                    <a:pt x="3289" y="26415"/>
                  </a:lnTo>
                  <a:lnTo>
                    <a:pt x="881923" y="418010"/>
                  </a:lnTo>
                  <a:lnTo>
                    <a:pt x="893745" y="391474"/>
                  </a:lnTo>
                  <a:lnTo>
                    <a:pt x="1507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4017264" y="5080253"/>
            <a:ext cx="118872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800" spc="-15" dirty="0">
                <a:latin typeface="Tinos"/>
                <a:cs typeface="Tinos"/>
              </a:rPr>
              <a:t>𝐻</a:t>
            </a:r>
            <a:r>
              <a:rPr sz="1950" spc="-22" baseline="-14957" dirty="0">
                <a:latin typeface="Tinos"/>
                <a:cs typeface="Tinos"/>
              </a:rPr>
              <a:t>0</a:t>
            </a:r>
            <a:r>
              <a:rPr sz="1800" spc="-15" dirty="0">
                <a:latin typeface="Tinos"/>
                <a:cs typeface="Tinos"/>
              </a:rPr>
              <a:t>: </a:t>
            </a:r>
            <a:r>
              <a:rPr sz="1800" spc="-415" dirty="0">
                <a:latin typeface="Tinos"/>
                <a:cs typeface="Tinos"/>
              </a:rPr>
              <a:t>𝜇 </a:t>
            </a:r>
            <a:r>
              <a:rPr sz="1800" spc="325" dirty="0">
                <a:latin typeface="Tinos"/>
                <a:cs typeface="Tinos"/>
              </a:rPr>
              <a:t>=</a:t>
            </a:r>
            <a:r>
              <a:rPr sz="1800" spc="235" dirty="0">
                <a:latin typeface="Tinos"/>
                <a:cs typeface="Tinos"/>
              </a:rPr>
              <a:t> </a:t>
            </a:r>
            <a:r>
              <a:rPr sz="1800" spc="-155" dirty="0">
                <a:latin typeface="Tinos"/>
                <a:cs typeface="Tinos"/>
              </a:rPr>
              <a:t>𝜇</a:t>
            </a:r>
            <a:r>
              <a:rPr sz="1950" spc="-232" baseline="-14957" dirty="0">
                <a:latin typeface="Tinos"/>
                <a:cs typeface="Tinos"/>
              </a:rPr>
              <a:t>0</a:t>
            </a:r>
            <a:endParaRPr sz="1950" baseline="-14957">
              <a:latin typeface="Tinos"/>
              <a:cs typeface="Tino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69747" y="6398098"/>
            <a:ext cx="1465580" cy="1657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900" b="1" spc="-5" dirty="0">
                <a:solidFill>
                  <a:srgbClr val="B31166"/>
                </a:solidFill>
                <a:latin typeface="Gothic Uralic"/>
                <a:cs typeface="Gothic Uralic"/>
                <a:hlinkClick r:id="rId4"/>
              </a:rPr>
              <a:t>www.shakehandwithlife.in</a:t>
            </a:r>
            <a:endParaRPr sz="900">
              <a:latin typeface="Gothic Uralic"/>
              <a:cs typeface="Gothic Uralic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472941" y="4103878"/>
            <a:ext cx="2257425" cy="741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484" dirty="0">
                <a:latin typeface="Tinos"/>
                <a:cs typeface="Tinos"/>
              </a:rPr>
              <a:t>𝑇𝑜𝑡𝑎𝑙</a:t>
            </a:r>
            <a:r>
              <a:rPr sz="1600" spc="-25" dirty="0">
                <a:latin typeface="Tinos"/>
                <a:cs typeface="Tinos"/>
              </a:rPr>
              <a:t> </a:t>
            </a:r>
            <a:r>
              <a:rPr sz="1600" spc="-434" dirty="0">
                <a:latin typeface="Tinos"/>
                <a:cs typeface="Tinos"/>
              </a:rPr>
              <a:t>𝐴𝑐𝑐𝑒𝑝𝑡𝑎𝑛𝑐𝑒</a:t>
            </a:r>
            <a:r>
              <a:rPr sz="1600" spc="-35" dirty="0">
                <a:latin typeface="Tinos"/>
                <a:cs typeface="Tinos"/>
              </a:rPr>
              <a:t> </a:t>
            </a:r>
            <a:r>
              <a:rPr sz="1600" spc="-445" dirty="0">
                <a:latin typeface="Tinos"/>
                <a:cs typeface="Tinos"/>
              </a:rPr>
              <a:t>𝑟𝑒𝑔𝑖𝑜𝑛</a:t>
            </a:r>
            <a:endParaRPr sz="1600">
              <a:latin typeface="Tinos"/>
              <a:cs typeface="Tinos"/>
            </a:endParaRPr>
          </a:p>
          <a:p>
            <a:pPr marL="365125" marR="276225" indent="-159385">
              <a:lnSpc>
                <a:spcPts val="1800"/>
              </a:lnSpc>
              <a:spcBef>
                <a:spcPts val="160"/>
              </a:spcBef>
              <a:tabLst>
                <a:tab pos="1162050" algn="l"/>
                <a:tab pos="1459230" algn="l"/>
              </a:tabLst>
            </a:pPr>
            <a:r>
              <a:rPr sz="1600" spc="-440" dirty="0">
                <a:latin typeface="Tinos"/>
                <a:cs typeface="Tinos"/>
              </a:rPr>
              <a:t>𝑜𝑟</a:t>
            </a:r>
            <a:r>
              <a:rPr sz="1600" spc="-45" dirty="0">
                <a:latin typeface="Tinos"/>
                <a:cs typeface="Tinos"/>
              </a:rPr>
              <a:t> </a:t>
            </a:r>
            <a:r>
              <a:rPr sz="1600" spc="-445" dirty="0">
                <a:latin typeface="Tinos"/>
                <a:cs typeface="Tinos"/>
              </a:rPr>
              <a:t>𝑐𝑜𝑛𝑓𝑖𝑑𝑒𝑛𝑐𝑒</a:t>
            </a:r>
            <a:r>
              <a:rPr sz="1600" spc="-15" dirty="0">
                <a:latin typeface="Tinos"/>
                <a:cs typeface="Tinos"/>
              </a:rPr>
              <a:t> </a:t>
            </a:r>
            <a:r>
              <a:rPr sz="1600" spc="-555" dirty="0">
                <a:latin typeface="Tinos"/>
                <a:cs typeface="Tinos"/>
              </a:rPr>
              <a:t>𝑙𝑒𝑣𝑒𝑙 </a:t>
            </a:r>
            <a:r>
              <a:rPr sz="1600" spc="-390" dirty="0">
                <a:latin typeface="Tinos"/>
                <a:cs typeface="Tinos"/>
              </a:rPr>
              <a:t> </a:t>
            </a:r>
            <a:r>
              <a:rPr sz="1600" spc="100" dirty="0">
                <a:latin typeface="Tinos"/>
                <a:cs typeface="Tinos"/>
              </a:rPr>
              <a:t>(1</a:t>
            </a:r>
            <a:r>
              <a:rPr sz="1600" spc="-40" dirty="0">
                <a:latin typeface="Tinos"/>
                <a:cs typeface="Tinos"/>
              </a:rPr>
              <a:t> </a:t>
            </a:r>
            <a:r>
              <a:rPr sz="1600" spc="290" dirty="0">
                <a:latin typeface="Tinos"/>
                <a:cs typeface="Tinos"/>
              </a:rPr>
              <a:t>−</a:t>
            </a:r>
            <a:r>
              <a:rPr sz="1600" spc="-45" dirty="0">
                <a:latin typeface="Tinos"/>
                <a:cs typeface="Tinos"/>
              </a:rPr>
              <a:t> </a:t>
            </a:r>
            <a:r>
              <a:rPr sz="1600" spc="-55" dirty="0">
                <a:latin typeface="Tinos"/>
                <a:cs typeface="Tinos"/>
              </a:rPr>
              <a:t>𝛼)	</a:t>
            </a:r>
            <a:r>
              <a:rPr sz="1600" spc="290" dirty="0">
                <a:latin typeface="Tinos"/>
                <a:cs typeface="Tinos"/>
              </a:rPr>
              <a:t>=	</a:t>
            </a:r>
            <a:r>
              <a:rPr sz="1600" spc="80" dirty="0">
                <a:latin typeface="Tinos"/>
                <a:cs typeface="Tinos"/>
              </a:rPr>
              <a:t>95%</a:t>
            </a:r>
            <a:endParaRPr sz="1600">
              <a:latin typeface="Tinos"/>
              <a:cs typeface="Tino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68274" y="4120134"/>
            <a:ext cx="155321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490" dirty="0">
                <a:latin typeface="Tinos"/>
                <a:cs typeface="Tinos"/>
              </a:rPr>
              <a:t>𝑅𝑒𝑗𝑒𝑐𝑡𝑖𝑜𝑛</a:t>
            </a:r>
            <a:r>
              <a:rPr sz="1600" spc="-55" dirty="0">
                <a:latin typeface="Tinos"/>
                <a:cs typeface="Tinos"/>
              </a:rPr>
              <a:t> </a:t>
            </a:r>
            <a:r>
              <a:rPr sz="1600" spc="-450" dirty="0">
                <a:latin typeface="Tinos"/>
                <a:cs typeface="Tinos"/>
              </a:rPr>
              <a:t>𝑟𝑒𝑔𝑖𝑜𝑛</a:t>
            </a:r>
            <a:endParaRPr sz="1600">
              <a:latin typeface="Tinos"/>
              <a:cs typeface="Tino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68274" y="4363973"/>
            <a:ext cx="177228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430" dirty="0">
                <a:latin typeface="Tinos"/>
                <a:cs typeface="Tinos"/>
              </a:rPr>
              <a:t>/𝑠𝑖𝑔𝑛𝑖𝑓𝑖𝑐𝑎𝑛𝑐𝑒</a:t>
            </a:r>
            <a:r>
              <a:rPr sz="1600" spc="-5" dirty="0">
                <a:latin typeface="Tinos"/>
                <a:cs typeface="Tinos"/>
              </a:rPr>
              <a:t> </a:t>
            </a:r>
            <a:r>
              <a:rPr sz="1600" spc="-555" dirty="0">
                <a:latin typeface="Tinos"/>
                <a:cs typeface="Tinos"/>
              </a:rPr>
              <a:t>𝑙𝑒𝑣𝑒𝑙</a:t>
            </a:r>
            <a:endParaRPr sz="1600">
              <a:latin typeface="Tinos"/>
              <a:cs typeface="Tino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78002" y="4592269"/>
            <a:ext cx="160401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85" dirty="0">
                <a:latin typeface="Tinos"/>
                <a:cs typeface="Tinos"/>
              </a:rPr>
              <a:t>(𝛼 </a:t>
            </a:r>
            <a:r>
              <a:rPr sz="1600" spc="290" dirty="0">
                <a:latin typeface="Tinos"/>
                <a:cs typeface="Tinos"/>
              </a:rPr>
              <a:t>= </a:t>
            </a:r>
            <a:r>
              <a:rPr sz="1600" spc="45" dirty="0">
                <a:latin typeface="Tinos"/>
                <a:cs typeface="Tinos"/>
              </a:rPr>
              <a:t>0.05</a:t>
            </a:r>
            <a:r>
              <a:rPr sz="1600" spc="-135" dirty="0">
                <a:latin typeface="Tinos"/>
                <a:cs typeface="Tinos"/>
              </a:rPr>
              <a:t> </a:t>
            </a:r>
            <a:r>
              <a:rPr sz="1600" spc="-440" dirty="0">
                <a:latin typeface="Tinos"/>
                <a:cs typeface="Tinos"/>
              </a:rPr>
              <a:t>𝑜𝑟</a:t>
            </a:r>
            <a:r>
              <a:rPr sz="1600" spc="-35" dirty="0">
                <a:latin typeface="Tinos"/>
                <a:cs typeface="Tinos"/>
              </a:rPr>
              <a:t> </a:t>
            </a:r>
            <a:r>
              <a:rPr sz="1600" spc="100" dirty="0">
                <a:latin typeface="Tinos"/>
                <a:cs typeface="Tinos"/>
              </a:rPr>
              <a:t>5%)</a:t>
            </a:r>
            <a:endParaRPr sz="1600">
              <a:latin typeface="Tinos"/>
              <a:cs typeface="Tino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411215" y="2457069"/>
            <a:ext cx="144208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35" dirty="0">
                <a:latin typeface="Tinos"/>
                <a:cs typeface="Tinos"/>
              </a:rPr>
              <a:t>Suitable</a:t>
            </a:r>
            <a:r>
              <a:rPr sz="1800" spc="-105" dirty="0">
                <a:latin typeface="Tinos"/>
                <a:cs typeface="Tinos"/>
              </a:rPr>
              <a:t> </a:t>
            </a:r>
            <a:r>
              <a:rPr sz="1800" spc="50" dirty="0">
                <a:latin typeface="Tinos"/>
                <a:cs typeface="Tinos"/>
              </a:rPr>
              <a:t>When</a:t>
            </a:r>
            <a:endParaRPr sz="1800">
              <a:latin typeface="Tinos"/>
              <a:cs typeface="Tino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214869" y="2457069"/>
            <a:ext cx="1200785" cy="559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ts val="2100"/>
              </a:lnSpc>
              <a:spcBef>
                <a:spcPts val="100"/>
              </a:spcBef>
            </a:pPr>
            <a:r>
              <a:rPr sz="1800" spc="-15" dirty="0">
                <a:latin typeface="Tinos"/>
                <a:cs typeface="Tinos"/>
              </a:rPr>
              <a:t>𝐻</a:t>
            </a:r>
            <a:r>
              <a:rPr sz="1950" spc="-22" baseline="-14957" dirty="0">
                <a:latin typeface="Tinos"/>
                <a:cs typeface="Tinos"/>
              </a:rPr>
              <a:t>0</a:t>
            </a:r>
            <a:r>
              <a:rPr sz="1800" spc="-15" dirty="0">
                <a:latin typeface="Tinos"/>
                <a:cs typeface="Tinos"/>
              </a:rPr>
              <a:t>:  </a:t>
            </a:r>
            <a:r>
              <a:rPr sz="1800" spc="-415" dirty="0">
                <a:latin typeface="Tinos"/>
                <a:cs typeface="Tinos"/>
              </a:rPr>
              <a:t>𝜇               </a:t>
            </a:r>
            <a:r>
              <a:rPr sz="1800" spc="325" dirty="0">
                <a:latin typeface="Tinos"/>
                <a:cs typeface="Tinos"/>
              </a:rPr>
              <a:t>=</a:t>
            </a:r>
            <a:r>
              <a:rPr sz="1800" spc="225" dirty="0">
                <a:latin typeface="Tinos"/>
                <a:cs typeface="Tinos"/>
              </a:rPr>
              <a:t> </a:t>
            </a:r>
            <a:r>
              <a:rPr sz="1800" spc="-155" dirty="0">
                <a:latin typeface="Tinos"/>
                <a:cs typeface="Tinos"/>
              </a:rPr>
              <a:t>𝜇</a:t>
            </a:r>
            <a:r>
              <a:rPr sz="1950" spc="-232" baseline="-14957" dirty="0">
                <a:latin typeface="Tinos"/>
                <a:cs typeface="Tinos"/>
              </a:rPr>
              <a:t>0</a:t>
            </a:r>
            <a:endParaRPr sz="1950" baseline="-14957">
              <a:latin typeface="Tinos"/>
              <a:cs typeface="Tinos"/>
            </a:endParaRPr>
          </a:p>
          <a:p>
            <a:pPr marL="38100">
              <a:lnSpc>
                <a:spcPts val="2100"/>
              </a:lnSpc>
            </a:pPr>
            <a:r>
              <a:rPr sz="1800" spc="-105" dirty="0">
                <a:latin typeface="Tinos"/>
                <a:cs typeface="Tinos"/>
              </a:rPr>
              <a:t>𝐻</a:t>
            </a:r>
            <a:r>
              <a:rPr sz="1950" spc="-157" baseline="-14957" dirty="0">
                <a:latin typeface="Tinos"/>
                <a:cs typeface="Tinos"/>
              </a:rPr>
              <a:t>𝑎</a:t>
            </a:r>
            <a:r>
              <a:rPr sz="1800" spc="-105" dirty="0">
                <a:latin typeface="Tinos"/>
                <a:cs typeface="Tinos"/>
              </a:rPr>
              <a:t>:  </a:t>
            </a:r>
            <a:r>
              <a:rPr sz="1800" spc="-415" dirty="0">
                <a:latin typeface="Tinos"/>
                <a:cs typeface="Tinos"/>
              </a:rPr>
              <a:t>𝜇               </a:t>
            </a:r>
            <a:r>
              <a:rPr sz="1800" spc="330" dirty="0">
                <a:latin typeface="Tinos"/>
                <a:cs typeface="Tinos"/>
              </a:rPr>
              <a:t>&lt;</a:t>
            </a:r>
            <a:r>
              <a:rPr sz="1800" spc="409" dirty="0">
                <a:latin typeface="Tinos"/>
                <a:cs typeface="Tinos"/>
              </a:rPr>
              <a:t> </a:t>
            </a:r>
            <a:r>
              <a:rPr sz="1800" spc="-155" dirty="0">
                <a:latin typeface="Tinos"/>
                <a:cs typeface="Tinos"/>
              </a:rPr>
              <a:t>𝜇</a:t>
            </a:r>
            <a:r>
              <a:rPr sz="1950" spc="-232" baseline="-14957" dirty="0">
                <a:latin typeface="Tinos"/>
                <a:cs typeface="Tinos"/>
              </a:rPr>
              <a:t>0</a:t>
            </a:r>
            <a:endParaRPr sz="1950" baseline="-14957">
              <a:latin typeface="Tinos"/>
              <a:cs typeface="Tino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865744" y="570992"/>
            <a:ext cx="4191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>
                <a:solidFill>
                  <a:srgbClr val="FFFFFF"/>
                </a:solidFill>
                <a:latin typeface="Gothic Uralic"/>
                <a:cs typeface="Gothic Uralic"/>
              </a:rPr>
              <a:t>11</a:t>
            </a:r>
            <a:endParaRPr sz="2800">
              <a:latin typeface="Gothic Uralic"/>
              <a:cs typeface="Gothic Uralic"/>
            </a:endParaRPr>
          </a:p>
        </p:txBody>
      </p:sp>
    </p:spTree>
    <p:extLst>
      <p:ext uri="{BB962C8B-B14F-4D97-AF65-F5344CB8AC3E}">
        <p14:creationId xmlns:p14="http://schemas.microsoft.com/office/powerpoint/2010/main" val="74827878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30452" y="2401823"/>
            <a:ext cx="6563995" cy="3074035"/>
          </a:xfrm>
          <a:custGeom>
            <a:avLst/>
            <a:gdLst/>
            <a:ahLst/>
            <a:cxnLst/>
            <a:rect l="l" t="t" r="r" b="b"/>
            <a:pathLst>
              <a:path w="6563995" h="3074035">
                <a:moveTo>
                  <a:pt x="0" y="3073908"/>
                </a:moveTo>
                <a:lnTo>
                  <a:pt x="53502" y="3072369"/>
                </a:lnTo>
                <a:lnTo>
                  <a:pt x="114189" y="3068676"/>
                </a:lnTo>
                <a:lnTo>
                  <a:pt x="181492" y="3062284"/>
                </a:lnTo>
                <a:lnTo>
                  <a:pt x="254841" y="3052651"/>
                </a:lnTo>
                <a:lnTo>
                  <a:pt x="293605" y="3046448"/>
                </a:lnTo>
                <a:lnTo>
                  <a:pt x="333667" y="3039231"/>
                </a:lnTo>
                <a:lnTo>
                  <a:pt x="374955" y="3030932"/>
                </a:lnTo>
                <a:lnTo>
                  <a:pt x="417400" y="3021481"/>
                </a:lnTo>
                <a:lnTo>
                  <a:pt x="460929" y="3010813"/>
                </a:lnTo>
                <a:lnTo>
                  <a:pt x="505472" y="2998857"/>
                </a:lnTo>
                <a:lnTo>
                  <a:pt x="550956" y="2985548"/>
                </a:lnTo>
                <a:lnTo>
                  <a:pt x="597312" y="2970815"/>
                </a:lnTo>
                <a:lnTo>
                  <a:pt x="644468" y="2954592"/>
                </a:lnTo>
                <a:lnTo>
                  <a:pt x="692353" y="2936811"/>
                </a:lnTo>
                <a:lnTo>
                  <a:pt x="740895" y="2917403"/>
                </a:lnTo>
                <a:lnTo>
                  <a:pt x="790024" y="2896301"/>
                </a:lnTo>
                <a:lnTo>
                  <a:pt x="839668" y="2873436"/>
                </a:lnTo>
                <a:lnTo>
                  <a:pt x="889756" y="2848741"/>
                </a:lnTo>
                <a:lnTo>
                  <a:pt x="940217" y="2822147"/>
                </a:lnTo>
                <a:lnTo>
                  <a:pt x="990980" y="2793587"/>
                </a:lnTo>
                <a:lnTo>
                  <a:pt x="1041974" y="2762992"/>
                </a:lnTo>
                <a:lnTo>
                  <a:pt x="1093128" y="2730295"/>
                </a:lnTo>
                <a:lnTo>
                  <a:pt x="1144369" y="2695427"/>
                </a:lnTo>
                <a:lnTo>
                  <a:pt x="1195628" y="2658321"/>
                </a:lnTo>
                <a:lnTo>
                  <a:pt x="1246833" y="2618908"/>
                </a:lnTo>
                <a:lnTo>
                  <a:pt x="1297913" y="2577121"/>
                </a:lnTo>
                <a:lnTo>
                  <a:pt x="1348796" y="2532892"/>
                </a:lnTo>
                <a:lnTo>
                  <a:pt x="1399412" y="2486152"/>
                </a:lnTo>
                <a:lnTo>
                  <a:pt x="1447223" y="2437268"/>
                </a:lnTo>
                <a:lnTo>
                  <a:pt x="1495762" y="2381331"/>
                </a:lnTo>
                <a:lnTo>
                  <a:pt x="1520294" y="2350881"/>
                </a:lnTo>
                <a:lnTo>
                  <a:pt x="1544996" y="2318864"/>
                </a:lnTo>
                <a:lnTo>
                  <a:pt x="1569862" y="2285345"/>
                </a:lnTo>
                <a:lnTo>
                  <a:pt x="1594889" y="2250390"/>
                </a:lnTo>
                <a:lnTo>
                  <a:pt x="1620073" y="2214065"/>
                </a:lnTo>
                <a:lnTo>
                  <a:pt x="1645408" y="2176434"/>
                </a:lnTo>
                <a:lnTo>
                  <a:pt x="1670891" y="2137563"/>
                </a:lnTo>
                <a:lnTo>
                  <a:pt x="1696518" y="2097518"/>
                </a:lnTo>
                <a:lnTo>
                  <a:pt x="1722283" y="2056364"/>
                </a:lnTo>
                <a:lnTo>
                  <a:pt x="1748184" y="2014166"/>
                </a:lnTo>
                <a:lnTo>
                  <a:pt x="1774214" y="1970991"/>
                </a:lnTo>
                <a:lnTo>
                  <a:pt x="1800372" y="1926902"/>
                </a:lnTo>
                <a:lnTo>
                  <a:pt x="1826650" y="1881967"/>
                </a:lnTo>
                <a:lnTo>
                  <a:pt x="1853047" y="1836250"/>
                </a:lnTo>
                <a:lnTo>
                  <a:pt x="1879557" y="1789816"/>
                </a:lnTo>
                <a:lnTo>
                  <a:pt x="1906175" y="1742732"/>
                </a:lnTo>
                <a:lnTo>
                  <a:pt x="1932898" y="1695062"/>
                </a:lnTo>
                <a:lnTo>
                  <a:pt x="1959722" y="1646872"/>
                </a:lnTo>
                <a:lnTo>
                  <a:pt x="1986641" y="1598228"/>
                </a:lnTo>
                <a:lnTo>
                  <a:pt x="2013652" y="1549195"/>
                </a:lnTo>
                <a:lnTo>
                  <a:pt x="2040751" y="1499838"/>
                </a:lnTo>
                <a:lnTo>
                  <a:pt x="2067932" y="1450223"/>
                </a:lnTo>
                <a:lnTo>
                  <a:pt x="2095193" y="1400415"/>
                </a:lnTo>
                <a:lnTo>
                  <a:pt x="2122527" y="1350480"/>
                </a:lnTo>
                <a:lnTo>
                  <a:pt x="2149932" y="1300483"/>
                </a:lnTo>
                <a:lnTo>
                  <a:pt x="2177403" y="1250490"/>
                </a:lnTo>
                <a:lnTo>
                  <a:pt x="2204935" y="1200565"/>
                </a:lnTo>
                <a:lnTo>
                  <a:pt x="2232524" y="1150776"/>
                </a:lnTo>
                <a:lnTo>
                  <a:pt x="2260166" y="1101186"/>
                </a:lnTo>
                <a:lnTo>
                  <a:pt x="2287857" y="1051861"/>
                </a:lnTo>
                <a:lnTo>
                  <a:pt x="2315592" y="1002867"/>
                </a:lnTo>
                <a:lnTo>
                  <a:pt x="2343367" y="954270"/>
                </a:lnTo>
                <a:lnTo>
                  <a:pt x="2371177" y="906134"/>
                </a:lnTo>
                <a:lnTo>
                  <a:pt x="2399019" y="858526"/>
                </a:lnTo>
                <a:lnTo>
                  <a:pt x="2426888" y="811510"/>
                </a:lnTo>
                <a:lnTo>
                  <a:pt x="2454779" y="765152"/>
                </a:lnTo>
                <a:lnTo>
                  <a:pt x="2482689" y="719517"/>
                </a:lnTo>
                <a:lnTo>
                  <a:pt x="2510613" y="674672"/>
                </a:lnTo>
                <a:lnTo>
                  <a:pt x="2538547" y="630681"/>
                </a:lnTo>
                <a:lnTo>
                  <a:pt x="2566486" y="587609"/>
                </a:lnTo>
                <a:lnTo>
                  <a:pt x="2594426" y="545523"/>
                </a:lnTo>
                <a:lnTo>
                  <a:pt x="2622364" y="504488"/>
                </a:lnTo>
                <a:lnTo>
                  <a:pt x="2650293" y="464569"/>
                </a:lnTo>
                <a:lnTo>
                  <a:pt x="2678211" y="425831"/>
                </a:lnTo>
                <a:lnTo>
                  <a:pt x="2706113" y="388341"/>
                </a:lnTo>
                <a:lnTo>
                  <a:pt x="2733994" y="352163"/>
                </a:lnTo>
                <a:lnTo>
                  <a:pt x="2761851" y="317363"/>
                </a:lnTo>
                <a:lnTo>
                  <a:pt x="2789678" y="284006"/>
                </a:lnTo>
                <a:lnTo>
                  <a:pt x="2817472" y="252158"/>
                </a:lnTo>
                <a:lnTo>
                  <a:pt x="2845229" y="221884"/>
                </a:lnTo>
                <a:lnTo>
                  <a:pt x="2872943" y="193250"/>
                </a:lnTo>
                <a:lnTo>
                  <a:pt x="2900612" y="166321"/>
                </a:lnTo>
                <a:lnTo>
                  <a:pt x="2955792" y="117841"/>
                </a:lnTo>
                <a:lnTo>
                  <a:pt x="3010735" y="76967"/>
                </a:lnTo>
                <a:lnTo>
                  <a:pt x="3065407" y="44222"/>
                </a:lnTo>
                <a:lnTo>
                  <a:pt x="3119774" y="20130"/>
                </a:lnTo>
                <a:lnTo>
                  <a:pt x="3173800" y="5215"/>
                </a:lnTo>
                <a:lnTo>
                  <a:pt x="3227451" y="0"/>
                </a:lnTo>
                <a:lnTo>
                  <a:pt x="3254618" y="1187"/>
                </a:lnTo>
                <a:lnTo>
                  <a:pt x="3309199" y="11065"/>
                </a:lnTo>
                <a:lnTo>
                  <a:pt x="3364079" y="30506"/>
                </a:lnTo>
                <a:lnTo>
                  <a:pt x="3419226" y="58975"/>
                </a:lnTo>
                <a:lnTo>
                  <a:pt x="3474608" y="95943"/>
                </a:lnTo>
                <a:lnTo>
                  <a:pt x="3530191" y="140876"/>
                </a:lnTo>
                <a:lnTo>
                  <a:pt x="3585944" y="193242"/>
                </a:lnTo>
                <a:lnTo>
                  <a:pt x="3613874" y="222046"/>
                </a:lnTo>
                <a:lnTo>
                  <a:pt x="3641834" y="252508"/>
                </a:lnTo>
                <a:lnTo>
                  <a:pt x="3669820" y="284563"/>
                </a:lnTo>
                <a:lnTo>
                  <a:pt x="3697828" y="318144"/>
                </a:lnTo>
                <a:lnTo>
                  <a:pt x="3725854" y="353184"/>
                </a:lnTo>
                <a:lnTo>
                  <a:pt x="3753894" y="389617"/>
                </a:lnTo>
                <a:lnTo>
                  <a:pt x="3781943" y="427375"/>
                </a:lnTo>
                <a:lnTo>
                  <a:pt x="3809999" y="466393"/>
                </a:lnTo>
                <a:lnTo>
                  <a:pt x="3838056" y="506605"/>
                </a:lnTo>
                <a:lnTo>
                  <a:pt x="3866111" y="547943"/>
                </a:lnTo>
                <a:lnTo>
                  <a:pt x="3894159" y="590340"/>
                </a:lnTo>
                <a:lnTo>
                  <a:pt x="3922197" y="633732"/>
                </a:lnTo>
                <a:lnTo>
                  <a:pt x="3950220" y="678050"/>
                </a:lnTo>
                <a:lnTo>
                  <a:pt x="3978225" y="723229"/>
                </a:lnTo>
                <a:lnTo>
                  <a:pt x="4006207" y="769202"/>
                </a:lnTo>
                <a:lnTo>
                  <a:pt x="4034162" y="815902"/>
                </a:lnTo>
                <a:lnTo>
                  <a:pt x="4062086" y="863263"/>
                </a:lnTo>
                <a:lnTo>
                  <a:pt x="4089975" y="911219"/>
                </a:lnTo>
                <a:lnTo>
                  <a:pt x="4117826" y="959702"/>
                </a:lnTo>
                <a:lnTo>
                  <a:pt x="4145633" y="1008647"/>
                </a:lnTo>
                <a:lnTo>
                  <a:pt x="4173393" y="1057986"/>
                </a:lnTo>
                <a:lnTo>
                  <a:pt x="4201102" y="1107654"/>
                </a:lnTo>
                <a:lnTo>
                  <a:pt x="4228756" y="1157584"/>
                </a:lnTo>
                <a:lnTo>
                  <a:pt x="4256351" y="1207709"/>
                </a:lnTo>
                <a:lnTo>
                  <a:pt x="4283882" y="1257963"/>
                </a:lnTo>
                <a:lnTo>
                  <a:pt x="4311346" y="1308278"/>
                </a:lnTo>
                <a:lnTo>
                  <a:pt x="4338738" y="1358590"/>
                </a:lnTo>
                <a:lnTo>
                  <a:pt x="4366054" y="1408831"/>
                </a:lnTo>
                <a:lnTo>
                  <a:pt x="4393291" y="1458934"/>
                </a:lnTo>
                <a:lnTo>
                  <a:pt x="4420445" y="1508834"/>
                </a:lnTo>
                <a:lnTo>
                  <a:pt x="4447510" y="1558463"/>
                </a:lnTo>
                <a:lnTo>
                  <a:pt x="4474484" y="1607755"/>
                </a:lnTo>
                <a:lnTo>
                  <a:pt x="4501361" y="1656644"/>
                </a:lnTo>
                <a:lnTo>
                  <a:pt x="4528139" y="1705063"/>
                </a:lnTo>
                <a:lnTo>
                  <a:pt x="4554813" y="1752945"/>
                </a:lnTo>
                <a:lnTo>
                  <a:pt x="4581379" y="1800225"/>
                </a:lnTo>
                <a:lnTo>
                  <a:pt x="4607832" y="1846835"/>
                </a:lnTo>
                <a:lnTo>
                  <a:pt x="4634169" y="1892708"/>
                </a:lnTo>
                <a:lnTo>
                  <a:pt x="4660386" y="1937780"/>
                </a:lnTo>
                <a:lnTo>
                  <a:pt x="4686479" y="1981982"/>
                </a:lnTo>
                <a:lnTo>
                  <a:pt x="4712443" y="2025249"/>
                </a:lnTo>
                <a:lnTo>
                  <a:pt x="4738274" y="2067513"/>
                </a:lnTo>
                <a:lnTo>
                  <a:pt x="4763970" y="2108709"/>
                </a:lnTo>
                <a:lnTo>
                  <a:pt x="4789524" y="2148770"/>
                </a:lnTo>
                <a:lnTo>
                  <a:pt x="4814934" y="2187629"/>
                </a:lnTo>
                <a:lnTo>
                  <a:pt x="4840195" y="2225220"/>
                </a:lnTo>
                <a:lnTo>
                  <a:pt x="4865303" y="2261476"/>
                </a:lnTo>
                <a:lnTo>
                  <a:pt x="4890254" y="2296331"/>
                </a:lnTo>
                <a:lnTo>
                  <a:pt x="4915044" y="2329718"/>
                </a:lnTo>
                <a:lnTo>
                  <a:pt x="4939669" y="2361571"/>
                </a:lnTo>
                <a:lnTo>
                  <a:pt x="4964125" y="2391823"/>
                </a:lnTo>
                <a:lnTo>
                  <a:pt x="5012514" y="2447258"/>
                </a:lnTo>
                <a:lnTo>
                  <a:pt x="5084555" y="2517260"/>
                </a:lnTo>
                <a:lnTo>
                  <a:pt x="5133185" y="2559925"/>
                </a:lnTo>
                <a:lnTo>
                  <a:pt x="5182261" y="2600359"/>
                </a:lnTo>
                <a:lnTo>
                  <a:pt x="5231719" y="2638618"/>
                </a:lnTo>
                <a:lnTo>
                  <a:pt x="5281491" y="2674757"/>
                </a:lnTo>
                <a:lnTo>
                  <a:pt x="5331510" y="2708829"/>
                </a:lnTo>
                <a:lnTo>
                  <a:pt x="5381712" y="2740891"/>
                </a:lnTo>
                <a:lnTo>
                  <a:pt x="5432030" y="2770997"/>
                </a:lnTo>
                <a:lnTo>
                  <a:pt x="5482397" y="2799202"/>
                </a:lnTo>
                <a:lnTo>
                  <a:pt x="5532747" y="2825562"/>
                </a:lnTo>
                <a:lnTo>
                  <a:pt x="5583014" y="2850131"/>
                </a:lnTo>
                <a:lnTo>
                  <a:pt x="5633132" y="2872964"/>
                </a:lnTo>
                <a:lnTo>
                  <a:pt x="5683034" y="2894117"/>
                </a:lnTo>
                <a:lnTo>
                  <a:pt x="5732655" y="2913644"/>
                </a:lnTo>
                <a:lnTo>
                  <a:pt x="5781927" y="2931600"/>
                </a:lnTo>
                <a:lnTo>
                  <a:pt x="5830785" y="2948041"/>
                </a:lnTo>
                <a:lnTo>
                  <a:pt x="5879163" y="2963021"/>
                </a:lnTo>
                <a:lnTo>
                  <a:pt x="5926994" y="2976595"/>
                </a:lnTo>
                <a:lnTo>
                  <a:pt x="5974211" y="2988818"/>
                </a:lnTo>
                <a:lnTo>
                  <a:pt x="6020750" y="2999746"/>
                </a:lnTo>
                <a:lnTo>
                  <a:pt x="6066543" y="3009433"/>
                </a:lnTo>
                <a:lnTo>
                  <a:pt x="6111524" y="3017935"/>
                </a:lnTo>
                <a:lnTo>
                  <a:pt x="6155627" y="3025306"/>
                </a:lnTo>
                <a:lnTo>
                  <a:pt x="6198786" y="3031601"/>
                </a:lnTo>
                <a:lnTo>
                  <a:pt x="6240935" y="3036876"/>
                </a:lnTo>
                <a:lnTo>
                  <a:pt x="6282007" y="3041184"/>
                </a:lnTo>
                <a:lnTo>
                  <a:pt x="6321935" y="3044583"/>
                </a:lnTo>
                <a:lnTo>
                  <a:pt x="6360655" y="3047125"/>
                </a:lnTo>
                <a:lnTo>
                  <a:pt x="6434201" y="3049863"/>
                </a:lnTo>
                <a:lnTo>
                  <a:pt x="6468895" y="3050169"/>
                </a:lnTo>
                <a:lnTo>
                  <a:pt x="6502115" y="3049839"/>
                </a:lnTo>
                <a:lnTo>
                  <a:pt x="6533795" y="3048928"/>
                </a:lnTo>
                <a:lnTo>
                  <a:pt x="6563868" y="3047491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46784" y="617296"/>
            <a:ext cx="3690620" cy="9721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3720"/>
              </a:lnSpc>
              <a:spcBef>
                <a:spcPts val="105"/>
              </a:spcBef>
            </a:pPr>
            <a:r>
              <a:rPr sz="3200" dirty="0"/>
              <a:t>Right </a:t>
            </a:r>
            <a:r>
              <a:rPr sz="3200" spc="-5" dirty="0"/>
              <a:t>tailed test</a:t>
            </a:r>
            <a:r>
              <a:rPr sz="3200" spc="-75" dirty="0"/>
              <a:t> </a:t>
            </a:r>
            <a:r>
              <a:rPr sz="3200" spc="5" dirty="0"/>
              <a:t>@</a:t>
            </a:r>
            <a:endParaRPr sz="3200"/>
          </a:p>
          <a:p>
            <a:pPr marL="12700">
              <a:lnSpc>
                <a:spcPts val="3720"/>
              </a:lnSpc>
            </a:pPr>
            <a:r>
              <a:rPr sz="3200" spc="175" dirty="0">
                <a:latin typeface="Tinos"/>
                <a:cs typeface="Tinos"/>
              </a:rPr>
              <a:t>5% </a:t>
            </a:r>
            <a:r>
              <a:rPr sz="3200" spc="25" dirty="0">
                <a:latin typeface="Tinos"/>
                <a:cs typeface="Tinos"/>
              </a:rPr>
              <a:t>Significance</a:t>
            </a:r>
            <a:r>
              <a:rPr sz="3200" spc="-420" dirty="0">
                <a:latin typeface="Tinos"/>
                <a:cs typeface="Tinos"/>
              </a:rPr>
              <a:t> </a:t>
            </a:r>
            <a:r>
              <a:rPr sz="3200" spc="45" dirty="0">
                <a:latin typeface="Tinos"/>
                <a:cs typeface="Tinos"/>
              </a:rPr>
              <a:t>level</a:t>
            </a:r>
            <a:endParaRPr sz="3200">
              <a:latin typeface="Tinos"/>
              <a:cs typeface="Tino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0647" y="2152014"/>
            <a:ext cx="297815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latin typeface="Arial"/>
                <a:cs typeface="Arial"/>
              </a:rPr>
              <a:t>Acceptance and</a:t>
            </a:r>
            <a:r>
              <a:rPr sz="2000" spc="-10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Rejection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50647" y="2457069"/>
            <a:ext cx="288988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latin typeface="Arial"/>
                <a:cs typeface="Arial"/>
              </a:rPr>
              <a:t>regions in case of a</a:t>
            </a:r>
            <a:r>
              <a:rPr sz="2000" spc="-13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Right</a:t>
            </a:r>
            <a:endParaRPr sz="2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50647" y="2745105"/>
            <a:ext cx="111442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latin typeface="Arial"/>
                <a:cs typeface="Arial"/>
              </a:rPr>
              <a:t>tailed</a:t>
            </a:r>
            <a:r>
              <a:rPr sz="2000" spc="-8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test</a:t>
            </a:r>
            <a:endParaRPr sz="2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75909" y="2410205"/>
            <a:ext cx="144208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35" dirty="0">
                <a:latin typeface="Tinos"/>
                <a:cs typeface="Tinos"/>
              </a:rPr>
              <a:t>Suitable</a:t>
            </a:r>
            <a:r>
              <a:rPr sz="1800" spc="-105" dirty="0">
                <a:latin typeface="Tinos"/>
                <a:cs typeface="Tinos"/>
              </a:rPr>
              <a:t> </a:t>
            </a:r>
            <a:r>
              <a:rPr sz="1800" spc="50" dirty="0">
                <a:latin typeface="Tinos"/>
                <a:cs typeface="Tinos"/>
              </a:rPr>
              <a:t>When</a:t>
            </a:r>
            <a:endParaRPr sz="1800">
              <a:latin typeface="Tinos"/>
              <a:cs typeface="Tino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179564" y="2410205"/>
            <a:ext cx="1200785" cy="558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ts val="2100"/>
              </a:lnSpc>
              <a:spcBef>
                <a:spcPts val="100"/>
              </a:spcBef>
            </a:pPr>
            <a:r>
              <a:rPr sz="1800" spc="-15" dirty="0">
                <a:latin typeface="Tinos"/>
                <a:cs typeface="Tinos"/>
              </a:rPr>
              <a:t>𝐻</a:t>
            </a:r>
            <a:r>
              <a:rPr sz="1950" spc="-22" baseline="-14957" dirty="0">
                <a:latin typeface="Tinos"/>
                <a:cs typeface="Tinos"/>
              </a:rPr>
              <a:t>0</a:t>
            </a:r>
            <a:r>
              <a:rPr sz="1800" spc="-15" dirty="0">
                <a:latin typeface="Tinos"/>
                <a:cs typeface="Tinos"/>
              </a:rPr>
              <a:t>:  </a:t>
            </a:r>
            <a:r>
              <a:rPr sz="1800" spc="-415" dirty="0">
                <a:latin typeface="Tinos"/>
                <a:cs typeface="Tinos"/>
              </a:rPr>
              <a:t>𝜇               </a:t>
            </a:r>
            <a:r>
              <a:rPr sz="1800" spc="325" dirty="0">
                <a:latin typeface="Tinos"/>
                <a:cs typeface="Tinos"/>
              </a:rPr>
              <a:t>=</a:t>
            </a:r>
            <a:r>
              <a:rPr sz="1800" spc="225" dirty="0">
                <a:latin typeface="Tinos"/>
                <a:cs typeface="Tinos"/>
              </a:rPr>
              <a:t> </a:t>
            </a:r>
            <a:r>
              <a:rPr sz="1800" spc="-155" dirty="0">
                <a:latin typeface="Tinos"/>
                <a:cs typeface="Tinos"/>
              </a:rPr>
              <a:t>𝜇</a:t>
            </a:r>
            <a:r>
              <a:rPr sz="1950" spc="-232" baseline="-14957" dirty="0">
                <a:latin typeface="Tinos"/>
                <a:cs typeface="Tinos"/>
              </a:rPr>
              <a:t>0</a:t>
            </a:r>
            <a:endParaRPr sz="1950" baseline="-14957">
              <a:latin typeface="Tinos"/>
              <a:cs typeface="Tinos"/>
            </a:endParaRPr>
          </a:p>
          <a:p>
            <a:pPr marL="38100">
              <a:lnSpc>
                <a:spcPts val="2100"/>
              </a:lnSpc>
            </a:pPr>
            <a:r>
              <a:rPr sz="1800" spc="-105" dirty="0">
                <a:latin typeface="Tinos"/>
                <a:cs typeface="Tinos"/>
              </a:rPr>
              <a:t>𝐻</a:t>
            </a:r>
            <a:r>
              <a:rPr sz="1950" spc="-157" baseline="-14957" dirty="0">
                <a:latin typeface="Tinos"/>
                <a:cs typeface="Tinos"/>
              </a:rPr>
              <a:t>𝑎</a:t>
            </a:r>
            <a:r>
              <a:rPr sz="1800" spc="-105" dirty="0">
                <a:latin typeface="Tinos"/>
                <a:cs typeface="Tinos"/>
              </a:rPr>
              <a:t>:  </a:t>
            </a:r>
            <a:r>
              <a:rPr sz="1800" spc="-415" dirty="0">
                <a:latin typeface="Tinos"/>
                <a:cs typeface="Tinos"/>
              </a:rPr>
              <a:t>𝜇               </a:t>
            </a:r>
            <a:r>
              <a:rPr sz="1800" spc="330" dirty="0">
                <a:latin typeface="Tinos"/>
                <a:cs typeface="Tinos"/>
              </a:rPr>
              <a:t>&gt;</a:t>
            </a:r>
            <a:r>
              <a:rPr sz="1800" spc="400" dirty="0">
                <a:latin typeface="Tinos"/>
                <a:cs typeface="Tinos"/>
              </a:rPr>
              <a:t> </a:t>
            </a:r>
            <a:r>
              <a:rPr sz="1800" spc="-155" dirty="0">
                <a:latin typeface="Tinos"/>
                <a:cs typeface="Tinos"/>
              </a:rPr>
              <a:t>𝜇</a:t>
            </a:r>
            <a:r>
              <a:rPr sz="1950" spc="-232" baseline="-14957" dirty="0">
                <a:latin typeface="Tinos"/>
                <a:cs typeface="Tinos"/>
              </a:rPr>
              <a:t>0</a:t>
            </a:r>
            <a:endParaRPr sz="1950" baseline="-14957">
              <a:latin typeface="Tinos"/>
              <a:cs typeface="Tinos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1341119" y="4893564"/>
            <a:ext cx="6634480" cy="928369"/>
            <a:chOff x="1341119" y="4893564"/>
            <a:chExt cx="6634480" cy="928369"/>
          </a:xfrm>
        </p:grpSpPr>
        <p:sp>
          <p:nvSpPr>
            <p:cNvPr id="10" name="object 10"/>
            <p:cNvSpPr/>
            <p:nvPr/>
          </p:nvSpPr>
          <p:spPr>
            <a:xfrm>
              <a:off x="6384035" y="4893564"/>
              <a:ext cx="1560575" cy="92659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341119" y="5817108"/>
              <a:ext cx="6584315" cy="0"/>
            </a:xfrm>
            <a:custGeom>
              <a:avLst/>
              <a:gdLst/>
              <a:ahLst/>
              <a:cxnLst/>
              <a:rect l="l" t="t" r="r" b="b"/>
              <a:pathLst>
                <a:path w="6584315">
                  <a:moveTo>
                    <a:pt x="0" y="0"/>
                  </a:moveTo>
                  <a:lnTo>
                    <a:pt x="6583933" y="0"/>
                  </a:lnTo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7252716" y="5047488"/>
              <a:ext cx="722376" cy="65836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7379969" y="5059553"/>
              <a:ext cx="556895" cy="493395"/>
            </a:xfrm>
            <a:custGeom>
              <a:avLst/>
              <a:gdLst/>
              <a:ahLst/>
              <a:cxnLst/>
              <a:rect l="l" t="t" r="r" b="b"/>
              <a:pathLst>
                <a:path w="556895" h="493395">
                  <a:moveTo>
                    <a:pt x="36449" y="403225"/>
                  </a:moveTo>
                  <a:lnTo>
                    <a:pt x="0" y="493395"/>
                  </a:lnTo>
                  <a:lnTo>
                    <a:pt x="93852" y="468376"/>
                  </a:lnTo>
                  <a:lnTo>
                    <a:pt x="87810" y="461518"/>
                  </a:lnTo>
                  <a:lnTo>
                    <a:pt x="57911" y="461518"/>
                  </a:lnTo>
                  <a:lnTo>
                    <a:pt x="48768" y="461010"/>
                  </a:lnTo>
                  <a:lnTo>
                    <a:pt x="38100" y="449072"/>
                  </a:lnTo>
                  <a:lnTo>
                    <a:pt x="38734" y="439928"/>
                  </a:lnTo>
                  <a:lnTo>
                    <a:pt x="44703" y="434594"/>
                  </a:lnTo>
                  <a:lnTo>
                    <a:pt x="55608" y="424970"/>
                  </a:lnTo>
                  <a:lnTo>
                    <a:pt x="36449" y="403225"/>
                  </a:lnTo>
                  <a:close/>
                </a:path>
                <a:path w="556895" h="493395">
                  <a:moveTo>
                    <a:pt x="55608" y="424970"/>
                  </a:moveTo>
                  <a:lnTo>
                    <a:pt x="44703" y="434594"/>
                  </a:lnTo>
                  <a:lnTo>
                    <a:pt x="38734" y="439928"/>
                  </a:lnTo>
                  <a:lnTo>
                    <a:pt x="38100" y="449072"/>
                  </a:lnTo>
                  <a:lnTo>
                    <a:pt x="48768" y="461010"/>
                  </a:lnTo>
                  <a:lnTo>
                    <a:pt x="57911" y="461518"/>
                  </a:lnTo>
                  <a:lnTo>
                    <a:pt x="63880" y="456311"/>
                  </a:lnTo>
                  <a:lnTo>
                    <a:pt x="74760" y="446706"/>
                  </a:lnTo>
                  <a:lnTo>
                    <a:pt x="55608" y="424970"/>
                  </a:lnTo>
                  <a:close/>
                </a:path>
                <a:path w="556895" h="493395">
                  <a:moveTo>
                    <a:pt x="74760" y="446706"/>
                  </a:moveTo>
                  <a:lnTo>
                    <a:pt x="63880" y="456311"/>
                  </a:lnTo>
                  <a:lnTo>
                    <a:pt x="57911" y="461518"/>
                  </a:lnTo>
                  <a:lnTo>
                    <a:pt x="87810" y="461518"/>
                  </a:lnTo>
                  <a:lnTo>
                    <a:pt x="74760" y="446706"/>
                  </a:lnTo>
                  <a:close/>
                </a:path>
                <a:path w="556895" h="493395">
                  <a:moveTo>
                    <a:pt x="537082" y="0"/>
                  </a:moveTo>
                  <a:lnTo>
                    <a:pt x="531113" y="5334"/>
                  </a:lnTo>
                  <a:lnTo>
                    <a:pt x="55608" y="424970"/>
                  </a:lnTo>
                  <a:lnTo>
                    <a:pt x="74760" y="446706"/>
                  </a:lnTo>
                  <a:lnTo>
                    <a:pt x="550290" y="26924"/>
                  </a:lnTo>
                  <a:lnTo>
                    <a:pt x="556259" y="21717"/>
                  </a:lnTo>
                  <a:lnTo>
                    <a:pt x="556895" y="12573"/>
                  </a:lnTo>
                  <a:lnTo>
                    <a:pt x="551560" y="6604"/>
                  </a:lnTo>
                  <a:lnTo>
                    <a:pt x="546226" y="508"/>
                  </a:lnTo>
                  <a:lnTo>
                    <a:pt x="53708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3377184" y="4179570"/>
            <a:ext cx="2586990" cy="12007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800" spc="-540" dirty="0">
                <a:latin typeface="Tinos"/>
                <a:cs typeface="Tinos"/>
              </a:rPr>
              <a:t>𝑇𝑜𝑡𝑎𝑙</a:t>
            </a:r>
            <a:r>
              <a:rPr sz="1800" spc="-20" dirty="0">
                <a:latin typeface="Tinos"/>
                <a:cs typeface="Tinos"/>
              </a:rPr>
              <a:t> </a:t>
            </a:r>
            <a:r>
              <a:rPr sz="1800" spc="-490" dirty="0">
                <a:latin typeface="Tinos"/>
                <a:cs typeface="Tinos"/>
              </a:rPr>
              <a:t>𝐴𝑐𝑐𝑒𝑝𝑡𝑎𝑛𝑐𝑒</a:t>
            </a:r>
            <a:r>
              <a:rPr sz="1800" spc="-45" dirty="0">
                <a:latin typeface="Tinos"/>
                <a:cs typeface="Tinos"/>
              </a:rPr>
              <a:t> </a:t>
            </a:r>
            <a:r>
              <a:rPr sz="1800" spc="-500" dirty="0">
                <a:latin typeface="Tinos"/>
                <a:cs typeface="Tinos"/>
              </a:rPr>
              <a:t>𝑟𝑒𝑔𝑖𝑜𝑛</a:t>
            </a:r>
            <a:endParaRPr sz="1800">
              <a:latin typeface="Tinos"/>
              <a:cs typeface="Tinos"/>
            </a:endParaRPr>
          </a:p>
          <a:p>
            <a:pPr algn="ctr">
              <a:lnSpc>
                <a:spcPts val="2090"/>
              </a:lnSpc>
              <a:spcBef>
                <a:spcPts val="10"/>
              </a:spcBef>
            </a:pPr>
            <a:r>
              <a:rPr sz="1800" spc="-495" dirty="0">
                <a:latin typeface="Tinos"/>
                <a:cs typeface="Tinos"/>
              </a:rPr>
              <a:t>𝑜𝑟</a:t>
            </a:r>
            <a:r>
              <a:rPr sz="1800" spc="-30" dirty="0">
                <a:latin typeface="Tinos"/>
                <a:cs typeface="Tinos"/>
              </a:rPr>
              <a:t> </a:t>
            </a:r>
            <a:r>
              <a:rPr sz="1800" spc="-495" dirty="0">
                <a:latin typeface="Tinos"/>
                <a:cs typeface="Tinos"/>
              </a:rPr>
              <a:t>𝑐𝑜𝑛𝑓𝑖𝑑𝑒𝑛𝑐𝑒</a:t>
            </a:r>
            <a:r>
              <a:rPr sz="1800" spc="-20" dirty="0">
                <a:latin typeface="Tinos"/>
                <a:cs typeface="Tinos"/>
              </a:rPr>
              <a:t> </a:t>
            </a:r>
            <a:r>
              <a:rPr sz="1800" spc="-625" dirty="0">
                <a:latin typeface="Tinos"/>
                <a:cs typeface="Tinos"/>
              </a:rPr>
              <a:t>𝑙𝑒𝑣𝑒𝑙</a:t>
            </a:r>
            <a:endParaRPr sz="1800">
              <a:latin typeface="Tinos"/>
              <a:cs typeface="Tinos"/>
            </a:endParaRPr>
          </a:p>
          <a:p>
            <a:pPr marL="54610" algn="ctr">
              <a:lnSpc>
                <a:spcPts val="2090"/>
              </a:lnSpc>
              <a:tabLst>
                <a:tab pos="953135" algn="l"/>
                <a:tab pos="1290320" algn="l"/>
              </a:tabLst>
            </a:pPr>
            <a:r>
              <a:rPr sz="1800" spc="120" dirty="0">
                <a:latin typeface="Tinos"/>
                <a:cs typeface="Tinos"/>
              </a:rPr>
              <a:t>(1</a:t>
            </a:r>
            <a:r>
              <a:rPr sz="1800" spc="-55" dirty="0">
                <a:latin typeface="Tinos"/>
                <a:cs typeface="Tinos"/>
              </a:rPr>
              <a:t> </a:t>
            </a:r>
            <a:r>
              <a:rPr sz="1800" spc="325" dirty="0">
                <a:latin typeface="Tinos"/>
                <a:cs typeface="Tinos"/>
              </a:rPr>
              <a:t>−</a:t>
            </a:r>
            <a:r>
              <a:rPr sz="1800" spc="-40" dirty="0">
                <a:latin typeface="Tinos"/>
                <a:cs typeface="Tinos"/>
              </a:rPr>
              <a:t> </a:t>
            </a:r>
            <a:r>
              <a:rPr sz="1800" spc="-65" dirty="0">
                <a:latin typeface="Tinos"/>
                <a:cs typeface="Tinos"/>
              </a:rPr>
              <a:t>𝛼)	</a:t>
            </a:r>
            <a:r>
              <a:rPr sz="1800" spc="325" dirty="0">
                <a:latin typeface="Tinos"/>
                <a:cs typeface="Tinos"/>
              </a:rPr>
              <a:t>=	</a:t>
            </a:r>
            <a:r>
              <a:rPr sz="1800" spc="95" dirty="0">
                <a:latin typeface="Tinos"/>
                <a:cs typeface="Tinos"/>
              </a:rPr>
              <a:t>95%</a:t>
            </a:r>
            <a:endParaRPr sz="1800">
              <a:latin typeface="Tinos"/>
              <a:cs typeface="Tinos"/>
            </a:endParaRPr>
          </a:p>
          <a:p>
            <a:pPr marR="110489" algn="ctr">
              <a:lnSpc>
                <a:spcPct val="100000"/>
              </a:lnSpc>
              <a:spcBef>
                <a:spcPts val="740"/>
              </a:spcBef>
            </a:pPr>
            <a:r>
              <a:rPr sz="1800" spc="-15" dirty="0">
                <a:latin typeface="Tinos"/>
                <a:cs typeface="Tinos"/>
              </a:rPr>
              <a:t>𝐻</a:t>
            </a:r>
            <a:r>
              <a:rPr sz="1950" spc="-22" baseline="-14957" dirty="0">
                <a:latin typeface="Tinos"/>
                <a:cs typeface="Tinos"/>
              </a:rPr>
              <a:t>0</a:t>
            </a:r>
            <a:r>
              <a:rPr sz="1800" spc="-15" dirty="0">
                <a:latin typeface="Tinos"/>
                <a:cs typeface="Tinos"/>
              </a:rPr>
              <a:t>: </a:t>
            </a:r>
            <a:r>
              <a:rPr sz="1800" spc="-415" dirty="0">
                <a:latin typeface="Tinos"/>
                <a:cs typeface="Tinos"/>
              </a:rPr>
              <a:t>𝜇 </a:t>
            </a:r>
            <a:r>
              <a:rPr sz="1800" spc="325" dirty="0">
                <a:latin typeface="Tinos"/>
                <a:cs typeface="Tinos"/>
              </a:rPr>
              <a:t>=</a:t>
            </a:r>
            <a:r>
              <a:rPr sz="1800" spc="250" dirty="0">
                <a:latin typeface="Tinos"/>
                <a:cs typeface="Tinos"/>
              </a:rPr>
              <a:t> </a:t>
            </a:r>
            <a:r>
              <a:rPr sz="1800" spc="-155" dirty="0">
                <a:latin typeface="Tinos"/>
                <a:cs typeface="Tinos"/>
              </a:rPr>
              <a:t>𝜇</a:t>
            </a:r>
            <a:r>
              <a:rPr sz="1950" spc="-232" baseline="-14957" dirty="0">
                <a:latin typeface="Tinos"/>
                <a:cs typeface="Tinos"/>
              </a:rPr>
              <a:t>0</a:t>
            </a:r>
            <a:endParaRPr sz="1950" baseline="-14957">
              <a:latin typeface="Tinos"/>
              <a:cs typeface="Tino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69747" y="6398098"/>
            <a:ext cx="1465580" cy="1657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900" b="1" spc="-5" dirty="0">
                <a:solidFill>
                  <a:srgbClr val="B31166"/>
                </a:solidFill>
                <a:latin typeface="Gothic Uralic"/>
                <a:cs typeface="Gothic Uralic"/>
                <a:hlinkClick r:id="rId4"/>
              </a:rPr>
              <a:t>www.shakehandwithlife.in</a:t>
            </a:r>
            <a:endParaRPr sz="900">
              <a:latin typeface="Gothic Uralic"/>
              <a:cs typeface="Gothic Uralic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789801" y="4219702"/>
            <a:ext cx="1772285" cy="741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490" dirty="0">
                <a:latin typeface="Tinos"/>
                <a:cs typeface="Tinos"/>
              </a:rPr>
              <a:t>𝑅𝑒𝑗𝑒𝑐𝑡𝑖𝑜𝑛</a:t>
            </a:r>
            <a:r>
              <a:rPr sz="1600" spc="-25" dirty="0">
                <a:latin typeface="Tinos"/>
                <a:cs typeface="Tinos"/>
              </a:rPr>
              <a:t> </a:t>
            </a:r>
            <a:r>
              <a:rPr sz="1600" spc="-450" dirty="0">
                <a:latin typeface="Tinos"/>
                <a:cs typeface="Tinos"/>
              </a:rPr>
              <a:t>𝑟𝑒𝑔𝑖𝑜𝑛</a:t>
            </a:r>
            <a:endParaRPr sz="1600">
              <a:latin typeface="Tinos"/>
              <a:cs typeface="Tinos"/>
            </a:endParaRPr>
          </a:p>
          <a:p>
            <a:pPr marL="12700">
              <a:lnSpc>
                <a:spcPts val="1860"/>
              </a:lnSpc>
            </a:pPr>
            <a:r>
              <a:rPr sz="1600" spc="-425" dirty="0">
                <a:latin typeface="Tinos"/>
                <a:cs typeface="Tinos"/>
              </a:rPr>
              <a:t>/𝑠𝑖𝑔𝑛𝑖𝑓𝑖𝑐𝑎𝑛𝑐𝑒</a:t>
            </a:r>
            <a:r>
              <a:rPr sz="1600" spc="-50" dirty="0">
                <a:latin typeface="Tinos"/>
                <a:cs typeface="Tinos"/>
              </a:rPr>
              <a:t> </a:t>
            </a:r>
            <a:r>
              <a:rPr sz="1600" spc="-555" dirty="0">
                <a:latin typeface="Tinos"/>
                <a:cs typeface="Tinos"/>
              </a:rPr>
              <a:t>𝑙𝑒𝑣𝑒𝑙</a:t>
            </a:r>
            <a:endParaRPr sz="1600">
              <a:latin typeface="Tinos"/>
              <a:cs typeface="Tinos"/>
            </a:endParaRPr>
          </a:p>
          <a:p>
            <a:pPr marL="99060">
              <a:lnSpc>
                <a:spcPts val="1860"/>
              </a:lnSpc>
            </a:pPr>
            <a:r>
              <a:rPr sz="1600" spc="-80" dirty="0">
                <a:latin typeface="Tinos"/>
                <a:cs typeface="Tinos"/>
              </a:rPr>
              <a:t>(𝛼 </a:t>
            </a:r>
            <a:r>
              <a:rPr sz="1600" spc="290" dirty="0">
                <a:latin typeface="Tinos"/>
                <a:cs typeface="Tinos"/>
              </a:rPr>
              <a:t>= </a:t>
            </a:r>
            <a:r>
              <a:rPr sz="1600" spc="40" dirty="0">
                <a:latin typeface="Tinos"/>
                <a:cs typeface="Tinos"/>
              </a:rPr>
              <a:t>0.05</a:t>
            </a:r>
            <a:r>
              <a:rPr sz="1600" spc="-135" dirty="0">
                <a:latin typeface="Tinos"/>
                <a:cs typeface="Tinos"/>
              </a:rPr>
              <a:t> </a:t>
            </a:r>
            <a:r>
              <a:rPr sz="1600" spc="-440" dirty="0">
                <a:latin typeface="Tinos"/>
                <a:cs typeface="Tinos"/>
              </a:rPr>
              <a:t>𝑜𝑟</a:t>
            </a:r>
            <a:r>
              <a:rPr sz="1600" spc="320" dirty="0">
                <a:latin typeface="Tinos"/>
                <a:cs typeface="Tinos"/>
              </a:rPr>
              <a:t> </a:t>
            </a:r>
            <a:r>
              <a:rPr sz="1600" spc="100" dirty="0">
                <a:latin typeface="Tinos"/>
                <a:cs typeface="Tinos"/>
              </a:rPr>
              <a:t>5%)</a:t>
            </a:r>
            <a:endParaRPr sz="1600">
              <a:latin typeface="Tinos"/>
              <a:cs typeface="Tino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865744" y="570992"/>
            <a:ext cx="4191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>
                <a:solidFill>
                  <a:srgbClr val="FFFFFF"/>
                </a:solidFill>
                <a:latin typeface="Gothic Uralic"/>
                <a:cs typeface="Gothic Uralic"/>
              </a:rPr>
              <a:t>12</a:t>
            </a:r>
            <a:endParaRPr sz="2800">
              <a:latin typeface="Gothic Uralic"/>
              <a:cs typeface="Gothic Uralic"/>
            </a:endParaRPr>
          </a:p>
        </p:txBody>
      </p:sp>
    </p:spTree>
    <p:extLst>
      <p:ext uri="{BB962C8B-B14F-4D97-AF65-F5344CB8AC3E}">
        <p14:creationId xmlns:p14="http://schemas.microsoft.com/office/powerpoint/2010/main" val="102319460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523" y="0"/>
            <a:ext cx="9119870" cy="6858000"/>
            <a:chOff x="-1523" y="0"/>
            <a:chExt cx="9119870" cy="6858000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9118092" cy="68580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6298691" y="1676400"/>
              <a:ext cx="2819400" cy="281940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689091" y="0"/>
              <a:ext cx="1600200" cy="160020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6298691" y="5870447"/>
              <a:ext cx="990600" cy="98754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0" y="2895600"/>
              <a:ext cx="2362200" cy="236220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-1523" y="2667000"/>
              <a:ext cx="4191000" cy="4191000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/>
          <p:nvPr/>
        </p:nvSpPr>
        <p:spPr>
          <a:xfrm>
            <a:off x="6368034" y="1589658"/>
            <a:ext cx="2369820" cy="553720"/>
          </a:xfrm>
          <a:custGeom>
            <a:avLst/>
            <a:gdLst/>
            <a:ahLst/>
            <a:cxnLst/>
            <a:rect l="l" t="t" r="r" b="b"/>
            <a:pathLst>
              <a:path w="2369820" h="553719">
                <a:moveTo>
                  <a:pt x="2324989" y="0"/>
                </a:moveTo>
                <a:lnTo>
                  <a:pt x="2097023" y="75437"/>
                </a:lnTo>
                <a:lnTo>
                  <a:pt x="1867154" y="144525"/>
                </a:lnTo>
                <a:lnTo>
                  <a:pt x="1791208" y="165735"/>
                </a:lnTo>
                <a:lnTo>
                  <a:pt x="1636902" y="207010"/>
                </a:lnTo>
                <a:lnTo>
                  <a:pt x="1484375" y="245363"/>
                </a:lnTo>
                <a:lnTo>
                  <a:pt x="1408557" y="263525"/>
                </a:lnTo>
                <a:lnTo>
                  <a:pt x="1181608" y="314325"/>
                </a:lnTo>
                <a:lnTo>
                  <a:pt x="958468" y="359537"/>
                </a:lnTo>
                <a:lnTo>
                  <a:pt x="812418" y="386841"/>
                </a:lnTo>
                <a:lnTo>
                  <a:pt x="597535" y="424052"/>
                </a:lnTo>
                <a:lnTo>
                  <a:pt x="322834" y="466089"/>
                </a:lnTo>
                <a:lnTo>
                  <a:pt x="125856" y="492760"/>
                </a:lnTo>
                <a:lnTo>
                  <a:pt x="0" y="508126"/>
                </a:lnTo>
                <a:lnTo>
                  <a:pt x="6992" y="519175"/>
                </a:lnTo>
                <a:lnTo>
                  <a:pt x="21074" y="541274"/>
                </a:lnTo>
                <a:lnTo>
                  <a:pt x="28066" y="552323"/>
                </a:lnTo>
                <a:lnTo>
                  <a:pt x="55571" y="553040"/>
                </a:lnTo>
                <a:lnTo>
                  <a:pt x="85715" y="553296"/>
                </a:lnTo>
                <a:lnTo>
                  <a:pt x="118390" y="553104"/>
                </a:lnTo>
                <a:lnTo>
                  <a:pt x="153486" y="552478"/>
                </a:lnTo>
                <a:lnTo>
                  <a:pt x="230506" y="549978"/>
                </a:lnTo>
                <a:lnTo>
                  <a:pt x="361471" y="543314"/>
                </a:lnTo>
                <a:lnTo>
                  <a:pt x="613631" y="525342"/>
                </a:lnTo>
                <a:lnTo>
                  <a:pt x="1014907" y="488627"/>
                </a:lnTo>
                <a:lnTo>
                  <a:pt x="1558574" y="428485"/>
                </a:lnTo>
                <a:lnTo>
                  <a:pt x="1956169" y="377497"/>
                </a:lnTo>
                <a:lnTo>
                  <a:pt x="2203727" y="341684"/>
                </a:lnTo>
                <a:lnTo>
                  <a:pt x="2331142" y="321256"/>
                </a:lnTo>
                <a:lnTo>
                  <a:pt x="2369439" y="314705"/>
                </a:lnTo>
                <a:lnTo>
                  <a:pt x="2362378" y="263014"/>
                </a:lnTo>
                <a:lnTo>
                  <a:pt x="2357062" y="224796"/>
                </a:lnTo>
                <a:lnTo>
                  <a:pt x="2353052" y="196683"/>
                </a:lnTo>
                <a:lnTo>
                  <a:pt x="2349915" y="175308"/>
                </a:lnTo>
                <a:lnTo>
                  <a:pt x="2344512" y="139305"/>
                </a:lnTo>
                <a:lnTo>
                  <a:pt x="2341375" y="117942"/>
                </a:lnTo>
                <a:lnTo>
                  <a:pt x="2337365" y="89848"/>
                </a:lnTo>
                <a:lnTo>
                  <a:pt x="2332049" y="51657"/>
                </a:lnTo>
                <a:lnTo>
                  <a:pt x="2324989" y="0"/>
                </a:lnTo>
                <a:close/>
              </a:path>
            </a:pathLst>
          </a:custGeom>
          <a:solidFill>
            <a:srgbClr val="FFFFFF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0" y="1856231"/>
            <a:ext cx="9144000" cy="5001895"/>
          </a:xfrm>
          <a:custGeom>
            <a:avLst/>
            <a:gdLst/>
            <a:ahLst/>
            <a:cxnLst/>
            <a:rect l="l" t="t" r="r" b="b"/>
            <a:pathLst>
              <a:path w="9144000" h="5001895">
                <a:moveTo>
                  <a:pt x="9144000" y="4500118"/>
                </a:moveTo>
                <a:lnTo>
                  <a:pt x="8659368" y="4500118"/>
                </a:lnTo>
                <a:lnTo>
                  <a:pt x="8659368" y="286766"/>
                </a:lnTo>
                <a:lnTo>
                  <a:pt x="8659368" y="0"/>
                </a:lnTo>
                <a:lnTo>
                  <a:pt x="8286877" y="56007"/>
                </a:lnTo>
                <a:lnTo>
                  <a:pt x="7917688" y="105537"/>
                </a:lnTo>
                <a:lnTo>
                  <a:pt x="7176008" y="187833"/>
                </a:lnTo>
                <a:lnTo>
                  <a:pt x="6806819" y="217551"/>
                </a:lnTo>
                <a:lnTo>
                  <a:pt x="6075045" y="260350"/>
                </a:lnTo>
                <a:lnTo>
                  <a:pt x="5363083" y="283464"/>
                </a:lnTo>
                <a:lnTo>
                  <a:pt x="5013706" y="286766"/>
                </a:lnTo>
                <a:lnTo>
                  <a:pt x="4337939" y="286766"/>
                </a:lnTo>
                <a:lnTo>
                  <a:pt x="4011676" y="280162"/>
                </a:lnTo>
                <a:lnTo>
                  <a:pt x="3695192" y="270256"/>
                </a:lnTo>
                <a:lnTo>
                  <a:pt x="3091942" y="243967"/>
                </a:lnTo>
                <a:lnTo>
                  <a:pt x="2534920" y="210947"/>
                </a:lnTo>
                <a:lnTo>
                  <a:pt x="2030603" y="171450"/>
                </a:lnTo>
                <a:lnTo>
                  <a:pt x="903262" y="56007"/>
                </a:lnTo>
                <a:lnTo>
                  <a:pt x="484632" y="0"/>
                </a:lnTo>
                <a:lnTo>
                  <a:pt x="484632" y="4500118"/>
                </a:lnTo>
                <a:lnTo>
                  <a:pt x="0" y="4500118"/>
                </a:lnTo>
                <a:lnTo>
                  <a:pt x="0" y="5001768"/>
                </a:lnTo>
                <a:lnTo>
                  <a:pt x="9144000" y="5001768"/>
                </a:lnTo>
                <a:lnTo>
                  <a:pt x="9144000" y="450011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1" name="object 11"/>
          <p:cNvGrpSpPr/>
          <p:nvPr/>
        </p:nvGrpSpPr>
        <p:grpSpPr>
          <a:xfrm>
            <a:off x="0" y="0"/>
            <a:ext cx="9144000" cy="6356350"/>
            <a:chOff x="0" y="0"/>
            <a:chExt cx="9144000" cy="6356350"/>
          </a:xfrm>
        </p:grpSpPr>
        <p:sp>
          <p:nvSpPr>
            <p:cNvPr id="12" name="object 12"/>
            <p:cNvSpPr/>
            <p:nvPr/>
          </p:nvSpPr>
          <p:spPr>
            <a:xfrm>
              <a:off x="0" y="0"/>
              <a:ext cx="9144000" cy="6356350"/>
            </a:xfrm>
            <a:custGeom>
              <a:avLst/>
              <a:gdLst/>
              <a:ahLst/>
              <a:cxnLst/>
              <a:rect l="l" t="t" r="r" b="b"/>
              <a:pathLst>
                <a:path w="9144000" h="6356350">
                  <a:moveTo>
                    <a:pt x="9144000" y="0"/>
                  </a:moveTo>
                  <a:lnTo>
                    <a:pt x="0" y="0"/>
                  </a:lnTo>
                  <a:lnTo>
                    <a:pt x="0" y="514350"/>
                  </a:lnTo>
                  <a:lnTo>
                    <a:pt x="8642350" y="514350"/>
                  </a:lnTo>
                  <a:lnTo>
                    <a:pt x="8642350" y="6356350"/>
                  </a:lnTo>
                  <a:lnTo>
                    <a:pt x="9144000" y="6356350"/>
                  </a:lnTo>
                  <a:lnTo>
                    <a:pt x="9144000" y="5143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7705343" y="0"/>
              <a:ext cx="765048" cy="116433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7744968" y="0"/>
              <a:ext cx="685800" cy="1099185"/>
            </a:xfrm>
            <a:custGeom>
              <a:avLst/>
              <a:gdLst/>
              <a:ahLst/>
              <a:cxnLst/>
              <a:rect l="l" t="t" r="r" b="b"/>
              <a:pathLst>
                <a:path w="685800" h="1099185">
                  <a:moveTo>
                    <a:pt x="685800" y="0"/>
                  </a:moveTo>
                  <a:lnTo>
                    <a:pt x="0" y="0"/>
                  </a:lnTo>
                  <a:lnTo>
                    <a:pt x="0" y="1098803"/>
                  </a:lnTo>
                  <a:lnTo>
                    <a:pt x="685800" y="1098803"/>
                  </a:lnTo>
                  <a:lnTo>
                    <a:pt x="685800" y="0"/>
                  </a:lnTo>
                  <a:close/>
                </a:path>
              </a:pathLst>
            </a:custGeom>
            <a:solidFill>
              <a:srgbClr val="B311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5" name="object 15"/>
          <p:cNvGrpSpPr/>
          <p:nvPr/>
        </p:nvGrpSpPr>
        <p:grpSpPr>
          <a:xfrm>
            <a:off x="483108" y="2365248"/>
            <a:ext cx="8206740" cy="4224655"/>
            <a:chOff x="483108" y="2365248"/>
            <a:chExt cx="8206740" cy="4224655"/>
          </a:xfrm>
        </p:grpSpPr>
        <p:sp>
          <p:nvSpPr>
            <p:cNvPr id="16" name="object 16"/>
            <p:cNvSpPr/>
            <p:nvPr/>
          </p:nvSpPr>
          <p:spPr>
            <a:xfrm>
              <a:off x="579120" y="2365248"/>
              <a:ext cx="1537716" cy="93878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2868168" y="2365248"/>
              <a:ext cx="1507235" cy="93878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2110486" y="2796540"/>
              <a:ext cx="758825" cy="76200"/>
            </a:xfrm>
            <a:custGeom>
              <a:avLst/>
              <a:gdLst/>
              <a:ahLst/>
              <a:cxnLst/>
              <a:rect l="l" t="t" r="r" b="b"/>
              <a:pathLst>
                <a:path w="758825" h="76200">
                  <a:moveTo>
                    <a:pt x="682370" y="0"/>
                  </a:moveTo>
                  <a:lnTo>
                    <a:pt x="682370" y="76200"/>
                  </a:lnTo>
                  <a:lnTo>
                    <a:pt x="745870" y="44450"/>
                  </a:lnTo>
                  <a:lnTo>
                    <a:pt x="698626" y="44450"/>
                  </a:lnTo>
                  <a:lnTo>
                    <a:pt x="701420" y="41656"/>
                  </a:lnTo>
                  <a:lnTo>
                    <a:pt x="701420" y="34544"/>
                  </a:lnTo>
                  <a:lnTo>
                    <a:pt x="698626" y="31750"/>
                  </a:lnTo>
                  <a:lnTo>
                    <a:pt x="745870" y="31750"/>
                  </a:lnTo>
                  <a:lnTo>
                    <a:pt x="682370" y="0"/>
                  </a:lnTo>
                  <a:close/>
                </a:path>
                <a:path w="758825" h="76200">
                  <a:moveTo>
                    <a:pt x="682370" y="31750"/>
                  </a:moveTo>
                  <a:lnTo>
                    <a:pt x="2793" y="31750"/>
                  </a:lnTo>
                  <a:lnTo>
                    <a:pt x="0" y="34544"/>
                  </a:lnTo>
                  <a:lnTo>
                    <a:pt x="0" y="41656"/>
                  </a:lnTo>
                  <a:lnTo>
                    <a:pt x="2793" y="44450"/>
                  </a:lnTo>
                  <a:lnTo>
                    <a:pt x="682370" y="44450"/>
                  </a:lnTo>
                  <a:lnTo>
                    <a:pt x="682370" y="31750"/>
                  </a:lnTo>
                  <a:close/>
                </a:path>
                <a:path w="758825" h="76200">
                  <a:moveTo>
                    <a:pt x="745870" y="31750"/>
                  </a:moveTo>
                  <a:lnTo>
                    <a:pt x="698626" y="31750"/>
                  </a:lnTo>
                  <a:lnTo>
                    <a:pt x="701420" y="34544"/>
                  </a:lnTo>
                  <a:lnTo>
                    <a:pt x="701420" y="41656"/>
                  </a:lnTo>
                  <a:lnTo>
                    <a:pt x="698626" y="44450"/>
                  </a:lnTo>
                  <a:lnTo>
                    <a:pt x="745870" y="44450"/>
                  </a:lnTo>
                  <a:lnTo>
                    <a:pt x="758570" y="38100"/>
                  </a:lnTo>
                  <a:lnTo>
                    <a:pt x="745870" y="31750"/>
                  </a:lnTo>
                  <a:close/>
                </a:path>
              </a:pathLst>
            </a:custGeom>
            <a:solidFill>
              <a:srgbClr val="B311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5160263" y="2365248"/>
              <a:ext cx="1434084" cy="938784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4369054" y="2796540"/>
              <a:ext cx="790575" cy="76200"/>
            </a:xfrm>
            <a:custGeom>
              <a:avLst/>
              <a:gdLst/>
              <a:ahLst/>
              <a:cxnLst/>
              <a:rect l="l" t="t" r="r" b="b"/>
              <a:pathLst>
                <a:path w="790575" h="76200">
                  <a:moveTo>
                    <a:pt x="714248" y="0"/>
                  </a:moveTo>
                  <a:lnTo>
                    <a:pt x="714248" y="76200"/>
                  </a:lnTo>
                  <a:lnTo>
                    <a:pt x="777748" y="44450"/>
                  </a:lnTo>
                  <a:lnTo>
                    <a:pt x="730504" y="44450"/>
                  </a:lnTo>
                  <a:lnTo>
                    <a:pt x="733298" y="41656"/>
                  </a:lnTo>
                  <a:lnTo>
                    <a:pt x="733298" y="34544"/>
                  </a:lnTo>
                  <a:lnTo>
                    <a:pt x="730504" y="31750"/>
                  </a:lnTo>
                  <a:lnTo>
                    <a:pt x="777748" y="31750"/>
                  </a:lnTo>
                  <a:lnTo>
                    <a:pt x="714248" y="0"/>
                  </a:lnTo>
                  <a:close/>
                </a:path>
                <a:path w="790575" h="76200">
                  <a:moveTo>
                    <a:pt x="714248" y="31750"/>
                  </a:moveTo>
                  <a:lnTo>
                    <a:pt x="2794" y="31750"/>
                  </a:lnTo>
                  <a:lnTo>
                    <a:pt x="0" y="34544"/>
                  </a:lnTo>
                  <a:lnTo>
                    <a:pt x="0" y="41656"/>
                  </a:lnTo>
                  <a:lnTo>
                    <a:pt x="2794" y="44450"/>
                  </a:lnTo>
                  <a:lnTo>
                    <a:pt x="714248" y="44450"/>
                  </a:lnTo>
                  <a:lnTo>
                    <a:pt x="714248" y="31750"/>
                  </a:lnTo>
                  <a:close/>
                </a:path>
                <a:path w="790575" h="76200">
                  <a:moveTo>
                    <a:pt x="777748" y="31750"/>
                  </a:moveTo>
                  <a:lnTo>
                    <a:pt x="730504" y="31750"/>
                  </a:lnTo>
                  <a:lnTo>
                    <a:pt x="733298" y="34544"/>
                  </a:lnTo>
                  <a:lnTo>
                    <a:pt x="733298" y="41656"/>
                  </a:lnTo>
                  <a:lnTo>
                    <a:pt x="730504" y="44450"/>
                  </a:lnTo>
                  <a:lnTo>
                    <a:pt x="777748" y="44450"/>
                  </a:lnTo>
                  <a:lnTo>
                    <a:pt x="790448" y="38100"/>
                  </a:lnTo>
                  <a:lnTo>
                    <a:pt x="777748" y="31750"/>
                  </a:lnTo>
                  <a:close/>
                </a:path>
              </a:pathLst>
            </a:custGeom>
            <a:solidFill>
              <a:srgbClr val="B311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7377684" y="2365248"/>
              <a:ext cx="1312164" cy="938784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6587998" y="2796540"/>
              <a:ext cx="790575" cy="76200"/>
            </a:xfrm>
            <a:custGeom>
              <a:avLst/>
              <a:gdLst/>
              <a:ahLst/>
              <a:cxnLst/>
              <a:rect l="l" t="t" r="r" b="b"/>
              <a:pathLst>
                <a:path w="790575" h="76200">
                  <a:moveTo>
                    <a:pt x="714248" y="0"/>
                  </a:moveTo>
                  <a:lnTo>
                    <a:pt x="714248" y="76200"/>
                  </a:lnTo>
                  <a:lnTo>
                    <a:pt x="777748" y="44450"/>
                  </a:lnTo>
                  <a:lnTo>
                    <a:pt x="730503" y="44450"/>
                  </a:lnTo>
                  <a:lnTo>
                    <a:pt x="733298" y="41656"/>
                  </a:lnTo>
                  <a:lnTo>
                    <a:pt x="733298" y="34544"/>
                  </a:lnTo>
                  <a:lnTo>
                    <a:pt x="730503" y="31750"/>
                  </a:lnTo>
                  <a:lnTo>
                    <a:pt x="777748" y="31750"/>
                  </a:lnTo>
                  <a:lnTo>
                    <a:pt x="714248" y="0"/>
                  </a:lnTo>
                  <a:close/>
                </a:path>
                <a:path w="790575" h="76200">
                  <a:moveTo>
                    <a:pt x="714248" y="31750"/>
                  </a:moveTo>
                  <a:lnTo>
                    <a:pt x="2794" y="31750"/>
                  </a:lnTo>
                  <a:lnTo>
                    <a:pt x="0" y="34544"/>
                  </a:lnTo>
                  <a:lnTo>
                    <a:pt x="0" y="41656"/>
                  </a:lnTo>
                  <a:lnTo>
                    <a:pt x="2794" y="44450"/>
                  </a:lnTo>
                  <a:lnTo>
                    <a:pt x="714248" y="44450"/>
                  </a:lnTo>
                  <a:lnTo>
                    <a:pt x="714248" y="31750"/>
                  </a:lnTo>
                  <a:close/>
                </a:path>
                <a:path w="790575" h="76200">
                  <a:moveTo>
                    <a:pt x="777748" y="31750"/>
                  </a:moveTo>
                  <a:lnTo>
                    <a:pt x="730503" y="31750"/>
                  </a:lnTo>
                  <a:lnTo>
                    <a:pt x="733298" y="34544"/>
                  </a:lnTo>
                  <a:lnTo>
                    <a:pt x="733298" y="41656"/>
                  </a:lnTo>
                  <a:lnTo>
                    <a:pt x="730503" y="44450"/>
                  </a:lnTo>
                  <a:lnTo>
                    <a:pt x="777748" y="44450"/>
                  </a:lnTo>
                  <a:lnTo>
                    <a:pt x="790448" y="38100"/>
                  </a:lnTo>
                  <a:lnTo>
                    <a:pt x="777748" y="31750"/>
                  </a:lnTo>
                  <a:close/>
                </a:path>
              </a:pathLst>
            </a:custGeom>
            <a:solidFill>
              <a:srgbClr val="B311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483108" y="3907536"/>
              <a:ext cx="1633727" cy="1022603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2654808" y="3779520"/>
              <a:ext cx="2237232" cy="1275588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2654808" y="3779520"/>
              <a:ext cx="2237740" cy="1275715"/>
            </a:xfrm>
            <a:custGeom>
              <a:avLst/>
              <a:gdLst/>
              <a:ahLst/>
              <a:cxnLst/>
              <a:rect l="l" t="t" r="r" b="b"/>
              <a:pathLst>
                <a:path w="2237740" h="1275714">
                  <a:moveTo>
                    <a:pt x="0" y="637793"/>
                  </a:moveTo>
                  <a:lnTo>
                    <a:pt x="1118616" y="0"/>
                  </a:lnTo>
                  <a:lnTo>
                    <a:pt x="2237232" y="637793"/>
                  </a:lnTo>
                  <a:lnTo>
                    <a:pt x="1118616" y="1275587"/>
                  </a:lnTo>
                  <a:lnTo>
                    <a:pt x="0" y="637793"/>
                  </a:lnTo>
                  <a:close/>
                </a:path>
              </a:pathLst>
            </a:custGeom>
            <a:ln w="9144">
              <a:solidFill>
                <a:srgbClr val="9B6BF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261872" y="3297681"/>
              <a:ext cx="6778625" cy="1158875"/>
            </a:xfrm>
            <a:custGeom>
              <a:avLst/>
              <a:gdLst/>
              <a:ahLst/>
              <a:cxnLst/>
              <a:rect l="l" t="t" r="r" b="b"/>
              <a:pathLst>
                <a:path w="6778625" h="1158875">
                  <a:moveTo>
                    <a:pt x="1393825" y="1120394"/>
                  </a:moveTo>
                  <a:lnTo>
                    <a:pt x="1381264" y="1114171"/>
                  </a:lnTo>
                  <a:lnTo>
                    <a:pt x="1317498" y="1082548"/>
                  </a:lnTo>
                  <a:lnTo>
                    <a:pt x="1317599" y="1114221"/>
                  </a:lnTo>
                  <a:lnTo>
                    <a:pt x="854964" y="1115568"/>
                  </a:lnTo>
                  <a:lnTo>
                    <a:pt x="851408" y="1115568"/>
                  </a:lnTo>
                  <a:lnTo>
                    <a:pt x="848614" y="1118489"/>
                  </a:lnTo>
                  <a:lnTo>
                    <a:pt x="848614" y="1125474"/>
                  </a:lnTo>
                  <a:lnTo>
                    <a:pt x="851535" y="1128268"/>
                  </a:lnTo>
                  <a:lnTo>
                    <a:pt x="1317637" y="1126909"/>
                  </a:lnTo>
                  <a:lnTo>
                    <a:pt x="1317752" y="1158748"/>
                  </a:lnTo>
                  <a:lnTo>
                    <a:pt x="1393825" y="1120394"/>
                  </a:lnTo>
                  <a:close/>
                </a:path>
                <a:path w="6778625" h="1158875">
                  <a:moveTo>
                    <a:pt x="6778625" y="2794"/>
                  </a:moveTo>
                  <a:lnTo>
                    <a:pt x="6775831" y="0"/>
                  </a:lnTo>
                  <a:lnTo>
                    <a:pt x="6768846" y="0"/>
                  </a:lnTo>
                  <a:lnTo>
                    <a:pt x="6765925" y="2794"/>
                  </a:lnTo>
                  <a:lnTo>
                    <a:pt x="6765925" y="301879"/>
                  </a:lnTo>
                  <a:lnTo>
                    <a:pt x="34544" y="301879"/>
                  </a:lnTo>
                  <a:lnTo>
                    <a:pt x="31750" y="304812"/>
                  </a:lnTo>
                  <a:lnTo>
                    <a:pt x="31750" y="533908"/>
                  </a:lnTo>
                  <a:lnTo>
                    <a:pt x="0" y="533908"/>
                  </a:lnTo>
                  <a:lnTo>
                    <a:pt x="38100" y="610108"/>
                  </a:lnTo>
                  <a:lnTo>
                    <a:pt x="66675" y="552958"/>
                  </a:lnTo>
                  <a:lnTo>
                    <a:pt x="76200" y="533908"/>
                  </a:lnTo>
                  <a:lnTo>
                    <a:pt x="44450" y="533908"/>
                  </a:lnTo>
                  <a:lnTo>
                    <a:pt x="44450" y="314579"/>
                  </a:lnTo>
                  <a:lnTo>
                    <a:pt x="6775831" y="314579"/>
                  </a:lnTo>
                  <a:lnTo>
                    <a:pt x="6778625" y="311785"/>
                  </a:lnTo>
                  <a:lnTo>
                    <a:pt x="6778625" y="301879"/>
                  </a:lnTo>
                  <a:lnTo>
                    <a:pt x="6778625" y="2794"/>
                  </a:lnTo>
                  <a:close/>
                </a:path>
              </a:pathLst>
            </a:custGeom>
            <a:solidFill>
              <a:srgbClr val="B311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5430011" y="3960876"/>
              <a:ext cx="1421891" cy="915924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4885690" y="4381373"/>
              <a:ext cx="545465" cy="76200"/>
            </a:xfrm>
            <a:custGeom>
              <a:avLst/>
              <a:gdLst/>
              <a:ahLst/>
              <a:cxnLst/>
              <a:rect l="l" t="t" r="r" b="b"/>
              <a:pathLst>
                <a:path w="545464" h="76200">
                  <a:moveTo>
                    <a:pt x="468989" y="44402"/>
                  </a:moveTo>
                  <a:lnTo>
                    <a:pt x="468884" y="76200"/>
                  </a:lnTo>
                  <a:lnTo>
                    <a:pt x="532702" y="44450"/>
                  </a:lnTo>
                  <a:lnTo>
                    <a:pt x="485267" y="44450"/>
                  </a:lnTo>
                  <a:lnTo>
                    <a:pt x="468989" y="44402"/>
                  </a:lnTo>
                  <a:close/>
                </a:path>
                <a:path w="545464" h="76200">
                  <a:moveTo>
                    <a:pt x="469032" y="31712"/>
                  </a:moveTo>
                  <a:lnTo>
                    <a:pt x="468989" y="44402"/>
                  </a:lnTo>
                  <a:lnTo>
                    <a:pt x="485267" y="44450"/>
                  </a:lnTo>
                  <a:lnTo>
                    <a:pt x="488061" y="41656"/>
                  </a:lnTo>
                  <a:lnTo>
                    <a:pt x="488061" y="34543"/>
                  </a:lnTo>
                  <a:lnTo>
                    <a:pt x="485267" y="31750"/>
                  </a:lnTo>
                  <a:lnTo>
                    <a:pt x="469032" y="31712"/>
                  </a:lnTo>
                  <a:close/>
                </a:path>
                <a:path w="545464" h="76200">
                  <a:moveTo>
                    <a:pt x="469138" y="0"/>
                  </a:moveTo>
                  <a:lnTo>
                    <a:pt x="469032" y="31712"/>
                  </a:lnTo>
                  <a:lnTo>
                    <a:pt x="481711" y="31750"/>
                  </a:lnTo>
                  <a:lnTo>
                    <a:pt x="485267" y="31750"/>
                  </a:lnTo>
                  <a:lnTo>
                    <a:pt x="488061" y="34543"/>
                  </a:lnTo>
                  <a:lnTo>
                    <a:pt x="488061" y="41656"/>
                  </a:lnTo>
                  <a:lnTo>
                    <a:pt x="485267" y="44450"/>
                  </a:lnTo>
                  <a:lnTo>
                    <a:pt x="532702" y="44450"/>
                  </a:lnTo>
                  <a:lnTo>
                    <a:pt x="545211" y="38226"/>
                  </a:lnTo>
                  <a:lnTo>
                    <a:pt x="469138" y="0"/>
                  </a:lnTo>
                  <a:close/>
                </a:path>
                <a:path w="545464" h="76200">
                  <a:moveTo>
                    <a:pt x="6350" y="30352"/>
                  </a:moveTo>
                  <a:lnTo>
                    <a:pt x="2921" y="30352"/>
                  </a:lnTo>
                  <a:lnTo>
                    <a:pt x="0" y="33146"/>
                  </a:lnTo>
                  <a:lnTo>
                    <a:pt x="0" y="40131"/>
                  </a:lnTo>
                  <a:lnTo>
                    <a:pt x="2794" y="43052"/>
                  </a:lnTo>
                  <a:lnTo>
                    <a:pt x="468989" y="44402"/>
                  </a:lnTo>
                  <a:lnTo>
                    <a:pt x="469032" y="31712"/>
                  </a:lnTo>
                  <a:lnTo>
                    <a:pt x="6350" y="30352"/>
                  </a:lnTo>
                  <a:close/>
                </a:path>
              </a:pathLst>
            </a:custGeom>
            <a:solidFill>
              <a:srgbClr val="B311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7530084" y="3960876"/>
              <a:ext cx="1007364" cy="915924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6845554" y="4381500"/>
              <a:ext cx="684530" cy="76200"/>
            </a:xfrm>
            <a:custGeom>
              <a:avLst/>
              <a:gdLst/>
              <a:ahLst/>
              <a:cxnLst/>
              <a:rect l="l" t="t" r="r" b="b"/>
              <a:pathLst>
                <a:path w="684529" h="76200">
                  <a:moveTo>
                    <a:pt x="608329" y="0"/>
                  </a:moveTo>
                  <a:lnTo>
                    <a:pt x="608329" y="76200"/>
                  </a:lnTo>
                  <a:lnTo>
                    <a:pt x="671829" y="44450"/>
                  </a:lnTo>
                  <a:lnTo>
                    <a:pt x="624586" y="44450"/>
                  </a:lnTo>
                  <a:lnTo>
                    <a:pt x="627379" y="41656"/>
                  </a:lnTo>
                  <a:lnTo>
                    <a:pt x="627379" y="34543"/>
                  </a:lnTo>
                  <a:lnTo>
                    <a:pt x="624586" y="31750"/>
                  </a:lnTo>
                  <a:lnTo>
                    <a:pt x="671829" y="31750"/>
                  </a:lnTo>
                  <a:lnTo>
                    <a:pt x="608329" y="0"/>
                  </a:lnTo>
                  <a:close/>
                </a:path>
                <a:path w="684529" h="76200">
                  <a:moveTo>
                    <a:pt x="608329" y="31750"/>
                  </a:moveTo>
                  <a:lnTo>
                    <a:pt x="2794" y="31750"/>
                  </a:lnTo>
                  <a:lnTo>
                    <a:pt x="0" y="34543"/>
                  </a:lnTo>
                  <a:lnTo>
                    <a:pt x="0" y="41656"/>
                  </a:lnTo>
                  <a:lnTo>
                    <a:pt x="2794" y="44450"/>
                  </a:lnTo>
                  <a:lnTo>
                    <a:pt x="608329" y="44450"/>
                  </a:lnTo>
                  <a:lnTo>
                    <a:pt x="608329" y="31750"/>
                  </a:lnTo>
                  <a:close/>
                </a:path>
                <a:path w="684529" h="76200">
                  <a:moveTo>
                    <a:pt x="671829" y="31750"/>
                  </a:moveTo>
                  <a:lnTo>
                    <a:pt x="624586" y="31750"/>
                  </a:lnTo>
                  <a:lnTo>
                    <a:pt x="627379" y="34543"/>
                  </a:lnTo>
                  <a:lnTo>
                    <a:pt x="627379" y="41656"/>
                  </a:lnTo>
                  <a:lnTo>
                    <a:pt x="624586" y="44450"/>
                  </a:lnTo>
                  <a:lnTo>
                    <a:pt x="671829" y="44450"/>
                  </a:lnTo>
                  <a:lnTo>
                    <a:pt x="684529" y="38100"/>
                  </a:lnTo>
                  <a:lnTo>
                    <a:pt x="671829" y="31750"/>
                  </a:lnTo>
                  <a:close/>
                </a:path>
              </a:pathLst>
            </a:custGeom>
            <a:solidFill>
              <a:srgbClr val="B311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4535423" y="5635751"/>
              <a:ext cx="1304544" cy="954024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3767073" y="5048758"/>
              <a:ext cx="768350" cy="1102995"/>
            </a:xfrm>
            <a:custGeom>
              <a:avLst/>
              <a:gdLst/>
              <a:ahLst/>
              <a:cxnLst/>
              <a:rect l="l" t="t" r="r" b="b"/>
              <a:pathLst>
                <a:path w="768350" h="1102995">
                  <a:moveTo>
                    <a:pt x="692023" y="1026172"/>
                  </a:moveTo>
                  <a:lnTo>
                    <a:pt x="692023" y="1102372"/>
                  </a:lnTo>
                  <a:lnTo>
                    <a:pt x="755523" y="1070622"/>
                  </a:lnTo>
                  <a:lnTo>
                    <a:pt x="708278" y="1070622"/>
                  </a:lnTo>
                  <a:lnTo>
                    <a:pt x="711073" y="1067777"/>
                  </a:lnTo>
                  <a:lnTo>
                    <a:pt x="711073" y="1060767"/>
                  </a:lnTo>
                  <a:lnTo>
                    <a:pt x="708278" y="1057922"/>
                  </a:lnTo>
                  <a:lnTo>
                    <a:pt x="755523" y="1057922"/>
                  </a:lnTo>
                  <a:lnTo>
                    <a:pt x="692023" y="1026172"/>
                  </a:lnTo>
                  <a:close/>
                </a:path>
                <a:path w="768350" h="1102995">
                  <a:moveTo>
                    <a:pt x="9905" y="0"/>
                  </a:moveTo>
                  <a:lnTo>
                    <a:pt x="2793" y="0"/>
                  </a:lnTo>
                  <a:lnTo>
                    <a:pt x="0" y="2794"/>
                  </a:lnTo>
                  <a:lnTo>
                    <a:pt x="0" y="1067777"/>
                  </a:lnTo>
                  <a:lnTo>
                    <a:pt x="2793" y="1070622"/>
                  </a:lnTo>
                  <a:lnTo>
                    <a:pt x="692023" y="1070622"/>
                  </a:lnTo>
                  <a:lnTo>
                    <a:pt x="692023" y="1064272"/>
                  </a:lnTo>
                  <a:lnTo>
                    <a:pt x="12700" y="1064272"/>
                  </a:lnTo>
                  <a:lnTo>
                    <a:pt x="6350" y="1057922"/>
                  </a:lnTo>
                  <a:lnTo>
                    <a:pt x="12700" y="1057922"/>
                  </a:lnTo>
                  <a:lnTo>
                    <a:pt x="12700" y="2794"/>
                  </a:lnTo>
                  <a:lnTo>
                    <a:pt x="9905" y="0"/>
                  </a:lnTo>
                  <a:close/>
                </a:path>
                <a:path w="768350" h="1102995">
                  <a:moveTo>
                    <a:pt x="755523" y="1057922"/>
                  </a:moveTo>
                  <a:lnTo>
                    <a:pt x="708278" y="1057922"/>
                  </a:lnTo>
                  <a:lnTo>
                    <a:pt x="711073" y="1060767"/>
                  </a:lnTo>
                  <a:lnTo>
                    <a:pt x="711073" y="1067777"/>
                  </a:lnTo>
                  <a:lnTo>
                    <a:pt x="708278" y="1070622"/>
                  </a:lnTo>
                  <a:lnTo>
                    <a:pt x="755523" y="1070622"/>
                  </a:lnTo>
                  <a:lnTo>
                    <a:pt x="768223" y="1064272"/>
                  </a:lnTo>
                  <a:lnTo>
                    <a:pt x="755523" y="1057922"/>
                  </a:lnTo>
                  <a:close/>
                </a:path>
                <a:path w="768350" h="1102995">
                  <a:moveTo>
                    <a:pt x="12700" y="1057922"/>
                  </a:moveTo>
                  <a:lnTo>
                    <a:pt x="6350" y="1057922"/>
                  </a:lnTo>
                  <a:lnTo>
                    <a:pt x="12700" y="1064272"/>
                  </a:lnTo>
                  <a:lnTo>
                    <a:pt x="12700" y="1057922"/>
                  </a:lnTo>
                  <a:close/>
                </a:path>
                <a:path w="768350" h="1102995">
                  <a:moveTo>
                    <a:pt x="692023" y="1057922"/>
                  </a:moveTo>
                  <a:lnTo>
                    <a:pt x="12700" y="1057922"/>
                  </a:lnTo>
                  <a:lnTo>
                    <a:pt x="12700" y="1064272"/>
                  </a:lnTo>
                  <a:lnTo>
                    <a:pt x="692023" y="1064272"/>
                  </a:lnTo>
                  <a:lnTo>
                    <a:pt x="692023" y="1057922"/>
                  </a:lnTo>
                  <a:close/>
                </a:path>
              </a:pathLst>
            </a:custGeom>
            <a:solidFill>
              <a:srgbClr val="B311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6851904" y="5635751"/>
              <a:ext cx="1033272" cy="954024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5833617" y="6074663"/>
              <a:ext cx="1017269" cy="76200"/>
            </a:xfrm>
            <a:custGeom>
              <a:avLst/>
              <a:gdLst/>
              <a:ahLst/>
              <a:cxnLst/>
              <a:rect l="l" t="t" r="r" b="b"/>
              <a:pathLst>
                <a:path w="1017270" h="76200">
                  <a:moveTo>
                    <a:pt x="941070" y="0"/>
                  </a:moveTo>
                  <a:lnTo>
                    <a:pt x="941070" y="76200"/>
                  </a:lnTo>
                  <a:lnTo>
                    <a:pt x="1004570" y="44450"/>
                  </a:lnTo>
                  <a:lnTo>
                    <a:pt x="957199" y="44450"/>
                  </a:lnTo>
                  <a:lnTo>
                    <a:pt x="960120" y="41605"/>
                  </a:lnTo>
                  <a:lnTo>
                    <a:pt x="960120" y="34594"/>
                  </a:lnTo>
                  <a:lnTo>
                    <a:pt x="957199" y="31750"/>
                  </a:lnTo>
                  <a:lnTo>
                    <a:pt x="1004570" y="31750"/>
                  </a:lnTo>
                  <a:lnTo>
                    <a:pt x="941070" y="0"/>
                  </a:lnTo>
                  <a:close/>
                </a:path>
                <a:path w="1017270" h="76200">
                  <a:moveTo>
                    <a:pt x="941070" y="31750"/>
                  </a:moveTo>
                  <a:lnTo>
                    <a:pt x="2794" y="31750"/>
                  </a:lnTo>
                  <a:lnTo>
                    <a:pt x="0" y="34594"/>
                  </a:lnTo>
                  <a:lnTo>
                    <a:pt x="0" y="41605"/>
                  </a:lnTo>
                  <a:lnTo>
                    <a:pt x="2794" y="44450"/>
                  </a:lnTo>
                  <a:lnTo>
                    <a:pt x="941070" y="44450"/>
                  </a:lnTo>
                  <a:lnTo>
                    <a:pt x="941070" y="31750"/>
                  </a:lnTo>
                  <a:close/>
                </a:path>
                <a:path w="1017270" h="76200">
                  <a:moveTo>
                    <a:pt x="1004570" y="31750"/>
                  </a:moveTo>
                  <a:lnTo>
                    <a:pt x="957199" y="31750"/>
                  </a:lnTo>
                  <a:lnTo>
                    <a:pt x="960120" y="34594"/>
                  </a:lnTo>
                  <a:lnTo>
                    <a:pt x="960120" y="41605"/>
                  </a:lnTo>
                  <a:lnTo>
                    <a:pt x="957199" y="44450"/>
                  </a:lnTo>
                  <a:lnTo>
                    <a:pt x="1004570" y="44450"/>
                  </a:lnTo>
                  <a:lnTo>
                    <a:pt x="1017270" y="38100"/>
                  </a:lnTo>
                  <a:lnTo>
                    <a:pt x="1004570" y="31750"/>
                  </a:lnTo>
                  <a:close/>
                </a:path>
              </a:pathLst>
            </a:custGeom>
            <a:solidFill>
              <a:srgbClr val="B311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35" name="object 35"/>
          <p:cNvGraphicFramePr>
            <a:graphicFrameLocks noGrp="1"/>
          </p:cNvGraphicFramePr>
          <p:nvPr/>
        </p:nvGraphicFramePr>
        <p:xfrm>
          <a:off x="-4572" y="514350"/>
          <a:ext cx="8681712" cy="61909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3234"/>
                <a:gridCol w="95884"/>
                <a:gridCol w="1537334"/>
                <a:gridCol w="751205"/>
                <a:gridCol w="1506855"/>
                <a:gridCol w="159385"/>
                <a:gridCol w="624204"/>
                <a:gridCol w="269239"/>
                <a:gridCol w="409575"/>
                <a:gridCol w="753744"/>
                <a:gridCol w="257175"/>
                <a:gridCol w="525145"/>
                <a:gridCol w="151765"/>
                <a:gridCol w="354329"/>
                <a:gridCol w="651509"/>
                <a:gridCol w="113665"/>
                <a:gridCol w="37465"/>
              </a:tblGrid>
              <a:tr h="1850898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14">
                  <a:txBody>
                    <a:bodyPr/>
                    <a:lstStyle/>
                    <a:p>
                      <a:pPr marL="378460">
                        <a:lnSpc>
                          <a:spcPct val="100000"/>
                        </a:lnSpc>
                        <a:spcBef>
                          <a:spcPts val="2140"/>
                        </a:spcBef>
                        <a:tabLst>
                          <a:tab pos="7298690" algn="l"/>
                        </a:tabLst>
                      </a:pPr>
                      <a:r>
                        <a:rPr sz="3200" dirty="0">
                          <a:solidFill>
                            <a:srgbClr val="FFFFFF"/>
                          </a:solidFill>
                          <a:latin typeface="Gothic Uralic"/>
                          <a:cs typeface="Gothic Uralic"/>
                        </a:rPr>
                        <a:t>Procedure</a:t>
                      </a:r>
                      <a:r>
                        <a:rPr sz="3200" spc="-10" dirty="0">
                          <a:solidFill>
                            <a:srgbClr val="FFFFFF"/>
                          </a:solidFill>
                          <a:latin typeface="Gothic Uralic"/>
                          <a:cs typeface="Gothic Uralic"/>
                        </a:rPr>
                        <a:t> </a:t>
                      </a:r>
                      <a:r>
                        <a:rPr sz="3200" dirty="0">
                          <a:solidFill>
                            <a:srgbClr val="FFFFFF"/>
                          </a:solidFill>
                          <a:latin typeface="Gothic Uralic"/>
                          <a:cs typeface="Gothic Uralic"/>
                        </a:rPr>
                        <a:t>for</a:t>
                      </a:r>
                      <a:r>
                        <a:rPr sz="3200" spc="10" dirty="0">
                          <a:solidFill>
                            <a:srgbClr val="FFFFFF"/>
                          </a:solidFill>
                          <a:latin typeface="Gothic Uralic"/>
                          <a:cs typeface="Gothic Uralic"/>
                        </a:rPr>
                        <a:t> </a:t>
                      </a:r>
                      <a:r>
                        <a:rPr sz="3200" spc="-5" dirty="0">
                          <a:solidFill>
                            <a:srgbClr val="FFFFFF"/>
                          </a:solidFill>
                          <a:latin typeface="Gothic Uralic"/>
                          <a:cs typeface="Gothic Uralic"/>
                        </a:rPr>
                        <a:t>Hypothesis	</a:t>
                      </a:r>
                      <a:r>
                        <a:rPr sz="4200" spc="-15" baseline="39682" dirty="0">
                          <a:solidFill>
                            <a:srgbClr val="FFFFFF"/>
                          </a:solidFill>
                          <a:latin typeface="Gothic Uralic"/>
                          <a:cs typeface="Gothic Uralic"/>
                        </a:rPr>
                        <a:t>13</a:t>
                      </a:r>
                      <a:endParaRPr sz="4200" baseline="39682">
                        <a:latin typeface="Gothic Uralic"/>
                        <a:cs typeface="Gothic Uralic"/>
                      </a:endParaRPr>
                    </a:p>
                    <a:p>
                      <a:pPr marL="378460">
                        <a:lnSpc>
                          <a:spcPct val="100000"/>
                        </a:lnSpc>
                      </a:pPr>
                      <a:r>
                        <a:rPr sz="3200" dirty="0">
                          <a:solidFill>
                            <a:srgbClr val="FFFFFF"/>
                          </a:solidFill>
                          <a:latin typeface="Gothic Uralic"/>
                          <a:cs typeface="Gothic Uralic"/>
                        </a:rPr>
                        <a:t>Testing</a:t>
                      </a:r>
                      <a:endParaRPr sz="3200">
                        <a:latin typeface="Gothic Uralic"/>
                        <a:cs typeface="Gothic Uralic"/>
                      </a:endParaRPr>
                    </a:p>
                  </a:txBody>
                  <a:tcPr marL="0" marR="0" marT="27178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938784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9B6BF1"/>
                      </a:solidFill>
                      <a:prstDash val="solid"/>
                    </a:ln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100330" marR="92710" indent="-190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spc="-15" dirty="0">
                          <a:latin typeface="Gothic Uralic"/>
                          <a:cs typeface="Gothic Uralic"/>
                        </a:rPr>
                        <a:t>State </a:t>
                      </a:r>
                      <a:r>
                        <a:rPr sz="1200" spc="-10" dirty="0">
                          <a:latin typeface="Gothic Uralic"/>
                          <a:cs typeface="Gothic Uralic"/>
                        </a:rPr>
                        <a:t>the </a:t>
                      </a:r>
                      <a:r>
                        <a:rPr sz="1200" dirty="0">
                          <a:latin typeface="Gothic Uralic"/>
                          <a:cs typeface="Gothic Uralic"/>
                        </a:rPr>
                        <a:t>null  </a:t>
                      </a:r>
                      <a:r>
                        <a:rPr sz="1200" spc="-10" dirty="0">
                          <a:latin typeface="Gothic Uralic"/>
                          <a:cs typeface="Gothic Uralic"/>
                        </a:rPr>
                        <a:t>(Ho)and</a:t>
                      </a:r>
                      <a:r>
                        <a:rPr sz="1200" spc="-30" dirty="0">
                          <a:latin typeface="Gothic Uralic"/>
                          <a:cs typeface="Gothic Uralic"/>
                        </a:rPr>
                        <a:t> </a:t>
                      </a:r>
                      <a:r>
                        <a:rPr sz="1200" spc="-5" dirty="0">
                          <a:latin typeface="Gothic Uralic"/>
                          <a:cs typeface="Gothic Uralic"/>
                        </a:rPr>
                        <a:t>alternate  </a:t>
                      </a:r>
                      <a:r>
                        <a:rPr sz="1200" spc="-10" dirty="0">
                          <a:latin typeface="Gothic Uralic"/>
                          <a:cs typeface="Gothic Uralic"/>
                        </a:rPr>
                        <a:t>(Ha)</a:t>
                      </a:r>
                      <a:r>
                        <a:rPr sz="1200" spc="15" dirty="0">
                          <a:latin typeface="Gothic Uralic"/>
                          <a:cs typeface="Gothic Uralic"/>
                        </a:rPr>
                        <a:t> </a:t>
                      </a:r>
                      <a:r>
                        <a:rPr sz="1200" spc="-10" dirty="0">
                          <a:latin typeface="Gothic Uralic"/>
                          <a:cs typeface="Gothic Uralic"/>
                        </a:rPr>
                        <a:t>Hypothesis</a:t>
                      </a:r>
                      <a:endParaRPr sz="1200">
                        <a:latin typeface="Gothic Uralic"/>
                        <a:cs typeface="Gothic Uralic"/>
                      </a:endParaRPr>
                    </a:p>
                  </a:txBody>
                  <a:tcPr marL="0" marR="0" marT="1905" marB="0">
                    <a:lnL w="9525">
                      <a:solidFill>
                        <a:srgbClr val="9B6BF1"/>
                      </a:solidFill>
                      <a:prstDash val="solid"/>
                    </a:lnL>
                    <a:lnR w="9525">
                      <a:solidFill>
                        <a:srgbClr val="9B6BF1"/>
                      </a:solidFill>
                      <a:prstDash val="solid"/>
                    </a:lnR>
                    <a:lnB w="9525">
                      <a:solidFill>
                        <a:srgbClr val="9B6BF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B6BF1"/>
                      </a:solidFill>
                      <a:prstDash val="solid"/>
                    </a:lnL>
                    <a:lnR w="9525">
                      <a:solidFill>
                        <a:srgbClr val="9B6BF1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95250" marR="8636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spc="-15" dirty="0">
                          <a:latin typeface="Gothic Uralic"/>
                          <a:cs typeface="Gothic Uralic"/>
                        </a:rPr>
                        <a:t>State </a:t>
                      </a:r>
                      <a:r>
                        <a:rPr sz="1200" dirty="0">
                          <a:latin typeface="Gothic Uralic"/>
                          <a:cs typeface="Gothic Uralic"/>
                        </a:rPr>
                        <a:t>a  </a:t>
                      </a:r>
                      <a:r>
                        <a:rPr sz="1200" spc="-5" dirty="0">
                          <a:latin typeface="Gothic Uralic"/>
                          <a:cs typeface="Gothic Uralic"/>
                        </a:rPr>
                        <a:t>significance</a:t>
                      </a:r>
                      <a:r>
                        <a:rPr sz="1200" spc="-70" dirty="0">
                          <a:latin typeface="Gothic Uralic"/>
                          <a:cs typeface="Gothic Uralic"/>
                        </a:rPr>
                        <a:t> </a:t>
                      </a:r>
                      <a:r>
                        <a:rPr sz="1200" dirty="0">
                          <a:latin typeface="Gothic Uralic"/>
                          <a:cs typeface="Gothic Uralic"/>
                        </a:rPr>
                        <a:t>level;  </a:t>
                      </a:r>
                      <a:r>
                        <a:rPr sz="1200" spc="-5" dirty="0">
                          <a:latin typeface="Gothic Uralic"/>
                          <a:cs typeface="Gothic Uralic"/>
                        </a:rPr>
                        <a:t>1%, 5%, 10%</a:t>
                      </a:r>
                      <a:r>
                        <a:rPr sz="1200" spc="-20" dirty="0">
                          <a:latin typeface="Gothic Uralic"/>
                          <a:cs typeface="Gothic Uralic"/>
                        </a:rPr>
                        <a:t> </a:t>
                      </a:r>
                      <a:r>
                        <a:rPr sz="1200" spc="-10" dirty="0">
                          <a:latin typeface="Gothic Uralic"/>
                          <a:cs typeface="Gothic Uralic"/>
                        </a:rPr>
                        <a:t>etc.</a:t>
                      </a:r>
                      <a:endParaRPr sz="1200">
                        <a:latin typeface="Gothic Uralic"/>
                        <a:cs typeface="Gothic Uralic"/>
                      </a:endParaRPr>
                    </a:p>
                  </a:txBody>
                  <a:tcPr marL="0" marR="0" marT="1905" marB="0">
                    <a:lnL w="9525">
                      <a:solidFill>
                        <a:srgbClr val="9B6BF1"/>
                      </a:solidFill>
                      <a:prstDash val="solid"/>
                    </a:lnL>
                    <a:lnR w="9525">
                      <a:solidFill>
                        <a:srgbClr val="9B6BF1"/>
                      </a:solidFill>
                      <a:prstDash val="solid"/>
                    </a:lnR>
                    <a:lnT w="9525">
                      <a:solidFill>
                        <a:srgbClr val="9B6BF1"/>
                      </a:solidFill>
                      <a:prstDash val="solid"/>
                    </a:lnT>
                    <a:lnB w="9525">
                      <a:solidFill>
                        <a:srgbClr val="9B6BF1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B6BF1"/>
                      </a:solidFill>
                      <a:prstDash val="solid"/>
                    </a:lnL>
                    <a:lnR w="9525">
                      <a:solidFill>
                        <a:srgbClr val="9B6BF1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95250" marR="85090" indent="254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spc="-5" dirty="0">
                          <a:latin typeface="Gothic Uralic"/>
                          <a:cs typeface="Gothic Uralic"/>
                        </a:rPr>
                        <a:t>Decide </a:t>
                      </a:r>
                      <a:r>
                        <a:rPr sz="1200" dirty="0">
                          <a:latin typeface="Gothic Uralic"/>
                          <a:cs typeface="Gothic Uralic"/>
                        </a:rPr>
                        <a:t>a </a:t>
                      </a:r>
                      <a:r>
                        <a:rPr sz="1200" spc="-10" dirty="0">
                          <a:latin typeface="Gothic Uralic"/>
                          <a:cs typeface="Gothic Uralic"/>
                        </a:rPr>
                        <a:t>test  statistics; z-test, </a:t>
                      </a:r>
                      <a:r>
                        <a:rPr sz="1200" spc="-15" dirty="0">
                          <a:latin typeface="Gothic Uralic"/>
                          <a:cs typeface="Gothic Uralic"/>
                        </a:rPr>
                        <a:t>t-  test,</a:t>
                      </a:r>
                      <a:r>
                        <a:rPr sz="1200" spc="40" dirty="0">
                          <a:latin typeface="Gothic Uralic"/>
                          <a:cs typeface="Gothic Uralic"/>
                        </a:rPr>
                        <a:t> </a:t>
                      </a:r>
                      <a:r>
                        <a:rPr sz="1200" spc="-10" dirty="0">
                          <a:latin typeface="Gothic Uralic"/>
                          <a:cs typeface="Gothic Uralic"/>
                        </a:rPr>
                        <a:t>F-test.</a:t>
                      </a:r>
                      <a:endParaRPr sz="1200">
                        <a:latin typeface="Gothic Uralic"/>
                        <a:cs typeface="Gothic Uralic"/>
                      </a:endParaRPr>
                    </a:p>
                  </a:txBody>
                  <a:tcPr marL="0" marR="0" marT="1905" marB="0">
                    <a:lnL w="9525">
                      <a:solidFill>
                        <a:srgbClr val="9B6BF1"/>
                      </a:solidFill>
                      <a:prstDash val="solid"/>
                    </a:lnL>
                    <a:lnR w="9525">
                      <a:solidFill>
                        <a:srgbClr val="9B6BF1"/>
                      </a:solidFill>
                      <a:prstDash val="solid"/>
                    </a:lnR>
                    <a:lnT w="9525">
                      <a:solidFill>
                        <a:srgbClr val="9B6BF1"/>
                      </a:solidFill>
                      <a:prstDash val="solid"/>
                    </a:lnT>
                    <a:lnB w="9525">
                      <a:solidFill>
                        <a:srgbClr val="9B6BF1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B6BF1"/>
                      </a:solidFill>
                      <a:prstDash val="solid"/>
                    </a:lnL>
                    <a:lnR w="9525">
                      <a:solidFill>
                        <a:srgbClr val="9B6BF1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148590" marR="9906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spc="-5" dirty="0">
                          <a:latin typeface="Gothic Uralic"/>
                          <a:cs typeface="Gothic Uralic"/>
                        </a:rPr>
                        <a:t>Calculate</a:t>
                      </a:r>
                      <a:r>
                        <a:rPr sz="1200" spc="-60" dirty="0">
                          <a:latin typeface="Gothic Uralic"/>
                          <a:cs typeface="Gothic Uralic"/>
                        </a:rPr>
                        <a:t> </a:t>
                      </a:r>
                      <a:r>
                        <a:rPr sz="1200" spc="-10" dirty="0">
                          <a:latin typeface="Gothic Uralic"/>
                          <a:cs typeface="Gothic Uralic"/>
                        </a:rPr>
                        <a:t>the </a:t>
                      </a:r>
                      <a:r>
                        <a:rPr sz="1200" dirty="0">
                          <a:latin typeface="Gothic Uralic"/>
                          <a:cs typeface="Gothic Uralic"/>
                        </a:rPr>
                        <a:t> value </a:t>
                      </a:r>
                      <a:r>
                        <a:rPr sz="1200" spc="-10" dirty="0">
                          <a:latin typeface="Gothic Uralic"/>
                          <a:cs typeface="Gothic Uralic"/>
                        </a:rPr>
                        <a:t>of test  statistics</a:t>
                      </a:r>
                      <a:endParaRPr sz="1200">
                        <a:latin typeface="Gothic Uralic"/>
                        <a:cs typeface="Gothic Uralic"/>
                      </a:endParaRPr>
                    </a:p>
                  </a:txBody>
                  <a:tcPr marL="0" marR="0" marT="1905" marB="0">
                    <a:lnL w="9525">
                      <a:solidFill>
                        <a:srgbClr val="9B6BF1"/>
                      </a:solidFill>
                      <a:prstDash val="solid"/>
                    </a:lnL>
                    <a:lnR w="9525">
                      <a:solidFill>
                        <a:srgbClr val="9B6BF1"/>
                      </a:solidFill>
                      <a:prstDash val="solid"/>
                    </a:lnR>
                    <a:lnT w="9525">
                      <a:solidFill>
                        <a:srgbClr val="9B6BF1"/>
                      </a:solidFill>
                      <a:prstDash val="solid"/>
                    </a:lnT>
                    <a:lnB w="9525">
                      <a:solidFill>
                        <a:srgbClr val="9B6BF1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9B6BF1"/>
                      </a:solidFill>
                      <a:prstDash val="solid"/>
                    </a:lnL>
                  </a:tcPr>
                </a:tc>
              </a:tr>
              <a:tr h="603503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>
                      <a:solidFill>
                        <a:srgbClr val="9B6BF1"/>
                      </a:solidFill>
                      <a:prstDash val="solid"/>
                    </a:lnT>
                    <a:lnB w="9525">
                      <a:solidFill>
                        <a:srgbClr val="9B6BF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>
                      <a:solidFill>
                        <a:srgbClr val="9B6BF1"/>
                      </a:solidFill>
                      <a:prstDash val="solid"/>
                    </a:lnT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>
                      <a:solidFill>
                        <a:srgbClr val="9B6BF1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>
                      <a:solidFill>
                        <a:srgbClr val="9B6BF1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9B6BF1"/>
                      </a:solidFill>
                      <a:prstDash val="solid"/>
                    </a:lnL>
                  </a:tcPr>
                </a:tc>
              </a:tr>
              <a:tr h="0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9B6BF1"/>
                      </a:solidFill>
                      <a:prstDash val="solid"/>
                    </a:lnR>
                    <a:solidFill>
                      <a:srgbClr val="FFFFFF"/>
                    </a:solidFill>
                  </a:tcPr>
                </a:tc>
                <a:tc rowSpan="3" gridSpan="2">
                  <a:txBody>
                    <a:bodyPr/>
                    <a:lstStyle/>
                    <a:p>
                      <a:pPr marL="178435" marR="172720" algn="ctr">
                        <a:lnSpc>
                          <a:spcPct val="100000"/>
                        </a:lnSpc>
                        <a:spcBef>
                          <a:spcPts val="1130"/>
                        </a:spcBef>
                      </a:pPr>
                      <a:r>
                        <a:rPr sz="1200" spc="-5" dirty="0">
                          <a:latin typeface="Gothic Uralic"/>
                          <a:cs typeface="Gothic Uralic"/>
                        </a:rPr>
                        <a:t>Calculate </a:t>
                      </a:r>
                      <a:r>
                        <a:rPr sz="1200" spc="-10" dirty="0">
                          <a:latin typeface="Gothic Uralic"/>
                          <a:cs typeface="Gothic Uralic"/>
                        </a:rPr>
                        <a:t>the </a:t>
                      </a:r>
                      <a:r>
                        <a:rPr sz="1200" dirty="0">
                          <a:latin typeface="Gothic Uralic"/>
                          <a:cs typeface="Gothic Uralic"/>
                        </a:rPr>
                        <a:t>p-  value </a:t>
                      </a:r>
                      <a:r>
                        <a:rPr sz="1200" spc="-5" dirty="0">
                          <a:latin typeface="Gothic Uralic"/>
                          <a:cs typeface="Gothic Uralic"/>
                        </a:rPr>
                        <a:t>at given  significance</a:t>
                      </a:r>
                      <a:r>
                        <a:rPr sz="1200" spc="-65" dirty="0">
                          <a:latin typeface="Gothic Uralic"/>
                          <a:cs typeface="Gothic Uralic"/>
                        </a:rPr>
                        <a:t> </a:t>
                      </a:r>
                      <a:r>
                        <a:rPr sz="1200" dirty="0">
                          <a:latin typeface="Gothic Uralic"/>
                          <a:cs typeface="Gothic Uralic"/>
                        </a:rPr>
                        <a:t>level  </a:t>
                      </a:r>
                      <a:r>
                        <a:rPr sz="1200" spc="-5" dirty="0">
                          <a:latin typeface="Gothic Uralic"/>
                          <a:cs typeface="Gothic Uralic"/>
                        </a:rPr>
                        <a:t>from </a:t>
                      </a:r>
                      <a:r>
                        <a:rPr sz="1200" spc="-10" dirty="0">
                          <a:latin typeface="Gothic Uralic"/>
                          <a:cs typeface="Gothic Uralic"/>
                        </a:rPr>
                        <a:t>the</a:t>
                      </a:r>
                      <a:r>
                        <a:rPr sz="1200" spc="5" dirty="0">
                          <a:latin typeface="Gothic Uralic"/>
                          <a:cs typeface="Gothic Uralic"/>
                        </a:rPr>
                        <a:t> </a:t>
                      </a:r>
                      <a:r>
                        <a:rPr sz="1200" spc="-5" dirty="0">
                          <a:latin typeface="Gothic Uralic"/>
                          <a:cs typeface="Gothic Uralic"/>
                        </a:rPr>
                        <a:t>table</a:t>
                      </a:r>
                      <a:endParaRPr sz="1200">
                        <a:latin typeface="Gothic Uralic"/>
                        <a:cs typeface="Gothic Uralic"/>
                      </a:endParaRPr>
                    </a:p>
                  </a:txBody>
                  <a:tcPr marL="0" marR="0" marT="143510" marB="0">
                    <a:lnL w="9525">
                      <a:solidFill>
                        <a:srgbClr val="9B6BF1"/>
                      </a:solidFill>
                      <a:prstDash val="solid"/>
                    </a:lnL>
                    <a:lnR w="9525">
                      <a:solidFill>
                        <a:srgbClr val="9B6BF1"/>
                      </a:solidFill>
                      <a:prstDash val="solid"/>
                    </a:lnR>
                    <a:lnT w="9525">
                      <a:solidFill>
                        <a:srgbClr val="9B6BF1"/>
                      </a:solidFill>
                      <a:prstDash val="solid"/>
                    </a:lnT>
                    <a:lnB w="9525">
                      <a:solidFill>
                        <a:srgbClr val="9B6BF1"/>
                      </a:solidFill>
                      <a:prstDash val="soli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1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B6BF1"/>
                      </a:solidFill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915924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9525">
                      <a:solidFill>
                        <a:srgbClr val="9B6BF1"/>
                      </a:solidFill>
                      <a:prstDash val="solid"/>
                    </a:lnR>
                    <a:solidFill>
                      <a:srgbClr val="FFFFFF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43510" marB="0">
                    <a:lnL w="9525">
                      <a:solidFill>
                        <a:srgbClr val="9B6BF1"/>
                      </a:solidFill>
                      <a:prstDash val="solid"/>
                    </a:lnL>
                    <a:lnR w="9525">
                      <a:solidFill>
                        <a:srgbClr val="9B6BF1"/>
                      </a:solidFill>
                      <a:prstDash val="solid"/>
                    </a:lnR>
                    <a:lnT w="9525">
                      <a:solidFill>
                        <a:srgbClr val="9B6BF1"/>
                      </a:solidFill>
                      <a:prstDash val="solid"/>
                    </a:lnT>
                    <a:lnB w="9525">
                      <a:solidFill>
                        <a:srgbClr val="9B6BF1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5">
                  <a:txBody>
                    <a:bodyPr/>
                    <a:lstStyle/>
                    <a:p>
                      <a:pPr marL="1229360" marR="1221105" indent="1905" algn="ctr">
                        <a:lnSpc>
                          <a:spcPts val="1440"/>
                        </a:lnSpc>
                        <a:spcBef>
                          <a:spcPts val="25"/>
                        </a:spcBef>
                      </a:pPr>
                      <a:r>
                        <a:rPr sz="1200" spc="-5" dirty="0">
                          <a:latin typeface="Gothic Uralic"/>
                          <a:cs typeface="Gothic Uralic"/>
                        </a:rPr>
                        <a:t>Compare  </a:t>
                      </a:r>
                      <a:r>
                        <a:rPr sz="1200" spc="-10" dirty="0">
                          <a:latin typeface="Gothic Uralic"/>
                          <a:cs typeface="Gothic Uralic"/>
                        </a:rPr>
                        <a:t>the</a:t>
                      </a:r>
                      <a:r>
                        <a:rPr sz="1200" spc="-60" dirty="0">
                          <a:latin typeface="Gothic Uralic"/>
                          <a:cs typeface="Gothic Uralic"/>
                        </a:rPr>
                        <a:t> </a:t>
                      </a:r>
                      <a:r>
                        <a:rPr sz="1200" dirty="0">
                          <a:latin typeface="Gothic Uralic"/>
                          <a:cs typeface="Gothic Uralic"/>
                        </a:rPr>
                        <a:t>p-value  </a:t>
                      </a:r>
                      <a:r>
                        <a:rPr sz="1200" spc="-10" dirty="0">
                          <a:latin typeface="Gothic Uralic"/>
                          <a:cs typeface="Gothic Uralic"/>
                        </a:rPr>
                        <a:t>with  </a:t>
                      </a:r>
                      <a:r>
                        <a:rPr sz="1200" spc="-5" dirty="0">
                          <a:latin typeface="Gothic Uralic"/>
                          <a:cs typeface="Gothic Uralic"/>
                        </a:rPr>
                        <a:t>calculated</a:t>
                      </a:r>
                      <a:endParaRPr sz="1200">
                        <a:latin typeface="Gothic Uralic"/>
                        <a:cs typeface="Gothic Uralic"/>
                      </a:endParaRPr>
                    </a:p>
                    <a:p>
                      <a:pPr algn="ctr">
                        <a:lnSpc>
                          <a:spcPts val="1325"/>
                        </a:lnSpc>
                      </a:pPr>
                      <a:r>
                        <a:rPr sz="1200" dirty="0">
                          <a:latin typeface="Gothic Uralic"/>
                          <a:cs typeface="Gothic Uralic"/>
                        </a:rPr>
                        <a:t>value</a:t>
                      </a:r>
                      <a:endParaRPr sz="1200">
                        <a:latin typeface="Gothic Uralic"/>
                        <a:cs typeface="Gothic Uralic"/>
                      </a:endParaRPr>
                    </a:p>
                  </a:txBody>
                  <a:tcPr marL="0" marR="0" marT="3175" marB="0">
                    <a:lnL w="9525">
                      <a:solidFill>
                        <a:srgbClr val="9B6BF1"/>
                      </a:solidFill>
                      <a:prstDash val="solid"/>
                    </a:lnL>
                    <a:lnR w="9525">
                      <a:solidFill>
                        <a:srgbClr val="9B6BF1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90195" marR="283210" indent="1905" algn="ctr">
                        <a:lnSpc>
                          <a:spcPct val="100000"/>
                        </a:lnSpc>
                      </a:pPr>
                      <a:r>
                        <a:rPr sz="1200" dirty="0">
                          <a:latin typeface="Gothic Uralic"/>
                          <a:cs typeface="Gothic Uralic"/>
                        </a:rPr>
                        <a:t>P-value &gt;  </a:t>
                      </a:r>
                      <a:r>
                        <a:rPr sz="1200" spc="-5" dirty="0">
                          <a:latin typeface="Gothic Uralic"/>
                          <a:cs typeface="Gothic Uralic"/>
                        </a:rPr>
                        <a:t>Ca</a:t>
                      </a:r>
                      <a:r>
                        <a:rPr sz="1200" spc="20" dirty="0">
                          <a:latin typeface="Gothic Uralic"/>
                          <a:cs typeface="Gothic Uralic"/>
                        </a:rPr>
                        <a:t>l</a:t>
                      </a:r>
                      <a:r>
                        <a:rPr sz="1200" dirty="0">
                          <a:latin typeface="Gothic Uralic"/>
                          <a:cs typeface="Gothic Uralic"/>
                        </a:rPr>
                        <a:t>cu</a:t>
                      </a:r>
                      <a:r>
                        <a:rPr sz="1200" spc="10" dirty="0">
                          <a:latin typeface="Gothic Uralic"/>
                          <a:cs typeface="Gothic Uralic"/>
                        </a:rPr>
                        <a:t>l</a:t>
                      </a:r>
                      <a:r>
                        <a:rPr sz="1200" spc="-5" dirty="0">
                          <a:latin typeface="Gothic Uralic"/>
                          <a:cs typeface="Gothic Uralic"/>
                        </a:rPr>
                        <a:t>a</a:t>
                      </a:r>
                      <a:r>
                        <a:rPr sz="1200" spc="-25" dirty="0">
                          <a:latin typeface="Gothic Uralic"/>
                          <a:cs typeface="Gothic Uralic"/>
                        </a:rPr>
                        <a:t>t</a:t>
                      </a:r>
                      <a:r>
                        <a:rPr sz="1200" dirty="0">
                          <a:latin typeface="Gothic Uralic"/>
                          <a:cs typeface="Gothic Uralic"/>
                        </a:rPr>
                        <a:t>ed  value</a:t>
                      </a:r>
                      <a:endParaRPr sz="1200">
                        <a:latin typeface="Gothic Uralic"/>
                        <a:cs typeface="Gothic Uralic"/>
                      </a:endParaRPr>
                    </a:p>
                  </a:txBody>
                  <a:tcPr marL="0" marR="0" marT="6350" marB="0">
                    <a:lnL w="9525">
                      <a:solidFill>
                        <a:srgbClr val="9B6BF1"/>
                      </a:solidFill>
                      <a:prstDash val="solid"/>
                    </a:lnL>
                    <a:lnR w="9525">
                      <a:solidFill>
                        <a:srgbClr val="9B6BF1"/>
                      </a:solidFill>
                      <a:prstDash val="solid"/>
                    </a:lnR>
                    <a:lnT w="9525">
                      <a:solidFill>
                        <a:srgbClr val="9B6BF1"/>
                      </a:solidFill>
                      <a:prstDash val="solid"/>
                    </a:lnT>
                    <a:lnB w="9525">
                      <a:solidFill>
                        <a:srgbClr val="9B6BF1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B6BF1"/>
                      </a:solidFill>
                      <a:prstDash val="solid"/>
                    </a:lnL>
                    <a:lnR w="9525">
                      <a:solidFill>
                        <a:srgbClr val="9B6BF1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050">
                        <a:latin typeface="Times New Roman"/>
                        <a:cs typeface="Times New Roman"/>
                      </a:endParaRPr>
                    </a:p>
                    <a:p>
                      <a:pPr marL="100330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Gothic Uralic"/>
                          <a:cs typeface="Gothic Uralic"/>
                        </a:rPr>
                        <a:t>Accept</a:t>
                      </a:r>
                      <a:r>
                        <a:rPr sz="1200" spc="-35" dirty="0">
                          <a:latin typeface="Gothic Uralic"/>
                          <a:cs typeface="Gothic Uralic"/>
                        </a:rPr>
                        <a:t> </a:t>
                      </a:r>
                      <a:r>
                        <a:rPr sz="1200" spc="-5" dirty="0">
                          <a:latin typeface="Gothic Uralic"/>
                          <a:cs typeface="Gothic Uralic"/>
                        </a:rPr>
                        <a:t>Ho</a:t>
                      </a:r>
                      <a:endParaRPr sz="1200">
                        <a:latin typeface="Gothic Uralic"/>
                        <a:cs typeface="Gothic Uralic"/>
                      </a:endParaRPr>
                    </a:p>
                  </a:txBody>
                  <a:tcPr marL="0" marR="0" marT="0" marB="0">
                    <a:lnL w="9525">
                      <a:solidFill>
                        <a:srgbClr val="9B6BF1"/>
                      </a:solidFill>
                      <a:prstDash val="solid"/>
                    </a:lnL>
                    <a:lnR w="9525">
                      <a:solidFill>
                        <a:srgbClr val="9B6BF1"/>
                      </a:solidFill>
                      <a:prstDash val="solid"/>
                    </a:lnR>
                    <a:lnT w="9525">
                      <a:solidFill>
                        <a:srgbClr val="9B6BF1"/>
                      </a:solidFill>
                      <a:prstDash val="solid"/>
                    </a:lnT>
                    <a:lnB w="9525">
                      <a:solidFill>
                        <a:srgbClr val="9B6BF1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B6BF1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</a:tr>
              <a:tr h="5333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9525">
                      <a:solidFill>
                        <a:srgbClr val="9B6BF1"/>
                      </a:solidFill>
                      <a:prstDash val="solid"/>
                    </a:lnR>
                    <a:solidFill>
                      <a:srgbClr val="FFFFFF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43510" marB="0">
                    <a:lnL w="9525">
                      <a:solidFill>
                        <a:srgbClr val="9B6BF1"/>
                      </a:solidFill>
                      <a:prstDash val="solid"/>
                    </a:lnL>
                    <a:lnR w="9525">
                      <a:solidFill>
                        <a:srgbClr val="9B6BF1"/>
                      </a:solidFill>
                      <a:prstDash val="solid"/>
                    </a:lnR>
                    <a:lnT w="9525">
                      <a:solidFill>
                        <a:srgbClr val="9B6BF1"/>
                      </a:solidFill>
                      <a:prstDash val="solid"/>
                    </a:lnT>
                    <a:lnB w="9525">
                      <a:solidFill>
                        <a:srgbClr val="9B6BF1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1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B6BF1"/>
                      </a:solidFill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70561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>
                      <a:solidFill>
                        <a:srgbClr val="9B6BF1"/>
                      </a:solidFill>
                      <a:prstDash val="solid"/>
                    </a:lnT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>
                      <a:solidFill>
                        <a:srgbClr val="9B6BF1"/>
                      </a:solidFill>
                      <a:prstDash val="solid"/>
                    </a:lnT>
                  </a:tcPr>
                </a:tc>
                <a:tc gridSpan="1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</a:tr>
              <a:tr h="720598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9B6BF1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31140" marR="224790" indent="190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dirty="0">
                          <a:latin typeface="Gothic Uralic"/>
                          <a:cs typeface="Gothic Uralic"/>
                        </a:rPr>
                        <a:t>P-value &lt;  </a:t>
                      </a:r>
                      <a:r>
                        <a:rPr sz="1200" spc="-5" dirty="0">
                          <a:latin typeface="Gothic Uralic"/>
                          <a:cs typeface="Gothic Uralic"/>
                        </a:rPr>
                        <a:t>Ca</a:t>
                      </a:r>
                      <a:r>
                        <a:rPr sz="1200" spc="20" dirty="0">
                          <a:latin typeface="Gothic Uralic"/>
                          <a:cs typeface="Gothic Uralic"/>
                        </a:rPr>
                        <a:t>l</a:t>
                      </a:r>
                      <a:r>
                        <a:rPr sz="1200" dirty="0">
                          <a:latin typeface="Gothic Uralic"/>
                          <a:cs typeface="Gothic Uralic"/>
                        </a:rPr>
                        <a:t>cu</a:t>
                      </a:r>
                      <a:r>
                        <a:rPr sz="1200" spc="10" dirty="0">
                          <a:latin typeface="Gothic Uralic"/>
                          <a:cs typeface="Gothic Uralic"/>
                        </a:rPr>
                        <a:t>l</a:t>
                      </a:r>
                      <a:r>
                        <a:rPr sz="1200" spc="-5" dirty="0">
                          <a:latin typeface="Gothic Uralic"/>
                          <a:cs typeface="Gothic Uralic"/>
                        </a:rPr>
                        <a:t>a</a:t>
                      </a:r>
                      <a:r>
                        <a:rPr sz="1200" spc="-25" dirty="0">
                          <a:latin typeface="Gothic Uralic"/>
                          <a:cs typeface="Gothic Uralic"/>
                        </a:rPr>
                        <a:t>t</a:t>
                      </a:r>
                      <a:r>
                        <a:rPr sz="1200" dirty="0">
                          <a:latin typeface="Gothic Uralic"/>
                          <a:cs typeface="Gothic Uralic"/>
                        </a:rPr>
                        <a:t>ed  value</a:t>
                      </a:r>
                      <a:endParaRPr sz="1200">
                        <a:latin typeface="Gothic Uralic"/>
                        <a:cs typeface="Gothic Uralic"/>
                      </a:endParaRPr>
                    </a:p>
                  </a:txBody>
                  <a:tcPr marL="0" marR="0" marT="3175" marB="0">
                    <a:lnL w="9525">
                      <a:solidFill>
                        <a:srgbClr val="9B6BF1"/>
                      </a:solidFill>
                      <a:prstDash val="solid"/>
                    </a:lnL>
                    <a:lnR w="9525">
                      <a:solidFill>
                        <a:srgbClr val="9B6BF1"/>
                      </a:solidFill>
                      <a:prstDash val="solid"/>
                    </a:lnR>
                    <a:lnT w="9525">
                      <a:solidFill>
                        <a:srgbClr val="9B6BF1"/>
                      </a:solidFill>
                      <a:prstDash val="solid"/>
                    </a:lnT>
                    <a:lnB w="9525">
                      <a:solidFill>
                        <a:srgbClr val="9B6BF1"/>
                      </a:solidFill>
                      <a:prstDash val="soli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B6BF1"/>
                      </a:solidFill>
                      <a:prstDash val="solid"/>
                    </a:lnL>
                    <a:lnR w="9525">
                      <a:solidFill>
                        <a:srgbClr val="9B6BF1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58115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Gothic Uralic"/>
                          <a:cs typeface="Gothic Uralic"/>
                        </a:rPr>
                        <a:t>Reject</a:t>
                      </a:r>
                      <a:r>
                        <a:rPr sz="1200" spc="-25" dirty="0">
                          <a:latin typeface="Gothic Uralic"/>
                          <a:cs typeface="Gothic Uralic"/>
                        </a:rPr>
                        <a:t> </a:t>
                      </a:r>
                      <a:r>
                        <a:rPr sz="1200" spc="-5" dirty="0">
                          <a:latin typeface="Gothic Uralic"/>
                          <a:cs typeface="Gothic Uralic"/>
                        </a:rPr>
                        <a:t>Ho</a:t>
                      </a:r>
                      <a:endParaRPr sz="1200">
                        <a:latin typeface="Gothic Uralic"/>
                        <a:cs typeface="Gothic Uralic"/>
                      </a:endParaRPr>
                    </a:p>
                  </a:txBody>
                  <a:tcPr marL="0" marR="0" marT="0" marB="0">
                    <a:lnL w="9525">
                      <a:solidFill>
                        <a:srgbClr val="9B6BF1"/>
                      </a:solidFill>
                      <a:prstDash val="solid"/>
                    </a:lnL>
                    <a:lnR w="9525">
                      <a:solidFill>
                        <a:srgbClr val="9B6BF1"/>
                      </a:solidFill>
                      <a:prstDash val="solid"/>
                    </a:lnR>
                    <a:lnT w="9525">
                      <a:solidFill>
                        <a:srgbClr val="9B6BF1"/>
                      </a:solidFill>
                      <a:prstDash val="solid"/>
                    </a:lnT>
                    <a:lnB w="9525">
                      <a:solidFill>
                        <a:srgbClr val="9B6BF1"/>
                      </a:solidFill>
                      <a:prstDash val="soli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B6BF1"/>
                      </a:solidFill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</a:tr>
              <a:tr h="233426">
                <a:tc gridSpan="6">
                  <a:txBody>
                    <a:bodyPr/>
                    <a:lstStyle/>
                    <a:p>
                      <a:pPr marL="681990">
                        <a:lnSpc>
                          <a:spcPct val="100000"/>
                        </a:lnSpc>
                        <a:spcBef>
                          <a:spcPts val="434"/>
                        </a:spcBef>
                      </a:pPr>
                      <a:r>
                        <a:rPr sz="900" b="1" spc="-5" dirty="0">
                          <a:solidFill>
                            <a:srgbClr val="B31166"/>
                          </a:solidFill>
                          <a:latin typeface="Gothic Uralic"/>
                          <a:cs typeface="Gothic Uralic"/>
                          <a:hlinkClick r:id="rId19"/>
                        </a:rPr>
                        <a:t>www.shakehandwithlife.in</a:t>
                      </a:r>
                      <a:endParaRPr sz="900">
                        <a:latin typeface="Gothic Uralic"/>
                        <a:cs typeface="Gothic Uralic"/>
                      </a:endParaRPr>
                    </a:p>
                  </a:txBody>
                  <a:tcPr marL="0" marR="0" marT="55244" marB="0">
                    <a:lnR w="9525">
                      <a:solidFill>
                        <a:srgbClr val="9B6BF1"/>
                      </a:solidFill>
                      <a:prstDash val="solid"/>
                    </a:ln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" marB="0">
                    <a:lnL w="9525">
                      <a:solidFill>
                        <a:srgbClr val="9B6BF1"/>
                      </a:solidFill>
                      <a:prstDash val="solid"/>
                    </a:lnL>
                    <a:lnR w="9525">
                      <a:solidFill>
                        <a:srgbClr val="9B6BF1"/>
                      </a:solidFill>
                      <a:prstDash val="solid"/>
                    </a:lnR>
                    <a:lnT w="9525">
                      <a:solidFill>
                        <a:srgbClr val="9B6BF1"/>
                      </a:solidFill>
                      <a:prstDash val="solid"/>
                    </a:lnT>
                    <a:lnB w="9525">
                      <a:solidFill>
                        <a:srgbClr val="9B6BF1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B6BF1"/>
                      </a:solidFill>
                      <a:prstDash val="solid"/>
                    </a:lnL>
                    <a:lnR w="9525">
                      <a:solidFill>
                        <a:srgbClr val="9B6BF1"/>
                      </a:solidFill>
                      <a:prstDash val="solid"/>
                    </a:ln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9B6BF1"/>
                      </a:solidFill>
                      <a:prstDash val="solid"/>
                    </a:lnL>
                    <a:lnR w="9525">
                      <a:solidFill>
                        <a:srgbClr val="9B6BF1"/>
                      </a:solidFill>
                      <a:prstDash val="solid"/>
                    </a:lnR>
                    <a:lnT w="9525">
                      <a:solidFill>
                        <a:srgbClr val="9B6BF1"/>
                      </a:solidFill>
                      <a:prstDash val="solid"/>
                    </a:lnT>
                    <a:lnB w="9525">
                      <a:solidFill>
                        <a:srgbClr val="9B6BF1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9B6BF1"/>
                      </a:solidFill>
                      <a:prstDash val="solid"/>
                    </a:lnL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717220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56563" y="3014929"/>
            <a:ext cx="2114550" cy="1489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3200" spc="-5" dirty="0">
                <a:solidFill>
                  <a:srgbClr val="FFFFFF"/>
                </a:solidFill>
                <a:latin typeface="Gothic Uralic"/>
                <a:cs typeface="Gothic Uralic"/>
              </a:rPr>
              <a:t>Hy</a:t>
            </a:r>
            <a:r>
              <a:rPr sz="3200" spc="-15" dirty="0">
                <a:solidFill>
                  <a:srgbClr val="FFFFFF"/>
                </a:solidFill>
                <a:latin typeface="Gothic Uralic"/>
                <a:cs typeface="Gothic Uralic"/>
              </a:rPr>
              <a:t>p</a:t>
            </a:r>
            <a:r>
              <a:rPr sz="3200" dirty="0">
                <a:solidFill>
                  <a:srgbClr val="FFFFFF"/>
                </a:solidFill>
                <a:latin typeface="Gothic Uralic"/>
                <a:cs typeface="Gothic Uralic"/>
              </a:rPr>
              <a:t>othesis  Testing of  Means</a:t>
            </a:r>
            <a:endParaRPr sz="3200">
              <a:latin typeface="Gothic Uralic"/>
              <a:cs typeface="Gothic Ural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69747" y="6398098"/>
            <a:ext cx="1465580" cy="1657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900" b="1" spc="-5" dirty="0">
                <a:solidFill>
                  <a:srgbClr val="B31166"/>
                </a:solidFill>
                <a:latin typeface="Gothic Uralic"/>
                <a:cs typeface="Gothic Uralic"/>
                <a:hlinkClick r:id="rId2"/>
              </a:rPr>
              <a:t>www.shakehandwithlife.in</a:t>
            </a:r>
            <a:endParaRPr sz="900">
              <a:latin typeface="Gothic Uralic"/>
              <a:cs typeface="Gothic Ural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98745" y="3597655"/>
            <a:ext cx="208661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EE52A4"/>
                </a:solidFill>
                <a:latin typeface="Gothic Uralic"/>
                <a:cs typeface="Gothic Uralic"/>
              </a:rPr>
              <a:t>Z-TEST </a:t>
            </a:r>
            <a:r>
              <a:rPr sz="2000" spc="-5" dirty="0">
                <a:solidFill>
                  <a:srgbClr val="EE52A4"/>
                </a:solidFill>
                <a:latin typeface="Gothic Uralic"/>
                <a:cs typeface="Gothic Uralic"/>
              </a:rPr>
              <a:t>AND</a:t>
            </a:r>
            <a:r>
              <a:rPr sz="2000" spc="-85" dirty="0">
                <a:solidFill>
                  <a:srgbClr val="EE52A4"/>
                </a:solidFill>
                <a:latin typeface="Gothic Uralic"/>
                <a:cs typeface="Gothic Uralic"/>
              </a:rPr>
              <a:t> </a:t>
            </a:r>
            <a:r>
              <a:rPr sz="2000" spc="-5" dirty="0">
                <a:solidFill>
                  <a:srgbClr val="EE52A4"/>
                </a:solidFill>
                <a:latin typeface="Gothic Uralic"/>
                <a:cs typeface="Gothic Uralic"/>
              </a:rPr>
              <a:t>T-TEST</a:t>
            </a:r>
            <a:endParaRPr sz="2000">
              <a:latin typeface="Gothic Uralic"/>
              <a:cs typeface="Gothic Uralic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744968" y="402336"/>
            <a:ext cx="685800" cy="696595"/>
          </a:xfrm>
          <a:prstGeom prst="rect">
            <a:avLst/>
          </a:prstGeom>
        </p:spPr>
        <p:txBody>
          <a:bodyPr vert="horz" wrap="square" lIns="0" tIns="180975" rIns="0" bIns="0" rtlCol="0">
            <a:spAutoFit/>
          </a:bodyPr>
          <a:lstStyle/>
          <a:p>
            <a:pPr marL="133350">
              <a:lnSpc>
                <a:spcPct val="100000"/>
              </a:lnSpc>
              <a:spcBef>
                <a:spcPts val="1425"/>
              </a:spcBef>
            </a:pPr>
            <a:r>
              <a:rPr sz="2800" spc="-10" dirty="0">
                <a:solidFill>
                  <a:srgbClr val="FFFFFF"/>
                </a:solidFill>
                <a:latin typeface="Gothic Uralic"/>
                <a:cs typeface="Gothic Uralic"/>
              </a:rPr>
              <a:t>14</a:t>
            </a:r>
            <a:endParaRPr sz="2800">
              <a:latin typeface="Gothic Uralic"/>
              <a:cs typeface="Gothic Uralic"/>
            </a:endParaRPr>
          </a:p>
        </p:txBody>
      </p:sp>
    </p:spTree>
    <p:extLst>
      <p:ext uri="{BB962C8B-B14F-4D97-AF65-F5344CB8AC3E}">
        <p14:creationId xmlns:p14="http://schemas.microsoft.com/office/powerpoint/2010/main" val="131936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Descriptive Analysis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dirty="0" smtClean="0"/>
              <a:t>Descriptive Analysis is concerned with finding out “What is”</a:t>
            </a:r>
          </a:p>
          <a:p>
            <a:r>
              <a:rPr lang="en-IN" dirty="0" smtClean="0"/>
              <a:t>Descriptive </a:t>
            </a:r>
            <a:r>
              <a:rPr lang="en-IN" dirty="0"/>
              <a:t>analysis deals with summary measures relating to the sample data. </a:t>
            </a:r>
            <a:endParaRPr lang="en-IN" dirty="0" smtClean="0"/>
          </a:p>
          <a:p>
            <a:r>
              <a:rPr lang="en-IN" dirty="0" smtClean="0"/>
              <a:t>The </a:t>
            </a:r>
            <a:r>
              <a:rPr lang="en-IN" dirty="0"/>
              <a:t>common ways of summarizing data are by calculating average, </a:t>
            </a:r>
            <a:r>
              <a:rPr lang="en-IN" dirty="0" smtClean="0"/>
              <a:t>mean, median,, mode, range</a:t>
            </a:r>
            <a:r>
              <a:rPr lang="en-IN" dirty="0"/>
              <a:t>, standard deviation, frequency and percentage distribution. </a:t>
            </a:r>
            <a:endParaRPr lang="en-IN" dirty="0" smtClean="0"/>
          </a:p>
          <a:p>
            <a:r>
              <a:rPr lang="en-IN" dirty="0" smtClean="0"/>
              <a:t>The </a:t>
            </a:r>
            <a:r>
              <a:rPr lang="en-IN" dirty="0"/>
              <a:t>first thing to do when data analysis is taken up is to describe the sample. </a:t>
            </a:r>
            <a:endParaRPr lang="en-IN" dirty="0" smtClean="0"/>
          </a:p>
        </p:txBody>
      </p:sp>
    </p:spTree>
    <p:extLst>
      <p:ext uri="{BB962C8B-B14F-4D97-AF65-F5344CB8AC3E}">
        <p14:creationId xmlns:p14="http://schemas.microsoft.com/office/powerpoint/2010/main" val="386441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14465" y="4249928"/>
            <a:ext cx="1114425" cy="29209"/>
          </a:xfrm>
          <a:custGeom>
            <a:avLst/>
            <a:gdLst/>
            <a:ahLst/>
            <a:cxnLst/>
            <a:rect l="l" t="t" r="r" b="b"/>
            <a:pathLst>
              <a:path w="1114425" h="29210">
                <a:moveTo>
                  <a:pt x="1114043" y="0"/>
                </a:moveTo>
                <a:lnTo>
                  <a:pt x="0" y="0"/>
                </a:lnTo>
                <a:lnTo>
                  <a:pt x="0" y="28956"/>
                </a:lnTo>
                <a:lnTo>
                  <a:pt x="1114043" y="28956"/>
                </a:lnTo>
                <a:lnTo>
                  <a:pt x="11140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45286" y="1016330"/>
            <a:ext cx="4573270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/>
              <a:t>Z-Test for testing</a:t>
            </a:r>
            <a:r>
              <a:rPr sz="3200" spc="-105" dirty="0"/>
              <a:t> </a:t>
            </a:r>
            <a:r>
              <a:rPr sz="3200" dirty="0"/>
              <a:t>means</a:t>
            </a:r>
            <a:endParaRPr sz="3200"/>
          </a:p>
        </p:txBody>
      </p:sp>
      <p:sp>
        <p:nvSpPr>
          <p:cNvPr id="4" name="object 4"/>
          <p:cNvSpPr txBox="1"/>
          <p:nvPr/>
        </p:nvSpPr>
        <p:spPr>
          <a:xfrm>
            <a:off x="945286" y="2694253"/>
            <a:ext cx="3244850" cy="2910840"/>
          </a:xfrm>
          <a:prstGeom prst="rect">
            <a:avLst/>
          </a:prstGeom>
        </p:spPr>
        <p:txBody>
          <a:bodyPr vert="horz" wrap="square" lIns="0" tIns="137160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1080"/>
              </a:spcBef>
            </a:pPr>
            <a:r>
              <a:rPr sz="2400" b="1" spc="-5" dirty="0">
                <a:solidFill>
                  <a:srgbClr val="EE52A4"/>
                </a:solidFill>
                <a:latin typeface="Gothic Uralic"/>
                <a:cs typeface="Gothic Uralic"/>
              </a:rPr>
              <a:t>Test</a:t>
            </a:r>
            <a:r>
              <a:rPr sz="2400" b="1" dirty="0">
                <a:solidFill>
                  <a:srgbClr val="EE52A4"/>
                </a:solidFill>
                <a:latin typeface="Gothic Uralic"/>
                <a:cs typeface="Gothic Uralic"/>
              </a:rPr>
              <a:t> Condition</a:t>
            </a:r>
            <a:endParaRPr sz="2400">
              <a:latin typeface="Gothic Uralic"/>
              <a:cs typeface="Gothic Uralic"/>
            </a:endParaRPr>
          </a:p>
          <a:p>
            <a:pPr marL="354965" marR="337185" indent="-342900">
              <a:lnSpc>
                <a:spcPct val="100000"/>
              </a:lnSpc>
              <a:spcBef>
                <a:spcPts val="735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Population normal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and 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infinite</a:t>
            </a:r>
            <a:endParaRPr sz="1800">
              <a:latin typeface="Gothic Uralic"/>
              <a:cs typeface="Gothic Uralic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Sample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size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large or</a:t>
            </a:r>
            <a:r>
              <a:rPr sz="1800" spc="-65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small,</a:t>
            </a:r>
            <a:endParaRPr sz="1800">
              <a:latin typeface="Gothic Uralic"/>
              <a:cs typeface="Gothic Uralic"/>
            </a:endParaRPr>
          </a:p>
          <a:p>
            <a:pPr marL="354965" marR="433070" indent="-342900">
              <a:lnSpc>
                <a:spcPct val="100000"/>
              </a:lnSpc>
              <a:spcBef>
                <a:spcPts val="1000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Population variance </a:t>
            </a:r>
            <a:r>
              <a:rPr sz="1800" spc="10" dirty="0">
                <a:solidFill>
                  <a:srgbClr val="404040"/>
                </a:solidFill>
                <a:latin typeface="Gothic Uralic"/>
                <a:cs typeface="Gothic Uralic"/>
              </a:rPr>
              <a:t>is 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known</a:t>
            </a:r>
            <a:endParaRPr sz="1800">
              <a:latin typeface="Gothic Uralic"/>
              <a:cs typeface="Gothic Uralic"/>
            </a:endParaRPr>
          </a:p>
          <a:p>
            <a:pPr marL="354965" marR="187325" indent="-342900">
              <a:lnSpc>
                <a:spcPct val="100000"/>
              </a:lnSpc>
              <a:spcBef>
                <a:spcPts val="1005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Ha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may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be one-sided or  </a:t>
            </a:r>
            <a:r>
              <a:rPr sz="1800" spc="-20" dirty="0">
                <a:solidFill>
                  <a:srgbClr val="404040"/>
                </a:solidFill>
                <a:latin typeface="Gothic Uralic"/>
                <a:cs typeface="Gothic Uralic"/>
              </a:rPr>
              <a:t>two</a:t>
            </a:r>
            <a:r>
              <a:rPr sz="1800" spc="40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sided</a:t>
            </a:r>
            <a:endParaRPr sz="1800">
              <a:latin typeface="Gothic Uralic"/>
              <a:cs typeface="Gothic Ural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20209" y="2816478"/>
            <a:ext cx="190436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EE52A4"/>
                </a:solidFill>
                <a:latin typeface="Gothic Uralic"/>
                <a:cs typeface="Gothic Uralic"/>
              </a:rPr>
              <a:t>Test</a:t>
            </a:r>
            <a:r>
              <a:rPr sz="2400" b="1" spc="-20" dirty="0">
                <a:solidFill>
                  <a:srgbClr val="EE52A4"/>
                </a:solidFill>
                <a:latin typeface="Gothic Uralic"/>
                <a:cs typeface="Gothic Uralic"/>
              </a:rPr>
              <a:t> </a:t>
            </a:r>
            <a:r>
              <a:rPr sz="2400" b="1" spc="-5" dirty="0">
                <a:solidFill>
                  <a:srgbClr val="EE52A4"/>
                </a:solidFill>
                <a:latin typeface="Gothic Uralic"/>
                <a:cs typeface="Gothic Uralic"/>
              </a:rPr>
              <a:t>Statistics</a:t>
            </a:r>
            <a:endParaRPr sz="2400">
              <a:latin typeface="Gothic Uralic"/>
              <a:cs typeface="Gothic Uralic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152644" y="3740022"/>
            <a:ext cx="1989455" cy="76009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862330">
              <a:lnSpc>
                <a:spcPts val="2280"/>
              </a:lnSpc>
              <a:spcBef>
                <a:spcPts val="125"/>
              </a:spcBef>
            </a:pPr>
            <a:r>
              <a:rPr sz="2600" spc="-1450" dirty="0">
                <a:latin typeface="Tinos"/>
                <a:cs typeface="Tinos"/>
              </a:rPr>
              <a:t>𝑋</a:t>
            </a:r>
            <a:r>
              <a:rPr sz="3900" spc="862" baseline="8547" dirty="0">
                <a:latin typeface="Tinos"/>
                <a:cs typeface="Tinos"/>
              </a:rPr>
              <a:t> </a:t>
            </a:r>
            <a:r>
              <a:rPr sz="2600" spc="110" dirty="0">
                <a:latin typeface="Tinos"/>
                <a:cs typeface="Tinos"/>
              </a:rPr>
              <a:t>−𝜇</a:t>
            </a:r>
            <a:r>
              <a:rPr sz="3225" spc="165" baseline="-14211" dirty="0">
                <a:latin typeface="Tinos"/>
                <a:cs typeface="Tinos"/>
              </a:rPr>
              <a:t>𝐻</a:t>
            </a:r>
            <a:r>
              <a:rPr sz="3225" spc="165" baseline="-27131" dirty="0">
                <a:latin typeface="Tinos"/>
                <a:cs typeface="Tinos"/>
              </a:rPr>
              <a:t>0</a:t>
            </a:r>
            <a:endParaRPr sz="3225" baseline="-27131">
              <a:latin typeface="Tinos"/>
              <a:cs typeface="Tinos"/>
            </a:endParaRPr>
          </a:p>
          <a:p>
            <a:pPr marL="38100">
              <a:lnSpc>
                <a:spcPts val="3479"/>
              </a:lnSpc>
            </a:pPr>
            <a:r>
              <a:rPr sz="3600" spc="-1060" dirty="0">
                <a:latin typeface="Tinos"/>
                <a:cs typeface="Tinos"/>
              </a:rPr>
              <a:t>𝑧</a:t>
            </a:r>
            <a:r>
              <a:rPr sz="3600" spc="145" dirty="0">
                <a:latin typeface="Tinos"/>
                <a:cs typeface="Tinos"/>
              </a:rPr>
              <a:t> </a:t>
            </a:r>
            <a:r>
              <a:rPr sz="3600" spc="655" dirty="0">
                <a:latin typeface="Tinos"/>
                <a:cs typeface="Tinos"/>
              </a:rPr>
              <a:t>=</a:t>
            </a:r>
            <a:endParaRPr sz="3600">
              <a:latin typeface="Tinos"/>
              <a:cs typeface="Tino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087109" y="4099686"/>
            <a:ext cx="624840" cy="426084"/>
          </a:xfrm>
          <a:prstGeom prst="rect">
            <a:avLst/>
          </a:prstGeom>
        </p:spPr>
        <p:txBody>
          <a:bodyPr vert="horz" wrap="square" lIns="0" tIns="7302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575"/>
              </a:spcBef>
            </a:pPr>
            <a:r>
              <a:rPr sz="2150" spc="-245" dirty="0">
                <a:latin typeface="Tinos"/>
                <a:cs typeface="Tinos"/>
              </a:rPr>
              <a:t>𝜎</a:t>
            </a:r>
            <a:r>
              <a:rPr sz="3225" spc="-367" baseline="-11627" dirty="0">
                <a:latin typeface="Tinos"/>
                <a:cs typeface="Tinos"/>
              </a:rPr>
              <a:t>𝑝</a:t>
            </a:r>
            <a:r>
              <a:rPr sz="3900" spc="1192" baseline="-38461" dirty="0">
                <a:latin typeface="Tinos"/>
                <a:cs typeface="Tinos"/>
              </a:rPr>
              <a:t> </a:t>
            </a:r>
            <a:endParaRPr sz="3900" baseline="-38461">
              <a:latin typeface="Tinos"/>
              <a:cs typeface="Tino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650101" y="4598923"/>
            <a:ext cx="368935" cy="264795"/>
          </a:xfrm>
          <a:custGeom>
            <a:avLst/>
            <a:gdLst/>
            <a:ahLst/>
            <a:cxnLst/>
            <a:rect l="l" t="t" r="r" b="b"/>
            <a:pathLst>
              <a:path w="368934" h="264795">
                <a:moveTo>
                  <a:pt x="368680" y="0"/>
                </a:moveTo>
                <a:lnTo>
                  <a:pt x="175132" y="0"/>
                </a:lnTo>
                <a:lnTo>
                  <a:pt x="175132" y="381"/>
                </a:lnTo>
                <a:lnTo>
                  <a:pt x="157352" y="381"/>
                </a:lnTo>
                <a:lnTo>
                  <a:pt x="91185" y="228981"/>
                </a:lnTo>
                <a:lnTo>
                  <a:pt x="43942" y="125094"/>
                </a:lnTo>
                <a:lnTo>
                  <a:pt x="0" y="145161"/>
                </a:lnTo>
                <a:lnTo>
                  <a:pt x="4191" y="155194"/>
                </a:lnTo>
                <a:lnTo>
                  <a:pt x="26797" y="145161"/>
                </a:lnTo>
                <a:lnTo>
                  <a:pt x="82296" y="264413"/>
                </a:lnTo>
                <a:lnTo>
                  <a:pt x="95250" y="264413"/>
                </a:lnTo>
                <a:lnTo>
                  <a:pt x="167258" y="18161"/>
                </a:lnTo>
                <a:lnTo>
                  <a:pt x="368680" y="18287"/>
                </a:lnTo>
                <a:lnTo>
                  <a:pt x="36868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6813550" y="4530978"/>
            <a:ext cx="219710" cy="3549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150" spc="-190" dirty="0">
                <a:latin typeface="Tinos"/>
                <a:cs typeface="Tinos"/>
              </a:rPr>
              <a:t>𝑛</a:t>
            </a:r>
            <a:endParaRPr sz="2150">
              <a:latin typeface="Tinos"/>
              <a:cs typeface="Tino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69747" y="6398098"/>
            <a:ext cx="1465580" cy="1657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900" b="1" spc="-5" dirty="0">
                <a:solidFill>
                  <a:srgbClr val="B31166"/>
                </a:solidFill>
                <a:latin typeface="Gothic Uralic"/>
                <a:cs typeface="Gothic Uralic"/>
                <a:hlinkClick r:id="rId2"/>
              </a:rPr>
              <a:t>www.shakehandwithlife.in</a:t>
            </a:r>
            <a:endParaRPr sz="900">
              <a:latin typeface="Gothic Uralic"/>
              <a:cs typeface="Gothic Uralic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865744" y="570992"/>
            <a:ext cx="4191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>
                <a:solidFill>
                  <a:srgbClr val="FFFFFF"/>
                </a:solidFill>
                <a:latin typeface="Gothic Uralic"/>
                <a:cs typeface="Gothic Uralic"/>
              </a:rPr>
              <a:t>15</a:t>
            </a:r>
            <a:endParaRPr sz="2800">
              <a:latin typeface="Gothic Uralic"/>
              <a:cs typeface="Gothic Uralic"/>
            </a:endParaRPr>
          </a:p>
        </p:txBody>
      </p:sp>
    </p:spTree>
    <p:extLst>
      <p:ext uri="{BB962C8B-B14F-4D97-AF65-F5344CB8AC3E}">
        <p14:creationId xmlns:p14="http://schemas.microsoft.com/office/powerpoint/2010/main" val="201169585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15484" y="4547489"/>
            <a:ext cx="3248025" cy="17145"/>
          </a:xfrm>
          <a:custGeom>
            <a:avLst/>
            <a:gdLst/>
            <a:ahLst/>
            <a:cxnLst/>
            <a:rect l="l" t="t" r="r" b="b"/>
            <a:pathLst>
              <a:path w="3248025" h="17145">
                <a:moveTo>
                  <a:pt x="3247643" y="0"/>
                </a:moveTo>
                <a:lnTo>
                  <a:pt x="0" y="0"/>
                </a:lnTo>
                <a:lnTo>
                  <a:pt x="0" y="16763"/>
                </a:lnTo>
                <a:lnTo>
                  <a:pt x="3247643" y="16763"/>
                </a:lnTo>
                <a:lnTo>
                  <a:pt x="32476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45286" y="1016330"/>
            <a:ext cx="4573270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/>
              <a:t>Z-Test for testing</a:t>
            </a:r>
            <a:r>
              <a:rPr sz="3200" spc="-105" dirty="0"/>
              <a:t> </a:t>
            </a:r>
            <a:r>
              <a:rPr sz="3200" dirty="0"/>
              <a:t>means</a:t>
            </a:r>
            <a:endParaRPr sz="3200"/>
          </a:p>
        </p:txBody>
      </p:sp>
      <p:sp>
        <p:nvSpPr>
          <p:cNvPr id="4" name="object 4"/>
          <p:cNvSpPr txBox="1"/>
          <p:nvPr/>
        </p:nvSpPr>
        <p:spPr>
          <a:xfrm>
            <a:off x="945286" y="2694253"/>
            <a:ext cx="3244850" cy="2910840"/>
          </a:xfrm>
          <a:prstGeom prst="rect">
            <a:avLst/>
          </a:prstGeom>
        </p:spPr>
        <p:txBody>
          <a:bodyPr vert="horz" wrap="square" lIns="0" tIns="137160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1080"/>
              </a:spcBef>
            </a:pPr>
            <a:r>
              <a:rPr sz="2400" b="1" spc="-5" dirty="0">
                <a:solidFill>
                  <a:srgbClr val="EE52A4"/>
                </a:solidFill>
                <a:latin typeface="Gothic Uralic"/>
                <a:cs typeface="Gothic Uralic"/>
              </a:rPr>
              <a:t>Test</a:t>
            </a:r>
            <a:r>
              <a:rPr sz="2400" b="1" dirty="0">
                <a:solidFill>
                  <a:srgbClr val="EE52A4"/>
                </a:solidFill>
                <a:latin typeface="Gothic Uralic"/>
                <a:cs typeface="Gothic Uralic"/>
              </a:rPr>
              <a:t> Condition</a:t>
            </a:r>
            <a:endParaRPr sz="2400">
              <a:latin typeface="Gothic Uralic"/>
              <a:cs typeface="Gothic Uralic"/>
            </a:endParaRPr>
          </a:p>
          <a:p>
            <a:pPr marL="354965" marR="337185" indent="-342900">
              <a:lnSpc>
                <a:spcPct val="100000"/>
              </a:lnSpc>
              <a:spcBef>
                <a:spcPts val="735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Population normal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and 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finite,</a:t>
            </a:r>
            <a:endParaRPr sz="1800">
              <a:latin typeface="Gothic Uralic"/>
              <a:cs typeface="Gothic Uralic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Sample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size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large or</a:t>
            </a:r>
            <a:r>
              <a:rPr sz="1800" spc="-65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small,</a:t>
            </a:r>
            <a:endParaRPr sz="1800">
              <a:latin typeface="Gothic Uralic"/>
              <a:cs typeface="Gothic Uralic"/>
            </a:endParaRPr>
          </a:p>
          <a:p>
            <a:pPr marL="354965" marR="433070" indent="-342900">
              <a:lnSpc>
                <a:spcPct val="100000"/>
              </a:lnSpc>
              <a:spcBef>
                <a:spcPts val="1000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Population variance </a:t>
            </a:r>
            <a:r>
              <a:rPr sz="1800" spc="10" dirty="0">
                <a:solidFill>
                  <a:srgbClr val="404040"/>
                </a:solidFill>
                <a:latin typeface="Gothic Uralic"/>
                <a:cs typeface="Gothic Uralic"/>
              </a:rPr>
              <a:t>is 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known</a:t>
            </a:r>
            <a:endParaRPr sz="1800">
              <a:latin typeface="Gothic Uralic"/>
              <a:cs typeface="Gothic Uralic"/>
            </a:endParaRPr>
          </a:p>
          <a:p>
            <a:pPr marL="354965" marR="187325" indent="-342900">
              <a:lnSpc>
                <a:spcPct val="100000"/>
              </a:lnSpc>
              <a:spcBef>
                <a:spcPts val="1005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Ha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may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be one-sided or  </a:t>
            </a:r>
            <a:r>
              <a:rPr sz="1800" spc="-20" dirty="0">
                <a:solidFill>
                  <a:srgbClr val="404040"/>
                </a:solidFill>
                <a:latin typeface="Gothic Uralic"/>
                <a:cs typeface="Gothic Uralic"/>
              </a:rPr>
              <a:t>two</a:t>
            </a:r>
            <a:r>
              <a:rPr sz="1800" spc="40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sided</a:t>
            </a:r>
            <a:endParaRPr sz="1800">
              <a:latin typeface="Gothic Uralic"/>
              <a:cs typeface="Gothic Ural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20209" y="2816478"/>
            <a:ext cx="190436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EE52A4"/>
                </a:solidFill>
                <a:latin typeface="Gothic Uralic"/>
                <a:cs typeface="Gothic Uralic"/>
              </a:rPr>
              <a:t>Test</a:t>
            </a:r>
            <a:r>
              <a:rPr sz="2400" b="1" spc="-20" dirty="0">
                <a:solidFill>
                  <a:srgbClr val="EE52A4"/>
                </a:solidFill>
                <a:latin typeface="Gothic Uralic"/>
                <a:cs typeface="Gothic Uralic"/>
              </a:rPr>
              <a:t> </a:t>
            </a:r>
            <a:r>
              <a:rPr sz="2400" b="1" spc="-5" dirty="0">
                <a:solidFill>
                  <a:srgbClr val="EE52A4"/>
                </a:solidFill>
                <a:latin typeface="Gothic Uralic"/>
                <a:cs typeface="Gothic Uralic"/>
              </a:rPr>
              <a:t>Statistics</a:t>
            </a:r>
            <a:endParaRPr sz="2400">
              <a:latin typeface="Gothic Uralic"/>
              <a:cs typeface="Gothic Uralic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176517" y="4157852"/>
            <a:ext cx="909319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000" spc="-1165" dirty="0">
                <a:latin typeface="Tinos"/>
                <a:cs typeface="Tinos"/>
              </a:rPr>
              <a:t>𝑋</a:t>
            </a:r>
            <a:r>
              <a:rPr sz="3000" spc="1237" baseline="9722" dirty="0">
                <a:latin typeface="Tinos"/>
                <a:cs typeface="Tinos"/>
              </a:rPr>
              <a:t> </a:t>
            </a:r>
            <a:r>
              <a:rPr sz="2000" spc="365" dirty="0">
                <a:latin typeface="Tinos"/>
                <a:cs typeface="Tinos"/>
              </a:rPr>
              <a:t>−</a:t>
            </a:r>
            <a:r>
              <a:rPr sz="2000" spc="-75" dirty="0">
                <a:latin typeface="Tinos"/>
                <a:cs typeface="Tinos"/>
              </a:rPr>
              <a:t> </a:t>
            </a:r>
            <a:r>
              <a:rPr sz="2000" spc="-155" dirty="0">
                <a:latin typeface="Tinos"/>
                <a:cs typeface="Tinos"/>
              </a:rPr>
              <a:t>𝜇</a:t>
            </a:r>
            <a:r>
              <a:rPr sz="2175" spc="-232" baseline="-15325" dirty="0">
                <a:latin typeface="Tinos"/>
                <a:cs typeface="Tinos"/>
              </a:rPr>
              <a:t>𝐻</a:t>
            </a:r>
            <a:r>
              <a:rPr sz="1800" spc="-232" baseline="-32407" dirty="0">
                <a:latin typeface="Tinos"/>
                <a:cs typeface="Tinos"/>
              </a:rPr>
              <a:t>0</a:t>
            </a:r>
            <a:endParaRPr sz="1800" baseline="-32407">
              <a:latin typeface="Tinos"/>
              <a:cs typeface="Tino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519548" y="4361763"/>
            <a:ext cx="784860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000" spc="-590" dirty="0">
                <a:latin typeface="Tinos"/>
                <a:cs typeface="Tinos"/>
              </a:rPr>
              <a:t>𝑧</a:t>
            </a:r>
            <a:r>
              <a:rPr sz="2000" spc="35" dirty="0">
                <a:latin typeface="Tinos"/>
                <a:cs typeface="Tinos"/>
              </a:rPr>
              <a:t> </a:t>
            </a:r>
            <a:r>
              <a:rPr sz="2000" spc="370" dirty="0">
                <a:latin typeface="Tinos"/>
                <a:cs typeface="Tinos"/>
              </a:rPr>
              <a:t>=</a:t>
            </a:r>
            <a:r>
              <a:rPr sz="2000" spc="30" dirty="0">
                <a:latin typeface="Tinos"/>
                <a:cs typeface="Tinos"/>
              </a:rPr>
              <a:t> </a:t>
            </a:r>
            <a:r>
              <a:rPr sz="3000" spc="-540" baseline="-19444" dirty="0">
                <a:latin typeface="Tinos"/>
                <a:cs typeface="Tinos"/>
              </a:rPr>
              <a:t>𝜎</a:t>
            </a:r>
            <a:r>
              <a:rPr sz="2175" spc="-540" baseline="-42145" dirty="0">
                <a:latin typeface="Tinos"/>
                <a:cs typeface="Tinos"/>
              </a:rPr>
              <a:t>𝑝</a:t>
            </a:r>
            <a:endParaRPr sz="2175" baseline="-42145">
              <a:latin typeface="Tinos"/>
              <a:cs typeface="Tino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380990" y="4835525"/>
            <a:ext cx="314325" cy="245745"/>
          </a:xfrm>
          <a:custGeom>
            <a:avLst/>
            <a:gdLst/>
            <a:ahLst/>
            <a:cxnLst/>
            <a:rect l="l" t="t" r="r" b="b"/>
            <a:pathLst>
              <a:path w="314325" h="245745">
                <a:moveTo>
                  <a:pt x="314198" y="0"/>
                </a:moveTo>
                <a:lnTo>
                  <a:pt x="163322" y="0"/>
                </a:lnTo>
                <a:lnTo>
                  <a:pt x="163322" y="381"/>
                </a:lnTo>
                <a:lnTo>
                  <a:pt x="146050" y="381"/>
                </a:lnTo>
                <a:lnTo>
                  <a:pt x="84709" y="212470"/>
                </a:lnTo>
                <a:lnTo>
                  <a:pt x="40767" y="116077"/>
                </a:lnTo>
                <a:lnTo>
                  <a:pt x="0" y="134619"/>
                </a:lnTo>
                <a:lnTo>
                  <a:pt x="3937" y="144018"/>
                </a:lnTo>
                <a:lnTo>
                  <a:pt x="24892" y="134619"/>
                </a:lnTo>
                <a:lnTo>
                  <a:pt x="76326" y="245237"/>
                </a:lnTo>
                <a:lnTo>
                  <a:pt x="88392" y="245237"/>
                </a:lnTo>
                <a:lnTo>
                  <a:pt x="155194" y="16891"/>
                </a:lnTo>
                <a:lnTo>
                  <a:pt x="314198" y="16763"/>
                </a:lnTo>
                <a:lnTo>
                  <a:pt x="3141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5219065" y="4616958"/>
            <a:ext cx="80708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325755" algn="l"/>
              </a:tabLst>
            </a:pPr>
            <a:r>
              <a:rPr sz="3000" spc="900" baseline="-4166" dirty="0">
                <a:latin typeface="Tinos"/>
                <a:cs typeface="Tinos"/>
              </a:rPr>
              <a:t> 	</a:t>
            </a:r>
            <a:r>
              <a:rPr sz="3000" spc="-615" baseline="-33333" dirty="0">
                <a:latin typeface="Tinos"/>
                <a:cs typeface="Tinos"/>
              </a:rPr>
              <a:t>𝑛</a:t>
            </a:r>
            <a:r>
              <a:rPr sz="3000" spc="-585" baseline="-33333" dirty="0">
                <a:latin typeface="Tinos"/>
                <a:cs typeface="Tinos"/>
              </a:rPr>
              <a:t> </a:t>
            </a:r>
            <a:r>
              <a:rPr sz="2000" spc="300" dirty="0">
                <a:latin typeface="Tinos"/>
                <a:cs typeface="Tinos"/>
              </a:rPr>
              <a:t>×</a:t>
            </a:r>
            <a:endParaRPr sz="2000">
              <a:latin typeface="Tinos"/>
              <a:cs typeface="Tinos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6070854" y="4601209"/>
            <a:ext cx="2162810" cy="417830"/>
          </a:xfrm>
          <a:custGeom>
            <a:avLst/>
            <a:gdLst/>
            <a:ahLst/>
            <a:cxnLst/>
            <a:rect l="l" t="t" r="r" b="b"/>
            <a:pathLst>
              <a:path w="2162809" h="417829">
                <a:moveTo>
                  <a:pt x="59182" y="0"/>
                </a:moveTo>
                <a:lnTo>
                  <a:pt x="0" y="0"/>
                </a:lnTo>
                <a:lnTo>
                  <a:pt x="0" y="11430"/>
                </a:lnTo>
                <a:lnTo>
                  <a:pt x="0" y="406400"/>
                </a:lnTo>
                <a:lnTo>
                  <a:pt x="0" y="417830"/>
                </a:lnTo>
                <a:lnTo>
                  <a:pt x="59182" y="417830"/>
                </a:lnTo>
                <a:lnTo>
                  <a:pt x="59182" y="406400"/>
                </a:lnTo>
                <a:lnTo>
                  <a:pt x="22987" y="406400"/>
                </a:lnTo>
                <a:lnTo>
                  <a:pt x="22987" y="11430"/>
                </a:lnTo>
                <a:lnTo>
                  <a:pt x="59182" y="11430"/>
                </a:lnTo>
                <a:lnTo>
                  <a:pt x="59182" y="0"/>
                </a:lnTo>
                <a:close/>
              </a:path>
              <a:path w="2162809" h="417829">
                <a:moveTo>
                  <a:pt x="354711" y="100965"/>
                </a:moveTo>
                <a:lnTo>
                  <a:pt x="351282" y="91313"/>
                </a:lnTo>
                <a:lnTo>
                  <a:pt x="334200" y="97485"/>
                </a:lnTo>
                <a:lnTo>
                  <a:pt x="319214" y="106451"/>
                </a:lnTo>
                <a:lnTo>
                  <a:pt x="287020" y="149364"/>
                </a:lnTo>
                <a:lnTo>
                  <a:pt x="277304" y="187655"/>
                </a:lnTo>
                <a:lnTo>
                  <a:pt x="276098" y="209296"/>
                </a:lnTo>
                <a:lnTo>
                  <a:pt x="277304" y="230949"/>
                </a:lnTo>
                <a:lnTo>
                  <a:pt x="287020" y="269240"/>
                </a:lnTo>
                <a:lnTo>
                  <a:pt x="319163" y="311975"/>
                </a:lnTo>
                <a:lnTo>
                  <a:pt x="351282" y="327025"/>
                </a:lnTo>
                <a:lnTo>
                  <a:pt x="354330" y="317500"/>
                </a:lnTo>
                <a:lnTo>
                  <a:pt x="340868" y="311581"/>
                </a:lnTo>
                <a:lnTo>
                  <a:pt x="329260" y="303314"/>
                </a:lnTo>
                <a:lnTo>
                  <a:pt x="305435" y="264718"/>
                </a:lnTo>
                <a:lnTo>
                  <a:pt x="297561" y="208026"/>
                </a:lnTo>
                <a:lnTo>
                  <a:pt x="298437" y="187934"/>
                </a:lnTo>
                <a:lnTo>
                  <a:pt x="311531" y="138303"/>
                </a:lnTo>
                <a:lnTo>
                  <a:pt x="341083" y="106870"/>
                </a:lnTo>
                <a:lnTo>
                  <a:pt x="354711" y="100965"/>
                </a:lnTo>
                <a:close/>
              </a:path>
              <a:path w="2162809" h="417829">
                <a:moveTo>
                  <a:pt x="1088390" y="209296"/>
                </a:moveTo>
                <a:lnTo>
                  <a:pt x="1083513" y="167678"/>
                </a:lnTo>
                <a:lnTo>
                  <a:pt x="1058062" y="118198"/>
                </a:lnTo>
                <a:lnTo>
                  <a:pt x="1013206" y="91313"/>
                </a:lnTo>
                <a:lnTo>
                  <a:pt x="1009777" y="100965"/>
                </a:lnTo>
                <a:lnTo>
                  <a:pt x="1023416" y="106870"/>
                </a:lnTo>
                <a:lnTo>
                  <a:pt x="1035177" y="115062"/>
                </a:lnTo>
                <a:lnTo>
                  <a:pt x="1059027" y="153047"/>
                </a:lnTo>
                <a:lnTo>
                  <a:pt x="1066800" y="208026"/>
                </a:lnTo>
                <a:lnTo>
                  <a:pt x="1065936" y="228815"/>
                </a:lnTo>
                <a:lnTo>
                  <a:pt x="1052830" y="279781"/>
                </a:lnTo>
                <a:lnTo>
                  <a:pt x="1023607" y="311581"/>
                </a:lnTo>
                <a:lnTo>
                  <a:pt x="1010158" y="317500"/>
                </a:lnTo>
                <a:lnTo>
                  <a:pt x="1013206" y="327025"/>
                </a:lnTo>
                <a:lnTo>
                  <a:pt x="1058189" y="300316"/>
                </a:lnTo>
                <a:lnTo>
                  <a:pt x="1083525" y="250926"/>
                </a:lnTo>
                <a:lnTo>
                  <a:pt x="1087170" y="230949"/>
                </a:lnTo>
                <a:lnTo>
                  <a:pt x="1088390" y="209296"/>
                </a:lnTo>
                <a:close/>
              </a:path>
              <a:path w="2162809" h="417829">
                <a:moveTo>
                  <a:pt x="1351407" y="100965"/>
                </a:moveTo>
                <a:lnTo>
                  <a:pt x="1347978" y="91313"/>
                </a:lnTo>
                <a:lnTo>
                  <a:pt x="1330896" y="97485"/>
                </a:lnTo>
                <a:lnTo>
                  <a:pt x="1315897" y="106451"/>
                </a:lnTo>
                <a:lnTo>
                  <a:pt x="1283716" y="149364"/>
                </a:lnTo>
                <a:lnTo>
                  <a:pt x="1274000" y="187655"/>
                </a:lnTo>
                <a:lnTo>
                  <a:pt x="1272794" y="209296"/>
                </a:lnTo>
                <a:lnTo>
                  <a:pt x="1274000" y="230949"/>
                </a:lnTo>
                <a:lnTo>
                  <a:pt x="1283716" y="269240"/>
                </a:lnTo>
                <a:lnTo>
                  <a:pt x="1315859" y="311975"/>
                </a:lnTo>
                <a:lnTo>
                  <a:pt x="1347978" y="327025"/>
                </a:lnTo>
                <a:lnTo>
                  <a:pt x="1351026" y="317500"/>
                </a:lnTo>
                <a:lnTo>
                  <a:pt x="1337564" y="311581"/>
                </a:lnTo>
                <a:lnTo>
                  <a:pt x="1325956" y="303314"/>
                </a:lnTo>
                <a:lnTo>
                  <a:pt x="1302131" y="264718"/>
                </a:lnTo>
                <a:lnTo>
                  <a:pt x="1294257" y="208026"/>
                </a:lnTo>
                <a:lnTo>
                  <a:pt x="1295133" y="187934"/>
                </a:lnTo>
                <a:lnTo>
                  <a:pt x="1308227" y="138303"/>
                </a:lnTo>
                <a:lnTo>
                  <a:pt x="1337779" y="106870"/>
                </a:lnTo>
                <a:lnTo>
                  <a:pt x="1351407" y="100965"/>
                </a:lnTo>
                <a:close/>
              </a:path>
              <a:path w="2162809" h="417829">
                <a:moveTo>
                  <a:pt x="2074418" y="209296"/>
                </a:moveTo>
                <a:lnTo>
                  <a:pt x="2069541" y="167678"/>
                </a:lnTo>
                <a:lnTo>
                  <a:pt x="2044090" y="118198"/>
                </a:lnTo>
                <a:lnTo>
                  <a:pt x="1999234" y="91313"/>
                </a:lnTo>
                <a:lnTo>
                  <a:pt x="1995805" y="100965"/>
                </a:lnTo>
                <a:lnTo>
                  <a:pt x="2009444" y="106870"/>
                </a:lnTo>
                <a:lnTo>
                  <a:pt x="2021205" y="115062"/>
                </a:lnTo>
                <a:lnTo>
                  <a:pt x="2045055" y="153047"/>
                </a:lnTo>
                <a:lnTo>
                  <a:pt x="2052828" y="208026"/>
                </a:lnTo>
                <a:lnTo>
                  <a:pt x="2051964" y="228815"/>
                </a:lnTo>
                <a:lnTo>
                  <a:pt x="2038858" y="279781"/>
                </a:lnTo>
                <a:lnTo>
                  <a:pt x="2009635" y="311581"/>
                </a:lnTo>
                <a:lnTo>
                  <a:pt x="1996186" y="317500"/>
                </a:lnTo>
                <a:lnTo>
                  <a:pt x="1999234" y="327025"/>
                </a:lnTo>
                <a:lnTo>
                  <a:pt x="2044217" y="300316"/>
                </a:lnTo>
                <a:lnTo>
                  <a:pt x="2069553" y="250926"/>
                </a:lnTo>
                <a:lnTo>
                  <a:pt x="2073198" y="230949"/>
                </a:lnTo>
                <a:lnTo>
                  <a:pt x="2074418" y="209296"/>
                </a:lnTo>
                <a:close/>
              </a:path>
              <a:path w="2162809" h="417829">
                <a:moveTo>
                  <a:pt x="2097786" y="34671"/>
                </a:moveTo>
                <a:lnTo>
                  <a:pt x="253746" y="34671"/>
                </a:lnTo>
                <a:lnTo>
                  <a:pt x="253746" y="34925"/>
                </a:lnTo>
                <a:lnTo>
                  <a:pt x="228346" y="34925"/>
                </a:lnTo>
                <a:lnTo>
                  <a:pt x="152908" y="317627"/>
                </a:lnTo>
                <a:lnTo>
                  <a:pt x="109855" y="221615"/>
                </a:lnTo>
                <a:lnTo>
                  <a:pt x="69088" y="240284"/>
                </a:lnTo>
                <a:lnTo>
                  <a:pt x="73025" y="249555"/>
                </a:lnTo>
                <a:lnTo>
                  <a:pt x="93980" y="240284"/>
                </a:lnTo>
                <a:lnTo>
                  <a:pt x="145415" y="350901"/>
                </a:lnTo>
                <a:lnTo>
                  <a:pt x="157480" y="350901"/>
                </a:lnTo>
                <a:lnTo>
                  <a:pt x="238252" y="51435"/>
                </a:lnTo>
                <a:lnTo>
                  <a:pt x="2097786" y="51435"/>
                </a:lnTo>
                <a:lnTo>
                  <a:pt x="2097786" y="34671"/>
                </a:lnTo>
                <a:close/>
              </a:path>
              <a:path w="2162809" h="417829">
                <a:moveTo>
                  <a:pt x="2162556" y="0"/>
                </a:moveTo>
                <a:lnTo>
                  <a:pt x="2103374" y="0"/>
                </a:lnTo>
                <a:lnTo>
                  <a:pt x="2103374" y="11430"/>
                </a:lnTo>
                <a:lnTo>
                  <a:pt x="2139569" y="11430"/>
                </a:lnTo>
                <a:lnTo>
                  <a:pt x="2139569" y="406400"/>
                </a:lnTo>
                <a:lnTo>
                  <a:pt x="2103374" y="406400"/>
                </a:lnTo>
                <a:lnTo>
                  <a:pt x="2103374" y="417830"/>
                </a:lnTo>
                <a:lnTo>
                  <a:pt x="2162556" y="417830"/>
                </a:lnTo>
                <a:lnTo>
                  <a:pt x="2162556" y="406400"/>
                </a:lnTo>
                <a:lnTo>
                  <a:pt x="2162556" y="11430"/>
                </a:lnTo>
                <a:lnTo>
                  <a:pt x="216255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6418326" y="4616958"/>
            <a:ext cx="165862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90" dirty="0">
                <a:latin typeface="Tinos"/>
                <a:cs typeface="Tinos"/>
              </a:rPr>
              <a:t>𝑁 </a:t>
            </a:r>
            <a:r>
              <a:rPr sz="2000" spc="365" dirty="0">
                <a:latin typeface="Tinos"/>
                <a:cs typeface="Tinos"/>
              </a:rPr>
              <a:t>− </a:t>
            </a:r>
            <a:r>
              <a:rPr sz="2000" spc="-409" dirty="0">
                <a:latin typeface="Tinos"/>
                <a:cs typeface="Tinos"/>
              </a:rPr>
              <a:t>𝑛</a:t>
            </a:r>
            <a:r>
              <a:rPr sz="3000" spc="-615" baseline="2777" dirty="0">
                <a:latin typeface="Tinos"/>
                <a:cs typeface="Tinos"/>
              </a:rPr>
              <a:t> </a:t>
            </a:r>
            <a:r>
              <a:rPr sz="2000" spc="-90" dirty="0">
                <a:latin typeface="Tinos"/>
                <a:cs typeface="Tinos"/>
              </a:rPr>
              <a:t>𝑁 </a:t>
            </a:r>
            <a:r>
              <a:rPr sz="2000" spc="365" dirty="0">
                <a:latin typeface="Tinos"/>
                <a:cs typeface="Tinos"/>
              </a:rPr>
              <a:t>−</a:t>
            </a:r>
            <a:r>
              <a:rPr sz="2000" spc="-310" dirty="0">
                <a:latin typeface="Tinos"/>
                <a:cs typeface="Tinos"/>
              </a:rPr>
              <a:t> </a:t>
            </a:r>
            <a:r>
              <a:rPr sz="2000" spc="105" dirty="0">
                <a:latin typeface="Tinos"/>
                <a:cs typeface="Tinos"/>
              </a:rPr>
              <a:t>1</a:t>
            </a:r>
            <a:endParaRPr sz="2000">
              <a:latin typeface="Tinos"/>
              <a:cs typeface="Tino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69747" y="6398098"/>
            <a:ext cx="1465580" cy="1657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900" b="1" spc="-5" dirty="0">
                <a:solidFill>
                  <a:srgbClr val="B31166"/>
                </a:solidFill>
                <a:latin typeface="Gothic Uralic"/>
                <a:cs typeface="Gothic Uralic"/>
                <a:hlinkClick r:id="rId2"/>
              </a:rPr>
              <a:t>www.shakehandwithlife.in</a:t>
            </a:r>
            <a:endParaRPr sz="900">
              <a:latin typeface="Gothic Uralic"/>
              <a:cs typeface="Gothic Uralic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865744" y="570992"/>
            <a:ext cx="4191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>
                <a:solidFill>
                  <a:srgbClr val="FFFFFF"/>
                </a:solidFill>
                <a:latin typeface="Gothic Uralic"/>
                <a:cs typeface="Gothic Uralic"/>
              </a:rPr>
              <a:t>16</a:t>
            </a:r>
            <a:endParaRPr sz="2800">
              <a:latin typeface="Gothic Uralic"/>
              <a:cs typeface="Gothic Uralic"/>
            </a:endParaRPr>
          </a:p>
        </p:txBody>
      </p:sp>
    </p:spTree>
    <p:extLst>
      <p:ext uri="{BB962C8B-B14F-4D97-AF65-F5344CB8AC3E}">
        <p14:creationId xmlns:p14="http://schemas.microsoft.com/office/powerpoint/2010/main" val="338846920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977254" y="3970401"/>
            <a:ext cx="1114425" cy="29209"/>
          </a:xfrm>
          <a:custGeom>
            <a:avLst/>
            <a:gdLst/>
            <a:ahLst/>
            <a:cxnLst/>
            <a:rect l="l" t="t" r="r" b="b"/>
            <a:pathLst>
              <a:path w="1114425" h="29210">
                <a:moveTo>
                  <a:pt x="1114044" y="0"/>
                </a:moveTo>
                <a:lnTo>
                  <a:pt x="0" y="0"/>
                </a:lnTo>
                <a:lnTo>
                  <a:pt x="0" y="28956"/>
                </a:lnTo>
                <a:lnTo>
                  <a:pt x="1114044" y="28956"/>
                </a:lnTo>
                <a:lnTo>
                  <a:pt x="111404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45286" y="1016330"/>
            <a:ext cx="4573270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/>
              <a:t>Z-Test for testing</a:t>
            </a:r>
            <a:r>
              <a:rPr sz="3200" spc="-105" dirty="0"/>
              <a:t> </a:t>
            </a:r>
            <a:r>
              <a:rPr sz="3200" dirty="0"/>
              <a:t>means</a:t>
            </a:r>
            <a:endParaRPr sz="3200"/>
          </a:p>
        </p:txBody>
      </p:sp>
      <p:sp>
        <p:nvSpPr>
          <p:cNvPr id="4" name="object 4"/>
          <p:cNvSpPr txBox="1"/>
          <p:nvPr/>
        </p:nvSpPr>
        <p:spPr>
          <a:xfrm>
            <a:off x="945286" y="2694253"/>
            <a:ext cx="3061970" cy="2910840"/>
          </a:xfrm>
          <a:prstGeom prst="rect">
            <a:avLst/>
          </a:prstGeom>
        </p:spPr>
        <p:txBody>
          <a:bodyPr vert="horz" wrap="square" lIns="0" tIns="137160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1080"/>
              </a:spcBef>
            </a:pPr>
            <a:r>
              <a:rPr sz="2400" b="1" spc="-5" dirty="0">
                <a:solidFill>
                  <a:srgbClr val="EE52A4"/>
                </a:solidFill>
                <a:latin typeface="Gothic Uralic"/>
                <a:cs typeface="Gothic Uralic"/>
              </a:rPr>
              <a:t>Test</a:t>
            </a:r>
            <a:r>
              <a:rPr sz="2400" b="1" dirty="0">
                <a:solidFill>
                  <a:srgbClr val="EE52A4"/>
                </a:solidFill>
                <a:latin typeface="Gothic Uralic"/>
                <a:cs typeface="Gothic Uralic"/>
              </a:rPr>
              <a:t> Condition</a:t>
            </a:r>
            <a:endParaRPr sz="2400">
              <a:latin typeface="Gothic Uralic"/>
              <a:cs typeface="Gothic Uralic"/>
            </a:endParaRPr>
          </a:p>
          <a:p>
            <a:pPr marL="354965" marR="13335" indent="-342900">
              <a:lnSpc>
                <a:spcPct val="100000"/>
              </a:lnSpc>
              <a:spcBef>
                <a:spcPts val="735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Population </a:t>
            </a:r>
            <a:r>
              <a:rPr sz="1800" spc="10" dirty="0">
                <a:solidFill>
                  <a:srgbClr val="404040"/>
                </a:solidFill>
                <a:latin typeface="Gothic Uralic"/>
                <a:cs typeface="Gothic Uralic"/>
              </a:rPr>
              <a:t>is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infinite</a:t>
            </a:r>
            <a:r>
              <a:rPr sz="1800" spc="-95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and 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may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not be</a:t>
            </a:r>
            <a:r>
              <a:rPr sz="1800" spc="-20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normal,</a:t>
            </a:r>
            <a:endParaRPr sz="1800">
              <a:latin typeface="Gothic Uralic"/>
              <a:cs typeface="Gothic Uralic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Sample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size </a:t>
            </a:r>
            <a:r>
              <a:rPr sz="1800" spc="10" dirty="0">
                <a:solidFill>
                  <a:srgbClr val="404040"/>
                </a:solidFill>
                <a:latin typeface="Gothic Uralic"/>
                <a:cs typeface="Gothic Uralic"/>
              </a:rPr>
              <a:t>is</a:t>
            </a:r>
            <a:r>
              <a:rPr sz="1800" spc="-85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large,</a:t>
            </a:r>
            <a:endParaRPr sz="1800">
              <a:latin typeface="Gothic Uralic"/>
              <a:cs typeface="Gothic Uralic"/>
            </a:endParaRPr>
          </a:p>
          <a:p>
            <a:pPr marL="354965" marR="250190" indent="-342900">
              <a:lnSpc>
                <a:spcPct val="100000"/>
              </a:lnSpc>
              <a:spcBef>
                <a:spcPts val="1000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Population variance </a:t>
            </a:r>
            <a:r>
              <a:rPr sz="1800" spc="10" dirty="0">
                <a:solidFill>
                  <a:srgbClr val="404040"/>
                </a:solidFill>
                <a:latin typeface="Gothic Uralic"/>
                <a:cs typeface="Gothic Uralic"/>
              </a:rPr>
              <a:t>is 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unknown</a:t>
            </a:r>
            <a:endParaRPr sz="1800">
              <a:latin typeface="Gothic Uralic"/>
              <a:cs typeface="Gothic Uralic"/>
            </a:endParaRPr>
          </a:p>
          <a:p>
            <a:pPr marL="354965" marR="5080" indent="-342900">
              <a:lnSpc>
                <a:spcPct val="100000"/>
              </a:lnSpc>
              <a:spcBef>
                <a:spcPts val="1005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Ha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may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be one-sided or  </a:t>
            </a:r>
            <a:r>
              <a:rPr sz="1800" spc="-20" dirty="0">
                <a:solidFill>
                  <a:srgbClr val="404040"/>
                </a:solidFill>
                <a:latin typeface="Gothic Uralic"/>
                <a:cs typeface="Gothic Uralic"/>
              </a:rPr>
              <a:t>two</a:t>
            </a:r>
            <a:r>
              <a:rPr sz="1800" spc="40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sided</a:t>
            </a:r>
            <a:endParaRPr sz="1800">
              <a:latin typeface="Gothic Uralic"/>
              <a:cs typeface="Gothic Ural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20209" y="2816478"/>
            <a:ext cx="190436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EE52A4"/>
                </a:solidFill>
                <a:latin typeface="Gothic Uralic"/>
                <a:cs typeface="Gothic Uralic"/>
              </a:rPr>
              <a:t>Test</a:t>
            </a:r>
            <a:r>
              <a:rPr sz="2400" b="1" spc="-20" dirty="0">
                <a:solidFill>
                  <a:srgbClr val="EE52A4"/>
                </a:solidFill>
                <a:latin typeface="Gothic Uralic"/>
                <a:cs typeface="Gothic Uralic"/>
              </a:rPr>
              <a:t> </a:t>
            </a:r>
            <a:r>
              <a:rPr sz="2400" b="1" spc="-5" dirty="0">
                <a:solidFill>
                  <a:srgbClr val="EE52A4"/>
                </a:solidFill>
                <a:latin typeface="Gothic Uralic"/>
                <a:cs typeface="Gothic Uralic"/>
              </a:rPr>
              <a:t>Statistics</a:t>
            </a:r>
            <a:endParaRPr sz="2400">
              <a:latin typeface="Gothic Uralic"/>
              <a:cs typeface="Gothic Uralic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115433" y="3459937"/>
            <a:ext cx="1989455" cy="76073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862330">
              <a:lnSpc>
                <a:spcPts val="2280"/>
              </a:lnSpc>
              <a:spcBef>
                <a:spcPts val="130"/>
              </a:spcBef>
            </a:pPr>
            <a:r>
              <a:rPr sz="2600" spc="-1450" dirty="0">
                <a:latin typeface="Tinos"/>
                <a:cs typeface="Tinos"/>
              </a:rPr>
              <a:t>𝑋</a:t>
            </a:r>
            <a:r>
              <a:rPr sz="3900" spc="862" baseline="8547" dirty="0">
                <a:latin typeface="Tinos"/>
                <a:cs typeface="Tinos"/>
              </a:rPr>
              <a:t> </a:t>
            </a:r>
            <a:r>
              <a:rPr sz="2600" spc="110" dirty="0">
                <a:latin typeface="Tinos"/>
                <a:cs typeface="Tinos"/>
              </a:rPr>
              <a:t>−𝜇</a:t>
            </a:r>
            <a:r>
              <a:rPr sz="3225" spc="165" baseline="-14211" dirty="0">
                <a:latin typeface="Tinos"/>
                <a:cs typeface="Tinos"/>
              </a:rPr>
              <a:t>𝐻</a:t>
            </a:r>
            <a:r>
              <a:rPr sz="3225" spc="165" baseline="-27131" dirty="0">
                <a:latin typeface="Tinos"/>
                <a:cs typeface="Tinos"/>
              </a:rPr>
              <a:t>0</a:t>
            </a:r>
            <a:endParaRPr sz="3225" baseline="-27131">
              <a:latin typeface="Tinos"/>
              <a:cs typeface="Tinos"/>
            </a:endParaRPr>
          </a:p>
          <a:p>
            <a:pPr marL="38100">
              <a:lnSpc>
                <a:spcPts val="3479"/>
              </a:lnSpc>
            </a:pPr>
            <a:r>
              <a:rPr sz="3600" spc="-1060" dirty="0">
                <a:latin typeface="Tinos"/>
                <a:cs typeface="Tinos"/>
              </a:rPr>
              <a:t>𝑧</a:t>
            </a:r>
            <a:r>
              <a:rPr sz="3600" spc="145" dirty="0">
                <a:latin typeface="Tinos"/>
                <a:cs typeface="Tinos"/>
              </a:rPr>
              <a:t> </a:t>
            </a:r>
            <a:r>
              <a:rPr sz="3600" spc="655" dirty="0">
                <a:latin typeface="Tinos"/>
                <a:cs typeface="Tinos"/>
              </a:rPr>
              <a:t>=</a:t>
            </a:r>
            <a:endParaRPr sz="3600">
              <a:latin typeface="Tinos"/>
              <a:cs typeface="Tino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074409" y="3833876"/>
            <a:ext cx="574675" cy="426084"/>
          </a:xfrm>
          <a:prstGeom prst="rect">
            <a:avLst/>
          </a:prstGeom>
        </p:spPr>
        <p:txBody>
          <a:bodyPr vert="horz" wrap="square" lIns="0" tIns="7302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575"/>
              </a:spcBef>
            </a:pPr>
            <a:r>
              <a:rPr sz="2150" spc="-440" dirty="0">
                <a:latin typeface="Tinos"/>
                <a:cs typeface="Tinos"/>
              </a:rPr>
              <a:t>𝜎</a:t>
            </a:r>
            <a:r>
              <a:rPr sz="3225" spc="-660" baseline="-11627" dirty="0">
                <a:latin typeface="Tinos"/>
                <a:cs typeface="Tinos"/>
              </a:rPr>
              <a:t>𝑠</a:t>
            </a:r>
            <a:r>
              <a:rPr sz="3900" spc="1192" baseline="-33119" dirty="0">
                <a:latin typeface="Tinos"/>
                <a:cs typeface="Tinos"/>
              </a:rPr>
              <a:t> </a:t>
            </a:r>
            <a:endParaRPr sz="3900" baseline="-33119">
              <a:latin typeface="Tinos"/>
              <a:cs typeface="Tino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586981" y="4278248"/>
            <a:ext cx="368935" cy="264795"/>
          </a:xfrm>
          <a:custGeom>
            <a:avLst/>
            <a:gdLst/>
            <a:ahLst/>
            <a:cxnLst/>
            <a:rect l="l" t="t" r="r" b="b"/>
            <a:pathLst>
              <a:path w="368934" h="264795">
                <a:moveTo>
                  <a:pt x="368681" y="0"/>
                </a:moveTo>
                <a:lnTo>
                  <a:pt x="175133" y="0"/>
                </a:lnTo>
                <a:lnTo>
                  <a:pt x="175133" y="381"/>
                </a:lnTo>
                <a:lnTo>
                  <a:pt x="157352" y="381"/>
                </a:lnTo>
                <a:lnTo>
                  <a:pt x="91186" y="228981"/>
                </a:lnTo>
                <a:lnTo>
                  <a:pt x="43942" y="125094"/>
                </a:lnTo>
                <a:lnTo>
                  <a:pt x="0" y="145161"/>
                </a:lnTo>
                <a:lnTo>
                  <a:pt x="4191" y="155194"/>
                </a:lnTo>
                <a:lnTo>
                  <a:pt x="26797" y="145161"/>
                </a:lnTo>
                <a:lnTo>
                  <a:pt x="82296" y="264287"/>
                </a:lnTo>
                <a:lnTo>
                  <a:pt x="95250" y="264287"/>
                </a:lnTo>
                <a:lnTo>
                  <a:pt x="167259" y="18161"/>
                </a:lnTo>
                <a:lnTo>
                  <a:pt x="368681" y="18287"/>
                </a:lnTo>
                <a:lnTo>
                  <a:pt x="36868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6750557" y="4210303"/>
            <a:ext cx="219710" cy="3549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150" spc="-190" dirty="0">
                <a:latin typeface="Tinos"/>
                <a:cs typeface="Tinos"/>
              </a:rPr>
              <a:t>𝑛</a:t>
            </a:r>
            <a:endParaRPr sz="2150">
              <a:latin typeface="Tinos"/>
              <a:cs typeface="Tino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69747" y="6398098"/>
            <a:ext cx="1465580" cy="1657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900" b="1" spc="-5" dirty="0">
                <a:solidFill>
                  <a:srgbClr val="B31166"/>
                </a:solidFill>
                <a:latin typeface="Gothic Uralic"/>
                <a:cs typeface="Gothic Uralic"/>
                <a:hlinkClick r:id="rId2"/>
              </a:rPr>
              <a:t>www.shakehandwithlife.in</a:t>
            </a:r>
            <a:endParaRPr sz="900">
              <a:latin typeface="Gothic Uralic"/>
              <a:cs typeface="Gothic Uralic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865744" y="570992"/>
            <a:ext cx="4191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>
                <a:solidFill>
                  <a:srgbClr val="FFFFFF"/>
                </a:solidFill>
                <a:latin typeface="Gothic Uralic"/>
                <a:cs typeface="Gothic Uralic"/>
              </a:rPr>
              <a:t>17</a:t>
            </a:r>
            <a:endParaRPr sz="2800">
              <a:latin typeface="Gothic Uralic"/>
              <a:cs typeface="Gothic Uralic"/>
            </a:endParaRPr>
          </a:p>
        </p:txBody>
      </p:sp>
    </p:spTree>
    <p:extLst>
      <p:ext uri="{BB962C8B-B14F-4D97-AF65-F5344CB8AC3E}">
        <p14:creationId xmlns:p14="http://schemas.microsoft.com/office/powerpoint/2010/main" val="376977731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51120" y="3922648"/>
            <a:ext cx="3221990" cy="17145"/>
          </a:xfrm>
          <a:custGeom>
            <a:avLst/>
            <a:gdLst/>
            <a:ahLst/>
            <a:cxnLst/>
            <a:rect l="l" t="t" r="r" b="b"/>
            <a:pathLst>
              <a:path w="3221990" h="17145">
                <a:moveTo>
                  <a:pt x="3221735" y="0"/>
                </a:moveTo>
                <a:lnTo>
                  <a:pt x="0" y="0"/>
                </a:lnTo>
                <a:lnTo>
                  <a:pt x="0" y="16763"/>
                </a:lnTo>
                <a:lnTo>
                  <a:pt x="3221735" y="16763"/>
                </a:lnTo>
                <a:lnTo>
                  <a:pt x="322173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45286" y="1016330"/>
            <a:ext cx="4573270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/>
              <a:t>Z-Test for testing</a:t>
            </a:r>
            <a:r>
              <a:rPr sz="3200" spc="-105" dirty="0"/>
              <a:t> </a:t>
            </a:r>
            <a:r>
              <a:rPr sz="3200" dirty="0"/>
              <a:t>means</a:t>
            </a:r>
            <a:endParaRPr sz="3200"/>
          </a:p>
        </p:txBody>
      </p:sp>
      <p:sp>
        <p:nvSpPr>
          <p:cNvPr id="4" name="object 4"/>
          <p:cNvSpPr txBox="1"/>
          <p:nvPr/>
        </p:nvSpPr>
        <p:spPr>
          <a:xfrm>
            <a:off x="945286" y="2694253"/>
            <a:ext cx="3425190" cy="2910840"/>
          </a:xfrm>
          <a:prstGeom prst="rect">
            <a:avLst/>
          </a:prstGeom>
        </p:spPr>
        <p:txBody>
          <a:bodyPr vert="horz" wrap="square" lIns="0" tIns="137160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1080"/>
              </a:spcBef>
            </a:pPr>
            <a:r>
              <a:rPr sz="2400" b="1" spc="-5" dirty="0">
                <a:solidFill>
                  <a:srgbClr val="EE52A4"/>
                </a:solidFill>
                <a:latin typeface="Gothic Uralic"/>
                <a:cs typeface="Gothic Uralic"/>
              </a:rPr>
              <a:t>Test</a:t>
            </a:r>
            <a:r>
              <a:rPr sz="2400" b="1" dirty="0">
                <a:solidFill>
                  <a:srgbClr val="EE52A4"/>
                </a:solidFill>
                <a:latin typeface="Gothic Uralic"/>
                <a:cs typeface="Gothic Uralic"/>
              </a:rPr>
              <a:t> Condition</a:t>
            </a:r>
            <a:endParaRPr sz="2400">
              <a:latin typeface="Gothic Uralic"/>
              <a:cs typeface="Gothic Uralic"/>
            </a:endParaRPr>
          </a:p>
          <a:p>
            <a:pPr marL="354965" marR="5080" indent="-342900">
              <a:lnSpc>
                <a:spcPct val="100000"/>
              </a:lnSpc>
              <a:spcBef>
                <a:spcPts val="735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Population </a:t>
            </a:r>
            <a:r>
              <a:rPr sz="1800" spc="10" dirty="0">
                <a:solidFill>
                  <a:srgbClr val="404040"/>
                </a:solidFill>
                <a:latin typeface="Gothic Uralic"/>
                <a:cs typeface="Gothic Uralic"/>
              </a:rPr>
              <a:t>is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finite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and</a:t>
            </a:r>
            <a:r>
              <a:rPr sz="1800" spc="-90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may 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not be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normal,</a:t>
            </a:r>
            <a:endParaRPr sz="1800">
              <a:latin typeface="Gothic Uralic"/>
              <a:cs typeface="Gothic Uralic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Sample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size </a:t>
            </a:r>
            <a:r>
              <a:rPr sz="1800" spc="10" dirty="0">
                <a:solidFill>
                  <a:srgbClr val="404040"/>
                </a:solidFill>
                <a:latin typeface="Gothic Uralic"/>
                <a:cs typeface="Gothic Uralic"/>
              </a:rPr>
              <a:t>is</a:t>
            </a:r>
            <a:r>
              <a:rPr sz="1800" spc="-55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large,</a:t>
            </a:r>
            <a:endParaRPr sz="1800">
              <a:latin typeface="Gothic Uralic"/>
              <a:cs typeface="Gothic Uralic"/>
            </a:endParaRPr>
          </a:p>
          <a:p>
            <a:pPr marL="354965" marR="613410" indent="-342900">
              <a:lnSpc>
                <a:spcPct val="100000"/>
              </a:lnSpc>
              <a:spcBef>
                <a:spcPts val="1000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Population variance </a:t>
            </a:r>
            <a:r>
              <a:rPr sz="1800" spc="10" dirty="0">
                <a:solidFill>
                  <a:srgbClr val="404040"/>
                </a:solidFill>
                <a:latin typeface="Gothic Uralic"/>
                <a:cs typeface="Gothic Uralic"/>
              </a:rPr>
              <a:t>is 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unknown</a:t>
            </a:r>
            <a:endParaRPr sz="1800">
              <a:latin typeface="Gothic Uralic"/>
              <a:cs typeface="Gothic Uralic"/>
            </a:endParaRPr>
          </a:p>
          <a:p>
            <a:pPr marL="354965" marR="367665" indent="-342900">
              <a:lnSpc>
                <a:spcPct val="100000"/>
              </a:lnSpc>
              <a:spcBef>
                <a:spcPts val="1005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Ha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may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be one-sided or  </a:t>
            </a:r>
            <a:r>
              <a:rPr sz="1800" spc="-20" dirty="0">
                <a:solidFill>
                  <a:srgbClr val="404040"/>
                </a:solidFill>
                <a:latin typeface="Gothic Uralic"/>
                <a:cs typeface="Gothic Uralic"/>
              </a:rPr>
              <a:t>two</a:t>
            </a:r>
            <a:r>
              <a:rPr sz="1800" spc="40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sided</a:t>
            </a:r>
            <a:endParaRPr sz="1800">
              <a:latin typeface="Gothic Uralic"/>
              <a:cs typeface="Gothic Ural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20209" y="2816478"/>
            <a:ext cx="190436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EE52A4"/>
                </a:solidFill>
                <a:latin typeface="Gothic Uralic"/>
                <a:cs typeface="Gothic Uralic"/>
              </a:rPr>
              <a:t>Test</a:t>
            </a:r>
            <a:r>
              <a:rPr sz="2400" b="1" spc="-20" dirty="0">
                <a:solidFill>
                  <a:srgbClr val="EE52A4"/>
                </a:solidFill>
                <a:latin typeface="Gothic Uralic"/>
                <a:cs typeface="Gothic Uralic"/>
              </a:rPr>
              <a:t> </a:t>
            </a:r>
            <a:r>
              <a:rPr sz="2400" b="1" spc="-5" dirty="0">
                <a:solidFill>
                  <a:srgbClr val="EE52A4"/>
                </a:solidFill>
                <a:latin typeface="Gothic Uralic"/>
                <a:cs typeface="Gothic Uralic"/>
              </a:rPr>
              <a:t>Statistics</a:t>
            </a:r>
            <a:endParaRPr sz="2400">
              <a:latin typeface="Gothic Uralic"/>
              <a:cs typeface="Gothic Uralic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299961" y="3533013"/>
            <a:ext cx="909319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000" spc="-1165" dirty="0">
                <a:latin typeface="Tinos"/>
                <a:cs typeface="Tinos"/>
              </a:rPr>
              <a:t>𝑋</a:t>
            </a:r>
            <a:r>
              <a:rPr sz="3000" spc="1237" baseline="9722" dirty="0">
                <a:latin typeface="Tinos"/>
                <a:cs typeface="Tinos"/>
              </a:rPr>
              <a:t> </a:t>
            </a:r>
            <a:r>
              <a:rPr sz="2000" spc="365" dirty="0">
                <a:latin typeface="Tinos"/>
                <a:cs typeface="Tinos"/>
              </a:rPr>
              <a:t>−</a:t>
            </a:r>
            <a:r>
              <a:rPr sz="2000" spc="-75" dirty="0">
                <a:latin typeface="Tinos"/>
                <a:cs typeface="Tinos"/>
              </a:rPr>
              <a:t> </a:t>
            </a:r>
            <a:r>
              <a:rPr sz="2000" spc="-155" dirty="0">
                <a:latin typeface="Tinos"/>
                <a:cs typeface="Tinos"/>
              </a:rPr>
              <a:t>𝜇</a:t>
            </a:r>
            <a:r>
              <a:rPr sz="2175" spc="-232" baseline="-15325" dirty="0">
                <a:latin typeface="Tinos"/>
                <a:cs typeface="Tinos"/>
              </a:rPr>
              <a:t>𝐻</a:t>
            </a:r>
            <a:r>
              <a:rPr sz="1800" spc="-232" baseline="-32407" dirty="0">
                <a:latin typeface="Tinos"/>
                <a:cs typeface="Tinos"/>
              </a:rPr>
              <a:t>0</a:t>
            </a:r>
            <a:endParaRPr sz="1800" baseline="-32407">
              <a:latin typeface="Tinos"/>
              <a:cs typeface="Tino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54192" y="4014596"/>
            <a:ext cx="16573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600" dirty="0">
                <a:latin typeface="Tinos"/>
                <a:cs typeface="Tinos"/>
              </a:rPr>
              <a:t> </a:t>
            </a:r>
            <a:endParaRPr sz="2000">
              <a:latin typeface="Tinos"/>
              <a:cs typeface="Tino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655184" y="3737228"/>
            <a:ext cx="75755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000" spc="-590" dirty="0">
                <a:latin typeface="Tinos"/>
                <a:cs typeface="Tinos"/>
              </a:rPr>
              <a:t>𝑧</a:t>
            </a:r>
            <a:r>
              <a:rPr sz="2000" spc="55" dirty="0">
                <a:latin typeface="Tinos"/>
                <a:cs typeface="Tinos"/>
              </a:rPr>
              <a:t> </a:t>
            </a:r>
            <a:r>
              <a:rPr sz="2000" spc="365" dirty="0">
                <a:latin typeface="Tinos"/>
                <a:cs typeface="Tinos"/>
              </a:rPr>
              <a:t>=</a:t>
            </a:r>
            <a:r>
              <a:rPr sz="2000" spc="15" dirty="0">
                <a:latin typeface="Tinos"/>
                <a:cs typeface="Tinos"/>
              </a:rPr>
              <a:t> </a:t>
            </a:r>
            <a:r>
              <a:rPr sz="3000" spc="-705" baseline="-25000" dirty="0">
                <a:latin typeface="Tinos"/>
                <a:cs typeface="Tinos"/>
              </a:rPr>
              <a:t>𝜎</a:t>
            </a:r>
            <a:r>
              <a:rPr sz="2175" spc="-705" baseline="-49808" dirty="0">
                <a:latin typeface="Tinos"/>
                <a:cs typeface="Tinos"/>
              </a:rPr>
              <a:t>𝑠</a:t>
            </a:r>
            <a:endParaRPr sz="2175" baseline="-49808">
              <a:latin typeface="Tinos"/>
              <a:cs typeface="Tino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492241" y="4204589"/>
            <a:ext cx="314325" cy="245745"/>
          </a:xfrm>
          <a:custGeom>
            <a:avLst/>
            <a:gdLst/>
            <a:ahLst/>
            <a:cxnLst/>
            <a:rect l="l" t="t" r="r" b="b"/>
            <a:pathLst>
              <a:path w="314325" h="245745">
                <a:moveTo>
                  <a:pt x="314198" y="0"/>
                </a:moveTo>
                <a:lnTo>
                  <a:pt x="163322" y="0"/>
                </a:lnTo>
                <a:lnTo>
                  <a:pt x="163322" y="254"/>
                </a:lnTo>
                <a:lnTo>
                  <a:pt x="146050" y="254"/>
                </a:lnTo>
                <a:lnTo>
                  <a:pt x="84709" y="212471"/>
                </a:lnTo>
                <a:lnTo>
                  <a:pt x="40767" y="115950"/>
                </a:lnTo>
                <a:lnTo>
                  <a:pt x="0" y="134619"/>
                </a:lnTo>
                <a:lnTo>
                  <a:pt x="3937" y="143891"/>
                </a:lnTo>
                <a:lnTo>
                  <a:pt x="24892" y="134619"/>
                </a:lnTo>
                <a:lnTo>
                  <a:pt x="76327" y="245237"/>
                </a:lnTo>
                <a:lnTo>
                  <a:pt x="88392" y="245237"/>
                </a:lnTo>
                <a:lnTo>
                  <a:pt x="155194" y="16763"/>
                </a:lnTo>
                <a:lnTo>
                  <a:pt x="314198" y="16763"/>
                </a:lnTo>
                <a:lnTo>
                  <a:pt x="3141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643753" y="4136516"/>
            <a:ext cx="17145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25" dirty="0">
                <a:latin typeface="Tinos"/>
                <a:cs typeface="Tinos"/>
              </a:rPr>
              <a:t>𝑛</a:t>
            </a:r>
            <a:endParaRPr sz="2000">
              <a:latin typeface="Tinos"/>
              <a:cs typeface="Tinos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6182106" y="3970019"/>
            <a:ext cx="2162810" cy="417830"/>
          </a:xfrm>
          <a:custGeom>
            <a:avLst/>
            <a:gdLst/>
            <a:ahLst/>
            <a:cxnLst/>
            <a:rect l="l" t="t" r="r" b="b"/>
            <a:pathLst>
              <a:path w="2162809" h="417829">
                <a:moveTo>
                  <a:pt x="59182" y="0"/>
                </a:moveTo>
                <a:lnTo>
                  <a:pt x="0" y="0"/>
                </a:lnTo>
                <a:lnTo>
                  <a:pt x="0" y="11430"/>
                </a:lnTo>
                <a:lnTo>
                  <a:pt x="0" y="406400"/>
                </a:lnTo>
                <a:lnTo>
                  <a:pt x="0" y="417830"/>
                </a:lnTo>
                <a:lnTo>
                  <a:pt x="59182" y="417830"/>
                </a:lnTo>
                <a:lnTo>
                  <a:pt x="59182" y="406400"/>
                </a:lnTo>
                <a:lnTo>
                  <a:pt x="22987" y="406400"/>
                </a:lnTo>
                <a:lnTo>
                  <a:pt x="22987" y="11430"/>
                </a:lnTo>
                <a:lnTo>
                  <a:pt x="59182" y="11430"/>
                </a:lnTo>
                <a:lnTo>
                  <a:pt x="59182" y="0"/>
                </a:lnTo>
                <a:close/>
              </a:path>
              <a:path w="2162809" h="417829">
                <a:moveTo>
                  <a:pt x="354711" y="101092"/>
                </a:moveTo>
                <a:lnTo>
                  <a:pt x="351282" y="91567"/>
                </a:lnTo>
                <a:lnTo>
                  <a:pt x="334200" y="97739"/>
                </a:lnTo>
                <a:lnTo>
                  <a:pt x="319214" y="106680"/>
                </a:lnTo>
                <a:lnTo>
                  <a:pt x="287020" y="149567"/>
                </a:lnTo>
                <a:lnTo>
                  <a:pt x="277304" y="187858"/>
                </a:lnTo>
                <a:lnTo>
                  <a:pt x="276098" y="209423"/>
                </a:lnTo>
                <a:lnTo>
                  <a:pt x="277304" y="231152"/>
                </a:lnTo>
                <a:lnTo>
                  <a:pt x="287020" y="269494"/>
                </a:lnTo>
                <a:lnTo>
                  <a:pt x="319163" y="312229"/>
                </a:lnTo>
                <a:lnTo>
                  <a:pt x="351282" y="327279"/>
                </a:lnTo>
                <a:lnTo>
                  <a:pt x="354317" y="317754"/>
                </a:lnTo>
                <a:lnTo>
                  <a:pt x="340868" y="311759"/>
                </a:lnTo>
                <a:lnTo>
                  <a:pt x="329272" y="303453"/>
                </a:lnTo>
                <a:lnTo>
                  <a:pt x="305485" y="264858"/>
                </a:lnTo>
                <a:lnTo>
                  <a:pt x="297561" y="208280"/>
                </a:lnTo>
                <a:lnTo>
                  <a:pt x="298437" y="188137"/>
                </a:lnTo>
                <a:lnTo>
                  <a:pt x="311658" y="138430"/>
                </a:lnTo>
                <a:lnTo>
                  <a:pt x="341083" y="106997"/>
                </a:lnTo>
                <a:lnTo>
                  <a:pt x="354711" y="101092"/>
                </a:lnTo>
                <a:close/>
              </a:path>
              <a:path w="2162809" h="417829">
                <a:moveTo>
                  <a:pt x="1088390" y="209423"/>
                </a:moveTo>
                <a:lnTo>
                  <a:pt x="1083513" y="167894"/>
                </a:lnTo>
                <a:lnTo>
                  <a:pt x="1058062" y="118402"/>
                </a:lnTo>
                <a:lnTo>
                  <a:pt x="1013206" y="91567"/>
                </a:lnTo>
                <a:lnTo>
                  <a:pt x="1009777" y="101092"/>
                </a:lnTo>
                <a:lnTo>
                  <a:pt x="1023416" y="106997"/>
                </a:lnTo>
                <a:lnTo>
                  <a:pt x="1035177" y="115201"/>
                </a:lnTo>
                <a:lnTo>
                  <a:pt x="1059027" y="153225"/>
                </a:lnTo>
                <a:lnTo>
                  <a:pt x="1066800" y="208280"/>
                </a:lnTo>
                <a:lnTo>
                  <a:pt x="1065936" y="229044"/>
                </a:lnTo>
                <a:lnTo>
                  <a:pt x="1052830" y="279908"/>
                </a:lnTo>
                <a:lnTo>
                  <a:pt x="1023607" y="311759"/>
                </a:lnTo>
                <a:lnTo>
                  <a:pt x="1010158" y="317754"/>
                </a:lnTo>
                <a:lnTo>
                  <a:pt x="1013206" y="327279"/>
                </a:lnTo>
                <a:lnTo>
                  <a:pt x="1058189" y="300570"/>
                </a:lnTo>
                <a:lnTo>
                  <a:pt x="1083525" y="251167"/>
                </a:lnTo>
                <a:lnTo>
                  <a:pt x="1087170" y="231152"/>
                </a:lnTo>
                <a:lnTo>
                  <a:pt x="1088390" y="209423"/>
                </a:lnTo>
                <a:close/>
              </a:path>
              <a:path w="2162809" h="417829">
                <a:moveTo>
                  <a:pt x="1351407" y="101092"/>
                </a:moveTo>
                <a:lnTo>
                  <a:pt x="1347978" y="91567"/>
                </a:lnTo>
                <a:lnTo>
                  <a:pt x="1330896" y="97739"/>
                </a:lnTo>
                <a:lnTo>
                  <a:pt x="1315897" y="106680"/>
                </a:lnTo>
                <a:lnTo>
                  <a:pt x="1283716" y="149567"/>
                </a:lnTo>
                <a:lnTo>
                  <a:pt x="1274000" y="187858"/>
                </a:lnTo>
                <a:lnTo>
                  <a:pt x="1272794" y="209423"/>
                </a:lnTo>
                <a:lnTo>
                  <a:pt x="1274000" y="231152"/>
                </a:lnTo>
                <a:lnTo>
                  <a:pt x="1283716" y="269494"/>
                </a:lnTo>
                <a:lnTo>
                  <a:pt x="1315859" y="312229"/>
                </a:lnTo>
                <a:lnTo>
                  <a:pt x="1347978" y="327279"/>
                </a:lnTo>
                <a:lnTo>
                  <a:pt x="1351026" y="317754"/>
                </a:lnTo>
                <a:lnTo>
                  <a:pt x="1337564" y="311759"/>
                </a:lnTo>
                <a:lnTo>
                  <a:pt x="1325968" y="303453"/>
                </a:lnTo>
                <a:lnTo>
                  <a:pt x="1302181" y="264858"/>
                </a:lnTo>
                <a:lnTo>
                  <a:pt x="1294257" y="208280"/>
                </a:lnTo>
                <a:lnTo>
                  <a:pt x="1295133" y="188137"/>
                </a:lnTo>
                <a:lnTo>
                  <a:pt x="1308354" y="138430"/>
                </a:lnTo>
                <a:lnTo>
                  <a:pt x="1337779" y="106997"/>
                </a:lnTo>
                <a:lnTo>
                  <a:pt x="1351407" y="101092"/>
                </a:lnTo>
                <a:close/>
              </a:path>
              <a:path w="2162809" h="417829">
                <a:moveTo>
                  <a:pt x="2074418" y="209423"/>
                </a:moveTo>
                <a:lnTo>
                  <a:pt x="2069541" y="167894"/>
                </a:lnTo>
                <a:lnTo>
                  <a:pt x="2044090" y="118402"/>
                </a:lnTo>
                <a:lnTo>
                  <a:pt x="1999234" y="91567"/>
                </a:lnTo>
                <a:lnTo>
                  <a:pt x="1995805" y="101092"/>
                </a:lnTo>
                <a:lnTo>
                  <a:pt x="2009444" y="106997"/>
                </a:lnTo>
                <a:lnTo>
                  <a:pt x="2021205" y="115201"/>
                </a:lnTo>
                <a:lnTo>
                  <a:pt x="2045055" y="153225"/>
                </a:lnTo>
                <a:lnTo>
                  <a:pt x="2052828" y="208280"/>
                </a:lnTo>
                <a:lnTo>
                  <a:pt x="2051964" y="229044"/>
                </a:lnTo>
                <a:lnTo>
                  <a:pt x="2038858" y="279908"/>
                </a:lnTo>
                <a:lnTo>
                  <a:pt x="2009635" y="311759"/>
                </a:lnTo>
                <a:lnTo>
                  <a:pt x="1996186" y="317754"/>
                </a:lnTo>
                <a:lnTo>
                  <a:pt x="1999234" y="327279"/>
                </a:lnTo>
                <a:lnTo>
                  <a:pt x="2044217" y="300570"/>
                </a:lnTo>
                <a:lnTo>
                  <a:pt x="2069553" y="251167"/>
                </a:lnTo>
                <a:lnTo>
                  <a:pt x="2073198" y="231152"/>
                </a:lnTo>
                <a:lnTo>
                  <a:pt x="2074418" y="209423"/>
                </a:lnTo>
                <a:close/>
              </a:path>
              <a:path w="2162809" h="417829">
                <a:moveTo>
                  <a:pt x="2097786" y="34925"/>
                </a:moveTo>
                <a:lnTo>
                  <a:pt x="228346" y="35052"/>
                </a:lnTo>
                <a:lnTo>
                  <a:pt x="152908" y="317754"/>
                </a:lnTo>
                <a:lnTo>
                  <a:pt x="109855" y="221869"/>
                </a:lnTo>
                <a:lnTo>
                  <a:pt x="69088" y="240538"/>
                </a:lnTo>
                <a:lnTo>
                  <a:pt x="73025" y="249809"/>
                </a:lnTo>
                <a:lnTo>
                  <a:pt x="93980" y="240538"/>
                </a:lnTo>
                <a:lnTo>
                  <a:pt x="145415" y="351155"/>
                </a:lnTo>
                <a:lnTo>
                  <a:pt x="157480" y="351155"/>
                </a:lnTo>
                <a:lnTo>
                  <a:pt x="238252" y="51562"/>
                </a:lnTo>
                <a:lnTo>
                  <a:pt x="2097786" y="51689"/>
                </a:lnTo>
                <a:lnTo>
                  <a:pt x="2097786" y="34925"/>
                </a:lnTo>
                <a:close/>
              </a:path>
              <a:path w="2162809" h="417829">
                <a:moveTo>
                  <a:pt x="2162556" y="0"/>
                </a:moveTo>
                <a:lnTo>
                  <a:pt x="2103374" y="0"/>
                </a:lnTo>
                <a:lnTo>
                  <a:pt x="2103374" y="11430"/>
                </a:lnTo>
                <a:lnTo>
                  <a:pt x="2139569" y="11430"/>
                </a:lnTo>
                <a:lnTo>
                  <a:pt x="2139569" y="406400"/>
                </a:lnTo>
                <a:lnTo>
                  <a:pt x="2103374" y="406400"/>
                </a:lnTo>
                <a:lnTo>
                  <a:pt x="2103374" y="417830"/>
                </a:lnTo>
                <a:lnTo>
                  <a:pt x="2162556" y="417830"/>
                </a:lnTo>
                <a:lnTo>
                  <a:pt x="2162556" y="406400"/>
                </a:lnTo>
                <a:lnTo>
                  <a:pt x="2162556" y="11430"/>
                </a:lnTo>
                <a:lnTo>
                  <a:pt x="216255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5904357" y="3985640"/>
            <a:ext cx="228409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37540" algn="l"/>
              </a:tabLst>
            </a:pPr>
            <a:r>
              <a:rPr sz="2000" spc="300" dirty="0">
                <a:latin typeface="Tinos"/>
                <a:cs typeface="Tinos"/>
              </a:rPr>
              <a:t>×	</a:t>
            </a:r>
            <a:r>
              <a:rPr sz="2000" spc="-90" dirty="0">
                <a:latin typeface="Tinos"/>
                <a:cs typeface="Tinos"/>
              </a:rPr>
              <a:t>𝑁 </a:t>
            </a:r>
            <a:r>
              <a:rPr sz="2000" spc="365" dirty="0">
                <a:latin typeface="Tinos"/>
                <a:cs typeface="Tinos"/>
              </a:rPr>
              <a:t>− </a:t>
            </a:r>
            <a:r>
              <a:rPr sz="2000" spc="-409" dirty="0">
                <a:latin typeface="Tinos"/>
                <a:cs typeface="Tinos"/>
              </a:rPr>
              <a:t>𝑛</a:t>
            </a:r>
            <a:r>
              <a:rPr sz="3000" spc="-615" baseline="2777" dirty="0">
                <a:latin typeface="Tinos"/>
                <a:cs typeface="Tinos"/>
              </a:rPr>
              <a:t> </a:t>
            </a:r>
            <a:r>
              <a:rPr sz="2000" spc="-90" dirty="0">
                <a:latin typeface="Tinos"/>
                <a:cs typeface="Tinos"/>
              </a:rPr>
              <a:t>𝑁 </a:t>
            </a:r>
            <a:r>
              <a:rPr sz="2000" spc="365" dirty="0">
                <a:latin typeface="Tinos"/>
                <a:cs typeface="Tinos"/>
              </a:rPr>
              <a:t>−</a:t>
            </a:r>
            <a:r>
              <a:rPr sz="2000" spc="-310" dirty="0">
                <a:latin typeface="Tinos"/>
                <a:cs typeface="Tinos"/>
              </a:rPr>
              <a:t> </a:t>
            </a:r>
            <a:r>
              <a:rPr sz="2000" spc="105" dirty="0">
                <a:latin typeface="Tinos"/>
                <a:cs typeface="Tinos"/>
              </a:rPr>
              <a:t>1</a:t>
            </a:r>
            <a:endParaRPr sz="2000">
              <a:latin typeface="Tinos"/>
              <a:cs typeface="Tino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69747" y="6398098"/>
            <a:ext cx="1465580" cy="1657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900" b="1" spc="-5" dirty="0">
                <a:solidFill>
                  <a:srgbClr val="B31166"/>
                </a:solidFill>
                <a:latin typeface="Gothic Uralic"/>
                <a:cs typeface="Gothic Uralic"/>
                <a:hlinkClick r:id="rId2"/>
              </a:rPr>
              <a:t>www.shakehandwithlife.in</a:t>
            </a:r>
            <a:endParaRPr sz="900">
              <a:latin typeface="Gothic Uralic"/>
              <a:cs typeface="Gothic Uralic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865744" y="570992"/>
            <a:ext cx="4191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>
                <a:solidFill>
                  <a:srgbClr val="FFFFFF"/>
                </a:solidFill>
                <a:latin typeface="Gothic Uralic"/>
                <a:cs typeface="Gothic Uralic"/>
              </a:rPr>
              <a:t>18</a:t>
            </a:r>
            <a:endParaRPr sz="2800">
              <a:latin typeface="Gothic Uralic"/>
              <a:cs typeface="Gothic Uralic"/>
            </a:endParaRPr>
          </a:p>
        </p:txBody>
      </p:sp>
    </p:spTree>
    <p:extLst>
      <p:ext uri="{BB962C8B-B14F-4D97-AF65-F5344CB8AC3E}">
        <p14:creationId xmlns:p14="http://schemas.microsoft.com/office/powerpoint/2010/main" val="47806935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771134" y="3944365"/>
            <a:ext cx="866140" cy="22860"/>
          </a:xfrm>
          <a:custGeom>
            <a:avLst/>
            <a:gdLst/>
            <a:ahLst/>
            <a:cxnLst/>
            <a:rect l="l" t="t" r="r" b="b"/>
            <a:pathLst>
              <a:path w="866140" h="22860">
                <a:moveTo>
                  <a:pt x="865632" y="0"/>
                </a:moveTo>
                <a:lnTo>
                  <a:pt x="0" y="0"/>
                </a:lnTo>
                <a:lnTo>
                  <a:pt x="0" y="22859"/>
                </a:lnTo>
                <a:lnTo>
                  <a:pt x="865632" y="22859"/>
                </a:lnTo>
                <a:lnTo>
                  <a:pt x="86563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45286" y="1016330"/>
            <a:ext cx="4551680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/>
              <a:t>T-Test for testing</a:t>
            </a:r>
            <a:r>
              <a:rPr sz="3200" spc="-95" dirty="0"/>
              <a:t> </a:t>
            </a:r>
            <a:r>
              <a:rPr sz="3200" dirty="0"/>
              <a:t>means</a:t>
            </a:r>
            <a:endParaRPr sz="3200"/>
          </a:p>
        </p:txBody>
      </p:sp>
      <p:sp>
        <p:nvSpPr>
          <p:cNvPr id="4" name="object 4"/>
          <p:cNvSpPr txBox="1"/>
          <p:nvPr/>
        </p:nvSpPr>
        <p:spPr>
          <a:xfrm>
            <a:off x="945286" y="2694253"/>
            <a:ext cx="3061970" cy="2910840"/>
          </a:xfrm>
          <a:prstGeom prst="rect">
            <a:avLst/>
          </a:prstGeom>
        </p:spPr>
        <p:txBody>
          <a:bodyPr vert="horz" wrap="square" lIns="0" tIns="137160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1080"/>
              </a:spcBef>
            </a:pPr>
            <a:r>
              <a:rPr sz="2400" b="1" spc="-5" dirty="0">
                <a:solidFill>
                  <a:srgbClr val="EE52A4"/>
                </a:solidFill>
                <a:latin typeface="Gothic Uralic"/>
                <a:cs typeface="Gothic Uralic"/>
              </a:rPr>
              <a:t>Test</a:t>
            </a:r>
            <a:r>
              <a:rPr sz="2400" b="1" dirty="0">
                <a:solidFill>
                  <a:srgbClr val="EE52A4"/>
                </a:solidFill>
                <a:latin typeface="Gothic Uralic"/>
                <a:cs typeface="Gothic Uralic"/>
              </a:rPr>
              <a:t> Condition</a:t>
            </a:r>
            <a:endParaRPr sz="2400">
              <a:latin typeface="Gothic Uralic"/>
              <a:cs typeface="Gothic Uralic"/>
            </a:endParaRPr>
          </a:p>
          <a:p>
            <a:pPr marL="354965" marR="13335" indent="-342900">
              <a:lnSpc>
                <a:spcPct val="100000"/>
              </a:lnSpc>
              <a:spcBef>
                <a:spcPts val="735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Population </a:t>
            </a:r>
            <a:r>
              <a:rPr sz="1800" spc="10" dirty="0">
                <a:solidFill>
                  <a:srgbClr val="404040"/>
                </a:solidFill>
                <a:latin typeface="Gothic Uralic"/>
                <a:cs typeface="Gothic Uralic"/>
              </a:rPr>
              <a:t>is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infinite</a:t>
            </a:r>
            <a:r>
              <a:rPr sz="1800" spc="-95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and 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normal,</a:t>
            </a:r>
            <a:endParaRPr sz="1800">
              <a:latin typeface="Gothic Uralic"/>
              <a:cs typeface="Gothic Uralic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Sample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size </a:t>
            </a:r>
            <a:r>
              <a:rPr sz="1800" spc="10" dirty="0">
                <a:solidFill>
                  <a:srgbClr val="404040"/>
                </a:solidFill>
                <a:latin typeface="Gothic Uralic"/>
                <a:cs typeface="Gothic Uralic"/>
              </a:rPr>
              <a:t>is</a:t>
            </a:r>
            <a:r>
              <a:rPr sz="1800" spc="-65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small,</a:t>
            </a:r>
            <a:endParaRPr sz="1800">
              <a:latin typeface="Gothic Uralic"/>
              <a:cs typeface="Gothic Uralic"/>
            </a:endParaRPr>
          </a:p>
          <a:p>
            <a:pPr marL="354965" marR="250190" indent="-342900">
              <a:lnSpc>
                <a:spcPct val="100000"/>
              </a:lnSpc>
              <a:spcBef>
                <a:spcPts val="1000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Population variance </a:t>
            </a:r>
            <a:r>
              <a:rPr sz="1800" spc="10" dirty="0">
                <a:solidFill>
                  <a:srgbClr val="404040"/>
                </a:solidFill>
                <a:latin typeface="Gothic Uralic"/>
                <a:cs typeface="Gothic Uralic"/>
              </a:rPr>
              <a:t>is 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unknown</a:t>
            </a:r>
            <a:endParaRPr sz="1800">
              <a:latin typeface="Gothic Uralic"/>
              <a:cs typeface="Gothic Uralic"/>
            </a:endParaRPr>
          </a:p>
          <a:p>
            <a:pPr marL="354965" marR="5080" indent="-342900">
              <a:lnSpc>
                <a:spcPct val="100000"/>
              </a:lnSpc>
              <a:spcBef>
                <a:spcPts val="1005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Ha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may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be one-sided or  </a:t>
            </a:r>
            <a:r>
              <a:rPr sz="1800" spc="-20" dirty="0">
                <a:solidFill>
                  <a:srgbClr val="404040"/>
                </a:solidFill>
                <a:latin typeface="Gothic Uralic"/>
                <a:cs typeface="Gothic Uralic"/>
              </a:rPr>
              <a:t>two</a:t>
            </a:r>
            <a:r>
              <a:rPr sz="1800" spc="40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sided</a:t>
            </a:r>
            <a:endParaRPr sz="1800">
              <a:latin typeface="Gothic Uralic"/>
              <a:cs typeface="Gothic Ural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20209" y="2816478"/>
            <a:ext cx="190436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EE52A4"/>
                </a:solidFill>
                <a:latin typeface="Gothic Uralic"/>
                <a:cs typeface="Gothic Uralic"/>
              </a:rPr>
              <a:t>Test</a:t>
            </a:r>
            <a:r>
              <a:rPr sz="2400" b="1" spc="-20" dirty="0">
                <a:solidFill>
                  <a:srgbClr val="EE52A4"/>
                </a:solidFill>
                <a:latin typeface="Gothic Uralic"/>
                <a:cs typeface="Gothic Uralic"/>
              </a:rPr>
              <a:t> </a:t>
            </a:r>
            <a:r>
              <a:rPr sz="2400" b="1" spc="-5" dirty="0">
                <a:solidFill>
                  <a:srgbClr val="EE52A4"/>
                </a:solidFill>
                <a:latin typeface="Gothic Uralic"/>
                <a:cs typeface="Gothic Uralic"/>
              </a:rPr>
              <a:t>Statistics</a:t>
            </a:r>
            <a:endParaRPr sz="2400">
              <a:latin typeface="Gothic Uralic"/>
              <a:cs typeface="Gothic Uralic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122798" y="3545585"/>
            <a:ext cx="1534160" cy="59690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648970">
              <a:lnSpc>
                <a:spcPts val="1805"/>
              </a:lnSpc>
              <a:spcBef>
                <a:spcPts val="90"/>
              </a:spcBef>
            </a:pPr>
            <a:r>
              <a:rPr sz="2050" spc="-1155" dirty="0">
                <a:latin typeface="Tinos"/>
                <a:cs typeface="Tinos"/>
              </a:rPr>
              <a:t>𝑋</a:t>
            </a:r>
            <a:r>
              <a:rPr sz="3075" spc="637" baseline="8130" dirty="0">
                <a:latin typeface="Tinos"/>
                <a:cs typeface="Tinos"/>
              </a:rPr>
              <a:t> </a:t>
            </a:r>
            <a:r>
              <a:rPr sz="2050" spc="85" dirty="0">
                <a:latin typeface="Tinos"/>
                <a:cs typeface="Tinos"/>
              </a:rPr>
              <a:t>−𝜇</a:t>
            </a:r>
            <a:r>
              <a:rPr sz="2475" spc="127" baseline="-13468" dirty="0">
                <a:latin typeface="Tinos"/>
                <a:cs typeface="Tinos"/>
              </a:rPr>
              <a:t>𝐻</a:t>
            </a:r>
            <a:r>
              <a:rPr sz="2475" spc="127" baseline="-26936" dirty="0">
                <a:latin typeface="Tinos"/>
                <a:cs typeface="Tinos"/>
              </a:rPr>
              <a:t>0</a:t>
            </a:r>
            <a:endParaRPr sz="2475" baseline="-26936">
              <a:latin typeface="Tinos"/>
              <a:cs typeface="Tinos"/>
            </a:endParaRPr>
          </a:p>
          <a:p>
            <a:pPr marL="38100">
              <a:lnSpc>
                <a:spcPts val="2705"/>
              </a:lnSpc>
            </a:pPr>
            <a:r>
              <a:rPr sz="2800" spc="-1075" dirty="0">
                <a:latin typeface="Tinos"/>
                <a:cs typeface="Tinos"/>
              </a:rPr>
              <a:t>𝑡</a:t>
            </a:r>
            <a:r>
              <a:rPr sz="2800" spc="130" dirty="0">
                <a:latin typeface="Tinos"/>
                <a:cs typeface="Tinos"/>
              </a:rPr>
              <a:t> </a:t>
            </a:r>
            <a:r>
              <a:rPr sz="2800" spc="505" dirty="0">
                <a:latin typeface="Tinos"/>
                <a:cs typeface="Tinos"/>
              </a:rPr>
              <a:t>=</a:t>
            </a:r>
            <a:endParaRPr sz="2800">
              <a:latin typeface="Tinos"/>
              <a:cs typeface="Tino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837554" y="3836670"/>
            <a:ext cx="463550" cy="336550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90"/>
              </a:spcBef>
            </a:pPr>
            <a:r>
              <a:rPr sz="1650" spc="-330" dirty="0">
                <a:latin typeface="Tinos"/>
                <a:cs typeface="Tinos"/>
              </a:rPr>
              <a:t>𝜎</a:t>
            </a:r>
            <a:r>
              <a:rPr sz="2475" spc="-494" baseline="-11784" dirty="0">
                <a:latin typeface="Tinos"/>
                <a:cs typeface="Tinos"/>
              </a:rPr>
              <a:t>𝑠</a:t>
            </a:r>
            <a:r>
              <a:rPr sz="3075" spc="914" baseline="-32520" dirty="0">
                <a:latin typeface="Tinos"/>
                <a:cs typeface="Tinos"/>
              </a:rPr>
              <a:t> </a:t>
            </a:r>
            <a:endParaRPr sz="3075" baseline="-32520">
              <a:latin typeface="Tinos"/>
              <a:cs typeface="Tino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244082" y="4183634"/>
            <a:ext cx="287655" cy="205740"/>
          </a:xfrm>
          <a:custGeom>
            <a:avLst/>
            <a:gdLst/>
            <a:ahLst/>
            <a:cxnLst/>
            <a:rect l="l" t="t" r="r" b="b"/>
            <a:pathLst>
              <a:path w="287654" h="205739">
                <a:moveTo>
                  <a:pt x="287527" y="0"/>
                </a:moveTo>
                <a:lnTo>
                  <a:pt x="122427" y="0"/>
                </a:lnTo>
                <a:lnTo>
                  <a:pt x="70992" y="177927"/>
                </a:lnTo>
                <a:lnTo>
                  <a:pt x="34289" y="97028"/>
                </a:lnTo>
                <a:lnTo>
                  <a:pt x="0" y="112649"/>
                </a:lnTo>
                <a:lnTo>
                  <a:pt x="3301" y="120523"/>
                </a:lnTo>
                <a:lnTo>
                  <a:pt x="20954" y="112649"/>
                </a:lnTo>
                <a:lnTo>
                  <a:pt x="64007" y="205359"/>
                </a:lnTo>
                <a:lnTo>
                  <a:pt x="74167" y="205359"/>
                </a:lnTo>
                <a:lnTo>
                  <a:pt x="130175" y="13970"/>
                </a:lnTo>
                <a:lnTo>
                  <a:pt x="149097" y="13970"/>
                </a:lnTo>
                <a:lnTo>
                  <a:pt x="149097" y="13716"/>
                </a:lnTo>
                <a:lnTo>
                  <a:pt x="287527" y="1371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6369177" y="4129278"/>
            <a:ext cx="176530" cy="2819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650" spc="-125" dirty="0">
                <a:latin typeface="Tinos"/>
                <a:cs typeface="Tinos"/>
              </a:rPr>
              <a:t>𝑛</a:t>
            </a:r>
            <a:endParaRPr sz="1650">
              <a:latin typeface="Tinos"/>
              <a:cs typeface="Tino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736206" y="4505909"/>
            <a:ext cx="175133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375" dirty="0">
                <a:latin typeface="Tinos"/>
                <a:cs typeface="Tinos"/>
              </a:rPr>
              <a:t>𝑤𝑖𝑡ℎ </a:t>
            </a:r>
            <a:r>
              <a:rPr sz="1800" spc="-200" dirty="0">
                <a:latin typeface="Tinos"/>
                <a:cs typeface="Tinos"/>
              </a:rPr>
              <a:t>𝑑. </a:t>
            </a:r>
            <a:r>
              <a:rPr sz="1800" spc="-220" dirty="0">
                <a:latin typeface="Tinos"/>
                <a:cs typeface="Tinos"/>
              </a:rPr>
              <a:t>𝑓. </a:t>
            </a:r>
            <a:r>
              <a:rPr sz="1800" spc="330" dirty="0">
                <a:latin typeface="Tinos"/>
                <a:cs typeface="Tinos"/>
              </a:rPr>
              <a:t>= </a:t>
            </a:r>
            <a:r>
              <a:rPr sz="1800" spc="-370" dirty="0">
                <a:latin typeface="Tinos"/>
                <a:cs typeface="Tinos"/>
              </a:rPr>
              <a:t>𝑛 </a:t>
            </a:r>
            <a:r>
              <a:rPr sz="1800" spc="330" dirty="0">
                <a:latin typeface="Tinos"/>
                <a:cs typeface="Tinos"/>
              </a:rPr>
              <a:t>−</a:t>
            </a:r>
            <a:r>
              <a:rPr sz="1800" spc="-265" dirty="0">
                <a:latin typeface="Tinos"/>
                <a:cs typeface="Tinos"/>
              </a:rPr>
              <a:t> </a:t>
            </a:r>
            <a:r>
              <a:rPr sz="1800" spc="95" dirty="0">
                <a:latin typeface="Tinos"/>
                <a:cs typeface="Tinos"/>
              </a:rPr>
              <a:t>1</a:t>
            </a:r>
            <a:endParaRPr sz="1800">
              <a:latin typeface="Tinos"/>
              <a:cs typeface="Tino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419341" y="5287771"/>
            <a:ext cx="52197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800" spc="-420" dirty="0">
                <a:latin typeface="Tinos"/>
                <a:cs typeface="Tinos"/>
              </a:rPr>
              <a:t>𝜎</a:t>
            </a:r>
            <a:r>
              <a:rPr sz="1950" spc="-630" baseline="-14957" dirty="0">
                <a:latin typeface="Tinos"/>
                <a:cs typeface="Tinos"/>
              </a:rPr>
              <a:t>𝑠</a:t>
            </a:r>
            <a:r>
              <a:rPr sz="1950" spc="300" baseline="-14957" dirty="0">
                <a:latin typeface="Tinos"/>
                <a:cs typeface="Tinos"/>
              </a:rPr>
              <a:t> </a:t>
            </a:r>
            <a:r>
              <a:rPr sz="1800" spc="325" dirty="0">
                <a:latin typeface="Tinos"/>
                <a:cs typeface="Tinos"/>
              </a:rPr>
              <a:t>=</a:t>
            </a:r>
            <a:endParaRPr sz="1800">
              <a:latin typeface="Tinos"/>
              <a:cs typeface="Tinos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6969506" y="5052059"/>
            <a:ext cx="1267460" cy="762635"/>
          </a:xfrm>
          <a:custGeom>
            <a:avLst/>
            <a:gdLst/>
            <a:ahLst/>
            <a:cxnLst/>
            <a:rect l="l" t="t" r="r" b="b"/>
            <a:pathLst>
              <a:path w="1267459" h="762635">
                <a:moveTo>
                  <a:pt x="423545" y="140081"/>
                </a:moveTo>
                <a:lnTo>
                  <a:pt x="420497" y="131445"/>
                </a:lnTo>
                <a:lnTo>
                  <a:pt x="405130" y="136982"/>
                </a:lnTo>
                <a:lnTo>
                  <a:pt x="391668" y="144995"/>
                </a:lnTo>
                <a:lnTo>
                  <a:pt x="362788" y="183540"/>
                </a:lnTo>
                <a:lnTo>
                  <a:pt x="352933" y="237363"/>
                </a:lnTo>
                <a:lnTo>
                  <a:pt x="354025" y="256819"/>
                </a:lnTo>
                <a:lnTo>
                  <a:pt x="370332" y="306197"/>
                </a:lnTo>
                <a:lnTo>
                  <a:pt x="405079" y="337629"/>
                </a:lnTo>
                <a:lnTo>
                  <a:pt x="420497" y="343154"/>
                </a:lnTo>
                <a:lnTo>
                  <a:pt x="423164" y="334518"/>
                </a:lnTo>
                <a:lnTo>
                  <a:pt x="411111" y="329184"/>
                </a:lnTo>
                <a:lnTo>
                  <a:pt x="400697" y="321754"/>
                </a:lnTo>
                <a:lnTo>
                  <a:pt x="379298" y="287083"/>
                </a:lnTo>
                <a:lnTo>
                  <a:pt x="372237" y="236220"/>
                </a:lnTo>
                <a:lnTo>
                  <a:pt x="373011" y="218173"/>
                </a:lnTo>
                <a:lnTo>
                  <a:pt x="384810" y="173609"/>
                </a:lnTo>
                <a:lnTo>
                  <a:pt x="411276" y="145402"/>
                </a:lnTo>
                <a:lnTo>
                  <a:pt x="423545" y="140081"/>
                </a:lnTo>
                <a:close/>
              </a:path>
              <a:path w="1267459" h="762635">
                <a:moveTo>
                  <a:pt x="1142238" y="237363"/>
                </a:moveTo>
                <a:lnTo>
                  <a:pt x="1132370" y="183540"/>
                </a:lnTo>
                <a:lnTo>
                  <a:pt x="1103452" y="144995"/>
                </a:lnTo>
                <a:lnTo>
                  <a:pt x="1074674" y="131445"/>
                </a:lnTo>
                <a:lnTo>
                  <a:pt x="1071626" y="140081"/>
                </a:lnTo>
                <a:lnTo>
                  <a:pt x="1083906" y="145402"/>
                </a:lnTo>
                <a:lnTo>
                  <a:pt x="1094460" y="152755"/>
                </a:lnTo>
                <a:lnTo>
                  <a:pt x="1115860" y="186880"/>
                </a:lnTo>
                <a:lnTo>
                  <a:pt x="1122934" y="236220"/>
                </a:lnTo>
                <a:lnTo>
                  <a:pt x="1122146" y="254889"/>
                </a:lnTo>
                <a:lnTo>
                  <a:pt x="1110361" y="300609"/>
                </a:lnTo>
                <a:lnTo>
                  <a:pt x="1084046" y="329184"/>
                </a:lnTo>
                <a:lnTo>
                  <a:pt x="1072007" y="334518"/>
                </a:lnTo>
                <a:lnTo>
                  <a:pt x="1074674" y="343154"/>
                </a:lnTo>
                <a:lnTo>
                  <a:pt x="1115136" y="319151"/>
                </a:lnTo>
                <a:lnTo>
                  <a:pt x="1137869" y="274789"/>
                </a:lnTo>
                <a:lnTo>
                  <a:pt x="1141133" y="256819"/>
                </a:lnTo>
                <a:lnTo>
                  <a:pt x="1142238" y="237363"/>
                </a:lnTo>
                <a:close/>
              </a:path>
              <a:path w="1267459" h="762635">
                <a:moveTo>
                  <a:pt x="1267079" y="402463"/>
                </a:moveTo>
                <a:lnTo>
                  <a:pt x="171323" y="402463"/>
                </a:lnTo>
                <a:lnTo>
                  <a:pt x="171323" y="417703"/>
                </a:lnTo>
                <a:lnTo>
                  <a:pt x="1267079" y="417703"/>
                </a:lnTo>
                <a:lnTo>
                  <a:pt x="1267079" y="402463"/>
                </a:lnTo>
                <a:close/>
              </a:path>
              <a:path w="1267459" h="762635">
                <a:moveTo>
                  <a:pt x="1267079" y="127"/>
                </a:moveTo>
                <a:lnTo>
                  <a:pt x="144399" y="0"/>
                </a:lnTo>
                <a:lnTo>
                  <a:pt x="97028" y="718439"/>
                </a:lnTo>
                <a:lnTo>
                  <a:pt x="40132" y="613067"/>
                </a:lnTo>
                <a:lnTo>
                  <a:pt x="0" y="634377"/>
                </a:lnTo>
                <a:lnTo>
                  <a:pt x="4318" y="642302"/>
                </a:lnTo>
                <a:lnTo>
                  <a:pt x="25400" y="631037"/>
                </a:lnTo>
                <a:lnTo>
                  <a:pt x="96647" y="762190"/>
                </a:lnTo>
                <a:lnTo>
                  <a:pt x="106934" y="762190"/>
                </a:lnTo>
                <a:lnTo>
                  <a:pt x="156845" y="14859"/>
                </a:lnTo>
                <a:lnTo>
                  <a:pt x="171323" y="14859"/>
                </a:lnTo>
                <a:lnTo>
                  <a:pt x="171323" y="15367"/>
                </a:lnTo>
                <a:lnTo>
                  <a:pt x="1267079" y="15367"/>
                </a:lnTo>
                <a:lnTo>
                  <a:pt x="1267079" y="12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7103998" y="5114035"/>
            <a:ext cx="96266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700" spc="1237" baseline="1543" dirty="0">
                <a:latin typeface="Tinos"/>
                <a:cs typeface="Tinos"/>
              </a:rPr>
              <a:t>  </a:t>
            </a:r>
            <a:r>
              <a:rPr sz="2700" spc="-225" baseline="1543" dirty="0">
                <a:latin typeface="Tinos"/>
                <a:cs typeface="Tinos"/>
              </a:rPr>
              <a:t> </a:t>
            </a:r>
            <a:r>
              <a:rPr sz="1800" spc="-440" dirty="0">
                <a:latin typeface="Tinos"/>
                <a:cs typeface="Tinos"/>
              </a:rPr>
              <a:t>𝑋</a:t>
            </a:r>
            <a:r>
              <a:rPr sz="1950" spc="-660" baseline="-14957" dirty="0">
                <a:latin typeface="Tinos"/>
                <a:cs typeface="Tinos"/>
              </a:rPr>
              <a:t>𝑖</a:t>
            </a:r>
            <a:r>
              <a:rPr sz="1950" spc="254" baseline="-14957" dirty="0">
                <a:latin typeface="Tinos"/>
                <a:cs typeface="Tinos"/>
              </a:rPr>
              <a:t> </a:t>
            </a:r>
            <a:r>
              <a:rPr sz="1800" spc="325" dirty="0">
                <a:latin typeface="Tinos"/>
                <a:cs typeface="Tinos"/>
              </a:rPr>
              <a:t>−</a:t>
            </a:r>
            <a:r>
              <a:rPr sz="1800" spc="-60" dirty="0">
                <a:latin typeface="Tinos"/>
                <a:cs typeface="Tinos"/>
              </a:rPr>
              <a:t> </a:t>
            </a:r>
            <a:r>
              <a:rPr sz="1800" spc="-1045" dirty="0">
                <a:latin typeface="Tinos"/>
                <a:cs typeface="Tinos"/>
              </a:rPr>
              <a:t>𝑋</a:t>
            </a:r>
            <a:r>
              <a:rPr sz="2700" spc="480" baseline="10802" dirty="0">
                <a:latin typeface="Tinos"/>
                <a:cs typeface="Tinos"/>
              </a:rPr>
              <a:t> </a:t>
            </a:r>
            <a:endParaRPr sz="2700" baseline="10802">
              <a:latin typeface="Tinos"/>
              <a:cs typeface="Tino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69747" y="6398098"/>
            <a:ext cx="1465580" cy="1657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900" b="1" spc="-5" dirty="0">
                <a:solidFill>
                  <a:srgbClr val="B31166"/>
                </a:solidFill>
                <a:latin typeface="Gothic Uralic"/>
                <a:cs typeface="Gothic Uralic"/>
                <a:hlinkClick r:id="rId2"/>
              </a:rPr>
              <a:t>www.shakehandwithlife.in</a:t>
            </a:r>
            <a:endParaRPr sz="900">
              <a:latin typeface="Gothic Uralic"/>
              <a:cs typeface="Gothic Uralic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119998" y="5106415"/>
            <a:ext cx="122555" cy="2266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300" spc="110" dirty="0">
                <a:latin typeface="Tinos"/>
                <a:cs typeface="Tinos"/>
              </a:rPr>
              <a:t>2</a:t>
            </a:r>
            <a:endParaRPr sz="1300">
              <a:latin typeface="Tinos"/>
              <a:cs typeface="Tino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313803" y="5440171"/>
            <a:ext cx="75184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10" dirty="0">
                <a:latin typeface="Tinos"/>
                <a:cs typeface="Tinos"/>
              </a:rPr>
              <a:t>(𝑛 </a:t>
            </a:r>
            <a:r>
              <a:rPr sz="1800" spc="325" dirty="0">
                <a:latin typeface="Tinos"/>
                <a:cs typeface="Tinos"/>
              </a:rPr>
              <a:t>−</a:t>
            </a:r>
            <a:r>
              <a:rPr sz="1800" spc="-30" dirty="0">
                <a:latin typeface="Tinos"/>
                <a:cs typeface="Tinos"/>
              </a:rPr>
              <a:t> </a:t>
            </a:r>
            <a:r>
              <a:rPr sz="1800" spc="114" dirty="0">
                <a:latin typeface="Tinos"/>
                <a:cs typeface="Tinos"/>
              </a:rPr>
              <a:t>1)</a:t>
            </a:r>
            <a:endParaRPr sz="1800">
              <a:latin typeface="Tinos"/>
              <a:cs typeface="Tino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865744" y="570992"/>
            <a:ext cx="4191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>
                <a:solidFill>
                  <a:srgbClr val="FFFFFF"/>
                </a:solidFill>
                <a:latin typeface="Gothic Uralic"/>
                <a:cs typeface="Gothic Uralic"/>
              </a:rPr>
              <a:t>19</a:t>
            </a:r>
            <a:endParaRPr sz="2800">
              <a:latin typeface="Gothic Uralic"/>
              <a:cs typeface="Gothic Uralic"/>
            </a:endParaRPr>
          </a:p>
        </p:txBody>
      </p:sp>
    </p:spTree>
    <p:extLst>
      <p:ext uri="{BB962C8B-B14F-4D97-AF65-F5344CB8AC3E}">
        <p14:creationId xmlns:p14="http://schemas.microsoft.com/office/powerpoint/2010/main" val="242816624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45286" y="1016330"/>
            <a:ext cx="4551680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/>
              <a:t>T-Test for testing</a:t>
            </a:r>
            <a:r>
              <a:rPr sz="3200" spc="-95" dirty="0"/>
              <a:t> </a:t>
            </a:r>
            <a:r>
              <a:rPr sz="3200" dirty="0"/>
              <a:t>means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945286" y="2694253"/>
            <a:ext cx="3061970" cy="2910840"/>
          </a:xfrm>
          <a:prstGeom prst="rect">
            <a:avLst/>
          </a:prstGeom>
        </p:spPr>
        <p:txBody>
          <a:bodyPr vert="horz" wrap="square" lIns="0" tIns="137160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1080"/>
              </a:spcBef>
            </a:pPr>
            <a:r>
              <a:rPr sz="2400" b="1" spc="-5" dirty="0">
                <a:solidFill>
                  <a:srgbClr val="EE52A4"/>
                </a:solidFill>
                <a:latin typeface="Gothic Uralic"/>
                <a:cs typeface="Gothic Uralic"/>
              </a:rPr>
              <a:t>Test</a:t>
            </a:r>
            <a:r>
              <a:rPr sz="2400" b="1" dirty="0">
                <a:solidFill>
                  <a:srgbClr val="EE52A4"/>
                </a:solidFill>
                <a:latin typeface="Gothic Uralic"/>
                <a:cs typeface="Gothic Uralic"/>
              </a:rPr>
              <a:t> Condition</a:t>
            </a:r>
            <a:endParaRPr sz="2400">
              <a:latin typeface="Gothic Uralic"/>
              <a:cs typeface="Gothic Uralic"/>
            </a:endParaRPr>
          </a:p>
          <a:p>
            <a:pPr marL="354965" marR="199390" indent="-342900">
              <a:lnSpc>
                <a:spcPct val="100000"/>
              </a:lnSpc>
              <a:spcBef>
                <a:spcPts val="735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Population </a:t>
            </a:r>
            <a:r>
              <a:rPr sz="1800" spc="10" dirty="0">
                <a:solidFill>
                  <a:srgbClr val="404040"/>
                </a:solidFill>
                <a:latin typeface="Gothic Uralic"/>
                <a:cs typeface="Gothic Uralic"/>
              </a:rPr>
              <a:t>is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finite</a:t>
            </a:r>
            <a:r>
              <a:rPr sz="1800" spc="-95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and 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normal,</a:t>
            </a:r>
            <a:endParaRPr sz="1800">
              <a:latin typeface="Gothic Uralic"/>
              <a:cs typeface="Gothic Uralic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Sample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size </a:t>
            </a:r>
            <a:r>
              <a:rPr sz="1800" spc="10" dirty="0">
                <a:solidFill>
                  <a:srgbClr val="404040"/>
                </a:solidFill>
                <a:latin typeface="Gothic Uralic"/>
                <a:cs typeface="Gothic Uralic"/>
              </a:rPr>
              <a:t>is</a:t>
            </a:r>
            <a:r>
              <a:rPr sz="1800" spc="-65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small,</a:t>
            </a:r>
            <a:endParaRPr sz="1800">
              <a:latin typeface="Gothic Uralic"/>
              <a:cs typeface="Gothic Uralic"/>
            </a:endParaRPr>
          </a:p>
          <a:p>
            <a:pPr marL="354965" marR="250190" indent="-342900">
              <a:lnSpc>
                <a:spcPct val="100000"/>
              </a:lnSpc>
              <a:spcBef>
                <a:spcPts val="1000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Population variance </a:t>
            </a:r>
            <a:r>
              <a:rPr sz="1800" spc="10" dirty="0">
                <a:solidFill>
                  <a:srgbClr val="404040"/>
                </a:solidFill>
                <a:latin typeface="Gothic Uralic"/>
                <a:cs typeface="Gothic Uralic"/>
              </a:rPr>
              <a:t>is 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unknown</a:t>
            </a:r>
            <a:endParaRPr sz="1800">
              <a:latin typeface="Gothic Uralic"/>
              <a:cs typeface="Gothic Uralic"/>
            </a:endParaRPr>
          </a:p>
          <a:p>
            <a:pPr marL="354965" marR="5080" indent="-342900">
              <a:lnSpc>
                <a:spcPct val="100000"/>
              </a:lnSpc>
              <a:spcBef>
                <a:spcPts val="1005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Ha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may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be one-sided or  </a:t>
            </a:r>
            <a:r>
              <a:rPr sz="1800" spc="-20" dirty="0">
                <a:solidFill>
                  <a:srgbClr val="404040"/>
                </a:solidFill>
                <a:latin typeface="Gothic Uralic"/>
                <a:cs typeface="Gothic Uralic"/>
              </a:rPr>
              <a:t>two</a:t>
            </a:r>
            <a:r>
              <a:rPr sz="1800" spc="40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sided</a:t>
            </a:r>
            <a:endParaRPr sz="1800">
              <a:latin typeface="Gothic Uralic"/>
              <a:cs typeface="Gothic Uralic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20209" y="2816478"/>
            <a:ext cx="190436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EE52A4"/>
                </a:solidFill>
                <a:latin typeface="Gothic Uralic"/>
                <a:cs typeface="Gothic Uralic"/>
              </a:rPr>
              <a:t>Test</a:t>
            </a:r>
            <a:r>
              <a:rPr sz="2400" b="1" spc="-20" dirty="0">
                <a:solidFill>
                  <a:srgbClr val="EE52A4"/>
                </a:solidFill>
                <a:latin typeface="Gothic Uralic"/>
                <a:cs typeface="Gothic Uralic"/>
              </a:rPr>
              <a:t> </a:t>
            </a:r>
            <a:r>
              <a:rPr sz="2400" b="1" spc="-5" dirty="0">
                <a:solidFill>
                  <a:srgbClr val="EE52A4"/>
                </a:solidFill>
                <a:latin typeface="Gothic Uralic"/>
                <a:cs typeface="Gothic Uralic"/>
              </a:rPr>
              <a:t>Statistics</a:t>
            </a:r>
            <a:endParaRPr sz="2400">
              <a:latin typeface="Gothic Uralic"/>
              <a:cs typeface="Gothic Ural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406134" y="4479163"/>
            <a:ext cx="175133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375" dirty="0">
                <a:latin typeface="Tinos"/>
                <a:cs typeface="Tinos"/>
              </a:rPr>
              <a:t>𝑤𝑖𝑡ℎ </a:t>
            </a:r>
            <a:r>
              <a:rPr sz="1800" spc="-195" dirty="0">
                <a:latin typeface="Tinos"/>
                <a:cs typeface="Tinos"/>
              </a:rPr>
              <a:t>𝑑. </a:t>
            </a:r>
            <a:r>
              <a:rPr sz="1800" spc="-225" dirty="0">
                <a:latin typeface="Tinos"/>
                <a:cs typeface="Tinos"/>
              </a:rPr>
              <a:t>𝑓. </a:t>
            </a:r>
            <a:r>
              <a:rPr sz="1800" spc="325" dirty="0">
                <a:latin typeface="Tinos"/>
                <a:cs typeface="Tinos"/>
              </a:rPr>
              <a:t>= </a:t>
            </a:r>
            <a:r>
              <a:rPr sz="1800" spc="-370" dirty="0">
                <a:latin typeface="Tinos"/>
                <a:cs typeface="Tinos"/>
              </a:rPr>
              <a:t>𝑛 </a:t>
            </a:r>
            <a:r>
              <a:rPr sz="1800" spc="325" dirty="0">
                <a:latin typeface="Tinos"/>
                <a:cs typeface="Tinos"/>
              </a:rPr>
              <a:t>−</a:t>
            </a:r>
            <a:r>
              <a:rPr sz="1800" spc="-335" dirty="0">
                <a:latin typeface="Tinos"/>
                <a:cs typeface="Tinos"/>
              </a:rPr>
              <a:t> </a:t>
            </a:r>
            <a:r>
              <a:rPr sz="1800" spc="95" dirty="0">
                <a:latin typeface="Tinos"/>
                <a:cs typeface="Tinos"/>
              </a:rPr>
              <a:t>1</a:t>
            </a:r>
            <a:endParaRPr sz="1800">
              <a:latin typeface="Tinos"/>
              <a:cs typeface="Tino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289294" y="5284723"/>
            <a:ext cx="521334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800" spc="-420" dirty="0">
                <a:latin typeface="Tinos"/>
                <a:cs typeface="Tinos"/>
              </a:rPr>
              <a:t>𝜎</a:t>
            </a:r>
            <a:r>
              <a:rPr sz="1950" spc="-630" baseline="-14957" dirty="0">
                <a:latin typeface="Tinos"/>
                <a:cs typeface="Tinos"/>
              </a:rPr>
              <a:t>𝑠</a:t>
            </a:r>
            <a:r>
              <a:rPr sz="1950" spc="292" baseline="-14957" dirty="0">
                <a:latin typeface="Tinos"/>
                <a:cs typeface="Tinos"/>
              </a:rPr>
              <a:t> </a:t>
            </a:r>
            <a:r>
              <a:rPr sz="1800" spc="325" dirty="0">
                <a:latin typeface="Tinos"/>
                <a:cs typeface="Tinos"/>
              </a:rPr>
              <a:t>=</a:t>
            </a:r>
            <a:endParaRPr sz="1800">
              <a:latin typeface="Tinos"/>
              <a:cs typeface="Tino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839204" y="5049139"/>
            <a:ext cx="1267460" cy="762635"/>
          </a:xfrm>
          <a:custGeom>
            <a:avLst/>
            <a:gdLst/>
            <a:ahLst/>
            <a:cxnLst/>
            <a:rect l="l" t="t" r="r" b="b"/>
            <a:pathLst>
              <a:path w="1267459" h="762635">
                <a:moveTo>
                  <a:pt x="423545" y="139954"/>
                </a:moveTo>
                <a:lnTo>
                  <a:pt x="420497" y="131445"/>
                </a:lnTo>
                <a:lnTo>
                  <a:pt x="405155" y="136982"/>
                </a:lnTo>
                <a:lnTo>
                  <a:pt x="391706" y="144995"/>
                </a:lnTo>
                <a:lnTo>
                  <a:pt x="362800" y="183540"/>
                </a:lnTo>
                <a:lnTo>
                  <a:pt x="353060" y="237363"/>
                </a:lnTo>
                <a:lnTo>
                  <a:pt x="354126" y="256806"/>
                </a:lnTo>
                <a:lnTo>
                  <a:pt x="370459" y="306197"/>
                </a:lnTo>
                <a:lnTo>
                  <a:pt x="405130" y="337629"/>
                </a:lnTo>
                <a:lnTo>
                  <a:pt x="420497" y="343154"/>
                </a:lnTo>
                <a:lnTo>
                  <a:pt x="423164" y="334518"/>
                </a:lnTo>
                <a:lnTo>
                  <a:pt x="411111" y="329196"/>
                </a:lnTo>
                <a:lnTo>
                  <a:pt x="400710" y="321754"/>
                </a:lnTo>
                <a:lnTo>
                  <a:pt x="379425" y="287083"/>
                </a:lnTo>
                <a:lnTo>
                  <a:pt x="372364" y="236220"/>
                </a:lnTo>
                <a:lnTo>
                  <a:pt x="373138" y="218160"/>
                </a:lnTo>
                <a:lnTo>
                  <a:pt x="384937" y="173482"/>
                </a:lnTo>
                <a:lnTo>
                  <a:pt x="411327" y="145275"/>
                </a:lnTo>
                <a:lnTo>
                  <a:pt x="423545" y="139954"/>
                </a:lnTo>
                <a:close/>
              </a:path>
              <a:path w="1267459" h="762635">
                <a:moveTo>
                  <a:pt x="1142238" y="237363"/>
                </a:moveTo>
                <a:lnTo>
                  <a:pt x="1132420" y="183540"/>
                </a:lnTo>
                <a:lnTo>
                  <a:pt x="1103579" y="144995"/>
                </a:lnTo>
                <a:lnTo>
                  <a:pt x="1074801" y="131445"/>
                </a:lnTo>
                <a:lnTo>
                  <a:pt x="1071753" y="139954"/>
                </a:lnTo>
                <a:lnTo>
                  <a:pt x="1084008" y="145275"/>
                </a:lnTo>
                <a:lnTo>
                  <a:pt x="1094549" y="152628"/>
                </a:lnTo>
                <a:lnTo>
                  <a:pt x="1115910" y="186778"/>
                </a:lnTo>
                <a:lnTo>
                  <a:pt x="1122934" y="236220"/>
                </a:lnTo>
                <a:lnTo>
                  <a:pt x="1122146" y="254889"/>
                </a:lnTo>
                <a:lnTo>
                  <a:pt x="1110361" y="300609"/>
                </a:lnTo>
                <a:lnTo>
                  <a:pt x="1084097" y="329184"/>
                </a:lnTo>
                <a:lnTo>
                  <a:pt x="1072007" y="334518"/>
                </a:lnTo>
                <a:lnTo>
                  <a:pt x="1074801" y="343154"/>
                </a:lnTo>
                <a:lnTo>
                  <a:pt x="1115187" y="319151"/>
                </a:lnTo>
                <a:lnTo>
                  <a:pt x="1137920" y="274739"/>
                </a:lnTo>
                <a:lnTo>
                  <a:pt x="1141158" y="256806"/>
                </a:lnTo>
                <a:lnTo>
                  <a:pt x="1142238" y="237363"/>
                </a:lnTo>
                <a:close/>
              </a:path>
              <a:path w="1267459" h="762635">
                <a:moveTo>
                  <a:pt x="1267079" y="402463"/>
                </a:moveTo>
                <a:lnTo>
                  <a:pt x="171323" y="402463"/>
                </a:lnTo>
                <a:lnTo>
                  <a:pt x="171323" y="417703"/>
                </a:lnTo>
                <a:lnTo>
                  <a:pt x="1267079" y="417703"/>
                </a:lnTo>
                <a:lnTo>
                  <a:pt x="1267079" y="402463"/>
                </a:lnTo>
                <a:close/>
              </a:path>
              <a:path w="1267459" h="762635">
                <a:moveTo>
                  <a:pt x="1267079" y="127"/>
                </a:moveTo>
                <a:lnTo>
                  <a:pt x="144399" y="0"/>
                </a:lnTo>
                <a:lnTo>
                  <a:pt x="97155" y="718400"/>
                </a:lnTo>
                <a:lnTo>
                  <a:pt x="40259" y="613029"/>
                </a:lnTo>
                <a:lnTo>
                  <a:pt x="0" y="634352"/>
                </a:lnTo>
                <a:lnTo>
                  <a:pt x="4318" y="642277"/>
                </a:lnTo>
                <a:lnTo>
                  <a:pt x="25527" y="631012"/>
                </a:lnTo>
                <a:lnTo>
                  <a:pt x="96647" y="762165"/>
                </a:lnTo>
                <a:lnTo>
                  <a:pt x="107061" y="762165"/>
                </a:lnTo>
                <a:lnTo>
                  <a:pt x="156972" y="14859"/>
                </a:lnTo>
                <a:lnTo>
                  <a:pt x="171323" y="14859"/>
                </a:lnTo>
                <a:lnTo>
                  <a:pt x="171323" y="15367"/>
                </a:lnTo>
                <a:lnTo>
                  <a:pt x="1267079" y="15367"/>
                </a:lnTo>
                <a:lnTo>
                  <a:pt x="1267079" y="12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6973823" y="5110988"/>
            <a:ext cx="96266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700" spc="1237" baseline="1543" dirty="0">
                <a:latin typeface="Tinos"/>
                <a:cs typeface="Tinos"/>
              </a:rPr>
              <a:t>  </a:t>
            </a:r>
            <a:r>
              <a:rPr sz="2700" spc="-225" baseline="1543" dirty="0">
                <a:latin typeface="Tinos"/>
                <a:cs typeface="Tinos"/>
              </a:rPr>
              <a:t> </a:t>
            </a:r>
            <a:r>
              <a:rPr sz="1800" spc="-440" dirty="0">
                <a:latin typeface="Tinos"/>
                <a:cs typeface="Tinos"/>
              </a:rPr>
              <a:t>𝑋</a:t>
            </a:r>
            <a:r>
              <a:rPr sz="1950" spc="-660" baseline="-14957" dirty="0">
                <a:latin typeface="Tinos"/>
                <a:cs typeface="Tinos"/>
              </a:rPr>
              <a:t>𝑖</a:t>
            </a:r>
            <a:r>
              <a:rPr sz="1950" spc="254" baseline="-14957" dirty="0">
                <a:latin typeface="Tinos"/>
                <a:cs typeface="Tinos"/>
              </a:rPr>
              <a:t> </a:t>
            </a:r>
            <a:r>
              <a:rPr sz="1800" spc="325" dirty="0">
                <a:latin typeface="Tinos"/>
                <a:cs typeface="Tinos"/>
              </a:rPr>
              <a:t>−</a:t>
            </a:r>
            <a:r>
              <a:rPr sz="1800" spc="-60" dirty="0">
                <a:latin typeface="Tinos"/>
                <a:cs typeface="Tinos"/>
              </a:rPr>
              <a:t> </a:t>
            </a:r>
            <a:r>
              <a:rPr sz="1800" spc="-1045" dirty="0">
                <a:latin typeface="Tinos"/>
                <a:cs typeface="Tinos"/>
              </a:rPr>
              <a:t>𝑋</a:t>
            </a:r>
            <a:r>
              <a:rPr sz="2700" spc="480" baseline="10802" dirty="0">
                <a:latin typeface="Tinos"/>
                <a:cs typeface="Tinos"/>
              </a:rPr>
              <a:t> </a:t>
            </a:r>
            <a:endParaRPr sz="2700" baseline="10802">
              <a:latin typeface="Tinos"/>
              <a:cs typeface="Tino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989823" y="5103367"/>
            <a:ext cx="122555" cy="2266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300" spc="110" dirty="0">
                <a:latin typeface="Tinos"/>
                <a:cs typeface="Tinos"/>
              </a:rPr>
              <a:t>2</a:t>
            </a:r>
            <a:endParaRPr sz="1300">
              <a:latin typeface="Tinos"/>
              <a:cs typeface="Tino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183628" y="5437123"/>
            <a:ext cx="75184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10" dirty="0">
                <a:latin typeface="Tinos"/>
                <a:cs typeface="Tinos"/>
              </a:rPr>
              <a:t>(𝑛 </a:t>
            </a:r>
            <a:r>
              <a:rPr sz="1800" spc="325" dirty="0">
                <a:latin typeface="Tinos"/>
                <a:cs typeface="Tinos"/>
              </a:rPr>
              <a:t>−</a:t>
            </a:r>
            <a:r>
              <a:rPr sz="1800" spc="-30" dirty="0">
                <a:latin typeface="Tinos"/>
                <a:cs typeface="Tinos"/>
              </a:rPr>
              <a:t> </a:t>
            </a:r>
            <a:r>
              <a:rPr sz="1800" spc="114" dirty="0">
                <a:latin typeface="Tinos"/>
                <a:cs typeface="Tinos"/>
              </a:rPr>
              <a:t>1)</a:t>
            </a:r>
            <a:endParaRPr sz="1800">
              <a:latin typeface="Tinos"/>
              <a:cs typeface="Tinos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206238" y="3726307"/>
            <a:ext cx="2898775" cy="15240"/>
          </a:xfrm>
          <a:custGeom>
            <a:avLst/>
            <a:gdLst/>
            <a:ahLst/>
            <a:cxnLst/>
            <a:rect l="l" t="t" r="r" b="b"/>
            <a:pathLst>
              <a:path w="2898775" h="15239">
                <a:moveTo>
                  <a:pt x="2898647" y="0"/>
                </a:moveTo>
                <a:lnTo>
                  <a:pt x="0" y="0"/>
                </a:lnTo>
                <a:lnTo>
                  <a:pt x="0" y="15240"/>
                </a:lnTo>
                <a:lnTo>
                  <a:pt x="2898647" y="15240"/>
                </a:lnTo>
                <a:lnTo>
                  <a:pt x="289864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6235953" y="3374517"/>
            <a:ext cx="75438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800" spc="-1045" dirty="0">
                <a:latin typeface="Tinos"/>
                <a:cs typeface="Tinos"/>
              </a:rPr>
              <a:t>𝑋</a:t>
            </a:r>
            <a:r>
              <a:rPr sz="2700" spc="1102" baseline="10802" dirty="0">
                <a:latin typeface="Tinos"/>
                <a:cs typeface="Tinos"/>
              </a:rPr>
              <a:t> </a:t>
            </a:r>
            <a:r>
              <a:rPr sz="1800" spc="325" dirty="0">
                <a:latin typeface="Tinos"/>
                <a:cs typeface="Tinos"/>
              </a:rPr>
              <a:t>−</a:t>
            </a:r>
            <a:r>
              <a:rPr sz="1800" spc="-65" dirty="0">
                <a:latin typeface="Tinos"/>
                <a:cs typeface="Tinos"/>
              </a:rPr>
              <a:t> </a:t>
            </a:r>
            <a:r>
              <a:rPr sz="1800" spc="-220" dirty="0">
                <a:latin typeface="Tinos"/>
                <a:cs typeface="Tinos"/>
              </a:rPr>
              <a:t>𝜇</a:t>
            </a:r>
            <a:r>
              <a:rPr sz="1950" spc="-330" baseline="-14957" dirty="0">
                <a:latin typeface="Tinos"/>
                <a:cs typeface="Tinos"/>
              </a:rPr>
              <a:t>𝐻</a:t>
            </a:r>
            <a:endParaRPr sz="1950" baseline="-14957">
              <a:latin typeface="Tinos"/>
              <a:cs typeface="Tino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930643" y="3546729"/>
            <a:ext cx="107314" cy="19050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050" spc="114" dirty="0">
                <a:latin typeface="Tinos"/>
                <a:cs typeface="Tinos"/>
              </a:rPr>
              <a:t>0</a:t>
            </a:r>
            <a:endParaRPr sz="1050">
              <a:latin typeface="Tinos"/>
              <a:cs typeface="Tino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775961" y="3558616"/>
            <a:ext cx="60388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800" spc="-690" dirty="0">
                <a:latin typeface="Tinos"/>
                <a:cs typeface="Tinos"/>
              </a:rPr>
              <a:t>𝑡</a:t>
            </a:r>
            <a:r>
              <a:rPr sz="1800" spc="45" dirty="0">
                <a:latin typeface="Tinos"/>
                <a:cs typeface="Tinos"/>
              </a:rPr>
              <a:t> </a:t>
            </a:r>
            <a:r>
              <a:rPr sz="1800" spc="325" dirty="0">
                <a:latin typeface="Tinos"/>
                <a:cs typeface="Tinos"/>
              </a:rPr>
              <a:t>=</a:t>
            </a:r>
            <a:r>
              <a:rPr sz="1800" spc="15" dirty="0">
                <a:latin typeface="Tinos"/>
                <a:cs typeface="Tinos"/>
              </a:rPr>
              <a:t> </a:t>
            </a:r>
            <a:r>
              <a:rPr sz="2700" spc="-525" baseline="-24691" dirty="0">
                <a:latin typeface="Tinos"/>
                <a:cs typeface="Tinos"/>
              </a:rPr>
              <a:t>𝜎</a:t>
            </a:r>
            <a:endParaRPr sz="2700" baseline="-24691">
              <a:latin typeface="Tinos"/>
              <a:cs typeface="Tino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288026" y="3708272"/>
            <a:ext cx="277495" cy="299720"/>
          </a:xfrm>
          <a:prstGeom prst="rect">
            <a:avLst/>
          </a:prstGeom>
        </p:spPr>
        <p:txBody>
          <a:bodyPr vert="horz" wrap="square" lIns="0" tIns="762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00"/>
              </a:spcBef>
            </a:pPr>
            <a:r>
              <a:rPr sz="1300" spc="-430" dirty="0">
                <a:latin typeface="Tinos"/>
                <a:cs typeface="Tinos"/>
              </a:rPr>
              <a:t>𝑠</a:t>
            </a:r>
            <a:r>
              <a:rPr sz="2700" spc="810" baseline="-24691" dirty="0">
                <a:latin typeface="Tinos"/>
                <a:cs typeface="Tinos"/>
              </a:rPr>
              <a:t> </a:t>
            </a:r>
            <a:endParaRPr sz="2700" baseline="-24691">
              <a:latin typeface="Tinos"/>
              <a:cs typeface="Tinos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5511927" y="3770629"/>
            <a:ext cx="2569210" cy="429895"/>
          </a:xfrm>
          <a:custGeom>
            <a:avLst/>
            <a:gdLst/>
            <a:ahLst/>
            <a:cxnLst/>
            <a:rect l="l" t="t" r="r" b="b"/>
            <a:pathLst>
              <a:path w="2569209" h="429895">
                <a:moveTo>
                  <a:pt x="282575" y="210185"/>
                </a:moveTo>
                <a:lnTo>
                  <a:pt x="159639" y="210185"/>
                </a:lnTo>
                <a:lnTo>
                  <a:pt x="159639" y="209931"/>
                </a:lnTo>
                <a:lnTo>
                  <a:pt x="131064" y="209931"/>
                </a:lnTo>
                <a:lnTo>
                  <a:pt x="75946" y="400431"/>
                </a:lnTo>
                <a:lnTo>
                  <a:pt x="36576" y="313817"/>
                </a:lnTo>
                <a:lnTo>
                  <a:pt x="0" y="330581"/>
                </a:lnTo>
                <a:lnTo>
                  <a:pt x="3429" y="338963"/>
                </a:lnTo>
                <a:lnTo>
                  <a:pt x="22352" y="330581"/>
                </a:lnTo>
                <a:lnTo>
                  <a:pt x="68453" y="429895"/>
                </a:lnTo>
                <a:lnTo>
                  <a:pt x="79375" y="429895"/>
                </a:lnTo>
                <a:lnTo>
                  <a:pt x="139446" y="224790"/>
                </a:lnTo>
                <a:lnTo>
                  <a:pt x="146939" y="224790"/>
                </a:lnTo>
                <a:lnTo>
                  <a:pt x="146939" y="225425"/>
                </a:lnTo>
                <a:lnTo>
                  <a:pt x="282575" y="225425"/>
                </a:lnTo>
                <a:lnTo>
                  <a:pt x="282575" y="210185"/>
                </a:lnTo>
                <a:close/>
              </a:path>
              <a:path w="2569209" h="429895">
                <a:moveTo>
                  <a:pt x="676529" y="0"/>
                </a:moveTo>
                <a:lnTo>
                  <a:pt x="623443" y="0"/>
                </a:lnTo>
                <a:lnTo>
                  <a:pt x="623443" y="10160"/>
                </a:lnTo>
                <a:lnTo>
                  <a:pt x="623443" y="365760"/>
                </a:lnTo>
                <a:lnTo>
                  <a:pt x="623443" y="374650"/>
                </a:lnTo>
                <a:lnTo>
                  <a:pt x="676529" y="374650"/>
                </a:lnTo>
                <a:lnTo>
                  <a:pt x="676529" y="365760"/>
                </a:lnTo>
                <a:lnTo>
                  <a:pt x="644017" y="365760"/>
                </a:lnTo>
                <a:lnTo>
                  <a:pt x="644017" y="10160"/>
                </a:lnTo>
                <a:lnTo>
                  <a:pt x="676529" y="10160"/>
                </a:lnTo>
                <a:lnTo>
                  <a:pt x="676529" y="0"/>
                </a:lnTo>
                <a:close/>
              </a:path>
              <a:path w="2569209" h="429895">
                <a:moveTo>
                  <a:pt x="941705" y="90932"/>
                </a:moveTo>
                <a:lnTo>
                  <a:pt x="938657" y="82296"/>
                </a:lnTo>
                <a:lnTo>
                  <a:pt x="923290" y="87896"/>
                </a:lnTo>
                <a:lnTo>
                  <a:pt x="909828" y="95948"/>
                </a:lnTo>
                <a:lnTo>
                  <a:pt x="880948" y="134467"/>
                </a:lnTo>
                <a:lnTo>
                  <a:pt x="871093" y="188341"/>
                </a:lnTo>
                <a:lnTo>
                  <a:pt x="872185" y="207784"/>
                </a:lnTo>
                <a:lnTo>
                  <a:pt x="888492" y="257048"/>
                </a:lnTo>
                <a:lnTo>
                  <a:pt x="923239" y="288607"/>
                </a:lnTo>
                <a:lnTo>
                  <a:pt x="938657" y="294132"/>
                </a:lnTo>
                <a:lnTo>
                  <a:pt x="941324" y="285496"/>
                </a:lnTo>
                <a:lnTo>
                  <a:pt x="929271" y="280162"/>
                </a:lnTo>
                <a:lnTo>
                  <a:pt x="918857" y="272732"/>
                </a:lnTo>
                <a:lnTo>
                  <a:pt x="897458" y="238061"/>
                </a:lnTo>
                <a:lnTo>
                  <a:pt x="890397" y="187198"/>
                </a:lnTo>
                <a:lnTo>
                  <a:pt x="891171" y="169138"/>
                </a:lnTo>
                <a:lnTo>
                  <a:pt x="902970" y="124460"/>
                </a:lnTo>
                <a:lnTo>
                  <a:pt x="929487" y="96253"/>
                </a:lnTo>
                <a:lnTo>
                  <a:pt x="941705" y="90932"/>
                </a:lnTo>
                <a:close/>
              </a:path>
              <a:path w="2569209" h="429895">
                <a:moveTo>
                  <a:pt x="1600962" y="188341"/>
                </a:moveTo>
                <a:lnTo>
                  <a:pt x="1591094" y="134467"/>
                </a:lnTo>
                <a:lnTo>
                  <a:pt x="1562227" y="95948"/>
                </a:lnTo>
                <a:lnTo>
                  <a:pt x="1533398" y="82296"/>
                </a:lnTo>
                <a:lnTo>
                  <a:pt x="1530350" y="90932"/>
                </a:lnTo>
                <a:lnTo>
                  <a:pt x="1542630" y="96253"/>
                </a:lnTo>
                <a:lnTo>
                  <a:pt x="1553184" y="103606"/>
                </a:lnTo>
                <a:lnTo>
                  <a:pt x="1574584" y="137756"/>
                </a:lnTo>
                <a:lnTo>
                  <a:pt x="1581658" y="187198"/>
                </a:lnTo>
                <a:lnTo>
                  <a:pt x="1580870" y="205867"/>
                </a:lnTo>
                <a:lnTo>
                  <a:pt x="1569085" y="251587"/>
                </a:lnTo>
                <a:lnTo>
                  <a:pt x="1542770" y="280162"/>
                </a:lnTo>
                <a:lnTo>
                  <a:pt x="1530731" y="285496"/>
                </a:lnTo>
                <a:lnTo>
                  <a:pt x="1533398" y="294132"/>
                </a:lnTo>
                <a:lnTo>
                  <a:pt x="1573860" y="270078"/>
                </a:lnTo>
                <a:lnTo>
                  <a:pt x="1596593" y="225704"/>
                </a:lnTo>
                <a:lnTo>
                  <a:pt x="1599857" y="207784"/>
                </a:lnTo>
                <a:lnTo>
                  <a:pt x="1600962" y="188341"/>
                </a:lnTo>
                <a:close/>
              </a:path>
              <a:path w="2569209" h="429895">
                <a:moveTo>
                  <a:pt x="1839341" y="90932"/>
                </a:moveTo>
                <a:lnTo>
                  <a:pt x="1836293" y="82296"/>
                </a:lnTo>
                <a:lnTo>
                  <a:pt x="1820926" y="87896"/>
                </a:lnTo>
                <a:lnTo>
                  <a:pt x="1807464" y="95948"/>
                </a:lnTo>
                <a:lnTo>
                  <a:pt x="1778584" y="134467"/>
                </a:lnTo>
                <a:lnTo>
                  <a:pt x="1768729" y="188341"/>
                </a:lnTo>
                <a:lnTo>
                  <a:pt x="1769821" y="207784"/>
                </a:lnTo>
                <a:lnTo>
                  <a:pt x="1786128" y="257048"/>
                </a:lnTo>
                <a:lnTo>
                  <a:pt x="1820875" y="288607"/>
                </a:lnTo>
                <a:lnTo>
                  <a:pt x="1836293" y="294132"/>
                </a:lnTo>
                <a:lnTo>
                  <a:pt x="1838960" y="285496"/>
                </a:lnTo>
                <a:lnTo>
                  <a:pt x="1826907" y="280162"/>
                </a:lnTo>
                <a:lnTo>
                  <a:pt x="1816493" y="272732"/>
                </a:lnTo>
                <a:lnTo>
                  <a:pt x="1795094" y="238061"/>
                </a:lnTo>
                <a:lnTo>
                  <a:pt x="1788033" y="187198"/>
                </a:lnTo>
                <a:lnTo>
                  <a:pt x="1788807" y="169138"/>
                </a:lnTo>
                <a:lnTo>
                  <a:pt x="1800606" y="124460"/>
                </a:lnTo>
                <a:lnTo>
                  <a:pt x="1827123" y="96253"/>
                </a:lnTo>
                <a:lnTo>
                  <a:pt x="1839341" y="90932"/>
                </a:lnTo>
                <a:close/>
              </a:path>
              <a:path w="2569209" h="429895">
                <a:moveTo>
                  <a:pt x="2489454" y="188341"/>
                </a:moveTo>
                <a:lnTo>
                  <a:pt x="2479586" y="134467"/>
                </a:lnTo>
                <a:lnTo>
                  <a:pt x="2450719" y="95948"/>
                </a:lnTo>
                <a:lnTo>
                  <a:pt x="2421890" y="82296"/>
                </a:lnTo>
                <a:lnTo>
                  <a:pt x="2418842" y="90932"/>
                </a:lnTo>
                <a:lnTo>
                  <a:pt x="2431123" y="96253"/>
                </a:lnTo>
                <a:lnTo>
                  <a:pt x="2441676" y="103606"/>
                </a:lnTo>
                <a:lnTo>
                  <a:pt x="2463076" y="137756"/>
                </a:lnTo>
                <a:lnTo>
                  <a:pt x="2470150" y="187198"/>
                </a:lnTo>
                <a:lnTo>
                  <a:pt x="2469362" y="205867"/>
                </a:lnTo>
                <a:lnTo>
                  <a:pt x="2457577" y="251587"/>
                </a:lnTo>
                <a:lnTo>
                  <a:pt x="2431262" y="280162"/>
                </a:lnTo>
                <a:lnTo>
                  <a:pt x="2419223" y="285496"/>
                </a:lnTo>
                <a:lnTo>
                  <a:pt x="2421890" y="294132"/>
                </a:lnTo>
                <a:lnTo>
                  <a:pt x="2462352" y="270078"/>
                </a:lnTo>
                <a:lnTo>
                  <a:pt x="2485085" y="225704"/>
                </a:lnTo>
                <a:lnTo>
                  <a:pt x="2488349" y="207784"/>
                </a:lnTo>
                <a:lnTo>
                  <a:pt x="2489454" y="188341"/>
                </a:lnTo>
                <a:close/>
              </a:path>
              <a:path w="2569209" h="429895">
                <a:moveTo>
                  <a:pt x="2510663" y="30353"/>
                </a:moveTo>
                <a:lnTo>
                  <a:pt x="851027" y="30353"/>
                </a:lnTo>
                <a:lnTo>
                  <a:pt x="851027" y="30988"/>
                </a:lnTo>
                <a:lnTo>
                  <a:pt x="828802" y="30988"/>
                </a:lnTo>
                <a:lnTo>
                  <a:pt x="760984" y="284988"/>
                </a:lnTo>
                <a:lnTo>
                  <a:pt x="722376" y="198755"/>
                </a:lnTo>
                <a:lnTo>
                  <a:pt x="685800" y="215519"/>
                </a:lnTo>
                <a:lnTo>
                  <a:pt x="689229" y="223901"/>
                </a:lnTo>
                <a:lnTo>
                  <a:pt x="708152" y="215519"/>
                </a:lnTo>
                <a:lnTo>
                  <a:pt x="754253" y="314833"/>
                </a:lnTo>
                <a:lnTo>
                  <a:pt x="765175" y="314833"/>
                </a:lnTo>
                <a:lnTo>
                  <a:pt x="837692" y="45847"/>
                </a:lnTo>
                <a:lnTo>
                  <a:pt x="860044" y="45847"/>
                </a:lnTo>
                <a:lnTo>
                  <a:pt x="860044" y="45593"/>
                </a:lnTo>
                <a:lnTo>
                  <a:pt x="2510663" y="45593"/>
                </a:lnTo>
                <a:lnTo>
                  <a:pt x="2510663" y="30353"/>
                </a:lnTo>
                <a:close/>
              </a:path>
              <a:path w="2569209" h="429895">
                <a:moveTo>
                  <a:pt x="2568829" y="0"/>
                </a:moveTo>
                <a:lnTo>
                  <a:pt x="2515743" y="0"/>
                </a:lnTo>
                <a:lnTo>
                  <a:pt x="2515743" y="10160"/>
                </a:lnTo>
                <a:lnTo>
                  <a:pt x="2548128" y="10160"/>
                </a:lnTo>
                <a:lnTo>
                  <a:pt x="2548128" y="365760"/>
                </a:lnTo>
                <a:lnTo>
                  <a:pt x="2515743" y="365760"/>
                </a:lnTo>
                <a:lnTo>
                  <a:pt x="2515743" y="374650"/>
                </a:lnTo>
                <a:lnTo>
                  <a:pt x="2568829" y="374650"/>
                </a:lnTo>
                <a:lnTo>
                  <a:pt x="2568829" y="365760"/>
                </a:lnTo>
                <a:lnTo>
                  <a:pt x="2568829" y="10160"/>
                </a:lnTo>
                <a:lnTo>
                  <a:pt x="256882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5609082" y="3782644"/>
            <a:ext cx="235712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  <a:tabLst>
                <a:tab pos="848994" algn="l"/>
              </a:tabLst>
            </a:pPr>
            <a:r>
              <a:rPr sz="2700" spc="-555" baseline="-32407" dirty="0">
                <a:latin typeface="Tinos"/>
                <a:cs typeface="Tinos"/>
              </a:rPr>
              <a:t>𝑛         </a:t>
            </a:r>
            <a:r>
              <a:rPr sz="2700" spc="-517" baseline="-32407" dirty="0">
                <a:latin typeface="Tinos"/>
                <a:cs typeface="Tinos"/>
              </a:rPr>
              <a:t> </a:t>
            </a:r>
            <a:r>
              <a:rPr sz="1800" spc="270" dirty="0">
                <a:latin typeface="Tinos"/>
                <a:cs typeface="Tinos"/>
              </a:rPr>
              <a:t>×	</a:t>
            </a:r>
            <a:r>
              <a:rPr sz="1800" spc="-80" dirty="0">
                <a:latin typeface="Tinos"/>
                <a:cs typeface="Tinos"/>
              </a:rPr>
              <a:t>𝑁 </a:t>
            </a:r>
            <a:r>
              <a:rPr sz="1800" spc="330" dirty="0">
                <a:latin typeface="Tinos"/>
                <a:cs typeface="Tinos"/>
              </a:rPr>
              <a:t>− </a:t>
            </a:r>
            <a:r>
              <a:rPr sz="1800" spc="-370" dirty="0">
                <a:latin typeface="Tinos"/>
                <a:cs typeface="Tinos"/>
              </a:rPr>
              <a:t>𝑛</a:t>
            </a:r>
            <a:r>
              <a:rPr sz="2700" spc="-555" baseline="1543" dirty="0">
                <a:latin typeface="Tinos"/>
                <a:cs typeface="Tinos"/>
              </a:rPr>
              <a:t>  </a:t>
            </a:r>
            <a:r>
              <a:rPr sz="1800" spc="-80" dirty="0">
                <a:latin typeface="Tinos"/>
                <a:cs typeface="Tinos"/>
              </a:rPr>
              <a:t>𝑁 </a:t>
            </a:r>
            <a:r>
              <a:rPr sz="1800" spc="330" dirty="0">
                <a:latin typeface="Tinos"/>
                <a:cs typeface="Tinos"/>
              </a:rPr>
              <a:t>−</a:t>
            </a:r>
            <a:r>
              <a:rPr sz="1800" spc="-260" dirty="0">
                <a:latin typeface="Tinos"/>
                <a:cs typeface="Tinos"/>
              </a:rPr>
              <a:t> </a:t>
            </a:r>
            <a:r>
              <a:rPr sz="1800" spc="95" dirty="0">
                <a:latin typeface="Tinos"/>
                <a:cs typeface="Tinos"/>
              </a:rPr>
              <a:t>1</a:t>
            </a:r>
            <a:endParaRPr sz="1800">
              <a:latin typeface="Tinos"/>
              <a:cs typeface="Tino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69747" y="6398098"/>
            <a:ext cx="1465580" cy="1657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900" b="1" spc="-5" dirty="0">
                <a:solidFill>
                  <a:srgbClr val="B31166"/>
                </a:solidFill>
                <a:latin typeface="Gothic Uralic"/>
                <a:cs typeface="Gothic Uralic"/>
                <a:hlinkClick r:id="rId2"/>
              </a:rPr>
              <a:t>www.shakehandwithlife.in</a:t>
            </a:r>
            <a:endParaRPr sz="900">
              <a:latin typeface="Gothic Uralic"/>
              <a:cs typeface="Gothic Uralic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865744" y="570992"/>
            <a:ext cx="4191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>
                <a:solidFill>
                  <a:srgbClr val="FFFFFF"/>
                </a:solidFill>
                <a:latin typeface="Gothic Uralic"/>
                <a:cs typeface="Gothic Uralic"/>
              </a:rPr>
              <a:t>20</a:t>
            </a:r>
            <a:endParaRPr sz="2800">
              <a:latin typeface="Gothic Uralic"/>
              <a:cs typeface="Gothic Uralic"/>
            </a:endParaRPr>
          </a:p>
        </p:txBody>
      </p:sp>
    </p:spTree>
    <p:extLst>
      <p:ext uri="{BB962C8B-B14F-4D97-AF65-F5344CB8AC3E}">
        <p14:creationId xmlns:p14="http://schemas.microsoft.com/office/powerpoint/2010/main" val="421832927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56563" y="2527554"/>
            <a:ext cx="2112645" cy="2465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3200" spc="-5" dirty="0"/>
              <a:t>Hypo</a:t>
            </a:r>
            <a:r>
              <a:rPr sz="3200" spc="-15" dirty="0"/>
              <a:t>t</a:t>
            </a:r>
            <a:r>
              <a:rPr sz="3200" dirty="0"/>
              <a:t>he</a:t>
            </a:r>
            <a:r>
              <a:rPr sz="3200" spc="10" dirty="0"/>
              <a:t>s</a:t>
            </a:r>
            <a:r>
              <a:rPr sz="3200" spc="-5" dirty="0"/>
              <a:t>is  </a:t>
            </a:r>
            <a:r>
              <a:rPr sz="3200" dirty="0"/>
              <a:t>testing for  </a:t>
            </a:r>
            <a:r>
              <a:rPr sz="3200" spc="-5" dirty="0"/>
              <a:t>difference  between  </a:t>
            </a:r>
            <a:r>
              <a:rPr sz="3200" dirty="0"/>
              <a:t>means</a:t>
            </a:r>
            <a:endParaRPr sz="3200"/>
          </a:p>
        </p:txBody>
      </p:sp>
      <p:sp>
        <p:nvSpPr>
          <p:cNvPr id="5" name="object 5"/>
          <p:cNvSpPr txBox="1"/>
          <p:nvPr/>
        </p:nvSpPr>
        <p:spPr>
          <a:xfrm>
            <a:off x="669747" y="6398098"/>
            <a:ext cx="1465580" cy="1657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900" b="1" spc="-5" dirty="0">
                <a:solidFill>
                  <a:srgbClr val="B31166"/>
                </a:solidFill>
                <a:latin typeface="Gothic Uralic"/>
                <a:cs typeface="Gothic Uralic"/>
                <a:hlinkClick r:id="rId2"/>
              </a:rPr>
              <a:t>www.shakehandwithlife.in</a:t>
            </a:r>
            <a:endParaRPr sz="900">
              <a:latin typeface="Gothic Uralic"/>
              <a:cs typeface="Gothic Ural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98745" y="3597655"/>
            <a:ext cx="152400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EE52A4"/>
                </a:solidFill>
                <a:latin typeface="Gothic Uralic"/>
                <a:cs typeface="Gothic Uralic"/>
              </a:rPr>
              <a:t>Z-TEST,</a:t>
            </a:r>
            <a:r>
              <a:rPr sz="2000" spc="-75" dirty="0">
                <a:solidFill>
                  <a:srgbClr val="EE52A4"/>
                </a:solidFill>
                <a:latin typeface="Gothic Uralic"/>
                <a:cs typeface="Gothic Uralic"/>
              </a:rPr>
              <a:t> </a:t>
            </a:r>
            <a:r>
              <a:rPr sz="2000" spc="-5" dirty="0">
                <a:solidFill>
                  <a:srgbClr val="EE52A4"/>
                </a:solidFill>
                <a:latin typeface="Gothic Uralic"/>
                <a:cs typeface="Gothic Uralic"/>
              </a:rPr>
              <a:t>T-TEST</a:t>
            </a:r>
            <a:endParaRPr sz="2000">
              <a:latin typeface="Gothic Uralic"/>
              <a:cs typeface="Gothic Uralic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744968" y="402336"/>
            <a:ext cx="685800" cy="696595"/>
          </a:xfrm>
          <a:prstGeom prst="rect">
            <a:avLst/>
          </a:prstGeom>
        </p:spPr>
        <p:txBody>
          <a:bodyPr vert="horz" wrap="square" lIns="0" tIns="180975" rIns="0" bIns="0" rtlCol="0">
            <a:spAutoFit/>
          </a:bodyPr>
          <a:lstStyle/>
          <a:p>
            <a:pPr marL="133350">
              <a:lnSpc>
                <a:spcPct val="100000"/>
              </a:lnSpc>
              <a:spcBef>
                <a:spcPts val="1425"/>
              </a:spcBef>
            </a:pPr>
            <a:r>
              <a:rPr sz="2800" spc="-10" dirty="0">
                <a:solidFill>
                  <a:srgbClr val="FFFFFF"/>
                </a:solidFill>
                <a:latin typeface="Gothic Uralic"/>
                <a:cs typeface="Gothic Uralic"/>
              </a:rPr>
              <a:t>21</a:t>
            </a:r>
            <a:endParaRPr sz="2800">
              <a:latin typeface="Gothic Uralic"/>
              <a:cs typeface="Gothic Uralic"/>
            </a:endParaRPr>
          </a:p>
        </p:txBody>
      </p:sp>
    </p:spTree>
    <p:extLst>
      <p:ext uri="{BB962C8B-B14F-4D97-AF65-F5344CB8AC3E}">
        <p14:creationId xmlns:p14="http://schemas.microsoft.com/office/powerpoint/2010/main" val="396460870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02147" y="4373371"/>
            <a:ext cx="1467485" cy="1016635"/>
          </a:xfrm>
          <a:custGeom>
            <a:avLst/>
            <a:gdLst/>
            <a:ahLst/>
            <a:cxnLst/>
            <a:rect l="l" t="t" r="r" b="b"/>
            <a:pathLst>
              <a:path w="1467484" h="1016635">
                <a:moveTo>
                  <a:pt x="665353" y="569976"/>
                </a:moveTo>
                <a:lnTo>
                  <a:pt x="227965" y="569976"/>
                </a:lnTo>
                <a:lnTo>
                  <a:pt x="227965" y="589788"/>
                </a:lnTo>
                <a:lnTo>
                  <a:pt x="665353" y="589788"/>
                </a:lnTo>
                <a:lnTo>
                  <a:pt x="665353" y="569976"/>
                </a:lnTo>
                <a:close/>
              </a:path>
              <a:path w="1467484" h="1016635">
                <a:moveTo>
                  <a:pt x="1465453" y="569976"/>
                </a:moveTo>
                <a:lnTo>
                  <a:pt x="1028065" y="569976"/>
                </a:lnTo>
                <a:lnTo>
                  <a:pt x="1028065" y="589788"/>
                </a:lnTo>
                <a:lnTo>
                  <a:pt x="1465453" y="589788"/>
                </a:lnTo>
                <a:lnTo>
                  <a:pt x="1465453" y="569976"/>
                </a:lnTo>
                <a:close/>
              </a:path>
              <a:path w="1467484" h="1016635">
                <a:moveTo>
                  <a:pt x="1466977" y="0"/>
                </a:moveTo>
                <a:lnTo>
                  <a:pt x="227965" y="0"/>
                </a:lnTo>
                <a:lnTo>
                  <a:pt x="227965" y="381"/>
                </a:lnTo>
                <a:lnTo>
                  <a:pt x="192532" y="381"/>
                </a:lnTo>
                <a:lnTo>
                  <a:pt x="129413" y="958342"/>
                </a:lnTo>
                <a:lnTo>
                  <a:pt x="53594" y="817753"/>
                </a:lnTo>
                <a:lnTo>
                  <a:pt x="0" y="846213"/>
                </a:lnTo>
                <a:lnTo>
                  <a:pt x="5842" y="856742"/>
                </a:lnTo>
                <a:lnTo>
                  <a:pt x="33909" y="841756"/>
                </a:lnTo>
                <a:lnTo>
                  <a:pt x="128905" y="1016635"/>
                </a:lnTo>
                <a:lnTo>
                  <a:pt x="142748" y="1016635"/>
                </a:lnTo>
                <a:lnTo>
                  <a:pt x="209296" y="20193"/>
                </a:lnTo>
                <a:lnTo>
                  <a:pt x="239014" y="20193"/>
                </a:lnTo>
                <a:lnTo>
                  <a:pt x="239014" y="19812"/>
                </a:lnTo>
                <a:lnTo>
                  <a:pt x="1466977" y="19812"/>
                </a:lnTo>
                <a:lnTo>
                  <a:pt x="146697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45286" y="772795"/>
            <a:ext cx="5282565" cy="10020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3200" dirty="0"/>
              <a:t>Z-Test for testing</a:t>
            </a:r>
            <a:r>
              <a:rPr sz="3200" spc="-125" dirty="0"/>
              <a:t> </a:t>
            </a:r>
            <a:r>
              <a:rPr sz="3200" spc="-5" dirty="0"/>
              <a:t>difference  between</a:t>
            </a:r>
            <a:r>
              <a:rPr sz="3200" spc="-40" dirty="0"/>
              <a:t> </a:t>
            </a:r>
            <a:r>
              <a:rPr sz="3200" dirty="0"/>
              <a:t>means</a:t>
            </a:r>
            <a:endParaRPr sz="3200"/>
          </a:p>
        </p:txBody>
      </p:sp>
      <p:sp>
        <p:nvSpPr>
          <p:cNvPr id="13" name="object 13"/>
          <p:cNvSpPr txBox="1"/>
          <p:nvPr/>
        </p:nvSpPr>
        <p:spPr>
          <a:xfrm>
            <a:off x="669747" y="6398098"/>
            <a:ext cx="1465580" cy="1657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900" b="1" spc="-5" dirty="0">
                <a:solidFill>
                  <a:srgbClr val="B31166"/>
                </a:solidFill>
                <a:latin typeface="Gothic Uralic"/>
                <a:cs typeface="Gothic Uralic"/>
                <a:hlinkClick r:id="rId2"/>
              </a:rPr>
              <a:t>www.shakehandwithlife.in</a:t>
            </a:r>
            <a:endParaRPr sz="900">
              <a:latin typeface="Gothic Uralic"/>
              <a:cs typeface="Gothic Uralic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45286" y="2694253"/>
            <a:ext cx="3139440" cy="2910840"/>
          </a:xfrm>
          <a:prstGeom prst="rect">
            <a:avLst/>
          </a:prstGeom>
        </p:spPr>
        <p:txBody>
          <a:bodyPr vert="horz" wrap="square" lIns="0" tIns="137160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1080"/>
              </a:spcBef>
            </a:pPr>
            <a:r>
              <a:rPr sz="2400" b="1" spc="-5" dirty="0">
                <a:solidFill>
                  <a:srgbClr val="EE52A4"/>
                </a:solidFill>
                <a:latin typeface="Gothic Uralic"/>
                <a:cs typeface="Gothic Uralic"/>
              </a:rPr>
              <a:t>Test</a:t>
            </a:r>
            <a:r>
              <a:rPr sz="2400" b="1" dirty="0">
                <a:solidFill>
                  <a:srgbClr val="EE52A4"/>
                </a:solidFill>
                <a:latin typeface="Gothic Uralic"/>
                <a:cs typeface="Gothic Uralic"/>
              </a:rPr>
              <a:t> Condition</a:t>
            </a:r>
            <a:endParaRPr sz="2400">
              <a:latin typeface="Gothic Uralic"/>
              <a:cs typeface="Gothic Uralic"/>
            </a:endParaRPr>
          </a:p>
          <a:p>
            <a:pPr marL="12700">
              <a:lnSpc>
                <a:spcPct val="100000"/>
              </a:lnSpc>
              <a:spcBef>
                <a:spcPts val="735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Populations are</a:t>
            </a:r>
            <a:r>
              <a:rPr sz="1800" spc="-20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normal</a:t>
            </a:r>
            <a:endParaRPr sz="1800">
              <a:latin typeface="Gothic Uralic"/>
              <a:cs typeface="Gothic Uralic"/>
            </a:endParaRPr>
          </a:p>
          <a:p>
            <a:pPr marL="354965" marR="233045" indent="-3429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Samples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happen to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be  large,</a:t>
            </a:r>
            <a:endParaRPr sz="1800">
              <a:latin typeface="Gothic Uralic"/>
              <a:cs typeface="Gothic Uralic"/>
            </a:endParaRPr>
          </a:p>
          <a:p>
            <a:pPr marL="354965" marR="5080" indent="-342900">
              <a:lnSpc>
                <a:spcPct val="100000"/>
              </a:lnSpc>
              <a:spcBef>
                <a:spcPts val="1000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Population variances are 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known</a:t>
            </a:r>
            <a:endParaRPr sz="1800">
              <a:latin typeface="Gothic Uralic"/>
              <a:cs typeface="Gothic Uralic"/>
            </a:endParaRPr>
          </a:p>
          <a:p>
            <a:pPr marL="354965" marR="81915" indent="-342900">
              <a:lnSpc>
                <a:spcPct val="100000"/>
              </a:lnSpc>
              <a:spcBef>
                <a:spcPts val="1005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Ha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may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be one-sided or  </a:t>
            </a:r>
            <a:r>
              <a:rPr sz="1800" spc="-20" dirty="0">
                <a:solidFill>
                  <a:srgbClr val="404040"/>
                </a:solidFill>
                <a:latin typeface="Gothic Uralic"/>
                <a:cs typeface="Gothic Uralic"/>
              </a:rPr>
              <a:t>two</a:t>
            </a:r>
            <a:r>
              <a:rPr sz="1800" spc="40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sided</a:t>
            </a:r>
            <a:endParaRPr sz="1800">
              <a:latin typeface="Gothic Uralic"/>
              <a:cs typeface="Gothic Ural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20209" y="2816478"/>
            <a:ext cx="190436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EE52A4"/>
                </a:solidFill>
                <a:latin typeface="Gothic Uralic"/>
                <a:cs typeface="Gothic Uralic"/>
              </a:rPr>
              <a:t>Test</a:t>
            </a:r>
            <a:r>
              <a:rPr sz="2400" b="1" spc="-20" dirty="0">
                <a:solidFill>
                  <a:srgbClr val="EE52A4"/>
                </a:solidFill>
                <a:latin typeface="Gothic Uralic"/>
                <a:cs typeface="Gothic Uralic"/>
              </a:rPr>
              <a:t> </a:t>
            </a:r>
            <a:r>
              <a:rPr sz="2400" b="1" spc="-5" dirty="0">
                <a:solidFill>
                  <a:srgbClr val="EE52A4"/>
                </a:solidFill>
                <a:latin typeface="Gothic Uralic"/>
                <a:cs typeface="Gothic Uralic"/>
              </a:rPr>
              <a:t>Statistics</a:t>
            </a:r>
            <a:endParaRPr sz="2400">
              <a:latin typeface="Gothic Uralic"/>
              <a:cs typeface="Gothic Uralic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192901" y="3787267"/>
            <a:ext cx="26733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3600" spc="-2100" baseline="-10416" dirty="0">
                <a:latin typeface="Tinos"/>
                <a:cs typeface="Tinos"/>
              </a:rPr>
              <a:t>𝑋</a:t>
            </a:r>
            <a:r>
              <a:rPr sz="2400" spc="430" dirty="0">
                <a:latin typeface="Tinos"/>
                <a:cs typeface="Tinos"/>
              </a:rPr>
              <a:t> </a:t>
            </a:r>
            <a:endParaRPr sz="2400">
              <a:latin typeface="Tinos"/>
              <a:cs typeface="Tino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578854" y="3845179"/>
            <a:ext cx="56261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400" spc="434" dirty="0">
                <a:latin typeface="Tinos"/>
                <a:cs typeface="Tinos"/>
              </a:rPr>
              <a:t>−</a:t>
            </a:r>
            <a:r>
              <a:rPr sz="2400" spc="-95" dirty="0">
                <a:latin typeface="Tinos"/>
                <a:cs typeface="Tinos"/>
              </a:rPr>
              <a:t> </a:t>
            </a:r>
            <a:r>
              <a:rPr sz="2400" spc="-1400" dirty="0">
                <a:latin typeface="Tinos"/>
                <a:cs typeface="Tinos"/>
              </a:rPr>
              <a:t>𝑋</a:t>
            </a:r>
            <a:r>
              <a:rPr sz="3600" spc="644" baseline="10416" dirty="0">
                <a:latin typeface="Tinos"/>
                <a:cs typeface="Tinos"/>
              </a:rPr>
              <a:t> </a:t>
            </a:r>
            <a:endParaRPr sz="3600" baseline="10416">
              <a:latin typeface="Tinos"/>
              <a:cs typeface="Tino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411089" y="3907663"/>
            <a:ext cx="209486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995044" algn="l"/>
                <a:tab pos="1684020" algn="l"/>
                <a:tab pos="2056130" algn="l"/>
              </a:tabLst>
            </a:pPr>
            <a:r>
              <a:rPr sz="3600" spc="-1064" baseline="-30092" dirty="0">
                <a:latin typeface="Tinos"/>
                <a:cs typeface="Tinos"/>
              </a:rPr>
              <a:t>𝑧</a:t>
            </a:r>
            <a:r>
              <a:rPr sz="3600" spc="165" baseline="-30092" dirty="0">
                <a:latin typeface="Tinos"/>
                <a:cs typeface="Tinos"/>
              </a:rPr>
              <a:t> </a:t>
            </a:r>
            <a:r>
              <a:rPr sz="3600" spc="652" baseline="-30092" dirty="0">
                <a:latin typeface="Tinos"/>
                <a:cs typeface="Tinos"/>
              </a:rPr>
              <a:t>=</a:t>
            </a:r>
            <a:r>
              <a:rPr sz="2400" u="heavy" spc="434" dirty="0">
                <a:uFill>
                  <a:solidFill>
                    <a:srgbClr val="000000"/>
                  </a:solidFill>
                </a:uFill>
                <a:latin typeface="Tinos"/>
                <a:cs typeface="Tinos"/>
              </a:rPr>
              <a:t> 	</a:t>
            </a:r>
            <a:r>
              <a:rPr sz="1750" u="heavy" spc="135" dirty="0">
                <a:uFill>
                  <a:solidFill>
                    <a:srgbClr val="000000"/>
                  </a:solidFill>
                </a:uFill>
                <a:latin typeface="Tinos"/>
                <a:cs typeface="Tinos"/>
              </a:rPr>
              <a:t>1	2	</a:t>
            </a:r>
            <a:endParaRPr sz="1750">
              <a:latin typeface="Tinos"/>
              <a:cs typeface="Tino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350253" y="4564507"/>
            <a:ext cx="11455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837565" algn="l"/>
              </a:tabLst>
            </a:pPr>
            <a:r>
              <a:rPr sz="1750" spc="-65" dirty="0">
                <a:latin typeface="Tinos"/>
                <a:cs typeface="Tinos"/>
              </a:rPr>
              <a:t>𝑝1</a:t>
            </a:r>
            <a:r>
              <a:rPr sz="1750" spc="190" dirty="0">
                <a:latin typeface="Tinos"/>
                <a:cs typeface="Tinos"/>
              </a:rPr>
              <a:t> </a:t>
            </a:r>
            <a:r>
              <a:rPr sz="3600" spc="652" baseline="-28935" dirty="0">
                <a:latin typeface="Tinos"/>
                <a:cs typeface="Tinos"/>
              </a:rPr>
              <a:t>+	</a:t>
            </a:r>
            <a:r>
              <a:rPr sz="1750" spc="-65" dirty="0">
                <a:latin typeface="Tinos"/>
                <a:cs typeface="Tinos"/>
              </a:rPr>
              <a:t>𝑝2</a:t>
            </a:r>
            <a:endParaRPr sz="1750">
              <a:latin typeface="Tinos"/>
              <a:cs typeface="Tino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180201" y="4372178"/>
            <a:ext cx="122745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  <a:tabLst>
                <a:tab pos="850900" algn="l"/>
              </a:tabLst>
            </a:pPr>
            <a:r>
              <a:rPr sz="3600" spc="-135" baseline="-20833" dirty="0">
                <a:latin typeface="Tinos"/>
                <a:cs typeface="Tinos"/>
              </a:rPr>
              <a:t>𝜎</a:t>
            </a:r>
            <a:r>
              <a:rPr sz="1750" spc="-90" dirty="0">
                <a:latin typeface="Tinos"/>
                <a:cs typeface="Tinos"/>
              </a:rPr>
              <a:t>2	</a:t>
            </a:r>
            <a:r>
              <a:rPr sz="3600" spc="-142" baseline="-20833" dirty="0">
                <a:latin typeface="Tinos"/>
                <a:cs typeface="Tinos"/>
              </a:rPr>
              <a:t>𝜎</a:t>
            </a:r>
            <a:r>
              <a:rPr sz="1750" spc="-95" dirty="0">
                <a:latin typeface="Tinos"/>
                <a:cs typeface="Tinos"/>
              </a:rPr>
              <a:t>2</a:t>
            </a:r>
            <a:endParaRPr sz="1750">
              <a:latin typeface="Tinos"/>
              <a:cs typeface="Tino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246114" y="4877180"/>
            <a:ext cx="120142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  <a:tabLst>
                <a:tab pos="845819" algn="l"/>
              </a:tabLst>
            </a:pPr>
            <a:r>
              <a:rPr sz="2400" spc="-210" dirty="0">
                <a:latin typeface="Tinos"/>
                <a:cs typeface="Tinos"/>
              </a:rPr>
              <a:t>𝑛</a:t>
            </a:r>
            <a:r>
              <a:rPr sz="2625" spc="-315" baseline="-15873" dirty="0">
                <a:latin typeface="Tinos"/>
                <a:cs typeface="Tinos"/>
              </a:rPr>
              <a:t>1	</a:t>
            </a:r>
            <a:r>
              <a:rPr sz="2400" spc="-180" dirty="0">
                <a:latin typeface="Tinos"/>
                <a:cs typeface="Tinos"/>
              </a:rPr>
              <a:t>𝑛</a:t>
            </a:r>
            <a:r>
              <a:rPr sz="2625" spc="-270" baseline="-15873" dirty="0">
                <a:latin typeface="Tinos"/>
                <a:cs typeface="Tinos"/>
              </a:rPr>
              <a:t>2</a:t>
            </a:r>
            <a:endParaRPr sz="2625" baseline="-15873">
              <a:latin typeface="Tinos"/>
              <a:cs typeface="Tino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865744" y="570992"/>
            <a:ext cx="4191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>
                <a:solidFill>
                  <a:srgbClr val="FFFFFF"/>
                </a:solidFill>
                <a:latin typeface="Gothic Uralic"/>
                <a:cs typeface="Gothic Uralic"/>
              </a:rPr>
              <a:t>22</a:t>
            </a:r>
            <a:endParaRPr sz="2800">
              <a:latin typeface="Gothic Uralic"/>
              <a:cs typeface="Gothic Uralic"/>
            </a:endParaRPr>
          </a:p>
        </p:txBody>
      </p:sp>
    </p:spTree>
    <p:extLst>
      <p:ext uri="{BB962C8B-B14F-4D97-AF65-F5344CB8AC3E}">
        <p14:creationId xmlns:p14="http://schemas.microsoft.com/office/powerpoint/2010/main" val="333259442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665597" y="4453382"/>
            <a:ext cx="2228215" cy="885825"/>
          </a:xfrm>
          <a:custGeom>
            <a:avLst/>
            <a:gdLst/>
            <a:ahLst/>
            <a:cxnLst/>
            <a:rect l="l" t="t" r="r" b="b"/>
            <a:pathLst>
              <a:path w="2228215" h="885825">
                <a:moveTo>
                  <a:pt x="2226564" y="92964"/>
                </a:moveTo>
                <a:lnTo>
                  <a:pt x="266700" y="92964"/>
                </a:lnTo>
                <a:lnTo>
                  <a:pt x="266700" y="93345"/>
                </a:lnTo>
                <a:lnTo>
                  <a:pt x="225425" y="93345"/>
                </a:lnTo>
                <a:lnTo>
                  <a:pt x="153289" y="822452"/>
                </a:lnTo>
                <a:lnTo>
                  <a:pt x="66294" y="661416"/>
                </a:lnTo>
                <a:lnTo>
                  <a:pt x="6096" y="693166"/>
                </a:lnTo>
                <a:lnTo>
                  <a:pt x="12827" y="705485"/>
                </a:lnTo>
                <a:lnTo>
                  <a:pt x="44577" y="688848"/>
                </a:lnTo>
                <a:lnTo>
                  <a:pt x="151511" y="885444"/>
                </a:lnTo>
                <a:lnTo>
                  <a:pt x="167640" y="885444"/>
                </a:lnTo>
                <a:lnTo>
                  <a:pt x="244856" y="116459"/>
                </a:lnTo>
                <a:lnTo>
                  <a:pt x="279527" y="116459"/>
                </a:lnTo>
                <a:lnTo>
                  <a:pt x="279527" y="115824"/>
                </a:lnTo>
                <a:lnTo>
                  <a:pt x="2226564" y="115824"/>
                </a:lnTo>
                <a:lnTo>
                  <a:pt x="2226564" y="92964"/>
                </a:lnTo>
                <a:close/>
              </a:path>
              <a:path w="2228215" h="885825">
                <a:moveTo>
                  <a:pt x="2228088" y="0"/>
                </a:moveTo>
                <a:lnTo>
                  <a:pt x="0" y="0"/>
                </a:lnTo>
                <a:lnTo>
                  <a:pt x="0" y="22860"/>
                </a:lnTo>
                <a:lnTo>
                  <a:pt x="2228088" y="22860"/>
                </a:lnTo>
                <a:lnTo>
                  <a:pt x="222808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45286" y="772795"/>
            <a:ext cx="5285105" cy="10020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3200" dirty="0"/>
              <a:t>Z-Test for testing</a:t>
            </a:r>
            <a:r>
              <a:rPr sz="3200" spc="-135" dirty="0"/>
              <a:t> </a:t>
            </a:r>
            <a:r>
              <a:rPr sz="3200" dirty="0"/>
              <a:t>difference  </a:t>
            </a:r>
            <a:r>
              <a:rPr sz="3200" spc="-5" dirty="0"/>
              <a:t>between</a:t>
            </a:r>
            <a:r>
              <a:rPr sz="3200" spc="-40" dirty="0"/>
              <a:t> </a:t>
            </a:r>
            <a:r>
              <a:rPr sz="3200" dirty="0"/>
              <a:t>means</a:t>
            </a:r>
            <a:endParaRPr sz="3200"/>
          </a:p>
        </p:txBody>
      </p:sp>
      <p:sp>
        <p:nvSpPr>
          <p:cNvPr id="4" name="object 4"/>
          <p:cNvSpPr txBox="1"/>
          <p:nvPr/>
        </p:nvSpPr>
        <p:spPr>
          <a:xfrm>
            <a:off x="945286" y="2723775"/>
            <a:ext cx="3437254" cy="3187065"/>
          </a:xfrm>
          <a:prstGeom prst="rect">
            <a:avLst/>
          </a:prstGeom>
        </p:spPr>
        <p:txBody>
          <a:bodyPr vert="horz" wrap="square" lIns="0" tIns="107314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844"/>
              </a:spcBef>
            </a:pPr>
            <a:r>
              <a:rPr sz="2400" b="1" spc="-5" dirty="0">
                <a:solidFill>
                  <a:srgbClr val="EE52A4"/>
                </a:solidFill>
                <a:latin typeface="Gothic Uralic"/>
                <a:cs typeface="Gothic Uralic"/>
              </a:rPr>
              <a:t>Test</a:t>
            </a:r>
            <a:r>
              <a:rPr sz="2400" b="1" dirty="0">
                <a:solidFill>
                  <a:srgbClr val="EE52A4"/>
                </a:solidFill>
                <a:latin typeface="Gothic Uralic"/>
                <a:cs typeface="Gothic Uralic"/>
              </a:rPr>
              <a:t> Condition</a:t>
            </a:r>
            <a:endParaRPr sz="2400">
              <a:latin typeface="Gothic Uralic"/>
              <a:cs typeface="Gothic Uralic"/>
            </a:endParaRPr>
          </a:p>
          <a:p>
            <a:pPr marL="12700">
              <a:lnSpc>
                <a:spcPct val="100000"/>
              </a:lnSpc>
              <a:spcBef>
                <a:spcPts val="535"/>
              </a:spcBef>
              <a:tabLst>
                <a:tab pos="354965" algn="l"/>
              </a:tabLst>
            </a:pPr>
            <a:r>
              <a:rPr sz="13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700" dirty="0">
                <a:solidFill>
                  <a:srgbClr val="404040"/>
                </a:solidFill>
                <a:latin typeface="Gothic Uralic"/>
                <a:cs typeface="Gothic Uralic"/>
              </a:rPr>
              <a:t>Populations </a:t>
            </a:r>
            <a:r>
              <a:rPr sz="1700" spc="-5" dirty="0">
                <a:solidFill>
                  <a:srgbClr val="404040"/>
                </a:solidFill>
                <a:latin typeface="Gothic Uralic"/>
                <a:cs typeface="Gothic Uralic"/>
              </a:rPr>
              <a:t>are</a:t>
            </a:r>
            <a:r>
              <a:rPr sz="1700" spc="-50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700" dirty="0">
                <a:solidFill>
                  <a:srgbClr val="404040"/>
                </a:solidFill>
                <a:latin typeface="Gothic Uralic"/>
                <a:cs typeface="Gothic Uralic"/>
              </a:rPr>
              <a:t>normal</a:t>
            </a:r>
            <a:endParaRPr sz="1700">
              <a:latin typeface="Gothic Uralic"/>
              <a:cs typeface="Gothic Uralic"/>
            </a:endParaRPr>
          </a:p>
          <a:p>
            <a:pPr marL="12700">
              <a:lnSpc>
                <a:spcPct val="100000"/>
              </a:lnSpc>
              <a:spcBef>
                <a:spcPts val="795"/>
              </a:spcBef>
              <a:tabLst>
                <a:tab pos="354965" algn="l"/>
              </a:tabLst>
            </a:pPr>
            <a:r>
              <a:rPr sz="13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700" dirty="0">
                <a:solidFill>
                  <a:srgbClr val="404040"/>
                </a:solidFill>
                <a:latin typeface="Gothic Uralic"/>
                <a:cs typeface="Gothic Uralic"/>
              </a:rPr>
              <a:t>Samples happen </a:t>
            </a:r>
            <a:r>
              <a:rPr sz="1700" spc="-10" dirty="0">
                <a:solidFill>
                  <a:srgbClr val="404040"/>
                </a:solidFill>
                <a:latin typeface="Gothic Uralic"/>
                <a:cs typeface="Gothic Uralic"/>
              </a:rPr>
              <a:t>to </a:t>
            </a:r>
            <a:r>
              <a:rPr sz="1700" dirty="0">
                <a:solidFill>
                  <a:srgbClr val="404040"/>
                </a:solidFill>
                <a:latin typeface="Gothic Uralic"/>
                <a:cs typeface="Gothic Uralic"/>
              </a:rPr>
              <a:t>be</a:t>
            </a:r>
            <a:r>
              <a:rPr sz="1700" spc="-60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700" dirty="0">
                <a:solidFill>
                  <a:srgbClr val="404040"/>
                </a:solidFill>
                <a:latin typeface="Gothic Uralic"/>
                <a:cs typeface="Gothic Uralic"/>
              </a:rPr>
              <a:t>large,</a:t>
            </a:r>
            <a:endParaRPr sz="1700">
              <a:latin typeface="Gothic Uralic"/>
              <a:cs typeface="Gothic Uralic"/>
            </a:endParaRPr>
          </a:p>
          <a:p>
            <a:pPr marL="354965" marR="541655" indent="-342900">
              <a:lnSpc>
                <a:spcPct val="90100"/>
              </a:lnSpc>
              <a:spcBef>
                <a:spcPts val="990"/>
              </a:spcBef>
              <a:tabLst>
                <a:tab pos="354965" algn="l"/>
              </a:tabLst>
            </a:pPr>
            <a:r>
              <a:rPr sz="13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700" spc="-5" dirty="0">
                <a:solidFill>
                  <a:srgbClr val="404040"/>
                </a:solidFill>
                <a:latin typeface="Gothic Uralic"/>
                <a:cs typeface="Gothic Uralic"/>
              </a:rPr>
              <a:t>Presumed </a:t>
            </a:r>
            <a:r>
              <a:rPr sz="1700" spc="-10" dirty="0">
                <a:solidFill>
                  <a:srgbClr val="404040"/>
                </a:solidFill>
                <a:latin typeface="Gothic Uralic"/>
                <a:cs typeface="Gothic Uralic"/>
              </a:rPr>
              <a:t>to </a:t>
            </a:r>
            <a:r>
              <a:rPr sz="1700" spc="5" dirty="0">
                <a:solidFill>
                  <a:srgbClr val="404040"/>
                </a:solidFill>
                <a:latin typeface="Gothic Uralic"/>
                <a:cs typeface="Gothic Uralic"/>
              </a:rPr>
              <a:t>have</a:t>
            </a:r>
            <a:r>
              <a:rPr sz="1700" spc="-65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700" spc="-5" dirty="0">
                <a:solidFill>
                  <a:srgbClr val="404040"/>
                </a:solidFill>
                <a:latin typeface="Gothic Uralic"/>
                <a:cs typeface="Gothic Uralic"/>
              </a:rPr>
              <a:t>been  drawn </a:t>
            </a:r>
            <a:r>
              <a:rPr sz="1700" dirty="0">
                <a:solidFill>
                  <a:srgbClr val="404040"/>
                </a:solidFill>
                <a:latin typeface="Gothic Uralic"/>
                <a:cs typeface="Gothic Uralic"/>
              </a:rPr>
              <a:t>from </a:t>
            </a:r>
            <a:r>
              <a:rPr sz="1700" spc="-5" dirty="0">
                <a:solidFill>
                  <a:srgbClr val="404040"/>
                </a:solidFill>
                <a:latin typeface="Gothic Uralic"/>
                <a:cs typeface="Gothic Uralic"/>
              </a:rPr>
              <a:t>the same  population</a:t>
            </a:r>
            <a:endParaRPr sz="1700">
              <a:latin typeface="Gothic Uralic"/>
              <a:cs typeface="Gothic Uralic"/>
            </a:endParaRPr>
          </a:p>
          <a:p>
            <a:pPr marL="354965" marR="456565" indent="-342900">
              <a:lnSpc>
                <a:spcPts val="1839"/>
              </a:lnSpc>
              <a:spcBef>
                <a:spcPts val="1035"/>
              </a:spcBef>
              <a:tabLst>
                <a:tab pos="354965" algn="l"/>
              </a:tabLst>
            </a:pPr>
            <a:r>
              <a:rPr sz="13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700" dirty="0">
                <a:solidFill>
                  <a:srgbClr val="404040"/>
                </a:solidFill>
                <a:latin typeface="Gothic Uralic"/>
                <a:cs typeface="Gothic Uralic"/>
              </a:rPr>
              <a:t>Population variances</a:t>
            </a:r>
            <a:r>
              <a:rPr sz="1700" spc="-150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700" spc="-5" dirty="0">
                <a:solidFill>
                  <a:srgbClr val="404040"/>
                </a:solidFill>
                <a:latin typeface="Gothic Uralic"/>
                <a:cs typeface="Gothic Uralic"/>
              </a:rPr>
              <a:t>are  </a:t>
            </a:r>
            <a:r>
              <a:rPr sz="1700" dirty="0">
                <a:solidFill>
                  <a:srgbClr val="404040"/>
                </a:solidFill>
                <a:latin typeface="Gothic Uralic"/>
                <a:cs typeface="Gothic Uralic"/>
              </a:rPr>
              <a:t>known</a:t>
            </a:r>
            <a:endParaRPr sz="1700">
              <a:latin typeface="Gothic Uralic"/>
              <a:cs typeface="Gothic Uralic"/>
            </a:endParaRPr>
          </a:p>
          <a:p>
            <a:pPr marL="354965" marR="77470" indent="-342900">
              <a:lnSpc>
                <a:spcPts val="1839"/>
              </a:lnSpc>
              <a:spcBef>
                <a:spcPts val="985"/>
              </a:spcBef>
              <a:tabLst>
                <a:tab pos="354965" algn="l"/>
              </a:tabLst>
            </a:pPr>
            <a:r>
              <a:rPr sz="13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700" dirty="0">
                <a:solidFill>
                  <a:srgbClr val="404040"/>
                </a:solidFill>
                <a:latin typeface="Gothic Uralic"/>
                <a:cs typeface="Gothic Uralic"/>
              </a:rPr>
              <a:t>Ha may be </a:t>
            </a:r>
            <a:r>
              <a:rPr sz="1700" spc="-5" dirty="0">
                <a:solidFill>
                  <a:srgbClr val="404040"/>
                </a:solidFill>
                <a:latin typeface="Gothic Uralic"/>
                <a:cs typeface="Gothic Uralic"/>
              </a:rPr>
              <a:t>one-sided </a:t>
            </a:r>
            <a:r>
              <a:rPr sz="1700" dirty="0">
                <a:solidFill>
                  <a:srgbClr val="404040"/>
                </a:solidFill>
                <a:latin typeface="Gothic Uralic"/>
                <a:cs typeface="Gothic Uralic"/>
              </a:rPr>
              <a:t>or</a:t>
            </a:r>
            <a:r>
              <a:rPr sz="1700" spc="-70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700" spc="-10" dirty="0">
                <a:solidFill>
                  <a:srgbClr val="404040"/>
                </a:solidFill>
                <a:latin typeface="Gothic Uralic"/>
                <a:cs typeface="Gothic Uralic"/>
              </a:rPr>
              <a:t>two  </a:t>
            </a:r>
            <a:r>
              <a:rPr sz="1700" spc="-5" dirty="0">
                <a:solidFill>
                  <a:srgbClr val="404040"/>
                </a:solidFill>
                <a:latin typeface="Gothic Uralic"/>
                <a:cs typeface="Gothic Uralic"/>
              </a:rPr>
              <a:t>sided</a:t>
            </a:r>
            <a:endParaRPr sz="1700">
              <a:latin typeface="Gothic Uralic"/>
              <a:cs typeface="Gothic Ural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20209" y="2816478"/>
            <a:ext cx="190436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EE52A4"/>
                </a:solidFill>
                <a:latin typeface="Gothic Uralic"/>
                <a:cs typeface="Gothic Uralic"/>
              </a:rPr>
              <a:t>Test</a:t>
            </a:r>
            <a:r>
              <a:rPr sz="2400" b="1" spc="-20" dirty="0">
                <a:solidFill>
                  <a:srgbClr val="EE52A4"/>
                </a:solidFill>
                <a:latin typeface="Gothic Uralic"/>
                <a:cs typeface="Gothic Uralic"/>
              </a:rPr>
              <a:t> </a:t>
            </a:r>
            <a:r>
              <a:rPr sz="2400" b="1" spc="-5" dirty="0">
                <a:solidFill>
                  <a:srgbClr val="EE52A4"/>
                </a:solidFill>
                <a:latin typeface="Gothic Uralic"/>
                <a:cs typeface="Gothic Uralic"/>
              </a:rPr>
              <a:t>Statistics</a:t>
            </a:r>
            <a:endParaRPr sz="2400">
              <a:latin typeface="Gothic Uralic"/>
              <a:cs typeface="Gothic Uralic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012182" y="4199077"/>
            <a:ext cx="56832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830" dirty="0">
                <a:latin typeface="Tinos"/>
                <a:cs typeface="Tinos"/>
              </a:rPr>
              <a:t>𝑧</a:t>
            </a:r>
            <a:r>
              <a:rPr sz="2800" spc="45" dirty="0">
                <a:latin typeface="Tinos"/>
                <a:cs typeface="Tinos"/>
              </a:rPr>
              <a:t> </a:t>
            </a:r>
            <a:r>
              <a:rPr sz="2800" spc="509" dirty="0">
                <a:latin typeface="Tinos"/>
                <a:cs typeface="Tinos"/>
              </a:rPr>
              <a:t>=</a:t>
            </a:r>
            <a:endParaRPr sz="2800">
              <a:latin typeface="Tinos"/>
              <a:cs typeface="Tino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155690" y="3931158"/>
            <a:ext cx="123253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2800" spc="-1630" dirty="0">
                <a:latin typeface="Tinos"/>
                <a:cs typeface="Tinos"/>
              </a:rPr>
              <a:t>𝑋</a:t>
            </a:r>
            <a:r>
              <a:rPr sz="4200" spc="509" baseline="10912" dirty="0">
                <a:latin typeface="Tinos"/>
                <a:cs typeface="Tinos"/>
              </a:rPr>
              <a:t> </a:t>
            </a:r>
            <a:r>
              <a:rPr sz="3075" spc="232" baseline="-16260" dirty="0">
                <a:latin typeface="Tinos"/>
                <a:cs typeface="Tinos"/>
              </a:rPr>
              <a:t>1 </a:t>
            </a:r>
            <a:r>
              <a:rPr sz="2800" spc="505" dirty="0">
                <a:latin typeface="Tinos"/>
                <a:cs typeface="Tinos"/>
              </a:rPr>
              <a:t>−</a:t>
            </a:r>
            <a:r>
              <a:rPr sz="2800" spc="-55" dirty="0">
                <a:latin typeface="Tinos"/>
                <a:cs typeface="Tinos"/>
              </a:rPr>
              <a:t> </a:t>
            </a:r>
            <a:r>
              <a:rPr sz="2800" spc="-1630" dirty="0">
                <a:latin typeface="Tinos"/>
                <a:cs typeface="Tinos"/>
              </a:rPr>
              <a:t>𝑋</a:t>
            </a:r>
            <a:r>
              <a:rPr sz="4200" spc="600" baseline="10912" dirty="0">
                <a:latin typeface="Tinos"/>
                <a:cs typeface="Tinos"/>
              </a:rPr>
              <a:t> </a:t>
            </a:r>
            <a:r>
              <a:rPr sz="3075" spc="232" baseline="-16260" dirty="0">
                <a:latin typeface="Tinos"/>
                <a:cs typeface="Tinos"/>
              </a:rPr>
              <a:t>2</a:t>
            </a:r>
            <a:endParaRPr sz="3075" baseline="-16260">
              <a:latin typeface="Tinos"/>
              <a:cs typeface="Tino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103365" y="4870196"/>
            <a:ext cx="188595" cy="33655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050" spc="-400" dirty="0">
                <a:latin typeface="Tinos"/>
                <a:cs typeface="Tinos"/>
              </a:rPr>
              <a:t>𝑝</a:t>
            </a:r>
            <a:endParaRPr sz="2050">
              <a:latin typeface="Tinos"/>
              <a:cs typeface="Tino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895085" y="4566920"/>
            <a:ext cx="45529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4200" spc="-172" baseline="-20833" dirty="0">
                <a:latin typeface="Tinos"/>
                <a:cs typeface="Tinos"/>
              </a:rPr>
              <a:t>𝜎</a:t>
            </a:r>
            <a:r>
              <a:rPr sz="2050" spc="-114" dirty="0">
                <a:latin typeface="Tinos"/>
                <a:cs typeface="Tinos"/>
              </a:rPr>
              <a:t>2</a:t>
            </a:r>
            <a:endParaRPr sz="2050">
              <a:latin typeface="Tinos"/>
              <a:cs typeface="Tinos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6414389" y="4613782"/>
            <a:ext cx="1449070" cy="701675"/>
          </a:xfrm>
          <a:custGeom>
            <a:avLst/>
            <a:gdLst/>
            <a:ahLst/>
            <a:cxnLst/>
            <a:rect l="l" t="t" r="r" b="b"/>
            <a:pathLst>
              <a:path w="1449070" h="701675">
                <a:moveTo>
                  <a:pt x="134734" y="11557"/>
                </a:moveTo>
                <a:lnTo>
                  <a:pt x="77787" y="51663"/>
                </a:lnTo>
                <a:lnTo>
                  <a:pt x="56730" y="86842"/>
                </a:lnTo>
                <a:lnTo>
                  <a:pt x="37338" y="128270"/>
                </a:lnTo>
                <a:lnTo>
                  <a:pt x="20993" y="175539"/>
                </a:lnTo>
                <a:lnTo>
                  <a:pt x="9321" y="228371"/>
                </a:lnTo>
                <a:lnTo>
                  <a:pt x="2324" y="286740"/>
                </a:lnTo>
                <a:lnTo>
                  <a:pt x="0" y="350774"/>
                </a:lnTo>
                <a:lnTo>
                  <a:pt x="1485" y="402297"/>
                </a:lnTo>
                <a:lnTo>
                  <a:pt x="5969" y="450392"/>
                </a:lnTo>
                <a:lnTo>
                  <a:pt x="13436" y="494931"/>
                </a:lnTo>
                <a:lnTo>
                  <a:pt x="23888" y="535901"/>
                </a:lnTo>
                <a:lnTo>
                  <a:pt x="37338" y="573278"/>
                </a:lnTo>
                <a:lnTo>
                  <a:pt x="56730" y="614718"/>
                </a:lnTo>
                <a:lnTo>
                  <a:pt x="77774" y="649897"/>
                </a:lnTo>
                <a:lnTo>
                  <a:pt x="124714" y="701548"/>
                </a:lnTo>
                <a:lnTo>
                  <a:pt x="134734" y="689864"/>
                </a:lnTo>
                <a:lnTo>
                  <a:pt x="113766" y="666775"/>
                </a:lnTo>
                <a:lnTo>
                  <a:pt x="94678" y="638035"/>
                </a:lnTo>
                <a:lnTo>
                  <a:pt x="77482" y="603669"/>
                </a:lnTo>
                <a:lnTo>
                  <a:pt x="62230" y="563626"/>
                </a:lnTo>
                <a:lnTo>
                  <a:pt x="49720" y="518248"/>
                </a:lnTo>
                <a:lnTo>
                  <a:pt x="40792" y="467639"/>
                </a:lnTo>
                <a:lnTo>
                  <a:pt x="35433" y="411810"/>
                </a:lnTo>
                <a:lnTo>
                  <a:pt x="33655" y="350647"/>
                </a:lnTo>
                <a:lnTo>
                  <a:pt x="35433" y="289750"/>
                </a:lnTo>
                <a:lnTo>
                  <a:pt x="40792" y="233908"/>
                </a:lnTo>
                <a:lnTo>
                  <a:pt x="49720" y="183261"/>
                </a:lnTo>
                <a:lnTo>
                  <a:pt x="62230" y="137795"/>
                </a:lnTo>
                <a:lnTo>
                  <a:pt x="77482" y="97828"/>
                </a:lnTo>
                <a:lnTo>
                  <a:pt x="94678" y="63436"/>
                </a:lnTo>
                <a:lnTo>
                  <a:pt x="113766" y="34683"/>
                </a:lnTo>
                <a:lnTo>
                  <a:pt x="134734" y="11557"/>
                </a:lnTo>
                <a:close/>
              </a:path>
              <a:path w="1449070" h="701675">
                <a:moveTo>
                  <a:pt x="510019" y="339471"/>
                </a:moveTo>
                <a:lnTo>
                  <a:pt x="147307" y="339471"/>
                </a:lnTo>
                <a:lnTo>
                  <a:pt x="147307" y="362331"/>
                </a:lnTo>
                <a:lnTo>
                  <a:pt x="510019" y="362331"/>
                </a:lnTo>
                <a:lnTo>
                  <a:pt x="510019" y="339471"/>
                </a:lnTo>
                <a:close/>
              </a:path>
              <a:path w="1449070" h="701675">
                <a:moveTo>
                  <a:pt x="1448562" y="350647"/>
                </a:moveTo>
                <a:lnTo>
                  <a:pt x="1446225" y="286740"/>
                </a:lnTo>
                <a:lnTo>
                  <a:pt x="1439227" y="228371"/>
                </a:lnTo>
                <a:lnTo>
                  <a:pt x="1427556" y="175539"/>
                </a:lnTo>
                <a:lnTo>
                  <a:pt x="1411224" y="128270"/>
                </a:lnTo>
                <a:lnTo>
                  <a:pt x="1391754" y="86842"/>
                </a:lnTo>
                <a:lnTo>
                  <a:pt x="1370723" y="51663"/>
                </a:lnTo>
                <a:lnTo>
                  <a:pt x="1323848" y="0"/>
                </a:lnTo>
                <a:lnTo>
                  <a:pt x="1313815" y="11557"/>
                </a:lnTo>
                <a:lnTo>
                  <a:pt x="1334770" y="34683"/>
                </a:lnTo>
                <a:lnTo>
                  <a:pt x="1353820" y="63436"/>
                </a:lnTo>
                <a:lnTo>
                  <a:pt x="1370965" y="97828"/>
                </a:lnTo>
                <a:lnTo>
                  <a:pt x="1386205" y="137795"/>
                </a:lnTo>
                <a:lnTo>
                  <a:pt x="1398778" y="183261"/>
                </a:lnTo>
                <a:lnTo>
                  <a:pt x="1407744" y="233908"/>
                </a:lnTo>
                <a:lnTo>
                  <a:pt x="1413116" y="289750"/>
                </a:lnTo>
                <a:lnTo>
                  <a:pt x="1414907" y="350774"/>
                </a:lnTo>
                <a:lnTo>
                  <a:pt x="1413116" y="411810"/>
                </a:lnTo>
                <a:lnTo>
                  <a:pt x="1407744" y="467639"/>
                </a:lnTo>
                <a:lnTo>
                  <a:pt x="1398778" y="518248"/>
                </a:lnTo>
                <a:lnTo>
                  <a:pt x="1386205" y="563626"/>
                </a:lnTo>
                <a:lnTo>
                  <a:pt x="1370965" y="603669"/>
                </a:lnTo>
                <a:lnTo>
                  <a:pt x="1353820" y="638035"/>
                </a:lnTo>
                <a:lnTo>
                  <a:pt x="1313815" y="689864"/>
                </a:lnTo>
                <a:lnTo>
                  <a:pt x="1323848" y="701548"/>
                </a:lnTo>
                <a:lnTo>
                  <a:pt x="1370723" y="649897"/>
                </a:lnTo>
                <a:lnTo>
                  <a:pt x="1391754" y="614718"/>
                </a:lnTo>
                <a:lnTo>
                  <a:pt x="1411224" y="573278"/>
                </a:lnTo>
                <a:lnTo>
                  <a:pt x="1424660" y="535901"/>
                </a:lnTo>
                <a:lnTo>
                  <a:pt x="1435112" y="494931"/>
                </a:lnTo>
                <a:lnTo>
                  <a:pt x="1442580" y="450392"/>
                </a:lnTo>
                <a:lnTo>
                  <a:pt x="1447063" y="402297"/>
                </a:lnTo>
                <a:lnTo>
                  <a:pt x="1448562" y="35064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6990715" y="4699508"/>
            <a:ext cx="29083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505" dirty="0">
                <a:latin typeface="Tinos"/>
                <a:cs typeface="Tinos"/>
              </a:rPr>
              <a:t>+</a:t>
            </a:r>
            <a:endParaRPr sz="2800">
              <a:latin typeface="Tinos"/>
              <a:cs typeface="Tinos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7346568" y="4953253"/>
            <a:ext cx="370840" cy="22860"/>
          </a:xfrm>
          <a:custGeom>
            <a:avLst/>
            <a:gdLst/>
            <a:ahLst/>
            <a:cxnLst/>
            <a:rect l="l" t="t" r="r" b="b"/>
            <a:pathLst>
              <a:path w="370840" h="22860">
                <a:moveTo>
                  <a:pt x="370331" y="0"/>
                </a:moveTo>
                <a:lnTo>
                  <a:pt x="0" y="0"/>
                </a:lnTo>
                <a:lnTo>
                  <a:pt x="0" y="22860"/>
                </a:lnTo>
                <a:lnTo>
                  <a:pt x="370331" y="22860"/>
                </a:lnTo>
                <a:lnTo>
                  <a:pt x="37033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6632575" y="4490720"/>
            <a:ext cx="101155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802005" algn="l"/>
              </a:tabLst>
            </a:pPr>
            <a:r>
              <a:rPr sz="2800" spc="145" dirty="0">
                <a:latin typeface="Tinos"/>
                <a:cs typeface="Tinos"/>
              </a:rPr>
              <a:t>1	1</a:t>
            </a:r>
            <a:endParaRPr sz="2800">
              <a:latin typeface="Tinos"/>
              <a:cs typeface="Tino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69747" y="6398098"/>
            <a:ext cx="1465580" cy="1657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900" b="1" spc="-5" dirty="0">
                <a:solidFill>
                  <a:srgbClr val="B31166"/>
                </a:solidFill>
                <a:latin typeface="Gothic Uralic"/>
                <a:cs typeface="Gothic Uralic"/>
                <a:hlinkClick r:id="rId2"/>
              </a:rPr>
              <a:t>www.shakehandwithlife.in</a:t>
            </a:r>
            <a:endParaRPr sz="900">
              <a:latin typeface="Gothic Uralic"/>
              <a:cs typeface="Gothic Uralic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512179" y="4877815"/>
            <a:ext cx="124079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  <a:tabLst>
                <a:tab pos="835025" algn="l"/>
              </a:tabLst>
            </a:pPr>
            <a:r>
              <a:rPr sz="2800" spc="-240" dirty="0">
                <a:latin typeface="Tinos"/>
                <a:cs typeface="Tinos"/>
              </a:rPr>
              <a:t>𝑛</a:t>
            </a:r>
            <a:r>
              <a:rPr sz="3075" spc="-359" baseline="-16260" dirty="0">
                <a:latin typeface="Tinos"/>
                <a:cs typeface="Tinos"/>
              </a:rPr>
              <a:t>1	</a:t>
            </a:r>
            <a:r>
              <a:rPr sz="2800" spc="-210" dirty="0">
                <a:latin typeface="Tinos"/>
                <a:cs typeface="Tinos"/>
              </a:rPr>
              <a:t>𝑛</a:t>
            </a:r>
            <a:r>
              <a:rPr sz="3075" spc="-315" baseline="-16260" dirty="0">
                <a:latin typeface="Tinos"/>
                <a:cs typeface="Tinos"/>
              </a:rPr>
              <a:t>2</a:t>
            </a:r>
            <a:endParaRPr sz="3075" baseline="-16260">
              <a:latin typeface="Tinos"/>
              <a:cs typeface="Tino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865744" y="570992"/>
            <a:ext cx="4191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>
                <a:solidFill>
                  <a:srgbClr val="FFFFFF"/>
                </a:solidFill>
                <a:latin typeface="Gothic Uralic"/>
                <a:cs typeface="Gothic Uralic"/>
              </a:rPr>
              <a:t>23</a:t>
            </a:r>
            <a:endParaRPr sz="2800">
              <a:latin typeface="Gothic Uralic"/>
              <a:cs typeface="Gothic Uralic"/>
            </a:endParaRPr>
          </a:p>
        </p:txBody>
      </p:sp>
    </p:spTree>
    <p:extLst>
      <p:ext uri="{BB962C8B-B14F-4D97-AF65-F5344CB8AC3E}">
        <p14:creationId xmlns:p14="http://schemas.microsoft.com/office/powerpoint/2010/main" val="66604522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982083" y="4126738"/>
            <a:ext cx="3889375" cy="821690"/>
          </a:xfrm>
          <a:custGeom>
            <a:avLst/>
            <a:gdLst/>
            <a:ahLst/>
            <a:cxnLst/>
            <a:rect l="l" t="t" r="r" b="b"/>
            <a:pathLst>
              <a:path w="3889375" h="821689">
                <a:moveTo>
                  <a:pt x="265811" y="234442"/>
                </a:moveTo>
                <a:lnTo>
                  <a:pt x="262763" y="225806"/>
                </a:lnTo>
                <a:lnTo>
                  <a:pt x="247421" y="231406"/>
                </a:lnTo>
                <a:lnTo>
                  <a:pt x="233972" y="239471"/>
                </a:lnTo>
                <a:lnTo>
                  <a:pt x="205130" y="277977"/>
                </a:lnTo>
                <a:lnTo>
                  <a:pt x="195326" y="331851"/>
                </a:lnTo>
                <a:lnTo>
                  <a:pt x="196392" y="351294"/>
                </a:lnTo>
                <a:lnTo>
                  <a:pt x="212725" y="400558"/>
                </a:lnTo>
                <a:lnTo>
                  <a:pt x="247396" y="432117"/>
                </a:lnTo>
                <a:lnTo>
                  <a:pt x="262763" y="437642"/>
                </a:lnTo>
                <a:lnTo>
                  <a:pt x="265557" y="429006"/>
                </a:lnTo>
                <a:lnTo>
                  <a:pt x="253453" y="423672"/>
                </a:lnTo>
                <a:lnTo>
                  <a:pt x="243039" y="416242"/>
                </a:lnTo>
                <a:lnTo>
                  <a:pt x="221691" y="381571"/>
                </a:lnTo>
                <a:lnTo>
                  <a:pt x="214630" y="330708"/>
                </a:lnTo>
                <a:lnTo>
                  <a:pt x="215404" y="312648"/>
                </a:lnTo>
                <a:lnTo>
                  <a:pt x="227203" y="267970"/>
                </a:lnTo>
                <a:lnTo>
                  <a:pt x="253606" y="239763"/>
                </a:lnTo>
                <a:lnTo>
                  <a:pt x="265811" y="234442"/>
                </a:lnTo>
                <a:close/>
              </a:path>
              <a:path w="3889375" h="821689">
                <a:moveTo>
                  <a:pt x="976884" y="331851"/>
                </a:moveTo>
                <a:lnTo>
                  <a:pt x="967130" y="277977"/>
                </a:lnTo>
                <a:lnTo>
                  <a:pt x="938225" y="239471"/>
                </a:lnTo>
                <a:lnTo>
                  <a:pt x="909447" y="225806"/>
                </a:lnTo>
                <a:lnTo>
                  <a:pt x="906399" y="234442"/>
                </a:lnTo>
                <a:lnTo>
                  <a:pt x="918654" y="239763"/>
                </a:lnTo>
                <a:lnTo>
                  <a:pt x="929195" y="247116"/>
                </a:lnTo>
                <a:lnTo>
                  <a:pt x="950607" y="281266"/>
                </a:lnTo>
                <a:lnTo>
                  <a:pt x="957580" y="330708"/>
                </a:lnTo>
                <a:lnTo>
                  <a:pt x="956792" y="349377"/>
                </a:lnTo>
                <a:lnTo>
                  <a:pt x="945007" y="395097"/>
                </a:lnTo>
                <a:lnTo>
                  <a:pt x="918819" y="423672"/>
                </a:lnTo>
                <a:lnTo>
                  <a:pt x="906780" y="429006"/>
                </a:lnTo>
                <a:lnTo>
                  <a:pt x="909447" y="437642"/>
                </a:lnTo>
                <a:lnTo>
                  <a:pt x="949833" y="413588"/>
                </a:lnTo>
                <a:lnTo>
                  <a:pt x="972566" y="369214"/>
                </a:lnTo>
                <a:lnTo>
                  <a:pt x="975804" y="351294"/>
                </a:lnTo>
                <a:lnTo>
                  <a:pt x="976884" y="331851"/>
                </a:lnTo>
                <a:close/>
              </a:path>
              <a:path w="3889375" h="821689">
                <a:moveTo>
                  <a:pt x="2708148" y="470916"/>
                </a:moveTo>
                <a:lnTo>
                  <a:pt x="175260" y="470916"/>
                </a:lnTo>
                <a:lnTo>
                  <a:pt x="175260" y="486156"/>
                </a:lnTo>
                <a:lnTo>
                  <a:pt x="2708148" y="486156"/>
                </a:lnTo>
                <a:lnTo>
                  <a:pt x="2708148" y="470916"/>
                </a:lnTo>
                <a:close/>
              </a:path>
              <a:path w="3889375" h="821689">
                <a:moveTo>
                  <a:pt x="2708148" y="59436"/>
                </a:moveTo>
                <a:lnTo>
                  <a:pt x="148336" y="59436"/>
                </a:lnTo>
                <a:lnTo>
                  <a:pt x="100965" y="777875"/>
                </a:lnTo>
                <a:lnTo>
                  <a:pt x="44069" y="672465"/>
                </a:lnTo>
                <a:lnTo>
                  <a:pt x="3810" y="693801"/>
                </a:lnTo>
                <a:lnTo>
                  <a:pt x="8255" y="701675"/>
                </a:lnTo>
                <a:lnTo>
                  <a:pt x="29337" y="690372"/>
                </a:lnTo>
                <a:lnTo>
                  <a:pt x="100457" y="821563"/>
                </a:lnTo>
                <a:lnTo>
                  <a:pt x="110871" y="821563"/>
                </a:lnTo>
                <a:lnTo>
                  <a:pt x="160782" y="74295"/>
                </a:lnTo>
                <a:lnTo>
                  <a:pt x="175260" y="74295"/>
                </a:lnTo>
                <a:lnTo>
                  <a:pt x="175260" y="74676"/>
                </a:lnTo>
                <a:lnTo>
                  <a:pt x="2708148" y="74676"/>
                </a:lnTo>
                <a:lnTo>
                  <a:pt x="2708148" y="59436"/>
                </a:lnTo>
                <a:close/>
              </a:path>
              <a:path w="3889375" h="821689">
                <a:moveTo>
                  <a:pt x="3889248" y="0"/>
                </a:moveTo>
                <a:lnTo>
                  <a:pt x="0" y="0"/>
                </a:lnTo>
                <a:lnTo>
                  <a:pt x="0" y="15240"/>
                </a:lnTo>
                <a:lnTo>
                  <a:pt x="3889248" y="15240"/>
                </a:lnTo>
                <a:lnTo>
                  <a:pt x="388924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45286" y="772795"/>
            <a:ext cx="5261610" cy="10020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3200" dirty="0"/>
              <a:t>T-Test for testing</a:t>
            </a:r>
            <a:r>
              <a:rPr sz="3200" spc="-100" dirty="0"/>
              <a:t> </a:t>
            </a:r>
            <a:r>
              <a:rPr sz="3200" spc="-5" dirty="0"/>
              <a:t>difference  between</a:t>
            </a:r>
            <a:r>
              <a:rPr sz="3200" spc="-40" dirty="0"/>
              <a:t> </a:t>
            </a:r>
            <a:r>
              <a:rPr sz="3200" dirty="0"/>
              <a:t>means</a:t>
            </a:r>
            <a:endParaRPr sz="3200"/>
          </a:p>
        </p:txBody>
      </p:sp>
      <p:sp>
        <p:nvSpPr>
          <p:cNvPr id="4" name="object 4"/>
          <p:cNvSpPr txBox="1"/>
          <p:nvPr/>
        </p:nvSpPr>
        <p:spPr>
          <a:xfrm>
            <a:off x="945286" y="2723775"/>
            <a:ext cx="3415665" cy="3060065"/>
          </a:xfrm>
          <a:prstGeom prst="rect">
            <a:avLst/>
          </a:prstGeom>
        </p:spPr>
        <p:txBody>
          <a:bodyPr vert="horz" wrap="square" lIns="0" tIns="107314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844"/>
              </a:spcBef>
            </a:pPr>
            <a:r>
              <a:rPr sz="2400" b="1" spc="-5" dirty="0">
                <a:solidFill>
                  <a:srgbClr val="EE52A4"/>
                </a:solidFill>
                <a:latin typeface="Gothic Uralic"/>
                <a:cs typeface="Gothic Uralic"/>
              </a:rPr>
              <a:t>Test</a:t>
            </a:r>
            <a:r>
              <a:rPr sz="2400" b="1" dirty="0">
                <a:solidFill>
                  <a:srgbClr val="EE52A4"/>
                </a:solidFill>
                <a:latin typeface="Gothic Uralic"/>
                <a:cs typeface="Gothic Uralic"/>
              </a:rPr>
              <a:t> Condition</a:t>
            </a:r>
            <a:endParaRPr sz="2400">
              <a:latin typeface="Gothic Uralic"/>
              <a:cs typeface="Gothic Uralic"/>
            </a:endParaRPr>
          </a:p>
          <a:p>
            <a:pPr marL="12700">
              <a:lnSpc>
                <a:spcPct val="100000"/>
              </a:lnSpc>
              <a:spcBef>
                <a:spcPts val="535"/>
              </a:spcBef>
              <a:tabLst>
                <a:tab pos="354965" algn="l"/>
              </a:tabLst>
            </a:pPr>
            <a:r>
              <a:rPr sz="13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700" dirty="0">
                <a:solidFill>
                  <a:srgbClr val="404040"/>
                </a:solidFill>
                <a:latin typeface="Gothic Uralic"/>
                <a:cs typeface="Gothic Uralic"/>
              </a:rPr>
              <a:t>Samples happen </a:t>
            </a:r>
            <a:r>
              <a:rPr sz="1700" spc="-10" dirty="0">
                <a:solidFill>
                  <a:srgbClr val="404040"/>
                </a:solidFill>
                <a:latin typeface="Gothic Uralic"/>
                <a:cs typeface="Gothic Uralic"/>
              </a:rPr>
              <a:t>to </a:t>
            </a:r>
            <a:r>
              <a:rPr sz="1700" dirty="0">
                <a:solidFill>
                  <a:srgbClr val="404040"/>
                </a:solidFill>
                <a:latin typeface="Gothic Uralic"/>
                <a:cs typeface="Gothic Uralic"/>
              </a:rPr>
              <a:t>be</a:t>
            </a:r>
            <a:r>
              <a:rPr sz="1700" spc="-70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700" dirty="0">
                <a:solidFill>
                  <a:srgbClr val="404040"/>
                </a:solidFill>
                <a:latin typeface="Gothic Uralic"/>
                <a:cs typeface="Gothic Uralic"/>
              </a:rPr>
              <a:t>small,</a:t>
            </a:r>
            <a:endParaRPr sz="1700">
              <a:latin typeface="Gothic Uralic"/>
              <a:cs typeface="Gothic Uralic"/>
            </a:endParaRPr>
          </a:p>
          <a:p>
            <a:pPr marL="354965" marR="519430" indent="-342900">
              <a:lnSpc>
                <a:spcPts val="1839"/>
              </a:lnSpc>
              <a:spcBef>
                <a:spcPts val="1019"/>
              </a:spcBef>
              <a:tabLst>
                <a:tab pos="354965" algn="l"/>
              </a:tabLst>
            </a:pPr>
            <a:r>
              <a:rPr sz="13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700" spc="-5" dirty="0">
                <a:solidFill>
                  <a:srgbClr val="404040"/>
                </a:solidFill>
                <a:latin typeface="Gothic Uralic"/>
                <a:cs typeface="Gothic Uralic"/>
              </a:rPr>
              <a:t>Presumed </a:t>
            </a:r>
            <a:r>
              <a:rPr sz="1700" spc="-10" dirty="0">
                <a:solidFill>
                  <a:srgbClr val="404040"/>
                </a:solidFill>
                <a:latin typeface="Gothic Uralic"/>
                <a:cs typeface="Gothic Uralic"/>
              </a:rPr>
              <a:t>to </a:t>
            </a:r>
            <a:r>
              <a:rPr sz="1700" spc="5" dirty="0">
                <a:solidFill>
                  <a:srgbClr val="404040"/>
                </a:solidFill>
                <a:latin typeface="Gothic Uralic"/>
                <a:cs typeface="Gothic Uralic"/>
              </a:rPr>
              <a:t>have</a:t>
            </a:r>
            <a:r>
              <a:rPr sz="1700" spc="-65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700" spc="-5" dirty="0">
                <a:solidFill>
                  <a:srgbClr val="404040"/>
                </a:solidFill>
                <a:latin typeface="Gothic Uralic"/>
                <a:cs typeface="Gothic Uralic"/>
              </a:rPr>
              <a:t>been  drawn </a:t>
            </a:r>
            <a:r>
              <a:rPr sz="1700" dirty="0">
                <a:solidFill>
                  <a:srgbClr val="404040"/>
                </a:solidFill>
                <a:latin typeface="Gothic Uralic"/>
                <a:cs typeface="Gothic Uralic"/>
              </a:rPr>
              <a:t>from </a:t>
            </a:r>
            <a:r>
              <a:rPr sz="1700" spc="-5" dirty="0">
                <a:solidFill>
                  <a:srgbClr val="404040"/>
                </a:solidFill>
                <a:latin typeface="Gothic Uralic"/>
                <a:cs typeface="Gothic Uralic"/>
              </a:rPr>
              <a:t>the same  population</a:t>
            </a:r>
            <a:endParaRPr sz="1700">
              <a:latin typeface="Gothic Uralic"/>
              <a:cs typeface="Gothic Uralic"/>
            </a:endParaRPr>
          </a:p>
          <a:p>
            <a:pPr marL="354965" marR="62230" indent="-342900">
              <a:lnSpc>
                <a:spcPts val="1839"/>
              </a:lnSpc>
              <a:spcBef>
                <a:spcPts val="990"/>
              </a:spcBef>
              <a:tabLst>
                <a:tab pos="354965" algn="l"/>
              </a:tabLst>
            </a:pPr>
            <a:r>
              <a:rPr sz="13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700" dirty="0">
                <a:solidFill>
                  <a:srgbClr val="404040"/>
                </a:solidFill>
                <a:latin typeface="Gothic Uralic"/>
                <a:cs typeface="Gothic Uralic"/>
              </a:rPr>
              <a:t>Population variances </a:t>
            </a:r>
            <a:r>
              <a:rPr sz="1700" spc="-5" dirty="0">
                <a:solidFill>
                  <a:srgbClr val="404040"/>
                </a:solidFill>
                <a:latin typeface="Gothic Uralic"/>
                <a:cs typeface="Gothic Uralic"/>
              </a:rPr>
              <a:t>are  </a:t>
            </a:r>
            <a:r>
              <a:rPr sz="1700" dirty="0">
                <a:solidFill>
                  <a:srgbClr val="404040"/>
                </a:solidFill>
                <a:latin typeface="Gothic Uralic"/>
                <a:cs typeface="Gothic Uralic"/>
              </a:rPr>
              <a:t>unknown </a:t>
            </a:r>
            <a:r>
              <a:rPr sz="1700" spc="-5" dirty="0">
                <a:solidFill>
                  <a:srgbClr val="404040"/>
                </a:solidFill>
                <a:latin typeface="Gothic Uralic"/>
                <a:cs typeface="Gothic Uralic"/>
              </a:rPr>
              <a:t>but assumed </a:t>
            </a:r>
            <a:r>
              <a:rPr sz="1700" spc="-10" dirty="0">
                <a:solidFill>
                  <a:srgbClr val="404040"/>
                </a:solidFill>
                <a:latin typeface="Gothic Uralic"/>
                <a:cs typeface="Gothic Uralic"/>
              </a:rPr>
              <a:t>to </a:t>
            </a:r>
            <a:r>
              <a:rPr sz="1700" spc="-5" dirty="0">
                <a:solidFill>
                  <a:srgbClr val="404040"/>
                </a:solidFill>
                <a:latin typeface="Gothic Uralic"/>
                <a:cs typeface="Gothic Uralic"/>
              </a:rPr>
              <a:t>be  equal</a:t>
            </a:r>
            <a:endParaRPr sz="1700">
              <a:latin typeface="Gothic Uralic"/>
              <a:cs typeface="Gothic Uralic"/>
            </a:endParaRPr>
          </a:p>
          <a:p>
            <a:pPr marL="12700">
              <a:lnSpc>
                <a:spcPts val="1939"/>
              </a:lnSpc>
              <a:spcBef>
                <a:spcPts val="765"/>
              </a:spcBef>
              <a:tabLst>
                <a:tab pos="354965" algn="l"/>
              </a:tabLst>
            </a:pPr>
            <a:r>
              <a:rPr sz="13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700" dirty="0">
                <a:solidFill>
                  <a:srgbClr val="404040"/>
                </a:solidFill>
                <a:latin typeface="Gothic Uralic"/>
                <a:cs typeface="Gothic Uralic"/>
              </a:rPr>
              <a:t>Ha may be </a:t>
            </a:r>
            <a:r>
              <a:rPr sz="1700" spc="-5" dirty="0">
                <a:solidFill>
                  <a:srgbClr val="404040"/>
                </a:solidFill>
                <a:latin typeface="Gothic Uralic"/>
                <a:cs typeface="Gothic Uralic"/>
              </a:rPr>
              <a:t>one-sided </a:t>
            </a:r>
            <a:r>
              <a:rPr sz="1700" dirty="0">
                <a:solidFill>
                  <a:srgbClr val="404040"/>
                </a:solidFill>
                <a:latin typeface="Gothic Uralic"/>
                <a:cs typeface="Gothic Uralic"/>
              </a:rPr>
              <a:t>or</a:t>
            </a:r>
            <a:r>
              <a:rPr sz="1700" spc="-65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700" spc="-10" dirty="0">
                <a:solidFill>
                  <a:srgbClr val="404040"/>
                </a:solidFill>
                <a:latin typeface="Gothic Uralic"/>
                <a:cs typeface="Gothic Uralic"/>
              </a:rPr>
              <a:t>two</a:t>
            </a:r>
            <a:endParaRPr sz="1700">
              <a:latin typeface="Gothic Uralic"/>
              <a:cs typeface="Gothic Uralic"/>
            </a:endParaRPr>
          </a:p>
          <a:p>
            <a:pPr marL="354965">
              <a:lnSpc>
                <a:spcPts val="1939"/>
              </a:lnSpc>
            </a:pPr>
            <a:r>
              <a:rPr sz="1700" spc="-5" dirty="0">
                <a:solidFill>
                  <a:srgbClr val="404040"/>
                </a:solidFill>
                <a:latin typeface="Gothic Uralic"/>
                <a:cs typeface="Gothic Uralic"/>
              </a:rPr>
              <a:t>sided</a:t>
            </a:r>
            <a:endParaRPr sz="1700">
              <a:latin typeface="Gothic Uralic"/>
              <a:cs typeface="Gothic Ural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20209" y="2816478"/>
            <a:ext cx="190436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EE52A4"/>
                </a:solidFill>
                <a:latin typeface="Gothic Uralic"/>
                <a:cs typeface="Gothic Uralic"/>
              </a:rPr>
              <a:t>Test</a:t>
            </a:r>
            <a:r>
              <a:rPr sz="2400" b="1" spc="-20" dirty="0">
                <a:solidFill>
                  <a:srgbClr val="EE52A4"/>
                </a:solidFill>
                <a:latin typeface="Gothic Uralic"/>
                <a:cs typeface="Gothic Uralic"/>
              </a:rPr>
              <a:t> </a:t>
            </a:r>
            <a:r>
              <a:rPr sz="2400" b="1" spc="-5" dirty="0">
                <a:solidFill>
                  <a:srgbClr val="EE52A4"/>
                </a:solidFill>
                <a:latin typeface="Gothic Uralic"/>
                <a:cs typeface="Gothic Uralic"/>
              </a:rPr>
              <a:t>Statistics</a:t>
            </a:r>
            <a:endParaRPr sz="2400">
              <a:latin typeface="Gothic Uralic"/>
              <a:cs typeface="Gothic Uralic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575428" y="3959732"/>
            <a:ext cx="3562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690" dirty="0">
                <a:latin typeface="Tinos"/>
                <a:cs typeface="Tinos"/>
              </a:rPr>
              <a:t>𝑡</a:t>
            </a:r>
            <a:r>
              <a:rPr sz="1800" spc="15" dirty="0">
                <a:latin typeface="Tinos"/>
                <a:cs typeface="Tinos"/>
              </a:rPr>
              <a:t> </a:t>
            </a:r>
            <a:r>
              <a:rPr sz="1800" spc="325" dirty="0">
                <a:latin typeface="Tinos"/>
                <a:cs typeface="Tinos"/>
              </a:rPr>
              <a:t>=</a:t>
            </a:r>
            <a:endParaRPr sz="1800">
              <a:latin typeface="Tinos"/>
              <a:cs typeface="Tino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511797" y="3785996"/>
            <a:ext cx="82296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800" spc="-1045" dirty="0">
                <a:latin typeface="Tinos"/>
                <a:cs typeface="Tinos"/>
              </a:rPr>
              <a:t>𝑋</a:t>
            </a:r>
            <a:r>
              <a:rPr sz="2700" spc="307" baseline="10802" dirty="0">
                <a:latin typeface="Tinos"/>
                <a:cs typeface="Tinos"/>
              </a:rPr>
              <a:t> </a:t>
            </a:r>
            <a:r>
              <a:rPr sz="1950" spc="165" baseline="-14957" dirty="0">
                <a:latin typeface="Tinos"/>
                <a:cs typeface="Tinos"/>
              </a:rPr>
              <a:t>1 </a:t>
            </a:r>
            <a:r>
              <a:rPr sz="1800" spc="325" dirty="0">
                <a:latin typeface="Tinos"/>
                <a:cs typeface="Tinos"/>
              </a:rPr>
              <a:t>−</a:t>
            </a:r>
            <a:r>
              <a:rPr sz="1800" spc="-40" dirty="0">
                <a:latin typeface="Tinos"/>
                <a:cs typeface="Tinos"/>
              </a:rPr>
              <a:t> </a:t>
            </a:r>
            <a:r>
              <a:rPr sz="1800" spc="-1045" dirty="0">
                <a:latin typeface="Tinos"/>
                <a:cs typeface="Tinos"/>
              </a:rPr>
              <a:t>𝑋</a:t>
            </a:r>
            <a:r>
              <a:rPr sz="2700" spc="367" baseline="10802" dirty="0">
                <a:latin typeface="Tinos"/>
                <a:cs typeface="Tinos"/>
              </a:rPr>
              <a:t> </a:t>
            </a:r>
            <a:r>
              <a:rPr sz="1950" spc="165" baseline="-14957" dirty="0">
                <a:latin typeface="Tinos"/>
                <a:cs typeface="Tinos"/>
              </a:rPr>
              <a:t>2</a:t>
            </a:r>
            <a:endParaRPr sz="1950" baseline="-14957">
              <a:latin typeface="Tinos"/>
              <a:cs typeface="Tino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087617" y="4403216"/>
            <a:ext cx="203200" cy="2266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300" spc="-484" dirty="0">
                <a:latin typeface="Tinos"/>
                <a:cs typeface="Tinos"/>
              </a:rPr>
              <a:t>𝑠</a:t>
            </a:r>
            <a:r>
              <a:rPr sz="1300" spc="105" dirty="0">
                <a:latin typeface="Tinos"/>
                <a:cs typeface="Tinos"/>
              </a:rPr>
              <a:t>1</a:t>
            </a:r>
            <a:endParaRPr sz="1300">
              <a:latin typeface="Tinos"/>
              <a:cs typeface="Tino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6577965" y="4352544"/>
            <a:ext cx="788035" cy="212090"/>
          </a:xfrm>
          <a:custGeom>
            <a:avLst/>
            <a:gdLst/>
            <a:ahLst/>
            <a:cxnLst/>
            <a:rect l="l" t="t" r="r" b="b"/>
            <a:pathLst>
              <a:path w="788034" h="212089">
                <a:moveTo>
                  <a:pt x="720216" y="0"/>
                </a:moveTo>
                <a:lnTo>
                  <a:pt x="717168" y="8635"/>
                </a:lnTo>
                <a:lnTo>
                  <a:pt x="729436" y="13946"/>
                </a:lnTo>
                <a:lnTo>
                  <a:pt x="739965" y="21304"/>
                </a:lnTo>
                <a:lnTo>
                  <a:pt x="761384" y="55449"/>
                </a:lnTo>
                <a:lnTo>
                  <a:pt x="768350" y="104901"/>
                </a:lnTo>
                <a:lnTo>
                  <a:pt x="767564" y="123570"/>
                </a:lnTo>
                <a:lnTo>
                  <a:pt x="755776" y="169290"/>
                </a:lnTo>
                <a:lnTo>
                  <a:pt x="729595" y="197865"/>
                </a:lnTo>
                <a:lnTo>
                  <a:pt x="717550" y="203199"/>
                </a:lnTo>
                <a:lnTo>
                  <a:pt x="720216" y="211835"/>
                </a:lnTo>
                <a:lnTo>
                  <a:pt x="760614" y="187779"/>
                </a:lnTo>
                <a:lnTo>
                  <a:pt x="783335" y="143398"/>
                </a:lnTo>
                <a:lnTo>
                  <a:pt x="787653" y="106044"/>
                </a:lnTo>
                <a:lnTo>
                  <a:pt x="786578" y="86592"/>
                </a:lnTo>
                <a:lnTo>
                  <a:pt x="770254" y="37210"/>
                </a:lnTo>
                <a:lnTo>
                  <a:pt x="735554" y="5599"/>
                </a:lnTo>
                <a:lnTo>
                  <a:pt x="720216" y="0"/>
                </a:lnTo>
                <a:close/>
              </a:path>
              <a:path w="788034" h="212089">
                <a:moveTo>
                  <a:pt x="67436" y="0"/>
                </a:moveTo>
                <a:lnTo>
                  <a:pt x="27092" y="24181"/>
                </a:lnTo>
                <a:lnTo>
                  <a:pt x="4365" y="68627"/>
                </a:lnTo>
                <a:lnTo>
                  <a:pt x="0" y="106044"/>
                </a:lnTo>
                <a:lnTo>
                  <a:pt x="1075" y="125477"/>
                </a:lnTo>
                <a:lnTo>
                  <a:pt x="17399" y="174751"/>
                </a:lnTo>
                <a:lnTo>
                  <a:pt x="52081" y="206309"/>
                </a:lnTo>
                <a:lnTo>
                  <a:pt x="67436" y="211835"/>
                </a:lnTo>
                <a:lnTo>
                  <a:pt x="70230" y="203199"/>
                </a:lnTo>
                <a:lnTo>
                  <a:pt x="58130" y="197865"/>
                </a:lnTo>
                <a:lnTo>
                  <a:pt x="47720" y="190436"/>
                </a:lnTo>
                <a:lnTo>
                  <a:pt x="26376" y="155765"/>
                </a:lnTo>
                <a:lnTo>
                  <a:pt x="19303" y="104901"/>
                </a:lnTo>
                <a:lnTo>
                  <a:pt x="20089" y="86830"/>
                </a:lnTo>
                <a:lnTo>
                  <a:pt x="31876" y="42163"/>
                </a:lnTo>
                <a:lnTo>
                  <a:pt x="58291" y="13946"/>
                </a:lnTo>
                <a:lnTo>
                  <a:pt x="70484" y="8635"/>
                </a:lnTo>
                <a:lnTo>
                  <a:pt x="6743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214492" y="4282820"/>
            <a:ext cx="24555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1438910" algn="l"/>
              </a:tabLst>
            </a:pPr>
            <a:r>
              <a:rPr sz="1800" spc="-150" dirty="0">
                <a:latin typeface="Tinos"/>
                <a:cs typeface="Tinos"/>
              </a:rPr>
              <a:t>𝑛</a:t>
            </a:r>
            <a:r>
              <a:rPr sz="1950" spc="-225" baseline="-14957" dirty="0">
                <a:latin typeface="Tinos"/>
                <a:cs typeface="Tinos"/>
              </a:rPr>
              <a:t>1   </a:t>
            </a:r>
            <a:r>
              <a:rPr sz="1800" spc="325" dirty="0">
                <a:latin typeface="Tinos"/>
                <a:cs typeface="Tinos"/>
              </a:rPr>
              <a:t>− </a:t>
            </a:r>
            <a:r>
              <a:rPr sz="1800" spc="95" dirty="0">
                <a:latin typeface="Tinos"/>
                <a:cs typeface="Tinos"/>
              </a:rPr>
              <a:t>1</a:t>
            </a:r>
            <a:r>
              <a:rPr sz="1800" spc="-110" dirty="0">
                <a:latin typeface="Tinos"/>
                <a:cs typeface="Tinos"/>
              </a:rPr>
              <a:t> </a:t>
            </a:r>
            <a:r>
              <a:rPr sz="1800" spc="-65" dirty="0">
                <a:latin typeface="Tinos"/>
                <a:cs typeface="Tinos"/>
              </a:rPr>
              <a:t>𝜎</a:t>
            </a:r>
            <a:r>
              <a:rPr sz="1950" spc="-97" baseline="27777" dirty="0">
                <a:latin typeface="Tinos"/>
                <a:cs typeface="Tinos"/>
              </a:rPr>
              <a:t>2  </a:t>
            </a:r>
            <a:r>
              <a:rPr sz="1950" spc="37" baseline="27777" dirty="0">
                <a:latin typeface="Tinos"/>
                <a:cs typeface="Tinos"/>
              </a:rPr>
              <a:t> </a:t>
            </a:r>
            <a:r>
              <a:rPr sz="1800" spc="325" dirty="0">
                <a:latin typeface="Tinos"/>
                <a:cs typeface="Tinos"/>
              </a:rPr>
              <a:t>+	</a:t>
            </a:r>
            <a:r>
              <a:rPr sz="1800" spc="-130" dirty="0">
                <a:latin typeface="Tinos"/>
                <a:cs typeface="Tinos"/>
              </a:rPr>
              <a:t>𝑛</a:t>
            </a:r>
            <a:r>
              <a:rPr sz="1950" spc="-195" baseline="-14957" dirty="0">
                <a:latin typeface="Tinos"/>
                <a:cs typeface="Tinos"/>
              </a:rPr>
              <a:t>2 </a:t>
            </a:r>
            <a:r>
              <a:rPr sz="1800" spc="325" dirty="0">
                <a:latin typeface="Tinos"/>
                <a:cs typeface="Tinos"/>
              </a:rPr>
              <a:t>− </a:t>
            </a:r>
            <a:r>
              <a:rPr sz="1800" spc="95" dirty="0">
                <a:latin typeface="Tinos"/>
                <a:cs typeface="Tinos"/>
              </a:rPr>
              <a:t>1</a:t>
            </a:r>
            <a:r>
              <a:rPr sz="1800" spc="-65" dirty="0">
                <a:latin typeface="Tinos"/>
                <a:cs typeface="Tinos"/>
              </a:rPr>
              <a:t> 𝜎</a:t>
            </a:r>
            <a:r>
              <a:rPr sz="1950" spc="-97" baseline="27777" dirty="0">
                <a:latin typeface="Tinos"/>
                <a:cs typeface="Tinos"/>
              </a:rPr>
              <a:t>2</a:t>
            </a:r>
            <a:endParaRPr sz="1950" baseline="27777">
              <a:latin typeface="Tinos"/>
              <a:cs typeface="Tino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815329" y="4544948"/>
            <a:ext cx="12198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800" spc="-150" dirty="0">
                <a:latin typeface="Tinos"/>
                <a:cs typeface="Tinos"/>
              </a:rPr>
              <a:t>𝑛</a:t>
            </a:r>
            <a:r>
              <a:rPr sz="1950" spc="-225" baseline="-14957" dirty="0">
                <a:latin typeface="Tinos"/>
                <a:cs typeface="Tinos"/>
              </a:rPr>
              <a:t>1 </a:t>
            </a:r>
            <a:r>
              <a:rPr sz="1800" spc="325" dirty="0">
                <a:latin typeface="Tinos"/>
                <a:cs typeface="Tinos"/>
              </a:rPr>
              <a:t>+ </a:t>
            </a:r>
            <a:r>
              <a:rPr sz="1800" spc="-130" dirty="0">
                <a:latin typeface="Tinos"/>
                <a:cs typeface="Tinos"/>
              </a:rPr>
              <a:t>𝑛</a:t>
            </a:r>
            <a:r>
              <a:rPr sz="1950" spc="-195" baseline="-14957" dirty="0">
                <a:latin typeface="Tinos"/>
                <a:cs typeface="Tinos"/>
              </a:rPr>
              <a:t>2 </a:t>
            </a:r>
            <a:r>
              <a:rPr sz="1800" spc="325" dirty="0">
                <a:latin typeface="Tinos"/>
                <a:cs typeface="Tinos"/>
              </a:rPr>
              <a:t>−</a:t>
            </a:r>
            <a:r>
              <a:rPr sz="1800" spc="-285" dirty="0">
                <a:latin typeface="Tinos"/>
                <a:cs typeface="Tinos"/>
              </a:rPr>
              <a:t> </a:t>
            </a:r>
            <a:r>
              <a:rPr sz="1800" spc="95" dirty="0">
                <a:latin typeface="Tinos"/>
                <a:cs typeface="Tinos"/>
              </a:rPr>
              <a:t>2</a:t>
            </a:r>
            <a:endParaRPr sz="1800">
              <a:latin typeface="Tinos"/>
              <a:cs typeface="Tino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467345" y="4342257"/>
            <a:ext cx="47752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300" spc="-135" dirty="0">
                <a:latin typeface="Tinos"/>
                <a:cs typeface="Tinos"/>
              </a:rPr>
              <a:t>𝑠2</a:t>
            </a:r>
            <a:r>
              <a:rPr sz="1300" spc="-105" dirty="0">
                <a:latin typeface="Tinos"/>
                <a:cs typeface="Tinos"/>
              </a:rPr>
              <a:t> </a:t>
            </a:r>
            <a:r>
              <a:rPr sz="2700" spc="405" baseline="-21604" dirty="0">
                <a:latin typeface="Tinos"/>
                <a:cs typeface="Tinos"/>
              </a:rPr>
              <a:t>×</a:t>
            </a:r>
            <a:endParaRPr sz="2700" baseline="-21604">
              <a:latin typeface="Tinos"/>
              <a:cs typeface="Tinos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7959217" y="4337050"/>
            <a:ext cx="912494" cy="510540"/>
          </a:xfrm>
          <a:custGeom>
            <a:avLst/>
            <a:gdLst/>
            <a:ahLst/>
            <a:cxnLst/>
            <a:rect l="l" t="t" r="r" b="b"/>
            <a:pathLst>
              <a:path w="912495" h="510539">
                <a:moveTo>
                  <a:pt x="401574" y="260604"/>
                </a:moveTo>
                <a:lnTo>
                  <a:pt x="168402" y="260604"/>
                </a:lnTo>
                <a:lnTo>
                  <a:pt x="168402" y="275844"/>
                </a:lnTo>
                <a:lnTo>
                  <a:pt x="401574" y="275844"/>
                </a:lnTo>
                <a:lnTo>
                  <a:pt x="401574" y="260604"/>
                </a:lnTo>
                <a:close/>
              </a:path>
              <a:path w="912495" h="510539">
                <a:moveTo>
                  <a:pt x="912114" y="0"/>
                </a:moveTo>
                <a:lnTo>
                  <a:pt x="168402" y="0"/>
                </a:lnTo>
                <a:lnTo>
                  <a:pt x="168402" y="381"/>
                </a:lnTo>
                <a:lnTo>
                  <a:pt x="141224" y="381"/>
                </a:lnTo>
                <a:lnTo>
                  <a:pt x="94742" y="469646"/>
                </a:lnTo>
                <a:lnTo>
                  <a:pt x="38735" y="366014"/>
                </a:lnTo>
                <a:lnTo>
                  <a:pt x="0" y="386461"/>
                </a:lnTo>
                <a:lnTo>
                  <a:pt x="4445" y="394335"/>
                </a:lnTo>
                <a:lnTo>
                  <a:pt x="24765" y="383667"/>
                </a:lnTo>
                <a:lnTo>
                  <a:pt x="93726" y="510159"/>
                </a:lnTo>
                <a:lnTo>
                  <a:pt x="104013" y="510159"/>
                </a:lnTo>
                <a:lnTo>
                  <a:pt x="153797" y="15240"/>
                </a:lnTo>
                <a:lnTo>
                  <a:pt x="912114" y="15240"/>
                </a:lnTo>
                <a:lnTo>
                  <a:pt x="91211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8399780" y="4430648"/>
            <a:ext cx="1962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325" dirty="0">
                <a:latin typeface="Tinos"/>
                <a:cs typeface="Tinos"/>
              </a:rPr>
              <a:t>+</a:t>
            </a:r>
            <a:endParaRPr sz="1800">
              <a:latin typeface="Tinos"/>
              <a:cs typeface="Tinos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8633586" y="4597653"/>
            <a:ext cx="238125" cy="15240"/>
          </a:xfrm>
          <a:custGeom>
            <a:avLst/>
            <a:gdLst/>
            <a:ahLst/>
            <a:cxnLst/>
            <a:rect l="l" t="t" r="r" b="b"/>
            <a:pathLst>
              <a:path w="238125" h="15239">
                <a:moveTo>
                  <a:pt x="237744" y="0"/>
                </a:moveTo>
                <a:lnTo>
                  <a:pt x="0" y="0"/>
                </a:lnTo>
                <a:lnTo>
                  <a:pt x="0" y="15240"/>
                </a:lnTo>
                <a:lnTo>
                  <a:pt x="237744" y="15240"/>
                </a:lnTo>
                <a:lnTo>
                  <a:pt x="23774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8065516" y="4296536"/>
            <a:ext cx="848360" cy="548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6205">
              <a:lnSpc>
                <a:spcPts val="2060"/>
              </a:lnSpc>
              <a:spcBef>
                <a:spcPts val="100"/>
              </a:spcBef>
              <a:tabLst>
                <a:tab pos="624205" algn="l"/>
              </a:tabLst>
            </a:pPr>
            <a:r>
              <a:rPr sz="1800" spc="95" dirty="0">
                <a:latin typeface="Tinos"/>
                <a:cs typeface="Tinos"/>
              </a:rPr>
              <a:t>1	1</a:t>
            </a:r>
            <a:endParaRPr sz="1800">
              <a:latin typeface="Tinos"/>
              <a:cs typeface="Tinos"/>
            </a:endParaRPr>
          </a:p>
          <a:p>
            <a:pPr marL="63500">
              <a:lnSpc>
                <a:spcPts val="2060"/>
              </a:lnSpc>
              <a:tabLst>
                <a:tab pos="568960" algn="l"/>
              </a:tabLst>
            </a:pPr>
            <a:r>
              <a:rPr sz="1800" spc="-150" dirty="0">
                <a:latin typeface="Tinos"/>
                <a:cs typeface="Tinos"/>
              </a:rPr>
              <a:t>𝑛</a:t>
            </a:r>
            <a:r>
              <a:rPr sz="1950" spc="-225" baseline="-14957" dirty="0">
                <a:latin typeface="Tinos"/>
                <a:cs typeface="Tinos"/>
              </a:rPr>
              <a:t>1	</a:t>
            </a:r>
            <a:r>
              <a:rPr sz="1800" spc="-130" dirty="0">
                <a:latin typeface="Tinos"/>
                <a:cs typeface="Tinos"/>
              </a:rPr>
              <a:t>𝑛</a:t>
            </a:r>
            <a:r>
              <a:rPr sz="1950" spc="-195" baseline="-14957" dirty="0">
                <a:latin typeface="Tinos"/>
                <a:cs typeface="Tinos"/>
              </a:rPr>
              <a:t>2</a:t>
            </a:r>
            <a:endParaRPr sz="1950" baseline="-14957">
              <a:latin typeface="Tinos"/>
              <a:cs typeface="Tino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69747" y="6398098"/>
            <a:ext cx="1465580" cy="1657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900" b="1" spc="-5" dirty="0">
                <a:solidFill>
                  <a:srgbClr val="B31166"/>
                </a:solidFill>
                <a:latin typeface="Gothic Uralic"/>
                <a:cs typeface="Gothic Uralic"/>
                <a:hlinkClick r:id="rId2"/>
              </a:rPr>
              <a:t>www.shakehandwithlife.in</a:t>
            </a:r>
            <a:endParaRPr sz="900">
              <a:latin typeface="Gothic Uralic"/>
              <a:cs typeface="Gothic Uralic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570853" y="5258561"/>
            <a:ext cx="2037714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400" spc="-295" dirty="0">
                <a:latin typeface="Tinos"/>
                <a:cs typeface="Tinos"/>
              </a:rPr>
              <a:t>𝑤𝑖𝑡ℎ </a:t>
            </a:r>
            <a:r>
              <a:rPr sz="1400" spc="-155" dirty="0">
                <a:latin typeface="Tinos"/>
                <a:cs typeface="Tinos"/>
              </a:rPr>
              <a:t>𝑑. </a:t>
            </a:r>
            <a:r>
              <a:rPr sz="1400" spc="-170" dirty="0">
                <a:latin typeface="Tinos"/>
                <a:cs typeface="Tinos"/>
              </a:rPr>
              <a:t>𝑓. </a:t>
            </a:r>
            <a:r>
              <a:rPr sz="1400" spc="254" dirty="0">
                <a:latin typeface="Tinos"/>
                <a:cs typeface="Tinos"/>
              </a:rPr>
              <a:t>= </a:t>
            </a:r>
            <a:r>
              <a:rPr sz="1400" spc="-45" dirty="0">
                <a:latin typeface="Tinos"/>
                <a:cs typeface="Tinos"/>
              </a:rPr>
              <a:t>(𝑛</a:t>
            </a:r>
            <a:r>
              <a:rPr sz="1500" spc="-67" baseline="-16666" dirty="0">
                <a:latin typeface="Tinos"/>
                <a:cs typeface="Tinos"/>
              </a:rPr>
              <a:t>1 </a:t>
            </a:r>
            <a:r>
              <a:rPr sz="1400" spc="254" dirty="0">
                <a:latin typeface="Tinos"/>
                <a:cs typeface="Tinos"/>
              </a:rPr>
              <a:t>+ </a:t>
            </a:r>
            <a:r>
              <a:rPr sz="1400" spc="-100" dirty="0">
                <a:latin typeface="Tinos"/>
                <a:cs typeface="Tinos"/>
              </a:rPr>
              <a:t>𝑛</a:t>
            </a:r>
            <a:r>
              <a:rPr sz="1500" spc="-150" baseline="-16666" dirty="0">
                <a:latin typeface="Tinos"/>
                <a:cs typeface="Tinos"/>
              </a:rPr>
              <a:t>2 </a:t>
            </a:r>
            <a:r>
              <a:rPr sz="1400" spc="254" dirty="0">
                <a:latin typeface="Tinos"/>
                <a:cs typeface="Tinos"/>
              </a:rPr>
              <a:t>−</a:t>
            </a:r>
            <a:r>
              <a:rPr sz="1400" spc="-229" dirty="0">
                <a:latin typeface="Tinos"/>
                <a:cs typeface="Tinos"/>
              </a:rPr>
              <a:t> </a:t>
            </a:r>
            <a:r>
              <a:rPr sz="1400" spc="95" dirty="0">
                <a:latin typeface="Tinos"/>
                <a:cs typeface="Tinos"/>
              </a:rPr>
              <a:t>2)</a:t>
            </a:r>
            <a:endParaRPr sz="1400">
              <a:latin typeface="Tinos"/>
              <a:cs typeface="Tino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865744" y="570992"/>
            <a:ext cx="4191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>
                <a:solidFill>
                  <a:srgbClr val="FFFFFF"/>
                </a:solidFill>
                <a:latin typeface="Gothic Uralic"/>
                <a:cs typeface="Gothic Uralic"/>
              </a:rPr>
              <a:t>24</a:t>
            </a:r>
            <a:endParaRPr sz="2800">
              <a:latin typeface="Gothic Uralic"/>
              <a:cs typeface="Gothic Uralic"/>
            </a:endParaRPr>
          </a:p>
        </p:txBody>
      </p:sp>
    </p:spTree>
    <p:extLst>
      <p:ext uri="{BB962C8B-B14F-4D97-AF65-F5344CB8AC3E}">
        <p14:creationId xmlns:p14="http://schemas.microsoft.com/office/powerpoint/2010/main" val="144683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Examples of Descriptive Analysis: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600200"/>
            <a:ext cx="8856984" cy="514116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IN" dirty="0" smtClean="0"/>
              <a:t>What </a:t>
            </a:r>
            <a:r>
              <a:rPr lang="en-IN" dirty="0"/>
              <a:t>is the average income of the sample? </a:t>
            </a:r>
            <a:endParaRPr lang="en-IN" dirty="0" smtClean="0"/>
          </a:p>
          <a:p>
            <a:pPr>
              <a:lnSpc>
                <a:spcPct val="150000"/>
              </a:lnSpc>
            </a:pPr>
            <a:r>
              <a:rPr lang="en-IN" dirty="0" smtClean="0"/>
              <a:t>What </a:t>
            </a:r>
            <a:r>
              <a:rPr lang="en-IN" dirty="0"/>
              <a:t>is the average age of the sample? </a:t>
            </a:r>
            <a:endParaRPr lang="en-IN" dirty="0" smtClean="0"/>
          </a:p>
          <a:p>
            <a:pPr>
              <a:lnSpc>
                <a:spcPct val="150000"/>
              </a:lnSpc>
            </a:pPr>
            <a:r>
              <a:rPr lang="en-IN" dirty="0" smtClean="0"/>
              <a:t>What </a:t>
            </a:r>
            <a:r>
              <a:rPr lang="en-IN" dirty="0"/>
              <a:t>percentage of sample respondents are married? </a:t>
            </a:r>
            <a:endParaRPr lang="en-IN" dirty="0" smtClean="0"/>
          </a:p>
          <a:p>
            <a:pPr>
              <a:lnSpc>
                <a:spcPct val="150000"/>
              </a:lnSpc>
            </a:pPr>
            <a:r>
              <a:rPr lang="en-IN" dirty="0" smtClean="0"/>
              <a:t>Is </a:t>
            </a:r>
            <a:r>
              <a:rPr lang="en-IN" dirty="0"/>
              <a:t>the level of job satisfaction related with the age of the employees? </a:t>
            </a:r>
            <a:endParaRPr lang="en-IN" dirty="0" smtClean="0"/>
          </a:p>
          <a:p>
            <a:pPr>
              <a:lnSpc>
                <a:spcPct val="150000"/>
              </a:lnSpc>
            </a:pPr>
            <a:r>
              <a:rPr lang="en-IN" dirty="0" smtClean="0"/>
              <a:t>Which </a:t>
            </a:r>
            <a:r>
              <a:rPr lang="en-IN" dirty="0"/>
              <a:t>TV channel is viewed by the majority of viewers in the age group 20– 30 years?</a:t>
            </a:r>
          </a:p>
          <a:p>
            <a:pPr>
              <a:lnSpc>
                <a:spcPct val="150000"/>
              </a:lnSpc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819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56563" y="2527554"/>
            <a:ext cx="2308225" cy="2465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3200" spc="-5" dirty="0"/>
              <a:t>Hypothesis  </a:t>
            </a:r>
            <a:r>
              <a:rPr sz="3200" dirty="0"/>
              <a:t>Testing for  </a:t>
            </a:r>
            <a:r>
              <a:rPr sz="3200" spc="-5" dirty="0"/>
              <a:t>comparing  </a:t>
            </a:r>
            <a:r>
              <a:rPr sz="3200" dirty="0"/>
              <a:t>two</a:t>
            </a:r>
            <a:r>
              <a:rPr sz="3200" spc="-90" dirty="0"/>
              <a:t> </a:t>
            </a:r>
            <a:r>
              <a:rPr sz="3200" dirty="0"/>
              <a:t>related  </a:t>
            </a:r>
            <a:r>
              <a:rPr sz="3200" spc="-5" dirty="0"/>
              <a:t>samples</a:t>
            </a:r>
            <a:endParaRPr sz="3200"/>
          </a:p>
        </p:txBody>
      </p:sp>
      <p:sp>
        <p:nvSpPr>
          <p:cNvPr id="5" name="object 5"/>
          <p:cNvSpPr txBox="1"/>
          <p:nvPr/>
        </p:nvSpPr>
        <p:spPr>
          <a:xfrm>
            <a:off x="669747" y="6398098"/>
            <a:ext cx="1465580" cy="1657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900" b="1" spc="-5" dirty="0">
                <a:solidFill>
                  <a:srgbClr val="B31166"/>
                </a:solidFill>
                <a:latin typeface="Gothic Uralic"/>
                <a:cs typeface="Gothic Uralic"/>
                <a:hlinkClick r:id="rId2"/>
              </a:rPr>
              <a:t>www.shakehandwithlife.in</a:t>
            </a:r>
            <a:endParaRPr sz="900">
              <a:latin typeface="Gothic Uralic"/>
              <a:cs typeface="Gothic Ural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98745" y="3597655"/>
            <a:ext cx="164338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EE52A4"/>
                </a:solidFill>
                <a:latin typeface="Gothic Uralic"/>
                <a:cs typeface="Gothic Uralic"/>
              </a:rPr>
              <a:t>PAIRED</a:t>
            </a:r>
            <a:r>
              <a:rPr sz="2000" spc="-75" dirty="0">
                <a:solidFill>
                  <a:srgbClr val="EE52A4"/>
                </a:solidFill>
                <a:latin typeface="Gothic Uralic"/>
                <a:cs typeface="Gothic Uralic"/>
              </a:rPr>
              <a:t> </a:t>
            </a:r>
            <a:r>
              <a:rPr sz="2000" spc="-5" dirty="0">
                <a:solidFill>
                  <a:srgbClr val="EE52A4"/>
                </a:solidFill>
                <a:latin typeface="Gothic Uralic"/>
                <a:cs typeface="Gothic Uralic"/>
              </a:rPr>
              <a:t>T-TEST</a:t>
            </a:r>
            <a:endParaRPr sz="2000">
              <a:latin typeface="Gothic Uralic"/>
              <a:cs typeface="Gothic Uralic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744968" y="402336"/>
            <a:ext cx="685800" cy="696595"/>
          </a:xfrm>
          <a:prstGeom prst="rect">
            <a:avLst/>
          </a:prstGeom>
        </p:spPr>
        <p:txBody>
          <a:bodyPr vert="horz" wrap="square" lIns="0" tIns="180975" rIns="0" bIns="0" rtlCol="0">
            <a:spAutoFit/>
          </a:bodyPr>
          <a:lstStyle/>
          <a:p>
            <a:pPr marL="133350">
              <a:lnSpc>
                <a:spcPct val="100000"/>
              </a:lnSpc>
              <a:spcBef>
                <a:spcPts val="1425"/>
              </a:spcBef>
            </a:pPr>
            <a:r>
              <a:rPr sz="2800" spc="-10" dirty="0">
                <a:solidFill>
                  <a:srgbClr val="FFFFFF"/>
                </a:solidFill>
                <a:latin typeface="Gothic Uralic"/>
                <a:cs typeface="Gothic Uralic"/>
              </a:rPr>
              <a:t>25</a:t>
            </a:r>
            <a:endParaRPr sz="2800">
              <a:latin typeface="Gothic Uralic"/>
              <a:cs typeface="Gothic Uralic"/>
            </a:endParaRPr>
          </a:p>
        </p:txBody>
      </p:sp>
    </p:spTree>
    <p:extLst>
      <p:ext uri="{BB962C8B-B14F-4D97-AF65-F5344CB8AC3E}">
        <p14:creationId xmlns:p14="http://schemas.microsoft.com/office/powerpoint/2010/main" val="393993910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863209" y="3679190"/>
            <a:ext cx="906780" cy="15240"/>
          </a:xfrm>
          <a:custGeom>
            <a:avLst/>
            <a:gdLst/>
            <a:ahLst/>
            <a:cxnLst/>
            <a:rect l="l" t="t" r="r" b="b"/>
            <a:pathLst>
              <a:path w="906779" h="15239">
                <a:moveTo>
                  <a:pt x="906780" y="0"/>
                </a:moveTo>
                <a:lnTo>
                  <a:pt x="0" y="0"/>
                </a:lnTo>
                <a:lnTo>
                  <a:pt x="0" y="15112"/>
                </a:lnTo>
                <a:lnTo>
                  <a:pt x="906780" y="15112"/>
                </a:lnTo>
                <a:lnTo>
                  <a:pt x="90678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45286" y="772795"/>
            <a:ext cx="5374005" cy="10020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3200" dirty="0"/>
              <a:t>Paired T-Test for</a:t>
            </a:r>
            <a:r>
              <a:rPr sz="3200" spc="-90" dirty="0"/>
              <a:t> </a:t>
            </a:r>
            <a:r>
              <a:rPr sz="3200" spc="-5" dirty="0"/>
              <a:t>comparing  </a:t>
            </a:r>
            <a:r>
              <a:rPr sz="3200" dirty="0"/>
              <a:t>two related</a:t>
            </a:r>
            <a:r>
              <a:rPr sz="3200" spc="-25" dirty="0"/>
              <a:t> </a:t>
            </a:r>
            <a:r>
              <a:rPr sz="3200" spc="-5" dirty="0"/>
              <a:t>samples</a:t>
            </a:r>
            <a:endParaRPr sz="3200"/>
          </a:p>
        </p:txBody>
      </p:sp>
      <p:sp>
        <p:nvSpPr>
          <p:cNvPr id="4" name="object 4"/>
          <p:cNvSpPr txBox="1"/>
          <p:nvPr/>
        </p:nvSpPr>
        <p:spPr>
          <a:xfrm>
            <a:off x="945286" y="2694253"/>
            <a:ext cx="3127375" cy="3185160"/>
          </a:xfrm>
          <a:prstGeom prst="rect">
            <a:avLst/>
          </a:prstGeom>
        </p:spPr>
        <p:txBody>
          <a:bodyPr vert="horz" wrap="square" lIns="0" tIns="137160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1080"/>
              </a:spcBef>
            </a:pPr>
            <a:r>
              <a:rPr sz="2400" spc="-5" dirty="0">
                <a:solidFill>
                  <a:srgbClr val="EE52A4"/>
                </a:solidFill>
                <a:latin typeface="Gothic Uralic"/>
                <a:cs typeface="Gothic Uralic"/>
              </a:rPr>
              <a:t>Test</a:t>
            </a:r>
            <a:r>
              <a:rPr sz="2400" spc="10" dirty="0">
                <a:solidFill>
                  <a:srgbClr val="EE52A4"/>
                </a:solidFill>
                <a:latin typeface="Gothic Uralic"/>
                <a:cs typeface="Gothic Uralic"/>
              </a:rPr>
              <a:t> </a:t>
            </a:r>
            <a:r>
              <a:rPr sz="2400" dirty="0">
                <a:solidFill>
                  <a:srgbClr val="EE52A4"/>
                </a:solidFill>
                <a:latin typeface="Gothic Uralic"/>
                <a:cs typeface="Gothic Uralic"/>
              </a:rPr>
              <a:t>Condition</a:t>
            </a:r>
            <a:endParaRPr sz="2400">
              <a:latin typeface="Gothic Uralic"/>
              <a:cs typeface="Gothic Uralic"/>
            </a:endParaRPr>
          </a:p>
          <a:p>
            <a:pPr marL="354965" marR="133985" indent="-342900">
              <a:lnSpc>
                <a:spcPct val="100000"/>
              </a:lnSpc>
              <a:spcBef>
                <a:spcPts val="735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Samples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happens to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be  small</a:t>
            </a:r>
            <a:endParaRPr sz="1800">
              <a:latin typeface="Gothic Uralic"/>
              <a:cs typeface="Gothic Uralic"/>
            </a:endParaRPr>
          </a:p>
          <a:p>
            <a:pPr marL="354965" marR="5080" indent="-3429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Variances of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the </a:t>
            </a:r>
            <a:r>
              <a:rPr sz="1800" spc="-20" dirty="0">
                <a:solidFill>
                  <a:srgbClr val="404040"/>
                </a:solidFill>
                <a:latin typeface="Gothic Uralic"/>
                <a:cs typeface="Gothic Uralic"/>
              </a:rPr>
              <a:t>two 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populations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need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not be 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equal</a:t>
            </a:r>
            <a:endParaRPr sz="1800">
              <a:latin typeface="Gothic Uralic"/>
              <a:cs typeface="Gothic Uralic"/>
            </a:endParaRPr>
          </a:p>
          <a:p>
            <a:pPr marL="12700">
              <a:lnSpc>
                <a:spcPct val="100000"/>
              </a:lnSpc>
              <a:spcBef>
                <a:spcPts val="1000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Populations are</a:t>
            </a:r>
            <a:r>
              <a:rPr sz="1800" spc="-20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normal</a:t>
            </a:r>
            <a:endParaRPr sz="1800">
              <a:latin typeface="Gothic Uralic"/>
              <a:cs typeface="Gothic Uralic"/>
            </a:endParaRPr>
          </a:p>
          <a:p>
            <a:pPr marL="12700">
              <a:lnSpc>
                <a:spcPct val="100000"/>
              </a:lnSpc>
              <a:spcBef>
                <a:spcPts val="1005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Ha may be one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sided</a:t>
            </a:r>
            <a:r>
              <a:rPr sz="1800" spc="-45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or</a:t>
            </a:r>
            <a:endParaRPr sz="1800">
              <a:latin typeface="Gothic Uralic"/>
              <a:cs typeface="Gothic Uralic"/>
            </a:endParaRPr>
          </a:p>
          <a:p>
            <a:pPr marL="354965">
              <a:lnSpc>
                <a:spcPct val="100000"/>
              </a:lnSpc>
            </a:pPr>
            <a:r>
              <a:rPr sz="1800" spc="-20" dirty="0">
                <a:solidFill>
                  <a:srgbClr val="404040"/>
                </a:solidFill>
                <a:latin typeface="Gothic Uralic"/>
                <a:cs typeface="Gothic Uralic"/>
              </a:rPr>
              <a:t>two</a:t>
            </a:r>
            <a:r>
              <a:rPr sz="1800" spc="40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sided</a:t>
            </a:r>
            <a:endParaRPr sz="1800">
              <a:latin typeface="Gothic Uralic"/>
              <a:cs typeface="Gothic Ural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694809" y="2608368"/>
            <a:ext cx="1944370" cy="1029969"/>
          </a:xfrm>
          <a:prstGeom prst="rect">
            <a:avLst/>
          </a:prstGeom>
        </p:spPr>
        <p:txBody>
          <a:bodyPr vert="horz" wrap="square" lIns="0" tIns="2203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735"/>
              </a:spcBef>
            </a:pPr>
            <a:r>
              <a:rPr sz="2400" spc="-5" dirty="0">
                <a:solidFill>
                  <a:srgbClr val="EE52A4"/>
                </a:solidFill>
                <a:latin typeface="Gothic Uralic"/>
                <a:cs typeface="Gothic Uralic"/>
              </a:rPr>
              <a:t>Test</a:t>
            </a:r>
            <a:r>
              <a:rPr sz="2400" spc="-35" dirty="0">
                <a:solidFill>
                  <a:srgbClr val="EE52A4"/>
                </a:solidFill>
                <a:latin typeface="Gothic Uralic"/>
                <a:cs typeface="Gothic Uralic"/>
              </a:rPr>
              <a:t> </a:t>
            </a:r>
            <a:r>
              <a:rPr sz="2400" spc="-5" dirty="0">
                <a:solidFill>
                  <a:srgbClr val="EE52A4"/>
                </a:solidFill>
                <a:latin typeface="Gothic Uralic"/>
                <a:cs typeface="Gothic Uralic"/>
              </a:rPr>
              <a:t>Statistics</a:t>
            </a:r>
            <a:endParaRPr sz="2400">
              <a:latin typeface="Gothic Uralic"/>
              <a:cs typeface="Gothic Uralic"/>
            </a:endParaRPr>
          </a:p>
          <a:p>
            <a:pPr marR="30480" algn="r">
              <a:lnSpc>
                <a:spcPct val="100000"/>
              </a:lnSpc>
              <a:spcBef>
                <a:spcPts val="1230"/>
              </a:spcBef>
            </a:pPr>
            <a:r>
              <a:rPr sz="1800" spc="-1225" dirty="0">
                <a:latin typeface="Tinos"/>
                <a:cs typeface="Tinos"/>
              </a:rPr>
              <a:t>𝐷</a:t>
            </a:r>
            <a:r>
              <a:rPr sz="2700" spc="1492" baseline="10802" dirty="0">
                <a:latin typeface="Tinos"/>
                <a:cs typeface="Tinos"/>
              </a:rPr>
              <a:t> </a:t>
            </a:r>
            <a:r>
              <a:rPr sz="1800" spc="325" dirty="0">
                <a:latin typeface="Tinos"/>
                <a:cs typeface="Tinos"/>
              </a:rPr>
              <a:t>−</a:t>
            </a:r>
            <a:r>
              <a:rPr sz="1800" spc="-65" dirty="0">
                <a:latin typeface="Tinos"/>
                <a:cs typeface="Tinos"/>
              </a:rPr>
              <a:t> </a:t>
            </a:r>
            <a:r>
              <a:rPr sz="1800" spc="95" dirty="0">
                <a:latin typeface="Tinos"/>
                <a:cs typeface="Tinos"/>
              </a:rPr>
              <a:t>0</a:t>
            </a:r>
            <a:endParaRPr sz="1800">
              <a:latin typeface="Tinos"/>
              <a:cs typeface="Tino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365240" y="3755897"/>
            <a:ext cx="1517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540" dirty="0">
                <a:latin typeface="Tinos"/>
                <a:cs typeface="Tinos"/>
              </a:rPr>
              <a:t> </a:t>
            </a:r>
            <a:endParaRPr sz="1800">
              <a:latin typeface="Tinos"/>
              <a:cs typeface="Tino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431282" y="3637026"/>
            <a:ext cx="9937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700" spc="-1035" baseline="30864" dirty="0">
                <a:latin typeface="Tinos"/>
                <a:cs typeface="Tinos"/>
              </a:rPr>
              <a:t>𝑡</a:t>
            </a:r>
            <a:r>
              <a:rPr sz="2700" spc="97" baseline="30864" dirty="0">
                <a:latin typeface="Tinos"/>
                <a:cs typeface="Tinos"/>
              </a:rPr>
              <a:t> </a:t>
            </a:r>
            <a:r>
              <a:rPr sz="2700" spc="487" baseline="30864" dirty="0">
                <a:latin typeface="Tinos"/>
                <a:cs typeface="Tinos"/>
              </a:rPr>
              <a:t>=</a:t>
            </a:r>
            <a:r>
              <a:rPr sz="2700" spc="52" baseline="30864" dirty="0">
                <a:latin typeface="Tinos"/>
                <a:cs typeface="Tinos"/>
              </a:rPr>
              <a:t> </a:t>
            </a:r>
            <a:r>
              <a:rPr sz="2700" spc="-427" baseline="10802" dirty="0">
                <a:latin typeface="Tinos"/>
                <a:cs typeface="Tinos"/>
              </a:rPr>
              <a:t>𝜎</a:t>
            </a:r>
            <a:r>
              <a:rPr sz="1300" spc="-285" dirty="0">
                <a:latin typeface="Tinos"/>
                <a:cs typeface="Tinos"/>
              </a:rPr>
              <a:t>𝑑𝑖𝑓𝑓.</a:t>
            </a:r>
            <a:endParaRPr sz="1300">
              <a:latin typeface="Tinos"/>
              <a:cs typeface="Tino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488938" y="3939540"/>
            <a:ext cx="282575" cy="220345"/>
          </a:xfrm>
          <a:custGeom>
            <a:avLst/>
            <a:gdLst/>
            <a:ahLst/>
            <a:cxnLst/>
            <a:rect l="l" t="t" r="r" b="b"/>
            <a:pathLst>
              <a:path w="282575" h="220345">
                <a:moveTo>
                  <a:pt x="131063" y="0"/>
                </a:moveTo>
                <a:lnTo>
                  <a:pt x="75945" y="190500"/>
                </a:lnTo>
                <a:lnTo>
                  <a:pt x="36576" y="103886"/>
                </a:lnTo>
                <a:lnTo>
                  <a:pt x="0" y="120650"/>
                </a:lnTo>
                <a:lnTo>
                  <a:pt x="3428" y="129032"/>
                </a:lnTo>
                <a:lnTo>
                  <a:pt x="22225" y="120650"/>
                </a:lnTo>
                <a:lnTo>
                  <a:pt x="68453" y="219964"/>
                </a:lnTo>
                <a:lnTo>
                  <a:pt x="79375" y="219964"/>
                </a:lnTo>
                <a:lnTo>
                  <a:pt x="139318" y="14859"/>
                </a:lnTo>
                <a:lnTo>
                  <a:pt x="146938" y="14859"/>
                </a:lnTo>
                <a:lnTo>
                  <a:pt x="146938" y="15493"/>
                </a:lnTo>
                <a:lnTo>
                  <a:pt x="282575" y="15493"/>
                </a:lnTo>
                <a:lnTo>
                  <a:pt x="282575" y="127"/>
                </a:lnTo>
                <a:lnTo>
                  <a:pt x="13106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6624319" y="3877817"/>
            <a:ext cx="1568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475" dirty="0">
                <a:latin typeface="Tinos"/>
                <a:cs typeface="Tinos"/>
              </a:rPr>
              <a:t>𝑛</a:t>
            </a:r>
            <a:endParaRPr sz="1800">
              <a:latin typeface="Tinos"/>
              <a:cs typeface="Tino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69747" y="6398098"/>
            <a:ext cx="1465580" cy="1657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900" b="1" spc="-5" dirty="0">
                <a:solidFill>
                  <a:srgbClr val="B31166"/>
                </a:solidFill>
                <a:latin typeface="Gothic Uralic"/>
                <a:cs typeface="Gothic Uralic"/>
                <a:hlinkClick r:id="rId2"/>
              </a:rPr>
              <a:t>www.shakehandwithlife.in</a:t>
            </a:r>
            <a:endParaRPr sz="900">
              <a:latin typeface="Gothic Uralic"/>
              <a:cs typeface="Gothic Uralic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855845" y="4298696"/>
            <a:ext cx="3625215" cy="14827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2055">
              <a:lnSpc>
                <a:spcPct val="100000"/>
              </a:lnSpc>
              <a:spcBef>
                <a:spcPts val="95"/>
              </a:spcBef>
            </a:pPr>
            <a:r>
              <a:rPr sz="1600" spc="-335" dirty="0">
                <a:latin typeface="Tinos"/>
                <a:cs typeface="Tinos"/>
              </a:rPr>
              <a:t>𝑤𝑖𝑡ℎ </a:t>
            </a:r>
            <a:r>
              <a:rPr sz="1600" spc="-105" dirty="0">
                <a:latin typeface="Tinos"/>
                <a:cs typeface="Tinos"/>
              </a:rPr>
              <a:t>(𝑛 </a:t>
            </a:r>
            <a:r>
              <a:rPr sz="1600" spc="290" dirty="0">
                <a:latin typeface="Tinos"/>
                <a:cs typeface="Tinos"/>
              </a:rPr>
              <a:t>− </a:t>
            </a:r>
            <a:r>
              <a:rPr sz="1600" spc="105" dirty="0">
                <a:latin typeface="Tinos"/>
                <a:cs typeface="Tinos"/>
              </a:rPr>
              <a:t>1)</a:t>
            </a:r>
            <a:r>
              <a:rPr sz="1600" spc="-270" dirty="0">
                <a:latin typeface="Tinos"/>
                <a:cs typeface="Tinos"/>
              </a:rPr>
              <a:t> </a:t>
            </a:r>
            <a:r>
              <a:rPr sz="1600" spc="-175" dirty="0">
                <a:latin typeface="Tinos"/>
                <a:cs typeface="Tinos"/>
              </a:rPr>
              <a:t>𝑑. </a:t>
            </a:r>
            <a:r>
              <a:rPr sz="1600" spc="-200" dirty="0">
                <a:latin typeface="Tinos"/>
                <a:cs typeface="Tinos"/>
              </a:rPr>
              <a:t>𝑓.</a:t>
            </a:r>
            <a:endParaRPr sz="1600">
              <a:latin typeface="Tinos"/>
              <a:cs typeface="Tinos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150">
              <a:latin typeface="Tinos"/>
              <a:cs typeface="Tinos"/>
            </a:endParaRPr>
          </a:p>
          <a:p>
            <a:pPr marL="87630">
              <a:lnSpc>
                <a:spcPct val="100000"/>
              </a:lnSpc>
            </a:pPr>
            <a:r>
              <a:rPr sz="1400" spc="-965" dirty="0">
                <a:latin typeface="Tinos"/>
                <a:cs typeface="Tinos"/>
              </a:rPr>
              <a:t>𝐷</a:t>
            </a:r>
            <a:r>
              <a:rPr sz="2100" spc="1372" baseline="9920" dirty="0">
                <a:latin typeface="Tinos"/>
                <a:cs typeface="Tinos"/>
              </a:rPr>
              <a:t> </a:t>
            </a:r>
            <a:r>
              <a:rPr sz="1400" dirty="0">
                <a:latin typeface="Gothic Uralic"/>
                <a:cs typeface="Gothic Uralic"/>
              </a:rPr>
              <a:t>= </a:t>
            </a:r>
            <a:r>
              <a:rPr sz="1400" spc="5" dirty="0">
                <a:latin typeface="Gothic Uralic"/>
                <a:cs typeface="Gothic Uralic"/>
              </a:rPr>
              <a:t>Mean </a:t>
            </a:r>
            <a:r>
              <a:rPr sz="1400" dirty="0">
                <a:latin typeface="Gothic Uralic"/>
                <a:cs typeface="Gothic Uralic"/>
              </a:rPr>
              <a:t>of</a:t>
            </a:r>
            <a:r>
              <a:rPr sz="1400" spc="-45" dirty="0">
                <a:latin typeface="Gothic Uralic"/>
                <a:cs typeface="Gothic Uralic"/>
              </a:rPr>
              <a:t> </a:t>
            </a:r>
            <a:r>
              <a:rPr sz="1400" dirty="0">
                <a:latin typeface="Gothic Uralic"/>
                <a:cs typeface="Gothic Uralic"/>
              </a:rPr>
              <a:t>differences</a:t>
            </a:r>
            <a:endParaRPr sz="1400">
              <a:latin typeface="Gothic Uralic"/>
              <a:cs typeface="Gothic Uralic"/>
            </a:endParaRPr>
          </a:p>
          <a:p>
            <a:pPr marL="56515">
              <a:lnSpc>
                <a:spcPct val="100000"/>
              </a:lnSpc>
              <a:spcBef>
                <a:spcPts val="720"/>
              </a:spcBef>
            </a:pPr>
            <a:r>
              <a:rPr sz="1400" spc="-210" dirty="0">
                <a:latin typeface="Tinos"/>
                <a:cs typeface="Tinos"/>
              </a:rPr>
              <a:t>𝜎</a:t>
            </a:r>
            <a:r>
              <a:rPr sz="1500" spc="-315" baseline="-16666" dirty="0">
                <a:latin typeface="Tinos"/>
                <a:cs typeface="Tinos"/>
              </a:rPr>
              <a:t>𝑑𝑖𝑓𝑓.</a:t>
            </a:r>
            <a:r>
              <a:rPr sz="1500" spc="-254" baseline="-16666" dirty="0">
                <a:latin typeface="Tinos"/>
                <a:cs typeface="Tinos"/>
              </a:rPr>
              <a:t> </a:t>
            </a:r>
            <a:r>
              <a:rPr sz="1400" dirty="0">
                <a:latin typeface="Gothic Uralic"/>
                <a:cs typeface="Gothic Uralic"/>
              </a:rPr>
              <a:t>= </a:t>
            </a:r>
            <a:r>
              <a:rPr sz="1400" spc="-5" dirty="0">
                <a:latin typeface="Gothic Uralic"/>
                <a:cs typeface="Gothic Uralic"/>
              </a:rPr>
              <a:t>Standard deviation </a:t>
            </a:r>
            <a:r>
              <a:rPr sz="1400" dirty="0">
                <a:latin typeface="Gothic Uralic"/>
                <a:cs typeface="Gothic Uralic"/>
              </a:rPr>
              <a:t>of</a:t>
            </a:r>
            <a:r>
              <a:rPr sz="1400" spc="-40" dirty="0">
                <a:latin typeface="Gothic Uralic"/>
                <a:cs typeface="Gothic Uralic"/>
              </a:rPr>
              <a:t> </a:t>
            </a:r>
            <a:r>
              <a:rPr sz="1400" dirty="0">
                <a:latin typeface="Gothic Uralic"/>
                <a:cs typeface="Gothic Uralic"/>
              </a:rPr>
              <a:t>differences</a:t>
            </a:r>
            <a:endParaRPr sz="1400">
              <a:latin typeface="Gothic Uralic"/>
              <a:cs typeface="Gothic Uralic"/>
            </a:endParaRPr>
          </a:p>
          <a:p>
            <a:pPr marL="50800">
              <a:lnSpc>
                <a:spcPct val="100000"/>
              </a:lnSpc>
              <a:spcBef>
                <a:spcPts val="1270"/>
              </a:spcBef>
            </a:pPr>
            <a:r>
              <a:rPr sz="1400" spc="-285" dirty="0">
                <a:latin typeface="Tinos"/>
                <a:cs typeface="Tinos"/>
              </a:rPr>
              <a:t>𝑛 </a:t>
            </a:r>
            <a:r>
              <a:rPr sz="1400" spc="254" dirty="0">
                <a:latin typeface="Tinos"/>
                <a:cs typeface="Tinos"/>
              </a:rPr>
              <a:t>= </a:t>
            </a:r>
            <a:r>
              <a:rPr sz="1400" spc="-240" dirty="0">
                <a:latin typeface="Tinos"/>
                <a:cs typeface="Tinos"/>
              </a:rPr>
              <a:t>𝑁𝑢𝑚𝑏𝑒𝑟 </a:t>
            </a:r>
            <a:r>
              <a:rPr sz="1400" spc="-335" dirty="0">
                <a:latin typeface="Tinos"/>
                <a:cs typeface="Tinos"/>
              </a:rPr>
              <a:t>𝑜𝑓 </a:t>
            </a:r>
            <a:r>
              <a:rPr sz="1400" spc="-260" dirty="0">
                <a:latin typeface="Tinos"/>
                <a:cs typeface="Tinos"/>
              </a:rPr>
              <a:t>𝑚𝑎𝑡𝑐ℎ𝑒𝑑</a:t>
            </a:r>
            <a:r>
              <a:rPr sz="1400" spc="-210" dirty="0">
                <a:latin typeface="Tinos"/>
                <a:cs typeface="Tinos"/>
              </a:rPr>
              <a:t> </a:t>
            </a:r>
            <a:r>
              <a:rPr sz="1400" spc="-434" dirty="0">
                <a:latin typeface="Tinos"/>
                <a:cs typeface="Tinos"/>
              </a:rPr>
              <a:t>𝑝𝑎𝑖𝑟𝑠</a:t>
            </a:r>
            <a:endParaRPr sz="1400">
              <a:latin typeface="Tinos"/>
              <a:cs typeface="Tino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865744" y="570992"/>
            <a:ext cx="4191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>
                <a:solidFill>
                  <a:srgbClr val="FFFFFF"/>
                </a:solidFill>
                <a:latin typeface="Gothic Uralic"/>
                <a:cs typeface="Gothic Uralic"/>
              </a:rPr>
              <a:t>26</a:t>
            </a:r>
            <a:endParaRPr sz="2800">
              <a:latin typeface="Gothic Uralic"/>
              <a:cs typeface="Gothic Uralic"/>
            </a:endParaRPr>
          </a:p>
        </p:txBody>
      </p:sp>
    </p:spTree>
    <p:extLst>
      <p:ext uri="{BB962C8B-B14F-4D97-AF65-F5344CB8AC3E}">
        <p14:creationId xmlns:p14="http://schemas.microsoft.com/office/powerpoint/2010/main" val="253088900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56563" y="3014929"/>
            <a:ext cx="2247900" cy="1489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3200" dirty="0"/>
              <a:t>Hypothesis  Testing of  </a:t>
            </a:r>
            <a:r>
              <a:rPr sz="3200" spc="-5" dirty="0"/>
              <a:t>propor</a:t>
            </a:r>
            <a:r>
              <a:rPr sz="3200" spc="-20" dirty="0"/>
              <a:t>t</a:t>
            </a:r>
            <a:r>
              <a:rPr sz="3200" spc="-5" dirty="0"/>
              <a:t>ions</a:t>
            </a:r>
            <a:endParaRPr sz="3200"/>
          </a:p>
        </p:txBody>
      </p:sp>
      <p:sp>
        <p:nvSpPr>
          <p:cNvPr id="5" name="object 5"/>
          <p:cNvSpPr txBox="1"/>
          <p:nvPr/>
        </p:nvSpPr>
        <p:spPr>
          <a:xfrm>
            <a:off x="669747" y="6398098"/>
            <a:ext cx="1465580" cy="1657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900" b="1" spc="-5" dirty="0">
                <a:solidFill>
                  <a:srgbClr val="B31166"/>
                </a:solidFill>
                <a:latin typeface="Gothic Uralic"/>
                <a:cs typeface="Gothic Uralic"/>
                <a:hlinkClick r:id="rId2"/>
              </a:rPr>
              <a:t>www.shakehandwithlife.in</a:t>
            </a:r>
            <a:endParaRPr sz="900">
              <a:latin typeface="Gothic Uralic"/>
              <a:cs typeface="Gothic Ural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98745" y="3597655"/>
            <a:ext cx="71183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" dirty="0">
                <a:solidFill>
                  <a:srgbClr val="EE52A4"/>
                </a:solidFill>
                <a:latin typeface="Gothic Uralic"/>
                <a:cs typeface="Gothic Uralic"/>
              </a:rPr>
              <a:t>Z-</a:t>
            </a:r>
            <a:r>
              <a:rPr sz="2000" dirty="0">
                <a:solidFill>
                  <a:srgbClr val="EE52A4"/>
                </a:solidFill>
                <a:latin typeface="Gothic Uralic"/>
                <a:cs typeface="Gothic Uralic"/>
              </a:rPr>
              <a:t>TEST</a:t>
            </a:r>
            <a:endParaRPr sz="2000">
              <a:latin typeface="Gothic Uralic"/>
              <a:cs typeface="Gothic Uralic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744968" y="402336"/>
            <a:ext cx="685800" cy="696595"/>
          </a:xfrm>
          <a:prstGeom prst="rect">
            <a:avLst/>
          </a:prstGeom>
        </p:spPr>
        <p:txBody>
          <a:bodyPr vert="horz" wrap="square" lIns="0" tIns="180975" rIns="0" bIns="0" rtlCol="0">
            <a:spAutoFit/>
          </a:bodyPr>
          <a:lstStyle/>
          <a:p>
            <a:pPr marL="133350">
              <a:lnSpc>
                <a:spcPct val="100000"/>
              </a:lnSpc>
              <a:spcBef>
                <a:spcPts val="1425"/>
              </a:spcBef>
            </a:pPr>
            <a:r>
              <a:rPr sz="2800" spc="-10" dirty="0">
                <a:solidFill>
                  <a:srgbClr val="FFFFFF"/>
                </a:solidFill>
                <a:latin typeface="Gothic Uralic"/>
                <a:cs typeface="Gothic Uralic"/>
              </a:rPr>
              <a:t>27</a:t>
            </a:r>
            <a:endParaRPr sz="2800">
              <a:latin typeface="Gothic Uralic"/>
              <a:cs typeface="Gothic Uralic"/>
            </a:endParaRPr>
          </a:p>
        </p:txBody>
      </p:sp>
    </p:spTree>
    <p:extLst>
      <p:ext uri="{BB962C8B-B14F-4D97-AF65-F5344CB8AC3E}">
        <p14:creationId xmlns:p14="http://schemas.microsoft.com/office/powerpoint/2010/main" val="33754656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494404" y="5753950"/>
            <a:ext cx="673100" cy="208915"/>
          </a:xfrm>
          <a:custGeom>
            <a:avLst/>
            <a:gdLst/>
            <a:ahLst/>
            <a:cxnLst/>
            <a:rect l="l" t="t" r="r" b="b"/>
            <a:pathLst>
              <a:path w="673100" h="208914">
                <a:moveTo>
                  <a:pt x="672973" y="0"/>
                </a:moveTo>
                <a:lnTo>
                  <a:pt x="138049" y="0"/>
                </a:lnTo>
                <a:lnTo>
                  <a:pt x="138049" y="355"/>
                </a:lnTo>
                <a:lnTo>
                  <a:pt x="124206" y="355"/>
                </a:lnTo>
                <a:lnTo>
                  <a:pt x="72009" y="180720"/>
                </a:lnTo>
                <a:lnTo>
                  <a:pt x="34671" y="98729"/>
                </a:lnTo>
                <a:lnTo>
                  <a:pt x="0" y="114579"/>
                </a:lnTo>
                <a:lnTo>
                  <a:pt x="3302" y="122504"/>
                </a:lnTo>
                <a:lnTo>
                  <a:pt x="21209" y="114579"/>
                </a:lnTo>
                <a:lnTo>
                  <a:pt x="64897" y="208622"/>
                </a:lnTo>
                <a:lnTo>
                  <a:pt x="75184" y="208622"/>
                </a:lnTo>
                <a:lnTo>
                  <a:pt x="132080" y="14401"/>
                </a:lnTo>
                <a:lnTo>
                  <a:pt x="151130" y="14401"/>
                </a:lnTo>
                <a:lnTo>
                  <a:pt x="151130" y="13715"/>
                </a:lnTo>
                <a:lnTo>
                  <a:pt x="672973" y="13715"/>
                </a:lnTo>
                <a:lnTo>
                  <a:pt x="672973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45286" y="1016330"/>
            <a:ext cx="593915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/>
              <a:t>Z-test for testing of</a:t>
            </a:r>
            <a:r>
              <a:rPr sz="3200" spc="-85" dirty="0"/>
              <a:t> </a:t>
            </a:r>
            <a:r>
              <a:rPr sz="3200" spc="-5" dirty="0"/>
              <a:t>proportions</a:t>
            </a:r>
            <a:endParaRPr sz="3200"/>
          </a:p>
        </p:txBody>
      </p:sp>
      <p:sp>
        <p:nvSpPr>
          <p:cNvPr id="4" name="object 4"/>
          <p:cNvSpPr txBox="1"/>
          <p:nvPr/>
        </p:nvSpPr>
        <p:spPr>
          <a:xfrm>
            <a:off x="945286" y="2723775"/>
            <a:ext cx="3354070" cy="3234055"/>
          </a:xfrm>
          <a:prstGeom prst="rect">
            <a:avLst/>
          </a:prstGeom>
        </p:spPr>
        <p:txBody>
          <a:bodyPr vert="horz" wrap="square" lIns="0" tIns="107314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844"/>
              </a:spcBef>
            </a:pPr>
            <a:r>
              <a:rPr sz="2400" spc="-5" dirty="0">
                <a:solidFill>
                  <a:srgbClr val="EE52A4"/>
                </a:solidFill>
                <a:latin typeface="Gothic Uralic"/>
                <a:cs typeface="Gothic Uralic"/>
              </a:rPr>
              <a:t>Test</a:t>
            </a:r>
            <a:r>
              <a:rPr sz="2400" spc="15" dirty="0">
                <a:solidFill>
                  <a:srgbClr val="EE52A4"/>
                </a:solidFill>
                <a:latin typeface="Gothic Uralic"/>
                <a:cs typeface="Gothic Uralic"/>
              </a:rPr>
              <a:t> </a:t>
            </a:r>
            <a:r>
              <a:rPr sz="2400" dirty="0">
                <a:solidFill>
                  <a:srgbClr val="EE52A4"/>
                </a:solidFill>
                <a:latin typeface="Gothic Uralic"/>
                <a:cs typeface="Gothic Uralic"/>
              </a:rPr>
              <a:t>Condition</a:t>
            </a:r>
            <a:endParaRPr sz="2400">
              <a:latin typeface="Gothic Uralic"/>
              <a:cs typeface="Gothic Uralic"/>
            </a:endParaRPr>
          </a:p>
          <a:p>
            <a:pPr marL="354965" marR="375285" indent="-342900" algn="just">
              <a:lnSpc>
                <a:spcPts val="1839"/>
              </a:lnSpc>
              <a:spcBef>
                <a:spcPts val="765"/>
              </a:spcBef>
            </a:pPr>
            <a:r>
              <a:rPr sz="1350" spc="235" dirty="0">
                <a:solidFill>
                  <a:srgbClr val="B31166"/>
                </a:solidFill>
                <a:latin typeface="Arial"/>
                <a:cs typeface="Arial"/>
              </a:rPr>
              <a:t> </a:t>
            </a:r>
            <a:r>
              <a:rPr sz="1700" spc="-5" dirty="0">
                <a:solidFill>
                  <a:srgbClr val="404040"/>
                </a:solidFill>
                <a:latin typeface="Gothic Uralic"/>
                <a:cs typeface="Gothic Uralic"/>
              </a:rPr>
              <a:t>Use </a:t>
            </a:r>
            <a:r>
              <a:rPr sz="1700" dirty="0">
                <a:solidFill>
                  <a:srgbClr val="404040"/>
                </a:solidFill>
                <a:latin typeface="Gothic Uralic"/>
                <a:cs typeface="Gothic Uralic"/>
              </a:rPr>
              <a:t>in case of </a:t>
            </a:r>
            <a:r>
              <a:rPr sz="1700" spc="-40" dirty="0">
                <a:solidFill>
                  <a:srgbClr val="404040"/>
                </a:solidFill>
                <a:latin typeface="Gothic Uralic"/>
                <a:cs typeface="Gothic Uralic"/>
              </a:rPr>
              <a:t>qualitative  </a:t>
            </a:r>
            <a:r>
              <a:rPr sz="1700" spc="-10" dirty="0">
                <a:solidFill>
                  <a:srgbClr val="404040"/>
                </a:solidFill>
                <a:latin typeface="Gothic Uralic"/>
                <a:cs typeface="Gothic Uralic"/>
              </a:rPr>
              <a:t>data</a:t>
            </a:r>
            <a:endParaRPr sz="1700">
              <a:latin typeface="Gothic Uralic"/>
              <a:cs typeface="Gothic Uralic"/>
            </a:endParaRPr>
          </a:p>
          <a:p>
            <a:pPr marL="354965" marR="309245" indent="-342900" algn="just">
              <a:lnSpc>
                <a:spcPts val="1839"/>
              </a:lnSpc>
              <a:spcBef>
                <a:spcPts val="985"/>
              </a:spcBef>
            </a:pPr>
            <a:r>
              <a:rPr sz="1350" spc="235" dirty="0">
                <a:solidFill>
                  <a:srgbClr val="B31166"/>
                </a:solidFill>
                <a:latin typeface="Arial"/>
                <a:cs typeface="Arial"/>
              </a:rPr>
              <a:t> </a:t>
            </a:r>
            <a:r>
              <a:rPr sz="1700" dirty="0">
                <a:solidFill>
                  <a:srgbClr val="404040"/>
                </a:solidFill>
                <a:latin typeface="Gothic Uralic"/>
                <a:cs typeface="Gothic Uralic"/>
              </a:rPr>
              <a:t>Sampling </a:t>
            </a:r>
            <a:r>
              <a:rPr sz="1700" spc="-5" dirty="0">
                <a:solidFill>
                  <a:srgbClr val="404040"/>
                </a:solidFill>
                <a:latin typeface="Gothic Uralic"/>
                <a:cs typeface="Gothic Uralic"/>
              </a:rPr>
              <a:t>distribution </a:t>
            </a:r>
            <a:r>
              <a:rPr sz="1700" spc="-120" dirty="0">
                <a:solidFill>
                  <a:srgbClr val="404040"/>
                </a:solidFill>
                <a:latin typeface="Gothic Uralic"/>
                <a:cs typeface="Gothic Uralic"/>
              </a:rPr>
              <a:t>may  </a:t>
            </a:r>
            <a:r>
              <a:rPr sz="1700" spc="-5" dirty="0">
                <a:solidFill>
                  <a:srgbClr val="404040"/>
                </a:solidFill>
                <a:latin typeface="Gothic Uralic"/>
                <a:cs typeface="Gothic Uralic"/>
              </a:rPr>
              <a:t>take the </a:t>
            </a:r>
            <a:r>
              <a:rPr sz="1700" dirty="0">
                <a:solidFill>
                  <a:srgbClr val="404040"/>
                </a:solidFill>
                <a:latin typeface="Gothic Uralic"/>
                <a:cs typeface="Gothic Uralic"/>
              </a:rPr>
              <a:t>form of binomial  </a:t>
            </a:r>
            <a:r>
              <a:rPr sz="1700" spc="-5" dirty="0">
                <a:solidFill>
                  <a:srgbClr val="404040"/>
                </a:solidFill>
                <a:latin typeface="Gothic Uralic"/>
                <a:cs typeface="Gothic Uralic"/>
              </a:rPr>
              <a:t>probability</a:t>
            </a:r>
            <a:r>
              <a:rPr sz="1700" spc="-25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700" spc="-5" dirty="0">
                <a:solidFill>
                  <a:srgbClr val="404040"/>
                </a:solidFill>
                <a:latin typeface="Gothic Uralic"/>
                <a:cs typeface="Gothic Uralic"/>
              </a:rPr>
              <a:t>distribution</a:t>
            </a:r>
            <a:endParaRPr sz="1700">
              <a:latin typeface="Gothic Uralic"/>
              <a:cs typeface="Gothic Uralic"/>
            </a:endParaRPr>
          </a:p>
          <a:p>
            <a:pPr marL="354965" marR="5080" indent="-342900">
              <a:lnSpc>
                <a:spcPts val="1839"/>
              </a:lnSpc>
              <a:spcBef>
                <a:spcPts val="990"/>
              </a:spcBef>
              <a:tabLst>
                <a:tab pos="354965" algn="l"/>
              </a:tabLst>
            </a:pPr>
            <a:r>
              <a:rPr sz="13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700" dirty="0">
                <a:solidFill>
                  <a:srgbClr val="404040"/>
                </a:solidFill>
                <a:latin typeface="Gothic Uralic"/>
                <a:cs typeface="Gothic Uralic"/>
              </a:rPr>
              <a:t>Ha </a:t>
            </a:r>
            <a:r>
              <a:rPr sz="1700" spc="-5" dirty="0">
                <a:solidFill>
                  <a:srgbClr val="404040"/>
                </a:solidFill>
                <a:latin typeface="Gothic Uralic"/>
                <a:cs typeface="Gothic Uralic"/>
              </a:rPr>
              <a:t>may </a:t>
            </a:r>
            <a:r>
              <a:rPr sz="1700" dirty="0">
                <a:solidFill>
                  <a:srgbClr val="404040"/>
                </a:solidFill>
                <a:latin typeface="Gothic Uralic"/>
                <a:cs typeface="Gothic Uralic"/>
              </a:rPr>
              <a:t>be one </a:t>
            </a:r>
            <a:r>
              <a:rPr sz="1700" spc="-5" dirty="0">
                <a:solidFill>
                  <a:srgbClr val="404040"/>
                </a:solidFill>
                <a:latin typeface="Gothic Uralic"/>
                <a:cs typeface="Gothic Uralic"/>
              </a:rPr>
              <a:t>sided </a:t>
            </a:r>
            <a:r>
              <a:rPr sz="1700" dirty="0">
                <a:solidFill>
                  <a:srgbClr val="404040"/>
                </a:solidFill>
                <a:latin typeface="Gothic Uralic"/>
                <a:cs typeface="Gothic Uralic"/>
              </a:rPr>
              <a:t>or</a:t>
            </a:r>
            <a:r>
              <a:rPr sz="1700" spc="-75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700" spc="-10" dirty="0">
                <a:solidFill>
                  <a:srgbClr val="404040"/>
                </a:solidFill>
                <a:latin typeface="Gothic Uralic"/>
                <a:cs typeface="Gothic Uralic"/>
              </a:rPr>
              <a:t>two  </a:t>
            </a:r>
            <a:r>
              <a:rPr sz="1700" spc="-5" dirty="0">
                <a:solidFill>
                  <a:srgbClr val="404040"/>
                </a:solidFill>
                <a:latin typeface="Gothic Uralic"/>
                <a:cs typeface="Gothic Uralic"/>
              </a:rPr>
              <a:t>sided</a:t>
            </a:r>
            <a:endParaRPr sz="1700">
              <a:latin typeface="Gothic Uralic"/>
              <a:cs typeface="Gothic Uralic"/>
            </a:endParaRPr>
          </a:p>
          <a:p>
            <a:pPr marL="12700">
              <a:lnSpc>
                <a:spcPct val="100000"/>
              </a:lnSpc>
              <a:spcBef>
                <a:spcPts val="975"/>
              </a:spcBef>
              <a:tabLst>
                <a:tab pos="354965" algn="l"/>
              </a:tabLst>
            </a:pPr>
            <a:r>
              <a:rPr sz="13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700" spc="-275" dirty="0">
                <a:solidFill>
                  <a:srgbClr val="404040"/>
                </a:solidFill>
                <a:latin typeface="Tinos"/>
                <a:cs typeface="Tinos"/>
              </a:rPr>
              <a:t>𝑀𝑒𝑎𝑛 </a:t>
            </a:r>
            <a:r>
              <a:rPr sz="1700" spc="310" dirty="0">
                <a:solidFill>
                  <a:srgbClr val="404040"/>
                </a:solidFill>
                <a:latin typeface="Tinos"/>
                <a:cs typeface="Tinos"/>
              </a:rPr>
              <a:t>=</a:t>
            </a:r>
            <a:r>
              <a:rPr sz="1700" spc="135" dirty="0">
                <a:solidFill>
                  <a:srgbClr val="404040"/>
                </a:solidFill>
                <a:latin typeface="Tinos"/>
                <a:cs typeface="Tinos"/>
              </a:rPr>
              <a:t> </a:t>
            </a:r>
            <a:r>
              <a:rPr sz="1700" spc="-200" dirty="0">
                <a:solidFill>
                  <a:srgbClr val="404040"/>
                </a:solidFill>
                <a:latin typeface="Tinos"/>
                <a:cs typeface="Tinos"/>
              </a:rPr>
              <a:t>𝑛. </a:t>
            </a:r>
            <a:r>
              <a:rPr sz="1700" spc="-375" dirty="0">
                <a:solidFill>
                  <a:srgbClr val="404040"/>
                </a:solidFill>
                <a:latin typeface="Tinos"/>
                <a:cs typeface="Tinos"/>
              </a:rPr>
              <a:t>𝑝</a:t>
            </a:r>
            <a:endParaRPr sz="1700">
              <a:latin typeface="Tinos"/>
              <a:cs typeface="Tinos"/>
            </a:endParaRPr>
          </a:p>
          <a:p>
            <a:pPr marL="12700">
              <a:lnSpc>
                <a:spcPct val="100000"/>
              </a:lnSpc>
              <a:spcBef>
                <a:spcPts val="965"/>
              </a:spcBef>
              <a:tabLst>
                <a:tab pos="354965" algn="l"/>
                <a:tab pos="2687320" algn="l"/>
              </a:tabLst>
            </a:pPr>
            <a:r>
              <a:rPr sz="13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700" spc="-425" dirty="0">
                <a:solidFill>
                  <a:srgbClr val="404040"/>
                </a:solidFill>
                <a:latin typeface="Tinos"/>
                <a:cs typeface="Tinos"/>
              </a:rPr>
              <a:t>𝑆𝑡𝑎𝑛𝑑𝑎𝑟𝑑</a:t>
            </a:r>
            <a:r>
              <a:rPr sz="1700" spc="-509" dirty="0">
                <a:solidFill>
                  <a:srgbClr val="404040"/>
                </a:solidFill>
                <a:latin typeface="Tinos"/>
                <a:cs typeface="Tinos"/>
              </a:rPr>
              <a:t>𝑑𝑒𝑣𝑖𝑎𝑡𝑖𝑜𝑛</a:t>
            </a:r>
            <a:r>
              <a:rPr sz="1700" spc="75" dirty="0">
                <a:solidFill>
                  <a:srgbClr val="404040"/>
                </a:solidFill>
                <a:latin typeface="Tinos"/>
                <a:cs typeface="Tinos"/>
              </a:rPr>
              <a:t> </a:t>
            </a:r>
            <a:r>
              <a:rPr sz="1700" spc="310" dirty="0">
                <a:solidFill>
                  <a:srgbClr val="404040"/>
                </a:solidFill>
                <a:latin typeface="Tinos"/>
                <a:cs typeface="Tinos"/>
              </a:rPr>
              <a:t>=	</a:t>
            </a:r>
            <a:r>
              <a:rPr sz="1700" spc="-204" dirty="0">
                <a:solidFill>
                  <a:srgbClr val="404040"/>
                </a:solidFill>
                <a:latin typeface="Tinos"/>
                <a:cs typeface="Tinos"/>
              </a:rPr>
              <a:t>𝑛. </a:t>
            </a:r>
            <a:r>
              <a:rPr sz="1700" spc="-215" dirty="0">
                <a:solidFill>
                  <a:srgbClr val="404040"/>
                </a:solidFill>
                <a:latin typeface="Tinos"/>
                <a:cs typeface="Tinos"/>
              </a:rPr>
              <a:t>𝑝.</a:t>
            </a:r>
            <a:r>
              <a:rPr sz="1700" spc="-105" dirty="0">
                <a:solidFill>
                  <a:srgbClr val="404040"/>
                </a:solidFill>
                <a:latin typeface="Tinos"/>
                <a:cs typeface="Tinos"/>
              </a:rPr>
              <a:t> </a:t>
            </a:r>
            <a:r>
              <a:rPr sz="1700" spc="-405" dirty="0">
                <a:solidFill>
                  <a:srgbClr val="404040"/>
                </a:solidFill>
                <a:latin typeface="Tinos"/>
                <a:cs typeface="Tinos"/>
              </a:rPr>
              <a:t>𝑞</a:t>
            </a:r>
            <a:endParaRPr sz="1700">
              <a:latin typeface="Tinos"/>
              <a:cs typeface="Tino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20209" y="2816478"/>
            <a:ext cx="185610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EE52A4"/>
                </a:solidFill>
                <a:latin typeface="Gothic Uralic"/>
                <a:cs typeface="Gothic Uralic"/>
              </a:rPr>
              <a:t>Test</a:t>
            </a:r>
            <a:r>
              <a:rPr sz="2400" spc="-25" dirty="0">
                <a:solidFill>
                  <a:srgbClr val="EE52A4"/>
                </a:solidFill>
                <a:latin typeface="Gothic Uralic"/>
                <a:cs typeface="Gothic Uralic"/>
              </a:rPr>
              <a:t> </a:t>
            </a:r>
            <a:r>
              <a:rPr sz="2400" spc="-5" dirty="0">
                <a:solidFill>
                  <a:srgbClr val="EE52A4"/>
                </a:solidFill>
                <a:latin typeface="Gothic Uralic"/>
                <a:cs typeface="Gothic Uralic"/>
              </a:rPr>
              <a:t>statistics</a:t>
            </a:r>
            <a:endParaRPr sz="2400">
              <a:latin typeface="Gothic Uralic"/>
              <a:cs typeface="Gothic Uralic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823965" y="3708019"/>
            <a:ext cx="49085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710" dirty="0">
                <a:latin typeface="Tinos"/>
                <a:cs typeface="Tinos"/>
              </a:rPr>
              <a:t>𝑧</a:t>
            </a:r>
            <a:r>
              <a:rPr sz="2400" spc="25" dirty="0">
                <a:latin typeface="Tinos"/>
                <a:cs typeface="Tinos"/>
              </a:rPr>
              <a:t> </a:t>
            </a:r>
            <a:r>
              <a:rPr sz="2400" spc="434" dirty="0">
                <a:latin typeface="Tinos"/>
                <a:cs typeface="Tinos"/>
              </a:rPr>
              <a:t>=</a:t>
            </a:r>
            <a:endParaRPr sz="2400">
              <a:latin typeface="Tinos"/>
              <a:cs typeface="Tino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384163" y="3928363"/>
            <a:ext cx="710565" cy="756920"/>
          </a:xfrm>
          <a:custGeom>
            <a:avLst/>
            <a:gdLst/>
            <a:ahLst/>
            <a:cxnLst/>
            <a:rect l="l" t="t" r="r" b="b"/>
            <a:pathLst>
              <a:path w="710565" h="756920">
                <a:moveTo>
                  <a:pt x="699516" y="426720"/>
                </a:moveTo>
                <a:lnTo>
                  <a:pt x="240792" y="426720"/>
                </a:lnTo>
                <a:lnTo>
                  <a:pt x="240792" y="446532"/>
                </a:lnTo>
                <a:lnTo>
                  <a:pt x="699516" y="446532"/>
                </a:lnTo>
                <a:lnTo>
                  <a:pt x="699516" y="426720"/>
                </a:lnTo>
                <a:close/>
              </a:path>
              <a:path w="710565" h="756920">
                <a:moveTo>
                  <a:pt x="699516" y="77724"/>
                </a:moveTo>
                <a:lnTo>
                  <a:pt x="252209" y="77724"/>
                </a:lnTo>
                <a:lnTo>
                  <a:pt x="252209" y="77089"/>
                </a:lnTo>
                <a:lnTo>
                  <a:pt x="205740" y="77089"/>
                </a:lnTo>
                <a:lnTo>
                  <a:pt x="143764" y="702945"/>
                </a:lnTo>
                <a:lnTo>
                  <a:pt x="69088" y="564642"/>
                </a:lnTo>
                <a:lnTo>
                  <a:pt x="17399" y="591947"/>
                </a:lnTo>
                <a:lnTo>
                  <a:pt x="23241" y="602488"/>
                </a:lnTo>
                <a:lnTo>
                  <a:pt x="50546" y="588264"/>
                </a:lnTo>
                <a:lnTo>
                  <a:pt x="142367" y="756920"/>
                </a:lnTo>
                <a:lnTo>
                  <a:pt x="156210" y="756920"/>
                </a:lnTo>
                <a:lnTo>
                  <a:pt x="222377" y="96901"/>
                </a:lnTo>
                <a:lnTo>
                  <a:pt x="240792" y="96901"/>
                </a:lnTo>
                <a:lnTo>
                  <a:pt x="240792" y="97536"/>
                </a:lnTo>
                <a:lnTo>
                  <a:pt x="699516" y="97536"/>
                </a:lnTo>
                <a:lnTo>
                  <a:pt x="699516" y="77724"/>
                </a:lnTo>
                <a:close/>
              </a:path>
              <a:path w="710565" h="756920">
                <a:moveTo>
                  <a:pt x="710184" y="0"/>
                </a:moveTo>
                <a:lnTo>
                  <a:pt x="0" y="0"/>
                </a:lnTo>
                <a:lnTo>
                  <a:pt x="0" y="19812"/>
                </a:lnTo>
                <a:lnTo>
                  <a:pt x="710184" y="19812"/>
                </a:lnTo>
                <a:lnTo>
                  <a:pt x="71018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6372605" y="3477895"/>
            <a:ext cx="73215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685" dirty="0">
                <a:latin typeface="Tinos"/>
                <a:cs typeface="Tinos"/>
              </a:rPr>
              <a:t>𝑝</a:t>
            </a:r>
            <a:r>
              <a:rPr sz="2400" spc="670" dirty="0">
                <a:latin typeface="Tinos"/>
                <a:cs typeface="Tinos"/>
              </a:rPr>
              <a:t> </a:t>
            </a:r>
            <a:r>
              <a:rPr sz="2400" spc="434" dirty="0">
                <a:latin typeface="Tinos"/>
                <a:cs typeface="Tinos"/>
              </a:rPr>
              <a:t>−  </a:t>
            </a:r>
            <a:r>
              <a:rPr sz="2400" spc="-955" dirty="0">
                <a:latin typeface="Tinos"/>
                <a:cs typeface="Tinos"/>
              </a:rPr>
              <a:t>𝑝</a:t>
            </a:r>
            <a:endParaRPr sz="2400">
              <a:latin typeface="Tinos"/>
              <a:cs typeface="Tino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69747" y="6398098"/>
            <a:ext cx="1465580" cy="1657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900" b="1" spc="-5" dirty="0">
                <a:solidFill>
                  <a:srgbClr val="B31166"/>
                </a:solidFill>
                <a:latin typeface="Gothic Uralic"/>
                <a:cs typeface="Gothic Uralic"/>
                <a:hlinkClick r:id="rId2"/>
              </a:rPr>
              <a:t>www.shakehandwithlife.in</a:t>
            </a:r>
            <a:endParaRPr sz="900">
              <a:latin typeface="Gothic Uralic"/>
              <a:cs typeface="Gothic Uralic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613397" y="3954907"/>
            <a:ext cx="47688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310" dirty="0">
                <a:latin typeface="Tinos"/>
                <a:cs typeface="Tinos"/>
              </a:rPr>
              <a:t>𝑝.</a:t>
            </a:r>
            <a:r>
              <a:rPr sz="2400" spc="-280" dirty="0">
                <a:latin typeface="Tinos"/>
                <a:cs typeface="Tinos"/>
              </a:rPr>
              <a:t> </a:t>
            </a:r>
            <a:r>
              <a:rPr sz="2400" spc="-575" dirty="0">
                <a:latin typeface="Tinos"/>
                <a:cs typeface="Tinos"/>
              </a:rPr>
              <a:t>𝑞</a:t>
            </a:r>
            <a:endParaRPr sz="2400">
              <a:latin typeface="Tinos"/>
              <a:cs typeface="Tino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410327" y="4288663"/>
            <a:ext cx="2612390" cy="10712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1780" algn="ctr">
              <a:lnSpc>
                <a:spcPct val="100000"/>
              </a:lnSpc>
              <a:spcBef>
                <a:spcPts val="100"/>
              </a:spcBef>
            </a:pPr>
            <a:r>
              <a:rPr sz="2400" spc="-490" dirty="0">
                <a:latin typeface="Tinos"/>
                <a:cs typeface="Tinos"/>
              </a:rPr>
              <a:t>𝑛</a:t>
            </a:r>
            <a:endParaRPr sz="2400">
              <a:latin typeface="Tinos"/>
              <a:cs typeface="Tinos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750">
              <a:latin typeface="Tinos"/>
              <a:cs typeface="Tinos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800" spc="-520" dirty="0">
                <a:latin typeface="Tinos"/>
                <a:cs typeface="Tinos"/>
              </a:rPr>
              <a:t>𝑝</a:t>
            </a:r>
            <a:r>
              <a:rPr sz="1800" spc="620" dirty="0">
                <a:latin typeface="Tinos"/>
                <a:cs typeface="Tinos"/>
              </a:rPr>
              <a:t> </a:t>
            </a:r>
            <a:r>
              <a:rPr sz="1800" spc="325" dirty="0">
                <a:latin typeface="Tinos"/>
                <a:cs typeface="Tinos"/>
              </a:rPr>
              <a:t>= </a:t>
            </a:r>
            <a:r>
              <a:rPr sz="1800" spc="-509" dirty="0">
                <a:latin typeface="Tinos"/>
                <a:cs typeface="Tinos"/>
              </a:rPr>
              <a:t>𝑝𝑟𝑜𝑝𝑜𝑟𝑡𝑖𝑜𝑛</a:t>
            </a:r>
            <a:r>
              <a:rPr sz="1800" spc="-25" dirty="0">
                <a:latin typeface="Tinos"/>
                <a:cs typeface="Tinos"/>
              </a:rPr>
              <a:t> </a:t>
            </a:r>
            <a:r>
              <a:rPr sz="1800" spc="-430" dirty="0">
                <a:latin typeface="Tinos"/>
                <a:cs typeface="Tinos"/>
              </a:rPr>
              <a:t>𝑜𝑓  </a:t>
            </a:r>
            <a:r>
              <a:rPr sz="1800" spc="-610" dirty="0">
                <a:latin typeface="Tinos"/>
                <a:cs typeface="Tinos"/>
              </a:rPr>
              <a:t>𝑠𝑢𝑐𝑒𝑠𝑠</a:t>
            </a:r>
            <a:endParaRPr sz="1800">
              <a:latin typeface="Tinos"/>
              <a:cs typeface="Tino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865744" y="570992"/>
            <a:ext cx="4191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>
                <a:solidFill>
                  <a:srgbClr val="FFFFFF"/>
                </a:solidFill>
                <a:latin typeface="Gothic Uralic"/>
                <a:cs typeface="Gothic Uralic"/>
              </a:rPr>
              <a:t>28</a:t>
            </a:r>
            <a:endParaRPr sz="2800">
              <a:latin typeface="Gothic Uralic"/>
              <a:cs typeface="Gothic Uralic"/>
            </a:endParaRPr>
          </a:p>
        </p:txBody>
      </p:sp>
    </p:spTree>
    <p:extLst>
      <p:ext uri="{BB962C8B-B14F-4D97-AF65-F5344CB8AC3E}">
        <p14:creationId xmlns:p14="http://schemas.microsoft.com/office/powerpoint/2010/main" val="411219992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56563" y="2527554"/>
            <a:ext cx="2249170" cy="2465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3200" spc="-5" dirty="0"/>
              <a:t>Hypothesis  </a:t>
            </a:r>
            <a:r>
              <a:rPr sz="3200" dirty="0"/>
              <a:t>Testing for  </a:t>
            </a:r>
            <a:r>
              <a:rPr sz="3200" spc="-5" dirty="0"/>
              <a:t>difference  between  pro</a:t>
            </a:r>
            <a:r>
              <a:rPr sz="3200" spc="-10" dirty="0"/>
              <a:t>p</a:t>
            </a:r>
            <a:r>
              <a:rPr sz="3200" dirty="0"/>
              <a:t>or</a:t>
            </a:r>
            <a:r>
              <a:rPr sz="3200" spc="-15" dirty="0"/>
              <a:t>t</a:t>
            </a:r>
            <a:r>
              <a:rPr sz="3200" spc="-5" dirty="0"/>
              <a:t>ions</a:t>
            </a:r>
            <a:endParaRPr sz="3200"/>
          </a:p>
        </p:txBody>
      </p:sp>
      <p:sp>
        <p:nvSpPr>
          <p:cNvPr id="5" name="object 5"/>
          <p:cNvSpPr txBox="1"/>
          <p:nvPr/>
        </p:nvSpPr>
        <p:spPr>
          <a:xfrm>
            <a:off x="669747" y="6398098"/>
            <a:ext cx="1465580" cy="1657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900" b="1" spc="-5" dirty="0">
                <a:solidFill>
                  <a:srgbClr val="B31166"/>
                </a:solidFill>
                <a:latin typeface="Gothic Uralic"/>
                <a:cs typeface="Gothic Uralic"/>
                <a:hlinkClick r:id="rId2"/>
              </a:rPr>
              <a:t>www.shakehandwithlife.in</a:t>
            </a:r>
            <a:endParaRPr sz="900">
              <a:latin typeface="Gothic Uralic"/>
              <a:cs typeface="Gothic Ural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98745" y="3597655"/>
            <a:ext cx="71183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" dirty="0">
                <a:solidFill>
                  <a:srgbClr val="EE52A4"/>
                </a:solidFill>
                <a:latin typeface="Gothic Uralic"/>
                <a:cs typeface="Gothic Uralic"/>
              </a:rPr>
              <a:t>Z-</a:t>
            </a:r>
            <a:r>
              <a:rPr sz="2000" dirty="0">
                <a:solidFill>
                  <a:srgbClr val="EE52A4"/>
                </a:solidFill>
                <a:latin typeface="Gothic Uralic"/>
                <a:cs typeface="Gothic Uralic"/>
              </a:rPr>
              <a:t>TEST</a:t>
            </a:r>
            <a:endParaRPr sz="2000">
              <a:latin typeface="Gothic Uralic"/>
              <a:cs typeface="Gothic Uralic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744968" y="402336"/>
            <a:ext cx="685800" cy="696595"/>
          </a:xfrm>
          <a:prstGeom prst="rect">
            <a:avLst/>
          </a:prstGeom>
        </p:spPr>
        <p:txBody>
          <a:bodyPr vert="horz" wrap="square" lIns="0" tIns="180975" rIns="0" bIns="0" rtlCol="0">
            <a:spAutoFit/>
          </a:bodyPr>
          <a:lstStyle/>
          <a:p>
            <a:pPr marL="133350">
              <a:lnSpc>
                <a:spcPct val="100000"/>
              </a:lnSpc>
              <a:spcBef>
                <a:spcPts val="1425"/>
              </a:spcBef>
            </a:pPr>
            <a:r>
              <a:rPr sz="2800" spc="-10" dirty="0">
                <a:solidFill>
                  <a:srgbClr val="FFFFFF"/>
                </a:solidFill>
                <a:latin typeface="Gothic Uralic"/>
                <a:cs typeface="Gothic Uralic"/>
              </a:rPr>
              <a:t>29</a:t>
            </a:r>
            <a:endParaRPr sz="2800">
              <a:latin typeface="Gothic Uralic"/>
              <a:cs typeface="Gothic Uralic"/>
            </a:endParaRPr>
          </a:p>
        </p:txBody>
      </p:sp>
    </p:spTree>
    <p:extLst>
      <p:ext uri="{BB962C8B-B14F-4D97-AF65-F5344CB8AC3E}">
        <p14:creationId xmlns:p14="http://schemas.microsoft.com/office/powerpoint/2010/main" val="148344828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539867" y="3756659"/>
            <a:ext cx="1485900" cy="633095"/>
          </a:xfrm>
          <a:custGeom>
            <a:avLst/>
            <a:gdLst/>
            <a:ahLst/>
            <a:cxnLst/>
            <a:rect l="l" t="t" r="r" b="b"/>
            <a:pathLst>
              <a:path w="1485900" h="633095">
                <a:moveTo>
                  <a:pt x="681215" y="359664"/>
                </a:moveTo>
                <a:lnTo>
                  <a:pt x="190500" y="359664"/>
                </a:lnTo>
                <a:lnTo>
                  <a:pt x="190500" y="376428"/>
                </a:lnTo>
                <a:lnTo>
                  <a:pt x="681215" y="376428"/>
                </a:lnTo>
                <a:lnTo>
                  <a:pt x="681215" y="359664"/>
                </a:lnTo>
                <a:close/>
              </a:path>
              <a:path w="1485900" h="633095">
                <a:moveTo>
                  <a:pt x="1484376" y="359664"/>
                </a:moveTo>
                <a:lnTo>
                  <a:pt x="982980" y="359664"/>
                </a:lnTo>
                <a:lnTo>
                  <a:pt x="982980" y="376428"/>
                </a:lnTo>
                <a:lnTo>
                  <a:pt x="1484376" y="376428"/>
                </a:lnTo>
                <a:lnTo>
                  <a:pt x="1484376" y="359664"/>
                </a:lnTo>
                <a:close/>
              </a:path>
              <a:path w="1485900" h="633095">
                <a:moveTo>
                  <a:pt x="1485900" y="65532"/>
                </a:moveTo>
                <a:lnTo>
                  <a:pt x="200279" y="65532"/>
                </a:lnTo>
                <a:lnTo>
                  <a:pt x="200279" y="65278"/>
                </a:lnTo>
                <a:lnTo>
                  <a:pt x="161544" y="65278"/>
                </a:lnTo>
                <a:lnTo>
                  <a:pt x="109855" y="587883"/>
                </a:lnTo>
                <a:lnTo>
                  <a:pt x="47498" y="472440"/>
                </a:lnTo>
                <a:lnTo>
                  <a:pt x="4318" y="495173"/>
                </a:lnTo>
                <a:lnTo>
                  <a:pt x="9144" y="503936"/>
                </a:lnTo>
                <a:lnTo>
                  <a:pt x="31877" y="491998"/>
                </a:lnTo>
                <a:lnTo>
                  <a:pt x="108585" y="632968"/>
                </a:lnTo>
                <a:lnTo>
                  <a:pt x="120142" y="632968"/>
                </a:lnTo>
                <a:lnTo>
                  <a:pt x="175514" y="81788"/>
                </a:lnTo>
                <a:lnTo>
                  <a:pt x="190500" y="81788"/>
                </a:lnTo>
                <a:lnTo>
                  <a:pt x="190500" y="82296"/>
                </a:lnTo>
                <a:lnTo>
                  <a:pt x="1485900" y="82296"/>
                </a:lnTo>
                <a:lnTo>
                  <a:pt x="1485900" y="65532"/>
                </a:lnTo>
                <a:close/>
              </a:path>
              <a:path w="1485900" h="633095">
                <a:moveTo>
                  <a:pt x="1485900" y="0"/>
                </a:moveTo>
                <a:lnTo>
                  <a:pt x="0" y="0"/>
                </a:lnTo>
                <a:lnTo>
                  <a:pt x="0" y="16764"/>
                </a:lnTo>
                <a:lnTo>
                  <a:pt x="1485900" y="16764"/>
                </a:lnTo>
                <a:lnTo>
                  <a:pt x="14859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45286" y="772795"/>
            <a:ext cx="5247640" cy="10020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3200" dirty="0"/>
              <a:t>Z-test for testing</a:t>
            </a:r>
            <a:r>
              <a:rPr sz="3200" spc="-114" dirty="0"/>
              <a:t> </a:t>
            </a:r>
            <a:r>
              <a:rPr sz="3200" spc="-5" dirty="0"/>
              <a:t>difference  between</a:t>
            </a:r>
            <a:r>
              <a:rPr sz="3200" spc="-45" dirty="0"/>
              <a:t> </a:t>
            </a:r>
            <a:r>
              <a:rPr sz="3200" spc="-5" dirty="0"/>
              <a:t>proportions</a:t>
            </a:r>
            <a:endParaRPr sz="3200"/>
          </a:p>
        </p:txBody>
      </p:sp>
      <p:sp>
        <p:nvSpPr>
          <p:cNvPr id="8" name="object 8"/>
          <p:cNvSpPr txBox="1"/>
          <p:nvPr/>
        </p:nvSpPr>
        <p:spPr>
          <a:xfrm>
            <a:off x="669747" y="6398098"/>
            <a:ext cx="1465580" cy="1657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900" b="1" spc="-5" dirty="0">
                <a:solidFill>
                  <a:srgbClr val="B31166"/>
                </a:solidFill>
                <a:latin typeface="Gothic Uralic"/>
                <a:cs typeface="Gothic Uralic"/>
                <a:hlinkClick r:id="rId2"/>
              </a:rPr>
              <a:t>www.shakehandwithlife.in</a:t>
            </a:r>
            <a:endParaRPr sz="900">
              <a:latin typeface="Gothic Uralic"/>
              <a:cs typeface="Gothic Uralic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45286" y="2694253"/>
            <a:ext cx="3148330" cy="3057525"/>
          </a:xfrm>
          <a:prstGeom prst="rect">
            <a:avLst/>
          </a:prstGeom>
        </p:spPr>
        <p:txBody>
          <a:bodyPr vert="horz" wrap="square" lIns="0" tIns="137160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1080"/>
              </a:spcBef>
            </a:pPr>
            <a:r>
              <a:rPr sz="2400" spc="-5" dirty="0">
                <a:solidFill>
                  <a:srgbClr val="EE52A4"/>
                </a:solidFill>
                <a:latin typeface="Gothic Uralic"/>
                <a:cs typeface="Gothic Uralic"/>
              </a:rPr>
              <a:t>Test</a:t>
            </a:r>
            <a:r>
              <a:rPr sz="2400" spc="10" dirty="0">
                <a:solidFill>
                  <a:srgbClr val="EE52A4"/>
                </a:solidFill>
                <a:latin typeface="Gothic Uralic"/>
                <a:cs typeface="Gothic Uralic"/>
              </a:rPr>
              <a:t> </a:t>
            </a:r>
            <a:r>
              <a:rPr sz="2400" dirty="0">
                <a:solidFill>
                  <a:srgbClr val="EE52A4"/>
                </a:solidFill>
                <a:latin typeface="Gothic Uralic"/>
                <a:cs typeface="Gothic Uralic"/>
              </a:rPr>
              <a:t>Condition</a:t>
            </a:r>
            <a:endParaRPr sz="2400">
              <a:latin typeface="Gothic Uralic"/>
              <a:cs typeface="Gothic Uralic"/>
            </a:endParaRPr>
          </a:p>
          <a:p>
            <a:pPr marL="354965" marR="132715" indent="-342900">
              <a:lnSpc>
                <a:spcPct val="100000"/>
              </a:lnSpc>
              <a:spcBef>
                <a:spcPts val="735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Sample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drawn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from </a:t>
            </a:r>
            <a:r>
              <a:rPr sz="1800" spc="-20" dirty="0">
                <a:solidFill>
                  <a:srgbClr val="404040"/>
                </a:solidFill>
                <a:latin typeface="Gothic Uralic"/>
                <a:cs typeface="Gothic Uralic"/>
              </a:rPr>
              <a:t>two 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different populations</a:t>
            </a:r>
            <a:endParaRPr sz="1800">
              <a:latin typeface="Gothic Uralic"/>
              <a:cs typeface="Gothic Uralic"/>
            </a:endParaRPr>
          </a:p>
          <a:p>
            <a:pPr marL="354965" marR="5080" indent="-3429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Test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confirm,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whether the 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difference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between the 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proportion of </a:t>
            </a:r>
            <a:r>
              <a:rPr sz="1800" spc="-10" dirty="0">
                <a:solidFill>
                  <a:srgbClr val="404040"/>
                </a:solidFill>
                <a:latin typeface="Gothic Uralic"/>
                <a:cs typeface="Gothic Uralic"/>
              </a:rPr>
              <a:t>success </a:t>
            </a:r>
            <a:r>
              <a:rPr sz="1800" spc="10" dirty="0">
                <a:solidFill>
                  <a:srgbClr val="404040"/>
                </a:solidFill>
                <a:latin typeface="Gothic Uralic"/>
                <a:cs typeface="Gothic Uralic"/>
              </a:rPr>
              <a:t>is 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significant</a:t>
            </a:r>
            <a:endParaRPr sz="1800">
              <a:latin typeface="Gothic Uralic"/>
              <a:cs typeface="Gothic Uralic"/>
            </a:endParaRPr>
          </a:p>
          <a:p>
            <a:pPr marL="12700">
              <a:lnSpc>
                <a:spcPct val="100000"/>
              </a:lnSpc>
              <a:spcBef>
                <a:spcPts val="1000"/>
              </a:spcBef>
              <a:tabLst>
                <a:tab pos="354965" algn="l"/>
              </a:tabLst>
            </a:pPr>
            <a:r>
              <a:rPr sz="14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Ha may be one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sided</a:t>
            </a:r>
            <a:r>
              <a:rPr sz="1800" spc="-45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Gothic Uralic"/>
                <a:cs typeface="Gothic Uralic"/>
              </a:rPr>
              <a:t>or</a:t>
            </a:r>
            <a:endParaRPr sz="1800">
              <a:latin typeface="Gothic Uralic"/>
              <a:cs typeface="Gothic Uralic"/>
            </a:endParaRPr>
          </a:p>
          <a:p>
            <a:pPr marL="354965">
              <a:lnSpc>
                <a:spcPct val="100000"/>
              </a:lnSpc>
            </a:pPr>
            <a:r>
              <a:rPr sz="1800" spc="-20" dirty="0">
                <a:solidFill>
                  <a:srgbClr val="404040"/>
                </a:solidFill>
                <a:latin typeface="Gothic Uralic"/>
                <a:cs typeface="Gothic Uralic"/>
              </a:rPr>
              <a:t>two</a:t>
            </a:r>
            <a:r>
              <a:rPr sz="1800" spc="45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800" dirty="0">
                <a:solidFill>
                  <a:srgbClr val="404040"/>
                </a:solidFill>
                <a:latin typeface="Gothic Uralic"/>
                <a:cs typeface="Gothic Uralic"/>
              </a:rPr>
              <a:t>sided</a:t>
            </a:r>
            <a:endParaRPr sz="1800">
              <a:latin typeface="Gothic Uralic"/>
              <a:cs typeface="Gothic Ural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069204" y="3571113"/>
            <a:ext cx="41275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spc="-590" dirty="0">
                <a:latin typeface="Tinos"/>
                <a:cs typeface="Tinos"/>
              </a:rPr>
              <a:t>𝑧</a:t>
            </a:r>
            <a:r>
              <a:rPr sz="2000" spc="-5" dirty="0">
                <a:latin typeface="Tinos"/>
                <a:cs typeface="Tinos"/>
              </a:rPr>
              <a:t> </a:t>
            </a:r>
            <a:r>
              <a:rPr sz="2000" spc="365" dirty="0">
                <a:latin typeface="Tinos"/>
                <a:cs typeface="Tinos"/>
              </a:rPr>
              <a:t>=</a:t>
            </a:r>
            <a:endParaRPr sz="2000">
              <a:latin typeface="Tinos"/>
              <a:cs typeface="Tino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669409" y="2816478"/>
            <a:ext cx="3950335" cy="24466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35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EE52A4"/>
                </a:solidFill>
                <a:latin typeface="Gothic Uralic"/>
                <a:cs typeface="Gothic Uralic"/>
              </a:rPr>
              <a:t>Test</a:t>
            </a:r>
            <a:r>
              <a:rPr sz="2400" spc="15" dirty="0">
                <a:solidFill>
                  <a:srgbClr val="EE52A4"/>
                </a:solidFill>
                <a:latin typeface="Gothic Uralic"/>
                <a:cs typeface="Gothic Uralic"/>
              </a:rPr>
              <a:t> </a:t>
            </a:r>
            <a:r>
              <a:rPr sz="2400" spc="-5" dirty="0">
                <a:solidFill>
                  <a:srgbClr val="EE52A4"/>
                </a:solidFill>
                <a:latin typeface="Gothic Uralic"/>
                <a:cs typeface="Gothic Uralic"/>
              </a:rPr>
              <a:t>statistics</a:t>
            </a:r>
            <a:endParaRPr sz="2400">
              <a:latin typeface="Gothic Uralic"/>
              <a:cs typeface="Gothic Uralic"/>
            </a:endParaRPr>
          </a:p>
          <a:p>
            <a:pPr marL="1212850">
              <a:lnSpc>
                <a:spcPct val="100000"/>
              </a:lnSpc>
              <a:spcBef>
                <a:spcPts val="1555"/>
              </a:spcBef>
            </a:pPr>
            <a:r>
              <a:rPr sz="2000" spc="-575" dirty="0">
                <a:latin typeface="Tinos"/>
                <a:cs typeface="Tinos"/>
              </a:rPr>
              <a:t>𝑝</a:t>
            </a:r>
            <a:r>
              <a:rPr sz="2000" spc="15" dirty="0">
                <a:latin typeface="Tinos"/>
                <a:cs typeface="Tinos"/>
              </a:rPr>
              <a:t> </a:t>
            </a:r>
            <a:r>
              <a:rPr sz="2175" spc="179" baseline="-15325" dirty="0">
                <a:latin typeface="Tinos"/>
                <a:cs typeface="Tinos"/>
              </a:rPr>
              <a:t>1 </a:t>
            </a:r>
            <a:r>
              <a:rPr sz="2000" spc="365" dirty="0">
                <a:latin typeface="Tinos"/>
                <a:cs typeface="Tinos"/>
              </a:rPr>
              <a:t>−</a:t>
            </a:r>
            <a:r>
              <a:rPr sz="2000" spc="-10" dirty="0">
                <a:latin typeface="Tinos"/>
                <a:cs typeface="Tinos"/>
              </a:rPr>
              <a:t> </a:t>
            </a:r>
            <a:r>
              <a:rPr sz="2000" spc="-575" dirty="0">
                <a:latin typeface="Tinos"/>
                <a:cs typeface="Tinos"/>
              </a:rPr>
              <a:t>𝑝</a:t>
            </a:r>
            <a:r>
              <a:rPr sz="2000" spc="70" dirty="0">
                <a:latin typeface="Tinos"/>
                <a:cs typeface="Tinos"/>
              </a:rPr>
              <a:t> </a:t>
            </a:r>
            <a:r>
              <a:rPr sz="2175" spc="179" baseline="-15325" dirty="0">
                <a:latin typeface="Tinos"/>
                <a:cs typeface="Tinos"/>
              </a:rPr>
              <a:t>2</a:t>
            </a:r>
            <a:endParaRPr sz="2175" baseline="-15325">
              <a:latin typeface="Tinos"/>
              <a:cs typeface="Tinos"/>
            </a:endParaRPr>
          </a:p>
          <a:p>
            <a:pPr marL="1061720">
              <a:lnSpc>
                <a:spcPts val="2300"/>
              </a:lnSpc>
              <a:spcBef>
                <a:spcPts val="755"/>
              </a:spcBef>
            </a:pPr>
            <a:r>
              <a:rPr sz="2000" spc="-575" dirty="0">
                <a:latin typeface="Tinos"/>
                <a:cs typeface="Tinos"/>
              </a:rPr>
              <a:t>𝑝</a:t>
            </a:r>
            <a:r>
              <a:rPr sz="2000" spc="15" dirty="0">
                <a:latin typeface="Tinos"/>
                <a:cs typeface="Tinos"/>
              </a:rPr>
              <a:t> </a:t>
            </a:r>
            <a:r>
              <a:rPr sz="2175" spc="-847" baseline="-15325" dirty="0">
                <a:latin typeface="Tinos"/>
                <a:cs typeface="Tinos"/>
              </a:rPr>
              <a:t>1</a:t>
            </a:r>
            <a:r>
              <a:rPr sz="2000" spc="-565" dirty="0">
                <a:latin typeface="Tinos"/>
                <a:cs typeface="Tinos"/>
              </a:rPr>
              <a:t>𝑞</a:t>
            </a:r>
            <a:r>
              <a:rPr sz="2000" spc="250" dirty="0">
                <a:latin typeface="Tinos"/>
                <a:cs typeface="Tinos"/>
              </a:rPr>
              <a:t> </a:t>
            </a:r>
            <a:r>
              <a:rPr sz="2175" spc="179" baseline="-15325" dirty="0">
                <a:latin typeface="Tinos"/>
                <a:cs typeface="Tinos"/>
              </a:rPr>
              <a:t>1 </a:t>
            </a:r>
            <a:r>
              <a:rPr sz="3000" spc="555" baseline="-33333" dirty="0">
                <a:latin typeface="Tinos"/>
                <a:cs typeface="Tinos"/>
              </a:rPr>
              <a:t>+</a:t>
            </a:r>
            <a:r>
              <a:rPr sz="3000" spc="-37" baseline="-33333" dirty="0">
                <a:latin typeface="Tinos"/>
                <a:cs typeface="Tinos"/>
              </a:rPr>
              <a:t> </a:t>
            </a:r>
            <a:r>
              <a:rPr sz="2000" spc="-575" dirty="0">
                <a:latin typeface="Tinos"/>
                <a:cs typeface="Tinos"/>
              </a:rPr>
              <a:t>𝑝</a:t>
            </a:r>
            <a:r>
              <a:rPr sz="2000" spc="70" dirty="0">
                <a:latin typeface="Tinos"/>
                <a:cs typeface="Tinos"/>
              </a:rPr>
              <a:t> </a:t>
            </a:r>
            <a:r>
              <a:rPr sz="2175" spc="-847" baseline="-15325" dirty="0">
                <a:latin typeface="Tinos"/>
                <a:cs typeface="Tinos"/>
              </a:rPr>
              <a:t>2</a:t>
            </a:r>
            <a:r>
              <a:rPr sz="2000" spc="-565" dirty="0">
                <a:latin typeface="Tinos"/>
                <a:cs typeface="Tinos"/>
              </a:rPr>
              <a:t>𝑞</a:t>
            </a:r>
            <a:r>
              <a:rPr sz="2000" spc="305" dirty="0">
                <a:latin typeface="Tinos"/>
                <a:cs typeface="Tinos"/>
              </a:rPr>
              <a:t> </a:t>
            </a:r>
            <a:r>
              <a:rPr sz="2175" spc="179" baseline="-15325" dirty="0">
                <a:latin typeface="Tinos"/>
                <a:cs typeface="Tinos"/>
              </a:rPr>
              <a:t>2</a:t>
            </a:r>
            <a:endParaRPr sz="2175" baseline="-15325">
              <a:latin typeface="Tinos"/>
              <a:cs typeface="Tinos"/>
            </a:endParaRPr>
          </a:p>
          <a:p>
            <a:pPr marL="1177925">
              <a:lnSpc>
                <a:spcPts val="2300"/>
              </a:lnSpc>
              <a:tabLst>
                <a:tab pos="1972945" algn="l"/>
              </a:tabLst>
            </a:pPr>
            <a:r>
              <a:rPr sz="2000" spc="-170" dirty="0">
                <a:latin typeface="Tinos"/>
                <a:cs typeface="Tinos"/>
              </a:rPr>
              <a:t>𝑛</a:t>
            </a:r>
            <a:r>
              <a:rPr sz="2175" spc="-254" baseline="-15325" dirty="0">
                <a:latin typeface="Tinos"/>
                <a:cs typeface="Tinos"/>
              </a:rPr>
              <a:t>1	</a:t>
            </a:r>
            <a:r>
              <a:rPr sz="2000" spc="-145" dirty="0">
                <a:latin typeface="Tinos"/>
                <a:cs typeface="Tinos"/>
              </a:rPr>
              <a:t>𝑛</a:t>
            </a:r>
            <a:r>
              <a:rPr sz="2175" spc="-217" baseline="-15325" dirty="0">
                <a:latin typeface="Tinos"/>
                <a:cs typeface="Tinos"/>
              </a:rPr>
              <a:t>2</a:t>
            </a:r>
            <a:endParaRPr sz="2175" baseline="-15325">
              <a:latin typeface="Tinos"/>
              <a:cs typeface="Tinos"/>
            </a:endParaRPr>
          </a:p>
          <a:p>
            <a:pPr marL="311150">
              <a:lnSpc>
                <a:spcPct val="100000"/>
              </a:lnSpc>
              <a:spcBef>
                <a:spcPts val="1570"/>
              </a:spcBef>
              <a:tabLst>
                <a:tab pos="564515" algn="l"/>
              </a:tabLst>
            </a:pPr>
            <a:r>
              <a:rPr sz="1600" spc="-515" dirty="0">
                <a:latin typeface="Tinos"/>
                <a:cs typeface="Tinos"/>
              </a:rPr>
              <a:t>𝑝</a:t>
            </a:r>
            <a:r>
              <a:rPr sz="1725" spc="-772" baseline="-14492" dirty="0">
                <a:latin typeface="Tinos"/>
                <a:cs typeface="Tinos"/>
              </a:rPr>
              <a:t>1</a:t>
            </a:r>
            <a:r>
              <a:rPr sz="1150" spc="-515" dirty="0">
                <a:latin typeface="Tinos"/>
                <a:cs typeface="Tinos"/>
              </a:rPr>
              <a:t>	</a:t>
            </a:r>
            <a:r>
              <a:rPr sz="1600" spc="290" dirty="0">
                <a:latin typeface="Tinos"/>
                <a:cs typeface="Tinos"/>
              </a:rPr>
              <a:t>=</a:t>
            </a:r>
            <a:r>
              <a:rPr sz="1600" spc="45" dirty="0">
                <a:latin typeface="Tinos"/>
                <a:cs typeface="Tinos"/>
              </a:rPr>
              <a:t> </a:t>
            </a:r>
            <a:r>
              <a:rPr sz="1600" spc="70" dirty="0">
                <a:latin typeface="Tinos"/>
                <a:cs typeface="Tinos"/>
              </a:rPr>
              <a:t>proportion</a:t>
            </a:r>
            <a:r>
              <a:rPr sz="1600" spc="-50" dirty="0">
                <a:latin typeface="Tinos"/>
                <a:cs typeface="Tinos"/>
              </a:rPr>
              <a:t> </a:t>
            </a:r>
            <a:r>
              <a:rPr sz="1600" spc="-5" dirty="0">
                <a:latin typeface="Tinos"/>
                <a:cs typeface="Tinos"/>
              </a:rPr>
              <a:t>of</a:t>
            </a:r>
            <a:r>
              <a:rPr sz="1600" spc="-60" dirty="0">
                <a:latin typeface="Tinos"/>
                <a:cs typeface="Tinos"/>
              </a:rPr>
              <a:t> </a:t>
            </a:r>
            <a:r>
              <a:rPr sz="1600" spc="45" dirty="0">
                <a:latin typeface="Tinos"/>
                <a:cs typeface="Tinos"/>
              </a:rPr>
              <a:t>success</a:t>
            </a:r>
            <a:r>
              <a:rPr sz="1600" spc="-60" dirty="0">
                <a:latin typeface="Tinos"/>
                <a:cs typeface="Tinos"/>
              </a:rPr>
              <a:t> </a:t>
            </a:r>
            <a:r>
              <a:rPr sz="1600" spc="40" dirty="0">
                <a:latin typeface="Tinos"/>
                <a:cs typeface="Tinos"/>
              </a:rPr>
              <a:t>in</a:t>
            </a:r>
            <a:r>
              <a:rPr sz="1600" spc="-55" dirty="0">
                <a:latin typeface="Tinos"/>
                <a:cs typeface="Tinos"/>
              </a:rPr>
              <a:t> </a:t>
            </a:r>
            <a:r>
              <a:rPr sz="1600" spc="60" dirty="0">
                <a:latin typeface="Tinos"/>
                <a:cs typeface="Tinos"/>
              </a:rPr>
              <a:t>sample</a:t>
            </a:r>
            <a:r>
              <a:rPr sz="1600" spc="-40" dirty="0">
                <a:latin typeface="Tinos"/>
                <a:cs typeface="Tinos"/>
              </a:rPr>
              <a:t> </a:t>
            </a:r>
            <a:r>
              <a:rPr sz="1600" spc="65" dirty="0">
                <a:latin typeface="Tinos"/>
                <a:cs typeface="Tinos"/>
              </a:rPr>
              <a:t>one</a:t>
            </a:r>
            <a:endParaRPr sz="1600">
              <a:latin typeface="Tinos"/>
              <a:cs typeface="Tinos"/>
            </a:endParaRPr>
          </a:p>
          <a:p>
            <a:pPr marL="308610">
              <a:lnSpc>
                <a:spcPct val="100000"/>
              </a:lnSpc>
              <a:spcBef>
                <a:spcPts val="1465"/>
              </a:spcBef>
              <a:tabLst>
                <a:tab pos="564515" algn="l"/>
              </a:tabLst>
            </a:pPr>
            <a:r>
              <a:rPr sz="1600" spc="-495" dirty="0">
                <a:latin typeface="Tinos"/>
                <a:cs typeface="Tinos"/>
              </a:rPr>
              <a:t>𝑝</a:t>
            </a:r>
            <a:r>
              <a:rPr sz="1725" spc="-742" baseline="-14492" dirty="0">
                <a:latin typeface="Tinos"/>
                <a:cs typeface="Tinos"/>
              </a:rPr>
              <a:t>2</a:t>
            </a:r>
            <a:r>
              <a:rPr sz="1150" spc="-495" dirty="0">
                <a:latin typeface="Tinos"/>
                <a:cs typeface="Tinos"/>
              </a:rPr>
              <a:t>	</a:t>
            </a:r>
            <a:r>
              <a:rPr sz="1600" spc="290" dirty="0">
                <a:latin typeface="Tinos"/>
                <a:cs typeface="Tinos"/>
              </a:rPr>
              <a:t>=</a:t>
            </a:r>
            <a:r>
              <a:rPr sz="1600" spc="45" dirty="0">
                <a:latin typeface="Tinos"/>
                <a:cs typeface="Tinos"/>
              </a:rPr>
              <a:t> </a:t>
            </a:r>
            <a:r>
              <a:rPr sz="1600" spc="70" dirty="0">
                <a:latin typeface="Tinos"/>
                <a:cs typeface="Tinos"/>
              </a:rPr>
              <a:t>proportion</a:t>
            </a:r>
            <a:r>
              <a:rPr sz="1600" spc="-50" dirty="0">
                <a:latin typeface="Tinos"/>
                <a:cs typeface="Tinos"/>
              </a:rPr>
              <a:t> </a:t>
            </a:r>
            <a:r>
              <a:rPr sz="1600" spc="-5" dirty="0">
                <a:latin typeface="Tinos"/>
                <a:cs typeface="Tinos"/>
              </a:rPr>
              <a:t>of</a:t>
            </a:r>
            <a:r>
              <a:rPr sz="1600" spc="-45" dirty="0">
                <a:latin typeface="Tinos"/>
                <a:cs typeface="Tinos"/>
              </a:rPr>
              <a:t> </a:t>
            </a:r>
            <a:r>
              <a:rPr sz="1600" spc="45" dirty="0">
                <a:latin typeface="Tinos"/>
                <a:cs typeface="Tinos"/>
              </a:rPr>
              <a:t>success</a:t>
            </a:r>
            <a:r>
              <a:rPr sz="1600" spc="-55" dirty="0">
                <a:latin typeface="Tinos"/>
                <a:cs typeface="Tinos"/>
              </a:rPr>
              <a:t> </a:t>
            </a:r>
            <a:r>
              <a:rPr sz="1600" spc="40" dirty="0">
                <a:latin typeface="Tinos"/>
                <a:cs typeface="Tinos"/>
              </a:rPr>
              <a:t>in</a:t>
            </a:r>
            <a:r>
              <a:rPr sz="1600" spc="-50" dirty="0">
                <a:latin typeface="Tinos"/>
                <a:cs typeface="Tinos"/>
              </a:rPr>
              <a:t> </a:t>
            </a:r>
            <a:r>
              <a:rPr sz="1600" spc="60" dirty="0">
                <a:latin typeface="Tinos"/>
                <a:cs typeface="Tinos"/>
              </a:rPr>
              <a:t>sample</a:t>
            </a:r>
            <a:r>
              <a:rPr sz="1600" spc="-50" dirty="0">
                <a:latin typeface="Tinos"/>
                <a:cs typeface="Tinos"/>
              </a:rPr>
              <a:t> </a:t>
            </a:r>
            <a:r>
              <a:rPr sz="1600" spc="65" dirty="0">
                <a:latin typeface="Tinos"/>
                <a:cs typeface="Tinos"/>
              </a:rPr>
              <a:t>two</a:t>
            </a:r>
            <a:endParaRPr sz="1600">
              <a:latin typeface="Tinos"/>
              <a:cs typeface="Tino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865744" y="570992"/>
            <a:ext cx="4191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>
                <a:solidFill>
                  <a:srgbClr val="FFFFFF"/>
                </a:solidFill>
                <a:latin typeface="Gothic Uralic"/>
                <a:cs typeface="Gothic Uralic"/>
              </a:rPr>
              <a:t>30</a:t>
            </a:r>
            <a:endParaRPr sz="2800">
              <a:latin typeface="Gothic Uralic"/>
              <a:cs typeface="Gothic Uralic"/>
            </a:endParaRPr>
          </a:p>
        </p:txBody>
      </p:sp>
    </p:spTree>
    <p:extLst>
      <p:ext uri="{BB962C8B-B14F-4D97-AF65-F5344CB8AC3E}">
        <p14:creationId xmlns:p14="http://schemas.microsoft.com/office/powerpoint/2010/main" val="253855999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56563" y="2283713"/>
            <a:ext cx="2447925" cy="29527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3200" spc="-5" dirty="0">
                <a:solidFill>
                  <a:srgbClr val="FFFFFF"/>
                </a:solidFill>
                <a:latin typeface="Gothic Uralic"/>
                <a:cs typeface="Gothic Uralic"/>
              </a:rPr>
              <a:t>Hypothesis  </a:t>
            </a:r>
            <a:r>
              <a:rPr sz="3200" dirty="0">
                <a:solidFill>
                  <a:srgbClr val="FFFFFF"/>
                </a:solidFill>
                <a:latin typeface="Gothic Uralic"/>
                <a:cs typeface="Gothic Uralic"/>
              </a:rPr>
              <a:t>testing of  </a:t>
            </a:r>
            <a:r>
              <a:rPr sz="3200" spc="-5" dirty="0">
                <a:solidFill>
                  <a:srgbClr val="FFFFFF"/>
                </a:solidFill>
                <a:latin typeface="Gothic Uralic"/>
                <a:cs typeface="Gothic Uralic"/>
              </a:rPr>
              <a:t>equality </a:t>
            </a:r>
            <a:r>
              <a:rPr sz="3200" dirty="0">
                <a:solidFill>
                  <a:srgbClr val="FFFFFF"/>
                </a:solidFill>
                <a:latin typeface="Gothic Uralic"/>
                <a:cs typeface="Gothic Uralic"/>
              </a:rPr>
              <a:t>of  </a:t>
            </a:r>
            <a:r>
              <a:rPr sz="3200" spc="-5" dirty="0">
                <a:solidFill>
                  <a:srgbClr val="FFFFFF"/>
                </a:solidFill>
                <a:latin typeface="Gothic Uralic"/>
                <a:cs typeface="Gothic Uralic"/>
              </a:rPr>
              <a:t>variances</a:t>
            </a:r>
            <a:r>
              <a:rPr sz="3200" spc="-100" dirty="0">
                <a:solidFill>
                  <a:srgbClr val="FFFFFF"/>
                </a:solidFill>
                <a:latin typeface="Gothic Uralic"/>
                <a:cs typeface="Gothic Uralic"/>
              </a:rPr>
              <a:t> </a:t>
            </a:r>
            <a:r>
              <a:rPr sz="3200" dirty="0">
                <a:solidFill>
                  <a:srgbClr val="FFFFFF"/>
                </a:solidFill>
                <a:latin typeface="Gothic Uralic"/>
                <a:cs typeface="Gothic Uralic"/>
              </a:rPr>
              <a:t>of  two </a:t>
            </a:r>
            <a:r>
              <a:rPr sz="3200" spc="-5" dirty="0">
                <a:solidFill>
                  <a:srgbClr val="FFFFFF"/>
                </a:solidFill>
                <a:latin typeface="Gothic Uralic"/>
                <a:cs typeface="Gothic Uralic"/>
              </a:rPr>
              <a:t>normal  populations</a:t>
            </a:r>
            <a:endParaRPr sz="3200">
              <a:latin typeface="Gothic Uralic"/>
              <a:cs typeface="Gothic Ural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69747" y="6398098"/>
            <a:ext cx="1465580" cy="1657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900" b="1" spc="-5" dirty="0">
                <a:solidFill>
                  <a:srgbClr val="B31166"/>
                </a:solidFill>
                <a:latin typeface="Gothic Uralic"/>
                <a:cs typeface="Gothic Uralic"/>
                <a:hlinkClick r:id="rId2"/>
              </a:rPr>
              <a:t>www.shakehandwithlife.in</a:t>
            </a:r>
            <a:endParaRPr sz="900">
              <a:latin typeface="Gothic Uralic"/>
              <a:cs typeface="Gothic Ural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98745" y="3597655"/>
            <a:ext cx="71374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EE52A4"/>
                </a:solidFill>
                <a:latin typeface="Gothic Uralic"/>
                <a:cs typeface="Gothic Uralic"/>
              </a:rPr>
              <a:t>F</a:t>
            </a:r>
            <a:r>
              <a:rPr sz="2000" spc="-5" dirty="0">
                <a:solidFill>
                  <a:srgbClr val="EE52A4"/>
                </a:solidFill>
                <a:latin typeface="Gothic Uralic"/>
                <a:cs typeface="Gothic Uralic"/>
              </a:rPr>
              <a:t>-</a:t>
            </a:r>
            <a:r>
              <a:rPr sz="2000" dirty="0">
                <a:solidFill>
                  <a:srgbClr val="EE52A4"/>
                </a:solidFill>
                <a:latin typeface="Gothic Uralic"/>
                <a:cs typeface="Gothic Uralic"/>
              </a:rPr>
              <a:t>TEST</a:t>
            </a:r>
            <a:endParaRPr sz="2000">
              <a:latin typeface="Gothic Uralic"/>
              <a:cs typeface="Gothic Uralic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744968" y="402336"/>
            <a:ext cx="685800" cy="696595"/>
          </a:xfrm>
          <a:prstGeom prst="rect">
            <a:avLst/>
          </a:prstGeom>
        </p:spPr>
        <p:txBody>
          <a:bodyPr vert="horz" wrap="square" lIns="0" tIns="180975" rIns="0" bIns="0" rtlCol="0">
            <a:spAutoFit/>
          </a:bodyPr>
          <a:lstStyle/>
          <a:p>
            <a:pPr marL="133350">
              <a:lnSpc>
                <a:spcPct val="100000"/>
              </a:lnSpc>
              <a:spcBef>
                <a:spcPts val="1425"/>
              </a:spcBef>
            </a:pPr>
            <a:r>
              <a:rPr sz="2800" spc="-10" dirty="0">
                <a:solidFill>
                  <a:srgbClr val="FFFFFF"/>
                </a:solidFill>
                <a:latin typeface="Gothic Uralic"/>
                <a:cs typeface="Gothic Uralic"/>
              </a:rPr>
              <a:t>31</a:t>
            </a:r>
            <a:endParaRPr sz="2800">
              <a:latin typeface="Gothic Uralic"/>
              <a:cs typeface="Gothic Uralic"/>
            </a:endParaRPr>
          </a:p>
        </p:txBody>
      </p:sp>
    </p:spTree>
    <p:extLst>
      <p:ext uri="{BB962C8B-B14F-4D97-AF65-F5344CB8AC3E}">
        <p14:creationId xmlns:p14="http://schemas.microsoft.com/office/powerpoint/2010/main" val="29624148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45286" y="528955"/>
            <a:ext cx="5335905" cy="1489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3200" spc="-5" dirty="0"/>
              <a:t>F-Test </a:t>
            </a:r>
            <a:r>
              <a:rPr sz="3200" dirty="0"/>
              <a:t>for testing equality</a:t>
            </a:r>
            <a:r>
              <a:rPr sz="3200" spc="-95" dirty="0"/>
              <a:t> </a:t>
            </a:r>
            <a:r>
              <a:rPr sz="3200" dirty="0"/>
              <a:t>of  </a:t>
            </a:r>
            <a:r>
              <a:rPr sz="3200" spc="-5" dirty="0"/>
              <a:t>variances </a:t>
            </a:r>
            <a:r>
              <a:rPr sz="3200" dirty="0"/>
              <a:t>of two </a:t>
            </a:r>
            <a:r>
              <a:rPr sz="3200" spc="-5" dirty="0"/>
              <a:t>normal  populations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945286" y="2723775"/>
            <a:ext cx="3354070" cy="3187065"/>
          </a:xfrm>
          <a:prstGeom prst="rect">
            <a:avLst/>
          </a:prstGeom>
        </p:spPr>
        <p:txBody>
          <a:bodyPr vert="horz" wrap="square" lIns="0" tIns="107314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844"/>
              </a:spcBef>
            </a:pPr>
            <a:r>
              <a:rPr sz="2400" spc="-5" dirty="0">
                <a:solidFill>
                  <a:srgbClr val="EE52A4"/>
                </a:solidFill>
                <a:latin typeface="Gothic Uralic"/>
                <a:cs typeface="Gothic Uralic"/>
              </a:rPr>
              <a:t>Test</a:t>
            </a:r>
            <a:r>
              <a:rPr sz="2400" spc="10" dirty="0">
                <a:solidFill>
                  <a:srgbClr val="EE52A4"/>
                </a:solidFill>
                <a:latin typeface="Gothic Uralic"/>
                <a:cs typeface="Gothic Uralic"/>
              </a:rPr>
              <a:t> </a:t>
            </a:r>
            <a:r>
              <a:rPr sz="2400" dirty="0">
                <a:solidFill>
                  <a:srgbClr val="EE52A4"/>
                </a:solidFill>
                <a:latin typeface="Gothic Uralic"/>
                <a:cs typeface="Gothic Uralic"/>
              </a:rPr>
              <a:t>conditions</a:t>
            </a:r>
            <a:endParaRPr sz="2400">
              <a:latin typeface="Gothic Uralic"/>
              <a:cs typeface="Gothic Uralic"/>
            </a:endParaRPr>
          </a:p>
          <a:p>
            <a:pPr marL="12700">
              <a:lnSpc>
                <a:spcPct val="100000"/>
              </a:lnSpc>
              <a:spcBef>
                <a:spcPts val="535"/>
              </a:spcBef>
              <a:tabLst>
                <a:tab pos="354965" algn="l"/>
              </a:tabLst>
            </a:pPr>
            <a:r>
              <a:rPr sz="13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700" dirty="0">
                <a:solidFill>
                  <a:srgbClr val="404040"/>
                </a:solidFill>
                <a:latin typeface="Gothic Uralic"/>
                <a:cs typeface="Gothic Uralic"/>
              </a:rPr>
              <a:t>The </a:t>
            </a:r>
            <a:r>
              <a:rPr sz="1700" spc="-5" dirty="0">
                <a:solidFill>
                  <a:srgbClr val="404040"/>
                </a:solidFill>
                <a:latin typeface="Gothic Uralic"/>
                <a:cs typeface="Gothic Uralic"/>
              </a:rPr>
              <a:t>populations are</a:t>
            </a:r>
            <a:r>
              <a:rPr sz="1700" spc="-45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700" dirty="0">
                <a:solidFill>
                  <a:srgbClr val="404040"/>
                </a:solidFill>
                <a:latin typeface="Gothic Uralic"/>
                <a:cs typeface="Gothic Uralic"/>
              </a:rPr>
              <a:t>normal</a:t>
            </a:r>
            <a:endParaRPr sz="1700">
              <a:latin typeface="Gothic Uralic"/>
              <a:cs typeface="Gothic Uralic"/>
            </a:endParaRPr>
          </a:p>
          <a:p>
            <a:pPr marL="354965" marR="167005" indent="-342900">
              <a:lnSpc>
                <a:spcPts val="1839"/>
              </a:lnSpc>
              <a:spcBef>
                <a:spcPts val="1019"/>
              </a:spcBef>
              <a:tabLst>
                <a:tab pos="354965" algn="l"/>
              </a:tabLst>
            </a:pPr>
            <a:r>
              <a:rPr sz="13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700" dirty="0">
                <a:solidFill>
                  <a:srgbClr val="404040"/>
                </a:solidFill>
                <a:latin typeface="Gothic Uralic"/>
                <a:cs typeface="Gothic Uralic"/>
              </a:rPr>
              <a:t>Samples </a:t>
            </a:r>
            <a:r>
              <a:rPr sz="1700" spc="5" dirty="0">
                <a:solidFill>
                  <a:srgbClr val="404040"/>
                </a:solidFill>
                <a:latin typeface="Gothic Uralic"/>
                <a:cs typeface="Gothic Uralic"/>
              </a:rPr>
              <a:t>have </a:t>
            </a:r>
            <a:r>
              <a:rPr sz="1700" spc="-5" dirty="0">
                <a:solidFill>
                  <a:srgbClr val="404040"/>
                </a:solidFill>
                <a:latin typeface="Gothic Uralic"/>
                <a:cs typeface="Gothic Uralic"/>
              </a:rPr>
              <a:t>been</a:t>
            </a:r>
            <a:r>
              <a:rPr sz="1700" spc="-145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700" spc="-5" dirty="0">
                <a:solidFill>
                  <a:srgbClr val="404040"/>
                </a:solidFill>
                <a:latin typeface="Gothic Uralic"/>
                <a:cs typeface="Gothic Uralic"/>
              </a:rPr>
              <a:t>drawn  </a:t>
            </a:r>
            <a:r>
              <a:rPr sz="1700" dirty="0">
                <a:solidFill>
                  <a:srgbClr val="404040"/>
                </a:solidFill>
                <a:latin typeface="Gothic Uralic"/>
                <a:cs typeface="Gothic Uralic"/>
              </a:rPr>
              <a:t>randomly</a:t>
            </a:r>
            <a:endParaRPr sz="1700">
              <a:latin typeface="Gothic Uralic"/>
              <a:cs typeface="Gothic Uralic"/>
            </a:endParaRPr>
          </a:p>
          <a:p>
            <a:pPr marL="12700">
              <a:lnSpc>
                <a:spcPts val="1939"/>
              </a:lnSpc>
              <a:spcBef>
                <a:spcPts val="760"/>
              </a:spcBef>
              <a:tabLst>
                <a:tab pos="354965" algn="l"/>
              </a:tabLst>
            </a:pPr>
            <a:r>
              <a:rPr sz="1350" spc="240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700" dirty="0">
                <a:solidFill>
                  <a:srgbClr val="404040"/>
                </a:solidFill>
                <a:latin typeface="Gothic Uralic"/>
                <a:cs typeface="Gothic Uralic"/>
              </a:rPr>
              <a:t>Observations</a:t>
            </a:r>
            <a:r>
              <a:rPr sz="1700" spc="-45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700" spc="-5" dirty="0">
                <a:solidFill>
                  <a:srgbClr val="404040"/>
                </a:solidFill>
                <a:latin typeface="Gothic Uralic"/>
                <a:cs typeface="Gothic Uralic"/>
              </a:rPr>
              <a:t>are</a:t>
            </a:r>
            <a:endParaRPr sz="1700">
              <a:latin typeface="Gothic Uralic"/>
              <a:cs typeface="Gothic Uralic"/>
            </a:endParaRPr>
          </a:p>
          <a:p>
            <a:pPr marL="354965">
              <a:lnSpc>
                <a:spcPts val="1939"/>
              </a:lnSpc>
            </a:pPr>
            <a:r>
              <a:rPr sz="1700" spc="-5" dirty="0">
                <a:solidFill>
                  <a:srgbClr val="404040"/>
                </a:solidFill>
                <a:latin typeface="Gothic Uralic"/>
                <a:cs typeface="Gothic Uralic"/>
              </a:rPr>
              <a:t>independent;</a:t>
            </a:r>
            <a:r>
              <a:rPr sz="1700" spc="-20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700" spc="-5" dirty="0">
                <a:solidFill>
                  <a:srgbClr val="404040"/>
                </a:solidFill>
                <a:latin typeface="Gothic Uralic"/>
                <a:cs typeface="Gothic Uralic"/>
              </a:rPr>
              <a:t>and</a:t>
            </a:r>
            <a:endParaRPr sz="1700">
              <a:latin typeface="Gothic Uralic"/>
              <a:cs typeface="Gothic Uralic"/>
            </a:endParaRPr>
          </a:p>
          <a:p>
            <a:pPr marL="354965" marR="381635" indent="-342900">
              <a:lnSpc>
                <a:spcPts val="1839"/>
              </a:lnSpc>
              <a:spcBef>
                <a:spcPts val="1035"/>
              </a:spcBef>
              <a:tabLst>
                <a:tab pos="354965" algn="l"/>
              </a:tabLst>
            </a:pPr>
            <a:r>
              <a:rPr sz="13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700" dirty="0">
                <a:solidFill>
                  <a:srgbClr val="404040"/>
                </a:solidFill>
                <a:latin typeface="Gothic Uralic"/>
                <a:cs typeface="Gothic Uralic"/>
              </a:rPr>
              <a:t>There is no</a:t>
            </a:r>
            <a:r>
              <a:rPr sz="1700" spc="-85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700" spc="-5" dirty="0">
                <a:solidFill>
                  <a:srgbClr val="404040"/>
                </a:solidFill>
                <a:latin typeface="Gothic Uralic"/>
                <a:cs typeface="Gothic Uralic"/>
              </a:rPr>
              <a:t>measurement  </a:t>
            </a:r>
            <a:r>
              <a:rPr sz="1700" dirty="0">
                <a:solidFill>
                  <a:srgbClr val="404040"/>
                </a:solidFill>
                <a:latin typeface="Gothic Uralic"/>
                <a:cs typeface="Gothic Uralic"/>
              </a:rPr>
              <a:t>error</a:t>
            </a:r>
            <a:endParaRPr sz="1700">
              <a:latin typeface="Gothic Uralic"/>
              <a:cs typeface="Gothic Uralic"/>
            </a:endParaRPr>
          </a:p>
          <a:p>
            <a:pPr marL="354965" marR="5080" indent="-342900">
              <a:lnSpc>
                <a:spcPts val="1839"/>
              </a:lnSpc>
              <a:spcBef>
                <a:spcPts val="985"/>
              </a:spcBef>
              <a:tabLst>
                <a:tab pos="354965" algn="l"/>
              </a:tabLst>
            </a:pPr>
            <a:r>
              <a:rPr sz="1350" spc="235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1700" dirty="0">
                <a:solidFill>
                  <a:srgbClr val="404040"/>
                </a:solidFill>
                <a:latin typeface="Gothic Uralic"/>
                <a:cs typeface="Gothic Uralic"/>
              </a:rPr>
              <a:t>Ha </a:t>
            </a:r>
            <a:r>
              <a:rPr sz="1700" spc="-5" dirty="0">
                <a:solidFill>
                  <a:srgbClr val="404040"/>
                </a:solidFill>
                <a:latin typeface="Gothic Uralic"/>
                <a:cs typeface="Gothic Uralic"/>
              </a:rPr>
              <a:t>may </a:t>
            </a:r>
            <a:r>
              <a:rPr sz="1700" dirty="0">
                <a:solidFill>
                  <a:srgbClr val="404040"/>
                </a:solidFill>
                <a:latin typeface="Gothic Uralic"/>
                <a:cs typeface="Gothic Uralic"/>
              </a:rPr>
              <a:t>be one </a:t>
            </a:r>
            <a:r>
              <a:rPr sz="1700" spc="-5" dirty="0">
                <a:solidFill>
                  <a:srgbClr val="404040"/>
                </a:solidFill>
                <a:latin typeface="Gothic Uralic"/>
                <a:cs typeface="Gothic Uralic"/>
              </a:rPr>
              <a:t>sided </a:t>
            </a:r>
            <a:r>
              <a:rPr sz="1700" dirty="0">
                <a:solidFill>
                  <a:srgbClr val="404040"/>
                </a:solidFill>
                <a:latin typeface="Gothic Uralic"/>
                <a:cs typeface="Gothic Uralic"/>
              </a:rPr>
              <a:t>or</a:t>
            </a:r>
            <a:r>
              <a:rPr sz="1700" spc="-75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1700" spc="-10" dirty="0">
                <a:solidFill>
                  <a:srgbClr val="404040"/>
                </a:solidFill>
                <a:latin typeface="Gothic Uralic"/>
                <a:cs typeface="Gothic Uralic"/>
              </a:rPr>
              <a:t>two  </a:t>
            </a:r>
            <a:r>
              <a:rPr sz="1700" spc="-5" dirty="0">
                <a:solidFill>
                  <a:srgbClr val="404040"/>
                </a:solidFill>
                <a:latin typeface="Gothic Uralic"/>
                <a:cs typeface="Gothic Uralic"/>
              </a:rPr>
              <a:t>sided</a:t>
            </a:r>
            <a:endParaRPr sz="1700">
              <a:latin typeface="Gothic Uralic"/>
              <a:cs typeface="Gothic Uralic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20209" y="2816478"/>
            <a:ext cx="185610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EE52A4"/>
                </a:solidFill>
                <a:latin typeface="Gothic Uralic"/>
                <a:cs typeface="Gothic Uralic"/>
              </a:rPr>
              <a:t>Test</a:t>
            </a:r>
            <a:r>
              <a:rPr sz="2400" spc="-25" dirty="0">
                <a:solidFill>
                  <a:srgbClr val="EE52A4"/>
                </a:solidFill>
                <a:latin typeface="Gothic Uralic"/>
                <a:cs typeface="Gothic Uralic"/>
              </a:rPr>
              <a:t> </a:t>
            </a:r>
            <a:r>
              <a:rPr sz="2400" spc="-5" dirty="0">
                <a:solidFill>
                  <a:srgbClr val="EE52A4"/>
                </a:solidFill>
                <a:latin typeface="Gothic Uralic"/>
                <a:cs typeface="Gothic Uralic"/>
              </a:rPr>
              <a:t>statistics</a:t>
            </a:r>
            <a:endParaRPr sz="2400">
              <a:latin typeface="Gothic Uralic"/>
              <a:cs typeface="Gothic Ural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2922" y="3484245"/>
            <a:ext cx="107696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3600" spc="-607" baseline="-28935" dirty="0">
                <a:latin typeface="Tinos"/>
                <a:cs typeface="Tinos"/>
              </a:rPr>
              <a:t>𝐹 </a:t>
            </a:r>
            <a:r>
              <a:rPr sz="3600" spc="652" baseline="-28935" dirty="0">
                <a:latin typeface="Tinos"/>
                <a:cs typeface="Tinos"/>
              </a:rPr>
              <a:t>=</a:t>
            </a:r>
            <a:r>
              <a:rPr sz="2400" u="heavy" spc="1195" dirty="0">
                <a:uFill>
                  <a:solidFill>
                    <a:srgbClr val="000000"/>
                  </a:solidFill>
                </a:uFill>
                <a:latin typeface="Tinos"/>
                <a:cs typeface="Tinos"/>
              </a:rPr>
              <a:t> </a:t>
            </a:r>
            <a:r>
              <a:rPr sz="1750" u="heavy" spc="-145" dirty="0">
                <a:uFill>
                  <a:solidFill>
                    <a:srgbClr val="000000"/>
                  </a:solidFill>
                </a:uFill>
                <a:latin typeface="Tinos"/>
                <a:cs typeface="Tinos"/>
              </a:rPr>
              <a:t>𝑠1</a:t>
            </a:r>
            <a:endParaRPr sz="1750">
              <a:latin typeface="Tinos"/>
              <a:cs typeface="Tino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947536" y="3299841"/>
            <a:ext cx="40195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3600" spc="-142" baseline="-20833" dirty="0">
                <a:latin typeface="Tinos"/>
                <a:cs typeface="Tinos"/>
              </a:rPr>
              <a:t>𝜎</a:t>
            </a:r>
            <a:r>
              <a:rPr sz="1750" spc="-95" dirty="0">
                <a:latin typeface="Tinos"/>
                <a:cs typeface="Tinos"/>
              </a:rPr>
              <a:t>2</a:t>
            </a:r>
            <a:endParaRPr sz="1750">
              <a:latin typeface="Tinos"/>
              <a:cs typeface="Tino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129909" y="4021912"/>
            <a:ext cx="263525" cy="2933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50" spc="-660" dirty="0">
                <a:latin typeface="Tinos"/>
                <a:cs typeface="Tinos"/>
              </a:rPr>
              <a:t>𝑠</a:t>
            </a:r>
            <a:r>
              <a:rPr sz="1750" spc="140" dirty="0">
                <a:latin typeface="Tinos"/>
                <a:cs typeface="Tinos"/>
              </a:rPr>
              <a:t>2</a:t>
            </a:r>
            <a:endParaRPr sz="1750">
              <a:latin typeface="Tinos"/>
              <a:cs typeface="Tino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947536" y="3747592"/>
            <a:ext cx="40195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3600" spc="-142" baseline="-20833" dirty="0">
                <a:latin typeface="Tinos"/>
                <a:cs typeface="Tinos"/>
              </a:rPr>
              <a:t>𝜎</a:t>
            </a:r>
            <a:r>
              <a:rPr sz="1750" spc="-95" dirty="0">
                <a:latin typeface="Tinos"/>
                <a:cs typeface="Tinos"/>
              </a:rPr>
              <a:t>2</a:t>
            </a:r>
            <a:endParaRPr sz="1750">
              <a:latin typeface="Tinos"/>
              <a:cs typeface="Tino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621655" y="4531486"/>
            <a:ext cx="2190115" cy="212090"/>
          </a:xfrm>
          <a:custGeom>
            <a:avLst/>
            <a:gdLst/>
            <a:ahLst/>
            <a:cxnLst/>
            <a:rect l="l" t="t" r="r" b="b"/>
            <a:pathLst>
              <a:path w="2190115" h="212089">
                <a:moveTo>
                  <a:pt x="70485" y="8509"/>
                </a:moveTo>
                <a:lnTo>
                  <a:pt x="67437" y="0"/>
                </a:lnTo>
                <a:lnTo>
                  <a:pt x="52095" y="5537"/>
                </a:lnTo>
                <a:lnTo>
                  <a:pt x="38646" y="13550"/>
                </a:lnTo>
                <a:lnTo>
                  <a:pt x="9740" y="52095"/>
                </a:lnTo>
                <a:lnTo>
                  <a:pt x="0" y="105918"/>
                </a:lnTo>
                <a:lnTo>
                  <a:pt x="1066" y="125361"/>
                </a:lnTo>
                <a:lnTo>
                  <a:pt x="17399" y="174752"/>
                </a:lnTo>
                <a:lnTo>
                  <a:pt x="52070" y="206184"/>
                </a:lnTo>
                <a:lnTo>
                  <a:pt x="67437" y="211709"/>
                </a:lnTo>
                <a:lnTo>
                  <a:pt x="70104" y="203073"/>
                </a:lnTo>
                <a:lnTo>
                  <a:pt x="58051" y="197739"/>
                </a:lnTo>
                <a:lnTo>
                  <a:pt x="47650" y="190309"/>
                </a:lnTo>
                <a:lnTo>
                  <a:pt x="26365" y="155638"/>
                </a:lnTo>
                <a:lnTo>
                  <a:pt x="19304" y="104775"/>
                </a:lnTo>
                <a:lnTo>
                  <a:pt x="20078" y="86715"/>
                </a:lnTo>
                <a:lnTo>
                  <a:pt x="31877" y="42037"/>
                </a:lnTo>
                <a:lnTo>
                  <a:pt x="58267" y="13830"/>
                </a:lnTo>
                <a:lnTo>
                  <a:pt x="70485" y="8509"/>
                </a:lnTo>
                <a:close/>
              </a:path>
              <a:path w="2190115" h="212089">
                <a:moveTo>
                  <a:pt x="781558" y="105918"/>
                </a:moveTo>
                <a:lnTo>
                  <a:pt x="771740" y="52095"/>
                </a:lnTo>
                <a:lnTo>
                  <a:pt x="742899" y="13550"/>
                </a:lnTo>
                <a:lnTo>
                  <a:pt x="714121" y="0"/>
                </a:lnTo>
                <a:lnTo>
                  <a:pt x="711073" y="8509"/>
                </a:lnTo>
                <a:lnTo>
                  <a:pt x="723277" y="13830"/>
                </a:lnTo>
                <a:lnTo>
                  <a:pt x="733818" y="21183"/>
                </a:lnTo>
                <a:lnTo>
                  <a:pt x="755230" y="55333"/>
                </a:lnTo>
                <a:lnTo>
                  <a:pt x="762254" y="104775"/>
                </a:lnTo>
                <a:lnTo>
                  <a:pt x="761466" y="123444"/>
                </a:lnTo>
                <a:lnTo>
                  <a:pt x="749681" y="169164"/>
                </a:lnTo>
                <a:lnTo>
                  <a:pt x="723417" y="197739"/>
                </a:lnTo>
                <a:lnTo>
                  <a:pt x="711327" y="203073"/>
                </a:lnTo>
                <a:lnTo>
                  <a:pt x="714121" y="211709"/>
                </a:lnTo>
                <a:lnTo>
                  <a:pt x="754507" y="187706"/>
                </a:lnTo>
                <a:lnTo>
                  <a:pt x="777240" y="143294"/>
                </a:lnTo>
                <a:lnTo>
                  <a:pt x="780478" y="125361"/>
                </a:lnTo>
                <a:lnTo>
                  <a:pt x="781558" y="105918"/>
                </a:lnTo>
                <a:close/>
              </a:path>
              <a:path w="2190115" h="212089">
                <a:moveTo>
                  <a:pt x="1472565" y="8509"/>
                </a:moveTo>
                <a:lnTo>
                  <a:pt x="1469517" y="0"/>
                </a:lnTo>
                <a:lnTo>
                  <a:pt x="1454175" y="5537"/>
                </a:lnTo>
                <a:lnTo>
                  <a:pt x="1440726" y="13550"/>
                </a:lnTo>
                <a:lnTo>
                  <a:pt x="1411820" y="52095"/>
                </a:lnTo>
                <a:lnTo>
                  <a:pt x="1402080" y="105918"/>
                </a:lnTo>
                <a:lnTo>
                  <a:pt x="1403146" y="125361"/>
                </a:lnTo>
                <a:lnTo>
                  <a:pt x="1419479" y="174752"/>
                </a:lnTo>
                <a:lnTo>
                  <a:pt x="1454150" y="206184"/>
                </a:lnTo>
                <a:lnTo>
                  <a:pt x="1469517" y="211709"/>
                </a:lnTo>
                <a:lnTo>
                  <a:pt x="1472184" y="203073"/>
                </a:lnTo>
                <a:lnTo>
                  <a:pt x="1460131" y="197739"/>
                </a:lnTo>
                <a:lnTo>
                  <a:pt x="1449730" y="190309"/>
                </a:lnTo>
                <a:lnTo>
                  <a:pt x="1428445" y="155638"/>
                </a:lnTo>
                <a:lnTo>
                  <a:pt x="1421384" y="104775"/>
                </a:lnTo>
                <a:lnTo>
                  <a:pt x="1422158" y="86715"/>
                </a:lnTo>
                <a:lnTo>
                  <a:pt x="1433957" y="42037"/>
                </a:lnTo>
                <a:lnTo>
                  <a:pt x="1460347" y="13830"/>
                </a:lnTo>
                <a:lnTo>
                  <a:pt x="1472565" y="8509"/>
                </a:lnTo>
                <a:close/>
              </a:path>
              <a:path w="2190115" h="212089">
                <a:moveTo>
                  <a:pt x="2189734" y="105918"/>
                </a:moveTo>
                <a:lnTo>
                  <a:pt x="2179917" y="52095"/>
                </a:lnTo>
                <a:lnTo>
                  <a:pt x="2151075" y="13550"/>
                </a:lnTo>
                <a:lnTo>
                  <a:pt x="2122297" y="0"/>
                </a:lnTo>
                <a:lnTo>
                  <a:pt x="2119249" y="8509"/>
                </a:lnTo>
                <a:lnTo>
                  <a:pt x="2131453" y="13830"/>
                </a:lnTo>
                <a:lnTo>
                  <a:pt x="2141994" y="21183"/>
                </a:lnTo>
                <a:lnTo>
                  <a:pt x="2163407" y="55333"/>
                </a:lnTo>
                <a:lnTo>
                  <a:pt x="2170430" y="104775"/>
                </a:lnTo>
                <a:lnTo>
                  <a:pt x="2169642" y="123444"/>
                </a:lnTo>
                <a:lnTo>
                  <a:pt x="2157857" y="169164"/>
                </a:lnTo>
                <a:lnTo>
                  <a:pt x="2131593" y="197739"/>
                </a:lnTo>
                <a:lnTo>
                  <a:pt x="2119503" y="203073"/>
                </a:lnTo>
                <a:lnTo>
                  <a:pt x="2122297" y="211709"/>
                </a:lnTo>
                <a:lnTo>
                  <a:pt x="2162683" y="187706"/>
                </a:lnTo>
                <a:lnTo>
                  <a:pt x="2185416" y="143294"/>
                </a:lnTo>
                <a:lnTo>
                  <a:pt x="2188654" y="125361"/>
                </a:lnTo>
                <a:lnTo>
                  <a:pt x="2189734" y="10591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038090" y="4461764"/>
            <a:ext cx="32264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  <a:tabLst>
                <a:tab pos="658495" algn="l"/>
                <a:tab pos="1450975" algn="l"/>
                <a:tab pos="2061210" algn="l"/>
                <a:tab pos="2844165" algn="l"/>
              </a:tabLst>
            </a:pPr>
            <a:r>
              <a:rPr sz="1800" spc="-375" dirty="0">
                <a:latin typeface="Tinos"/>
                <a:cs typeface="Tinos"/>
              </a:rPr>
              <a:t>𝑤𝑖𝑡ℎ	</a:t>
            </a:r>
            <a:r>
              <a:rPr sz="1800" spc="-150" dirty="0">
                <a:latin typeface="Tinos"/>
                <a:cs typeface="Tinos"/>
              </a:rPr>
              <a:t>𝑛</a:t>
            </a:r>
            <a:r>
              <a:rPr sz="1950" spc="-225" baseline="-14957" dirty="0">
                <a:latin typeface="Tinos"/>
                <a:cs typeface="Tinos"/>
              </a:rPr>
              <a:t>1 </a:t>
            </a:r>
            <a:r>
              <a:rPr sz="1950" spc="-44" baseline="-14957" dirty="0">
                <a:latin typeface="Tinos"/>
                <a:cs typeface="Tinos"/>
              </a:rPr>
              <a:t> </a:t>
            </a:r>
            <a:r>
              <a:rPr sz="1800" spc="325" dirty="0">
                <a:latin typeface="Tinos"/>
                <a:cs typeface="Tinos"/>
              </a:rPr>
              <a:t>−</a:t>
            </a:r>
            <a:r>
              <a:rPr sz="1800" spc="-40" dirty="0">
                <a:latin typeface="Tinos"/>
                <a:cs typeface="Tinos"/>
              </a:rPr>
              <a:t> </a:t>
            </a:r>
            <a:r>
              <a:rPr sz="1800" spc="95" dirty="0">
                <a:latin typeface="Tinos"/>
                <a:cs typeface="Tinos"/>
              </a:rPr>
              <a:t>1	</a:t>
            </a:r>
            <a:r>
              <a:rPr sz="1800" spc="-10" dirty="0">
                <a:latin typeface="Gothic Uralic"/>
                <a:cs typeface="Gothic Uralic"/>
              </a:rPr>
              <a:t>and	</a:t>
            </a:r>
            <a:r>
              <a:rPr sz="1800" spc="-130" dirty="0">
                <a:latin typeface="Tinos"/>
                <a:cs typeface="Tinos"/>
              </a:rPr>
              <a:t>𝑛</a:t>
            </a:r>
            <a:r>
              <a:rPr sz="1950" spc="-195" baseline="-14957" dirty="0">
                <a:latin typeface="Tinos"/>
                <a:cs typeface="Tinos"/>
              </a:rPr>
              <a:t>2 </a:t>
            </a:r>
            <a:r>
              <a:rPr sz="1950" spc="-60" baseline="-14957" dirty="0">
                <a:latin typeface="Tinos"/>
                <a:cs typeface="Tinos"/>
              </a:rPr>
              <a:t> </a:t>
            </a:r>
            <a:r>
              <a:rPr sz="1800" spc="325" dirty="0">
                <a:latin typeface="Tinos"/>
                <a:cs typeface="Tinos"/>
              </a:rPr>
              <a:t>−</a:t>
            </a:r>
            <a:r>
              <a:rPr sz="1800" spc="-45" dirty="0">
                <a:latin typeface="Tinos"/>
                <a:cs typeface="Tinos"/>
              </a:rPr>
              <a:t> </a:t>
            </a:r>
            <a:r>
              <a:rPr sz="1800" spc="95" dirty="0">
                <a:latin typeface="Tinos"/>
                <a:cs typeface="Tinos"/>
              </a:rPr>
              <a:t>1	</a:t>
            </a:r>
            <a:r>
              <a:rPr sz="1800" spc="10" dirty="0">
                <a:latin typeface="Tinos"/>
                <a:cs typeface="Tinos"/>
              </a:rPr>
              <a:t>d.</a:t>
            </a:r>
            <a:r>
              <a:rPr sz="1800" spc="-185" dirty="0">
                <a:latin typeface="Tinos"/>
                <a:cs typeface="Tinos"/>
              </a:rPr>
              <a:t> </a:t>
            </a:r>
            <a:r>
              <a:rPr sz="1800" spc="-70" dirty="0">
                <a:latin typeface="Tinos"/>
                <a:cs typeface="Tinos"/>
              </a:rPr>
              <a:t>f.</a:t>
            </a:r>
            <a:endParaRPr sz="1800">
              <a:latin typeface="Tinos"/>
              <a:cs typeface="Tino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69747" y="6398098"/>
            <a:ext cx="1465580" cy="1657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900" b="1" spc="-5" dirty="0">
                <a:solidFill>
                  <a:srgbClr val="B31166"/>
                </a:solidFill>
                <a:latin typeface="Gothic Uralic"/>
                <a:cs typeface="Gothic Uralic"/>
                <a:hlinkClick r:id="rId2"/>
              </a:rPr>
              <a:t>www.shakehandwithlife.in</a:t>
            </a:r>
            <a:endParaRPr sz="900">
              <a:latin typeface="Gothic Uralic"/>
              <a:cs typeface="Gothic Uralic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340477" y="5064378"/>
            <a:ext cx="203200" cy="2266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300" spc="-484" dirty="0">
                <a:latin typeface="Tinos"/>
                <a:cs typeface="Tinos"/>
              </a:rPr>
              <a:t>𝑠</a:t>
            </a:r>
            <a:r>
              <a:rPr sz="1300" spc="105" dirty="0">
                <a:latin typeface="Tinos"/>
                <a:cs typeface="Tinos"/>
              </a:rPr>
              <a:t>1</a:t>
            </a:r>
            <a:endParaRPr sz="1300">
              <a:latin typeface="Tinos"/>
              <a:cs typeface="Tino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196204" y="4864734"/>
            <a:ext cx="32131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700" spc="-97" baseline="-21604" dirty="0">
                <a:latin typeface="Tinos"/>
                <a:cs typeface="Tinos"/>
              </a:rPr>
              <a:t>𝜎</a:t>
            </a:r>
            <a:r>
              <a:rPr sz="1300" spc="-65" dirty="0">
                <a:latin typeface="Tinos"/>
                <a:cs typeface="Tinos"/>
              </a:rPr>
              <a:t>2</a:t>
            </a:r>
            <a:endParaRPr sz="1300">
              <a:latin typeface="Tinos"/>
              <a:cs typeface="Tino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585454" y="5064378"/>
            <a:ext cx="227329" cy="2266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300" spc="-240" dirty="0">
                <a:latin typeface="Tinos"/>
                <a:cs typeface="Tinos"/>
              </a:rPr>
              <a:t>𝑝</a:t>
            </a:r>
            <a:r>
              <a:rPr sz="1300" spc="105" dirty="0">
                <a:latin typeface="Tinos"/>
                <a:cs typeface="Tinos"/>
              </a:rPr>
              <a:t>1</a:t>
            </a:r>
            <a:endParaRPr sz="1300">
              <a:latin typeface="Tinos"/>
              <a:cs typeface="Tino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565013" y="4951603"/>
            <a:ext cx="319786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800" spc="10" dirty="0">
                <a:latin typeface="Gothic Uralic"/>
                <a:cs typeface="Gothic Uralic"/>
              </a:rPr>
              <a:t>is </a:t>
            </a:r>
            <a:r>
              <a:rPr sz="1800" spc="-10" dirty="0">
                <a:latin typeface="Gothic Uralic"/>
                <a:cs typeface="Gothic Uralic"/>
              </a:rPr>
              <a:t>the </a:t>
            </a:r>
            <a:r>
              <a:rPr sz="1800" spc="-5" dirty="0">
                <a:latin typeface="Gothic Uralic"/>
                <a:cs typeface="Gothic Uralic"/>
              </a:rPr>
              <a:t>sample estimate for</a:t>
            </a:r>
            <a:r>
              <a:rPr sz="1800" spc="-10" dirty="0">
                <a:latin typeface="Gothic Uralic"/>
                <a:cs typeface="Gothic Uralic"/>
              </a:rPr>
              <a:t> </a:t>
            </a:r>
            <a:r>
              <a:rPr sz="1800" spc="-65" dirty="0">
                <a:latin typeface="Tinos"/>
                <a:cs typeface="Tinos"/>
              </a:rPr>
              <a:t>𝜎</a:t>
            </a:r>
            <a:r>
              <a:rPr sz="1950" spc="-97" baseline="29914" dirty="0">
                <a:latin typeface="Tinos"/>
                <a:cs typeface="Tinos"/>
              </a:rPr>
              <a:t>2</a:t>
            </a:r>
            <a:endParaRPr sz="1950" baseline="29914">
              <a:latin typeface="Tinos"/>
              <a:cs typeface="Tino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340477" y="5586171"/>
            <a:ext cx="203200" cy="2266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300" spc="-484" dirty="0">
                <a:latin typeface="Tinos"/>
                <a:cs typeface="Tinos"/>
              </a:rPr>
              <a:t>𝑠</a:t>
            </a:r>
            <a:r>
              <a:rPr sz="1300" spc="110" dirty="0">
                <a:latin typeface="Tinos"/>
                <a:cs typeface="Tinos"/>
              </a:rPr>
              <a:t>2</a:t>
            </a:r>
            <a:endParaRPr sz="1300">
              <a:latin typeface="Tinos"/>
              <a:cs typeface="Tino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196204" y="5386527"/>
            <a:ext cx="32131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700" spc="-97" baseline="-21604" dirty="0">
                <a:latin typeface="Tinos"/>
                <a:cs typeface="Tinos"/>
              </a:rPr>
              <a:t>𝜎</a:t>
            </a:r>
            <a:r>
              <a:rPr sz="1300" spc="-65" dirty="0">
                <a:latin typeface="Tinos"/>
                <a:cs typeface="Tinos"/>
              </a:rPr>
              <a:t>2</a:t>
            </a:r>
            <a:endParaRPr sz="1300">
              <a:latin typeface="Tinos"/>
              <a:cs typeface="Tino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585454" y="5586171"/>
            <a:ext cx="227965" cy="2266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300" spc="-240" dirty="0">
                <a:latin typeface="Tinos"/>
                <a:cs typeface="Tinos"/>
              </a:rPr>
              <a:t>𝑝</a:t>
            </a:r>
            <a:r>
              <a:rPr sz="1300" spc="110" dirty="0">
                <a:latin typeface="Tinos"/>
                <a:cs typeface="Tinos"/>
              </a:rPr>
              <a:t>2</a:t>
            </a:r>
            <a:endParaRPr sz="1300">
              <a:latin typeface="Tinos"/>
              <a:cs typeface="Tino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565013" y="5473395"/>
            <a:ext cx="319786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800" spc="10" dirty="0">
                <a:latin typeface="Gothic Uralic"/>
                <a:cs typeface="Gothic Uralic"/>
              </a:rPr>
              <a:t>is </a:t>
            </a:r>
            <a:r>
              <a:rPr sz="1800" spc="-10" dirty="0">
                <a:latin typeface="Gothic Uralic"/>
                <a:cs typeface="Gothic Uralic"/>
              </a:rPr>
              <a:t>the </a:t>
            </a:r>
            <a:r>
              <a:rPr sz="1800" spc="-5" dirty="0">
                <a:latin typeface="Gothic Uralic"/>
                <a:cs typeface="Gothic Uralic"/>
              </a:rPr>
              <a:t>sample estimate for</a:t>
            </a:r>
            <a:r>
              <a:rPr sz="1800" spc="-10" dirty="0">
                <a:latin typeface="Gothic Uralic"/>
                <a:cs typeface="Gothic Uralic"/>
              </a:rPr>
              <a:t> </a:t>
            </a:r>
            <a:r>
              <a:rPr sz="1800" spc="-65" dirty="0">
                <a:latin typeface="Tinos"/>
                <a:cs typeface="Tinos"/>
              </a:rPr>
              <a:t>𝜎</a:t>
            </a:r>
            <a:r>
              <a:rPr sz="1950" spc="-97" baseline="29914" dirty="0">
                <a:latin typeface="Tinos"/>
                <a:cs typeface="Tinos"/>
              </a:rPr>
              <a:t>2</a:t>
            </a:r>
            <a:endParaRPr sz="1950" baseline="29914">
              <a:latin typeface="Tinos"/>
              <a:cs typeface="Tino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865744" y="570992"/>
            <a:ext cx="4191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>
                <a:solidFill>
                  <a:srgbClr val="FFFFFF"/>
                </a:solidFill>
                <a:latin typeface="Gothic Uralic"/>
                <a:cs typeface="Gothic Uralic"/>
              </a:rPr>
              <a:t>32</a:t>
            </a:r>
            <a:endParaRPr sz="2800">
              <a:latin typeface="Gothic Uralic"/>
              <a:cs typeface="Gothic Uralic"/>
            </a:endParaRPr>
          </a:p>
        </p:txBody>
      </p:sp>
    </p:spTree>
    <p:extLst>
      <p:ext uri="{BB962C8B-B14F-4D97-AF65-F5344CB8AC3E}">
        <p14:creationId xmlns:p14="http://schemas.microsoft.com/office/powerpoint/2010/main" val="22282978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44981" y="772795"/>
            <a:ext cx="4648200" cy="10020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3200" spc="-5" dirty="0"/>
              <a:t>Limitations </a:t>
            </a:r>
            <a:r>
              <a:rPr sz="3200" dirty="0"/>
              <a:t>of the test</a:t>
            </a:r>
            <a:r>
              <a:rPr sz="3200" spc="-90" dirty="0"/>
              <a:t> </a:t>
            </a:r>
            <a:r>
              <a:rPr sz="3200" dirty="0"/>
              <a:t>of  </a:t>
            </a:r>
            <a:r>
              <a:rPr sz="3200" spc="-5" dirty="0"/>
              <a:t>Hypothesis</a:t>
            </a:r>
            <a:endParaRPr sz="3200"/>
          </a:p>
        </p:txBody>
      </p:sp>
      <p:sp>
        <p:nvSpPr>
          <p:cNvPr id="5" name="object 5"/>
          <p:cNvSpPr txBox="1"/>
          <p:nvPr/>
        </p:nvSpPr>
        <p:spPr>
          <a:xfrm>
            <a:off x="669747" y="6398098"/>
            <a:ext cx="1465580" cy="1657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900" b="1" spc="-5" dirty="0">
                <a:solidFill>
                  <a:srgbClr val="B31166"/>
                </a:solidFill>
                <a:latin typeface="Gothic Uralic"/>
                <a:cs typeface="Gothic Uralic"/>
                <a:hlinkClick r:id="rId2"/>
              </a:rPr>
              <a:t>www.shakehandwithlife.in</a:t>
            </a:r>
            <a:endParaRPr sz="900">
              <a:latin typeface="Gothic Uralic"/>
              <a:cs typeface="Gothic Ural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43152" y="2400426"/>
            <a:ext cx="7623175" cy="406590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207645" indent="-343535">
              <a:lnSpc>
                <a:spcPct val="100000"/>
              </a:lnSpc>
              <a:spcBef>
                <a:spcPts val="105"/>
              </a:spcBef>
              <a:tabLst>
                <a:tab pos="355600" algn="l"/>
              </a:tabLst>
            </a:pPr>
            <a:r>
              <a:rPr sz="1600" spc="270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2000" dirty="0">
                <a:solidFill>
                  <a:srgbClr val="404040"/>
                </a:solidFill>
                <a:latin typeface="Gothic Uralic"/>
                <a:cs typeface="Gothic Uralic"/>
              </a:rPr>
              <a:t>Testing of hypothesis </a:t>
            </a:r>
            <a:r>
              <a:rPr sz="2000" spc="-5" dirty="0">
                <a:solidFill>
                  <a:srgbClr val="404040"/>
                </a:solidFill>
                <a:latin typeface="Gothic Uralic"/>
                <a:cs typeface="Gothic Uralic"/>
              </a:rPr>
              <a:t>is </a:t>
            </a:r>
            <a:r>
              <a:rPr sz="2000" dirty="0">
                <a:solidFill>
                  <a:srgbClr val="404040"/>
                </a:solidFill>
                <a:latin typeface="Gothic Uralic"/>
                <a:cs typeface="Gothic Uralic"/>
              </a:rPr>
              <a:t>not </a:t>
            </a:r>
            <a:r>
              <a:rPr sz="2000" spc="-5" dirty="0">
                <a:solidFill>
                  <a:srgbClr val="404040"/>
                </a:solidFill>
                <a:latin typeface="Gothic Uralic"/>
                <a:cs typeface="Gothic Uralic"/>
              </a:rPr>
              <a:t>decision making itself; </a:t>
            </a:r>
            <a:r>
              <a:rPr sz="2000" dirty="0">
                <a:solidFill>
                  <a:srgbClr val="404040"/>
                </a:solidFill>
                <a:latin typeface="Gothic Uralic"/>
                <a:cs typeface="Gothic Uralic"/>
              </a:rPr>
              <a:t>but help  </a:t>
            </a:r>
            <a:r>
              <a:rPr sz="2000" spc="-5" dirty="0">
                <a:solidFill>
                  <a:srgbClr val="404040"/>
                </a:solidFill>
                <a:latin typeface="Gothic Uralic"/>
                <a:cs typeface="Gothic Uralic"/>
              </a:rPr>
              <a:t>for decision making</a:t>
            </a:r>
            <a:endParaRPr sz="2000">
              <a:latin typeface="Gothic Uralic"/>
              <a:cs typeface="Gothic Uralic"/>
            </a:endParaRPr>
          </a:p>
          <a:p>
            <a:pPr marL="355600" marR="344170" indent="-343535">
              <a:lnSpc>
                <a:spcPct val="100000"/>
              </a:lnSpc>
              <a:spcBef>
                <a:spcPts val="994"/>
              </a:spcBef>
              <a:tabLst>
                <a:tab pos="355600" algn="l"/>
              </a:tabLst>
            </a:pPr>
            <a:r>
              <a:rPr sz="1600" spc="270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2000" dirty="0">
                <a:solidFill>
                  <a:srgbClr val="404040"/>
                </a:solidFill>
                <a:latin typeface="Gothic Uralic"/>
                <a:cs typeface="Gothic Uralic"/>
              </a:rPr>
              <a:t>Test </a:t>
            </a:r>
            <a:r>
              <a:rPr sz="2000" spc="-5" dirty="0">
                <a:solidFill>
                  <a:srgbClr val="404040"/>
                </a:solidFill>
                <a:latin typeface="Gothic Uralic"/>
                <a:cs typeface="Gothic Uralic"/>
              </a:rPr>
              <a:t>does not </a:t>
            </a:r>
            <a:r>
              <a:rPr sz="2000" dirty="0">
                <a:solidFill>
                  <a:srgbClr val="404040"/>
                </a:solidFill>
                <a:latin typeface="Gothic Uralic"/>
                <a:cs typeface="Gothic Uralic"/>
              </a:rPr>
              <a:t>explain </a:t>
            </a:r>
            <a:r>
              <a:rPr sz="2000" spc="5" dirty="0">
                <a:solidFill>
                  <a:srgbClr val="404040"/>
                </a:solidFill>
                <a:latin typeface="Gothic Uralic"/>
                <a:cs typeface="Gothic Uralic"/>
              </a:rPr>
              <a:t>the </a:t>
            </a:r>
            <a:r>
              <a:rPr sz="2000" dirty="0">
                <a:solidFill>
                  <a:srgbClr val="404040"/>
                </a:solidFill>
                <a:latin typeface="Gothic Uralic"/>
                <a:cs typeface="Gothic Uralic"/>
              </a:rPr>
              <a:t>reasons </a:t>
            </a:r>
            <a:r>
              <a:rPr sz="2000" spc="-5" dirty="0">
                <a:solidFill>
                  <a:srgbClr val="404040"/>
                </a:solidFill>
                <a:latin typeface="Gothic Uralic"/>
                <a:cs typeface="Gothic Uralic"/>
              </a:rPr>
              <a:t>as why </a:t>
            </a:r>
            <a:r>
              <a:rPr sz="2000" spc="5" dirty="0">
                <a:solidFill>
                  <a:srgbClr val="404040"/>
                </a:solidFill>
                <a:latin typeface="Gothic Uralic"/>
                <a:cs typeface="Gothic Uralic"/>
              </a:rPr>
              <a:t>the </a:t>
            </a:r>
            <a:r>
              <a:rPr sz="2000" spc="-5" dirty="0">
                <a:solidFill>
                  <a:srgbClr val="404040"/>
                </a:solidFill>
                <a:latin typeface="Gothic Uralic"/>
                <a:cs typeface="Gothic Uralic"/>
              </a:rPr>
              <a:t>difference  </a:t>
            </a:r>
            <a:r>
              <a:rPr sz="2000" dirty="0">
                <a:solidFill>
                  <a:srgbClr val="404040"/>
                </a:solidFill>
                <a:latin typeface="Gothic Uralic"/>
                <a:cs typeface="Gothic Uralic"/>
              </a:rPr>
              <a:t>exist, </a:t>
            </a:r>
            <a:r>
              <a:rPr sz="2000" spc="-5" dirty="0">
                <a:solidFill>
                  <a:srgbClr val="404040"/>
                </a:solidFill>
                <a:latin typeface="Gothic Uralic"/>
                <a:cs typeface="Gothic Uralic"/>
              </a:rPr>
              <a:t>it </a:t>
            </a:r>
            <a:r>
              <a:rPr sz="2000" dirty="0">
                <a:solidFill>
                  <a:srgbClr val="404040"/>
                </a:solidFill>
                <a:latin typeface="Gothic Uralic"/>
                <a:cs typeface="Gothic Uralic"/>
              </a:rPr>
              <a:t>only indicate that </a:t>
            </a:r>
            <a:r>
              <a:rPr sz="2000" spc="5" dirty="0">
                <a:solidFill>
                  <a:srgbClr val="404040"/>
                </a:solidFill>
                <a:latin typeface="Gothic Uralic"/>
                <a:cs typeface="Gothic Uralic"/>
              </a:rPr>
              <a:t>the </a:t>
            </a:r>
            <a:r>
              <a:rPr sz="2000" spc="-5" dirty="0">
                <a:solidFill>
                  <a:srgbClr val="404040"/>
                </a:solidFill>
                <a:latin typeface="Gothic Uralic"/>
                <a:cs typeface="Gothic Uralic"/>
              </a:rPr>
              <a:t>difference is due </a:t>
            </a:r>
            <a:r>
              <a:rPr sz="2000" spc="5" dirty="0">
                <a:solidFill>
                  <a:srgbClr val="404040"/>
                </a:solidFill>
                <a:latin typeface="Gothic Uralic"/>
                <a:cs typeface="Gothic Uralic"/>
              </a:rPr>
              <a:t>to  </a:t>
            </a:r>
            <a:r>
              <a:rPr sz="2000" dirty="0">
                <a:solidFill>
                  <a:srgbClr val="404040"/>
                </a:solidFill>
                <a:latin typeface="Gothic Uralic"/>
                <a:cs typeface="Gothic Uralic"/>
              </a:rPr>
              <a:t>fluctuations of </a:t>
            </a:r>
            <a:r>
              <a:rPr sz="2000" spc="-5" dirty="0">
                <a:solidFill>
                  <a:srgbClr val="404040"/>
                </a:solidFill>
                <a:latin typeface="Gothic Uralic"/>
                <a:cs typeface="Gothic Uralic"/>
              </a:rPr>
              <a:t>sampling </a:t>
            </a:r>
            <a:r>
              <a:rPr sz="2000" dirty="0">
                <a:solidFill>
                  <a:srgbClr val="404040"/>
                </a:solidFill>
                <a:latin typeface="Gothic Uralic"/>
                <a:cs typeface="Gothic Uralic"/>
              </a:rPr>
              <a:t>or because of other reasons</a:t>
            </a:r>
            <a:r>
              <a:rPr sz="2000" spc="-195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2000" dirty="0">
                <a:solidFill>
                  <a:srgbClr val="404040"/>
                </a:solidFill>
                <a:latin typeface="Gothic Uralic"/>
                <a:cs typeface="Gothic Uralic"/>
              </a:rPr>
              <a:t>but  </a:t>
            </a:r>
            <a:r>
              <a:rPr sz="2000" spc="5" dirty="0">
                <a:solidFill>
                  <a:srgbClr val="404040"/>
                </a:solidFill>
                <a:latin typeface="Gothic Uralic"/>
                <a:cs typeface="Gothic Uralic"/>
              </a:rPr>
              <a:t>the tests </a:t>
            </a:r>
            <a:r>
              <a:rPr sz="2000" spc="-5" dirty="0">
                <a:solidFill>
                  <a:srgbClr val="404040"/>
                </a:solidFill>
                <a:latin typeface="Gothic Uralic"/>
                <a:cs typeface="Gothic Uralic"/>
              </a:rPr>
              <a:t>do not </a:t>
            </a:r>
            <a:r>
              <a:rPr sz="2000" spc="5" dirty="0">
                <a:solidFill>
                  <a:srgbClr val="404040"/>
                </a:solidFill>
                <a:latin typeface="Gothic Uralic"/>
                <a:cs typeface="Gothic Uralic"/>
              </a:rPr>
              <a:t>tell </a:t>
            </a:r>
            <a:r>
              <a:rPr sz="2000" spc="-5" dirty="0">
                <a:solidFill>
                  <a:srgbClr val="404040"/>
                </a:solidFill>
                <a:latin typeface="Gothic Uralic"/>
                <a:cs typeface="Gothic Uralic"/>
              </a:rPr>
              <a:t>about </a:t>
            </a:r>
            <a:r>
              <a:rPr sz="2000" spc="5" dirty="0">
                <a:solidFill>
                  <a:srgbClr val="404040"/>
                </a:solidFill>
                <a:latin typeface="Gothic Uralic"/>
                <a:cs typeface="Gothic Uralic"/>
              </a:rPr>
              <a:t>the </a:t>
            </a:r>
            <a:r>
              <a:rPr sz="2000" dirty="0">
                <a:solidFill>
                  <a:srgbClr val="404040"/>
                </a:solidFill>
                <a:latin typeface="Gothic Uralic"/>
                <a:cs typeface="Gothic Uralic"/>
              </a:rPr>
              <a:t>reason causing </a:t>
            </a:r>
            <a:r>
              <a:rPr sz="2000" spc="5" dirty="0">
                <a:solidFill>
                  <a:srgbClr val="404040"/>
                </a:solidFill>
                <a:latin typeface="Gothic Uralic"/>
                <a:cs typeface="Gothic Uralic"/>
              </a:rPr>
              <a:t>the  </a:t>
            </a:r>
            <a:r>
              <a:rPr sz="2000" spc="-5" dirty="0">
                <a:solidFill>
                  <a:srgbClr val="404040"/>
                </a:solidFill>
                <a:latin typeface="Gothic Uralic"/>
                <a:cs typeface="Gothic Uralic"/>
              </a:rPr>
              <a:t>difference.</a:t>
            </a:r>
            <a:endParaRPr sz="2000">
              <a:latin typeface="Gothic Uralic"/>
              <a:cs typeface="Gothic Uralic"/>
            </a:endParaRPr>
          </a:p>
          <a:p>
            <a:pPr marL="355600" marR="5080" indent="-343535">
              <a:lnSpc>
                <a:spcPct val="100000"/>
              </a:lnSpc>
              <a:spcBef>
                <a:spcPts val="1010"/>
              </a:spcBef>
              <a:tabLst>
                <a:tab pos="355600" algn="l"/>
              </a:tabLst>
            </a:pPr>
            <a:r>
              <a:rPr sz="1600" spc="270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2000" dirty="0">
                <a:solidFill>
                  <a:srgbClr val="404040"/>
                </a:solidFill>
                <a:latin typeface="Gothic Uralic"/>
                <a:cs typeface="Gothic Uralic"/>
              </a:rPr>
              <a:t>Tests </a:t>
            </a:r>
            <a:r>
              <a:rPr sz="2000" spc="-5" dirty="0">
                <a:solidFill>
                  <a:srgbClr val="404040"/>
                </a:solidFill>
                <a:latin typeface="Gothic Uralic"/>
                <a:cs typeface="Gothic Uralic"/>
              </a:rPr>
              <a:t>are </a:t>
            </a:r>
            <a:r>
              <a:rPr sz="2000" dirty="0">
                <a:solidFill>
                  <a:srgbClr val="404040"/>
                </a:solidFill>
                <a:latin typeface="Gothic Uralic"/>
                <a:cs typeface="Gothic Uralic"/>
              </a:rPr>
              <a:t>based on </a:t>
            </a:r>
            <a:r>
              <a:rPr sz="2000" spc="5" dirty="0">
                <a:solidFill>
                  <a:srgbClr val="404040"/>
                </a:solidFill>
                <a:latin typeface="Gothic Uralic"/>
                <a:cs typeface="Gothic Uralic"/>
              </a:rPr>
              <a:t>the </a:t>
            </a:r>
            <a:r>
              <a:rPr sz="2000" spc="-5" dirty="0">
                <a:solidFill>
                  <a:srgbClr val="404040"/>
                </a:solidFill>
                <a:latin typeface="Gothic Uralic"/>
                <a:cs typeface="Gothic Uralic"/>
              </a:rPr>
              <a:t>probabilities and as </a:t>
            </a:r>
            <a:r>
              <a:rPr sz="2000" dirty="0">
                <a:solidFill>
                  <a:srgbClr val="404040"/>
                </a:solidFill>
                <a:latin typeface="Gothic Uralic"/>
                <a:cs typeface="Gothic Uralic"/>
              </a:rPr>
              <a:t>such cannot</a:t>
            </a:r>
            <a:r>
              <a:rPr sz="2000" spc="-180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Gothic Uralic"/>
                <a:cs typeface="Gothic Uralic"/>
              </a:rPr>
              <a:t>be  </a:t>
            </a:r>
            <a:r>
              <a:rPr sz="2000" dirty="0">
                <a:solidFill>
                  <a:srgbClr val="404040"/>
                </a:solidFill>
                <a:latin typeface="Gothic Uralic"/>
                <a:cs typeface="Gothic Uralic"/>
              </a:rPr>
              <a:t>expressed with full</a:t>
            </a:r>
            <a:r>
              <a:rPr sz="2000" spc="-100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2000" dirty="0">
                <a:solidFill>
                  <a:srgbClr val="404040"/>
                </a:solidFill>
                <a:latin typeface="Gothic Uralic"/>
                <a:cs typeface="Gothic Uralic"/>
              </a:rPr>
              <a:t>certainty.</a:t>
            </a:r>
            <a:endParaRPr sz="2000">
              <a:latin typeface="Gothic Uralic"/>
              <a:cs typeface="Gothic Uralic"/>
            </a:endParaRPr>
          </a:p>
          <a:p>
            <a:pPr marL="355600" marR="819150" indent="-343535">
              <a:lnSpc>
                <a:spcPct val="100000"/>
              </a:lnSpc>
              <a:spcBef>
                <a:spcPts val="1000"/>
              </a:spcBef>
              <a:tabLst>
                <a:tab pos="355600" algn="l"/>
                <a:tab pos="4232910" algn="l"/>
              </a:tabLst>
            </a:pPr>
            <a:r>
              <a:rPr sz="1600" spc="270" dirty="0">
                <a:solidFill>
                  <a:srgbClr val="B31166"/>
                </a:solidFill>
                <a:latin typeface="Arial"/>
                <a:cs typeface="Arial"/>
              </a:rPr>
              <a:t>	</a:t>
            </a:r>
            <a:r>
              <a:rPr sz="2000" spc="-5" dirty="0">
                <a:solidFill>
                  <a:srgbClr val="404040"/>
                </a:solidFill>
                <a:latin typeface="Gothic Uralic"/>
                <a:cs typeface="Gothic Uralic"/>
              </a:rPr>
              <a:t>Statistical </a:t>
            </a:r>
            <a:r>
              <a:rPr sz="2000" dirty="0">
                <a:solidFill>
                  <a:srgbClr val="404040"/>
                </a:solidFill>
                <a:latin typeface="Gothic Uralic"/>
                <a:cs typeface="Gothic Uralic"/>
              </a:rPr>
              <a:t>inferences</a:t>
            </a:r>
            <a:r>
              <a:rPr sz="2000" spc="-50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2000" dirty="0">
                <a:solidFill>
                  <a:srgbClr val="404040"/>
                </a:solidFill>
                <a:latin typeface="Gothic Uralic"/>
                <a:cs typeface="Gothic Uralic"/>
              </a:rPr>
              <a:t>based</a:t>
            </a:r>
            <a:r>
              <a:rPr sz="2000" spc="-10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2000" dirty="0">
                <a:solidFill>
                  <a:srgbClr val="404040"/>
                </a:solidFill>
                <a:latin typeface="Gothic Uralic"/>
                <a:cs typeface="Gothic Uralic"/>
              </a:rPr>
              <a:t>on	</a:t>
            </a:r>
            <a:r>
              <a:rPr sz="2000" spc="5" dirty="0">
                <a:solidFill>
                  <a:srgbClr val="404040"/>
                </a:solidFill>
                <a:latin typeface="Gothic Uralic"/>
                <a:cs typeface="Gothic Uralic"/>
              </a:rPr>
              <a:t>the </a:t>
            </a:r>
            <a:r>
              <a:rPr sz="2000" spc="-5" dirty="0">
                <a:solidFill>
                  <a:srgbClr val="404040"/>
                </a:solidFill>
                <a:latin typeface="Gothic Uralic"/>
                <a:cs typeface="Gothic Uralic"/>
              </a:rPr>
              <a:t>significance</a:t>
            </a:r>
            <a:r>
              <a:rPr sz="2000" spc="-75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2000" dirty="0">
                <a:solidFill>
                  <a:srgbClr val="404040"/>
                </a:solidFill>
                <a:latin typeface="Gothic Uralic"/>
                <a:cs typeface="Gothic Uralic"/>
              </a:rPr>
              <a:t>tests  cannot be </a:t>
            </a:r>
            <a:r>
              <a:rPr sz="2000" spc="-5" dirty="0">
                <a:solidFill>
                  <a:srgbClr val="404040"/>
                </a:solidFill>
                <a:latin typeface="Gothic Uralic"/>
                <a:cs typeface="Gothic Uralic"/>
              </a:rPr>
              <a:t>said </a:t>
            </a:r>
            <a:r>
              <a:rPr sz="2000" spc="5" dirty="0">
                <a:solidFill>
                  <a:srgbClr val="404040"/>
                </a:solidFill>
                <a:latin typeface="Gothic Uralic"/>
                <a:cs typeface="Gothic Uralic"/>
              </a:rPr>
              <a:t>to </a:t>
            </a:r>
            <a:r>
              <a:rPr sz="2000" dirty="0">
                <a:solidFill>
                  <a:srgbClr val="404040"/>
                </a:solidFill>
                <a:latin typeface="Gothic Uralic"/>
                <a:cs typeface="Gothic Uralic"/>
              </a:rPr>
              <a:t>be entirely correct evidences  concerning </a:t>
            </a:r>
            <a:r>
              <a:rPr sz="2000" spc="5" dirty="0">
                <a:solidFill>
                  <a:srgbClr val="404040"/>
                </a:solidFill>
                <a:latin typeface="Gothic Uralic"/>
                <a:cs typeface="Gothic Uralic"/>
              </a:rPr>
              <a:t>the </a:t>
            </a:r>
            <a:r>
              <a:rPr sz="2000" dirty="0">
                <a:solidFill>
                  <a:srgbClr val="404040"/>
                </a:solidFill>
                <a:latin typeface="Gothic Uralic"/>
                <a:cs typeface="Gothic Uralic"/>
              </a:rPr>
              <a:t>truth of </a:t>
            </a:r>
            <a:r>
              <a:rPr sz="2000" spc="5" dirty="0">
                <a:solidFill>
                  <a:srgbClr val="404040"/>
                </a:solidFill>
                <a:latin typeface="Gothic Uralic"/>
                <a:cs typeface="Gothic Uralic"/>
              </a:rPr>
              <a:t>the</a:t>
            </a:r>
            <a:r>
              <a:rPr sz="2000" spc="-125" dirty="0">
                <a:solidFill>
                  <a:srgbClr val="404040"/>
                </a:solidFill>
                <a:latin typeface="Gothic Uralic"/>
                <a:cs typeface="Gothic Uralic"/>
              </a:rPr>
              <a:t> </a:t>
            </a:r>
            <a:r>
              <a:rPr sz="2000" dirty="0">
                <a:solidFill>
                  <a:srgbClr val="404040"/>
                </a:solidFill>
                <a:latin typeface="Gothic Uralic"/>
                <a:cs typeface="Gothic Uralic"/>
              </a:rPr>
              <a:t>hypothesis.</a:t>
            </a:r>
            <a:endParaRPr sz="2000">
              <a:latin typeface="Gothic Uralic"/>
              <a:cs typeface="Gothic Uralic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865744" y="570992"/>
            <a:ext cx="4191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>
                <a:solidFill>
                  <a:srgbClr val="FFFFFF"/>
                </a:solidFill>
                <a:latin typeface="Gothic Uralic"/>
                <a:cs typeface="Gothic Uralic"/>
              </a:rPr>
              <a:t>33</a:t>
            </a:r>
            <a:endParaRPr sz="2800">
              <a:latin typeface="Gothic Uralic"/>
              <a:cs typeface="Gothic Uralic"/>
            </a:endParaRPr>
          </a:p>
        </p:txBody>
      </p:sp>
    </p:spTree>
    <p:extLst>
      <p:ext uri="{BB962C8B-B14F-4D97-AF65-F5344CB8AC3E}">
        <p14:creationId xmlns:p14="http://schemas.microsoft.com/office/powerpoint/2010/main" val="368940366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523" y="0"/>
            <a:ext cx="9119870" cy="6858000"/>
            <a:chOff x="-1523" y="0"/>
            <a:chExt cx="9119870" cy="6858000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9118092" cy="68580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2895600"/>
              <a:ext cx="2362200" cy="236220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6298691" y="1676400"/>
              <a:ext cx="2819400" cy="281940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689091" y="0"/>
              <a:ext cx="1600200" cy="160020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298691" y="5870447"/>
              <a:ext cx="990600" cy="98754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-1523" y="2667000"/>
              <a:ext cx="4191000" cy="4191000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/>
          <p:nvPr/>
        </p:nvSpPr>
        <p:spPr>
          <a:xfrm>
            <a:off x="0" y="6356350"/>
            <a:ext cx="9144000" cy="501650"/>
          </a:xfrm>
          <a:custGeom>
            <a:avLst/>
            <a:gdLst/>
            <a:ahLst/>
            <a:cxnLst/>
            <a:rect l="l" t="t" r="r" b="b"/>
            <a:pathLst>
              <a:path w="9144000" h="501650">
                <a:moveTo>
                  <a:pt x="0" y="501650"/>
                </a:moveTo>
                <a:lnTo>
                  <a:pt x="9144000" y="501650"/>
                </a:lnTo>
                <a:lnTo>
                  <a:pt x="9144000" y="0"/>
                </a:lnTo>
                <a:lnTo>
                  <a:pt x="0" y="0"/>
                </a:lnTo>
                <a:lnTo>
                  <a:pt x="0" y="50165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0" name="object 10"/>
          <p:cNvGrpSpPr/>
          <p:nvPr/>
        </p:nvGrpSpPr>
        <p:grpSpPr>
          <a:xfrm>
            <a:off x="0" y="0"/>
            <a:ext cx="9144000" cy="6356350"/>
            <a:chOff x="0" y="0"/>
            <a:chExt cx="9144000" cy="6356350"/>
          </a:xfrm>
        </p:grpSpPr>
        <p:sp>
          <p:nvSpPr>
            <p:cNvPr id="11" name="object 11"/>
            <p:cNvSpPr/>
            <p:nvPr/>
          </p:nvSpPr>
          <p:spPr>
            <a:xfrm>
              <a:off x="0" y="0"/>
              <a:ext cx="9144000" cy="6356350"/>
            </a:xfrm>
            <a:custGeom>
              <a:avLst/>
              <a:gdLst/>
              <a:ahLst/>
              <a:cxnLst/>
              <a:rect l="l" t="t" r="r" b="b"/>
              <a:pathLst>
                <a:path w="9144000" h="6356350">
                  <a:moveTo>
                    <a:pt x="9144000" y="0"/>
                  </a:moveTo>
                  <a:lnTo>
                    <a:pt x="0" y="0"/>
                  </a:lnTo>
                  <a:lnTo>
                    <a:pt x="0" y="514350"/>
                  </a:lnTo>
                  <a:lnTo>
                    <a:pt x="0" y="6356350"/>
                  </a:lnTo>
                  <a:lnTo>
                    <a:pt x="514350" y="6356350"/>
                  </a:lnTo>
                  <a:lnTo>
                    <a:pt x="514350" y="514350"/>
                  </a:lnTo>
                  <a:lnTo>
                    <a:pt x="8642350" y="514350"/>
                  </a:lnTo>
                  <a:lnTo>
                    <a:pt x="8642350" y="6356350"/>
                  </a:lnTo>
                  <a:lnTo>
                    <a:pt x="9144000" y="6356350"/>
                  </a:lnTo>
                  <a:lnTo>
                    <a:pt x="9144000" y="51435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7705343" y="0"/>
              <a:ext cx="765048" cy="116433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7744968" y="0"/>
              <a:ext cx="685800" cy="1099185"/>
            </a:xfrm>
            <a:custGeom>
              <a:avLst/>
              <a:gdLst/>
              <a:ahLst/>
              <a:cxnLst/>
              <a:rect l="l" t="t" r="r" b="b"/>
              <a:pathLst>
                <a:path w="685800" h="1099185">
                  <a:moveTo>
                    <a:pt x="685800" y="0"/>
                  </a:moveTo>
                  <a:lnTo>
                    <a:pt x="0" y="0"/>
                  </a:lnTo>
                  <a:lnTo>
                    <a:pt x="0" y="1098803"/>
                  </a:lnTo>
                  <a:lnTo>
                    <a:pt x="685800" y="1098803"/>
                  </a:lnTo>
                  <a:lnTo>
                    <a:pt x="685800" y="0"/>
                  </a:lnTo>
                  <a:close/>
                </a:path>
              </a:pathLst>
            </a:custGeom>
            <a:solidFill>
              <a:srgbClr val="B311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8121904" y="1540763"/>
              <a:ext cx="87249" cy="1435862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945286" y="3974972"/>
            <a:ext cx="305244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5" dirty="0"/>
              <a:t>Thank</a:t>
            </a:r>
            <a:r>
              <a:rPr sz="4800" spc="-60" dirty="0"/>
              <a:t> </a:t>
            </a:r>
            <a:r>
              <a:rPr sz="4800" spc="-5" dirty="0"/>
              <a:t>You</a:t>
            </a:r>
            <a:endParaRPr sz="4800"/>
          </a:p>
        </p:txBody>
      </p:sp>
      <p:sp>
        <p:nvSpPr>
          <p:cNvPr id="16" name="object 16"/>
          <p:cNvSpPr txBox="1"/>
          <p:nvPr/>
        </p:nvSpPr>
        <p:spPr>
          <a:xfrm>
            <a:off x="7865744" y="570992"/>
            <a:ext cx="4191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>
                <a:solidFill>
                  <a:srgbClr val="FFFFFF"/>
                </a:solidFill>
                <a:latin typeface="Gothic Uralic"/>
                <a:cs typeface="Gothic Uralic"/>
              </a:rPr>
              <a:t>34</a:t>
            </a:r>
            <a:endParaRPr sz="2800">
              <a:latin typeface="Gothic Uralic"/>
              <a:cs typeface="Gothic Uralic"/>
            </a:endParaRPr>
          </a:p>
        </p:txBody>
      </p:sp>
    </p:spTree>
    <p:extLst>
      <p:ext uri="{BB962C8B-B14F-4D97-AF65-F5344CB8AC3E}">
        <p14:creationId xmlns:p14="http://schemas.microsoft.com/office/powerpoint/2010/main" val="2059003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Inferential Analysis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inferences are drawn on population parameters based on sample results. </a:t>
            </a:r>
            <a:endParaRPr lang="en-IN" dirty="0" smtClean="0"/>
          </a:p>
          <a:p>
            <a:r>
              <a:rPr lang="en-IN" dirty="0" smtClean="0"/>
              <a:t>The </a:t>
            </a:r>
            <a:r>
              <a:rPr lang="en-IN" dirty="0"/>
              <a:t>researcher tries to generalize the results to the population based on sample results. </a:t>
            </a:r>
            <a:endParaRPr lang="en-IN" dirty="0" smtClean="0"/>
          </a:p>
          <a:p>
            <a:r>
              <a:rPr lang="en-IN" dirty="0" smtClean="0"/>
              <a:t>Inferential Analysis includes t-test, Analysis of Variance (ANOVA), regression analysis </a:t>
            </a:r>
            <a:r>
              <a:rPr lang="en-IN" dirty="0" err="1" smtClean="0"/>
              <a:t>etc</a:t>
            </a:r>
            <a:endParaRPr lang="en-IN" dirty="0" smtClean="0"/>
          </a:p>
        </p:txBody>
      </p:sp>
    </p:spTree>
    <p:extLst>
      <p:ext uri="{BB962C8B-B14F-4D97-AF65-F5344CB8AC3E}">
        <p14:creationId xmlns:p14="http://schemas.microsoft.com/office/powerpoint/2010/main" val="171369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9747" y="6398767"/>
            <a:ext cx="146558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5" dirty="0">
                <a:solidFill>
                  <a:srgbClr val="B31166"/>
                </a:solidFill>
                <a:latin typeface="Gothic Uralic"/>
                <a:cs typeface="Gothic Uralic"/>
                <a:hlinkClick r:id="rId2"/>
              </a:rPr>
              <a:t>www.shakehandwithlife.in</a:t>
            </a:r>
            <a:endParaRPr sz="900">
              <a:latin typeface="Gothic Uralic"/>
              <a:cs typeface="Gothic Ural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65744" y="570992"/>
            <a:ext cx="4191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>
                <a:solidFill>
                  <a:srgbClr val="FFFFFF"/>
                </a:solidFill>
                <a:latin typeface="Gothic Uralic"/>
                <a:cs typeface="Gothic Uralic"/>
              </a:rPr>
              <a:t>35</a:t>
            </a:r>
            <a:endParaRPr sz="2800">
              <a:latin typeface="Gothic Uralic"/>
              <a:cs typeface="Gothic Uralic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798066" y="772651"/>
            <a:ext cx="4808855" cy="734060"/>
          </a:xfrm>
          <a:prstGeom prst="rect">
            <a:avLst/>
          </a:prstGeom>
        </p:spPr>
        <p:txBody>
          <a:bodyPr vert="horz" wrap="square" lIns="0" tIns="87630" rIns="0" bIns="0" rtlCol="0">
            <a:spAutoFit/>
          </a:bodyPr>
          <a:lstStyle/>
          <a:p>
            <a:pPr marL="43180">
              <a:lnSpc>
                <a:spcPct val="100000"/>
              </a:lnSpc>
              <a:spcBef>
                <a:spcPts val="690"/>
              </a:spcBef>
            </a:pPr>
            <a:r>
              <a:rPr spc="-10" dirty="0"/>
              <a:t>Shakehand </a:t>
            </a:r>
            <a:r>
              <a:rPr dirty="0"/>
              <a:t>with</a:t>
            </a:r>
            <a:r>
              <a:rPr spc="-15" dirty="0"/>
              <a:t> </a:t>
            </a:r>
            <a:r>
              <a:rPr dirty="0"/>
              <a:t>Life</a:t>
            </a:r>
          </a:p>
          <a:p>
            <a:pPr marL="12700">
              <a:lnSpc>
                <a:spcPct val="100000"/>
              </a:lnSpc>
              <a:spcBef>
                <a:spcPts val="425"/>
              </a:spcBef>
            </a:pPr>
            <a:r>
              <a:rPr sz="1600" spc="-5" dirty="0"/>
              <a:t>Corporate Training </a:t>
            </a:r>
            <a:r>
              <a:rPr sz="1600" spc="-10" dirty="0"/>
              <a:t>and </a:t>
            </a:r>
            <a:r>
              <a:rPr sz="1600" spc="-5" dirty="0"/>
              <a:t>Management</a:t>
            </a:r>
            <a:r>
              <a:rPr sz="1600" spc="50" dirty="0"/>
              <a:t> </a:t>
            </a:r>
            <a:r>
              <a:rPr sz="1600" spc="-10" dirty="0"/>
              <a:t>Education</a:t>
            </a:r>
            <a:endParaRPr sz="1600"/>
          </a:p>
        </p:txBody>
      </p:sp>
      <p:grpSp>
        <p:nvGrpSpPr>
          <p:cNvPr id="5" name="object 5"/>
          <p:cNvGrpSpPr/>
          <p:nvPr/>
        </p:nvGrpSpPr>
        <p:grpSpPr>
          <a:xfrm>
            <a:off x="752855" y="868680"/>
            <a:ext cx="5386070" cy="5050790"/>
            <a:chOff x="752855" y="868680"/>
            <a:chExt cx="5386070" cy="5050790"/>
          </a:xfrm>
        </p:grpSpPr>
        <p:sp>
          <p:nvSpPr>
            <p:cNvPr id="6" name="object 6"/>
            <p:cNvSpPr/>
            <p:nvPr/>
          </p:nvSpPr>
          <p:spPr>
            <a:xfrm>
              <a:off x="833627" y="868680"/>
              <a:ext cx="915923" cy="72999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474208" y="5358383"/>
              <a:ext cx="664463" cy="56083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752855" y="5244083"/>
              <a:ext cx="679704" cy="66141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6831330" y="5415788"/>
            <a:ext cx="1153160" cy="4349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310"/>
              </a:lnSpc>
              <a:spcBef>
                <a:spcPts val="100"/>
              </a:spcBef>
            </a:pPr>
            <a:r>
              <a:rPr sz="1100" spc="-5" dirty="0">
                <a:latin typeface="Gothic Uralic"/>
                <a:cs typeface="Gothic Uralic"/>
              </a:rPr>
              <a:t>WhatsApp</a:t>
            </a:r>
            <a:endParaRPr sz="1100">
              <a:latin typeface="Gothic Uralic"/>
              <a:cs typeface="Gothic Uralic"/>
            </a:endParaRPr>
          </a:p>
          <a:p>
            <a:pPr marL="12700">
              <a:lnSpc>
                <a:spcPts val="1910"/>
              </a:lnSpc>
            </a:pPr>
            <a:r>
              <a:rPr sz="1600" spc="-5" dirty="0">
                <a:latin typeface="Gothic Uralic"/>
                <a:cs typeface="Gothic Uralic"/>
              </a:rPr>
              <a:t>9468267324</a:t>
            </a:r>
            <a:endParaRPr sz="1600">
              <a:latin typeface="Gothic Uralic"/>
              <a:cs typeface="Gothic Uralic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38175">
              <a:lnSpc>
                <a:spcPct val="100000"/>
              </a:lnSpc>
              <a:spcBef>
                <a:spcPts val="100"/>
              </a:spcBef>
            </a:pPr>
            <a:r>
              <a:rPr spc="-5" dirty="0">
                <a:hlinkClick r:id="rId2"/>
              </a:rPr>
              <a:t>www.shakehandwithlife.in</a:t>
            </a:r>
            <a:r>
              <a:rPr u="none" spc="-5" dirty="0">
                <a:hlinkClick r:id="rId2"/>
              </a:rPr>
              <a:t> </a:t>
            </a:r>
            <a:r>
              <a:rPr u="none" spc="-5" dirty="0">
                <a:solidFill>
                  <a:srgbClr val="000000"/>
                </a:solidFill>
              </a:rPr>
              <a:t>,</a:t>
            </a:r>
            <a:r>
              <a:rPr u="none" spc="40" dirty="0">
                <a:solidFill>
                  <a:srgbClr val="000000"/>
                </a:solidFill>
              </a:rPr>
              <a:t> </a:t>
            </a:r>
            <a:r>
              <a:rPr spc="-5" dirty="0">
                <a:hlinkClick r:id="rId6"/>
              </a:rPr>
              <a:t>www.shakehandwithlife.puzl.com</a:t>
            </a:r>
          </a:p>
          <a:p>
            <a:pPr marL="689610" indent="-342900">
              <a:lnSpc>
                <a:spcPct val="100000"/>
              </a:lnSpc>
              <a:spcBef>
                <a:spcPts val="1905"/>
              </a:spcBef>
              <a:buClr>
                <a:srgbClr val="B31166"/>
              </a:buClr>
              <a:buSzPct val="80555"/>
              <a:buFont typeface="Wingdings"/>
              <a:buChar char=""/>
              <a:tabLst>
                <a:tab pos="689610" algn="l"/>
                <a:tab pos="690245" algn="l"/>
              </a:tabLst>
            </a:pPr>
            <a:r>
              <a:rPr u="none" spc="-10" dirty="0">
                <a:solidFill>
                  <a:srgbClr val="404040"/>
                </a:solidFill>
                <a:latin typeface="Liberation Sans Narrow"/>
                <a:cs typeface="Liberation Sans Narrow"/>
              </a:rPr>
              <a:t>Leading </a:t>
            </a:r>
            <a:r>
              <a:rPr u="none" spc="-15" dirty="0">
                <a:solidFill>
                  <a:srgbClr val="404040"/>
                </a:solidFill>
                <a:latin typeface="Liberation Sans Narrow"/>
                <a:cs typeface="Liberation Sans Narrow"/>
              </a:rPr>
              <a:t>Training, </a:t>
            </a:r>
            <a:r>
              <a:rPr u="none" spc="-5" dirty="0">
                <a:solidFill>
                  <a:srgbClr val="404040"/>
                </a:solidFill>
                <a:latin typeface="Liberation Sans Narrow"/>
                <a:cs typeface="Liberation Sans Narrow"/>
              </a:rPr>
              <a:t>Coaching, Consulting services in Delhi </a:t>
            </a:r>
            <a:r>
              <a:rPr u="none" dirty="0">
                <a:solidFill>
                  <a:srgbClr val="404040"/>
                </a:solidFill>
                <a:latin typeface="Liberation Sans Narrow"/>
                <a:cs typeface="Liberation Sans Narrow"/>
              </a:rPr>
              <a:t>NCR </a:t>
            </a:r>
            <a:r>
              <a:rPr u="none" spc="-5" dirty="0">
                <a:solidFill>
                  <a:srgbClr val="404040"/>
                </a:solidFill>
                <a:latin typeface="Liberation Sans Narrow"/>
                <a:cs typeface="Liberation Sans Narrow"/>
              </a:rPr>
              <a:t>for </a:t>
            </a:r>
            <a:r>
              <a:rPr u="none" spc="-10" dirty="0">
                <a:solidFill>
                  <a:srgbClr val="404040"/>
                </a:solidFill>
                <a:latin typeface="Liberation Sans Narrow"/>
                <a:cs typeface="Liberation Sans Narrow"/>
              </a:rPr>
              <a:t>Managers </a:t>
            </a:r>
            <a:r>
              <a:rPr u="none" spc="-5" dirty="0">
                <a:solidFill>
                  <a:srgbClr val="404040"/>
                </a:solidFill>
                <a:latin typeface="Liberation Sans Narrow"/>
                <a:cs typeface="Liberation Sans Narrow"/>
              </a:rPr>
              <a:t>at all</a:t>
            </a:r>
            <a:r>
              <a:rPr u="none" spc="310" dirty="0">
                <a:solidFill>
                  <a:srgbClr val="404040"/>
                </a:solidFill>
                <a:latin typeface="Liberation Sans Narrow"/>
                <a:cs typeface="Liberation Sans Narrow"/>
              </a:rPr>
              <a:t> </a:t>
            </a:r>
            <a:r>
              <a:rPr u="none" spc="-5" dirty="0">
                <a:solidFill>
                  <a:srgbClr val="404040"/>
                </a:solidFill>
                <a:latin typeface="Liberation Sans Narrow"/>
                <a:cs typeface="Liberation Sans Narrow"/>
              </a:rPr>
              <a:t>levels,</a:t>
            </a:r>
          </a:p>
          <a:p>
            <a:pPr marL="689610" indent="-342900">
              <a:lnSpc>
                <a:spcPct val="100000"/>
              </a:lnSpc>
              <a:spcBef>
                <a:spcPts val="1335"/>
              </a:spcBef>
              <a:buClr>
                <a:srgbClr val="B31166"/>
              </a:buClr>
              <a:buSzPct val="80555"/>
              <a:buFont typeface="Wingdings"/>
              <a:buChar char=""/>
              <a:tabLst>
                <a:tab pos="689610" algn="l"/>
                <a:tab pos="690245" algn="l"/>
              </a:tabLst>
            </a:pPr>
            <a:r>
              <a:rPr u="none" spc="-5" dirty="0">
                <a:solidFill>
                  <a:srgbClr val="404040"/>
                </a:solidFill>
                <a:latin typeface="Liberation Sans Narrow"/>
                <a:cs typeface="Liberation Sans Narrow"/>
              </a:rPr>
              <a:t>Future </a:t>
            </a:r>
            <a:r>
              <a:rPr u="none" spc="-10" dirty="0">
                <a:solidFill>
                  <a:srgbClr val="404040"/>
                </a:solidFill>
                <a:latin typeface="Liberation Sans Narrow"/>
                <a:cs typeface="Liberation Sans Narrow"/>
              </a:rPr>
              <a:t>Managers </a:t>
            </a:r>
            <a:r>
              <a:rPr u="none" spc="-5" dirty="0">
                <a:solidFill>
                  <a:srgbClr val="404040"/>
                </a:solidFill>
                <a:latin typeface="Liberation Sans Narrow"/>
                <a:cs typeface="Liberation Sans Narrow"/>
              </a:rPr>
              <a:t>and </a:t>
            </a:r>
            <a:r>
              <a:rPr u="none" spc="-10" dirty="0">
                <a:solidFill>
                  <a:srgbClr val="404040"/>
                </a:solidFill>
                <a:latin typeface="Liberation Sans Narrow"/>
                <a:cs typeface="Liberation Sans Narrow"/>
              </a:rPr>
              <a:t>Engineers </a:t>
            </a:r>
            <a:r>
              <a:rPr u="none" spc="-5" dirty="0">
                <a:solidFill>
                  <a:srgbClr val="404040"/>
                </a:solidFill>
                <a:latin typeface="Liberation Sans Narrow"/>
                <a:cs typeface="Liberation Sans Narrow"/>
              </a:rPr>
              <a:t>in MBA and B.E. </a:t>
            </a:r>
            <a:r>
              <a:rPr u="none" dirty="0">
                <a:solidFill>
                  <a:srgbClr val="404040"/>
                </a:solidFill>
                <a:latin typeface="Liberation Sans Narrow"/>
                <a:cs typeface="Liberation Sans Narrow"/>
              </a:rPr>
              <a:t>/ </a:t>
            </a:r>
            <a:r>
              <a:rPr u="none" spc="-5" dirty="0">
                <a:solidFill>
                  <a:srgbClr val="404040"/>
                </a:solidFill>
                <a:latin typeface="Liberation Sans Narrow"/>
                <a:cs typeface="Liberation Sans Narrow"/>
              </a:rPr>
              <a:t>B.</a:t>
            </a:r>
            <a:r>
              <a:rPr u="none" spc="130" dirty="0">
                <a:solidFill>
                  <a:srgbClr val="404040"/>
                </a:solidFill>
                <a:latin typeface="Liberation Sans Narrow"/>
                <a:cs typeface="Liberation Sans Narrow"/>
              </a:rPr>
              <a:t> </a:t>
            </a:r>
            <a:r>
              <a:rPr u="none" spc="-35" dirty="0">
                <a:solidFill>
                  <a:srgbClr val="404040"/>
                </a:solidFill>
                <a:latin typeface="Liberation Sans Narrow"/>
                <a:cs typeface="Liberation Sans Narrow"/>
              </a:rPr>
              <a:t>Tech.,</a:t>
            </a:r>
          </a:p>
          <a:p>
            <a:pPr marL="689610" indent="-342900">
              <a:lnSpc>
                <a:spcPct val="100000"/>
              </a:lnSpc>
              <a:spcBef>
                <a:spcPts val="1320"/>
              </a:spcBef>
              <a:buClr>
                <a:srgbClr val="B31166"/>
              </a:buClr>
              <a:buSzPct val="80555"/>
              <a:buFont typeface="Wingdings"/>
              <a:buChar char=""/>
              <a:tabLst>
                <a:tab pos="689610" algn="l"/>
                <a:tab pos="690245" algn="l"/>
              </a:tabLst>
            </a:pPr>
            <a:r>
              <a:rPr u="none" spc="-5" dirty="0">
                <a:solidFill>
                  <a:srgbClr val="404040"/>
                </a:solidFill>
                <a:latin typeface="Liberation Sans Narrow"/>
                <a:cs typeface="Liberation Sans Narrow"/>
              </a:rPr>
              <a:t>Students in </a:t>
            </a:r>
            <a:r>
              <a:rPr u="none" spc="-10" dirty="0">
                <a:solidFill>
                  <a:srgbClr val="404040"/>
                </a:solidFill>
                <a:latin typeface="Liberation Sans Narrow"/>
                <a:cs typeface="Liberation Sans Narrow"/>
              </a:rPr>
              <a:t>Graduation </a:t>
            </a:r>
            <a:r>
              <a:rPr u="none" spc="-5" dirty="0">
                <a:solidFill>
                  <a:srgbClr val="404040"/>
                </a:solidFill>
                <a:latin typeface="Liberation Sans Narrow"/>
                <a:cs typeface="Liberation Sans Narrow"/>
              </a:rPr>
              <a:t>and Post-Graduation, Researchers,</a:t>
            </a:r>
            <a:r>
              <a:rPr u="none" spc="140" dirty="0">
                <a:solidFill>
                  <a:srgbClr val="404040"/>
                </a:solidFill>
                <a:latin typeface="Liberation Sans Narrow"/>
                <a:cs typeface="Liberation Sans Narrow"/>
              </a:rPr>
              <a:t> </a:t>
            </a:r>
            <a:r>
              <a:rPr u="none" spc="-5" dirty="0">
                <a:solidFill>
                  <a:srgbClr val="404040"/>
                </a:solidFill>
                <a:latin typeface="Liberation Sans Narrow"/>
                <a:cs typeface="Liberation Sans Narrow"/>
              </a:rPr>
              <a:t>Academicians.</a:t>
            </a:r>
          </a:p>
          <a:p>
            <a:pPr marL="689610" indent="-342900">
              <a:lnSpc>
                <a:spcPct val="100000"/>
              </a:lnSpc>
              <a:spcBef>
                <a:spcPts val="1320"/>
              </a:spcBef>
              <a:buClr>
                <a:srgbClr val="B31166"/>
              </a:buClr>
              <a:buSzPct val="80555"/>
              <a:buFont typeface="Wingdings"/>
              <a:buChar char=""/>
              <a:tabLst>
                <a:tab pos="689610" algn="l"/>
                <a:tab pos="690245" algn="l"/>
              </a:tabLst>
            </a:pPr>
            <a:r>
              <a:rPr u="none" spc="-15" dirty="0">
                <a:solidFill>
                  <a:srgbClr val="404040"/>
                </a:solidFill>
                <a:latin typeface="Liberation Sans Narrow"/>
                <a:cs typeface="Liberation Sans Narrow"/>
              </a:rPr>
              <a:t>Training </a:t>
            </a:r>
            <a:r>
              <a:rPr u="none" dirty="0">
                <a:solidFill>
                  <a:srgbClr val="404040"/>
                </a:solidFill>
                <a:latin typeface="Liberation Sans Narrow"/>
                <a:cs typeface="Liberation Sans Narrow"/>
              </a:rPr>
              <a:t>with </a:t>
            </a:r>
            <a:r>
              <a:rPr u="none" spc="-5" dirty="0">
                <a:solidFill>
                  <a:srgbClr val="404040"/>
                </a:solidFill>
                <a:latin typeface="Liberation Sans Narrow"/>
                <a:cs typeface="Liberation Sans Narrow"/>
              </a:rPr>
              <a:t>MS-Excel for </a:t>
            </a:r>
            <a:r>
              <a:rPr u="none" spc="-10" dirty="0">
                <a:solidFill>
                  <a:srgbClr val="404040"/>
                </a:solidFill>
                <a:latin typeface="Liberation Sans Narrow"/>
                <a:cs typeface="Liberation Sans Narrow"/>
              </a:rPr>
              <a:t>managerial </a:t>
            </a:r>
            <a:r>
              <a:rPr u="none" spc="-5" dirty="0">
                <a:solidFill>
                  <a:srgbClr val="404040"/>
                </a:solidFill>
                <a:latin typeface="Liberation Sans Narrow"/>
                <a:cs typeface="Liberation Sans Narrow"/>
              </a:rPr>
              <a:t>decision </a:t>
            </a:r>
            <a:r>
              <a:rPr u="none" spc="-10" dirty="0">
                <a:solidFill>
                  <a:srgbClr val="404040"/>
                </a:solidFill>
                <a:latin typeface="Liberation Sans Narrow"/>
                <a:cs typeface="Liberation Sans Narrow"/>
              </a:rPr>
              <a:t>making</a:t>
            </a:r>
            <a:r>
              <a:rPr u="none" spc="155" dirty="0">
                <a:solidFill>
                  <a:srgbClr val="404040"/>
                </a:solidFill>
                <a:latin typeface="Liberation Sans Narrow"/>
                <a:cs typeface="Liberation Sans Narrow"/>
              </a:rPr>
              <a:t> </a:t>
            </a:r>
            <a:r>
              <a:rPr u="none" spc="-5" dirty="0">
                <a:solidFill>
                  <a:srgbClr val="404040"/>
                </a:solidFill>
                <a:latin typeface="Liberation Sans Narrow"/>
                <a:cs typeface="Liberation Sans Narrow"/>
              </a:rPr>
              <a:t>skills,</a:t>
            </a:r>
          </a:p>
          <a:p>
            <a:pPr marL="689610" indent="-342900">
              <a:lnSpc>
                <a:spcPct val="100000"/>
              </a:lnSpc>
              <a:spcBef>
                <a:spcPts val="1335"/>
              </a:spcBef>
              <a:buClr>
                <a:srgbClr val="B31166"/>
              </a:buClr>
              <a:buSzPct val="80555"/>
              <a:buFont typeface="Wingdings"/>
              <a:buChar char=""/>
              <a:tabLst>
                <a:tab pos="689610" algn="l"/>
                <a:tab pos="690245" algn="l"/>
              </a:tabLst>
            </a:pPr>
            <a:r>
              <a:rPr u="none" spc="-10" dirty="0">
                <a:solidFill>
                  <a:srgbClr val="404040"/>
                </a:solidFill>
                <a:latin typeface="Liberation Sans Narrow"/>
                <a:cs typeface="Liberation Sans Narrow"/>
              </a:rPr>
              <a:t>Working </a:t>
            </a:r>
            <a:r>
              <a:rPr u="none" dirty="0">
                <a:solidFill>
                  <a:srgbClr val="404040"/>
                </a:solidFill>
                <a:latin typeface="Liberation Sans Narrow"/>
                <a:cs typeface="Liberation Sans Narrow"/>
              </a:rPr>
              <a:t>with </a:t>
            </a:r>
            <a:r>
              <a:rPr u="none" spc="-5" dirty="0">
                <a:solidFill>
                  <a:srgbClr val="404040"/>
                </a:solidFill>
                <a:latin typeface="Liberation Sans Narrow"/>
                <a:cs typeface="Liberation Sans Narrow"/>
              </a:rPr>
              <a:t>MS-Excel to solve all </a:t>
            </a:r>
            <a:r>
              <a:rPr u="none" spc="-10" dirty="0">
                <a:solidFill>
                  <a:srgbClr val="404040"/>
                </a:solidFill>
                <a:latin typeface="Liberation Sans Narrow"/>
                <a:cs typeface="Liberation Sans Narrow"/>
              </a:rPr>
              <a:t>mathematical </a:t>
            </a:r>
            <a:r>
              <a:rPr u="none" spc="-5" dirty="0">
                <a:solidFill>
                  <a:srgbClr val="404040"/>
                </a:solidFill>
                <a:latin typeface="Liberation Sans Narrow"/>
                <a:cs typeface="Liberation Sans Narrow"/>
              </a:rPr>
              <a:t>and statistical</a:t>
            </a:r>
            <a:r>
              <a:rPr u="none" spc="155" dirty="0">
                <a:solidFill>
                  <a:srgbClr val="404040"/>
                </a:solidFill>
                <a:latin typeface="Liberation Sans Narrow"/>
                <a:cs typeface="Liberation Sans Narrow"/>
              </a:rPr>
              <a:t> </a:t>
            </a:r>
            <a:r>
              <a:rPr u="none" spc="-10" dirty="0">
                <a:solidFill>
                  <a:srgbClr val="404040"/>
                </a:solidFill>
                <a:latin typeface="Liberation Sans Narrow"/>
                <a:cs typeface="Liberation Sans Narrow"/>
              </a:rPr>
              <a:t>problem.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784985" y="5389245"/>
            <a:ext cx="4717415" cy="904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310"/>
              </a:lnSpc>
              <a:spcBef>
                <a:spcPts val="100"/>
              </a:spcBef>
            </a:pPr>
            <a:r>
              <a:rPr sz="1100" dirty="0">
                <a:latin typeface="Gothic Uralic"/>
                <a:cs typeface="Gothic Uralic"/>
              </a:rPr>
              <a:t>Call</a:t>
            </a:r>
            <a:r>
              <a:rPr sz="1100" spc="-20" dirty="0">
                <a:latin typeface="Gothic Uralic"/>
                <a:cs typeface="Gothic Uralic"/>
              </a:rPr>
              <a:t> </a:t>
            </a:r>
            <a:r>
              <a:rPr sz="1100" dirty="0">
                <a:latin typeface="Gothic Uralic"/>
                <a:cs typeface="Gothic Uralic"/>
              </a:rPr>
              <a:t>Now</a:t>
            </a:r>
            <a:endParaRPr sz="1100">
              <a:latin typeface="Gothic Uralic"/>
              <a:cs typeface="Gothic Uralic"/>
            </a:endParaRPr>
          </a:p>
          <a:p>
            <a:pPr marL="12700">
              <a:lnSpc>
                <a:spcPts val="1910"/>
              </a:lnSpc>
            </a:pPr>
            <a:r>
              <a:rPr sz="1600" spc="-5" dirty="0">
                <a:latin typeface="Gothic Uralic"/>
                <a:cs typeface="Gothic Uralic"/>
              </a:rPr>
              <a:t>9468267324,</a:t>
            </a:r>
            <a:r>
              <a:rPr sz="1600" spc="-30" dirty="0">
                <a:latin typeface="Gothic Uralic"/>
                <a:cs typeface="Gothic Uralic"/>
              </a:rPr>
              <a:t> </a:t>
            </a:r>
            <a:r>
              <a:rPr sz="1600" spc="-5" dirty="0">
                <a:latin typeface="Gothic Uralic"/>
                <a:cs typeface="Gothic Uralic"/>
              </a:rPr>
              <a:t>8684861131</a:t>
            </a:r>
            <a:endParaRPr sz="1600">
              <a:latin typeface="Gothic Uralic"/>
              <a:cs typeface="Gothic Uralic"/>
            </a:endParaRPr>
          </a:p>
          <a:p>
            <a:pPr marL="520700">
              <a:lnSpc>
                <a:spcPct val="100000"/>
              </a:lnSpc>
              <a:spcBef>
                <a:spcPts val="1545"/>
              </a:spcBef>
            </a:pPr>
            <a:r>
              <a:rPr sz="1800" dirty="0">
                <a:latin typeface="Gothic Uralic"/>
                <a:cs typeface="Gothic Uralic"/>
              </a:rPr>
              <a:t>E-mail:</a:t>
            </a:r>
            <a:r>
              <a:rPr sz="1800" spc="-10" dirty="0">
                <a:latin typeface="Gothic Uralic"/>
                <a:cs typeface="Gothic Uralic"/>
              </a:rPr>
              <a:t> </a:t>
            </a:r>
            <a:r>
              <a:rPr sz="1800" u="heavy" spc="-5" dirty="0">
                <a:solidFill>
                  <a:srgbClr val="8F8F8F"/>
                </a:solidFill>
                <a:uFill>
                  <a:solidFill>
                    <a:srgbClr val="8F8F8F"/>
                  </a:solidFill>
                </a:uFill>
                <a:latin typeface="Gothic Uralic"/>
                <a:cs typeface="Gothic Uralic"/>
                <a:hlinkClick r:id="rId7"/>
              </a:rPr>
              <a:t>shakehandwithlife@gmail.com</a:t>
            </a:r>
            <a:endParaRPr sz="1800">
              <a:latin typeface="Gothic Uralic"/>
              <a:cs typeface="Gothic Uralic"/>
            </a:endParaRPr>
          </a:p>
        </p:txBody>
      </p:sp>
    </p:spTree>
    <p:extLst>
      <p:ext uri="{BB962C8B-B14F-4D97-AF65-F5344CB8AC3E}">
        <p14:creationId xmlns:p14="http://schemas.microsoft.com/office/powerpoint/2010/main" val="38808732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/>
              <a:t>Examples of Inferential Analysis: </a:t>
            </a:r>
            <a:br>
              <a:rPr lang="en-IN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Is </a:t>
            </a:r>
            <a:r>
              <a:rPr lang="en-IN" dirty="0"/>
              <a:t>the average income of population significantly greater than 25,000 per month? </a:t>
            </a:r>
          </a:p>
          <a:p>
            <a:r>
              <a:rPr lang="en-IN" dirty="0"/>
              <a:t>Is the job satisfaction of unskilled workers significantly related with their pay packet? </a:t>
            </a:r>
          </a:p>
          <a:p>
            <a:r>
              <a:rPr lang="en-IN" dirty="0" smtClean="0"/>
              <a:t>Observation of Customers in a shopping mall – inferences can be drawn about satisfaction, ease of shopping, a welcome feeling from the smile of customers</a:t>
            </a:r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90006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Correlational Analysis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IN" dirty="0" smtClean="0"/>
              <a:t>Developed by Karl Pearson,</a:t>
            </a:r>
          </a:p>
          <a:p>
            <a:r>
              <a:rPr lang="en-IN" dirty="0" smtClean="0"/>
              <a:t>Measures intensity or degree of linear relationship between 2 variables</a:t>
            </a:r>
          </a:p>
          <a:p>
            <a:r>
              <a:rPr lang="en-IN" dirty="0" smtClean="0"/>
              <a:t>Bivariate Analysis (2 or more variables)</a:t>
            </a:r>
          </a:p>
          <a:p>
            <a:r>
              <a:rPr lang="en-IN" dirty="0" smtClean="0"/>
              <a:t>Correlational Analysis is conducted by drawing a graph of 2 series – Scatter Diagram</a:t>
            </a:r>
          </a:p>
          <a:p>
            <a:r>
              <a:rPr lang="en-IN" dirty="0" smtClean="0"/>
              <a:t>Independent variable on horizontal &amp; dependant on vertical axis</a:t>
            </a:r>
          </a:p>
          <a:p>
            <a:r>
              <a:rPr lang="en-IN" dirty="0"/>
              <a:t>used to study the strength of a relationship between two, numerically measured, continuous variables (e.g. height and weight). </a:t>
            </a:r>
            <a:endParaRPr lang="en-IN" dirty="0" smtClean="0"/>
          </a:p>
          <a:p>
            <a:r>
              <a:rPr lang="en-IN" dirty="0" smtClean="0"/>
              <a:t>This </a:t>
            </a:r>
            <a:r>
              <a:rPr lang="en-IN" dirty="0"/>
              <a:t>particular type of analysis is useful when a researcher wants to establish if there are </a:t>
            </a:r>
            <a:r>
              <a:rPr lang="en-IN" b="1" dirty="0"/>
              <a:t>possible connections</a:t>
            </a:r>
            <a:r>
              <a:rPr lang="en-IN" dirty="0"/>
              <a:t> between variables</a:t>
            </a:r>
            <a:endParaRPr lang="en-IN" dirty="0" smtClean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0644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978275978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0320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ustom 1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ADD6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1252</TotalTime>
  <Words>2206</Words>
  <Application>Microsoft Office PowerPoint</Application>
  <PresentationFormat>On-screen Show (4:3)</PresentationFormat>
  <Paragraphs>551</Paragraphs>
  <Slides>60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1" baseType="lpstr">
      <vt:lpstr>Clarity</vt:lpstr>
      <vt:lpstr>Data  analysis &amp; interpretation</vt:lpstr>
      <vt:lpstr>Data Analysis</vt:lpstr>
      <vt:lpstr>Types of data Analysis</vt:lpstr>
      <vt:lpstr>Descriptive Analysis</vt:lpstr>
      <vt:lpstr>Examples of Descriptive Analysis:</vt:lpstr>
      <vt:lpstr>Inferential Analysis</vt:lpstr>
      <vt:lpstr>Examples of Inferential Analysis:  </vt:lpstr>
      <vt:lpstr>Correlational Analysis</vt:lpstr>
      <vt:lpstr>PowerPoint Presentation</vt:lpstr>
      <vt:lpstr>PowerPoint Presentation</vt:lpstr>
      <vt:lpstr>Example</vt:lpstr>
      <vt:lpstr>PowerPoint Presentation</vt:lpstr>
      <vt:lpstr>Data interpretation</vt:lpstr>
      <vt:lpstr>Data INterpretation</vt:lpstr>
      <vt:lpstr>Essentials of Data Interpretation</vt:lpstr>
      <vt:lpstr>Importance of data processing</vt:lpstr>
      <vt:lpstr>PowerPoint Presentation</vt:lpstr>
      <vt:lpstr>PowerPoint Presentation</vt:lpstr>
      <vt:lpstr>Hypothesis testing</vt:lpstr>
      <vt:lpstr>Hypothesis?</vt:lpstr>
      <vt:lpstr>What is a Hypothesis?</vt:lpstr>
      <vt:lpstr>Characteristics of Hypothesis</vt:lpstr>
      <vt:lpstr>PowerPoint Presentation</vt:lpstr>
      <vt:lpstr> In hypothesis testing the first step is to state the assumed  or hypothesized( numerical) value of the population  parameter.</vt:lpstr>
      <vt:lpstr>HYPOTHESIS  TESTING</vt:lpstr>
      <vt:lpstr>The Null Hypothesis, H0</vt:lpstr>
      <vt:lpstr>Alternative Hypothesis</vt:lpstr>
      <vt:lpstr>Level of significance and  confidence</vt:lpstr>
      <vt:lpstr>PowerPoint Presentation</vt:lpstr>
      <vt:lpstr>PowerPoint Presentation</vt:lpstr>
      <vt:lpstr>PowerPoint Presentation</vt:lpstr>
      <vt:lpstr>Step 5</vt:lpstr>
      <vt:lpstr>Type I and Type II Errors</vt:lpstr>
      <vt:lpstr>Type I and Type II Error</vt:lpstr>
      <vt:lpstr>Two tailed test @ 5% Significance level</vt:lpstr>
      <vt:lpstr>Left tailed test @ 5% Significance level</vt:lpstr>
      <vt:lpstr>Right tailed test @ 5% Significance level</vt:lpstr>
      <vt:lpstr>PowerPoint Presentation</vt:lpstr>
      <vt:lpstr>PowerPoint Presentation</vt:lpstr>
      <vt:lpstr>Z-Test for testing means</vt:lpstr>
      <vt:lpstr>Z-Test for testing means</vt:lpstr>
      <vt:lpstr>Z-Test for testing means</vt:lpstr>
      <vt:lpstr>Z-Test for testing means</vt:lpstr>
      <vt:lpstr>T-Test for testing means</vt:lpstr>
      <vt:lpstr>T-Test for testing means</vt:lpstr>
      <vt:lpstr>Hypothesis  testing for  difference  between  means</vt:lpstr>
      <vt:lpstr>Z-Test for testing difference  between means</vt:lpstr>
      <vt:lpstr>Z-Test for testing difference  between means</vt:lpstr>
      <vt:lpstr>T-Test for testing difference  between means</vt:lpstr>
      <vt:lpstr>Hypothesis  Testing for  comparing  two related  samples</vt:lpstr>
      <vt:lpstr>Paired T-Test for comparing  two related samples</vt:lpstr>
      <vt:lpstr>Hypothesis  Testing of  proportions</vt:lpstr>
      <vt:lpstr>Z-test for testing of proportions</vt:lpstr>
      <vt:lpstr>Hypothesis  Testing for  difference  between  proportions</vt:lpstr>
      <vt:lpstr>Z-test for testing difference  between proportions</vt:lpstr>
      <vt:lpstr>PowerPoint Presentation</vt:lpstr>
      <vt:lpstr>F-Test for testing equality of  variances of two normal  populations</vt:lpstr>
      <vt:lpstr>Limitations of the test of  Hypothesis</vt:lpstr>
      <vt:lpstr>Thank You</vt:lpstr>
      <vt:lpstr>Shakehand with Life Corporate Training and Management Education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analysis &amp; interpretation</dc:title>
  <dc:creator>Aaryan</dc:creator>
  <cp:lastModifiedBy>Aaryan</cp:lastModifiedBy>
  <cp:revision>18</cp:revision>
  <dcterms:created xsi:type="dcterms:W3CDTF">2021-03-16T14:19:45Z</dcterms:created>
  <dcterms:modified xsi:type="dcterms:W3CDTF">2021-03-19T04:12:15Z</dcterms:modified>
</cp:coreProperties>
</file>